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2" r:id="rId3"/>
  </p:sldMasterIdLst>
  <p:notesMasterIdLst>
    <p:notesMasterId r:id="rId17"/>
  </p:notesMasterIdLst>
  <p:sldIdLst>
    <p:sldId id="256" r:id="rId4"/>
    <p:sldId id="303" r:id="rId5"/>
    <p:sldId id="271" r:id="rId6"/>
    <p:sldId id="300" r:id="rId7"/>
    <p:sldId id="313" r:id="rId8"/>
    <p:sldId id="314" r:id="rId9"/>
    <p:sldId id="311" r:id="rId10"/>
    <p:sldId id="305" r:id="rId11"/>
    <p:sldId id="306" r:id="rId12"/>
    <p:sldId id="296" r:id="rId13"/>
    <p:sldId id="315" r:id="rId14"/>
    <p:sldId id="283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7" autoAdjust="0"/>
    <p:restoredTop sz="83784" autoAdjust="0"/>
  </p:normalViewPr>
  <p:slideViewPr>
    <p:cSldViewPr snapToGrid="0">
      <p:cViewPr>
        <p:scale>
          <a:sx n="104" d="100"/>
          <a:sy n="104" d="100"/>
        </p:scale>
        <p:origin x="-1140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E6DD0-9928-4740-9F4A-0CF6370721BE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1BDCD-719C-4834-9C98-357081E6F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77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1BDCD-719C-4834-9C98-357081E6F9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87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1BDCD-719C-4834-9C98-357081E6F9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9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1BDCD-719C-4834-9C98-357081E6F9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9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1BDCD-719C-4834-9C98-357081E6F9D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13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A06CF4-0F60-4C36-A15E-690A8A5BAC99}" type="slidenum">
              <a:rPr lang="it-IT" smtClean="0">
                <a:solidFill>
                  <a:prstClr val="black"/>
                </a:solidFill>
              </a:rPr>
              <a:pPr/>
              <a:t>6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428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We performed a M</a:t>
            </a:r>
            <a:r>
              <a:rPr lang="en-US" dirty="0" smtClean="0"/>
              <a:t>onte Carlo simulation on the red ochre layer so we calculated the thickness</a:t>
            </a:r>
            <a:r>
              <a:rPr lang="en-US" baseline="0" dirty="0" smtClean="0"/>
              <a:t> of the layer as well as the concentration of the pigment (ochre) and the binder.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1BDCD-719C-4834-9C98-357081E6F9D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65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1BDCD-719C-4834-9C98-357081E6F9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6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1DB6-55B1-4AEC-A368-A2A408B33267}" type="datetime1">
              <a:rPr lang="it-IT" smtClean="0"/>
              <a:t>16/11/2017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8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BB19-BA7D-44F8-8CDB-73DAF71C6BFF}" type="datetime1">
              <a:rPr lang="it-IT" smtClean="0"/>
              <a:t>16/11/2017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99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0F47-C34F-4733-A59F-932DB9031A9F}" type="datetime1">
              <a:rPr lang="it-IT" smtClean="0"/>
              <a:t>16/11/2017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22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56C7-A4B1-4D35-9C31-701524678FA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734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9A35-2E0E-4920-91A0-B382ED06245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43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19CE-344B-42D1-83C7-618BDF10DD39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616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CC5F3-2E48-4F27-96FA-A8D0ADE92C26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45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A81D2-5F72-4162-A14B-80E38DCA666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052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B05E-0A75-40E0-8AAE-A9F0B95AC21A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410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6DC3-4ACF-42EA-990B-BB3642F24CD2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926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0492-A6FA-4AFC-B16B-2D28BCE9187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44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AF2A-6E7C-4805-BB79-3A0BEC3184FF}" type="datetime1">
              <a:rPr lang="it-IT" smtClean="0"/>
              <a:t>16/11/2017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08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319D-D82F-4C3A-BCB7-B23FD15DDBFA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84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A91F-1E4A-426A-98A3-44A9355D959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07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1048-75A4-403B-B724-035D654486DA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546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3030-289B-4DF2-A504-D3070B700ECF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8457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5DE-63A3-4BC2-888E-3B39241D455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1356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58A5F-38F9-4E39-ACB0-007F477F78D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7038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7625-0DF2-4472-A2D0-78A4FAB8F41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5181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A25A-D2FD-4D17-BFA4-562A595D6893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125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7399-49F8-4F3B-9B30-E24B0CB38705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938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0844-2EC8-4A14-8795-EC33617074D5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55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62E4-E442-4013-973F-FABA222D63E9}" type="datetime1">
              <a:rPr lang="it-IT" smtClean="0"/>
              <a:t>16/11/2017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86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D8FE2-9058-4EF6-ABBF-607FDD923394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8662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C01D-A808-43E7-848D-AC71B5F23728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4311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CB2A9-C6AA-4BC1-8C22-190305DA477D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5931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755C-F500-4BB4-A965-52DA30A74250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1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317-887B-4D9F-A44D-4A6D4276ACA1}" type="datetime1">
              <a:rPr lang="it-IT" smtClean="0"/>
              <a:t>16/11/2017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57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A11FB-59DC-4CC0-874D-6FD64BC0315E}" type="datetime1">
              <a:rPr lang="it-IT" smtClean="0"/>
              <a:t>16/11/2017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4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AB246-8A03-455D-A977-0D07E19B4599}" type="datetime1">
              <a:rPr lang="it-IT" smtClean="0"/>
              <a:t>16/11/2017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36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3CFF3-B0B6-498D-8186-D50DD9400654}" type="datetime1">
              <a:rPr lang="it-IT" smtClean="0"/>
              <a:t>16/11/2017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2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E9F3-8B2B-4E57-B601-A2921A4E2572}" type="datetime1">
              <a:rPr lang="it-IT" smtClean="0"/>
              <a:t>16/11/2017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26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3914-FDBB-4E8F-89FE-F21F6CB61391}" type="datetime1">
              <a:rPr lang="it-IT" smtClean="0"/>
              <a:t>16/11/2017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08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24DD5-F77F-42BA-B314-38A1C30743E7}" type="datetime1">
              <a:rPr lang="it-IT" smtClean="0"/>
              <a:t>16/11/2017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2238D-91C9-4126-89B9-A12EDB1F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BF0D7-6CFA-41C4-A07C-811F23B4CE9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89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FB425-2EB3-4DB0-A526-7EBE5EB522E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3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14592"/>
            <a:ext cx="9144000" cy="3449638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9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Developments in 2D XRF analysis for Macro scale imaging of Cultural Heritage artefacts</a:t>
            </a:r>
            <a:r>
              <a:rPr lang="en-US" sz="4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5395" y="4627556"/>
            <a:ext cx="9681210" cy="160179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2000" u="sng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Vasiliki Kantarelou</a:t>
            </a:r>
            <a:r>
              <a:rPr lang="it-IT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Claudia Caliri, Andreas Germanos Karydas</a:t>
            </a:r>
            <a:r>
              <a:rPr lang="it-IT" sz="20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endParaRPr lang="en-US" sz="20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2000" dirty="0" smtClean="0">
                <a:effectLst/>
                <a:ea typeface="Calibri" panose="020F0502020204030204" pitchFamily="34" charset="0"/>
              </a:rPr>
              <a:t>Francesco Paolo Romano</a:t>
            </a:r>
          </a:p>
          <a:p>
            <a:endParaRPr lang="it-IT" sz="2000" dirty="0" smtClean="0">
              <a:effectLst/>
              <a:ea typeface="Calibri" panose="020F0502020204030204" pitchFamily="34" charset="0"/>
            </a:endParaRPr>
          </a:p>
          <a:p>
            <a:r>
              <a:rPr lang="en-US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Institute of Nuclear and Particle Physics, N.C.S.R. “</a:t>
            </a:r>
            <a:r>
              <a:rPr lang="en-US" sz="20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Demokritos</a:t>
            </a:r>
            <a:r>
              <a:rPr lang="en-US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</a:p>
          <a:p>
            <a:r>
              <a:rPr lang="it-IT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Laboratori Nazionali del Sud, INFN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1380" y="113160"/>
            <a:ext cx="1041009" cy="91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5" y="113160"/>
            <a:ext cx="818388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88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279C-6FA7-4364-BCBE-30B42175B59A}" type="datetime1">
              <a:rPr lang="it-IT" smtClean="0"/>
              <a:t>16/11/2017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1353800" cy="1325563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MA-XRF application: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Pitsa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wooden panels,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Pinax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A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" t="329" r="502" b="47663"/>
          <a:stretch/>
        </p:blipFill>
        <p:spPr>
          <a:xfrm>
            <a:off x="128671" y="1372257"/>
            <a:ext cx="5074677" cy="2388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858" y="3895245"/>
            <a:ext cx="4937760" cy="21734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58" y="1479153"/>
            <a:ext cx="4937760" cy="21750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363262" y="1479153"/>
            <a:ext cx="173729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MA-XRF mapping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White tone: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 intensity of an element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Grey  tones: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Low intensity of an element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9242" y="3756705"/>
            <a:ext cx="51716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white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preparatory substrate 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identified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gypsum (CaSO4) that must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have been mixed with an organic binder, presumably animal glue, in order to give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strength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the ground and fix it to the wooden surface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783AE-2D8B-419B-9694-3A5B8B729EC4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MA-XRF application :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Pitsa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wooden panels,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Pinax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A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Date Placeholder 4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E8568E-D6BA-4FA7-83AD-363AAC345400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 November 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2" t="53139" r="502" b="611"/>
          <a:stretch/>
        </p:blipFill>
        <p:spPr>
          <a:xfrm>
            <a:off x="201925" y="3845687"/>
            <a:ext cx="4937760" cy="21243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348" y="1465057"/>
            <a:ext cx="4937760" cy="21740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3348" y="3796015"/>
            <a:ext cx="4937760" cy="217405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241032" y="1465057"/>
            <a:ext cx="164559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of the chiton and </a:t>
            </a:r>
            <a:r>
              <a:rPr lang="en-US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himatia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Hematite (Fe2O3)</a:t>
            </a:r>
          </a:p>
          <a:p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Men's’ skin: </a:t>
            </a:r>
          </a:p>
          <a:p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Mixture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hematite and 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gypsum (CaSO4)</a:t>
            </a:r>
          </a:p>
          <a:p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 of the </a:t>
            </a:r>
            <a:r>
              <a:rPr lang="en-US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himatia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Egyptian blue</a:t>
            </a:r>
          </a:p>
          <a:p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CaCuSi</a:t>
            </a:r>
            <a:r>
              <a:rPr lang="en-US" sz="2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" t="329" r="502" b="47663"/>
          <a:stretch/>
        </p:blipFill>
        <p:spPr>
          <a:xfrm>
            <a:off x="217165" y="1392397"/>
            <a:ext cx="5074677" cy="238887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491310" y="2552086"/>
            <a:ext cx="508000" cy="4368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373120" y="1465057"/>
            <a:ext cx="985520" cy="4368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3468" y="5046743"/>
            <a:ext cx="1098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Fe: Red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As: Green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Cu: Blue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99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376" y="949146"/>
            <a:ext cx="5974624" cy="4572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90944" y="5338582"/>
            <a:ext cx="54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Thickness ~ 10 </a:t>
            </a:r>
            <a:r>
              <a:rPr lang="el-GR" sz="2400" b="1" dirty="0">
                <a:solidFill>
                  <a:schemeClr val="accent5">
                    <a:lumMod val="75000"/>
                  </a:schemeClr>
                </a:solidFill>
              </a:rPr>
              <a:t>μ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m</a:t>
            </a: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Ochre: 53.6%</a:t>
            </a: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Binder: 45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%, Trace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elements: Cu, As,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</a:rPr>
              <a:t>Sr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199" y="12700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MA XRF Quantification: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Pinax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A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C3CA-FAB7-4D9A-9698-67B50D321D62}" type="datetime1">
              <a:rPr lang="it-IT" smtClean="0"/>
              <a:t>16/11/2017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67509"/>
            <a:ext cx="5974079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82376" y="1063367"/>
            <a:ext cx="169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Ochre Layer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8199" y="5346606"/>
            <a:ext cx="4693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Gypsum: 75.2%, Binder:    21.4%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Lime: 1.8%, K</a:t>
            </a:r>
            <a:r>
              <a:rPr kumimoji="0" lang="en-US" sz="2400" b="1" i="0" u="none" strike="noStrike" kern="0" cap="none" spc="0" normalizeH="0" baseline="-2500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2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O:   1.0%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Trace elements: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Ti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, Fe, Cu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09800" y="1030688"/>
            <a:ext cx="1223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Gypsum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30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Build our own Macro-XRF</a:t>
            </a:r>
          </a:p>
          <a:p>
            <a:r>
              <a:rPr lang="en-US" dirty="0" smtClean="0"/>
              <a:t>Quantitative </a:t>
            </a:r>
            <a:r>
              <a:rPr lang="en-US" dirty="0"/>
              <a:t>analysis of MA-XRF using Monte Carlo XMI-MSIM based </a:t>
            </a:r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Future plans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4A49-3A63-4C79-A7A6-F59E63E970DE}" type="datetime1">
              <a:rPr lang="it-IT" smtClean="0"/>
              <a:t>16/11/2017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98470" y="4501043"/>
            <a:ext cx="6195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Thank you for your attention !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0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43D0-B585-4D36-A7C2-D2FAFD777A54}" type="datetime1">
              <a:rPr lang="it-IT" smtClean="0"/>
              <a:t>16/11/2017</a:t>
            </a:fld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1466273" y="2029229"/>
            <a:ext cx="1283854" cy="1398061"/>
          </a:xfrm>
          <a:prstGeom prst="cube">
            <a:avLst>
              <a:gd name="adj" fmla="val 27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054562" y="2838334"/>
            <a:ext cx="86406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140922" y="2838334"/>
            <a:ext cx="787862" cy="2848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n 10"/>
          <p:cNvSpPr/>
          <p:nvPr/>
        </p:nvSpPr>
        <p:spPr>
          <a:xfrm rot="15483000">
            <a:off x="712182" y="2773286"/>
            <a:ext cx="368199" cy="517237"/>
          </a:xfrm>
          <a:prstGeom prst="can">
            <a:avLst>
              <a:gd name="adj" fmla="val 53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be 17"/>
          <p:cNvSpPr/>
          <p:nvPr/>
        </p:nvSpPr>
        <p:spPr>
          <a:xfrm>
            <a:off x="4118033" y="2019069"/>
            <a:ext cx="1283854" cy="1398061"/>
          </a:xfrm>
          <a:prstGeom prst="cube">
            <a:avLst>
              <a:gd name="adj" fmla="val 27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3716482" y="2848494"/>
            <a:ext cx="86406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792682" y="2848494"/>
            <a:ext cx="787862" cy="2848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n 20"/>
          <p:cNvSpPr/>
          <p:nvPr/>
        </p:nvSpPr>
        <p:spPr>
          <a:xfrm rot="15483000">
            <a:off x="3394422" y="2773286"/>
            <a:ext cx="368199" cy="517237"/>
          </a:xfrm>
          <a:prstGeom prst="can">
            <a:avLst>
              <a:gd name="adj" fmla="val 53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Quad Arrow 21"/>
          <p:cNvSpPr/>
          <p:nvPr/>
        </p:nvSpPr>
        <p:spPr>
          <a:xfrm>
            <a:off x="4404988" y="2641358"/>
            <a:ext cx="354972" cy="445059"/>
          </a:xfrm>
          <a:prstGeom prst="quadArrow">
            <a:avLst>
              <a:gd name="adj1" fmla="val 0"/>
              <a:gd name="adj2" fmla="val 22500"/>
              <a:gd name="adj3" fmla="val 22500"/>
            </a:avLst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be 22"/>
          <p:cNvSpPr/>
          <p:nvPr/>
        </p:nvSpPr>
        <p:spPr>
          <a:xfrm>
            <a:off x="6871393" y="2019069"/>
            <a:ext cx="1283854" cy="1398061"/>
          </a:xfrm>
          <a:prstGeom prst="cube">
            <a:avLst>
              <a:gd name="adj" fmla="val 27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endCxn id="29" idx="4"/>
          </p:cNvCxnSpPr>
          <p:nvPr/>
        </p:nvCxnSpPr>
        <p:spPr>
          <a:xfrm flipV="1">
            <a:off x="6439362" y="2770541"/>
            <a:ext cx="893775" cy="67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29" idx="2"/>
          </p:cNvCxnSpPr>
          <p:nvPr/>
        </p:nvCxnSpPr>
        <p:spPr>
          <a:xfrm flipV="1">
            <a:off x="6515562" y="2946770"/>
            <a:ext cx="857425" cy="1763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n 25"/>
          <p:cNvSpPr/>
          <p:nvPr/>
        </p:nvSpPr>
        <p:spPr>
          <a:xfrm rot="15483000">
            <a:off x="6117302" y="2763126"/>
            <a:ext cx="368199" cy="517237"/>
          </a:xfrm>
          <a:prstGeom prst="can">
            <a:avLst>
              <a:gd name="adj" fmla="val 53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n 28"/>
          <p:cNvSpPr/>
          <p:nvPr/>
        </p:nvSpPr>
        <p:spPr>
          <a:xfrm rot="15435480">
            <a:off x="7262722" y="2753940"/>
            <a:ext cx="180679" cy="209431"/>
          </a:xfrm>
          <a:prstGeom prst="can">
            <a:avLst>
              <a:gd name="adj" fmla="val 53772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ube 50"/>
          <p:cNvSpPr/>
          <p:nvPr/>
        </p:nvSpPr>
        <p:spPr>
          <a:xfrm>
            <a:off x="9645073" y="1978429"/>
            <a:ext cx="1283854" cy="1398061"/>
          </a:xfrm>
          <a:prstGeom prst="cube">
            <a:avLst>
              <a:gd name="adj" fmla="val 27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9213042" y="2326640"/>
            <a:ext cx="432031" cy="4710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9289242" y="3082518"/>
            <a:ext cx="355831" cy="2584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9321800" y="2357120"/>
            <a:ext cx="1254760" cy="5630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9289242" y="3116898"/>
            <a:ext cx="1287318" cy="22403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n 56"/>
          <p:cNvSpPr/>
          <p:nvPr/>
        </p:nvSpPr>
        <p:spPr>
          <a:xfrm rot="15483000">
            <a:off x="8890982" y="2722486"/>
            <a:ext cx="368199" cy="517237"/>
          </a:xfrm>
          <a:prstGeom prst="can">
            <a:avLst>
              <a:gd name="adj" fmla="val 53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9643602" y="2352338"/>
            <a:ext cx="917799" cy="102415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itle 1"/>
          <p:cNvSpPr>
            <a:spLocks noGrp="1"/>
          </p:cNvSpPr>
          <p:nvPr>
            <p:ph type="title"/>
          </p:nvPr>
        </p:nvSpPr>
        <p:spPr>
          <a:xfrm>
            <a:off x="838200" y="10160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Schematic representation of the various modes in XRF analysis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13706" y="3632036"/>
            <a:ext cx="1760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Milli</a:t>
            </a:r>
            <a:r>
              <a:rPr lang="en-US" b="1" dirty="0" smtClean="0"/>
              <a:t> XRF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Beam size ~  mm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353942" y="3632036"/>
            <a:ext cx="24465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Old Micro XRF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/>
              <a:t>Beam size :  </a:t>
            </a:r>
            <a:r>
              <a:rPr lang="en-US" dirty="0" smtClean="0"/>
              <a:t>20-100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l-GR" dirty="0" smtClean="0"/>
          </a:p>
          <a:p>
            <a:pPr algn="ctr"/>
            <a:r>
              <a:rPr lang="el-GR" b="1" dirty="0" smtClean="0"/>
              <a:t>2</a:t>
            </a:r>
            <a:r>
              <a:rPr lang="en-US" b="1" dirty="0" smtClean="0"/>
              <a:t>D </a:t>
            </a:r>
          </a:p>
          <a:p>
            <a:pPr algn="ctr"/>
            <a:r>
              <a:rPr lang="en-US" b="1" dirty="0" smtClean="0"/>
              <a:t>Max analyzed area</a:t>
            </a:r>
          </a:p>
          <a:p>
            <a:pPr algn="ctr"/>
            <a:r>
              <a:rPr lang="en-US" b="1" dirty="0"/>
              <a:t>~</a:t>
            </a:r>
            <a:r>
              <a:rPr lang="en-US" b="1" dirty="0" smtClean="0"/>
              <a:t>10 x 10 mm</a:t>
            </a:r>
            <a:r>
              <a:rPr lang="en-US" b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n-US" b="1" dirty="0" smtClean="0"/>
          </a:p>
        </p:txBody>
      </p:sp>
      <p:sp>
        <p:nvSpPr>
          <p:cNvPr id="70" name="TextBox 69"/>
          <p:cNvSpPr txBox="1"/>
          <p:nvPr/>
        </p:nvSpPr>
        <p:spPr>
          <a:xfrm>
            <a:off x="6465565" y="3636952"/>
            <a:ext cx="15279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Confocal XRF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Volume ~  </a:t>
            </a:r>
          </a:p>
          <a:p>
            <a:pPr algn="ctr"/>
            <a:r>
              <a:rPr lang="en-US" dirty="0" smtClean="0"/>
              <a:t>20x20x20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r>
              <a:rPr lang="en-US" b="1" baseline="30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  <a:p>
            <a:pPr algn="ctr"/>
            <a:r>
              <a:rPr lang="en-US" b="1" dirty="0" smtClean="0"/>
              <a:t>3D</a:t>
            </a:r>
            <a:endParaRPr lang="el-GR" b="1" dirty="0" smtClean="0"/>
          </a:p>
          <a:p>
            <a:pPr algn="ctr"/>
            <a:endParaRPr lang="en-US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8051583" y="3682913"/>
            <a:ext cx="36347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Macro area Micro XRF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/>
              <a:t>Beam size :  </a:t>
            </a:r>
            <a:r>
              <a:rPr lang="en-US" dirty="0" smtClean="0"/>
              <a:t>20 </a:t>
            </a:r>
            <a:r>
              <a:rPr lang="el-GR" dirty="0">
                <a:solidFill>
                  <a:prstClr val="black"/>
                </a:solidFill>
              </a:rPr>
              <a:t>μ</a:t>
            </a:r>
            <a:r>
              <a:rPr lang="en-US" dirty="0" smtClean="0">
                <a:solidFill>
                  <a:prstClr val="black"/>
                </a:solidFill>
              </a:rPr>
              <a:t>m-1 mm</a:t>
            </a:r>
            <a:endParaRPr lang="el-GR" dirty="0" smtClean="0"/>
          </a:p>
          <a:p>
            <a:pPr algn="ctr"/>
            <a:r>
              <a:rPr lang="el-GR" b="1" dirty="0" smtClean="0"/>
              <a:t>2</a:t>
            </a:r>
            <a:r>
              <a:rPr lang="en-US" b="1" dirty="0" smtClean="0"/>
              <a:t>D</a:t>
            </a:r>
          </a:p>
          <a:p>
            <a:pPr algn="ctr"/>
            <a:r>
              <a:rPr lang="en-US" b="1" dirty="0" smtClean="0"/>
              <a:t>Analysis of </a:t>
            </a:r>
            <a:r>
              <a:rPr lang="el-GR" b="1" dirty="0" smtClean="0"/>
              <a:t>110 </a:t>
            </a:r>
            <a:r>
              <a:rPr lang="en-US" b="1" dirty="0" smtClean="0"/>
              <a:t>x 70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</a:t>
            </a:r>
            <a:r>
              <a:rPr lang="en-US" b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 smtClean="0"/>
              <a:t> in 4.3 h</a:t>
            </a:r>
          </a:p>
          <a:p>
            <a:pPr algn="ctr"/>
            <a:r>
              <a:rPr lang="en-US" b="1" dirty="0" smtClean="0"/>
              <a:t>with continuous scanning 100 mm/s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4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55053" y="1766"/>
            <a:ext cx="10515600" cy="1325563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Micro-XRF spectrometer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097B-F46F-452E-BC2C-6F15DE60A8CE}" type="datetime1">
              <a:rPr lang="it-IT" smtClean="0"/>
              <a:t>16/11/2017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4424" y="938278"/>
            <a:ext cx="3809999" cy="4572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1283" y="2153107"/>
            <a:ext cx="66622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Clr>
                <a:schemeClr val="accent5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X-ray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Rh-anode tube (spot size 50×50 </a:t>
            </a:r>
            <a:r>
              <a:rPr lang="el-GR" sz="2000" dirty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m, max 50 kV, max 1 mA, 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30 W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maximum power consumption, Be window 0.2-mm thickness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)</a:t>
            </a:r>
          </a:p>
          <a:p>
            <a:pPr marL="457200" indent="-457200" algn="just">
              <a:buClr>
                <a:schemeClr val="accent5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P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olycapillary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X-ray lens 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(IFG), focal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distance 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21.2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mm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Clr>
                <a:schemeClr val="accent5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S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ilicon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drift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 X-ray detector (10-mm</a:t>
            </a:r>
            <a:r>
              <a:rPr lang="en-US" sz="2000" baseline="30000" dirty="0" smtClean="0">
                <a:solidFill>
                  <a:prstClr val="black"/>
                </a:solidFill>
                <a:cs typeface="Arial" panose="020B0604020202020204" pitchFamily="34" charset="0"/>
              </a:rPr>
              <a:t>2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) with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146 eV FWHM at 10 </a:t>
            </a:r>
            <a:r>
              <a:rPr lang="en-US" sz="2000" dirty="0" err="1">
                <a:solidFill>
                  <a:prstClr val="black"/>
                </a:solidFill>
                <a:cs typeface="Arial" panose="020B0604020202020204" pitchFamily="34" charset="0"/>
              </a:rPr>
              <a:t>kcps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 coupled with a digital signal processor.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1283" y="4341892"/>
            <a:ext cx="113231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Clr>
                <a:schemeClr val="accent5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C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olor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CCD camera 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(×13), dimmable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white 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LED, laser</a:t>
            </a:r>
          </a:p>
          <a:p>
            <a:pPr marL="457200" indent="-457200" algn="just">
              <a:buClr>
                <a:schemeClr val="accent5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T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hree stepping motors</a:t>
            </a:r>
          </a:p>
          <a:p>
            <a:pPr marL="457200" indent="-457200" algn="just">
              <a:buClr>
                <a:schemeClr val="accent5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C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ustomized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filter composed by </a:t>
            </a:r>
          </a:p>
          <a:p>
            <a:pPr marL="342900" indent="-342900" algn="just">
              <a:buClr>
                <a:schemeClr val="accent5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Ti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(23.6 ± 0.2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) </a:t>
            </a:r>
            <a:r>
              <a:rPr lang="en-US" sz="20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μm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and 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Co (</a:t>
            </a:r>
            <a:r>
              <a:rPr lang="en-US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17.7 ± 1.3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) </a:t>
            </a:r>
            <a:r>
              <a:rPr lang="en-US" sz="20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μm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buClr>
                <a:schemeClr val="accent5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 Spatial resolution: 40 - 80 </a:t>
            </a:r>
            <a:r>
              <a:rPr lang="en-US" sz="20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μm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for characteristic X-rays 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between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22-8 </a:t>
            </a:r>
            <a:r>
              <a:rPr lang="en-US" sz="2000" dirty="0" err="1">
                <a:solidFill>
                  <a:prstClr val="black"/>
                </a:solidFill>
                <a:cs typeface="Arial" panose="020B0604020202020204" pitchFamily="34" charset="0"/>
              </a:rPr>
              <a:t>keV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, </a:t>
            </a:r>
            <a:r>
              <a:rPr lang="en-US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 respectively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1283" y="1529316"/>
            <a:ext cx="6138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accent5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A customized version of </a:t>
            </a:r>
            <a:r>
              <a:rPr lang="en-US" sz="2000" dirty="0" err="1" smtClean="0">
                <a:solidFill>
                  <a:prstClr val="black"/>
                </a:solidFill>
              </a:rPr>
              <a:t>ArtTAX</a:t>
            </a:r>
            <a:r>
              <a:rPr lang="en-US" sz="2000" dirty="0" smtClean="0">
                <a:solidFill>
                  <a:prstClr val="black"/>
                </a:solidFill>
              </a:rPr>
              <a:t>,</a:t>
            </a:r>
            <a:r>
              <a:rPr lang="en-US" sz="2000" dirty="0">
                <a:solidFill>
                  <a:prstClr val="black"/>
                </a:solidFill>
              </a:rPr>
              <a:t> (</a:t>
            </a:r>
            <a:r>
              <a:rPr lang="en-US" sz="2000" dirty="0" smtClean="0">
                <a:solidFill>
                  <a:prstClr val="black"/>
                </a:solidFill>
              </a:rPr>
              <a:t>Bruker </a:t>
            </a:r>
            <a:r>
              <a:rPr lang="en-US" sz="2000" dirty="0">
                <a:solidFill>
                  <a:prstClr val="black"/>
                </a:solidFill>
              </a:rPr>
              <a:t>Nano </a:t>
            </a:r>
            <a:r>
              <a:rPr lang="en-US" sz="2000" dirty="0" smtClean="0">
                <a:solidFill>
                  <a:prstClr val="black"/>
                </a:solidFill>
              </a:rPr>
              <a:t>GmbH) 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4616"/>
            <a:ext cx="10515600" cy="1325563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MA-XRF spectrometer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AB6E-AC15-4EAC-AA30-33E3FF74A340}" type="datetime1">
              <a:rPr lang="it-IT" smtClean="0"/>
              <a:t>16/11/2017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49876" y="1465149"/>
            <a:ext cx="11018520" cy="4248417"/>
            <a:chOff x="-26187" y="3246658"/>
            <a:chExt cx="11062381" cy="4253585"/>
          </a:xfrm>
        </p:grpSpPr>
        <p:sp>
          <p:nvSpPr>
            <p:cNvPr id="10" name="Rettangolo 6"/>
            <p:cNvSpPr/>
            <p:nvPr/>
          </p:nvSpPr>
          <p:spPr>
            <a:xfrm>
              <a:off x="6065015" y="3340204"/>
              <a:ext cx="4971179" cy="416003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257175" indent="-257175" algn="just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1"/>
                  </a:solidFill>
                </a:rPr>
                <a:t>X-ray source: Rh target </a:t>
              </a:r>
              <a:r>
                <a:rPr lang="en-US" sz="2400" dirty="0" smtClean="0">
                  <a:solidFill>
                    <a:schemeClr val="tx1"/>
                  </a:solidFill>
                </a:rPr>
                <a:t>(</a:t>
              </a:r>
              <a:r>
                <a:rPr lang="en-US" sz="2400" dirty="0">
                  <a:solidFill>
                    <a:schemeClr val="tx1"/>
                  </a:solidFill>
                </a:rPr>
                <a:t>by IFG)</a:t>
              </a:r>
            </a:p>
            <a:p>
              <a:pPr algn="just"/>
              <a:endParaRPr lang="en-US" sz="2400" dirty="0">
                <a:solidFill>
                  <a:schemeClr val="tx1"/>
                </a:solidFill>
              </a:endParaRPr>
            </a:p>
            <a:p>
              <a:pPr marL="257175" indent="-257175" algn="just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1"/>
                  </a:solidFill>
                </a:rPr>
                <a:t>Polycapillary optic with a focus size of 25 </a:t>
              </a:r>
              <a:r>
                <a:rPr lang="el-GR" sz="2400" dirty="0" smtClean="0">
                  <a:solidFill>
                    <a:schemeClr val="tx1"/>
                  </a:solidFill>
                </a:rPr>
                <a:t>μ</a:t>
              </a:r>
              <a:r>
                <a:rPr lang="en-US" sz="2400" dirty="0" smtClean="0">
                  <a:solidFill>
                    <a:schemeClr val="tx1"/>
                  </a:solidFill>
                </a:rPr>
                <a:t>m </a:t>
              </a:r>
              <a:r>
                <a:rPr lang="en-US" sz="2400" dirty="0">
                  <a:solidFill>
                    <a:schemeClr val="tx1"/>
                  </a:solidFill>
                </a:rPr>
                <a:t>at 1cm (by IFG)</a:t>
              </a:r>
            </a:p>
            <a:p>
              <a:pPr marL="257175" indent="-257175" algn="just">
                <a:buFont typeface="Arial" panose="020B0604020202020204" pitchFamily="34" charset="0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  <a:p>
              <a:pPr marL="257175" indent="-257175" algn="just">
                <a:buFont typeface="Arial" panose="020B0604020202020204" pitchFamily="34" charset="0"/>
                <a:buChar char="•"/>
              </a:pPr>
              <a:r>
                <a:rPr lang="en-US" sz="2400" dirty="0" smtClean="0">
                  <a:solidFill>
                    <a:schemeClr val="tx1"/>
                  </a:solidFill>
                </a:rPr>
                <a:t>Two 50 </a:t>
              </a:r>
              <a:r>
                <a:rPr lang="en-US" sz="2400" dirty="0">
                  <a:solidFill>
                    <a:schemeClr val="tx1"/>
                  </a:solidFill>
                </a:rPr>
                <a:t>mm</a:t>
              </a:r>
              <a:r>
                <a:rPr lang="en-US" sz="2400" baseline="30000" dirty="0">
                  <a:solidFill>
                    <a:schemeClr val="tx1"/>
                  </a:solidFill>
                </a:rPr>
                <a:t>2 </a:t>
              </a:r>
              <a:r>
                <a:rPr lang="en-US" sz="2400" dirty="0">
                  <a:solidFill>
                    <a:schemeClr val="tx1"/>
                  </a:solidFill>
                </a:rPr>
                <a:t>SDDs with 130 eV @ 5.9 keV (by KETEK)</a:t>
              </a:r>
            </a:p>
            <a:p>
              <a:pPr marL="257175" indent="-257175" algn="just">
                <a:buFont typeface="Arial" panose="020B0604020202020204" pitchFamily="34" charset="0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  <a:p>
              <a:pPr marL="257175" indent="-257175" algn="just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1"/>
                  </a:solidFill>
                </a:rPr>
                <a:t>Digital X-ray processors operated in time list event mode with 40 ns time resolution (by </a:t>
              </a:r>
              <a:r>
                <a:rPr lang="en-US" sz="2400" dirty="0" err="1">
                  <a:solidFill>
                    <a:schemeClr val="tx1"/>
                  </a:solidFill>
                </a:rPr>
                <a:t>BrightSpec</a:t>
              </a:r>
              <a:r>
                <a:rPr lang="en-US" sz="2400" dirty="0" smtClean="0">
                  <a:solidFill>
                    <a:schemeClr val="tx1"/>
                  </a:solidFill>
                </a:rPr>
                <a:t>)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6187" y="3246658"/>
              <a:ext cx="5464571" cy="4098429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2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asellaDiTesto 53"/>
          <p:cNvSpPr txBox="1"/>
          <p:nvPr/>
        </p:nvSpPr>
        <p:spPr>
          <a:xfrm>
            <a:off x="2831734" y="4376541"/>
            <a:ext cx="3186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 continuous stream of X-ray events is elaborated by the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Control Unit as coming from a single detector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465947" y="1003664"/>
            <a:ext cx="11293739" cy="5468288"/>
            <a:chOff x="425227" y="794771"/>
            <a:chExt cx="11293739" cy="5468288"/>
          </a:xfrm>
        </p:grpSpPr>
        <p:grpSp>
          <p:nvGrpSpPr>
            <p:cNvPr id="22" name="Gruppo 21"/>
            <p:cNvGrpSpPr/>
            <p:nvPr/>
          </p:nvGrpSpPr>
          <p:grpSpPr>
            <a:xfrm rot="10800000">
              <a:off x="645474" y="1283240"/>
              <a:ext cx="3240360" cy="1835844"/>
              <a:chOff x="2444187" y="3494444"/>
              <a:chExt cx="3886200" cy="2411995"/>
            </a:xfrm>
          </p:grpSpPr>
          <p:sp>
            <p:nvSpPr>
              <p:cNvPr id="24" name="Rettangolo 23"/>
              <p:cNvSpPr/>
              <p:nvPr/>
            </p:nvSpPr>
            <p:spPr>
              <a:xfrm>
                <a:off x="2784410" y="3844776"/>
                <a:ext cx="3043518" cy="135587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254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5" name="Gruppo 24"/>
              <p:cNvGrpSpPr/>
              <p:nvPr/>
            </p:nvGrpSpPr>
            <p:grpSpPr>
              <a:xfrm>
                <a:off x="2444187" y="5747723"/>
                <a:ext cx="3886200" cy="158716"/>
                <a:chOff x="3998259" y="6001871"/>
                <a:chExt cx="3886200" cy="158716"/>
              </a:xfrm>
            </p:grpSpPr>
            <p:sp>
              <p:nvSpPr>
                <p:cNvPr id="46" name="Rettangolo 45"/>
                <p:cNvSpPr/>
                <p:nvPr/>
              </p:nvSpPr>
              <p:spPr>
                <a:xfrm>
                  <a:off x="3998259" y="6001871"/>
                  <a:ext cx="1810870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7" name="Rettangolo 46"/>
                <p:cNvSpPr/>
                <p:nvPr/>
              </p:nvSpPr>
              <p:spPr>
                <a:xfrm>
                  <a:off x="3998259" y="6062292"/>
                  <a:ext cx="3886200" cy="45719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8" name="Rettangolo 47"/>
                <p:cNvSpPr/>
                <p:nvPr/>
              </p:nvSpPr>
              <p:spPr>
                <a:xfrm>
                  <a:off x="3998259" y="6114868"/>
                  <a:ext cx="3886200" cy="45719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9" name="Rettangolo 48"/>
                <p:cNvSpPr/>
                <p:nvPr/>
              </p:nvSpPr>
              <p:spPr>
                <a:xfrm>
                  <a:off x="5809129" y="6001871"/>
                  <a:ext cx="2075330" cy="4571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6" name="Triangolo isoscele 25"/>
              <p:cNvSpPr/>
              <p:nvPr/>
            </p:nvSpPr>
            <p:spPr>
              <a:xfrm>
                <a:off x="4255490" y="5308312"/>
                <a:ext cx="69759" cy="393299"/>
              </a:xfrm>
              <a:prstGeom prst="triangl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0" name="Gruppo 29"/>
              <p:cNvGrpSpPr/>
              <p:nvPr/>
            </p:nvGrpSpPr>
            <p:grpSpPr>
              <a:xfrm>
                <a:off x="3990290" y="4160871"/>
                <a:ext cx="595902" cy="1107943"/>
                <a:chOff x="2743156" y="3540257"/>
                <a:chExt cx="595902" cy="1107943"/>
              </a:xfrm>
            </p:grpSpPr>
            <p:sp>
              <p:nvSpPr>
                <p:cNvPr id="44" name="Rettangolo 43"/>
                <p:cNvSpPr/>
                <p:nvPr/>
              </p:nvSpPr>
              <p:spPr>
                <a:xfrm>
                  <a:off x="2743156" y="3540257"/>
                  <a:ext cx="595902" cy="600094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5" name="Rettangolo 44"/>
                <p:cNvSpPr/>
                <p:nvPr/>
              </p:nvSpPr>
              <p:spPr>
                <a:xfrm>
                  <a:off x="3008356" y="4140351"/>
                  <a:ext cx="76503" cy="507849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1" name="Gruppo 30"/>
              <p:cNvGrpSpPr/>
              <p:nvPr/>
            </p:nvGrpSpPr>
            <p:grpSpPr>
              <a:xfrm>
                <a:off x="3235033" y="4026203"/>
                <a:ext cx="706417" cy="1479315"/>
                <a:chOff x="3996820" y="4533644"/>
                <a:chExt cx="706417" cy="1479315"/>
              </a:xfrm>
            </p:grpSpPr>
            <p:grpSp>
              <p:nvGrpSpPr>
                <p:cNvPr id="40" name="Gruppo 39"/>
                <p:cNvGrpSpPr/>
                <p:nvPr/>
              </p:nvGrpSpPr>
              <p:grpSpPr>
                <a:xfrm>
                  <a:off x="3996820" y="4533644"/>
                  <a:ext cx="706417" cy="1479315"/>
                  <a:chOff x="3848225" y="4442878"/>
                  <a:chExt cx="706417" cy="1479315"/>
                </a:xfrm>
              </p:grpSpPr>
              <p:sp>
                <p:nvSpPr>
                  <p:cNvPr id="42" name="Rettangolo 41"/>
                  <p:cNvSpPr/>
                  <p:nvPr/>
                </p:nvSpPr>
                <p:spPr>
                  <a:xfrm rot="3379742">
                    <a:off x="3622077" y="4669026"/>
                    <a:ext cx="972670" cy="520373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" name="Rettangolo 42"/>
                  <p:cNvSpPr/>
                  <p:nvPr/>
                </p:nvSpPr>
                <p:spPr>
                  <a:xfrm rot="3281892">
                    <a:off x="4155975" y="5523526"/>
                    <a:ext cx="640975" cy="156359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41" name="CasellaDiTesto 40"/>
                <p:cNvSpPr txBox="1"/>
                <p:nvPr/>
              </p:nvSpPr>
              <p:spPr>
                <a:xfrm rot="14056664">
                  <a:off x="3768523" y="4830077"/>
                  <a:ext cx="953527" cy="4060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600" dirty="0" smtClean="0">
                      <a:solidFill>
                        <a:prstClr val="black"/>
                      </a:solidFill>
                    </a:rPr>
                    <a:t>SDD 2</a:t>
                  </a:r>
                  <a:endParaRPr lang="it-IT" sz="1600" dirty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2" name="Gruppo 31"/>
              <p:cNvGrpSpPr/>
              <p:nvPr/>
            </p:nvGrpSpPr>
            <p:grpSpPr>
              <a:xfrm>
                <a:off x="4249890" y="4034373"/>
                <a:ext cx="1467771" cy="1097148"/>
                <a:chOff x="5248979" y="4529503"/>
                <a:chExt cx="1467771" cy="1097148"/>
              </a:xfrm>
            </p:grpSpPr>
            <p:grpSp>
              <p:nvGrpSpPr>
                <p:cNvPr id="36" name="Gruppo 35"/>
                <p:cNvGrpSpPr/>
                <p:nvPr/>
              </p:nvGrpSpPr>
              <p:grpSpPr>
                <a:xfrm rot="4318674">
                  <a:off x="5525539" y="4435439"/>
                  <a:ext cx="914652" cy="1467771"/>
                  <a:chOff x="3786015" y="4302878"/>
                  <a:chExt cx="914652" cy="1467771"/>
                </a:xfrm>
              </p:grpSpPr>
              <p:sp>
                <p:nvSpPr>
                  <p:cNvPr id="38" name="Rettangolo 37"/>
                  <p:cNvSpPr/>
                  <p:nvPr/>
                </p:nvSpPr>
                <p:spPr>
                  <a:xfrm rot="3379742">
                    <a:off x="3597673" y="4491220"/>
                    <a:ext cx="972670" cy="595986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" name="Rettangolo 38"/>
                  <p:cNvSpPr/>
                  <p:nvPr/>
                </p:nvSpPr>
                <p:spPr>
                  <a:xfrm rot="3281892">
                    <a:off x="4274844" y="5344825"/>
                    <a:ext cx="640976" cy="210671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7" name="CasellaDiTesto 36"/>
                <p:cNvSpPr txBox="1"/>
                <p:nvPr/>
              </p:nvSpPr>
              <p:spPr>
                <a:xfrm rot="7726966">
                  <a:off x="5711484" y="4781389"/>
                  <a:ext cx="872892" cy="3691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dirty="0" smtClean="0">
                      <a:solidFill>
                        <a:prstClr val="black"/>
                      </a:solidFill>
                    </a:rPr>
                    <a:t>SDD 1</a:t>
                  </a:r>
                  <a:endParaRPr lang="it-IT" sz="1400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33" name="Rettangolo 32"/>
              <p:cNvSpPr/>
              <p:nvPr/>
            </p:nvSpPr>
            <p:spPr>
              <a:xfrm rot="10800000" flipV="1">
                <a:off x="2963348" y="3494444"/>
                <a:ext cx="2405757" cy="27029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Rettangolo 34"/>
              <p:cNvSpPr/>
              <p:nvPr/>
            </p:nvSpPr>
            <p:spPr>
              <a:xfrm>
                <a:off x="4002363" y="3616702"/>
                <a:ext cx="732217" cy="22234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Freccia a destra 4"/>
            <p:cNvSpPr/>
            <p:nvPr/>
          </p:nvSpPr>
          <p:spPr>
            <a:xfrm>
              <a:off x="661972" y="957595"/>
              <a:ext cx="1127306" cy="19996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50" name="CasellaDiTesto 49"/>
            <p:cNvSpPr txBox="1"/>
            <p:nvPr/>
          </p:nvSpPr>
          <p:spPr>
            <a:xfrm>
              <a:off x="1789277" y="794771"/>
              <a:ext cx="9929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Scanning with a uniform continuous speed up to 100 mm/sec</a:t>
              </a:r>
              <a:endParaRPr lang="it-IT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425227" y="2896771"/>
              <a:ext cx="817849" cy="115929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>
                  <a:solidFill>
                    <a:srgbClr val="FF0000"/>
                  </a:solidFill>
                </a:rPr>
                <a:t>T</a:t>
              </a:r>
              <a:r>
                <a:rPr lang="it-IT" sz="1600" b="1" baseline="-25000" dirty="0" smtClean="0">
                  <a:solidFill>
                    <a:srgbClr val="FF0000"/>
                  </a:solidFill>
                </a:rPr>
                <a:t>11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E</a:t>
              </a:r>
              <a:r>
                <a:rPr lang="it-IT" sz="1600" b="1" baseline="-25000" dirty="0" smtClean="0">
                  <a:solidFill>
                    <a:srgbClr val="FF0000"/>
                  </a:solidFill>
                </a:rPr>
                <a:t>11</a:t>
              </a:r>
            </a:p>
            <a:p>
              <a:r>
                <a:rPr lang="it-IT" sz="1600" b="1" dirty="0" smtClean="0">
                  <a:solidFill>
                    <a:srgbClr val="FF0000"/>
                  </a:solidFill>
                </a:rPr>
                <a:t>T</a:t>
              </a:r>
              <a:r>
                <a:rPr lang="it-IT" sz="1600" b="1" baseline="-25000" dirty="0" smtClean="0">
                  <a:solidFill>
                    <a:srgbClr val="FF0000"/>
                  </a:solidFill>
                </a:rPr>
                <a:t>12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</a:t>
              </a:r>
              <a:r>
                <a:rPr lang="it-IT" sz="1600" b="1" dirty="0">
                  <a:solidFill>
                    <a:srgbClr val="FF0000"/>
                  </a:solidFill>
                </a:rPr>
                <a:t>E</a:t>
              </a:r>
              <a:r>
                <a:rPr lang="it-IT" sz="1600" b="1" baseline="-25000" dirty="0">
                  <a:solidFill>
                    <a:srgbClr val="FF0000"/>
                  </a:solidFill>
                </a:rPr>
                <a:t>12</a:t>
              </a:r>
            </a:p>
            <a:p>
              <a:pPr algn="ctr"/>
              <a:r>
                <a:rPr lang="it-IT" sz="1600" b="1" baseline="-25000" dirty="0" smtClean="0">
                  <a:solidFill>
                    <a:srgbClr val="FF0000"/>
                  </a:solidFill>
                </a:rPr>
                <a:t>.</a:t>
              </a:r>
            </a:p>
            <a:p>
              <a:pPr algn="ctr"/>
              <a:r>
                <a:rPr lang="it-IT" sz="1600" b="1" baseline="-25000" dirty="0">
                  <a:solidFill>
                    <a:srgbClr val="FF0000"/>
                  </a:solidFill>
                </a:rPr>
                <a:t>.</a:t>
              </a:r>
            </a:p>
            <a:p>
              <a:r>
                <a:rPr lang="it-IT" sz="1600" b="1" dirty="0" smtClean="0">
                  <a:solidFill>
                    <a:srgbClr val="FF0000"/>
                  </a:solidFill>
                </a:rPr>
                <a:t>T</a:t>
              </a:r>
              <a:r>
                <a:rPr lang="it-IT" sz="1600" b="1" baseline="-25000" dirty="0" smtClean="0">
                  <a:solidFill>
                    <a:srgbClr val="FF0000"/>
                  </a:solidFill>
                </a:rPr>
                <a:t>1n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E</a:t>
              </a:r>
              <a:r>
                <a:rPr lang="it-IT" sz="1600" b="1" baseline="-25000" dirty="0" smtClean="0">
                  <a:solidFill>
                    <a:srgbClr val="FF0000"/>
                  </a:solidFill>
                </a:rPr>
                <a:t>1n</a:t>
              </a:r>
              <a:endParaRPr lang="it-IT" sz="160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51" name="CasellaDiTesto 50"/>
            <p:cNvSpPr txBox="1"/>
            <p:nvPr/>
          </p:nvSpPr>
          <p:spPr>
            <a:xfrm>
              <a:off x="3628148" y="2898013"/>
              <a:ext cx="817849" cy="115929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>
                  <a:solidFill>
                    <a:srgbClr val="00B050"/>
                  </a:solidFill>
                </a:rPr>
                <a:t>T</a:t>
              </a:r>
              <a:r>
                <a:rPr lang="it-IT" sz="1600" b="1" baseline="-25000" dirty="0">
                  <a:solidFill>
                    <a:srgbClr val="00B050"/>
                  </a:solidFill>
                </a:rPr>
                <a:t>2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1</a:t>
              </a:r>
              <a:r>
                <a:rPr lang="it-IT" sz="1600" b="1" dirty="0" smtClean="0">
                  <a:solidFill>
                    <a:srgbClr val="00B050"/>
                  </a:solidFill>
                </a:rPr>
                <a:t> E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</a:t>
              </a:r>
              <a:r>
                <a:rPr lang="it-IT" sz="1600" b="1" baseline="-25000" dirty="0">
                  <a:solidFill>
                    <a:srgbClr val="00B050"/>
                  </a:solidFill>
                </a:rPr>
                <a:t>1</a:t>
              </a:r>
              <a:endParaRPr lang="it-IT" sz="1600" b="1" baseline="-25000" dirty="0" smtClean="0">
                <a:solidFill>
                  <a:srgbClr val="00B050"/>
                </a:solidFill>
              </a:endParaRPr>
            </a:p>
            <a:p>
              <a:r>
                <a:rPr lang="it-IT" sz="1600" b="1" dirty="0" smtClean="0">
                  <a:solidFill>
                    <a:srgbClr val="00B050"/>
                  </a:solidFill>
                </a:rPr>
                <a:t>T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22</a:t>
              </a:r>
              <a:r>
                <a:rPr lang="it-IT" sz="1600" b="1" dirty="0" smtClean="0">
                  <a:solidFill>
                    <a:srgbClr val="00B050"/>
                  </a:solidFill>
                </a:rPr>
                <a:t> E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22</a:t>
              </a:r>
              <a:endParaRPr lang="it-IT" sz="1600" b="1" baseline="-25000" dirty="0">
                <a:solidFill>
                  <a:srgbClr val="00B050"/>
                </a:solidFill>
              </a:endParaRPr>
            </a:p>
            <a:p>
              <a:pPr algn="ctr"/>
              <a:r>
                <a:rPr lang="it-IT" sz="1600" b="1" baseline="-25000" dirty="0" smtClean="0">
                  <a:solidFill>
                    <a:srgbClr val="00B050"/>
                  </a:solidFill>
                </a:rPr>
                <a:t>.</a:t>
              </a:r>
            </a:p>
            <a:p>
              <a:pPr algn="ctr"/>
              <a:r>
                <a:rPr lang="it-IT" sz="1600" b="1" baseline="-25000" dirty="0" smtClean="0">
                  <a:solidFill>
                    <a:srgbClr val="00B050"/>
                  </a:solidFill>
                </a:rPr>
                <a:t>.</a:t>
              </a:r>
            </a:p>
            <a:p>
              <a:r>
                <a:rPr lang="it-IT" sz="1600" b="1" dirty="0" smtClean="0">
                  <a:solidFill>
                    <a:srgbClr val="00B050"/>
                  </a:solidFill>
                </a:rPr>
                <a:t>T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</a:t>
              </a:r>
              <a:r>
                <a:rPr lang="it-IT" sz="1600" b="1" baseline="-25000" dirty="0">
                  <a:solidFill>
                    <a:srgbClr val="00B050"/>
                  </a:solidFill>
                </a:rPr>
                <a:t>n</a:t>
              </a:r>
              <a:r>
                <a:rPr lang="it-IT" sz="1600" b="1" dirty="0" smtClean="0">
                  <a:solidFill>
                    <a:srgbClr val="00B050"/>
                  </a:solidFill>
                </a:rPr>
                <a:t> E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2n</a:t>
              </a:r>
              <a:endParaRPr lang="it-IT" sz="1600" b="1" baseline="-25000" dirty="0">
                <a:solidFill>
                  <a:srgbClr val="00B050"/>
                </a:solidFill>
              </a:endParaRPr>
            </a:p>
          </p:txBody>
        </p:sp>
        <p:sp>
          <p:nvSpPr>
            <p:cNvPr id="53" name="Freccia tridirezionale 52"/>
            <p:cNvSpPr/>
            <p:nvPr/>
          </p:nvSpPr>
          <p:spPr>
            <a:xfrm rot="10800000">
              <a:off x="1358456" y="3724363"/>
              <a:ext cx="2005950" cy="504056"/>
            </a:xfrm>
            <a:prstGeom prst="leftRigh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55" name="CasellaDiTesto 54"/>
            <p:cNvSpPr txBox="1"/>
            <p:nvPr/>
          </p:nvSpPr>
          <p:spPr>
            <a:xfrm>
              <a:off x="1966357" y="4365104"/>
              <a:ext cx="745105" cy="18979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600" b="1" dirty="0">
                  <a:solidFill>
                    <a:srgbClr val="FF0000"/>
                  </a:solidFill>
                </a:rPr>
                <a:t>T</a:t>
              </a:r>
              <a:r>
                <a:rPr lang="it-IT" sz="1600" b="1" baseline="-25000" dirty="0">
                  <a:solidFill>
                    <a:srgbClr val="FF0000"/>
                  </a:solidFill>
                </a:rPr>
                <a:t>11</a:t>
              </a:r>
              <a:r>
                <a:rPr lang="it-IT" sz="1600" b="1" dirty="0">
                  <a:solidFill>
                    <a:srgbClr val="FF0000"/>
                  </a:solidFill>
                </a:rPr>
                <a:t> 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E</a:t>
              </a:r>
              <a:r>
                <a:rPr lang="it-IT" sz="1600" b="1" baseline="-25000" dirty="0" smtClean="0">
                  <a:solidFill>
                    <a:srgbClr val="FF0000"/>
                  </a:solidFill>
                </a:rPr>
                <a:t>11</a:t>
              </a:r>
            </a:p>
            <a:p>
              <a:r>
                <a:rPr lang="it-IT" sz="1600" b="1" dirty="0">
                  <a:solidFill>
                    <a:srgbClr val="00B050"/>
                  </a:solidFill>
                </a:rPr>
                <a:t>T</a:t>
              </a:r>
              <a:r>
                <a:rPr lang="it-IT" sz="1600" b="1" baseline="-25000" dirty="0">
                  <a:solidFill>
                    <a:srgbClr val="00B050"/>
                  </a:solidFill>
                </a:rPr>
                <a:t>21</a:t>
              </a:r>
              <a:r>
                <a:rPr lang="it-IT" sz="1600" b="1" dirty="0">
                  <a:solidFill>
                    <a:srgbClr val="00B050"/>
                  </a:solidFill>
                </a:rPr>
                <a:t> </a:t>
              </a:r>
              <a:r>
                <a:rPr lang="it-IT" sz="1600" b="1" dirty="0" smtClean="0">
                  <a:solidFill>
                    <a:srgbClr val="00B050"/>
                  </a:solidFill>
                </a:rPr>
                <a:t>E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21</a:t>
              </a:r>
              <a:endParaRPr lang="it-IT" sz="1600" b="1" baseline="-25000" dirty="0">
                <a:solidFill>
                  <a:srgbClr val="FF0000"/>
                </a:solidFill>
              </a:endParaRPr>
            </a:p>
            <a:p>
              <a:r>
                <a:rPr lang="it-IT" sz="1600" b="1" dirty="0">
                  <a:solidFill>
                    <a:srgbClr val="FF0000"/>
                  </a:solidFill>
                </a:rPr>
                <a:t>T</a:t>
              </a:r>
              <a:r>
                <a:rPr lang="it-IT" sz="1600" b="1" baseline="-25000" dirty="0">
                  <a:solidFill>
                    <a:srgbClr val="FF0000"/>
                  </a:solidFill>
                </a:rPr>
                <a:t>12</a:t>
              </a:r>
              <a:r>
                <a:rPr lang="it-IT" sz="1600" b="1" dirty="0">
                  <a:solidFill>
                    <a:srgbClr val="FF0000"/>
                  </a:solidFill>
                </a:rPr>
                <a:t> E</a:t>
              </a:r>
              <a:r>
                <a:rPr lang="it-IT" sz="1600" b="1" baseline="-25000" dirty="0">
                  <a:solidFill>
                    <a:srgbClr val="FF0000"/>
                  </a:solidFill>
                </a:rPr>
                <a:t>12</a:t>
              </a:r>
            </a:p>
            <a:p>
              <a:r>
                <a:rPr lang="it-IT" sz="1600" b="1" dirty="0" smtClean="0">
                  <a:solidFill>
                    <a:srgbClr val="00B050"/>
                  </a:solidFill>
                </a:rPr>
                <a:t>T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22</a:t>
              </a:r>
              <a:r>
                <a:rPr lang="it-IT" sz="1600" b="1" dirty="0" smtClean="0">
                  <a:solidFill>
                    <a:srgbClr val="00B050"/>
                  </a:solidFill>
                </a:rPr>
                <a:t> E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22</a:t>
              </a:r>
              <a:endParaRPr lang="it-IT" sz="1600" b="1" baseline="-25000" dirty="0">
                <a:solidFill>
                  <a:srgbClr val="00B050"/>
                </a:solidFill>
              </a:endParaRPr>
            </a:p>
            <a:p>
              <a:pPr algn="ctr"/>
              <a:r>
                <a:rPr lang="it-IT" sz="1600" b="1" baseline="-25000" dirty="0" smtClean="0">
                  <a:solidFill>
                    <a:prstClr val="black"/>
                  </a:solidFill>
                </a:rPr>
                <a:t>.</a:t>
              </a:r>
            </a:p>
            <a:p>
              <a:r>
                <a:rPr lang="it-IT" sz="1600" b="1" dirty="0" smtClean="0">
                  <a:solidFill>
                    <a:srgbClr val="FF0000"/>
                  </a:solidFill>
                </a:rPr>
                <a:t>T</a:t>
              </a:r>
              <a:r>
                <a:rPr lang="it-IT" sz="1600" b="1" baseline="-25000" dirty="0" smtClean="0">
                  <a:solidFill>
                    <a:srgbClr val="FF0000"/>
                  </a:solidFill>
                </a:rPr>
                <a:t>1n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E</a:t>
              </a:r>
              <a:r>
                <a:rPr lang="it-IT" sz="1600" b="1" baseline="-25000" dirty="0" smtClean="0">
                  <a:solidFill>
                    <a:srgbClr val="FF0000"/>
                  </a:solidFill>
                </a:rPr>
                <a:t>1n</a:t>
              </a:r>
              <a:endParaRPr lang="it-IT" sz="1600" b="1" baseline="-25000" dirty="0">
                <a:solidFill>
                  <a:srgbClr val="FF0000"/>
                </a:solidFill>
              </a:endParaRPr>
            </a:p>
            <a:p>
              <a:r>
                <a:rPr lang="it-IT" sz="1600" b="1" dirty="0" smtClean="0">
                  <a:solidFill>
                    <a:srgbClr val="00B050"/>
                  </a:solidFill>
                </a:rPr>
                <a:t>T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2n</a:t>
              </a:r>
              <a:r>
                <a:rPr lang="it-IT" sz="1600" b="1" dirty="0" smtClean="0">
                  <a:solidFill>
                    <a:srgbClr val="00B050"/>
                  </a:solidFill>
                </a:rPr>
                <a:t> E</a:t>
              </a:r>
              <a:r>
                <a:rPr lang="it-IT" sz="1600" b="1" baseline="-25000" dirty="0" smtClean="0">
                  <a:solidFill>
                    <a:srgbClr val="00B050"/>
                  </a:solidFill>
                </a:rPr>
                <a:t>2n</a:t>
              </a:r>
              <a:endParaRPr lang="it-IT" sz="1600" b="1" baseline="-25000" dirty="0">
                <a:solidFill>
                  <a:srgbClr val="00B050"/>
                </a:solidFill>
              </a:endParaRPr>
            </a:p>
            <a:p>
              <a:pPr algn="ctr"/>
              <a:endParaRPr lang="it-IT" sz="1600" b="1" baseline="-25000" dirty="0" smtClean="0">
                <a:solidFill>
                  <a:prstClr val="black"/>
                </a:solidFill>
              </a:endParaRPr>
            </a:p>
          </p:txBody>
        </p:sp>
      </p:grpSp>
      <p:pic>
        <p:nvPicPr>
          <p:cNvPr id="59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3292" y="53638"/>
            <a:ext cx="2269229" cy="682846"/>
          </a:xfrm>
          <a:prstGeom prst="rect">
            <a:avLst/>
          </a:prstGeom>
        </p:spPr>
      </p:pic>
      <p:sp>
        <p:nvSpPr>
          <p:cNvPr id="72" name="CasellaDiTesto 65"/>
          <p:cNvSpPr txBox="1"/>
          <p:nvPr/>
        </p:nvSpPr>
        <p:spPr>
          <a:xfrm>
            <a:off x="4644392" y="1490856"/>
            <a:ext cx="7502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X-ray spectra are obtained by packing data in pixels of dimension fixed by users. Pixel size can be changed dynamically during scanning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70" name="Freccia a destra 63"/>
          <p:cNvSpPr/>
          <p:nvPr/>
        </p:nvSpPr>
        <p:spPr>
          <a:xfrm>
            <a:off x="3074037" y="5603048"/>
            <a:ext cx="2376264" cy="579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52" name="Immagine 6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r="8332"/>
          <a:stretch/>
        </p:blipFill>
        <p:spPr>
          <a:xfrm>
            <a:off x="6886932" y="4004926"/>
            <a:ext cx="3832864" cy="2444992"/>
          </a:xfrm>
          <a:prstGeom prst="rect">
            <a:avLst/>
          </a:prstGeom>
        </p:spPr>
      </p:pic>
      <p:sp>
        <p:nvSpPr>
          <p:cNvPr id="56" name="Callout con freccia in giù 17"/>
          <p:cNvSpPr/>
          <p:nvPr/>
        </p:nvSpPr>
        <p:spPr>
          <a:xfrm rot="5400000">
            <a:off x="9458410" y="3727869"/>
            <a:ext cx="2376264" cy="2360862"/>
          </a:xfrm>
          <a:prstGeom prst="downArrowCallout">
            <a:avLst>
              <a:gd name="adj1" fmla="val 9185"/>
              <a:gd name="adj2" fmla="val 9650"/>
              <a:gd name="adj3" fmla="val 25000"/>
              <a:gd name="adj4" fmla="val 6497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sp>
        <p:nvSpPr>
          <p:cNvPr id="57" name="CasellaDiTesto 18"/>
          <p:cNvSpPr txBox="1"/>
          <p:nvPr/>
        </p:nvSpPr>
        <p:spPr>
          <a:xfrm>
            <a:off x="10152839" y="4267794"/>
            <a:ext cx="1881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prstClr val="black"/>
                </a:solidFill>
              </a:rPr>
              <a:t>5300 </a:t>
            </a:r>
            <a:r>
              <a:rPr lang="it-IT" sz="2400" dirty="0" err="1" smtClean="0">
                <a:solidFill>
                  <a:prstClr val="black"/>
                </a:solidFill>
              </a:rPr>
              <a:t>fitted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spectra</a:t>
            </a:r>
            <a:r>
              <a:rPr lang="it-IT" sz="2400" dirty="0" smtClean="0">
                <a:solidFill>
                  <a:prstClr val="black"/>
                </a:solidFill>
              </a:rPr>
              <a:t> per </a:t>
            </a:r>
            <a:r>
              <a:rPr lang="it-IT" sz="2400" dirty="0" err="1" smtClean="0">
                <a:solidFill>
                  <a:prstClr val="black"/>
                </a:solidFill>
              </a:rPr>
              <a:t>second</a:t>
            </a:r>
            <a:endParaRPr lang="it-IT" sz="2400" dirty="0">
              <a:solidFill>
                <a:prstClr val="black"/>
              </a:solidFill>
            </a:endParaRPr>
          </a:p>
        </p:txBody>
      </p:sp>
      <p:sp>
        <p:nvSpPr>
          <p:cNvPr id="58" name="Rettangolo 15"/>
          <p:cNvSpPr/>
          <p:nvPr/>
        </p:nvSpPr>
        <p:spPr>
          <a:xfrm>
            <a:off x="4644392" y="2541206"/>
            <a:ext cx="7182581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  <a:buSzPct val="100000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A Control Unit (CU) programmed under </a:t>
            </a: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Real Time Linux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is used to control all sensors in the scanner, to acquire data and elaborate X-ray spectra in a live mode</a:t>
            </a:r>
            <a:endParaRPr lang="en-GB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838200" y="4616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rgbClr val="4472C4">
                    <a:lumMod val="75000"/>
                  </a:srgbClr>
                </a:solidFill>
                <a:latin typeface="Calibri Light" panose="020F0302020204030204"/>
              </a:rPr>
              <a:t>Real-time fitting of pixel XRF spectra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8DD2-B1FF-4AFB-94E1-733AFABEFC7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83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/>
          <p:cNvSpPr txBox="1">
            <a:spLocks/>
          </p:cNvSpPr>
          <p:nvPr/>
        </p:nvSpPr>
        <p:spPr>
          <a:xfrm>
            <a:off x="345725" y="5661248"/>
            <a:ext cx="11665778" cy="1025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Scanning speed @ 100 mm/sec</a:t>
            </a:r>
          </a:p>
          <a:p>
            <a:pPr algn="l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Elemental maps elaborated with 1 mm pixel size (equivalent to 10 </a:t>
            </a:r>
            <a:r>
              <a:rPr lang="en-US" sz="2400" b="1" dirty="0" err="1" smtClean="0">
                <a:solidFill>
                  <a:schemeClr val="tx2">
                    <a:lumMod val="50000"/>
                  </a:schemeClr>
                </a:solidFill>
              </a:rPr>
              <a:t>ms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dwell time) </a:t>
            </a:r>
          </a:p>
          <a:p>
            <a:pPr algn="l"/>
            <a:r>
              <a:rPr lang="en-US" sz="2400" b="1" dirty="0" smtClean="0">
                <a:solidFill>
                  <a:srgbClr val="C00000"/>
                </a:solidFill>
              </a:rPr>
              <a:t>Pixels: 3.2 Mega; Scanning time 9</a:t>
            </a:r>
            <a:r>
              <a:rPr lang="el-GR" sz="2400" b="1" dirty="0" smtClean="0">
                <a:solidFill>
                  <a:srgbClr val="C00000"/>
                </a:solidFill>
              </a:rPr>
              <a:t>.</a:t>
            </a:r>
            <a:r>
              <a:rPr lang="en-US" sz="2400" b="1" dirty="0" smtClean="0">
                <a:solidFill>
                  <a:srgbClr val="C00000"/>
                </a:solidFill>
              </a:rPr>
              <a:t>5 h (including a full fitting of pixel spectra)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33318" y="6004387"/>
            <a:ext cx="11874066" cy="828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b="1" dirty="0" smtClean="0">
              <a:solidFill>
                <a:srgbClr val="0070C0"/>
              </a:solidFill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25" y="901377"/>
            <a:ext cx="6063465" cy="4665079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4592" y="1482940"/>
            <a:ext cx="4652502" cy="34893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85863" y="876570"/>
            <a:ext cx="4383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Mocking of Christ, 1640 ca., 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12" name="Immagin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7436" y="915363"/>
            <a:ext cx="1994067" cy="6000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012495" y="2134405"/>
            <a:ext cx="19990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Matthias </a:t>
            </a:r>
            <a:r>
              <a:rPr lang="en-US" sz="2400" b="1" dirty="0" err="1">
                <a:solidFill>
                  <a:srgbClr val="C00000"/>
                </a:solidFill>
              </a:rPr>
              <a:t>Stomer</a:t>
            </a:r>
            <a:r>
              <a:rPr lang="en-US" sz="2400" b="1" dirty="0">
                <a:solidFill>
                  <a:srgbClr val="C00000"/>
                </a:solidFill>
              </a:rPr>
              <a:t> (210x154 cm</a:t>
            </a:r>
            <a:r>
              <a:rPr lang="en-US" sz="2400" b="1" baseline="30000" dirty="0">
                <a:solidFill>
                  <a:srgbClr val="C00000"/>
                </a:solidFill>
              </a:rPr>
              <a:t>2</a:t>
            </a:r>
            <a:r>
              <a:rPr lang="en-US" sz="24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38200" y="4616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rgbClr val="4472C4">
                    <a:lumMod val="75000"/>
                  </a:srgbClr>
                </a:solidFill>
                <a:latin typeface="Calibri Light" panose="020F0302020204030204"/>
              </a:rPr>
              <a:t>Fast MA-XRF scanning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8103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83F2-26CA-4BD1-8505-4CD45E5288C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16/11/2017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-18513"/>
            <a:ext cx="10515600" cy="1325563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Micro-XRF quantification methodology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602163" y="1335708"/>
          <a:ext cx="5337759" cy="3748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0" name="Graph" r:id="rId3" imgW="4132440" imgH="2901600" progId="Origin50.Graph">
                  <p:embed/>
                </p:oleObj>
              </mc:Choice>
              <mc:Fallback>
                <p:oleObj name="Graph" r:id="rId3" imgW="413244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2163" y="1335708"/>
                        <a:ext cx="5337759" cy="37485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58240" y="5084236"/>
            <a:ext cx="3990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prstClr val="black"/>
                </a:solidFill>
              </a:rPr>
              <a:t>Determination of transmission efficiency using a set of thin and thick targets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5252363" y="1726580"/>
          <a:ext cx="3585056" cy="2517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1" name="Graph" r:id="rId5" imgW="4132440" imgH="2901600" progId="Origin50.Graph">
                  <p:embed/>
                </p:oleObj>
              </mc:Choice>
              <mc:Fallback>
                <p:oleObj name="Graph" r:id="rId5" imgW="413244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52363" y="1726580"/>
                        <a:ext cx="3585056" cy="2517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469536" y="4424700"/>
            <a:ext cx="6465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prstClr val="black"/>
                </a:solidFill>
              </a:rPr>
              <a:t>Validation of the method using certified reference gold, bronze and silver alloy and glasses using the ratio of measured to certified concentration (Ki) 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8130780" y="1726579"/>
          <a:ext cx="3760403" cy="2640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2" name="Graph" r:id="rId7" imgW="4132440" imgH="2901600" progId="Origin50.Graph">
                  <p:embed/>
                </p:oleObj>
              </mc:Choice>
              <mc:Fallback>
                <p:oleObj name="Graph" r:id="rId7" imgW="413244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130780" y="1726579"/>
                        <a:ext cx="3760403" cy="26408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694611" y="1654794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Glasses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90282" y="1679781"/>
            <a:ext cx="82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Metals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7485" y="5987018"/>
            <a:ext cx="514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SzPct val="120000"/>
            </a:pPr>
            <a:r>
              <a:rPr lang="en-US" dirty="0" smtClean="0">
                <a:solidFill>
                  <a:prstClr val="black"/>
                </a:solidFill>
              </a:rPr>
              <a:t>V. </a:t>
            </a:r>
            <a:r>
              <a:rPr lang="en-US" dirty="0" err="1" smtClean="0">
                <a:solidFill>
                  <a:prstClr val="black"/>
                </a:solidFill>
              </a:rPr>
              <a:t>Kantarelou</a:t>
            </a:r>
            <a:r>
              <a:rPr lang="en-US" dirty="0" smtClean="0">
                <a:solidFill>
                  <a:prstClr val="black"/>
                </a:solidFill>
              </a:rPr>
              <a:t> and A.G. </a:t>
            </a:r>
            <a:r>
              <a:rPr lang="en-US" dirty="0" err="1" smtClean="0">
                <a:solidFill>
                  <a:prstClr val="black"/>
                </a:solidFill>
              </a:rPr>
              <a:t>Karydas</a:t>
            </a:r>
            <a:r>
              <a:rPr lang="en-US" dirty="0" smtClean="0">
                <a:solidFill>
                  <a:prstClr val="black"/>
                </a:solidFill>
              </a:rPr>
              <a:t>, XRS, </a:t>
            </a:r>
            <a:r>
              <a:rPr lang="el-GR" dirty="0" smtClean="0">
                <a:solidFill>
                  <a:prstClr val="black"/>
                </a:solidFill>
              </a:rPr>
              <a:t>2016, </a:t>
            </a:r>
            <a:r>
              <a:rPr lang="en-US" dirty="0" smtClean="0">
                <a:solidFill>
                  <a:prstClr val="black"/>
                </a:solidFill>
              </a:rPr>
              <a:t>45, 85-91.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35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8D794-7FF6-4B12-A639-43AB0DABE902}" type="datetime1">
              <a:rPr lang="it-IT" smtClean="0"/>
              <a:t>16/11/2017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Micro-XRF application: Gold signet rings LBA  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6289" y="4190738"/>
            <a:ext cx="11528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SN24-18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95694" y="4190738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SN24-30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91689" y="4190738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SN24-702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98721" y="4181344"/>
            <a:ext cx="132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SN24-736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1570" y="1627210"/>
            <a:ext cx="3728936" cy="228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9365" t="-428" r="12815" b="429"/>
          <a:stretch/>
        </p:blipFill>
        <p:spPr>
          <a:xfrm>
            <a:off x="462962" y="1615588"/>
            <a:ext cx="2629028" cy="23225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6070" y="1601603"/>
            <a:ext cx="2432218" cy="228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3853" y="1638179"/>
            <a:ext cx="2733337" cy="2286000"/>
          </a:xfrm>
          <a:prstGeom prst="rect">
            <a:avLst/>
          </a:prstGeom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643890" y="4771774"/>
            <a:ext cx="11083290" cy="9290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rings were recovered in 2015 in 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grave of the Griffin Warrior at the Palace of Nestor 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Pylos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archaeologists of the Cincinnati university.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0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662-4AD5-4132-9FCA-76FAB8174201}" type="datetime1">
              <a:rPr lang="it-IT" smtClean="0"/>
              <a:t>16/11/2017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484069" y="2122636"/>
            <a:ext cx="3460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 content is below 4 %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4879149" y="1027906"/>
          <a:ext cx="7308379" cy="5592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79149" y="1027906"/>
                        <a:ext cx="7308379" cy="5592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own Arrow 2"/>
          <p:cNvSpPr/>
          <p:nvPr/>
        </p:nvSpPr>
        <p:spPr>
          <a:xfrm>
            <a:off x="3088446" y="2545727"/>
            <a:ext cx="251460" cy="4691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717577" y="3066493"/>
            <a:ext cx="2993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Use of native gold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5350" y="3824026"/>
            <a:ext cx="40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 of Au : 75 - 92.5 %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 of Ag : 7.5 – 27.5 %</a:t>
            </a:r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Micro-XRF application: Gold signet rings LBA  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2238D-91C9-4126-89B9-A12EDB1FA1F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2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2191</TotalTime>
  <Words>839</Words>
  <Application>Microsoft Office PowerPoint</Application>
  <PresentationFormat>Custom</PresentationFormat>
  <Paragraphs>159</Paragraphs>
  <Slides>13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Office Theme</vt:lpstr>
      <vt:lpstr>Tema di Office</vt:lpstr>
      <vt:lpstr>1_Office Theme</vt:lpstr>
      <vt:lpstr>Graph</vt:lpstr>
      <vt:lpstr>         Developments in 2D XRF analysis for Macro scale imaging of Cultural Heritage artefacts </vt:lpstr>
      <vt:lpstr>Schematic representation of the various modes in XRF analysis</vt:lpstr>
      <vt:lpstr>Micro-XRF spectrometer</vt:lpstr>
      <vt:lpstr>MA-XRF spectrometer</vt:lpstr>
      <vt:lpstr>PowerPoint Presentation</vt:lpstr>
      <vt:lpstr>PowerPoint Presentation</vt:lpstr>
      <vt:lpstr>Micro-XRF quantification methodology</vt:lpstr>
      <vt:lpstr>Micro-XRF application: Gold signet rings LBA  </vt:lpstr>
      <vt:lpstr>Micro-XRF application: Gold signet rings LBA  </vt:lpstr>
      <vt:lpstr>MA-XRF application: Pitsa wooden panels, Pinax A</vt:lpstr>
      <vt:lpstr>MA-XRF application : Pitsa wooden panels, Pinax A</vt:lpstr>
      <vt:lpstr>PowerPoint Presentation</vt:lpstr>
      <vt:lpstr>Future plans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Developments in 2D and 3D XRF analysis from the Micro to Macro scale imaging of Cultural Heritage artefacts</dc:title>
  <dc:creator>vicky</dc:creator>
  <cp:lastModifiedBy>lago</cp:lastModifiedBy>
  <cp:revision>122</cp:revision>
  <dcterms:created xsi:type="dcterms:W3CDTF">2017-05-30T14:37:11Z</dcterms:created>
  <dcterms:modified xsi:type="dcterms:W3CDTF">2017-11-16T14:38:08Z</dcterms:modified>
</cp:coreProperties>
</file>