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avi" ContentType="video/x-msvide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8" r:id="rId3"/>
    <p:sldId id="290" r:id="rId4"/>
    <p:sldId id="259" r:id="rId5"/>
    <p:sldId id="260" r:id="rId6"/>
    <p:sldId id="261" r:id="rId7"/>
    <p:sldId id="295" r:id="rId8"/>
    <p:sldId id="265" r:id="rId9"/>
    <p:sldId id="264" r:id="rId10"/>
    <p:sldId id="263" r:id="rId11"/>
    <p:sldId id="292" r:id="rId12"/>
    <p:sldId id="293" r:id="rId13"/>
    <p:sldId id="262" r:id="rId14"/>
    <p:sldId id="272" r:id="rId15"/>
    <p:sldId id="271" r:id="rId16"/>
    <p:sldId id="270" r:id="rId17"/>
    <p:sldId id="269" r:id="rId18"/>
    <p:sldId id="268" r:id="rId19"/>
    <p:sldId id="267" r:id="rId20"/>
    <p:sldId id="266" r:id="rId21"/>
    <p:sldId id="291" r:id="rId22"/>
    <p:sldId id="273" r:id="rId23"/>
    <p:sldId id="274" r:id="rId24"/>
    <p:sldId id="276" r:id="rId25"/>
    <p:sldId id="277" r:id="rId26"/>
    <p:sldId id="279" r:id="rId27"/>
    <p:sldId id="275" r:id="rId28"/>
    <p:sldId id="294" r:id="rId29"/>
    <p:sldId id="278" r:id="rId30"/>
    <p:sldId id="280"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4270"/>
    <a:srgbClr val="5BBE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721" autoAdjust="0"/>
    <p:restoredTop sz="94660"/>
  </p:normalViewPr>
  <p:slideViewPr>
    <p:cSldViewPr snapToGrid="0">
      <p:cViewPr varScale="1">
        <p:scale>
          <a:sx n="65" d="100"/>
          <a:sy n="65" d="100"/>
        </p:scale>
        <p:origin x="132" y="84"/>
      </p:cViewPr>
      <p:guideLst/>
    </p:cSldViewPr>
  </p:slideViewPr>
  <p:notesTextViewPr>
    <p:cViewPr>
      <p:scale>
        <a:sx n="1" d="1"/>
        <a:sy n="1" d="1"/>
      </p:scale>
      <p:origin x="0" y="0"/>
    </p:cViewPr>
  </p:notesText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25EA3D3-6923-4863-B89F-A8DA57E1CABC}" type="datetimeFigureOut">
              <a:rPr lang="en-GB" smtClean="0"/>
              <a:t>15/11/2017</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D5BAF6-687F-4E28-99A6-2808C7800F37}" type="slidenum">
              <a:rPr lang="en-GB" smtClean="0"/>
              <a:t>‹#›</a:t>
            </a:fld>
            <a:endParaRPr lang="en-GB"/>
          </a:p>
        </p:txBody>
      </p:sp>
    </p:spTree>
    <p:extLst>
      <p:ext uri="{BB962C8B-B14F-4D97-AF65-F5344CB8AC3E}">
        <p14:creationId xmlns:p14="http://schemas.microsoft.com/office/powerpoint/2010/main" val="19726084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4A0D1C-C967-4AC2-9908-2D87B86C5A53}" type="datetimeFigureOut">
              <a:rPr lang="el-GR" smtClean="0"/>
              <a:t>15/11/2017</a:t>
            </a:fld>
            <a:endParaRPr lang="el-G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9729B3-42B4-47A7-8CA5-7B38EFA9F7AC}" type="slidenum">
              <a:rPr lang="el-GR" smtClean="0"/>
              <a:t>‹#›</a:t>
            </a:fld>
            <a:endParaRPr lang="el-GR"/>
          </a:p>
        </p:txBody>
      </p:sp>
    </p:spTree>
    <p:extLst>
      <p:ext uri="{BB962C8B-B14F-4D97-AF65-F5344CB8AC3E}">
        <p14:creationId xmlns:p14="http://schemas.microsoft.com/office/powerpoint/2010/main" val="819533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a:t>
            </a:fld>
            <a:endParaRPr lang="el-GR"/>
          </a:p>
        </p:txBody>
      </p:sp>
    </p:spTree>
    <p:extLst>
      <p:ext uri="{BB962C8B-B14F-4D97-AF65-F5344CB8AC3E}">
        <p14:creationId xmlns:p14="http://schemas.microsoft.com/office/powerpoint/2010/main" val="1386027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14</a:t>
            </a:fld>
            <a:endParaRPr lang="el-GR"/>
          </a:p>
        </p:txBody>
      </p:sp>
    </p:spTree>
    <p:extLst>
      <p:ext uri="{BB962C8B-B14F-4D97-AF65-F5344CB8AC3E}">
        <p14:creationId xmlns:p14="http://schemas.microsoft.com/office/powerpoint/2010/main" val="2634076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15</a:t>
            </a:fld>
            <a:endParaRPr lang="el-GR"/>
          </a:p>
        </p:txBody>
      </p:sp>
    </p:spTree>
    <p:extLst>
      <p:ext uri="{BB962C8B-B14F-4D97-AF65-F5344CB8AC3E}">
        <p14:creationId xmlns:p14="http://schemas.microsoft.com/office/powerpoint/2010/main" val="1129747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16</a:t>
            </a:fld>
            <a:endParaRPr lang="el-GR"/>
          </a:p>
        </p:txBody>
      </p:sp>
    </p:spTree>
    <p:extLst>
      <p:ext uri="{BB962C8B-B14F-4D97-AF65-F5344CB8AC3E}">
        <p14:creationId xmlns:p14="http://schemas.microsoft.com/office/powerpoint/2010/main" val="5777825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17</a:t>
            </a:fld>
            <a:endParaRPr lang="el-GR"/>
          </a:p>
        </p:txBody>
      </p:sp>
    </p:spTree>
    <p:extLst>
      <p:ext uri="{BB962C8B-B14F-4D97-AF65-F5344CB8AC3E}">
        <p14:creationId xmlns:p14="http://schemas.microsoft.com/office/powerpoint/2010/main" val="13679148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18</a:t>
            </a:fld>
            <a:endParaRPr lang="el-GR"/>
          </a:p>
        </p:txBody>
      </p:sp>
    </p:spTree>
    <p:extLst>
      <p:ext uri="{BB962C8B-B14F-4D97-AF65-F5344CB8AC3E}">
        <p14:creationId xmlns:p14="http://schemas.microsoft.com/office/powerpoint/2010/main" val="2407746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19</a:t>
            </a:fld>
            <a:endParaRPr lang="el-GR"/>
          </a:p>
        </p:txBody>
      </p:sp>
    </p:spTree>
    <p:extLst>
      <p:ext uri="{BB962C8B-B14F-4D97-AF65-F5344CB8AC3E}">
        <p14:creationId xmlns:p14="http://schemas.microsoft.com/office/powerpoint/2010/main" val="1875558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20</a:t>
            </a:fld>
            <a:endParaRPr lang="el-GR"/>
          </a:p>
        </p:txBody>
      </p:sp>
    </p:spTree>
    <p:extLst>
      <p:ext uri="{BB962C8B-B14F-4D97-AF65-F5344CB8AC3E}">
        <p14:creationId xmlns:p14="http://schemas.microsoft.com/office/powerpoint/2010/main" val="1083353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21</a:t>
            </a:fld>
            <a:endParaRPr lang="el-GR"/>
          </a:p>
        </p:txBody>
      </p:sp>
    </p:spTree>
    <p:extLst>
      <p:ext uri="{BB962C8B-B14F-4D97-AF65-F5344CB8AC3E}">
        <p14:creationId xmlns:p14="http://schemas.microsoft.com/office/powerpoint/2010/main" val="42841934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22</a:t>
            </a:fld>
            <a:endParaRPr lang="el-GR"/>
          </a:p>
        </p:txBody>
      </p:sp>
    </p:spTree>
    <p:extLst>
      <p:ext uri="{BB962C8B-B14F-4D97-AF65-F5344CB8AC3E}">
        <p14:creationId xmlns:p14="http://schemas.microsoft.com/office/powerpoint/2010/main" val="35081792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23</a:t>
            </a:fld>
            <a:endParaRPr lang="el-GR"/>
          </a:p>
        </p:txBody>
      </p:sp>
    </p:spTree>
    <p:extLst>
      <p:ext uri="{BB962C8B-B14F-4D97-AF65-F5344CB8AC3E}">
        <p14:creationId xmlns:p14="http://schemas.microsoft.com/office/powerpoint/2010/main" val="4155679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3</a:t>
            </a:fld>
            <a:endParaRPr lang="el-GR"/>
          </a:p>
        </p:txBody>
      </p:sp>
    </p:spTree>
    <p:extLst>
      <p:ext uri="{BB962C8B-B14F-4D97-AF65-F5344CB8AC3E}">
        <p14:creationId xmlns:p14="http://schemas.microsoft.com/office/powerpoint/2010/main" val="641148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24</a:t>
            </a:fld>
            <a:endParaRPr lang="el-GR"/>
          </a:p>
        </p:txBody>
      </p:sp>
    </p:spTree>
    <p:extLst>
      <p:ext uri="{BB962C8B-B14F-4D97-AF65-F5344CB8AC3E}">
        <p14:creationId xmlns:p14="http://schemas.microsoft.com/office/powerpoint/2010/main" val="2533730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25</a:t>
            </a:fld>
            <a:endParaRPr lang="el-GR"/>
          </a:p>
        </p:txBody>
      </p:sp>
    </p:spTree>
    <p:extLst>
      <p:ext uri="{BB962C8B-B14F-4D97-AF65-F5344CB8AC3E}">
        <p14:creationId xmlns:p14="http://schemas.microsoft.com/office/powerpoint/2010/main" val="24323194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26</a:t>
            </a:fld>
            <a:endParaRPr lang="el-GR"/>
          </a:p>
        </p:txBody>
      </p:sp>
    </p:spTree>
    <p:extLst>
      <p:ext uri="{BB962C8B-B14F-4D97-AF65-F5344CB8AC3E}">
        <p14:creationId xmlns:p14="http://schemas.microsoft.com/office/powerpoint/2010/main" val="3828367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27</a:t>
            </a:fld>
            <a:endParaRPr lang="el-GR"/>
          </a:p>
        </p:txBody>
      </p:sp>
    </p:spTree>
    <p:extLst>
      <p:ext uri="{BB962C8B-B14F-4D97-AF65-F5344CB8AC3E}">
        <p14:creationId xmlns:p14="http://schemas.microsoft.com/office/powerpoint/2010/main" val="37397175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29</a:t>
            </a:fld>
            <a:endParaRPr lang="el-GR"/>
          </a:p>
        </p:txBody>
      </p:sp>
    </p:spTree>
    <p:extLst>
      <p:ext uri="{BB962C8B-B14F-4D97-AF65-F5344CB8AC3E}">
        <p14:creationId xmlns:p14="http://schemas.microsoft.com/office/powerpoint/2010/main" val="3016592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30</a:t>
            </a:fld>
            <a:endParaRPr lang="el-GR"/>
          </a:p>
        </p:txBody>
      </p:sp>
    </p:spTree>
    <p:extLst>
      <p:ext uri="{BB962C8B-B14F-4D97-AF65-F5344CB8AC3E}">
        <p14:creationId xmlns:p14="http://schemas.microsoft.com/office/powerpoint/2010/main" val="2247530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4</a:t>
            </a:fld>
            <a:endParaRPr lang="el-GR"/>
          </a:p>
        </p:txBody>
      </p:sp>
    </p:spTree>
    <p:extLst>
      <p:ext uri="{BB962C8B-B14F-4D97-AF65-F5344CB8AC3E}">
        <p14:creationId xmlns:p14="http://schemas.microsoft.com/office/powerpoint/2010/main" val="4048495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5</a:t>
            </a:fld>
            <a:endParaRPr lang="el-GR"/>
          </a:p>
        </p:txBody>
      </p:sp>
    </p:spTree>
    <p:extLst>
      <p:ext uri="{BB962C8B-B14F-4D97-AF65-F5344CB8AC3E}">
        <p14:creationId xmlns:p14="http://schemas.microsoft.com/office/powerpoint/2010/main" val="883728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6</a:t>
            </a:fld>
            <a:endParaRPr lang="el-GR"/>
          </a:p>
        </p:txBody>
      </p:sp>
    </p:spTree>
    <p:extLst>
      <p:ext uri="{BB962C8B-B14F-4D97-AF65-F5344CB8AC3E}">
        <p14:creationId xmlns:p14="http://schemas.microsoft.com/office/powerpoint/2010/main" val="973858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8</a:t>
            </a:fld>
            <a:endParaRPr lang="el-GR"/>
          </a:p>
        </p:txBody>
      </p:sp>
    </p:spTree>
    <p:extLst>
      <p:ext uri="{BB962C8B-B14F-4D97-AF65-F5344CB8AC3E}">
        <p14:creationId xmlns:p14="http://schemas.microsoft.com/office/powerpoint/2010/main" val="3394514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9</a:t>
            </a:fld>
            <a:endParaRPr lang="el-GR"/>
          </a:p>
        </p:txBody>
      </p:sp>
    </p:spTree>
    <p:extLst>
      <p:ext uri="{BB962C8B-B14F-4D97-AF65-F5344CB8AC3E}">
        <p14:creationId xmlns:p14="http://schemas.microsoft.com/office/powerpoint/2010/main" val="3210854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10</a:t>
            </a:fld>
            <a:endParaRPr lang="el-GR"/>
          </a:p>
        </p:txBody>
      </p:sp>
    </p:spTree>
    <p:extLst>
      <p:ext uri="{BB962C8B-B14F-4D97-AF65-F5344CB8AC3E}">
        <p14:creationId xmlns:p14="http://schemas.microsoft.com/office/powerpoint/2010/main" val="2538911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a:p>
        </p:txBody>
      </p:sp>
      <p:sp>
        <p:nvSpPr>
          <p:cNvPr id="4" name="Slide Number Placeholder 3"/>
          <p:cNvSpPr>
            <a:spLocks noGrp="1"/>
          </p:cNvSpPr>
          <p:nvPr>
            <p:ph type="sldNum" sz="quarter" idx="10"/>
          </p:nvPr>
        </p:nvSpPr>
        <p:spPr/>
        <p:txBody>
          <a:bodyPr/>
          <a:lstStyle/>
          <a:p>
            <a:fld id="{929729B3-42B4-47A7-8CA5-7B38EFA9F7AC}" type="slidenum">
              <a:rPr lang="el-GR" smtClean="0"/>
              <a:t>13</a:t>
            </a:fld>
            <a:endParaRPr lang="el-GR"/>
          </a:p>
        </p:txBody>
      </p:sp>
    </p:spTree>
    <p:extLst>
      <p:ext uri="{BB962C8B-B14F-4D97-AF65-F5344CB8AC3E}">
        <p14:creationId xmlns:p14="http://schemas.microsoft.com/office/powerpoint/2010/main" val="1206219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gi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234270"/>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0837" y="1443687"/>
            <a:ext cx="6260971" cy="3521796"/>
          </a:xfrm>
          <a:prstGeom prst="rect">
            <a:avLst/>
          </a:prstGeom>
        </p:spPr>
      </p:pic>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5795819" y="1434451"/>
            <a:ext cx="6260971" cy="3521796"/>
          </a:xfrm>
          <a:prstGeom prst="rect">
            <a:avLst/>
          </a:prstGeom>
        </p:spPr>
      </p:pic>
      <p:sp>
        <p:nvSpPr>
          <p:cNvPr id="2" name="Title 1"/>
          <p:cNvSpPr>
            <a:spLocks noGrp="1"/>
          </p:cNvSpPr>
          <p:nvPr>
            <p:ph type="ctrTitle" hasCustomPrompt="1"/>
          </p:nvPr>
        </p:nvSpPr>
        <p:spPr>
          <a:xfrm>
            <a:off x="1524000" y="585774"/>
            <a:ext cx="9144000" cy="848677"/>
          </a:xfrm>
          <a:effectLst/>
        </p:spPr>
        <p:txBody>
          <a:bodyPr anchor="b"/>
          <a:lstStyle>
            <a:lvl1pPr algn="ctr">
              <a:defRPr sz="6000">
                <a:solidFill>
                  <a:srgbClr val="234270"/>
                </a:solidFill>
                <a:effectLst>
                  <a:glow rad="101600">
                    <a:srgbClr val="5BBEFD">
                      <a:alpha val="40000"/>
                    </a:srgbClr>
                  </a:glow>
                </a:effectLst>
                <a:latin typeface="Adobe Fan Heiti Std B" panose="020B0700000000000000" pitchFamily="34" charset="-128"/>
                <a:ea typeface="Adobe Fan Heiti Std B" panose="020B0700000000000000" pitchFamily="34" charset="-128"/>
              </a:defRPr>
            </a:lvl1pPr>
          </a:lstStyle>
          <a:p>
            <a:r>
              <a:rPr lang="en-US" dirty="0" smtClean="0"/>
              <a:t>How about this?</a:t>
            </a:r>
            <a:endParaRPr lang="en-GB" dirty="0"/>
          </a:p>
        </p:txBody>
      </p:sp>
      <p:sp>
        <p:nvSpPr>
          <p:cNvPr id="3" name="Subtitle 2"/>
          <p:cNvSpPr>
            <a:spLocks noGrp="1"/>
          </p:cNvSpPr>
          <p:nvPr>
            <p:ph type="subTitle" idx="1" hasCustomPrompt="1"/>
          </p:nvPr>
        </p:nvSpPr>
        <p:spPr>
          <a:xfrm>
            <a:off x="1524000" y="5008880"/>
            <a:ext cx="9144000" cy="574040"/>
          </a:xfrm>
        </p:spPr>
        <p:txBody>
          <a:bodyPr/>
          <a:lstStyle>
            <a:lvl1pPr marL="0" indent="0" algn="ctr">
              <a:buNone/>
              <a:defRPr sz="2400">
                <a:solidFill>
                  <a:srgbClr val="234270"/>
                </a:solidFill>
                <a:effectLst>
                  <a:glow rad="101600">
                    <a:srgbClr val="5BBEFD">
                      <a:alpha val="40000"/>
                    </a:srgbClr>
                  </a:glow>
                </a:effectLst>
                <a:latin typeface="Adobe Fan Heiti Std B" panose="020B0700000000000000" pitchFamily="34" charset="-128"/>
                <a:ea typeface="Adobe Fan Heiti Std B" panose="020B0700000000000000"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By Eliza </a:t>
            </a:r>
            <a:r>
              <a:rPr lang="en-US" dirty="0" err="1" smtClean="0"/>
              <a:t>Gkritsi</a:t>
            </a:r>
            <a:endParaRPr lang="en-GB" dirty="0"/>
          </a:p>
        </p:txBody>
      </p:sp>
      <p:sp>
        <p:nvSpPr>
          <p:cNvPr id="4" name="Date Placeholder 3"/>
          <p:cNvSpPr>
            <a:spLocks noGrp="1"/>
          </p:cNvSpPr>
          <p:nvPr>
            <p:ph type="dt" sz="half" idx="10"/>
          </p:nvPr>
        </p:nvSpPr>
        <p:spPr/>
        <p:txBody>
          <a:bodyPr/>
          <a:lstStyle/>
          <a:p>
            <a:fld id="{2DB23B7E-D572-4048-B232-2FF36198EEE1}" type="datetime1">
              <a:rPr lang="en-GB" smtClean="0"/>
              <a:t>15/11/2017</a:t>
            </a:fld>
            <a:endParaRPr lang="en-GB"/>
          </a:p>
        </p:txBody>
      </p:sp>
      <p:sp>
        <p:nvSpPr>
          <p:cNvPr id="5" name="Footer Placeholder 4"/>
          <p:cNvSpPr>
            <a:spLocks noGrp="1"/>
          </p:cNvSpPr>
          <p:nvPr>
            <p:ph type="ftr" sz="quarter" idx="11"/>
          </p:nvPr>
        </p:nvSpPr>
        <p:spPr/>
        <p:txBody>
          <a:bodyPr/>
          <a:lstStyle/>
          <a:p>
            <a:r>
              <a:rPr lang="en-GB" smtClean="0"/>
              <a:t>Christos Markou, 15/11/2017</a:t>
            </a:r>
            <a:endParaRPr lang="en-GB"/>
          </a:p>
        </p:txBody>
      </p:sp>
      <p:sp>
        <p:nvSpPr>
          <p:cNvPr id="6" name="Slide Number Placeholder 5"/>
          <p:cNvSpPr>
            <a:spLocks noGrp="1"/>
          </p:cNvSpPr>
          <p:nvPr>
            <p:ph type="sldNum" sz="quarter" idx="12"/>
          </p:nvPr>
        </p:nvSpPr>
        <p:spPr/>
        <p:txBody>
          <a:bodyPr/>
          <a:lstStyle/>
          <a:p>
            <a:fld id="{78B6E307-2D0E-47E6-B467-7EC99DB31D17}" type="slidenum">
              <a:rPr lang="en-GB" smtClean="0"/>
              <a:t>‹#›</a:t>
            </a:fld>
            <a:endParaRPr lang="en-GB"/>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12437" y="5738913"/>
            <a:ext cx="965143" cy="886777"/>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840230" y="5650756"/>
            <a:ext cx="1027140" cy="1063090"/>
          </a:xfrm>
          <a:prstGeom prst="rect">
            <a:avLst/>
          </a:prstGeom>
        </p:spPr>
      </p:pic>
    </p:spTree>
    <p:extLst>
      <p:ext uri="{BB962C8B-B14F-4D97-AF65-F5344CB8AC3E}">
        <p14:creationId xmlns:p14="http://schemas.microsoft.com/office/powerpoint/2010/main" val="34598889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91440"/>
            <a:ext cx="12192000" cy="1452880"/>
          </a:xfrm>
          <a:prstGeom prst="rect">
            <a:avLst/>
          </a:prstGeom>
          <a:solidFill>
            <a:srgbClr val="23427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defRPr>
                <a:solidFill>
                  <a:srgbClr val="234270"/>
                </a:solidFill>
                <a:effectLst>
                  <a:glow rad="101600">
                    <a:srgbClr val="5BBEFD">
                      <a:alpha val="40000"/>
                    </a:srgbClr>
                  </a:glow>
                </a:effectLst>
              </a:defRPr>
            </a:lvl1pPr>
          </a:lstStyle>
          <a:p>
            <a:r>
              <a:rPr lang="en-US" dirty="0" smtClean="0"/>
              <a:t>Another Title Here</a:t>
            </a:r>
            <a:endParaRPr lang="en-GB" dirty="0"/>
          </a:p>
        </p:txBody>
      </p:sp>
      <p:sp>
        <p:nvSpPr>
          <p:cNvPr id="3" name="Content Placeholder 2"/>
          <p:cNvSpPr>
            <a:spLocks noGrp="1"/>
          </p:cNvSpPr>
          <p:nvPr>
            <p:ph idx="1"/>
          </p:nvPr>
        </p:nvSpPr>
        <p:spPr/>
        <p:txBody>
          <a:bodyPr/>
          <a:lstStyle>
            <a:lvl1pPr>
              <a:defRPr>
                <a:solidFill>
                  <a:srgbClr val="234270"/>
                </a:solidFill>
              </a:defRPr>
            </a:lvl1pPr>
            <a:lvl2pPr>
              <a:defRPr>
                <a:solidFill>
                  <a:srgbClr val="234270"/>
                </a:solidFill>
              </a:defRPr>
            </a:lvl2pPr>
            <a:lvl3pPr>
              <a:defRPr>
                <a:solidFill>
                  <a:srgbClr val="234270"/>
                </a:solidFill>
              </a:defRPr>
            </a:lvl3pPr>
            <a:lvl4pPr>
              <a:defRPr>
                <a:solidFill>
                  <a:srgbClr val="234270"/>
                </a:solidFill>
              </a:defRPr>
            </a:lvl4pPr>
            <a:lvl5pPr>
              <a:defRPr>
                <a:solidFill>
                  <a:srgbClr val="234270"/>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5DB5314D-58EC-4EFF-BD14-6B87528E8ED8}" type="datetime1">
              <a:rPr lang="en-GB" smtClean="0"/>
              <a:t>15/11/2017</a:t>
            </a:fld>
            <a:endParaRPr lang="en-GB"/>
          </a:p>
        </p:txBody>
      </p:sp>
      <p:sp>
        <p:nvSpPr>
          <p:cNvPr id="5" name="Footer Placeholder 4"/>
          <p:cNvSpPr>
            <a:spLocks noGrp="1"/>
          </p:cNvSpPr>
          <p:nvPr>
            <p:ph type="ftr" sz="quarter" idx="11"/>
          </p:nvPr>
        </p:nvSpPr>
        <p:spPr/>
        <p:txBody>
          <a:bodyPr/>
          <a:lstStyle/>
          <a:p>
            <a:r>
              <a:rPr lang="en-GB" smtClean="0"/>
              <a:t>Christos Markou, 15/11/2017</a:t>
            </a:r>
            <a:endParaRPr lang="en-GB"/>
          </a:p>
        </p:txBody>
      </p:sp>
      <p:sp>
        <p:nvSpPr>
          <p:cNvPr id="6" name="Slide Number Placeholder 5"/>
          <p:cNvSpPr>
            <a:spLocks noGrp="1"/>
          </p:cNvSpPr>
          <p:nvPr>
            <p:ph type="sldNum" sz="quarter" idx="12"/>
          </p:nvPr>
        </p:nvSpPr>
        <p:spPr/>
        <p:txBody>
          <a:bodyPr/>
          <a:lstStyle/>
          <a:p>
            <a:fld id="{78B6E307-2D0E-47E6-B467-7EC99DB31D17}"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152391" y="125930"/>
            <a:ext cx="520665" cy="478389"/>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42045" y="699623"/>
            <a:ext cx="554111" cy="573505"/>
          </a:xfrm>
          <a:prstGeom prst="rect">
            <a:avLst/>
          </a:prstGeom>
        </p:spPr>
      </p:pic>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9596582" y="650935"/>
            <a:ext cx="2503986" cy="1408492"/>
          </a:xfrm>
          <a:prstGeom prst="rect">
            <a:avLst/>
          </a:prstGeom>
        </p:spPr>
      </p:pic>
    </p:spTree>
    <p:extLst>
      <p:ext uri="{BB962C8B-B14F-4D97-AF65-F5344CB8AC3E}">
        <p14:creationId xmlns:p14="http://schemas.microsoft.com/office/powerpoint/2010/main" val="243143288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userDrawn="1"/>
        </p:nvSpPr>
        <p:spPr>
          <a:xfrm>
            <a:off x="0" y="-91440"/>
            <a:ext cx="12192000" cy="1452880"/>
          </a:xfrm>
          <a:prstGeom prst="rect">
            <a:avLst/>
          </a:prstGeom>
          <a:solidFill>
            <a:srgbClr val="23427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9596582" y="650935"/>
            <a:ext cx="2503986" cy="1408492"/>
          </a:xfrm>
          <a:prstGeom prst="rect">
            <a:avLst/>
          </a:prstGeom>
        </p:spPr>
      </p:pic>
      <p:sp>
        <p:nvSpPr>
          <p:cNvPr id="2" name="Title 1"/>
          <p:cNvSpPr>
            <a:spLocks noGrp="1"/>
          </p:cNvSpPr>
          <p:nvPr>
            <p:ph type="title"/>
          </p:nvPr>
        </p:nvSpPr>
        <p:spPr/>
        <p:txBody>
          <a:bodyPr/>
          <a:lstStyle>
            <a:lvl1pPr algn="l">
              <a:defRPr>
                <a:solidFill>
                  <a:srgbClr val="234270"/>
                </a:solidFill>
                <a:effectLst>
                  <a:glow rad="101600">
                    <a:srgbClr val="5BBEFD">
                      <a:alpha val="40000"/>
                    </a:srgbClr>
                  </a:glow>
                </a:effectLst>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lvl1pPr>
              <a:defRPr>
                <a:solidFill>
                  <a:srgbClr val="234270"/>
                </a:solidFill>
              </a:defRPr>
            </a:lvl1pPr>
            <a:lvl2pPr>
              <a:defRPr>
                <a:solidFill>
                  <a:srgbClr val="234270"/>
                </a:solidFill>
              </a:defRPr>
            </a:lvl2pPr>
            <a:lvl3pPr>
              <a:defRPr>
                <a:solidFill>
                  <a:srgbClr val="234270"/>
                </a:solidFill>
              </a:defRPr>
            </a:lvl3pPr>
            <a:lvl4pPr>
              <a:defRPr>
                <a:solidFill>
                  <a:srgbClr val="234270"/>
                </a:solidFill>
              </a:defRPr>
            </a:lvl4pPr>
            <a:lvl5pPr>
              <a:defRPr>
                <a:solidFill>
                  <a:srgbClr val="234270"/>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a:solidFill>
                  <a:srgbClr val="234270"/>
                </a:solidFill>
              </a:defRPr>
            </a:lvl1pPr>
            <a:lvl2pPr>
              <a:defRPr>
                <a:solidFill>
                  <a:srgbClr val="234270"/>
                </a:solidFill>
              </a:defRPr>
            </a:lvl2pPr>
            <a:lvl3pPr>
              <a:defRPr>
                <a:solidFill>
                  <a:srgbClr val="234270"/>
                </a:solidFill>
              </a:defRPr>
            </a:lvl3pPr>
            <a:lvl4pPr>
              <a:defRPr>
                <a:solidFill>
                  <a:srgbClr val="234270"/>
                </a:solidFill>
              </a:defRPr>
            </a:lvl4pPr>
            <a:lvl5pPr>
              <a:defRPr>
                <a:solidFill>
                  <a:srgbClr val="234270"/>
                </a:solidFill>
              </a:defRPr>
            </a:lvl5p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903A11DF-8457-40A4-B3A6-2BDAAB0D487A}" type="datetime1">
              <a:rPr lang="en-GB" smtClean="0"/>
              <a:t>15/11/2017</a:t>
            </a:fld>
            <a:endParaRPr lang="en-GB"/>
          </a:p>
        </p:txBody>
      </p:sp>
      <p:sp>
        <p:nvSpPr>
          <p:cNvPr id="6" name="Footer Placeholder 5"/>
          <p:cNvSpPr>
            <a:spLocks noGrp="1"/>
          </p:cNvSpPr>
          <p:nvPr>
            <p:ph type="ftr" sz="quarter" idx="11"/>
          </p:nvPr>
        </p:nvSpPr>
        <p:spPr/>
        <p:txBody>
          <a:bodyPr/>
          <a:lstStyle/>
          <a:p>
            <a:r>
              <a:rPr lang="en-GB" smtClean="0"/>
              <a:t>Christos Markou, 15/11/2017</a:t>
            </a:r>
            <a:endParaRPr lang="en-GB"/>
          </a:p>
        </p:txBody>
      </p:sp>
      <p:sp>
        <p:nvSpPr>
          <p:cNvPr id="7" name="Slide Number Placeholder 6"/>
          <p:cNvSpPr>
            <a:spLocks noGrp="1"/>
          </p:cNvSpPr>
          <p:nvPr>
            <p:ph type="sldNum" sz="quarter" idx="12"/>
          </p:nvPr>
        </p:nvSpPr>
        <p:spPr/>
        <p:txBody>
          <a:bodyPr/>
          <a:lstStyle/>
          <a:p>
            <a:fld id="{78B6E307-2D0E-47E6-B467-7EC99DB31D17}" type="slidenum">
              <a:rPr lang="en-GB" smtClean="0"/>
              <a:t>‹#›</a:t>
            </a:fld>
            <a:endParaRPr lang="en-GB"/>
          </a:p>
        </p:txBody>
      </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52391" y="125930"/>
            <a:ext cx="520665" cy="478389"/>
          </a:xfrm>
          <a:prstGeom prst="rect">
            <a:avLst/>
          </a:prstGeom>
        </p:spPr>
      </p:pic>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42045" y="699623"/>
            <a:ext cx="554111" cy="573505"/>
          </a:xfrm>
          <a:prstGeom prst="rect">
            <a:avLst/>
          </a:prstGeom>
        </p:spPr>
      </p:pic>
    </p:spTree>
    <p:extLst>
      <p:ext uri="{BB962C8B-B14F-4D97-AF65-F5344CB8AC3E}">
        <p14:creationId xmlns:p14="http://schemas.microsoft.com/office/powerpoint/2010/main" val="385930967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E1EC882-8483-49C0-ACDE-0D9344B69374}" type="datetime1">
              <a:rPr lang="en-GB" smtClean="0"/>
              <a:t>15/11/2017</a:t>
            </a:fld>
            <a:endParaRPr lang="en-GB"/>
          </a:p>
        </p:txBody>
      </p:sp>
      <p:sp>
        <p:nvSpPr>
          <p:cNvPr id="4" name="Footer Placeholder 3"/>
          <p:cNvSpPr>
            <a:spLocks noGrp="1"/>
          </p:cNvSpPr>
          <p:nvPr>
            <p:ph type="ftr" sz="quarter" idx="11"/>
          </p:nvPr>
        </p:nvSpPr>
        <p:spPr/>
        <p:txBody>
          <a:bodyPr/>
          <a:lstStyle/>
          <a:p>
            <a:r>
              <a:rPr lang="en-GB" smtClean="0"/>
              <a:t>Christos Markou, 15/11/2017</a:t>
            </a:r>
            <a:endParaRPr lang="en-GB"/>
          </a:p>
        </p:txBody>
      </p:sp>
      <p:sp>
        <p:nvSpPr>
          <p:cNvPr id="5" name="Slide Number Placeholder 4"/>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2775990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4243C7-20EF-46D2-A498-529748A94AC0}" type="datetime1">
              <a:rPr lang="en-GB" smtClean="0"/>
              <a:t>15/11/2017</a:t>
            </a:fld>
            <a:endParaRPr lang="en-GB"/>
          </a:p>
        </p:txBody>
      </p:sp>
      <p:sp>
        <p:nvSpPr>
          <p:cNvPr id="3" name="Footer Placeholder 2"/>
          <p:cNvSpPr>
            <a:spLocks noGrp="1"/>
          </p:cNvSpPr>
          <p:nvPr>
            <p:ph type="ftr" sz="quarter" idx="11"/>
          </p:nvPr>
        </p:nvSpPr>
        <p:spPr/>
        <p:txBody>
          <a:bodyPr/>
          <a:lstStyle/>
          <a:p>
            <a:r>
              <a:rPr lang="en-GB" smtClean="0"/>
              <a:t>Christos Markou, 15/11/2017</a:t>
            </a:r>
            <a:endParaRPr lang="en-GB"/>
          </a:p>
        </p:txBody>
      </p:sp>
      <p:sp>
        <p:nvSpPr>
          <p:cNvPr id="4" name="Slide Number Placeholder 3"/>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7656556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6F793DD-A494-466F-AE86-DA69E282C1D0}" type="datetime1">
              <a:rPr lang="en-GB" smtClean="0"/>
              <a:t>15/11/2017</a:t>
            </a:fld>
            <a:endParaRPr lang="en-GB"/>
          </a:p>
        </p:txBody>
      </p:sp>
      <p:sp>
        <p:nvSpPr>
          <p:cNvPr id="6" name="Footer Placeholder 5"/>
          <p:cNvSpPr>
            <a:spLocks noGrp="1"/>
          </p:cNvSpPr>
          <p:nvPr>
            <p:ph type="ftr" sz="quarter" idx="11"/>
          </p:nvPr>
        </p:nvSpPr>
        <p:spPr/>
        <p:txBody>
          <a:bodyPr/>
          <a:lstStyle/>
          <a:p>
            <a:r>
              <a:rPr lang="en-GB" smtClean="0"/>
              <a:t>Christos Markou, 15/11/2017</a:t>
            </a:r>
            <a:endParaRPr lang="en-GB"/>
          </a:p>
        </p:txBody>
      </p:sp>
      <p:sp>
        <p:nvSpPr>
          <p:cNvPr id="7" name="Slide Number Placeholder 6"/>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3549249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803E97D-9A28-4686-94E7-F942ECFC6036}" type="datetime1">
              <a:rPr lang="en-GB" smtClean="0"/>
              <a:t>15/11/2017</a:t>
            </a:fld>
            <a:endParaRPr lang="en-GB"/>
          </a:p>
        </p:txBody>
      </p:sp>
      <p:sp>
        <p:nvSpPr>
          <p:cNvPr id="6" name="Footer Placeholder 5"/>
          <p:cNvSpPr>
            <a:spLocks noGrp="1"/>
          </p:cNvSpPr>
          <p:nvPr>
            <p:ph type="ftr" sz="quarter" idx="11"/>
          </p:nvPr>
        </p:nvSpPr>
        <p:spPr/>
        <p:txBody>
          <a:bodyPr/>
          <a:lstStyle/>
          <a:p>
            <a:r>
              <a:rPr lang="en-GB" smtClean="0"/>
              <a:t>Christos Markou, 15/11/2017</a:t>
            </a:r>
            <a:endParaRPr lang="en-GB"/>
          </a:p>
        </p:txBody>
      </p:sp>
      <p:sp>
        <p:nvSpPr>
          <p:cNvPr id="7" name="Slide Number Placeholder 6"/>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1847558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D536358-6C79-4CBA-9722-AFB9DD26CD67}" type="datetime1">
              <a:rPr lang="en-GB" smtClean="0"/>
              <a:t>15/11/2017</a:t>
            </a:fld>
            <a:endParaRPr lang="en-GB"/>
          </a:p>
        </p:txBody>
      </p:sp>
      <p:sp>
        <p:nvSpPr>
          <p:cNvPr id="5" name="Footer Placeholder 4"/>
          <p:cNvSpPr>
            <a:spLocks noGrp="1"/>
          </p:cNvSpPr>
          <p:nvPr>
            <p:ph type="ftr" sz="quarter" idx="11"/>
          </p:nvPr>
        </p:nvSpPr>
        <p:spPr/>
        <p:txBody>
          <a:bodyPr/>
          <a:lstStyle/>
          <a:p>
            <a:r>
              <a:rPr lang="en-GB" smtClean="0"/>
              <a:t>Christos Markou, 15/11/2017</a:t>
            </a:r>
            <a:endParaRPr lang="en-GB"/>
          </a:p>
        </p:txBody>
      </p:sp>
      <p:sp>
        <p:nvSpPr>
          <p:cNvPr id="6" name="Slide Number Placeholder 5"/>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178335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74CF04A-C259-4C4E-8237-25ADB46031E0}" type="datetime1">
              <a:rPr lang="en-GB" smtClean="0"/>
              <a:t>15/11/2017</a:t>
            </a:fld>
            <a:endParaRPr lang="en-GB"/>
          </a:p>
        </p:txBody>
      </p:sp>
      <p:sp>
        <p:nvSpPr>
          <p:cNvPr id="5" name="Footer Placeholder 4"/>
          <p:cNvSpPr>
            <a:spLocks noGrp="1"/>
          </p:cNvSpPr>
          <p:nvPr>
            <p:ph type="ftr" sz="quarter" idx="11"/>
          </p:nvPr>
        </p:nvSpPr>
        <p:spPr/>
        <p:txBody>
          <a:bodyPr/>
          <a:lstStyle/>
          <a:p>
            <a:r>
              <a:rPr lang="en-GB" smtClean="0"/>
              <a:t>Christos Markou, 15/11/2017</a:t>
            </a:r>
            <a:endParaRPr lang="en-GB"/>
          </a:p>
        </p:txBody>
      </p:sp>
      <p:sp>
        <p:nvSpPr>
          <p:cNvPr id="6" name="Slide Number Placeholder 5"/>
          <p:cNvSpPr>
            <a:spLocks noGrp="1"/>
          </p:cNvSpPr>
          <p:nvPr>
            <p:ph type="sldNum" sz="quarter" idx="12"/>
          </p:nvPr>
        </p:nvSpPr>
        <p:spPr/>
        <p:txBody>
          <a:bodyPr/>
          <a:lstStyle/>
          <a:p>
            <a:fld id="{78B6E307-2D0E-47E6-B467-7EC99DB31D17}" type="slidenum">
              <a:rPr lang="en-GB" smtClean="0"/>
              <a:t>‹#›</a:t>
            </a:fld>
            <a:endParaRPr lang="en-GB"/>
          </a:p>
        </p:txBody>
      </p:sp>
    </p:spTree>
    <p:extLst>
      <p:ext uri="{BB962C8B-B14F-4D97-AF65-F5344CB8AC3E}">
        <p14:creationId xmlns:p14="http://schemas.microsoft.com/office/powerpoint/2010/main" val="27284541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9E395B-4C80-45FA-BE0F-E282716CF997}" type="datetime1">
              <a:rPr lang="en-GB" smtClean="0"/>
              <a:t>15/11/2017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Christos Markou, 15/11/2017</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6E307-2D0E-47E6-B467-7EC99DB31D17}" type="slidenum">
              <a:rPr lang="en-GB" smtClean="0"/>
              <a:t>‹#›</a:t>
            </a:fld>
            <a:endParaRPr lang="en-GB"/>
          </a:p>
        </p:txBody>
      </p:sp>
    </p:spTree>
    <p:extLst>
      <p:ext uri="{BB962C8B-B14F-4D97-AF65-F5344CB8AC3E}">
        <p14:creationId xmlns:p14="http://schemas.microsoft.com/office/powerpoint/2010/main" val="3265038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 id="2147483657" r:id="rId7"/>
    <p:sldLayoutId id="2147483658" r:id="rId8"/>
    <p:sldLayoutId id="2147483659" r:id="rId9"/>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video" Target="../media/media1.avi"/><Relationship Id="rId1" Type="http://schemas.microsoft.com/office/2007/relationships/media" Target="../media/media1.avi"/><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ohwr.org/projects/wr-switch-sw/"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gif"/><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20761" y="1175711"/>
            <a:ext cx="9144000" cy="848677"/>
          </a:xfrm>
        </p:spPr>
        <p:txBody>
          <a:bodyPr>
            <a:noAutofit/>
          </a:bodyPr>
          <a:lstStyle/>
          <a:p>
            <a:r>
              <a:rPr lang="en-GB" sz="4800" dirty="0" smtClean="0">
                <a:ln w="0"/>
                <a:solidFill>
                  <a:schemeClr val="bg1"/>
                </a:solidFill>
                <a:effectLst>
                  <a:outerShdw blurRad="38100" dist="19050" dir="2700000" algn="tl" rotWithShape="0">
                    <a:schemeClr val="dk1">
                      <a:alpha val="40000"/>
                    </a:schemeClr>
                  </a:outerShdw>
                </a:effectLst>
                <a:latin typeface="Garamond" panose="02020404030301010803" pitchFamily="18" charset="0"/>
              </a:rPr>
              <a:t>KM3NeT and </a:t>
            </a:r>
            <a:r>
              <a:rPr lang="en-GB" sz="4800" dirty="0" err="1" smtClean="0">
                <a:ln w="0"/>
                <a:solidFill>
                  <a:schemeClr val="bg1"/>
                </a:solidFill>
                <a:effectLst>
                  <a:outerShdw blurRad="38100" dist="19050" dir="2700000" algn="tl" rotWithShape="0">
                    <a:schemeClr val="dk1">
                      <a:alpha val="40000"/>
                    </a:schemeClr>
                  </a:outerShdw>
                </a:effectLst>
                <a:latin typeface="Garamond" panose="02020404030301010803" pitchFamily="18" charset="0"/>
              </a:rPr>
              <a:t>Astroparticle</a:t>
            </a:r>
            <a:r>
              <a:rPr lang="en-GB" sz="4800" dirty="0" smtClean="0">
                <a:ln w="0"/>
                <a:solidFill>
                  <a:schemeClr val="bg1"/>
                </a:solidFill>
                <a:effectLst>
                  <a:outerShdw blurRad="38100" dist="19050" dir="2700000" algn="tl" rotWithShape="0">
                    <a:schemeClr val="dk1">
                      <a:alpha val="40000"/>
                    </a:schemeClr>
                  </a:outerShdw>
                </a:effectLst>
                <a:latin typeface="Garamond" panose="02020404030301010803" pitchFamily="18" charset="0"/>
              </a:rPr>
              <a:t> Physics in INPP</a:t>
            </a:r>
            <a:endParaRPr lang="en-GB" sz="4800" dirty="0">
              <a:ln w="0"/>
              <a:solidFill>
                <a:schemeClr val="bg1"/>
              </a:solidFill>
              <a:effectLst>
                <a:outerShdw blurRad="38100" dist="19050" dir="2700000" algn="tl" rotWithShape="0">
                  <a:schemeClr val="dk1">
                    <a:alpha val="40000"/>
                  </a:schemeClr>
                </a:outerShdw>
              </a:effectLst>
              <a:latin typeface="Garamond" panose="02020404030301010803" pitchFamily="18" charset="0"/>
            </a:endParaRPr>
          </a:p>
        </p:txBody>
      </p:sp>
      <p:sp>
        <p:nvSpPr>
          <p:cNvPr id="3" name="Subtitle 2"/>
          <p:cNvSpPr>
            <a:spLocks noGrp="1"/>
          </p:cNvSpPr>
          <p:nvPr>
            <p:ph type="subTitle" idx="1"/>
          </p:nvPr>
        </p:nvSpPr>
        <p:spPr>
          <a:xfrm>
            <a:off x="1524000" y="5008879"/>
            <a:ext cx="9144000" cy="1362423"/>
          </a:xfrm>
        </p:spPr>
        <p:txBody>
          <a:bodyPr>
            <a:normAutofit lnSpcReduction="10000"/>
          </a:bodyPr>
          <a:lstStyle/>
          <a:p>
            <a:r>
              <a:rPr lang="en-GB" sz="3600" dirty="0" smtClean="0">
                <a:solidFill>
                  <a:schemeClr val="bg1"/>
                </a:solidFill>
                <a:effectLst/>
                <a:latin typeface="Garamond" panose="02020404030301010803" pitchFamily="18" charset="0"/>
              </a:rPr>
              <a:t>Christos </a:t>
            </a:r>
            <a:r>
              <a:rPr lang="en-GB" sz="3600" dirty="0" err="1" smtClean="0">
                <a:solidFill>
                  <a:schemeClr val="bg1"/>
                </a:solidFill>
                <a:effectLst/>
                <a:latin typeface="Garamond" panose="02020404030301010803" pitchFamily="18" charset="0"/>
              </a:rPr>
              <a:t>Markou</a:t>
            </a:r>
            <a:endParaRPr lang="en-GB" sz="3600" dirty="0" smtClean="0">
              <a:solidFill>
                <a:schemeClr val="bg1"/>
              </a:solidFill>
              <a:effectLst/>
              <a:latin typeface="Garamond" panose="02020404030301010803" pitchFamily="18" charset="0"/>
            </a:endParaRPr>
          </a:p>
          <a:p>
            <a:endParaRPr lang="en-GB" dirty="0" smtClean="0">
              <a:solidFill>
                <a:schemeClr val="bg1"/>
              </a:solidFill>
              <a:effectLst/>
              <a:latin typeface="Garamond" panose="02020404030301010803" pitchFamily="18" charset="0"/>
            </a:endParaRPr>
          </a:p>
          <a:p>
            <a:r>
              <a:rPr lang="en-GB" sz="1600" dirty="0" smtClean="0">
                <a:solidFill>
                  <a:schemeClr val="bg1"/>
                </a:solidFill>
                <a:effectLst/>
                <a:latin typeface="Garamond" panose="02020404030301010803" pitchFamily="18" charset="0"/>
              </a:rPr>
              <a:t>INPP, 15/11/2017</a:t>
            </a:r>
            <a:endParaRPr lang="en-GB" sz="1600"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dirty="0" smtClean="0"/>
              <a:t> </a:t>
            </a:r>
            <a:endParaRPr lang="en-GB" dirty="0"/>
          </a:p>
        </p:txBody>
      </p:sp>
    </p:spTree>
    <p:extLst>
      <p:ext uri="{BB962C8B-B14F-4D97-AF65-F5344CB8AC3E}">
        <p14:creationId xmlns:p14="http://schemas.microsoft.com/office/powerpoint/2010/main" val="5996071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Where are we today</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normAutofit fontScale="92500" lnSpcReduction="10000"/>
          </a:bodyPr>
          <a:lstStyle/>
          <a:p>
            <a:r>
              <a:rPr lang="en-GB" dirty="0" smtClean="0">
                <a:latin typeface="+mj-lt"/>
              </a:rPr>
              <a:t>Working on the construction, deployment and operation of the Phase 1 DUs. </a:t>
            </a:r>
          </a:p>
          <a:p>
            <a:r>
              <a:rPr lang="en-GB" dirty="0" smtClean="0">
                <a:latin typeface="+mj-lt"/>
              </a:rPr>
              <a:t>Two DUs installed in ARCA in 2016. Data taking for several months. Since April, a problem in a Junction Box requires an intervention.</a:t>
            </a:r>
          </a:p>
          <a:p>
            <a:r>
              <a:rPr lang="en-GB" dirty="0" smtClean="0">
                <a:latin typeface="+mj-lt"/>
              </a:rPr>
              <a:t>One DU installed in ORCA, taking data since September, with full scale shifts. </a:t>
            </a:r>
          </a:p>
          <a:p>
            <a:r>
              <a:rPr lang="en-GB" dirty="0" smtClean="0">
                <a:latin typeface="+mj-lt"/>
              </a:rPr>
              <a:t>More than half of the DOMs for Phase 1 have been constructed, with several DUs ready to be deployed. </a:t>
            </a:r>
          </a:p>
          <a:p>
            <a:r>
              <a:rPr lang="en-GB" dirty="0" smtClean="0">
                <a:latin typeface="+mj-lt"/>
              </a:rPr>
              <a:t>Phase 2 starting and overlapping with Phase 1.</a:t>
            </a:r>
          </a:p>
          <a:p>
            <a:endParaRPr lang="en-GB" dirty="0">
              <a:latin typeface="+mj-lt"/>
            </a:endParaRPr>
          </a:p>
          <a:p>
            <a:r>
              <a:rPr lang="en-GB" dirty="0" smtClean="0">
                <a:latin typeface="+mj-lt"/>
              </a:rPr>
              <a:t>For 2018, the plan is to deploy 45 DUs in the two sites.</a:t>
            </a:r>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24853672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84126"/>
          </a:xfrm>
        </p:spPr>
        <p:txBody>
          <a:bodyPr/>
          <a:lstStyle/>
          <a:p>
            <a:pPr algn="ctr"/>
            <a:r>
              <a:rPr lang="en-GB" dirty="0" smtClean="0">
                <a:solidFill>
                  <a:schemeClr val="bg1"/>
                </a:solidFill>
                <a:effectLst/>
                <a:latin typeface="Garamond" panose="02020404030301010803" pitchFamily="18" charset="0"/>
              </a:rPr>
              <a:t>Some pics</a:t>
            </a:r>
            <a:endParaRPr lang="el-GR"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1883" y="1566999"/>
            <a:ext cx="3402251" cy="2462291"/>
          </a:xfrm>
        </p:spPr>
      </p:pic>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20465" y="2453099"/>
            <a:ext cx="4109988" cy="308317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9945" y="1658204"/>
            <a:ext cx="2638797" cy="469814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1883" y="4078581"/>
            <a:ext cx="3402251" cy="2551690"/>
          </a:xfrm>
          <a:prstGeom prst="rect">
            <a:avLst/>
          </a:prstGeom>
        </p:spPr>
      </p:pic>
    </p:spTree>
    <p:extLst>
      <p:ext uri="{BB962C8B-B14F-4D97-AF65-F5344CB8AC3E}">
        <p14:creationId xmlns:p14="http://schemas.microsoft.com/office/powerpoint/2010/main" val="2245103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62232"/>
            <a:ext cx="10515600" cy="1179871"/>
          </a:xfrm>
        </p:spPr>
        <p:txBody>
          <a:bodyPr/>
          <a:lstStyle/>
          <a:p>
            <a:r>
              <a:rPr lang="en-GB" dirty="0" smtClean="0">
                <a:solidFill>
                  <a:schemeClr val="bg1"/>
                </a:solidFill>
                <a:effectLst/>
                <a:latin typeface="Garamond" panose="02020404030301010803" pitchFamily="18" charset="0"/>
              </a:rPr>
              <a:t>Data taking</a:t>
            </a:r>
            <a:endParaRPr lang="el-GR" dirty="0">
              <a:latin typeface="Garamond" panose="02020404030301010803" pitchFamily="18"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6000" y="2284024"/>
            <a:ext cx="5927827" cy="3569111"/>
          </a:xfrm>
        </p:spPr>
      </p:pic>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343" y="1963373"/>
            <a:ext cx="6023657" cy="4210414"/>
          </a:xfrm>
          <a:prstGeom prst="rect">
            <a:avLst/>
          </a:prstGeom>
        </p:spPr>
      </p:pic>
    </p:spTree>
    <p:extLst>
      <p:ext uri="{BB962C8B-B14F-4D97-AF65-F5344CB8AC3E}">
        <p14:creationId xmlns:p14="http://schemas.microsoft.com/office/powerpoint/2010/main" val="13160321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ARCA and ORCA events</a:t>
            </a:r>
            <a:endParaRPr lang="en-GB"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Content Placeholder 4">
            <a:extLst>
              <a:ext uri="{FF2B5EF4-FFF2-40B4-BE49-F238E27FC236}">
                <a16:creationId xmlns:a16="http://schemas.microsoft.com/office/drawing/2014/main" xmlns="" id="{2491E306-72A7-405C-B378-459F0B073426}"/>
              </a:ext>
            </a:extLst>
          </p:cNvPr>
          <p:cNvPicPr>
            <a:picLocks noGrp="1" noChangeAspect="1"/>
          </p:cNvPicPr>
          <p:nvPr>
            <p:ph idx="1"/>
          </p:nvPr>
        </p:nvPicPr>
        <p:blipFill>
          <a:blip r:embed="rId5">
            <a:extLst>
              <a:ext uri="{28A0092B-C50C-407E-A947-70E740481C1C}">
                <a14:useLocalDpi xmlns:a14="http://schemas.microsoft.com/office/drawing/2010/main" val="0"/>
              </a:ext>
            </a:extLst>
          </a:blip>
          <a:stretch>
            <a:fillRect/>
          </a:stretch>
        </p:blipFill>
        <p:spPr>
          <a:xfrm>
            <a:off x="1014850" y="1892451"/>
            <a:ext cx="2137335" cy="3507053"/>
          </a:xfrm>
          <a:prstGeom prst="rect">
            <a:avLst/>
          </a:prstGeom>
        </p:spPr>
      </p:pic>
      <p:pic>
        <p:nvPicPr>
          <p:cNvPr id="6" name="Image 2">
            <a:extLst>
              <a:ext uri="{FF2B5EF4-FFF2-40B4-BE49-F238E27FC236}">
                <a16:creationId xmlns:a16="http://schemas.microsoft.com/office/drawing/2014/main" xmlns="" id="{0751151B-434F-4DC9-82FC-AE3ABD545A13}"/>
              </a:ext>
            </a:extLst>
          </p:cNvPr>
          <p:cNvPicPr>
            <a:picLocks noChangeAspect="1"/>
          </p:cNvPicPr>
          <p:nvPr/>
        </p:nvPicPr>
        <p:blipFill>
          <a:blip r:embed="rId6"/>
          <a:stretch>
            <a:fillRect/>
          </a:stretch>
        </p:blipFill>
        <p:spPr>
          <a:xfrm>
            <a:off x="4416358" y="1892452"/>
            <a:ext cx="2213515" cy="3507053"/>
          </a:xfrm>
          <a:prstGeom prst="rect">
            <a:avLst/>
          </a:prstGeom>
        </p:spPr>
      </p:pic>
      <p:sp>
        <p:nvSpPr>
          <p:cNvPr id="7" name="TextBox 6"/>
          <p:cNvSpPr txBox="1"/>
          <p:nvPr/>
        </p:nvSpPr>
        <p:spPr>
          <a:xfrm>
            <a:off x="4492538" y="5784874"/>
            <a:ext cx="2137335" cy="369332"/>
          </a:xfrm>
          <a:prstGeom prst="rect">
            <a:avLst/>
          </a:prstGeom>
          <a:noFill/>
        </p:spPr>
        <p:txBody>
          <a:bodyPr wrap="square" rtlCol="0">
            <a:spAutoFit/>
          </a:bodyPr>
          <a:lstStyle/>
          <a:p>
            <a:pPr algn="ctr"/>
            <a:r>
              <a:rPr lang="en-US" dirty="0" smtClean="0"/>
              <a:t>An ORCA event</a:t>
            </a:r>
            <a:endParaRPr lang="el-GR" dirty="0"/>
          </a:p>
        </p:txBody>
      </p:sp>
      <p:sp>
        <p:nvSpPr>
          <p:cNvPr id="8" name="TextBox 7"/>
          <p:cNvSpPr txBox="1"/>
          <p:nvPr/>
        </p:nvSpPr>
        <p:spPr>
          <a:xfrm>
            <a:off x="1014850" y="5784874"/>
            <a:ext cx="2137335" cy="369332"/>
          </a:xfrm>
          <a:prstGeom prst="rect">
            <a:avLst/>
          </a:prstGeom>
          <a:noFill/>
        </p:spPr>
        <p:txBody>
          <a:bodyPr wrap="square" rtlCol="0">
            <a:spAutoFit/>
          </a:bodyPr>
          <a:lstStyle/>
          <a:p>
            <a:pPr algn="ctr"/>
            <a:r>
              <a:rPr lang="en-US" dirty="0" smtClean="0"/>
              <a:t>An ARCA event</a:t>
            </a:r>
            <a:endParaRPr lang="el-GR" dirty="0"/>
          </a:p>
        </p:txBody>
      </p:sp>
      <p:pic>
        <p:nvPicPr>
          <p:cNvPr id="9" name="run2307ev5025">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8153401" y="1790282"/>
            <a:ext cx="2430294" cy="3637863"/>
          </a:xfrm>
          <a:prstGeom prst="rect">
            <a:avLst/>
          </a:prstGeom>
        </p:spPr>
      </p:pic>
    </p:spTree>
    <p:extLst>
      <p:ext uri="{BB962C8B-B14F-4D97-AF65-F5344CB8AC3E}">
        <p14:creationId xmlns:p14="http://schemas.microsoft.com/office/powerpoint/2010/main" val="236311263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vol="80000">
                <p:cTn id="7" fill="hold" display="0">
                  <p:stCondLst>
                    <p:cond delay="indefinite"/>
                  </p:stCondLst>
                </p:cTn>
                <p:tgtEl>
                  <p:spTgt spid="9"/>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The </a:t>
            </a:r>
            <a:r>
              <a:rPr lang="en-GB" dirty="0" err="1" smtClean="0">
                <a:solidFill>
                  <a:schemeClr val="bg1"/>
                </a:solidFill>
                <a:effectLst/>
                <a:latin typeface="Garamond" panose="02020404030301010803" pitchFamily="18" charset="0"/>
              </a:rPr>
              <a:t>Astroparticle</a:t>
            </a:r>
            <a:r>
              <a:rPr lang="en-GB" dirty="0" smtClean="0">
                <a:solidFill>
                  <a:schemeClr val="bg1"/>
                </a:solidFill>
                <a:effectLst/>
                <a:latin typeface="Garamond" panose="02020404030301010803" pitchFamily="18" charset="0"/>
              </a:rPr>
              <a:t> Physics group in INPP</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206061" y="1455312"/>
            <a:ext cx="11758411" cy="4901037"/>
          </a:xfrm>
        </p:spPr>
        <p:txBody>
          <a:bodyPr>
            <a:normAutofit lnSpcReduction="10000"/>
          </a:bodyPr>
          <a:lstStyle/>
          <a:p>
            <a:pPr marL="0" indent="0">
              <a:buNone/>
            </a:pPr>
            <a:r>
              <a:rPr lang="en-GB" dirty="0" smtClean="0">
                <a:latin typeface="+mj-lt"/>
              </a:rPr>
              <a:t>Currently active:</a:t>
            </a:r>
          </a:p>
          <a:p>
            <a:pPr marL="0" indent="0">
              <a:buNone/>
            </a:pPr>
            <a:endParaRPr lang="en-GB" dirty="0" smtClean="0">
              <a:latin typeface="+mj-lt"/>
            </a:endParaRPr>
          </a:p>
          <a:p>
            <a:pPr marL="0" indent="0">
              <a:buNone/>
            </a:pPr>
            <a:r>
              <a:rPr lang="en-GB" dirty="0" smtClean="0">
                <a:latin typeface="+mj-lt"/>
              </a:rPr>
              <a:t>CM, K. </a:t>
            </a:r>
            <a:r>
              <a:rPr lang="en-GB" dirty="0" err="1" smtClean="0">
                <a:latin typeface="+mj-lt"/>
              </a:rPr>
              <a:t>Tzamariudaki</a:t>
            </a:r>
            <a:r>
              <a:rPr lang="en-GB" dirty="0" smtClean="0">
                <a:latin typeface="+mj-lt"/>
              </a:rPr>
              <a:t>, T. </a:t>
            </a:r>
            <a:r>
              <a:rPr lang="en-GB" dirty="0" err="1" smtClean="0">
                <a:latin typeface="+mj-lt"/>
              </a:rPr>
              <a:t>Belias</a:t>
            </a:r>
            <a:r>
              <a:rPr lang="en-GB" dirty="0" smtClean="0">
                <a:latin typeface="+mj-lt"/>
              </a:rPr>
              <a:t>, </a:t>
            </a:r>
          </a:p>
          <a:p>
            <a:pPr marL="0" indent="0">
              <a:buNone/>
            </a:pPr>
            <a:r>
              <a:rPr lang="en-GB" dirty="0" smtClean="0">
                <a:latin typeface="+mj-lt"/>
              </a:rPr>
              <a:t>G. </a:t>
            </a:r>
            <a:r>
              <a:rPr lang="en-GB" dirty="0" err="1" smtClean="0">
                <a:latin typeface="+mj-lt"/>
              </a:rPr>
              <a:t>Androulakis</a:t>
            </a:r>
            <a:r>
              <a:rPr lang="en-GB" dirty="0" smtClean="0">
                <a:latin typeface="+mj-lt"/>
              </a:rPr>
              <a:t>, C. </a:t>
            </a:r>
            <a:r>
              <a:rPr lang="en-GB" dirty="0" err="1" smtClean="0">
                <a:latin typeface="+mj-lt"/>
              </a:rPr>
              <a:t>Bagatelas</a:t>
            </a:r>
            <a:r>
              <a:rPr lang="en-GB" dirty="0" smtClean="0">
                <a:latin typeface="+mj-lt"/>
              </a:rPr>
              <a:t>, P. </a:t>
            </a:r>
            <a:r>
              <a:rPr lang="en-GB" dirty="0" err="1" smtClean="0">
                <a:latin typeface="+mj-lt"/>
              </a:rPr>
              <a:t>Tsagli</a:t>
            </a:r>
            <a:r>
              <a:rPr lang="en-GB" dirty="0" smtClean="0">
                <a:latin typeface="+mj-lt"/>
              </a:rPr>
              <a:t>, </a:t>
            </a:r>
          </a:p>
          <a:p>
            <a:pPr marL="0" indent="0">
              <a:buNone/>
            </a:pPr>
            <a:r>
              <a:rPr lang="en-GB" dirty="0" smtClean="0">
                <a:latin typeface="+mj-lt"/>
              </a:rPr>
              <a:t>G. </a:t>
            </a:r>
            <a:r>
              <a:rPr lang="en-GB" dirty="0" err="1" smtClean="0">
                <a:latin typeface="+mj-lt"/>
              </a:rPr>
              <a:t>Kiskiras</a:t>
            </a:r>
            <a:r>
              <a:rPr lang="en-GB" dirty="0" smtClean="0">
                <a:latin typeface="+mj-lt"/>
              </a:rPr>
              <a:t>, A. </a:t>
            </a:r>
            <a:r>
              <a:rPr lang="en-GB" dirty="0" err="1" smtClean="0">
                <a:latin typeface="+mj-lt"/>
              </a:rPr>
              <a:t>Vougioukas</a:t>
            </a:r>
            <a:r>
              <a:rPr lang="en-GB" dirty="0" smtClean="0">
                <a:latin typeface="+mj-lt"/>
              </a:rPr>
              <a:t>, S. </a:t>
            </a:r>
            <a:r>
              <a:rPr lang="en-GB" dirty="0" err="1" smtClean="0">
                <a:latin typeface="+mj-lt"/>
              </a:rPr>
              <a:t>Bakou</a:t>
            </a:r>
            <a:r>
              <a:rPr lang="en-GB" dirty="0" smtClean="0">
                <a:latin typeface="+mj-lt"/>
              </a:rPr>
              <a:t>,</a:t>
            </a:r>
          </a:p>
          <a:p>
            <a:pPr marL="0" indent="0">
              <a:buNone/>
            </a:pPr>
            <a:r>
              <a:rPr lang="en-GB" dirty="0" smtClean="0">
                <a:latin typeface="+mj-lt"/>
              </a:rPr>
              <a:t>K. </a:t>
            </a:r>
            <a:r>
              <a:rPr lang="en-GB" dirty="0" err="1" smtClean="0">
                <a:latin typeface="+mj-lt"/>
              </a:rPr>
              <a:t>Pikounis</a:t>
            </a:r>
            <a:r>
              <a:rPr lang="en-GB" dirty="0" smtClean="0">
                <a:latin typeface="+mj-lt"/>
              </a:rPr>
              <a:t>,  D. </a:t>
            </a:r>
            <a:r>
              <a:rPr lang="en-GB" dirty="0" err="1" smtClean="0">
                <a:latin typeface="+mj-lt"/>
              </a:rPr>
              <a:t>Tzanetatos</a:t>
            </a:r>
            <a:r>
              <a:rPr lang="en-GB" dirty="0" smtClean="0">
                <a:latin typeface="+mj-lt"/>
              </a:rPr>
              <a:t>, V. Panagopoulos, G. </a:t>
            </a:r>
            <a:r>
              <a:rPr lang="en-GB" dirty="0" err="1" smtClean="0">
                <a:latin typeface="+mj-lt"/>
              </a:rPr>
              <a:t>Polydeyki</a:t>
            </a:r>
            <a:r>
              <a:rPr lang="en-GB" dirty="0" smtClean="0">
                <a:latin typeface="+mj-lt"/>
              </a:rPr>
              <a:t>, </a:t>
            </a:r>
          </a:p>
          <a:p>
            <a:pPr marL="0" indent="0">
              <a:buNone/>
            </a:pPr>
            <a:r>
              <a:rPr lang="en-GB" dirty="0" smtClean="0">
                <a:latin typeface="+mj-lt"/>
              </a:rPr>
              <a:t>A. </a:t>
            </a:r>
            <a:r>
              <a:rPr lang="en-GB" dirty="0" err="1" smtClean="0">
                <a:latin typeface="+mj-lt"/>
              </a:rPr>
              <a:t>Sinopoulou</a:t>
            </a:r>
            <a:r>
              <a:rPr lang="en-GB" dirty="0" smtClean="0">
                <a:latin typeface="+mj-lt"/>
              </a:rPr>
              <a:t>, D. Stavropoulos, N. </a:t>
            </a:r>
            <a:r>
              <a:rPr lang="en-GB" dirty="0" err="1" smtClean="0">
                <a:latin typeface="+mj-lt"/>
              </a:rPr>
              <a:t>Mandilaras</a:t>
            </a:r>
            <a:r>
              <a:rPr lang="en-GB" dirty="0">
                <a:latin typeface="+mj-lt"/>
              </a:rPr>
              <a:t> </a:t>
            </a:r>
            <a:endParaRPr lang="en-GB" dirty="0" smtClean="0">
              <a:latin typeface="+mj-lt"/>
            </a:endParaRPr>
          </a:p>
          <a:p>
            <a:pPr marL="0" indent="0">
              <a:buNone/>
            </a:pPr>
            <a:endParaRPr lang="en-GB" dirty="0">
              <a:latin typeface="+mj-lt"/>
            </a:endParaRPr>
          </a:p>
          <a:p>
            <a:pPr marL="0" indent="0">
              <a:buNone/>
            </a:pPr>
            <a:r>
              <a:rPr lang="en-GB" dirty="0" smtClean="0">
                <a:latin typeface="+mj-lt"/>
              </a:rPr>
              <a:t>Several other colleagues have contributed in the past, but are not active at the moment. We have also lost several good people due to lack of funding. </a:t>
            </a:r>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42626090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a:solidFill>
                  <a:schemeClr val="bg1"/>
                </a:solidFill>
                <a:effectLst/>
                <a:latin typeface="Garamond" panose="02020404030301010803" pitchFamily="18" charset="0"/>
              </a:rPr>
              <a:t>The </a:t>
            </a:r>
            <a:r>
              <a:rPr lang="en-GB" dirty="0" err="1">
                <a:solidFill>
                  <a:schemeClr val="bg1"/>
                </a:solidFill>
                <a:effectLst/>
                <a:latin typeface="Garamond" panose="02020404030301010803" pitchFamily="18" charset="0"/>
              </a:rPr>
              <a:t>Astroparticle</a:t>
            </a:r>
            <a:r>
              <a:rPr lang="en-GB" dirty="0">
                <a:solidFill>
                  <a:schemeClr val="bg1"/>
                </a:solidFill>
                <a:effectLst/>
                <a:latin typeface="Garamond" panose="02020404030301010803" pitchFamily="18" charset="0"/>
              </a:rPr>
              <a:t> Physics group in INPP</a:t>
            </a:r>
          </a:p>
        </p:txBody>
      </p:sp>
      <p:sp>
        <p:nvSpPr>
          <p:cNvPr id="3" name="Content Placeholder 2"/>
          <p:cNvSpPr>
            <a:spLocks noGrp="1"/>
          </p:cNvSpPr>
          <p:nvPr>
            <p:ph idx="1"/>
          </p:nvPr>
        </p:nvSpPr>
        <p:spPr>
          <a:xfrm>
            <a:off x="1018504" y="1774109"/>
            <a:ext cx="10515600" cy="4351338"/>
          </a:xfrm>
        </p:spPr>
        <p:txBody>
          <a:bodyPr/>
          <a:lstStyle/>
          <a:p>
            <a:pPr marL="0" indent="0">
              <a:buNone/>
            </a:pPr>
            <a:r>
              <a:rPr lang="en-GB" dirty="0" smtClean="0">
                <a:latin typeface="+mj-lt"/>
              </a:rPr>
              <a:t>CM: Chairman of the Institution Board since 10/2016, </a:t>
            </a:r>
          </a:p>
          <a:p>
            <a:pPr marL="0" indent="0">
              <a:buNone/>
            </a:pPr>
            <a:r>
              <a:rPr lang="en-GB" dirty="0">
                <a:latin typeface="+mj-lt"/>
              </a:rPr>
              <a:t> </a:t>
            </a:r>
            <a:r>
              <a:rPr lang="en-GB" dirty="0" smtClean="0">
                <a:latin typeface="+mj-lt"/>
              </a:rPr>
              <a:t>        Publication committee member </a:t>
            </a:r>
          </a:p>
          <a:p>
            <a:pPr marL="0" indent="0">
              <a:buNone/>
            </a:pPr>
            <a:r>
              <a:rPr lang="en-GB" dirty="0" smtClean="0">
                <a:latin typeface="+mj-lt"/>
              </a:rPr>
              <a:t>K. </a:t>
            </a:r>
            <a:r>
              <a:rPr lang="en-GB" dirty="0" err="1" smtClean="0">
                <a:latin typeface="+mj-lt"/>
              </a:rPr>
              <a:t>Tzamariudaki</a:t>
            </a:r>
            <a:r>
              <a:rPr lang="en-GB" dirty="0" smtClean="0">
                <a:latin typeface="+mj-lt"/>
              </a:rPr>
              <a:t>: </a:t>
            </a:r>
            <a:r>
              <a:rPr lang="en-GB" dirty="0">
                <a:latin typeface="+mj-lt"/>
              </a:rPr>
              <a:t>Publication committee </a:t>
            </a:r>
            <a:r>
              <a:rPr lang="en-GB" dirty="0" smtClean="0">
                <a:latin typeface="+mj-lt"/>
              </a:rPr>
              <a:t>member, </a:t>
            </a:r>
          </a:p>
          <a:p>
            <a:pPr marL="0" indent="0">
              <a:buNone/>
            </a:pPr>
            <a:r>
              <a:rPr lang="en-GB" dirty="0">
                <a:latin typeface="+mj-lt"/>
              </a:rPr>
              <a:t> </a:t>
            </a:r>
            <a:r>
              <a:rPr lang="en-GB" dirty="0" smtClean="0">
                <a:latin typeface="+mj-lt"/>
              </a:rPr>
              <a:t>        Conference and Outreach committee member</a:t>
            </a:r>
          </a:p>
          <a:p>
            <a:pPr marL="0" indent="0">
              <a:buNone/>
            </a:pPr>
            <a:r>
              <a:rPr lang="en-GB" dirty="0" smtClean="0">
                <a:latin typeface="+mj-lt"/>
              </a:rPr>
              <a:t>G. </a:t>
            </a:r>
            <a:r>
              <a:rPr lang="en-GB" dirty="0" err="1" smtClean="0">
                <a:latin typeface="+mj-lt"/>
              </a:rPr>
              <a:t>Androulakis</a:t>
            </a:r>
            <a:r>
              <a:rPr lang="en-GB" dirty="0" smtClean="0">
                <a:latin typeface="+mj-lt"/>
              </a:rPr>
              <a:t>: QA/QC manager of KM3NeT,</a:t>
            </a:r>
          </a:p>
          <a:p>
            <a:pPr marL="0" indent="0">
              <a:buNone/>
            </a:pPr>
            <a:r>
              <a:rPr lang="en-GB" dirty="0">
                <a:latin typeface="+mj-lt"/>
              </a:rPr>
              <a:t> </a:t>
            </a:r>
            <a:r>
              <a:rPr lang="en-GB" dirty="0" smtClean="0">
                <a:latin typeface="+mj-lt"/>
              </a:rPr>
              <a:t>        Management Team and Steering committee member</a:t>
            </a:r>
          </a:p>
          <a:p>
            <a:pPr marL="0" indent="0">
              <a:buNone/>
            </a:pPr>
            <a:r>
              <a:rPr lang="en-GB" dirty="0" smtClean="0">
                <a:latin typeface="+mj-lt"/>
              </a:rPr>
              <a:t>C. </a:t>
            </a:r>
            <a:r>
              <a:rPr lang="en-GB" dirty="0" err="1" smtClean="0">
                <a:latin typeface="+mj-lt"/>
              </a:rPr>
              <a:t>Bagatelas</a:t>
            </a:r>
            <a:r>
              <a:rPr lang="en-GB" dirty="0" smtClean="0">
                <a:latin typeface="+mj-lt"/>
              </a:rPr>
              <a:t>: DOM integrator, responsible for the DOM lab.</a:t>
            </a:r>
          </a:p>
          <a:p>
            <a:pPr marL="0" indent="0">
              <a:buNone/>
            </a:pPr>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918524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Activities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lstStyle/>
          <a:p>
            <a:r>
              <a:rPr lang="en-GB" dirty="0" smtClean="0">
                <a:latin typeface="+mj-lt"/>
              </a:rPr>
              <a:t>Governance and Management </a:t>
            </a:r>
          </a:p>
          <a:p>
            <a:r>
              <a:rPr lang="en-GB" dirty="0" smtClean="0">
                <a:latin typeface="+mj-lt"/>
              </a:rPr>
              <a:t>QA/QC</a:t>
            </a:r>
          </a:p>
          <a:p>
            <a:r>
              <a:rPr lang="en-GB" dirty="0" smtClean="0">
                <a:latin typeface="+mj-lt"/>
              </a:rPr>
              <a:t>Construction </a:t>
            </a:r>
          </a:p>
          <a:p>
            <a:pPr lvl="2"/>
            <a:r>
              <a:rPr lang="en-GB" dirty="0" smtClean="0">
                <a:latin typeface="+mj-lt"/>
              </a:rPr>
              <a:t>DOM integration (see talk by C. </a:t>
            </a:r>
            <a:r>
              <a:rPr lang="en-GB" dirty="0" err="1" smtClean="0">
                <a:latin typeface="+mj-lt"/>
              </a:rPr>
              <a:t>Bagatelas</a:t>
            </a:r>
            <a:r>
              <a:rPr lang="en-GB" dirty="0" smtClean="0">
                <a:latin typeface="+mj-lt"/>
              </a:rPr>
              <a:t>)</a:t>
            </a:r>
          </a:p>
          <a:p>
            <a:pPr lvl="2"/>
            <a:r>
              <a:rPr lang="en-GB" dirty="0" smtClean="0">
                <a:latin typeface="+mj-lt"/>
              </a:rPr>
              <a:t>High pressure testing of deep sea components - single point failure items</a:t>
            </a:r>
          </a:p>
          <a:p>
            <a:pPr lvl="2"/>
            <a:r>
              <a:rPr lang="en-GB" dirty="0" smtClean="0">
                <a:latin typeface="+mj-lt"/>
              </a:rPr>
              <a:t>Calibration of electronics and sensors</a:t>
            </a:r>
          </a:p>
          <a:p>
            <a:r>
              <a:rPr lang="en-GB" dirty="0" smtClean="0">
                <a:latin typeface="+mj-lt"/>
              </a:rPr>
              <a:t>Shifts, data taking and analysis</a:t>
            </a:r>
          </a:p>
          <a:p>
            <a:r>
              <a:rPr lang="en-GB" dirty="0" smtClean="0">
                <a:latin typeface="+mj-lt"/>
              </a:rPr>
              <a:t>Developments in White Rabbit technology</a:t>
            </a:r>
          </a:p>
          <a:p>
            <a:r>
              <a:rPr lang="en-GB" dirty="0" smtClean="0">
                <a:latin typeface="+mj-lt"/>
              </a:rPr>
              <a:t>Physics analyses and studies (see next talks)</a:t>
            </a:r>
          </a:p>
          <a:p>
            <a:pPr lvl="5"/>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37908235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QA/QC activities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1" y="1961534"/>
            <a:ext cx="12080383" cy="4394815"/>
          </a:xfrm>
        </p:spPr>
        <p:txBody>
          <a:bodyPr>
            <a:normAutofit lnSpcReduction="10000"/>
          </a:bodyPr>
          <a:lstStyle/>
          <a:p>
            <a:r>
              <a:rPr lang="en-US" sz="2200" dirty="0">
                <a:solidFill>
                  <a:schemeClr val="tx1"/>
                </a:solidFill>
                <a:latin typeface="+mj-lt"/>
              </a:rPr>
              <a:t>The multi-location production of KM3NeT requires a robust QA/QC system to ensure quality and traceability of products. </a:t>
            </a:r>
          </a:p>
          <a:p>
            <a:endParaRPr lang="en-US" sz="800" dirty="0">
              <a:solidFill>
                <a:schemeClr val="tx1"/>
              </a:solidFill>
              <a:latin typeface="+mj-lt"/>
            </a:endParaRPr>
          </a:p>
          <a:p>
            <a:pPr marL="457200" indent="-457200"/>
            <a:r>
              <a:rPr lang="en-US" sz="2200" dirty="0">
                <a:solidFill>
                  <a:schemeClr val="tx1"/>
                </a:solidFill>
                <a:latin typeface="+mj-lt"/>
              </a:rPr>
              <a:t>The QA/QC group of KM3NeT consists of 17 local quality supervisors; it is the largest working group of KM3NeT in terms of manpower. Demokritos, through </a:t>
            </a:r>
            <a:r>
              <a:rPr lang="en-US" sz="2200" dirty="0" err="1">
                <a:solidFill>
                  <a:schemeClr val="tx1"/>
                </a:solidFill>
                <a:latin typeface="+mj-lt"/>
              </a:rPr>
              <a:t>Giorgos</a:t>
            </a:r>
            <a:r>
              <a:rPr lang="en-US" sz="2200" dirty="0">
                <a:solidFill>
                  <a:schemeClr val="tx1"/>
                </a:solidFill>
                <a:latin typeface="+mj-lt"/>
              </a:rPr>
              <a:t> </a:t>
            </a:r>
            <a:r>
              <a:rPr lang="en-US" sz="2200" dirty="0" err="1">
                <a:solidFill>
                  <a:schemeClr val="tx1"/>
                </a:solidFill>
                <a:latin typeface="+mj-lt"/>
              </a:rPr>
              <a:t>Androulakis</a:t>
            </a:r>
            <a:r>
              <a:rPr lang="en-US" sz="2200" dirty="0">
                <a:solidFill>
                  <a:schemeClr val="tx1"/>
                </a:solidFill>
                <a:latin typeface="+mj-lt"/>
              </a:rPr>
              <a:t>, is the coordinator of the group.</a:t>
            </a:r>
          </a:p>
          <a:p>
            <a:pPr marL="457200" indent="-457200"/>
            <a:r>
              <a:rPr lang="en-US" sz="2200" dirty="0">
                <a:solidFill>
                  <a:schemeClr val="tx1"/>
                </a:solidFill>
                <a:latin typeface="+mj-lt"/>
              </a:rPr>
              <a:t>The role of the quality manager (QM) is defined in the KM3NeT MoU: </a:t>
            </a:r>
          </a:p>
          <a:p>
            <a:pPr lvl="2" algn="just"/>
            <a:r>
              <a:rPr lang="en-US" sz="1900" dirty="0">
                <a:solidFill>
                  <a:schemeClr val="bg1">
                    <a:lumMod val="50000"/>
                  </a:schemeClr>
                </a:solidFill>
                <a:latin typeface="+mj-lt"/>
              </a:rPr>
              <a:t>“The QM is appointed by the IB to coordinate and supervise the QA/QC procedures for the construction and operation of the KM3NeT RI. The QM shall monitor the conformity of the detector components at the production sites. The QM is explicitly invited to all meeting of the Project Management Team and those of the Project Steering Committee. The QM reports to the Collaboration, the IB and the RRB.” </a:t>
            </a:r>
            <a:endParaRPr lang="el-GR" sz="1900" dirty="0">
              <a:solidFill>
                <a:schemeClr val="bg1">
                  <a:lumMod val="50000"/>
                </a:schemeClr>
              </a:solidFill>
              <a:latin typeface="+mj-lt"/>
            </a:endParaRPr>
          </a:p>
          <a:p>
            <a:pPr marL="457200" indent="-457200" algn="just"/>
            <a:r>
              <a:rPr lang="en-US" sz="2200" dirty="0" err="1">
                <a:solidFill>
                  <a:schemeClr val="tx1"/>
                </a:solidFill>
                <a:latin typeface="+mj-lt"/>
              </a:rPr>
              <a:t>Giorgos</a:t>
            </a:r>
            <a:r>
              <a:rPr lang="en-US" sz="2200" dirty="0">
                <a:solidFill>
                  <a:schemeClr val="tx1"/>
                </a:solidFill>
                <a:latin typeface="+mj-lt"/>
              </a:rPr>
              <a:t> succeeded the old QM in Jan/2016, after a two months training period.</a:t>
            </a:r>
          </a:p>
          <a:p>
            <a:pPr marL="457200" indent="-457200" algn="just"/>
            <a:r>
              <a:rPr lang="en-US" sz="2200" dirty="0">
                <a:solidFill>
                  <a:schemeClr val="tx1"/>
                </a:solidFill>
                <a:latin typeface="+mj-lt"/>
              </a:rPr>
              <a:t>Soon after, he worked on reinforcing, </a:t>
            </a:r>
            <a:r>
              <a:rPr lang="en-US" sz="2200" dirty="0" smtClean="0">
                <a:solidFill>
                  <a:schemeClr val="tx1"/>
                </a:solidFill>
                <a:latin typeface="+mj-lt"/>
              </a:rPr>
              <a:t>modernizing </a:t>
            </a:r>
            <a:r>
              <a:rPr lang="en-US" sz="2200" dirty="0">
                <a:solidFill>
                  <a:schemeClr val="tx1"/>
                </a:solidFill>
                <a:latin typeface="+mj-lt"/>
              </a:rPr>
              <a:t>and extending the scope of the older quality system, in order to be ready for the upcoming mass production. </a:t>
            </a: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451947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QA/QC activities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0" y="1442434"/>
            <a:ext cx="12192000" cy="4778062"/>
          </a:xfrm>
        </p:spPr>
        <p:txBody>
          <a:bodyPr>
            <a:normAutofit lnSpcReduction="10000"/>
          </a:bodyPr>
          <a:lstStyle/>
          <a:p>
            <a:pPr marL="457200" indent="-457200" algn="just"/>
            <a:endParaRPr lang="en-US" sz="2200" dirty="0" smtClean="0">
              <a:solidFill>
                <a:schemeClr val="tx1"/>
              </a:solidFill>
              <a:latin typeface="+mj-lt"/>
            </a:endParaRPr>
          </a:p>
          <a:p>
            <a:pPr marL="457200" indent="-457200" algn="just"/>
            <a:r>
              <a:rPr lang="en-US" sz="2200" dirty="0" smtClean="0">
                <a:solidFill>
                  <a:schemeClr val="tx1"/>
                </a:solidFill>
                <a:latin typeface="+mj-lt"/>
              </a:rPr>
              <a:t>In </a:t>
            </a:r>
            <a:r>
              <a:rPr lang="en-US" sz="2200" dirty="0">
                <a:solidFill>
                  <a:schemeClr val="tx1"/>
                </a:solidFill>
                <a:latin typeface="+mj-lt"/>
              </a:rPr>
              <a:t>particular:</a:t>
            </a:r>
          </a:p>
          <a:p>
            <a:pPr marL="914400" lvl="1" indent="-457200" algn="just">
              <a:buFont typeface="Courier New" pitchFamily="49" charset="0"/>
              <a:buChar char="o"/>
            </a:pPr>
            <a:r>
              <a:rPr lang="en-US" sz="2000" dirty="0">
                <a:solidFill>
                  <a:schemeClr val="tx1"/>
                </a:solidFill>
                <a:latin typeface="+mj-lt"/>
              </a:rPr>
              <a:t>The DCR (Design change request) and NCR (Non conformity report) treatment protocols are now faster and more effective.</a:t>
            </a:r>
          </a:p>
          <a:p>
            <a:pPr marL="914400" lvl="1" indent="-457200" algn="just">
              <a:buFont typeface="Courier New" pitchFamily="49" charset="0"/>
              <a:buChar char="o"/>
            </a:pPr>
            <a:r>
              <a:rPr lang="en-US" sz="2000" dirty="0">
                <a:solidFill>
                  <a:schemeClr val="tx1"/>
                </a:solidFill>
                <a:latin typeface="+mj-lt"/>
              </a:rPr>
              <a:t>Whenever necessary, members of the quality group have been re-appointed.</a:t>
            </a:r>
          </a:p>
          <a:p>
            <a:pPr marL="914400" lvl="1" indent="-457200" algn="just">
              <a:buFont typeface="Courier New" pitchFamily="49" charset="0"/>
              <a:buChar char="o"/>
            </a:pPr>
            <a:r>
              <a:rPr lang="en-US" sz="2000" dirty="0">
                <a:solidFill>
                  <a:schemeClr val="tx1"/>
                </a:solidFill>
                <a:latin typeface="+mj-lt"/>
              </a:rPr>
              <a:t>All members of the quality group are now certified internal auditors (ISO 9001:2015), after following a three days seminar organized @Demokritos.</a:t>
            </a:r>
          </a:p>
          <a:p>
            <a:pPr marL="914400" lvl="1" indent="-457200" algn="just">
              <a:buFont typeface="Courier New" pitchFamily="49" charset="0"/>
              <a:buChar char="o"/>
            </a:pPr>
            <a:r>
              <a:rPr lang="en-US" sz="2000" dirty="0" err="1">
                <a:solidFill>
                  <a:schemeClr val="tx1"/>
                </a:solidFill>
                <a:latin typeface="+mj-lt"/>
              </a:rPr>
              <a:t>Giorgos</a:t>
            </a:r>
            <a:r>
              <a:rPr lang="en-US" sz="2000" dirty="0">
                <a:solidFill>
                  <a:schemeClr val="tx1"/>
                </a:solidFill>
                <a:latin typeface="+mj-lt"/>
              </a:rPr>
              <a:t> is regularly performing production site inspections and participates/reports to all internal &amp; external oversight committees.</a:t>
            </a:r>
          </a:p>
          <a:p>
            <a:pPr marL="914400" lvl="1" indent="-457200" algn="just">
              <a:buFont typeface="Courier New" pitchFamily="49" charset="0"/>
              <a:buChar char="o"/>
            </a:pPr>
            <a:r>
              <a:rPr lang="en-US" sz="2000" dirty="0">
                <a:solidFill>
                  <a:schemeClr val="tx1"/>
                </a:solidFill>
                <a:latin typeface="+mj-lt"/>
              </a:rPr>
              <a:t>A Demokritos based (but KM3NeT funded) intern worked under </a:t>
            </a:r>
            <a:r>
              <a:rPr lang="en-US" sz="2000" dirty="0" err="1">
                <a:solidFill>
                  <a:schemeClr val="tx1"/>
                </a:solidFill>
                <a:latin typeface="+mj-lt"/>
              </a:rPr>
              <a:t>Giorgos</a:t>
            </a:r>
            <a:r>
              <a:rPr lang="en-US" sz="2000" dirty="0">
                <a:solidFill>
                  <a:schemeClr val="tx1"/>
                </a:solidFill>
                <a:latin typeface="+mj-lt"/>
              </a:rPr>
              <a:t> supervision on </a:t>
            </a:r>
            <a:r>
              <a:rPr lang="en-US" sz="2000" dirty="0" smtClean="0">
                <a:solidFill>
                  <a:schemeClr val="tx1"/>
                </a:solidFill>
                <a:latin typeface="+mj-lt"/>
              </a:rPr>
              <a:t>modernizing </a:t>
            </a:r>
            <a:r>
              <a:rPr lang="en-US" sz="2000" dirty="0">
                <a:solidFill>
                  <a:schemeClr val="tx1"/>
                </a:solidFill>
                <a:latin typeface="+mj-lt"/>
              </a:rPr>
              <a:t>the quality system. It is now fully integrated with the KM3NeT central DB, as opposed to the older Excel-based quality reporting.</a:t>
            </a:r>
          </a:p>
          <a:p>
            <a:pPr marL="914400" lvl="1" indent="-457200" algn="just">
              <a:buFont typeface="Courier New" pitchFamily="49" charset="0"/>
              <a:buChar char="o"/>
            </a:pPr>
            <a:r>
              <a:rPr lang="en-US" sz="2000" dirty="0">
                <a:solidFill>
                  <a:schemeClr val="tx1"/>
                </a:solidFill>
                <a:latin typeface="+mj-lt"/>
              </a:rPr>
              <a:t>The central DB has been significantly extended: it now contains all components, their location, NCRs of red tagged components, calibration files, test sheets etc.</a:t>
            </a:r>
          </a:p>
          <a:p>
            <a:pPr marL="914400" lvl="1" indent="-457200" algn="just">
              <a:buFont typeface="Courier New" pitchFamily="49" charset="0"/>
              <a:buChar char="o"/>
            </a:pPr>
            <a:r>
              <a:rPr lang="en-US" sz="2000" dirty="0">
                <a:solidFill>
                  <a:schemeClr val="tx1"/>
                </a:solidFill>
                <a:latin typeface="+mj-lt"/>
              </a:rPr>
              <a:t>On-going effort for quality in documentation: classification &amp; versioning. </a:t>
            </a:r>
          </a:p>
          <a:p>
            <a:pPr marL="0" indent="0">
              <a:buNone/>
            </a:pP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sp>
        <p:nvSpPr>
          <p:cNvPr id="5" name="Rectangle 4"/>
          <p:cNvSpPr/>
          <p:nvPr/>
        </p:nvSpPr>
        <p:spPr>
          <a:xfrm>
            <a:off x="5206461" y="3244334"/>
            <a:ext cx="1779077" cy="369332"/>
          </a:xfrm>
          <a:prstGeom prst="rect">
            <a:avLst/>
          </a:prstGeom>
        </p:spPr>
        <p:txBody>
          <a:bodyPr wrap="none">
            <a:spAutoFit/>
          </a:bodyPr>
          <a:lstStyle/>
          <a:p>
            <a:r>
              <a:rPr lang="en-GB" dirty="0">
                <a:solidFill>
                  <a:schemeClr val="bg1"/>
                </a:solidFill>
                <a:latin typeface="Garamond" panose="02020404030301010803" pitchFamily="18" charset="0"/>
              </a:rPr>
              <a:t>QA/QC activities</a:t>
            </a:r>
            <a:endParaRPr lang="el-GR" dirty="0"/>
          </a:p>
        </p:txBody>
      </p:sp>
    </p:spTree>
    <p:extLst>
      <p:ext uri="{BB962C8B-B14F-4D97-AF65-F5344CB8AC3E}">
        <p14:creationId xmlns:p14="http://schemas.microsoft.com/office/powerpoint/2010/main" val="2641633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KM3NeT INFRADEV</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296214" y="1687132"/>
            <a:ext cx="11895786" cy="4669217"/>
          </a:xfrm>
        </p:spPr>
        <p:txBody>
          <a:bodyPr/>
          <a:lstStyle/>
          <a:p>
            <a:pPr marL="0" indent="0">
              <a:buNone/>
            </a:pPr>
            <a:r>
              <a:rPr lang="en-GB" dirty="0" smtClean="0">
                <a:latin typeface="+mj-lt"/>
              </a:rPr>
              <a:t>3 year coordination and support Horizon 2020 project (2017-2019)</a:t>
            </a:r>
          </a:p>
          <a:p>
            <a:pPr marL="0" indent="0">
              <a:buNone/>
            </a:pPr>
            <a:r>
              <a:rPr lang="en-GB" dirty="0" smtClean="0">
                <a:latin typeface="+mj-lt"/>
              </a:rPr>
              <a:t> </a:t>
            </a:r>
          </a:p>
          <a:p>
            <a:pPr marL="0" indent="0">
              <a:buNone/>
            </a:pPr>
            <a:r>
              <a:rPr lang="en-GB" dirty="0" smtClean="0">
                <a:latin typeface="+mj-lt"/>
              </a:rPr>
              <a:t>INPP is involved in 7 out of 10 WPs, with coordination role in two of them.</a:t>
            </a:r>
          </a:p>
          <a:p>
            <a:pPr marL="0" indent="0">
              <a:buNone/>
            </a:pPr>
            <a:endParaRPr lang="en-GB" dirty="0" smtClean="0">
              <a:latin typeface="+mj-lt"/>
            </a:endParaRPr>
          </a:p>
          <a:p>
            <a:pPr marL="0" indent="0">
              <a:buNone/>
            </a:pPr>
            <a:r>
              <a:rPr lang="en-GB" dirty="0" smtClean="0">
                <a:latin typeface="+mj-lt"/>
              </a:rPr>
              <a:t>K. </a:t>
            </a:r>
            <a:r>
              <a:rPr lang="en-GB" dirty="0" err="1" smtClean="0">
                <a:latin typeface="+mj-lt"/>
              </a:rPr>
              <a:t>Tzamariudaki</a:t>
            </a:r>
            <a:r>
              <a:rPr lang="en-GB" dirty="0" smtClean="0">
                <a:latin typeface="+mj-lt"/>
              </a:rPr>
              <a:t> is coordinating the Innovation and Technology transfer WP.</a:t>
            </a:r>
          </a:p>
          <a:p>
            <a:pPr marL="0" indent="0">
              <a:buNone/>
            </a:pPr>
            <a:r>
              <a:rPr lang="en-GB" dirty="0" smtClean="0">
                <a:latin typeface="+mj-lt"/>
              </a:rPr>
              <a:t>CM coordinates the WP on making KM3NeT a research facility with zero-carbon footprint.</a:t>
            </a:r>
          </a:p>
          <a:p>
            <a:pPr marL="0" indent="0">
              <a:buNone/>
            </a:pPr>
            <a:r>
              <a:rPr lang="en-GB" dirty="0" smtClean="0">
                <a:latin typeface="+mj-lt"/>
              </a:rPr>
              <a:t>Additional involvement in </a:t>
            </a:r>
            <a:r>
              <a:rPr lang="en-US" dirty="0">
                <a:latin typeface="+mj-lt"/>
              </a:rPr>
              <a:t>Legal </a:t>
            </a:r>
            <a:r>
              <a:rPr lang="en-US" dirty="0" smtClean="0">
                <a:latin typeface="+mj-lt"/>
              </a:rPr>
              <a:t>entity, </a:t>
            </a:r>
            <a:r>
              <a:rPr lang="en-US" dirty="0">
                <a:latin typeface="+mj-lt"/>
              </a:rPr>
              <a:t>Outreach and </a:t>
            </a:r>
            <a:r>
              <a:rPr lang="en-US" dirty="0" smtClean="0">
                <a:latin typeface="+mj-lt"/>
              </a:rPr>
              <a:t>communications, Open </a:t>
            </a:r>
            <a:r>
              <a:rPr lang="en-GB" dirty="0" smtClean="0">
                <a:latin typeface="+mj-lt"/>
              </a:rPr>
              <a:t>Data Access, </a:t>
            </a:r>
            <a:r>
              <a:rPr lang="en-US" dirty="0">
                <a:latin typeface="+mj-lt"/>
              </a:rPr>
              <a:t>Societal </a:t>
            </a:r>
            <a:r>
              <a:rPr lang="en-US" dirty="0" smtClean="0">
                <a:latin typeface="+mj-lt"/>
              </a:rPr>
              <a:t>role and impact and User ports.</a:t>
            </a:r>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3834737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Our mission</a:t>
            </a:r>
            <a:endParaRPr lang="en-GB"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
        <p:nvSpPr>
          <p:cNvPr id="5" name="TextBox 4"/>
          <p:cNvSpPr txBox="1"/>
          <p:nvPr/>
        </p:nvSpPr>
        <p:spPr>
          <a:xfrm>
            <a:off x="1275008" y="2240924"/>
            <a:ext cx="10290220" cy="4093428"/>
          </a:xfrm>
          <a:prstGeom prst="rect">
            <a:avLst/>
          </a:prstGeom>
          <a:noFill/>
        </p:spPr>
        <p:txBody>
          <a:bodyPr wrap="square" rtlCol="0">
            <a:spAutoFit/>
          </a:bodyPr>
          <a:lstStyle/>
          <a:p>
            <a:pPr algn="ctr"/>
            <a:r>
              <a:rPr lang="en-US" sz="2000" dirty="0">
                <a:latin typeface="+mj-lt"/>
              </a:rPr>
              <a:t>KM3NeT is a research infrastructure housing the next generation neutrino telescopes</a:t>
            </a:r>
            <a:r>
              <a:rPr lang="en-US" sz="2000" dirty="0" smtClean="0">
                <a:latin typeface="+mj-lt"/>
              </a:rPr>
              <a:t>.</a:t>
            </a:r>
          </a:p>
          <a:p>
            <a:pPr algn="ctr"/>
            <a:endParaRPr lang="en-US" sz="2000" dirty="0">
              <a:latin typeface="+mj-lt"/>
            </a:endParaRPr>
          </a:p>
          <a:p>
            <a:pPr algn="ctr"/>
            <a:r>
              <a:rPr lang="en-US" sz="2000" dirty="0" smtClean="0">
                <a:latin typeface="+mj-lt"/>
              </a:rPr>
              <a:t>Once </a:t>
            </a:r>
            <a:r>
              <a:rPr lang="en-US" sz="2000" dirty="0">
                <a:latin typeface="+mj-lt"/>
              </a:rPr>
              <a:t>completed, the telescopes will have detector volumes between megaton and several cubic </a:t>
            </a:r>
            <a:r>
              <a:rPr lang="en-US" sz="2000" dirty="0" smtClean="0">
                <a:latin typeface="+mj-lt"/>
              </a:rPr>
              <a:t>kilometers </a:t>
            </a:r>
            <a:r>
              <a:rPr lang="en-US" sz="2000" dirty="0">
                <a:latin typeface="+mj-lt"/>
              </a:rPr>
              <a:t>of clear sea water. </a:t>
            </a:r>
            <a:endParaRPr lang="en-US" sz="2000" dirty="0" smtClean="0">
              <a:latin typeface="+mj-lt"/>
            </a:endParaRPr>
          </a:p>
          <a:p>
            <a:pPr algn="ctr"/>
            <a:endParaRPr lang="en-US" sz="2000" dirty="0">
              <a:latin typeface="+mj-lt"/>
            </a:endParaRPr>
          </a:p>
          <a:p>
            <a:pPr algn="ctr"/>
            <a:r>
              <a:rPr lang="en-US" sz="2000" dirty="0" smtClean="0">
                <a:latin typeface="+mj-lt"/>
              </a:rPr>
              <a:t>Located </a:t>
            </a:r>
            <a:r>
              <a:rPr lang="en-US" sz="2000" dirty="0">
                <a:latin typeface="+mj-lt"/>
              </a:rPr>
              <a:t>in the deepest seas of the Mediterranean, KM3NeT will open a new window on our Universe, but also contribute to the research of the properties of the elusive neutrino particles. </a:t>
            </a:r>
            <a:endParaRPr lang="en-US" sz="2000" dirty="0" smtClean="0">
              <a:latin typeface="+mj-lt"/>
            </a:endParaRPr>
          </a:p>
          <a:p>
            <a:pPr algn="ctr"/>
            <a:endParaRPr lang="en-US" sz="2000" dirty="0">
              <a:latin typeface="+mj-lt"/>
            </a:endParaRPr>
          </a:p>
          <a:p>
            <a:pPr algn="ctr"/>
            <a:r>
              <a:rPr lang="en-US" sz="2000" dirty="0" smtClean="0">
                <a:latin typeface="+mj-lt"/>
              </a:rPr>
              <a:t>With </a:t>
            </a:r>
            <a:r>
              <a:rPr lang="en-US" sz="2000" dirty="0">
                <a:latin typeface="+mj-lt"/>
              </a:rPr>
              <a:t>the ARCA telescope, KM3NeT scientists will search for neutrinos from distant astrophysical sources such as supernovae, gamma ray </a:t>
            </a:r>
            <a:r>
              <a:rPr lang="en-US" sz="2000" dirty="0" smtClean="0">
                <a:latin typeface="+mj-lt"/>
              </a:rPr>
              <a:t>bursts </a:t>
            </a:r>
            <a:r>
              <a:rPr lang="en-US" sz="2000" dirty="0">
                <a:latin typeface="+mj-lt"/>
              </a:rPr>
              <a:t>or colliding stars. </a:t>
            </a:r>
            <a:endParaRPr lang="en-US" sz="2000" dirty="0" smtClean="0">
              <a:latin typeface="+mj-lt"/>
            </a:endParaRPr>
          </a:p>
          <a:p>
            <a:pPr algn="ctr"/>
            <a:endParaRPr lang="en-US" sz="2000" dirty="0">
              <a:latin typeface="+mj-lt"/>
            </a:endParaRPr>
          </a:p>
          <a:p>
            <a:pPr algn="ctr"/>
            <a:r>
              <a:rPr lang="en-US" sz="2000" dirty="0" smtClean="0">
                <a:latin typeface="+mj-lt"/>
              </a:rPr>
              <a:t>The </a:t>
            </a:r>
            <a:r>
              <a:rPr lang="en-US" sz="2000" dirty="0">
                <a:latin typeface="+mj-lt"/>
              </a:rPr>
              <a:t>ORCA telescope is the instrument for </a:t>
            </a:r>
            <a:r>
              <a:rPr lang="en-US" sz="2000" dirty="0" smtClean="0">
                <a:latin typeface="+mj-lt"/>
              </a:rPr>
              <a:t>studying </a:t>
            </a:r>
            <a:r>
              <a:rPr lang="en-US" sz="2000" dirty="0">
                <a:latin typeface="+mj-lt"/>
              </a:rPr>
              <a:t>neutrino properties exploiting neutrinos generated in the Earth's atmosphere.</a:t>
            </a:r>
            <a:endParaRPr lang="el-GR" sz="2000" dirty="0">
              <a:latin typeface="+mj-lt"/>
            </a:endParaRPr>
          </a:p>
        </p:txBody>
      </p:sp>
    </p:spTree>
    <p:extLst>
      <p:ext uri="{BB962C8B-B14F-4D97-AF65-F5344CB8AC3E}">
        <p14:creationId xmlns:p14="http://schemas.microsoft.com/office/powerpoint/2010/main" val="21270845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normAutofit/>
          </a:bodyPr>
          <a:lstStyle/>
          <a:p>
            <a:r>
              <a:rPr lang="en-GB" dirty="0" smtClean="0">
                <a:solidFill>
                  <a:schemeClr val="bg1"/>
                </a:solidFill>
                <a:effectLst/>
                <a:latin typeface="Garamond" panose="02020404030301010803" pitchFamily="18" charset="0"/>
              </a:rPr>
              <a:t>White Rabbit in KM3NeT – A. </a:t>
            </a:r>
            <a:r>
              <a:rPr lang="en-GB" dirty="0" err="1" smtClean="0">
                <a:solidFill>
                  <a:schemeClr val="bg1"/>
                </a:solidFill>
                <a:effectLst/>
                <a:latin typeface="Garamond" panose="02020404030301010803" pitchFamily="18" charset="0"/>
              </a:rPr>
              <a:t>Belias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normAutofit lnSpcReduction="10000"/>
          </a:bodyPr>
          <a:lstStyle/>
          <a:p>
            <a:pPr marL="285750" indent="-285750">
              <a:buFont typeface="Arial"/>
              <a:buChar char="•"/>
            </a:pPr>
            <a:r>
              <a:rPr lang="es-ES" sz="2000" dirty="0" err="1">
                <a:latin typeface="+mj-lt"/>
              </a:rPr>
              <a:t>Provide</a:t>
            </a:r>
            <a:r>
              <a:rPr lang="es-ES" sz="2000" dirty="0">
                <a:latin typeface="+mj-lt"/>
              </a:rPr>
              <a:t> </a:t>
            </a:r>
            <a:r>
              <a:rPr lang="es-ES" sz="2000" dirty="0" err="1">
                <a:latin typeface="+mj-lt"/>
              </a:rPr>
              <a:t>scientific</a:t>
            </a:r>
            <a:r>
              <a:rPr lang="es-ES" sz="2000" dirty="0">
                <a:latin typeface="+mj-lt"/>
              </a:rPr>
              <a:t> </a:t>
            </a:r>
            <a:r>
              <a:rPr lang="es-ES" sz="2000" dirty="0" err="1">
                <a:latin typeface="+mj-lt"/>
              </a:rPr>
              <a:t>infrastructures</a:t>
            </a:r>
            <a:r>
              <a:rPr lang="es-ES" sz="2000" dirty="0">
                <a:latin typeface="+mj-lt"/>
              </a:rPr>
              <a:t> </a:t>
            </a:r>
            <a:r>
              <a:rPr lang="es-ES" sz="2000" dirty="0" err="1">
                <a:latin typeface="+mj-lt"/>
              </a:rPr>
              <a:t>with</a:t>
            </a:r>
            <a:r>
              <a:rPr lang="es-ES" sz="2000" dirty="0">
                <a:latin typeface="+mj-lt"/>
              </a:rPr>
              <a:t> a control and </a:t>
            </a:r>
            <a:r>
              <a:rPr lang="es-ES" sz="2000" dirty="0" err="1">
                <a:latin typeface="+mj-lt"/>
              </a:rPr>
              <a:t>nanosecond</a:t>
            </a:r>
            <a:r>
              <a:rPr lang="es-ES" sz="2000" dirty="0">
                <a:latin typeface="+mj-lt"/>
              </a:rPr>
              <a:t> </a:t>
            </a:r>
            <a:r>
              <a:rPr lang="es-ES" sz="2000" dirty="0" err="1">
                <a:latin typeface="+mj-lt"/>
              </a:rPr>
              <a:t>timing</a:t>
            </a:r>
            <a:r>
              <a:rPr lang="es-ES" sz="2000" dirty="0">
                <a:latin typeface="+mj-lt"/>
              </a:rPr>
              <a:t> </a:t>
            </a:r>
            <a:r>
              <a:rPr lang="es-ES" sz="2000" dirty="0" err="1">
                <a:latin typeface="+mj-lt"/>
              </a:rPr>
              <a:t>network</a:t>
            </a:r>
            <a:r>
              <a:rPr lang="es-ES" sz="2000" dirty="0" smtClean="0">
                <a:latin typeface="+mj-lt"/>
              </a:rPr>
              <a:t>.</a:t>
            </a:r>
            <a:endParaRPr lang="es-ES" sz="2000" dirty="0">
              <a:latin typeface="+mj-lt"/>
            </a:endParaRPr>
          </a:p>
          <a:p>
            <a:pPr marL="285750" indent="-285750">
              <a:buFont typeface="Arial"/>
              <a:buChar char="•"/>
            </a:pPr>
            <a:r>
              <a:rPr lang="es-ES" sz="2000" dirty="0" err="1">
                <a:latin typeface="+mj-lt"/>
              </a:rPr>
              <a:t>Based</a:t>
            </a:r>
            <a:r>
              <a:rPr lang="es-ES" sz="2000" dirty="0">
                <a:latin typeface="+mj-lt"/>
              </a:rPr>
              <a:t> </a:t>
            </a:r>
            <a:r>
              <a:rPr lang="es-ES" sz="2000" dirty="0" err="1">
                <a:latin typeface="+mj-lt"/>
              </a:rPr>
              <a:t>on</a:t>
            </a:r>
            <a:r>
              <a:rPr lang="es-ES" sz="2000" dirty="0">
                <a:latin typeface="+mj-lt"/>
              </a:rPr>
              <a:t> standard </a:t>
            </a:r>
            <a:r>
              <a:rPr lang="es-ES" sz="2000" dirty="0" err="1">
                <a:latin typeface="+mj-lt"/>
              </a:rPr>
              <a:t>fiber-optic</a:t>
            </a:r>
            <a:r>
              <a:rPr lang="es-ES" sz="2000" dirty="0">
                <a:latin typeface="+mj-lt"/>
              </a:rPr>
              <a:t> </a:t>
            </a:r>
            <a:r>
              <a:rPr lang="es-ES" sz="2000" dirty="0" err="1">
                <a:latin typeface="+mj-lt"/>
              </a:rPr>
              <a:t>networking</a:t>
            </a:r>
            <a:r>
              <a:rPr lang="es-ES" sz="2000" dirty="0">
                <a:latin typeface="+mj-lt"/>
              </a:rPr>
              <a:t> </a:t>
            </a:r>
            <a:r>
              <a:rPr lang="es-ES" sz="2000" dirty="0" err="1">
                <a:latin typeface="+mj-lt"/>
              </a:rPr>
              <a:t>technologies</a:t>
            </a:r>
            <a:r>
              <a:rPr lang="es-ES" sz="2000" dirty="0" smtClean="0">
                <a:latin typeface="+mj-lt"/>
              </a:rPr>
              <a:t>.</a:t>
            </a:r>
            <a:endParaRPr lang="es-ES" sz="2000" dirty="0">
              <a:latin typeface="+mj-lt"/>
            </a:endParaRPr>
          </a:p>
          <a:p>
            <a:pPr marL="285750" indent="-285750">
              <a:buFont typeface="Arial"/>
              <a:buChar char="•"/>
            </a:pPr>
            <a:r>
              <a:rPr lang="es-ES" sz="2000" dirty="0" err="1">
                <a:latin typeface="+mj-lt"/>
              </a:rPr>
              <a:t>Collaborative</a:t>
            </a:r>
            <a:r>
              <a:rPr lang="es-ES" sz="2000" dirty="0">
                <a:latin typeface="+mj-lt"/>
              </a:rPr>
              <a:t> </a:t>
            </a:r>
            <a:r>
              <a:rPr lang="es-ES" sz="2000" dirty="0" err="1">
                <a:latin typeface="+mj-lt"/>
              </a:rPr>
              <a:t>project</a:t>
            </a:r>
            <a:r>
              <a:rPr lang="es-ES" sz="2000" dirty="0">
                <a:latin typeface="+mj-lt"/>
              </a:rPr>
              <a:t> </a:t>
            </a:r>
            <a:r>
              <a:rPr lang="es-ES" sz="2000" dirty="0" err="1">
                <a:latin typeface="+mj-lt"/>
              </a:rPr>
              <a:t>initiated</a:t>
            </a:r>
            <a:r>
              <a:rPr lang="es-ES" sz="2000" dirty="0">
                <a:latin typeface="+mj-lt"/>
              </a:rPr>
              <a:t> at CERN, </a:t>
            </a:r>
            <a:r>
              <a:rPr lang="es-ES" sz="2000" dirty="0" err="1">
                <a:latin typeface="+mj-lt"/>
              </a:rPr>
              <a:t>academic</a:t>
            </a:r>
            <a:r>
              <a:rPr lang="es-ES" sz="2000" dirty="0">
                <a:latin typeface="+mj-lt"/>
              </a:rPr>
              <a:t> </a:t>
            </a:r>
            <a:r>
              <a:rPr lang="es-ES" sz="2000" dirty="0" err="1">
                <a:latin typeface="+mj-lt"/>
              </a:rPr>
              <a:t>institutions</a:t>
            </a:r>
            <a:r>
              <a:rPr lang="es-ES" sz="2000" dirty="0">
                <a:latin typeface="+mj-lt"/>
              </a:rPr>
              <a:t> and industrial </a:t>
            </a:r>
            <a:r>
              <a:rPr lang="es-ES" sz="2000" dirty="0" err="1">
                <a:latin typeface="+mj-lt"/>
              </a:rPr>
              <a:t>companies</a:t>
            </a:r>
            <a:r>
              <a:rPr lang="es-ES" sz="2000" dirty="0" smtClean="0">
                <a:latin typeface="+mj-lt"/>
              </a:rPr>
              <a:t>.</a:t>
            </a:r>
            <a:endParaRPr lang="es-ES" sz="2000" dirty="0">
              <a:latin typeface="+mj-lt"/>
            </a:endParaRPr>
          </a:p>
          <a:p>
            <a:pPr marL="285750" indent="-285750">
              <a:buFont typeface="Arial"/>
              <a:buChar char="•"/>
            </a:pPr>
            <a:r>
              <a:rPr lang="es-ES" sz="2000" dirty="0">
                <a:latin typeface="+mj-lt"/>
              </a:rPr>
              <a:t>Open Hardware/Software </a:t>
            </a:r>
            <a:r>
              <a:rPr lang="en-US" sz="2000" dirty="0">
                <a:latin typeface="+mj-lt"/>
              </a:rPr>
              <a:t>( </a:t>
            </a:r>
            <a:r>
              <a:rPr lang="en-US" sz="2000" dirty="0">
                <a:latin typeface="+mj-lt"/>
                <a:hlinkClick r:id="rId3"/>
              </a:rPr>
              <a:t>http://www.ohwr.org/projects/wr-switch-sw</a:t>
            </a:r>
            <a:r>
              <a:rPr lang="en-US" sz="2000" dirty="0" smtClean="0">
                <a:latin typeface="+mj-lt"/>
                <a:hlinkClick r:id="rId3"/>
              </a:rPr>
              <a:t>/</a:t>
            </a:r>
            <a:r>
              <a:rPr lang="en-US" sz="2000" dirty="0" smtClean="0">
                <a:latin typeface="+mj-lt"/>
              </a:rPr>
              <a:t>)</a:t>
            </a:r>
          </a:p>
          <a:p>
            <a:pPr marL="285750" indent="-285750">
              <a:buFont typeface="Arial"/>
              <a:buChar char="•"/>
            </a:pPr>
            <a:endParaRPr lang="en-US" sz="2000" dirty="0">
              <a:latin typeface="+mj-lt"/>
            </a:endParaRPr>
          </a:p>
          <a:p>
            <a:pPr algn="just"/>
            <a:r>
              <a:rPr lang="en-US" sz="2000" dirty="0">
                <a:latin typeface="+mj-lt"/>
              </a:rPr>
              <a:t>The KM3NeT network has thousands distributed underwater sensors (DOMs) and on shore the control and DAQ station (Shore-Station).</a:t>
            </a:r>
          </a:p>
          <a:p>
            <a:pPr algn="just"/>
            <a:r>
              <a:rPr lang="en-US" sz="2000" dirty="0">
                <a:latin typeface="+mj-lt"/>
              </a:rPr>
              <a:t>The amount of data received from the DOMs is quite big. However, the info sent from the Shore-Station is small; just Slow-Control &amp; </a:t>
            </a:r>
            <a:r>
              <a:rPr lang="en-US" sz="2000" dirty="0" smtClean="0">
                <a:latin typeface="+mj-lt"/>
              </a:rPr>
              <a:t>timing</a:t>
            </a:r>
          </a:p>
          <a:p>
            <a:pPr algn="just"/>
            <a:r>
              <a:rPr lang="en-US" sz="2000" dirty="0">
                <a:latin typeface="+mj-lt"/>
              </a:rPr>
              <a:t>400 Mbps expected from each DOM, 1Gbps must be enough to send information to the entire array of DOMs</a:t>
            </a:r>
          </a:p>
          <a:p>
            <a:pPr algn="just"/>
            <a:r>
              <a:rPr lang="en-US" sz="2000" dirty="0">
                <a:latin typeface="+mj-lt"/>
              </a:rPr>
              <a:t>Need accurate synchronization at nanosecond level across the whole array of DOMs. </a:t>
            </a:r>
          </a:p>
          <a:p>
            <a:pPr algn="just"/>
            <a:endParaRPr lang="en-GB" sz="2000"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15410238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normAutofit/>
          </a:bodyPr>
          <a:lstStyle/>
          <a:p>
            <a:r>
              <a:rPr lang="en-GB" dirty="0" smtClean="0">
                <a:solidFill>
                  <a:schemeClr val="bg1"/>
                </a:solidFill>
                <a:effectLst/>
                <a:latin typeface="Garamond" panose="02020404030301010803" pitchFamily="18" charset="0"/>
              </a:rPr>
              <a:t>White Rabbit in KM3NeT – A. </a:t>
            </a:r>
            <a:r>
              <a:rPr lang="en-GB" dirty="0" err="1" smtClean="0">
                <a:solidFill>
                  <a:schemeClr val="bg1"/>
                </a:solidFill>
                <a:effectLst/>
                <a:latin typeface="Garamond" panose="02020404030301010803" pitchFamily="18" charset="0"/>
              </a:rPr>
              <a:t>Belias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normAutofit/>
          </a:bodyPr>
          <a:lstStyle/>
          <a:p>
            <a:pPr marL="0" algn="just">
              <a:lnSpc>
                <a:spcPct val="100000"/>
              </a:lnSpc>
            </a:pPr>
            <a:r>
              <a:rPr lang="en-US" sz="2000" dirty="0">
                <a:latin typeface="+mj-lt"/>
              </a:rPr>
              <a:t>White Rabbit (WR) &amp; KM3NeT are not a perfect match</a:t>
            </a:r>
            <a:r>
              <a:rPr lang="en-US" sz="2000" dirty="0" smtClean="0">
                <a:latin typeface="+mj-lt"/>
              </a:rPr>
              <a:t>:</a:t>
            </a:r>
          </a:p>
          <a:p>
            <a:pPr marL="457200" lvl="1" algn="just">
              <a:lnSpc>
                <a:spcPct val="100000"/>
              </a:lnSpc>
            </a:pPr>
            <a:r>
              <a:rPr lang="en-US" sz="1600" dirty="0" smtClean="0">
                <a:latin typeface="+mj-lt"/>
              </a:rPr>
              <a:t> The </a:t>
            </a:r>
            <a:r>
              <a:rPr lang="en-US" sz="1600" dirty="0">
                <a:latin typeface="+mj-lt"/>
              </a:rPr>
              <a:t>standard WR uses bidirectional links, synchronization point to point </a:t>
            </a:r>
            <a:r>
              <a:rPr lang="en-US" sz="1600" dirty="0" smtClean="0">
                <a:latin typeface="+mj-lt"/>
              </a:rPr>
              <a:t>and specific </a:t>
            </a:r>
            <a:r>
              <a:rPr lang="en-US" sz="1600" dirty="0">
                <a:latin typeface="+mj-lt"/>
              </a:rPr>
              <a:t>wavelengths</a:t>
            </a:r>
            <a:r>
              <a:rPr lang="en-US" sz="1600" dirty="0" smtClean="0">
                <a:latin typeface="+mj-lt"/>
              </a:rPr>
              <a:t>.</a:t>
            </a:r>
          </a:p>
          <a:p>
            <a:pPr marL="457200" lvl="1" algn="just">
              <a:lnSpc>
                <a:spcPct val="100000"/>
              </a:lnSpc>
            </a:pPr>
            <a:endParaRPr lang="en-US" sz="1600" dirty="0">
              <a:latin typeface="+mj-lt"/>
            </a:endParaRPr>
          </a:p>
          <a:p>
            <a:pPr marL="228600" lvl="1" indent="0" algn="just">
              <a:lnSpc>
                <a:spcPct val="100000"/>
              </a:lnSpc>
              <a:buNone/>
            </a:pPr>
            <a:r>
              <a:rPr lang="en-US" sz="2000" b="1" dirty="0">
                <a:solidFill>
                  <a:srgbClr val="00B0F0"/>
                </a:solidFill>
              </a:rPr>
              <a:t>Customization of White Rabbit is needed for the KM3NeT requirements!</a:t>
            </a:r>
          </a:p>
          <a:p>
            <a:pPr marL="228600" lvl="1" indent="0" algn="just">
              <a:lnSpc>
                <a:spcPct val="100000"/>
              </a:lnSpc>
              <a:buNone/>
            </a:pPr>
            <a:endParaRPr lang="en-US" sz="1600" dirty="0">
              <a:latin typeface="+mj-lt"/>
            </a:endParaRPr>
          </a:p>
          <a:p>
            <a:pPr marL="0">
              <a:lnSpc>
                <a:spcPct val="100000"/>
              </a:lnSpc>
            </a:pPr>
            <a:r>
              <a:rPr lang="de-DE" sz="2000" dirty="0" smtClean="0">
                <a:latin typeface="+mj-lt"/>
              </a:rPr>
              <a:t>In </a:t>
            </a:r>
            <a:r>
              <a:rPr lang="de-DE" sz="2000" dirty="0">
                <a:latin typeface="+mj-lt"/>
              </a:rPr>
              <a:t>the context of H2020 technology transfer WP: </a:t>
            </a:r>
            <a:endParaRPr lang="de-DE" sz="2000" dirty="0" smtClean="0">
              <a:latin typeface="+mj-lt"/>
            </a:endParaRPr>
          </a:p>
          <a:p>
            <a:pPr marL="0" indent="0">
              <a:lnSpc>
                <a:spcPct val="100000"/>
              </a:lnSpc>
              <a:buNone/>
            </a:pPr>
            <a:r>
              <a:rPr lang="de-DE" sz="2000" dirty="0">
                <a:latin typeface="+mj-lt"/>
              </a:rPr>
              <a:t> </a:t>
            </a:r>
            <a:r>
              <a:rPr lang="de-DE" sz="2000" dirty="0" smtClean="0">
                <a:latin typeface="+mj-lt"/>
              </a:rPr>
              <a:t>   Focus </a:t>
            </a:r>
            <a:r>
              <a:rPr lang="de-DE" sz="2000" dirty="0">
                <a:latin typeface="+mj-lt"/>
              </a:rPr>
              <a:t>on White Rabbit technology in network switches</a:t>
            </a:r>
          </a:p>
          <a:p>
            <a:pPr marL="0" lvl="1">
              <a:lnSpc>
                <a:spcPct val="100000"/>
              </a:lnSpc>
            </a:pPr>
            <a:r>
              <a:rPr lang="de-DE" sz="2000" dirty="0">
                <a:solidFill>
                  <a:schemeClr val="accent2">
                    <a:lumMod val="75000"/>
                  </a:schemeClr>
                </a:solidFill>
                <a:latin typeface="+mj-lt"/>
              </a:rPr>
              <a:t>Examine exisiting WR switch hardware to be used in KM3NeT.</a:t>
            </a:r>
            <a:endParaRPr lang="de-DE" sz="2000" dirty="0">
              <a:latin typeface="+mj-lt"/>
            </a:endParaRPr>
          </a:p>
          <a:p>
            <a:pPr marL="0" lvl="1">
              <a:lnSpc>
                <a:spcPct val="100000"/>
              </a:lnSpc>
            </a:pPr>
            <a:r>
              <a:rPr lang="de-DE" sz="2000" dirty="0">
                <a:solidFill>
                  <a:schemeClr val="accent2">
                    <a:lumMod val="75000"/>
                  </a:schemeClr>
                </a:solidFill>
                <a:latin typeface="+mj-lt"/>
              </a:rPr>
              <a:t>Extend WR technology to other switch architectures.</a:t>
            </a:r>
            <a:endParaRPr lang="de-DE" sz="2000" dirty="0">
              <a:latin typeface="+mj-lt"/>
            </a:endParaRPr>
          </a:p>
          <a:p>
            <a:pPr marL="0">
              <a:lnSpc>
                <a:spcPct val="100000"/>
              </a:lnSpc>
            </a:pPr>
            <a:r>
              <a:rPr lang="de-DE" sz="2000" dirty="0">
                <a:latin typeface="+mj-lt"/>
              </a:rPr>
              <a:t>In cooperation with WR proponents in KM3NeT and external institutes CERN, GSI and industrial companies.</a:t>
            </a:r>
          </a:p>
          <a:p>
            <a:pPr algn="just"/>
            <a:endParaRPr lang="en-GB" sz="2000"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1393914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Publications - Theses</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319825" y="1532586"/>
            <a:ext cx="11552349" cy="4823764"/>
          </a:xfrm>
        </p:spPr>
        <p:txBody>
          <a:bodyPr>
            <a:normAutofit fontScale="70000" lnSpcReduction="20000"/>
          </a:bodyPr>
          <a:lstStyle/>
          <a:p>
            <a:pPr marL="0" indent="0">
              <a:buNone/>
            </a:pPr>
            <a:r>
              <a:rPr lang="en-US" sz="2300" b="1" dirty="0" smtClean="0">
                <a:latin typeface="+mj-lt"/>
              </a:rPr>
              <a:t>Completed </a:t>
            </a:r>
            <a:r>
              <a:rPr lang="en-US" sz="2300" b="1" dirty="0" err="1" smtClean="0">
                <a:latin typeface="+mj-lt"/>
              </a:rPr>
              <a:t>i</a:t>
            </a:r>
            <a:r>
              <a:rPr lang="en-GB" sz="2300" b="1" dirty="0" smtClean="0">
                <a:latin typeface="+mj-lt"/>
              </a:rPr>
              <a:t>n the last 3 years: </a:t>
            </a:r>
            <a:endParaRPr lang="el-GR" sz="2300" b="1" dirty="0" smtClean="0">
              <a:latin typeface="+mj-lt"/>
            </a:endParaRPr>
          </a:p>
          <a:p>
            <a:pPr marL="0" indent="0">
              <a:buNone/>
            </a:pPr>
            <a:r>
              <a:rPr lang="el-GR" sz="2300" dirty="0" smtClean="0">
                <a:latin typeface="+mj-lt"/>
              </a:rPr>
              <a:t>Ευαγγελία Δρακοπούλου</a:t>
            </a:r>
            <a:r>
              <a:rPr lang="en-US" sz="2300" dirty="0" smtClean="0">
                <a:latin typeface="+mj-lt"/>
              </a:rPr>
              <a:t> (</a:t>
            </a:r>
            <a:r>
              <a:rPr lang="en-US" sz="2300" dirty="0" err="1" smtClean="0">
                <a:latin typeface="+mj-lt"/>
              </a:rPr>
              <a:t>Ph.D</a:t>
            </a:r>
            <a:r>
              <a:rPr lang="en-US" sz="2300" dirty="0" smtClean="0">
                <a:latin typeface="+mj-lt"/>
              </a:rPr>
              <a:t>)</a:t>
            </a:r>
            <a:r>
              <a:rPr lang="el-GR" sz="2300" dirty="0" smtClean="0">
                <a:latin typeface="+mj-lt"/>
              </a:rPr>
              <a:t>: "Μέθοδος </a:t>
            </a:r>
            <a:r>
              <a:rPr lang="el-GR" sz="2300" dirty="0">
                <a:latin typeface="+mj-lt"/>
              </a:rPr>
              <a:t>Υπολογισμού της Ενέργειας </a:t>
            </a:r>
            <a:r>
              <a:rPr lang="el-GR" sz="2300" dirty="0" err="1">
                <a:latin typeface="+mj-lt"/>
              </a:rPr>
              <a:t>Μιονίων</a:t>
            </a:r>
            <a:r>
              <a:rPr lang="el-GR" sz="2300" dirty="0">
                <a:latin typeface="+mj-lt"/>
              </a:rPr>
              <a:t> και Νετρίνων στο Τηλεσκόπιο KM3NeT"</a:t>
            </a:r>
            <a:br>
              <a:rPr lang="el-GR" sz="2300" dirty="0">
                <a:latin typeface="+mj-lt"/>
              </a:rPr>
            </a:br>
            <a:r>
              <a:rPr lang="el-GR" sz="2300" dirty="0">
                <a:latin typeface="+mj-lt"/>
              </a:rPr>
              <a:t/>
            </a:r>
            <a:br>
              <a:rPr lang="el-GR" sz="2300" dirty="0">
                <a:latin typeface="+mj-lt"/>
              </a:rPr>
            </a:br>
            <a:r>
              <a:rPr lang="el-GR" sz="2300" dirty="0">
                <a:latin typeface="+mj-lt"/>
              </a:rPr>
              <a:t>Άννα </a:t>
            </a:r>
            <a:r>
              <a:rPr lang="el-GR" sz="2300" dirty="0" err="1">
                <a:latin typeface="+mj-lt"/>
              </a:rPr>
              <a:t>Σινοπούλου</a:t>
            </a:r>
            <a:r>
              <a:rPr lang="el-GR" sz="2300" dirty="0">
                <a:latin typeface="+mj-lt"/>
              </a:rPr>
              <a:t> (</a:t>
            </a:r>
            <a:r>
              <a:rPr lang="el-GR" sz="2300" dirty="0" err="1">
                <a:latin typeface="+mj-lt"/>
              </a:rPr>
              <a:t>Διπλ</a:t>
            </a:r>
            <a:r>
              <a:rPr lang="el-GR" sz="2300" dirty="0" smtClean="0">
                <a:latin typeface="+mj-lt"/>
              </a:rPr>
              <a:t>.): "</a:t>
            </a:r>
            <a:r>
              <a:rPr lang="el-GR" sz="2300" dirty="0">
                <a:latin typeface="+mj-lt"/>
              </a:rPr>
              <a:t>Μελέτη της δυνατότητας ανίχνευσης νετρίνων πολύ υψηλής ενέργειας με την πρωτότυπη</a:t>
            </a:r>
            <a:br>
              <a:rPr lang="el-GR" sz="2300" dirty="0">
                <a:latin typeface="+mj-lt"/>
              </a:rPr>
            </a:br>
            <a:r>
              <a:rPr lang="el-GR" sz="2300" dirty="0">
                <a:latin typeface="+mj-lt"/>
              </a:rPr>
              <a:t>αυτόνομη ανιχνευτική συστοιχία GRBNeT"</a:t>
            </a:r>
            <a:br>
              <a:rPr lang="el-GR" sz="2300" dirty="0">
                <a:latin typeface="+mj-lt"/>
              </a:rPr>
            </a:br>
            <a:r>
              <a:rPr lang="el-GR" sz="2300" dirty="0">
                <a:latin typeface="+mj-lt"/>
              </a:rPr>
              <a:t/>
            </a:r>
            <a:br>
              <a:rPr lang="el-GR" sz="2300" dirty="0">
                <a:latin typeface="+mj-lt"/>
              </a:rPr>
            </a:br>
            <a:r>
              <a:rPr lang="el-GR" sz="2300" dirty="0">
                <a:latin typeface="+mj-lt"/>
              </a:rPr>
              <a:t>Άννα </a:t>
            </a:r>
            <a:r>
              <a:rPr lang="el-GR" sz="2300" dirty="0" err="1" smtClean="0">
                <a:latin typeface="+mj-lt"/>
              </a:rPr>
              <a:t>Σινοπούλου</a:t>
            </a:r>
            <a:r>
              <a:rPr lang="el-GR" sz="2300" dirty="0" smtClean="0">
                <a:latin typeface="+mj-lt"/>
              </a:rPr>
              <a:t> (</a:t>
            </a:r>
            <a:r>
              <a:rPr lang="el-GR" sz="2300" dirty="0" err="1" smtClean="0">
                <a:latin typeface="+mj-lt"/>
              </a:rPr>
              <a:t>MSc</a:t>
            </a:r>
            <a:r>
              <a:rPr lang="el-GR" sz="2300" dirty="0">
                <a:latin typeface="+mj-lt"/>
              </a:rPr>
              <a:t>) </a:t>
            </a:r>
            <a:r>
              <a:rPr lang="el-GR" sz="2300" dirty="0" smtClean="0">
                <a:latin typeface="+mj-lt"/>
              </a:rPr>
              <a:t>:"</a:t>
            </a:r>
            <a:r>
              <a:rPr lang="el-GR" sz="2300" dirty="0">
                <a:latin typeface="+mj-lt"/>
              </a:rPr>
              <a:t>Μελέτη βελτιστοποίησης του ανιχνευτή KM3NeT για την ανίχνευση νετρίνων υψηλών ενεργειών"</a:t>
            </a:r>
            <a:br>
              <a:rPr lang="el-GR" sz="2300" dirty="0">
                <a:latin typeface="+mj-lt"/>
              </a:rPr>
            </a:br>
            <a:r>
              <a:rPr lang="el-GR" sz="2300" dirty="0">
                <a:latin typeface="+mj-lt"/>
              </a:rPr>
              <a:t/>
            </a:r>
            <a:br>
              <a:rPr lang="el-GR" sz="2300" dirty="0">
                <a:latin typeface="+mj-lt"/>
              </a:rPr>
            </a:br>
            <a:r>
              <a:rPr lang="el-GR" sz="2600" dirty="0" err="1">
                <a:latin typeface="+mj-lt"/>
              </a:rPr>
              <a:t>Δημ</a:t>
            </a:r>
            <a:r>
              <a:rPr lang="el-GR" sz="2600" dirty="0">
                <a:latin typeface="+mj-lt"/>
              </a:rPr>
              <a:t>. </a:t>
            </a:r>
            <a:r>
              <a:rPr lang="el-GR" sz="2600" dirty="0" smtClean="0">
                <a:latin typeface="+mj-lt"/>
              </a:rPr>
              <a:t>Σταυρόπουλος</a:t>
            </a:r>
            <a:r>
              <a:rPr lang="en-US" sz="2600" dirty="0" smtClean="0">
                <a:latin typeface="+mj-lt"/>
              </a:rPr>
              <a:t> (</a:t>
            </a:r>
            <a:r>
              <a:rPr lang="el-GR" sz="2600" dirty="0" err="1" smtClean="0">
                <a:latin typeface="+mj-lt"/>
              </a:rPr>
              <a:t>Διπλ</a:t>
            </a:r>
            <a:r>
              <a:rPr lang="el-GR" sz="2600" dirty="0" smtClean="0">
                <a:latin typeface="+mj-lt"/>
              </a:rPr>
              <a:t>.):" </a:t>
            </a:r>
            <a:r>
              <a:rPr lang="el-GR" sz="2600" dirty="0">
                <a:latin typeface="+mj-lt"/>
              </a:rPr>
              <a:t>Μελέτη εξάρτησης της </a:t>
            </a:r>
            <a:r>
              <a:rPr lang="el-GR" sz="2600" dirty="0" smtClean="0">
                <a:latin typeface="+mj-lt"/>
              </a:rPr>
              <a:t>συχνότητας </a:t>
            </a:r>
            <a:r>
              <a:rPr lang="el-GR" sz="2600" dirty="0">
                <a:latin typeface="+mj-lt"/>
              </a:rPr>
              <a:t>ανίχνευσης ατμοσφαιρικών </a:t>
            </a:r>
            <a:r>
              <a:rPr lang="el-GR" sz="2600" dirty="0" err="1">
                <a:latin typeface="+mj-lt"/>
              </a:rPr>
              <a:t>μιονίων</a:t>
            </a:r>
            <a:r>
              <a:rPr lang="el-GR" sz="2600" dirty="0">
                <a:latin typeface="+mj-lt"/>
              </a:rPr>
              <a:t> από το θαλάσσιο βάθος </a:t>
            </a:r>
            <a:r>
              <a:rPr lang="el-GR" sz="2600" dirty="0" smtClean="0">
                <a:latin typeface="+mj-lt"/>
              </a:rPr>
              <a:t>με τον </a:t>
            </a:r>
            <a:r>
              <a:rPr lang="el-GR" sz="2600" dirty="0">
                <a:latin typeface="+mj-lt"/>
              </a:rPr>
              <a:t>ανιχνευτή ARCA του υποβρύχιου τηλεσκοπίου νετρίνων KM3NeT"</a:t>
            </a:r>
            <a:r>
              <a:rPr lang="en-GB" sz="2600" dirty="0" smtClean="0">
                <a:latin typeface="+mj-lt"/>
              </a:rPr>
              <a:t> </a:t>
            </a:r>
          </a:p>
          <a:p>
            <a:pPr marL="0" indent="0">
              <a:buNone/>
            </a:pPr>
            <a:r>
              <a:rPr lang="el-GR" sz="2600" dirty="0" err="1" smtClean="0">
                <a:latin typeface="+mj-lt"/>
              </a:rPr>
              <a:t>Επισης</a:t>
            </a:r>
            <a:r>
              <a:rPr lang="el-GR" sz="2600" dirty="0">
                <a:latin typeface="+mj-lt"/>
              </a:rPr>
              <a:t> </a:t>
            </a:r>
            <a:r>
              <a:rPr lang="el-GR" sz="2600" dirty="0" smtClean="0">
                <a:latin typeface="+mj-lt"/>
              </a:rPr>
              <a:t>5 πρακτικές ασκήσεις</a:t>
            </a:r>
            <a:r>
              <a:rPr lang="en-US" sz="2600" dirty="0" smtClean="0">
                <a:latin typeface="+mj-lt"/>
              </a:rPr>
              <a:t> </a:t>
            </a:r>
            <a:r>
              <a:rPr lang="el-GR" sz="2600" dirty="0" err="1" smtClean="0">
                <a:latin typeface="+mj-lt"/>
              </a:rPr>
              <a:t>προπτυχιακων</a:t>
            </a:r>
            <a:r>
              <a:rPr lang="el-GR" sz="2600" dirty="0" smtClean="0">
                <a:latin typeface="+mj-lt"/>
              </a:rPr>
              <a:t> </a:t>
            </a:r>
            <a:r>
              <a:rPr lang="el-GR" sz="2600" dirty="0" err="1" smtClean="0">
                <a:latin typeface="+mj-lt"/>
              </a:rPr>
              <a:t>φοιτητων</a:t>
            </a:r>
            <a:r>
              <a:rPr lang="el-GR" sz="2600" dirty="0" smtClean="0">
                <a:latin typeface="+mj-lt"/>
              </a:rPr>
              <a:t>.</a:t>
            </a:r>
            <a:endParaRPr lang="en-US" sz="2600" dirty="0" smtClean="0">
              <a:latin typeface="+mj-lt"/>
            </a:endParaRPr>
          </a:p>
          <a:p>
            <a:pPr marL="0" indent="0">
              <a:buNone/>
            </a:pPr>
            <a:endParaRPr lang="en-GB" sz="2600" dirty="0">
              <a:latin typeface="+mj-lt"/>
            </a:endParaRPr>
          </a:p>
          <a:p>
            <a:pPr marL="0" indent="0">
              <a:buNone/>
            </a:pPr>
            <a:r>
              <a:rPr lang="en-GB" sz="2600" dirty="0" smtClean="0">
                <a:solidFill>
                  <a:schemeClr val="tx1"/>
                </a:solidFill>
                <a:latin typeface="+mj-lt"/>
              </a:rPr>
              <a:t>4 Ph.D. theses are on going: K. </a:t>
            </a:r>
            <a:r>
              <a:rPr lang="en-GB" sz="2600" dirty="0" err="1" smtClean="0">
                <a:solidFill>
                  <a:schemeClr val="tx1"/>
                </a:solidFill>
                <a:latin typeface="+mj-lt"/>
              </a:rPr>
              <a:t>Pikounis</a:t>
            </a:r>
            <a:r>
              <a:rPr lang="en-GB" sz="2600" dirty="0" smtClean="0">
                <a:solidFill>
                  <a:schemeClr val="tx1"/>
                </a:solidFill>
                <a:latin typeface="+mj-lt"/>
              </a:rPr>
              <a:t> (finishing in 2018), D. </a:t>
            </a:r>
            <a:r>
              <a:rPr lang="en-GB" sz="2600" dirty="0" err="1" smtClean="0">
                <a:solidFill>
                  <a:schemeClr val="tx1"/>
                </a:solidFill>
                <a:latin typeface="+mj-lt"/>
              </a:rPr>
              <a:t>Tzanetatos</a:t>
            </a:r>
            <a:r>
              <a:rPr lang="en-GB" sz="2600" dirty="0" smtClean="0">
                <a:solidFill>
                  <a:schemeClr val="tx1"/>
                </a:solidFill>
                <a:latin typeface="+mj-lt"/>
              </a:rPr>
              <a:t> (2</a:t>
            </a:r>
            <a:r>
              <a:rPr lang="en-GB" sz="2600" baseline="30000" dirty="0" smtClean="0">
                <a:solidFill>
                  <a:schemeClr val="tx1"/>
                </a:solidFill>
                <a:latin typeface="+mj-lt"/>
              </a:rPr>
              <a:t>nd</a:t>
            </a:r>
            <a:r>
              <a:rPr lang="en-GB" sz="2600" dirty="0" smtClean="0">
                <a:solidFill>
                  <a:schemeClr val="tx1"/>
                </a:solidFill>
                <a:latin typeface="+mj-lt"/>
              </a:rPr>
              <a:t> year), V. Panagopoulos (1</a:t>
            </a:r>
            <a:r>
              <a:rPr lang="en-GB" sz="2600" baseline="30000" dirty="0" smtClean="0">
                <a:solidFill>
                  <a:schemeClr val="tx1"/>
                </a:solidFill>
                <a:latin typeface="+mj-lt"/>
              </a:rPr>
              <a:t>st</a:t>
            </a:r>
            <a:r>
              <a:rPr lang="en-GB" sz="2600" dirty="0" smtClean="0">
                <a:solidFill>
                  <a:schemeClr val="tx1"/>
                </a:solidFill>
                <a:latin typeface="+mj-lt"/>
              </a:rPr>
              <a:t> year), G. </a:t>
            </a:r>
            <a:r>
              <a:rPr lang="en-GB" sz="2600" dirty="0" err="1" smtClean="0">
                <a:solidFill>
                  <a:schemeClr val="tx1"/>
                </a:solidFill>
                <a:latin typeface="+mj-lt"/>
              </a:rPr>
              <a:t>Polydeyki</a:t>
            </a:r>
            <a:r>
              <a:rPr lang="en-GB" sz="2600" dirty="0" smtClean="0">
                <a:solidFill>
                  <a:schemeClr val="tx1"/>
                </a:solidFill>
                <a:latin typeface="+mj-lt"/>
              </a:rPr>
              <a:t> (1</a:t>
            </a:r>
            <a:r>
              <a:rPr lang="en-GB" sz="2600" baseline="30000" dirty="0" smtClean="0">
                <a:solidFill>
                  <a:schemeClr val="tx1"/>
                </a:solidFill>
                <a:latin typeface="+mj-lt"/>
              </a:rPr>
              <a:t>st</a:t>
            </a:r>
            <a:r>
              <a:rPr lang="en-GB" sz="2600" dirty="0" smtClean="0">
                <a:solidFill>
                  <a:schemeClr val="tx1"/>
                </a:solidFill>
                <a:latin typeface="+mj-lt"/>
              </a:rPr>
              <a:t> year)</a:t>
            </a:r>
          </a:p>
          <a:p>
            <a:pPr marL="0" indent="0">
              <a:buNone/>
            </a:pPr>
            <a:endParaRPr lang="el-GR" sz="2600" dirty="0" smtClean="0">
              <a:solidFill>
                <a:schemeClr val="tx1"/>
              </a:solidFill>
              <a:latin typeface="+mj-lt"/>
            </a:endParaRPr>
          </a:p>
          <a:p>
            <a:pPr marL="0" indent="0">
              <a:buNone/>
            </a:pPr>
            <a:r>
              <a:rPr lang="en-US" sz="2600" dirty="0" smtClean="0">
                <a:latin typeface="+mj-lt"/>
              </a:rPr>
              <a:t>All results have been presented to KM3NeT collaboration and working group meetings, have been presented in conferences and published accordingly. </a:t>
            </a:r>
          </a:p>
          <a:p>
            <a:pPr marL="0" indent="0">
              <a:buNone/>
            </a:pPr>
            <a:r>
              <a:rPr lang="en-US" sz="2600" dirty="0">
                <a:latin typeface="+mj-lt"/>
              </a:rPr>
              <a:t>In 2015-2016, group members gave </a:t>
            </a:r>
          </a:p>
          <a:p>
            <a:pPr marL="0" indent="0">
              <a:buNone/>
            </a:pPr>
            <a:r>
              <a:rPr lang="en-US" sz="2600" dirty="0">
                <a:latin typeface="+mj-lt"/>
              </a:rPr>
              <a:t> 	12 conference </a:t>
            </a:r>
            <a:r>
              <a:rPr lang="en-US" sz="2600" dirty="0" smtClean="0">
                <a:latin typeface="+mj-lt"/>
              </a:rPr>
              <a:t>talks, 3 posters, 8  </a:t>
            </a:r>
            <a:r>
              <a:rPr lang="en-US" sz="2600" dirty="0">
                <a:latin typeface="+mj-lt"/>
              </a:rPr>
              <a:t>papers in proceedings</a:t>
            </a:r>
            <a:endParaRPr lang="en-GB" sz="2600" dirty="0">
              <a:latin typeface="+mj-lt"/>
            </a:endParaRPr>
          </a:p>
          <a:p>
            <a:pPr marL="0" indent="0">
              <a:buNone/>
            </a:pPr>
            <a:endParaRPr lang="en-GB" sz="2600" dirty="0" smtClean="0">
              <a:latin typeface="+mj-lt"/>
            </a:endParaRPr>
          </a:p>
          <a:p>
            <a:pPr marL="0" indent="0">
              <a:buNone/>
            </a:pPr>
            <a:endParaRPr lang="en-GB" sz="2600"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1419310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Meetings </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250723" y="1651818"/>
            <a:ext cx="11518490" cy="4704531"/>
          </a:xfrm>
        </p:spPr>
        <p:txBody>
          <a:bodyPr/>
          <a:lstStyle/>
          <a:p>
            <a:pPr marL="0" indent="0">
              <a:buNone/>
            </a:pPr>
            <a:endParaRPr lang="en-GB" dirty="0" smtClean="0"/>
          </a:p>
          <a:p>
            <a:pPr marL="0" indent="0">
              <a:buNone/>
            </a:pPr>
            <a:endParaRPr lang="en-GB" dirty="0"/>
          </a:p>
          <a:p>
            <a:pPr marL="0" indent="0">
              <a:buNone/>
            </a:pPr>
            <a:r>
              <a:rPr lang="en-GB" dirty="0" smtClean="0">
                <a:latin typeface="+mj-lt"/>
              </a:rPr>
              <a:t>We have hosted several meetings</a:t>
            </a:r>
          </a:p>
          <a:p>
            <a:pPr marL="0" indent="0">
              <a:buNone/>
            </a:pPr>
            <a:endParaRPr lang="en-GB" dirty="0" smtClean="0">
              <a:latin typeface="+mj-lt"/>
            </a:endParaRPr>
          </a:p>
          <a:p>
            <a:r>
              <a:rPr lang="en-GB" dirty="0" smtClean="0">
                <a:latin typeface="+mj-lt"/>
              </a:rPr>
              <a:t>Software meeting in November 2015 </a:t>
            </a:r>
          </a:p>
          <a:p>
            <a:r>
              <a:rPr lang="en-GB" dirty="0" smtClean="0">
                <a:latin typeface="+mj-lt"/>
              </a:rPr>
              <a:t>Collaboration meeting in February 2017</a:t>
            </a:r>
          </a:p>
          <a:p>
            <a:r>
              <a:rPr lang="en-GB" dirty="0" smtClean="0">
                <a:latin typeface="+mj-lt"/>
              </a:rPr>
              <a:t>QA/QC certification workshop in September 2017</a:t>
            </a:r>
          </a:p>
          <a:p>
            <a:r>
              <a:rPr lang="en-GB" dirty="0" smtClean="0">
                <a:latin typeface="+mj-lt"/>
              </a:rPr>
              <a:t>Earth and Sea Sciences workshop next December 2017</a:t>
            </a:r>
            <a:endParaRPr lang="en-GB"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32090" y="-110393"/>
            <a:ext cx="6159910" cy="4311162"/>
          </a:xfrm>
          <a:prstGeom prst="rect">
            <a:avLst/>
          </a:prstGeom>
        </p:spPr>
      </p:pic>
    </p:spTree>
    <p:extLst>
      <p:ext uri="{BB962C8B-B14F-4D97-AF65-F5344CB8AC3E}">
        <p14:creationId xmlns:p14="http://schemas.microsoft.com/office/powerpoint/2010/main" val="17090035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Field </a:t>
            </a:r>
            <a:r>
              <a:rPr lang="en-GB" dirty="0" err="1" smtClean="0">
                <a:solidFill>
                  <a:schemeClr val="bg1"/>
                </a:solidFill>
                <a:effectLst/>
                <a:latin typeface="Garamond" panose="02020404030301010803" pitchFamily="18" charset="0"/>
              </a:rPr>
              <a:t>activites</a:t>
            </a:r>
            <a:r>
              <a:rPr lang="en-GB" dirty="0" smtClean="0">
                <a:solidFill>
                  <a:schemeClr val="bg1"/>
                </a:solidFill>
                <a:effectLst/>
                <a:latin typeface="Garamond" panose="02020404030301010803" pitchFamily="18" charset="0"/>
              </a:rPr>
              <a:t> in Greece</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204018" y="1456914"/>
            <a:ext cx="11987981" cy="4899435"/>
          </a:xfrm>
        </p:spPr>
        <p:txBody>
          <a:bodyPr>
            <a:normAutofit/>
          </a:bodyPr>
          <a:lstStyle/>
          <a:p>
            <a:pPr marL="0" indent="0">
              <a:buNone/>
            </a:pPr>
            <a:r>
              <a:rPr lang="en-GB" sz="2400" b="1" dirty="0" smtClean="0">
                <a:latin typeface="+mj-lt"/>
              </a:rPr>
              <a:t>GRBNeT – An autonomous </a:t>
            </a:r>
            <a:r>
              <a:rPr lang="en-US" sz="2400" b="1" dirty="0">
                <a:latin typeface="+mj-lt"/>
              </a:rPr>
              <a:t>detector for Neutrinos from </a:t>
            </a:r>
            <a:endParaRPr lang="en-US" sz="2400" b="1" dirty="0" smtClean="0">
              <a:latin typeface="+mj-lt"/>
            </a:endParaRPr>
          </a:p>
          <a:p>
            <a:pPr marL="0" indent="0">
              <a:buNone/>
            </a:pPr>
            <a:r>
              <a:rPr lang="en-US" sz="2400" b="1" dirty="0">
                <a:latin typeface="+mj-lt"/>
              </a:rPr>
              <a:t> </a:t>
            </a:r>
            <a:r>
              <a:rPr lang="en-US" sz="2400" b="1" dirty="0" smtClean="0">
                <a:latin typeface="+mj-lt"/>
              </a:rPr>
              <a:t>                Gamma </a:t>
            </a:r>
            <a:r>
              <a:rPr lang="en-US" sz="2400" b="1" dirty="0">
                <a:latin typeface="+mj-lt"/>
              </a:rPr>
              <a:t>Ray </a:t>
            </a:r>
            <a:r>
              <a:rPr lang="en-US" sz="2400" b="1" dirty="0" smtClean="0">
                <a:latin typeface="+mj-lt"/>
              </a:rPr>
              <a:t>Bursts</a:t>
            </a:r>
          </a:p>
          <a:p>
            <a:pPr marL="0" indent="0">
              <a:buNone/>
            </a:pPr>
            <a:r>
              <a:rPr lang="en-US" sz="2400" dirty="0" smtClean="0">
                <a:latin typeface="+mj-lt"/>
              </a:rPr>
              <a:t>A project funded through the Thales initiative (2013-2015).</a:t>
            </a:r>
          </a:p>
          <a:p>
            <a:r>
              <a:rPr lang="en-US" sz="2400" dirty="0">
                <a:latin typeface="+mj-lt"/>
              </a:rPr>
              <a:t>GRBNeT </a:t>
            </a:r>
            <a:r>
              <a:rPr lang="en-US" sz="2400" dirty="0" smtClean="0">
                <a:latin typeface="+mj-lt"/>
              </a:rPr>
              <a:t>was </a:t>
            </a:r>
            <a:r>
              <a:rPr lang="en-US" sz="2400" dirty="0">
                <a:latin typeface="+mj-lt"/>
              </a:rPr>
              <a:t>a collaboration of INPP, </a:t>
            </a:r>
            <a:r>
              <a:rPr lang="en-US" sz="2400" dirty="0" err="1">
                <a:latin typeface="+mj-lt"/>
              </a:rPr>
              <a:t>UoA</a:t>
            </a:r>
            <a:r>
              <a:rPr lang="en-US" sz="2400" dirty="0">
                <a:latin typeface="+mj-lt"/>
              </a:rPr>
              <a:t>, HCMR</a:t>
            </a:r>
          </a:p>
          <a:p>
            <a:pPr marL="457200" lvl="1" indent="0">
              <a:buNone/>
            </a:pPr>
            <a:r>
              <a:rPr lang="en-US" dirty="0" smtClean="0">
                <a:latin typeface="+mj-lt"/>
              </a:rPr>
              <a:t>C.M</a:t>
            </a:r>
            <a:r>
              <a:rPr lang="en-US" dirty="0">
                <a:latin typeface="+mj-lt"/>
              </a:rPr>
              <a:t>., A. </a:t>
            </a:r>
            <a:r>
              <a:rPr lang="en-US" dirty="0" err="1">
                <a:latin typeface="+mj-lt"/>
              </a:rPr>
              <a:t>Tzamariudaki</a:t>
            </a:r>
            <a:r>
              <a:rPr lang="en-US" dirty="0">
                <a:latin typeface="+mj-lt"/>
              </a:rPr>
              <a:t>, A. </a:t>
            </a:r>
            <a:r>
              <a:rPr lang="en-US" dirty="0" err="1">
                <a:latin typeface="+mj-lt"/>
              </a:rPr>
              <a:t>Belias</a:t>
            </a:r>
            <a:r>
              <a:rPr lang="en-US" dirty="0">
                <a:latin typeface="+mj-lt"/>
              </a:rPr>
              <a:t>, P. </a:t>
            </a:r>
            <a:r>
              <a:rPr lang="en-US" dirty="0" err="1">
                <a:latin typeface="+mj-lt"/>
              </a:rPr>
              <a:t>Rapidis</a:t>
            </a:r>
            <a:r>
              <a:rPr lang="en-US" dirty="0">
                <a:latin typeface="+mj-lt"/>
              </a:rPr>
              <a:t>, C. </a:t>
            </a:r>
            <a:r>
              <a:rPr lang="en-US" dirty="0" err="1">
                <a:latin typeface="+mj-lt"/>
              </a:rPr>
              <a:t>Bagatelas</a:t>
            </a:r>
            <a:r>
              <a:rPr lang="en-US" dirty="0">
                <a:latin typeface="+mj-lt"/>
              </a:rPr>
              <a:t>, K. </a:t>
            </a:r>
            <a:r>
              <a:rPr lang="en-US" dirty="0" err="1">
                <a:latin typeface="+mj-lt"/>
              </a:rPr>
              <a:t>Balasi</a:t>
            </a:r>
            <a:r>
              <a:rPr lang="en-US" dirty="0">
                <a:latin typeface="+mj-lt"/>
              </a:rPr>
              <a:t>, </a:t>
            </a:r>
            <a:endParaRPr lang="en-US" dirty="0" smtClean="0">
              <a:latin typeface="+mj-lt"/>
            </a:endParaRPr>
          </a:p>
          <a:p>
            <a:pPr marL="457200" lvl="1" indent="0">
              <a:buNone/>
            </a:pPr>
            <a:r>
              <a:rPr lang="en-US" dirty="0" smtClean="0">
                <a:latin typeface="+mj-lt"/>
              </a:rPr>
              <a:t>P</a:t>
            </a:r>
            <a:r>
              <a:rPr lang="en-US" dirty="0">
                <a:latin typeface="+mj-lt"/>
              </a:rPr>
              <a:t>. </a:t>
            </a:r>
            <a:r>
              <a:rPr lang="en-US" dirty="0" err="1">
                <a:latin typeface="+mj-lt"/>
              </a:rPr>
              <a:t>Damianos</a:t>
            </a:r>
            <a:r>
              <a:rPr lang="en-US" dirty="0">
                <a:latin typeface="+mj-lt"/>
              </a:rPr>
              <a:t>, G. </a:t>
            </a:r>
            <a:r>
              <a:rPr lang="en-US" dirty="0" err="1">
                <a:latin typeface="+mj-lt"/>
              </a:rPr>
              <a:t>Androulakis</a:t>
            </a:r>
            <a:r>
              <a:rPr lang="en-US" dirty="0">
                <a:latin typeface="+mj-lt"/>
              </a:rPr>
              <a:t>, K. </a:t>
            </a:r>
            <a:r>
              <a:rPr lang="en-US" dirty="0" err="1">
                <a:latin typeface="+mj-lt"/>
              </a:rPr>
              <a:t>Manolopoulos</a:t>
            </a:r>
            <a:r>
              <a:rPr lang="en-US" dirty="0">
                <a:latin typeface="+mj-lt"/>
              </a:rPr>
              <a:t>, E. </a:t>
            </a:r>
            <a:r>
              <a:rPr lang="en-US" dirty="0" err="1">
                <a:latin typeface="+mj-lt"/>
              </a:rPr>
              <a:t>Kappos</a:t>
            </a:r>
            <a:r>
              <a:rPr lang="en-US" dirty="0">
                <a:latin typeface="+mj-lt"/>
              </a:rPr>
              <a:t>, K. </a:t>
            </a:r>
            <a:r>
              <a:rPr lang="en-US" dirty="0" err="1">
                <a:latin typeface="+mj-lt"/>
              </a:rPr>
              <a:t>Pikounis</a:t>
            </a:r>
            <a:r>
              <a:rPr lang="en-US" dirty="0">
                <a:latin typeface="+mj-lt"/>
              </a:rPr>
              <a:t>, </a:t>
            </a:r>
            <a:endParaRPr lang="en-US" dirty="0" smtClean="0">
              <a:latin typeface="+mj-lt"/>
            </a:endParaRPr>
          </a:p>
          <a:p>
            <a:pPr marL="457200" lvl="1" indent="0">
              <a:buNone/>
            </a:pPr>
            <a:r>
              <a:rPr lang="en-US" dirty="0" smtClean="0">
                <a:latin typeface="+mj-lt"/>
              </a:rPr>
              <a:t>E</a:t>
            </a:r>
            <a:r>
              <a:rPr lang="en-US" dirty="0">
                <a:latin typeface="+mj-lt"/>
              </a:rPr>
              <a:t>. </a:t>
            </a:r>
            <a:r>
              <a:rPr lang="en-US" dirty="0" err="1">
                <a:latin typeface="+mj-lt"/>
              </a:rPr>
              <a:t>Drakopoulou</a:t>
            </a:r>
            <a:r>
              <a:rPr lang="en-US" dirty="0">
                <a:latin typeface="+mj-lt"/>
              </a:rPr>
              <a:t>, C. </a:t>
            </a:r>
            <a:r>
              <a:rPr lang="en-US" dirty="0" err="1">
                <a:latin typeface="+mj-lt"/>
              </a:rPr>
              <a:t>Filippidis</a:t>
            </a:r>
            <a:r>
              <a:rPr lang="en-US" dirty="0">
                <a:latin typeface="+mj-lt"/>
              </a:rPr>
              <a:t>, T. </a:t>
            </a:r>
            <a:r>
              <a:rPr lang="en-US" dirty="0" err="1">
                <a:latin typeface="+mj-lt"/>
              </a:rPr>
              <a:t>Michos</a:t>
            </a:r>
            <a:r>
              <a:rPr lang="en-US" dirty="0">
                <a:latin typeface="+mj-lt"/>
              </a:rPr>
              <a:t>, A. </a:t>
            </a:r>
            <a:r>
              <a:rPr lang="en-US" dirty="0" err="1">
                <a:latin typeface="+mj-lt"/>
              </a:rPr>
              <a:t>Vougioukas</a:t>
            </a:r>
            <a:r>
              <a:rPr lang="en-US" dirty="0">
                <a:latin typeface="+mj-lt"/>
              </a:rPr>
              <a:t>, Y. </a:t>
            </a:r>
            <a:r>
              <a:rPr lang="en-US" dirty="0" err="1">
                <a:latin typeface="+mj-lt"/>
              </a:rPr>
              <a:t>Kiskiras</a:t>
            </a:r>
            <a:r>
              <a:rPr lang="en-US" dirty="0">
                <a:latin typeface="+mj-lt"/>
              </a:rPr>
              <a:t> (INPP)</a:t>
            </a:r>
          </a:p>
          <a:p>
            <a:pPr marL="457200" lvl="1" indent="0">
              <a:buNone/>
            </a:pPr>
            <a:r>
              <a:rPr lang="en-US" dirty="0">
                <a:latin typeface="+mj-lt"/>
              </a:rPr>
              <a:t>E. </a:t>
            </a:r>
            <a:r>
              <a:rPr lang="en-US" dirty="0" err="1">
                <a:latin typeface="+mj-lt"/>
              </a:rPr>
              <a:t>Anasontzis</a:t>
            </a:r>
            <a:r>
              <a:rPr lang="en-US" dirty="0">
                <a:latin typeface="+mj-lt"/>
              </a:rPr>
              <a:t>, G. </a:t>
            </a:r>
            <a:r>
              <a:rPr lang="en-US" dirty="0" err="1">
                <a:latin typeface="+mj-lt"/>
              </a:rPr>
              <a:t>Voulgaris</a:t>
            </a:r>
            <a:r>
              <a:rPr lang="en-US" dirty="0">
                <a:latin typeface="+mj-lt"/>
              </a:rPr>
              <a:t> (</a:t>
            </a:r>
            <a:r>
              <a:rPr lang="en-US" dirty="0" err="1">
                <a:latin typeface="+mj-lt"/>
              </a:rPr>
              <a:t>UoA</a:t>
            </a:r>
            <a:r>
              <a:rPr lang="en-US" dirty="0">
                <a:latin typeface="+mj-lt"/>
              </a:rPr>
              <a:t>)</a:t>
            </a:r>
          </a:p>
          <a:p>
            <a:pPr marL="457200" lvl="1" indent="0">
              <a:buNone/>
            </a:pPr>
            <a:r>
              <a:rPr lang="en-US" dirty="0">
                <a:latin typeface="+mj-lt"/>
              </a:rPr>
              <a:t>H. </a:t>
            </a:r>
            <a:r>
              <a:rPr lang="en-US" dirty="0" err="1">
                <a:latin typeface="+mj-lt"/>
              </a:rPr>
              <a:t>Kontogiannis</a:t>
            </a:r>
            <a:r>
              <a:rPr lang="en-US" dirty="0">
                <a:latin typeface="+mj-lt"/>
              </a:rPr>
              <a:t>, S. </a:t>
            </a:r>
            <a:r>
              <a:rPr lang="en-US" dirty="0" err="1">
                <a:latin typeface="+mj-lt"/>
              </a:rPr>
              <a:t>Stavrakakis</a:t>
            </a:r>
            <a:r>
              <a:rPr lang="en-US" dirty="0">
                <a:latin typeface="+mj-lt"/>
              </a:rPr>
              <a:t>, V. </a:t>
            </a:r>
            <a:r>
              <a:rPr lang="en-US" dirty="0" err="1">
                <a:latin typeface="+mj-lt"/>
              </a:rPr>
              <a:t>Lykoussis</a:t>
            </a:r>
            <a:r>
              <a:rPr lang="en-US" dirty="0">
                <a:latin typeface="+mj-lt"/>
              </a:rPr>
              <a:t> (HCMR) </a:t>
            </a:r>
            <a:endParaRPr lang="el-GR" dirty="0">
              <a:latin typeface="+mj-lt"/>
            </a:endParaRPr>
          </a:p>
          <a:p>
            <a:pPr marL="0" indent="0">
              <a:buNone/>
            </a:pPr>
            <a:endParaRPr lang="en-GB" sz="2400" dirty="0">
              <a:latin typeface="+mj-lt"/>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06744" y="406399"/>
            <a:ext cx="2281238" cy="5949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5630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GRBNeT</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147483" y="1519084"/>
            <a:ext cx="11842955" cy="4675239"/>
          </a:xfrm>
        </p:spPr>
        <p:txBody>
          <a:bodyPr>
            <a:normAutofit fontScale="92500"/>
          </a:bodyPr>
          <a:lstStyle/>
          <a:p>
            <a:pPr marL="0" indent="0">
              <a:buNone/>
            </a:pPr>
            <a:r>
              <a:rPr lang="en-GB" dirty="0" smtClean="0"/>
              <a:t>Design and implementation of </a:t>
            </a:r>
          </a:p>
          <a:p>
            <a:pPr marL="0" indent="0">
              <a:buNone/>
            </a:pPr>
            <a:r>
              <a:rPr lang="en-GB" dirty="0" smtClean="0"/>
              <a:t>	Mechanical structure </a:t>
            </a:r>
          </a:p>
          <a:p>
            <a:pPr marL="0" indent="0">
              <a:buNone/>
            </a:pPr>
            <a:r>
              <a:rPr lang="en-GB" dirty="0" smtClean="0"/>
              <a:t>	Low power electronics </a:t>
            </a:r>
          </a:p>
          <a:p>
            <a:pPr marL="0" indent="0">
              <a:buNone/>
            </a:pPr>
            <a:r>
              <a:rPr lang="en-GB" dirty="0" smtClean="0"/>
              <a:t>	Autonomous power supply system</a:t>
            </a:r>
          </a:p>
          <a:p>
            <a:pPr marL="0" indent="0">
              <a:buNone/>
            </a:pPr>
            <a:r>
              <a:rPr lang="en-GB" dirty="0" smtClean="0"/>
              <a:t>	Trigger and DAQ system</a:t>
            </a:r>
          </a:p>
          <a:p>
            <a:pPr marL="0" indent="0">
              <a:buNone/>
            </a:pPr>
            <a:r>
              <a:rPr lang="en-GB" dirty="0" smtClean="0"/>
              <a:t>The system was deployed in October 2015 at -3000 m off the coast of Pylos, and recovered in April 2017. It operated for several months before shutting down. Data on rates were measured and compared to older similar ones. </a:t>
            </a:r>
          </a:p>
          <a:p>
            <a:pPr marL="0" indent="0">
              <a:buNone/>
            </a:pPr>
            <a:r>
              <a:rPr lang="en-GB" dirty="0" smtClean="0"/>
              <a:t>A publication on the design and the implementation is ready to be sent for publishing. </a:t>
            </a:r>
          </a:p>
          <a:p>
            <a:pPr marL="0" indent="0">
              <a:buNone/>
            </a:pPr>
            <a:r>
              <a:rPr lang="en-GB" dirty="0" smtClean="0"/>
              <a:t>http://www.neutrinoburst.gr</a:t>
            </a: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31540654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endParaRPr lang="en-GB" dirty="0">
              <a:solidFill>
                <a:schemeClr val="bg1"/>
              </a:solidFill>
              <a:effectLst/>
              <a:latin typeface="Garamond" panose="02020404030301010803" pitchFamily="18" charset="0"/>
            </a:endParaRPr>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6107463" y="-65570"/>
            <a:ext cx="6084537" cy="4041223"/>
          </a:xfrm>
        </p:spPr>
      </p:pic>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22350" y="3023418"/>
            <a:ext cx="5931310" cy="378408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91" y="-120263"/>
            <a:ext cx="6249228" cy="4150607"/>
          </a:xfrm>
          <a:prstGeom prst="rect">
            <a:avLst/>
          </a:prstGeo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0456" y="3023418"/>
            <a:ext cx="5783717" cy="3841423"/>
          </a:xfrm>
          <a:prstGeom prst="rect">
            <a:avLst/>
          </a:prstGeom>
        </p:spPr>
      </p:pic>
    </p:spTree>
    <p:extLst>
      <p:ext uri="{BB962C8B-B14F-4D97-AF65-F5344CB8AC3E}">
        <p14:creationId xmlns:p14="http://schemas.microsoft.com/office/powerpoint/2010/main" val="145604244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Pylos - Kalamata</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147483" y="1460090"/>
            <a:ext cx="11931445" cy="4896260"/>
          </a:xfrm>
        </p:spPr>
        <p:txBody>
          <a:bodyPr/>
          <a:lstStyle/>
          <a:p>
            <a:pPr marL="0" indent="0">
              <a:buNone/>
            </a:pPr>
            <a:r>
              <a:rPr lang="en-GB" dirty="0" smtClean="0"/>
              <a:t>Have to move out of Pylos at the latest in 2018. </a:t>
            </a:r>
          </a:p>
          <a:p>
            <a:pPr marL="0" indent="0">
              <a:buNone/>
            </a:pPr>
            <a:r>
              <a:rPr lang="en-GB" dirty="0"/>
              <a:t>MOU between NCSR D – Municipality of Kalamata (2015</a:t>
            </a:r>
            <a:r>
              <a:rPr lang="en-GB" dirty="0" smtClean="0"/>
              <a:t>).</a:t>
            </a:r>
          </a:p>
          <a:p>
            <a:pPr marL="0" indent="0">
              <a:buNone/>
            </a:pPr>
            <a:r>
              <a:rPr lang="en-GB" dirty="0" smtClean="0"/>
              <a:t>Will move to </a:t>
            </a:r>
            <a:r>
              <a:rPr lang="en-GB" dirty="0" err="1" smtClean="0"/>
              <a:t>Zoumpouleio</a:t>
            </a:r>
            <a:r>
              <a:rPr lang="en-GB" dirty="0" smtClean="0"/>
              <a:t> in 2018. In the meantime, we have established temporary headquarters in another building.</a:t>
            </a:r>
          </a:p>
          <a:p>
            <a:pPr marL="0" indent="0">
              <a:buNone/>
            </a:pPr>
            <a:endParaRPr lang="en-GB" dirty="0" smtClean="0"/>
          </a:p>
          <a:p>
            <a:pPr marL="0" indent="0">
              <a:buNone/>
            </a:pPr>
            <a:r>
              <a:rPr lang="en-GB" dirty="0" smtClean="0"/>
              <a:t>Office spaces, electronics lab, storage space</a:t>
            </a:r>
          </a:p>
          <a:p>
            <a:pPr marL="0" indent="0">
              <a:buNone/>
            </a:pPr>
            <a:r>
              <a:rPr lang="en-GB" dirty="0"/>
              <a:t>u</a:t>
            </a:r>
            <a:r>
              <a:rPr lang="en-GB" dirty="0" smtClean="0"/>
              <a:t>ntil the final move. </a:t>
            </a:r>
            <a:endParaRPr lang="en-GB" dirty="0"/>
          </a:p>
          <a:p>
            <a:pPr marL="0" indent="0">
              <a:buNone/>
            </a:pPr>
            <a:r>
              <a:rPr lang="en-GB" dirty="0" smtClean="0"/>
              <a:t>Have kept the workshop and storage in </a:t>
            </a:r>
          </a:p>
          <a:p>
            <a:pPr marL="0" indent="0">
              <a:buNone/>
            </a:pPr>
            <a:r>
              <a:rPr lang="en-GB" dirty="0" smtClean="0"/>
              <a:t>Pylos.</a:t>
            </a: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53863" y="3056397"/>
            <a:ext cx="4399937" cy="3299953"/>
          </a:xfrm>
          <a:prstGeom prst="rect">
            <a:avLst/>
          </a:prstGeom>
        </p:spPr>
      </p:pic>
    </p:spTree>
    <p:extLst>
      <p:ext uri="{BB962C8B-B14F-4D97-AF65-F5344CB8AC3E}">
        <p14:creationId xmlns:p14="http://schemas.microsoft.com/office/powerpoint/2010/main" val="7464346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73740"/>
          </a:xfrm>
        </p:spPr>
        <p:txBody>
          <a:bodyPr/>
          <a:lstStyle/>
          <a:p>
            <a:pPr algn="ctr"/>
            <a:r>
              <a:rPr lang="en-GB" dirty="0" smtClean="0">
                <a:solidFill>
                  <a:schemeClr val="bg1"/>
                </a:solidFill>
                <a:effectLst/>
                <a:latin typeface="Garamond" panose="02020404030301010803" pitchFamily="18" charset="0"/>
              </a:rPr>
              <a:t>Kalamata – Our future home</a:t>
            </a:r>
            <a:endParaRPr lang="el-GR" dirty="0"/>
          </a:p>
        </p:txBody>
      </p:sp>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33482" y="1479403"/>
            <a:ext cx="6956313" cy="4636410"/>
          </a:xfrm>
        </p:spPr>
      </p:pic>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7304267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r>
              <a:rPr lang="en-GB" dirty="0" smtClean="0">
                <a:solidFill>
                  <a:schemeClr val="bg1"/>
                </a:solidFill>
                <a:effectLst/>
                <a:latin typeface="Garamond" panose="02020404030301010803" pitchFamily="18" charset="0"/>
              </a:rPr>
              <a:t>What does the future hold? </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204019" y="1725561"/>
            <a:ext cx="11609439" cy="4483509"/>
          </a:xfrm>
        </p:spPr>
        <p:txBody>
          <a:bodyPr>
            <a:normAutofit lnSpcReduction="10000"/>
          </a:bodyPr>
          <a:lstStyle/>
          <a:p>
            <a:pPr marL="0" indent="0">
              <a:buNone/>
            </a:pPr>
            <a:r>
              <a:rPr lang="en-GB" dirty="0" smtClean="0"/>
              <a:t>We will continue our work on the construction, operation and data analysis for the ARCA and ORCA detectors. </a:t>
            </a:r>
          </a:p>
          <a:p>
            <a:pPr marL="0" indent="0">
              <a:buNone/>
            </a:pPr>
            <a:r>
              <a:rPr lang="en-GB" dirty="0" smtClean="0"/>
              <a:t>The KM3NeT Phase 3 involves the Greek site, which means the establishment of sea bed network and detector infrastructure. </a:t>
            </a:r>
          </a:p>
          <a:p>
            <a:pPr marL="0" indent="0">
              <a:buNone/>
            </a:pPr>
            <a:r>
              <a:rPr lang="en-GB" dirty="0" smtClean="0"/>
              <a:t>We are focusing on alternative detection methods which will allow the implementation of more cost effective designs aiming at the </a:t>
            </a:r>
            <a:r>
              <a:rPr lang="en-GB" dirty="0" smtClean="0">
                <a:solidFill>
                  <a:schemeClr val="accent2">
                    <a:lumMod val="75000"/>
                  </a:schemeClr>
                </a:solidFill>
              </a:rPr>
              <a:t>ultra-high energy part of the neutrino spectrum</a:t>
            </a:r>
            <a:r>
              <a:rPr lang="en-GB" dirty="0" smtClean="0"/>
              <a:t>. This couples naturally with the ESS scope, so this can be the game changer in this effort. </a:t>
            </a:r>
            <a:r>
              <a:rPr lang="en-GB" dirty="0" smtClean="0">
                <a:solidFill>
                  <a:schemeClr val="accent2">
                    <a:lumMod val="75000"/>
                  </a:schemeClr>
                </a:solidFill>
              </a:rPr>
              <a:t>Huge collaborative potential!</a:t>
            </a:r>
          </a:p>
          <a:p>
            <a:pPr marL="0" indent="0">
              <a:buNone/>
            </a:pPr>
            <a:r>
              <a:rPr lang="en-GB" dirty="0" smtClean="0"/>
              <a:t>First steps in this direction have already been made, with the deployment of background measurement acoustic detectors planned for later this month off the Peloponnese coast. </a:t>
            </a:r>
          </a:p>
          <a:p>
            <a:pPr marL="0" indent="0">
              <a:buNone/>
            </a:pPr>
            <a:endParaRPr lang="en-GB" dirty="0" smtClean="0"/>
          </a:p>
          <a:p>
            <a:pPr marL="0" indent="0">
              <a:buNone/>
            </a:pPr>
            <a:endParaRPr lang="en-GB" dirty="0" smtClean="0"/>
          </a:p>
          <a:p>
            <a:pPr marL="0" indent="0">
              <a:buNone/>
            </a:pP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33007462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Exploring the high energy universe</a:t>
            </a:r>
            <a:endParaRPr lang="en-GB"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9" name="Content Placeholder 8">
            <a:extLst>
              <a:ext uri="{FF2B5EF4-FFF2-40B4-BE49-F238E27FC236}">
                <a16:creationId xmlns="" xmlns:a16="http://schemas.microsoft.com/office/drawing/2014/main" id="{B46CE05E-1AF6-49A5-B26C-8EC6F35D3AA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517721"/>
            <a:ext cx="4569704" cy="2919417"/>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4094917774"/>
              </p:ext>
            </p:extLst>
          </p:nvPr>
        </p:nvGraphicFramePr>
        <p:xfrm>
          <a:off x="4687692" y="1422913"/>
          <a:ext cx="4045156" cy="1104858"/>
        </p:xfrm>
        <a:graphic>
          <a:graphicData uri="http://schemas.openxmlformats.org/drawingml/2006/table">
            <a:tbl>
              <a:tblPr firstRow="1" bandRow="1">
                <a:tableStyleId>{5C22544A-7EE6-4342-B048-85BDC9FD1C3A}</a:tableStyleId>
              </a:tblPr>
              <a:tblGrid>
                <a:gridCol w="2022578"/>
                <a:gridCol w="2022578"/>
              </a:tblGrid>
              <a:tr h="368286">
                <a:tc gridSpan="2">
                  <a:txBody>
                    <a:bodyPr/>
                    <a:lstStyle/>
                    <a:p>
                      <a:pPr algn="ctr"/>
                      <a:r>
                        <a:rPr lang="en-US" dirty="0" smtClean="0"/>
                        <a:t>Four Messengers</a:t>
                      </a:r>
                      <a:endParaRPr lang="el-GR" dirty="0"/>
                    </a:p>
                  </a:txBody>
                  <a:tcPr>
                    <a:solidFill>
                      <a:schemeClr val="accent4">
                        <a:lumMod val="60000"/>
                        <a:lumOff val="40000"/>
                      </a:schemeClr>
                    </a:solidFill>
                  </a:tcPr>
                </a:tc>
                <a:tc hMerge="1">
                  <a:txBody>
                    <a:bodyPr/>
                    <a:lstStyle/>
                    <a:p>
                      <a:endParaRPr lang="el-GR" dirty="0"/>
                    </a:p>
                  </a:txBody>
                  <a:tcPr/>
                </a:tc>
              </a:tr>
              <a:tr h="368286">
                <a:tc>
                  <a:txBody>
                    <a:bodyPr/>
                    <a:lstStyle/>
                    <a:p>
                      <a:pPr algn="ctr"/>
                      <a:r>
                        <a:rPr lang="en-US" dirty="0" smtClean="0"/>
                        <a:t>Photons</a:t>
                      </a:r>
                      <a:endParaRPr lang="el-GR" dirty="0"/>
                    </a:p>
                  </a:txBody>
                  <a:tcPr>
                    <a:solidFill>
                      <a:schemeClr val="accent4">
                        <a:lumMod val="60000"/>
                        <a:lumOff val="40000"/>
                      </a:schemeClr>
                    </a:solidFill>
                  </a:tcPr>
                </a:tc>
                <a:tc>
                  <a:txBody>
                    <a:bodyPr/>
                    <a:lstStyle/>
                    <a:p>
                      <a:pPr algn="ctr"/>
                      <a:r>
                        <a:rPr lang="en-US" dirty="0" smtClean="0"/>
                        <a:t>Cosmic rays</a:t>
                      </a:r>
                      <a:endParaRPr lang="el-GR" dirty="0"/>
                    </a:p>
                  </a:txBody>
                  <a:tcPr>
                    <a:solidFill>
                      <a:schemeClr val="accent4">
                        <a:lumMod val="60000"/>
                        <a:lumOff val="40000"/>
                      </a:schemeClr>
                    </a:solidFill>
                  </a:tcPr>
                </a:tc>
              </a:tr>
              <a:tr h="368286">
                <a:tc>
                  <a:txBody>
                    <a:bodyPr/>
                    <a:lstStyle/>
                    <a:p>
                      <a:pPr algn="ctr"/>
                      <a:r>
                        <a:rPr lang="en-US" dirty="0" smtClean="0"/>
                        <a:t>Neutrinos</a:t>
                      </a:r>
                      <a:endParaRPr lang="el-GR" dirty="0"/>
                    </a:p>
                  </a:txBody>
                  <a:tcPr>
                    <a:solidFill>
                      <a:schemeClr val="accent4">
                        <a:lumMod val="60000"/>
                        <a:lumOff val="40000"/>
                      </a:schemeClr>
                    </a:solidFill>
                  </a:tcPr>
                </a:tc>
                <a:tc>
                  <a:txBody>
                    <a:bodyPr/>
                    <a:lstStyle/>
                    <a:p>
                      <a:pPr algn="ctr"/>
                      <a:r>
                        <a:rPr lang="en-US" dirty="0" smtClean="0"/>
                        <a:t>Gravitational waves</a:t>
                      </a:r>
                      <a:endParaRPr lang="el-GR" dirty="0"/>
                    </a:p>
                  </a:txBody>
                  <a:tcPr>
                    <a:solidFill>
                      <a:schemeClr val="accent4">
                        <a:lumMod val="60000"/>
                        <a:lumOff val="40000"/>
                      </a:schemeClr>
                    </a:solidFill>
                  </a:tcPr>
                </a:tc>
              </a:tr>
            </a:tbl>
          </a:graphicData>
        </a:graphic>
      </p:graphicFrame>
      <p:sp>
        <p:nvSpPr>
          <p:cNvPr id="11" name="Rectangle 10"/>
          <p:cNvSpPr/>
          <p:nvPr/>
        </p:nvSpPr>
        <p:spPr>
          <a:xfrm>
            <a:off x="4698719" y="2533082"/>
            <a:ext cx="4163144" cy="2031325"/>
          </a:xfrm>
          <a:prstGeom prst="rect">
            <a:avLst/>
          </a:prstGeom>
        </p:spPr>
        <p:txBody>
          <a:bodyPr wrap="square">
            <a:spAutoFit/>
          </a:bodyPr>
          <a:lstStyle/>
          <a:p>
            <a:pPr marL="457200" indent="-457200">
              <a:buSzPct val="125000"/>
              <a:buBlip>
                <a:blip r:embed="rId4"/>
              </a:buBlip>
            </a:pPr>
            <a:r>
              <a:rPr lang="en-US" sz="1400" dirty="0">
                <a:latin typeface="+mj-lt"/>
              </a:rPr>
              <a:t>The wealth of information about the universe comes mostly from electromagnetic radiation (spanning from radio waves to gamma rays) and from cosmic rays (protons/nuclei) produced and accelerated by astrophysical objects </a:t>
            </a:r>
            <a:r>
              <a:rPr lang="en-US" sz="1400" dirty="0" smtClean="0">
                <a:latin typeface="+mj-lt"/>
              </a:rPr>
              <a:t>(cosmic accelerators)</a:t>
            </a:r>
            <a:endParaRPr lang="en-US" sz="1400" dirty="0">
              <a:latin typeface="+mj-lt"/>
            </a:endParaRPr>
          </a:p>
          <a:p>
            <a:pPr marL="457200" indent="-457200">
              <a:buSzPct val="125000"/>
              <a:buBlip>
                <a:blip r:embed="rId4"/>
              </a:buBlip>
            </a:pPr>
            <a:r>
              <a:rPr lang="en-US" sz="1400" dirty="0">
                <a:latin typeface="+mj-lt"/>
              </a:rPr>
              <a:t>in a similar way to the production of photons, cosmic accelerators are expected to produce neutrinos </a:t>
            </a:r>
          </a:p>
        </p:txBody>
      </p:sp>
      <p:sp>
        <p:nvSpPr>
          <p:cNvPr id="13" name="Rectangle 12"/>
          <p:cNvSpPr/>
          <p:nvPr/>
        </p:nvSpPr>
        <p:spPr>
          <a:xfrm>
            <a:off x="8680669" y="2254543"/>
            <a:ext cx="3348117" cy="2246769"/>
          </a:xfrm>
          <a:prstGeom prst="rect">
            <a:avLst/>
          </a:prstGeom>
        </p:spPr>
        <p:txBody>
          <a:bodyPr wrap="square">
            <a:spAutoFit/>
          </a:bodyPr>
          <a:lstStyle/>
          <a:p>
            <a:pPr marL="432000" indent="-324000">
              <a:buBlip>
                <a:blip r:embed="rId5">
                  <a:extLst/>
                </a:blip>
              </a:buBlip>
            </a:pPr>
            <a:r>
              <a:rPr lang="en-US" sz="1400" spc="-1" dirty="0">
                <a:solidFill>
                  <a:srgbClr val="000000"/>
                </a:solidFill>
                <a:uFill>
                  <a:solidFill>
                    <a:srgbClr val="FFFFFF"/>
                  </a:solidFill>
                </a:uFill>
                <a:latin typeface="+mj-lt"/>
              </a:rPr>
              <a:t>Cosmic Rays: charged particles - protons/nuclei  </a:t>
            </a:r>
            <a:r>
              <a:rPr lang="en-US" sz="1400" spc="-1" dirty="0" smtClean="0">
                <a:solidFill>
                  <a:srgbClr val="000000"/>
                </a:solidFill>
                <a:uFill>
                  <a:solidFill>
                    <a:srgbClr val="FFFFFF"/>
                  </a:solidFill>
                </a:uFill>
                <a:latin typeface="+mj-lt"/>
              </a:rPr>
              <a:t>deviated </a:t>
            </a:r>
            <a:r>
              <a:rPr lang="en-US" sz="1400" spc="-1" dirty="0">
                <a:solidFill>
                  <a:srgbClr val="000000"/>
                </a:solidFill>
                <a:uFill>
                  <a:solidFill>
                    <a:srgbClr val="FFFFFF"/>
                  </a:solidFill>
                </a:uFill>
                <a:latin typeface="+mj-lt"/>
              </a:rPr>
              <a:t>by magnetic fields, absorbed on radiation</a:t>
            </a:r>
            <a:endParaRPr lang="en-US" sz="1400" dirty="0">
              <a:latin typeface="+mj-lt"/>
            </a:endParaRPr>
          </a:p>
          <a:p>
            <a:pPr marL="432000" indent="-324000">
              <a:buBlip>
                <a:blip r:embed="rId5">
                  <a:extLst/>
                </a:blip>
              </a:buBlip>
            </a:pPr>
            <a:r>
              <a:rPr lang="en-US" sz="1400" dirty="0">
                <a:latin typeface="+mj-lt"/>
              </a:rPr>
              <a:t> Photons (</a:t>
            </a:r>
            <a:r>
              <a:rPr lang="el-GR" sz="1400" dirty="0">
                <a:latin typeface="+mj-lt"/>
              </a:rPr>
              <a:t>γ)</a:t>
            </a:r>
            <a:r>
              <a:rPr lang="en-US" sz="1400" dirty="0">
                <a:latin typeface="+mj-lt"/>
              </a:rPr>
              <a:t>: </a:t>
            </a:r>
            <a:r>
              <a:rPr lang="en-US" sz="1400" dirty="0" smtClean="0">
                <a:latin typeface="+mj-lt"/>
              </a:rPr>
              <a:t>neutral, absorbed </a:t>
            </a:r>
            <a:r>
              <a:rPr lang="en-US" sz="1400" dirty="0">
                <a:latin typeface="+mj-lt"/>
              </a:rPr>
              <a:t>on dust and radiation </a:t>
            </a:r>
          </a:p>
          <a:p>
            <a:pPr marL="432000" indent="-324000">
              <a:buBlip>
                <a:blip r:embed="rId5">
                  <a:extLst/>
                </a:blip>
              </a:buBlip>
            </a:pPr>
            <a:r>
              <a:rPr lang="en-US" sz="1400" dirty="0">
                <a:latin typeface="+mj-lt"/>
                <a:cs typeface="Arial" panose="020B0604020202020204" pitchFamily="34" charset="0"/>
              </a:rPr>
              <a:t>Neutrinos: neutral, weakly interacting </a:t>
            </a:r>
            <a:r>
              <a:rPr lang="en-US" sz="1400" dirty="0" smtClean="0">
                <a:latin typeface="+mj-lt"/>
                <a:cs typeface="Arial" panose="020B0604020202020204" pitchFamily="34" charset="0"/>
              </a:rPr>
              <a:t>elementary particles propagate almost undisturbed through the universe </a:t>
            </a:r>
            <a:r>
              <a:rPr lang="en-US" sz="1400" dirty="0">
                <a:latin typeface="+mj-lt"/>
                <a:cs typeface="Arial" panose="020B0604020202020204" pitchFamily="34" charset="0"/>
              </a:rPr>
              <a:t>from their production sites to the Earth </a:t>
            </a:r>
          </a:p>
        </p:txBody>
      </p:sp>
      <p:sp>
        <p:nvSpPr>
          <p:cNvPr id="15" name="TextShape 5">
            <a:extLst>
              <a:ext uri="{FF2B5EF4-FFF2-40B4-BE49-F238E27FC236}">
                <a16:creationId xmlns="" xmlns:a16="http://schemas.microsoft.com/office/drawing/2014/main" id="{5E220BA1-86FB-4B5C-8FC6-9AC152433257}"/>
              </a:ext>
            </a:extLst>
          </p:cNvPr>
          <p:cNvSpPr txBox="1"/>
          <p:nvPr/>
        </p:nvSpPr>
        <p:spPr>
          <a:xfrm>
            <a:off x="838200" y="5479665"/>
            <a:ext cx="9516528" cy="920310"/>
          </a:xfrm>
          <a:prstGeom prst="rect">
            <a:avLst/>
          </a:prstGeom>
          <a:solidFill>
            <a:schemeClr val="accent2">
              <a:lumMod val="60000"/>
              <a:lumOff val="40000"/>
            </a:schemeClr>
          </a:solidFill>
          <a:ln>
            <a:noFill/>
          </a:ln>
        </p:spPr>
        <p:txBody>
          <a:bodyPr lIns="0" tIns="0" rIns="0" bIns="0"/>
          <a:lstStyle/>
          <a:p>
            <a:pPr marL="108000" algn="ctr"/>
            <a:r>
              <a:rPr lang="en-US" b="1" dirty="0">
                <a:solidFill>
                  <a:schemeClr val="tx2">
                    <a:lumMod val="50000"/>
                  </a:schemeClr>
                </a:solidFill>
                <a:latin typeface="+mj-lt"/>
                <a:cs typeface="Arial" panose="020B0604020202020204" pitchFamily="34" charset="0"/>
              </a:rPr>
              <a:t>Multi messenger analyses: insight to astronomical objects  by associating independent measurements from different messengers which are stemming from the same event </a:t>
            </a:r>
          </a:p>
          <a:p>
            <a:pPr marL="108000" algn="ctr"/>
            <a:r>
              <a:rPr lang="en-US" b="1" dirty="0">
                <a:solidFill>
                  <a:schemeClr val="tx2">
                    <a:lumMod val="50000"/>
                  </a:schemeClr>
                </a:solidFill>
                <a:latin typeface="+mj-lt"/>
                <a:cs typeface="Arial" panose="020B0604020202020204" pitchFamily="34" charset="0"/>
              </a:rPr>
              <a:t>(as for the </a:t>
            </a:r>
            <a:r>
              <a:rPr lang="en-GB" b="1" dirty="0" err="1">
                <a:solidFill>
                  <a:schemeClr val="tx2">
                    <a:lumMod val="50000"/>
                  </a:schemeClr>
                </a:solidFill>
                <a:latin typeface="+mj-lt"/>
              </a:rPr>
              <a:t>Ligo</a:t>
            </a:r>
            <a:r>
              <a:rPr lang="en-GB" b="1" dirty="0">
                <a:solidFill>
                  <a:schemeClr val="tx2">
                    <a:lumMod val="50000"/>
                  </a:schemeClr>
                </a:solidFill>
                <a:latin typeface="+mj-lt"/>
              </a:rPr>
              <a:t>/Virgo observation of GW170817)</a:t>
            </a:r>
            <a:endParaRPr lang="en-US" b="1" dirty="0">
              <a:solidFill>
                <a:schemeClr val="tx2">
                  <a:lumMod val="50000"/>
                </a:schemeClr>
              </a:solidFill>
              <a:latin typeface="+mj-lt"/>
              <a:cs typeface="Arial" panose="020B0604020202020204" pitchFamily="34" charset="0"/>
            </a:endParaRPr>
          </a:p>
        </p:txBody>
      </p:sp>
      <p:sp>
        <p:nvSpPr>
          <p:cNvPr id="17" name="TextShape 5">
            <a:extLst>
              <a:ext uri="{FF2B5EF4-FFF2-40B4-BE49-F238E27FC236}">
                <a16:creationId xmlns="" xmlns:a16="http://schemas.microsoft.com/office/drawing/2014/main" id="{C52A2956-8601-46D6-84FD-F637655C07B2}"/>
              </a:ext>
            </a:extLst>
          </p:cNvPr>
          <p:cNvSpPr txBox="1"/>
          <p:nvPr/>
        </p:nvSpPr>
        <p:spPr>
          <a:xfrm>
            <a:off x="1243992" y="4590287"/>
            <a:ext cx="9110735" cy="1349533"/>
          </a:xfrm>
          <a:prstGeom prst="rect">
            <a:avLst/>
          </a:prstGeom>
          <a:noFill/>
          <a:ln>
            <a:noFill/>
          </a:ln>
        </p:spPr>
        <p:txBody>
          <a:bodyPr lIns="0" tIns="0" rIns="0" bIns="0"/>
          <a:lstStyle/>
          <a:p>
            <a:pPr marL="108000" algn="ctr"/>
            <a:r>
              <a:rPr lang="en-US" sz="1600" b="1" dirty="0" smtClean="0">
                <a:solidFill>
                  <a:srgbClr val="000066"/>
                </a:solidFill>
                <a:latin typeface="+mj-lt"/>
              </a:rPr>
              <a:t>Neutrinos are ideal cosmic messengers</a:t>
            </a:r>
          </a:p>
          <a:p>
            <a:pPr marL="108000" algn="ctr"/>
            <a:endParaRPr lang="en-US" sz="800" dirty="0" smtClean="0">
              <a:solidFill>
                <a:srgbClr val="000066"/>
              </a:solidFill>
              <a:latin typeface="+mj-lt"/>
            </a:endParaRPr>
          </a:p>
          <a:p>
            <a:pPr marL="432000" indent="-324000" algn="just">
              <a:buBlip>
                <a:blip r:embed="rId5"/>
              </a:buBlip>
            </a:pPr>
            <a:r>
              <a:rPr lang="en-US" sz="1600" dirty="0" smtClean="0">
                <a:solidFill>
                  <a:srgbClr val="000066"/>
                </a:solidFill>
                <a:latin typeface="+mj-lt"/>
              </a:rPr>
              <a:t>propagate </a:t>
            </a:r>
            <a:r>
              <a:rPr lang="en-US" sz="1600" dirty="0">
                <a:solidFill>
                  <a:srgbClr val="000066"/>
                </a:solidFill>
                <a:latin typeface="+mj-lt"/>
              </a:rPr>
              <a:t>directly from their sources to the Earth keeping direction and energy information</a:t>
            </a:r>
            <a:endParaRPr lang="en-US" sz="1600" dirty="0">
              <a:solidFill>
                <a:srgbClr val="000066"/>
              </a:solidFill>
              <a:latin typeface="+mj-lt"/>
              <a:cs typeface="Arial" panose="020B0604020202020204" pitchFamily="34" charset="0"/>
            </a:endParaRPr>
          </a:p>
          <a:p>
            <a:pPr marL="432000" indent="-324000" algn="just">
              <a:buBlip>
                <a:blip r:embed="rId5"/>
              </a:buBlip>
            </a:pPr>
            <a:r>
              <a:rPr lang="en-US" sz="1600" dirty="0">
                <a:solidFill>
                  <a:srgbClr val="000066"/>
                </a:solidFill>
                <a:latin typeface="+mj-lt"/>
              </a:rPr>
              <a:t>make it possible to explore astrophysical objects and the mechanisms which accelerate cosmic rays</a:t>
            </a:r>
          </a:p>
        </p:txBody>
      </p:sp>
    </p:spTree>
    <p:extLst>
      <p:ext uri="{BB962C8B-B14F-4D97-AF65-F5344CB8AC3E}">
        <p14:creationId xmlns:p14="http://schemas.microsoft.com/office/powerpoint/2010/main" val="8774759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50025" y="1728850"/>
            <a:ext cx="8426245" cy="4713431"/>
          </a:xfrm>
          <a:prstGeom prst="rect">
            <a:avLst/>
          </a:prstGeom>
        </p:spPr>
      </p:pic>
      <p:sp>
        <p:nvSpPr>
          <p:cNvPr id="2" name="Title 1"/>
          <p:cNvSpPr>
            <a:spLocks noGrp="1"/>
          </p:cNvSpPr>
          <p:nvPr>
            <p:ph type="title"/>
          </p:nvPr>
        </p:nvSpPr>
        <p:spPr>
          <a:xfrm>
            <a:off x="838200" y="365126"/>
            <a:ext cx="10515600" cy="962230"/>
          </a:xfrm>
        </p:spPr>
        <p:txBody>
          <a:bodyPr/>
          <a:lstStyle/>
          <a:p>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lstStyle/>
          <a:p>
            <a:pPr marL="0" indent="0">
              <a:buNone/>
            </a:pPr>
            <a:endParaRPr lang="en-GB" dirty="0" smtClean="0"/>
          </a:p>
          <a:p>
            <a:pPr marL="0" indent="0">
              <a:buNone/>
            </a:pPr>
            <a:endParaRPr lang="en-GB" dirty="0"/>
          </a:p>
          <a:p>
            <a:pPr marL="0" indent="0">
              <a:buNone/>
            </a:pPr>
            <a:endParaRPr lang="en-GB" dirty="0" smtClean="0"/>
          </a:p>
          <a:p>
            <a:pPr marL="0" indent="0">
              <a:buNone/>
            </a:pPr>
            <a:r>
              <a:rPr lang="en-GB" dirty="0"/>
              <a:t>	</a:t>
            </a:r>
            <a:r>
              <a:rPr lang="en-GB" dirty="0" smtClean="0"/>
              <a:t>	Thank you! And feel free to attend the December </a:t>
            </a:r>
          </a:p>
          <a:p>
            <a:pPr marL="0" indent="0">
              <a:buNone/>
            </a:pPr>
            <a:r>
              <a:rPr lang="en-GB" dirty="0"/>
              <a:t>	</a:t>
            </a:r>
            <a:r>
              <a:rPr lang="en-GB" dirty="0" smtClean="0"/>
              <a:t>		              ESS workshop.</a:t>
            </a: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spTree>
    <p:extLst>
      <p:ext uri="{BB962C8B-B14F-4D97-AF65-F5344CB8AC3E}">
        <p14:creationId xmlns:p14="http://schemas.microsoft.com/office/powerpoint/2010/main" val="4071464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Neutrino Mass Hierarchy </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45720" y="1508104"/>
            <a:ext cx="8259946" cy="4572973"/>
          </a:xfrm>
        </p:spPr>
        <p:txBody>
          <a:bodyPr>
            <a:normAutofit fontScale="92500"/>
          </a:bodyPr>
          <a:lstStyle/>
          <a:p>
            <a:pPr marL="457200" indent="-457200">
              <a:lnSpc>
                <a:spcPct val="150000"/>
              </a:lnSpc>
              <a:buSzPct val="125000"/>
              <a:buBlip>
                <a:blip r:embed="rId3"/>
              </a:buBlip>
            </a:pPr>
            <a:r>
              <a:rPr lang="en-US" sz="1600" dirty="0" smtClean="0">
                <a:solidFill>
                  <a:schemeClr val="tx1"/>
                </a:solidFill>
                <a:latin typeface="+mj-lt"/>
              </a:rPr>
              <a:t>During the past two decades important progress has been made on determining the fundamental properties of neutrinos, with the evidence for neutrino oscillations implying the existence of non-zero neutrino masses, being a major milestone for elementary particle physics.</a:t>
            </a:r>
          </a:p>
          <a:p>
            <a:pPr marL="457200" indent="-457200">
              <a:lnSpc>
                <a:spcPct val="150000"/>
              </a:lnSpc>
              <a:buSzPct val="125000"/>
              <a:buBlip>
                <a:blip r:embed="rId3"/>
              </a:buBlip>
            </a:pPr>
            <a:r>
              <a:rPr lang="en-US" sz="1600" dirty="0" smtClean="0">
                <a:solidFill>
                  <a:schemeClr val="tx1"/>
                </a:solidFill>
                <a:latin typeface="+mj-lt"/>
              </a:rPr>
              <a:t>The observed sizeable contribution of electron neutrinos to the third neutrino mass eigenstate  has motivated subsequent searches for the remaining major unknowns in the neutrino sector, and in particular for the determination of the ordering of the neutrino mass eigenstates, which is of fundamental importance to constrain the theoretical models. </a:t>
            </a:r>
          </a:p>
          <a:p>
            <a:pPr marL="457200" indent="-457200">
              <a:lnSpc>
                <a:spcPct val="150000"/>
              </a:lnSpc>
              <a:buSzPct val="125000"/>
              <a:buBlip>
                <a:blip r:embed="rId3"/>
              </a:buBlip>
            </a:pPr>
            <a:r>
              <a:rPr lang="fr-FR" sz="1600" dirty="0" err="1" smtClean="0">
                <a:solidFill>
                  <a:schemeClr val="tx2"/>
                </a:solidFill>
                <a:latin typeface="+mj-lt"/>
                <a:cs typeface="Arial"/>
              </a:rPr>
              <a:t>Measuring</a:t>
            </a:r>
            <a:r>
              <a:rPr lang="fr-FR" sz="1600" dirty="0" smtClean="0">
                <a:solidFill>
                  <a:schemeClr val="tx2"/>
                </a:solidFill>
                <a:latin typeface="+mj-lt"/>
                <a:cs typeface="Arial"/>
              </a:rPr>
              <a:t> the neutrino mass </a:t>
            </a:r>
            <a:r>
              <a:rPr lang="fr-FR" sz="1600" dirty="0" err="1" smtClean="0">
                <a:solidFill>
                  <a:schemeClr val="tx2"/>
                </a:solidFill>
                <a:latin typeface="+mj-lt"/>
                <a:cs typeface="Arial"/>
              </a:rPr>
              <a:t>hierarchy</a:t>
            </a:r>
            <a:r>
              <a:rPr lang="fr-FR" sz="1600" dirty="0" smtClean="0">
                <a:solidFill>
                  <a:schemeClr val="tx2"/>
                </a:solidFill>
                <a:latin typeface="+mj-lt"/>
                <a:cs typeface="Arial"/>
              </a:rPr>
              <a:t> </a:t>
            </a:r>
            <a:r>
              <a:rPr lang="fr-FR" sz="1600" dirty="0" err="1" smtClean="0">
                <a:solidFill>
                  <a:schemeClr val="tx2"/>
                </a:solidFill>
                <a:latin typeface="+mj-lt"/>
                <a:cs typeface="Arial"/>
              </a:rPr>
              <a:t>with</a:t>
            </a:r>
            <a:r>
              <a:rPr lang="fr-FR" sz="1600" dirty="0" smtClean="0">
                <a:solidFill>
                  <a:schemeClr val="tx2"/>
                </a:solidFill>
                <a:latin typeface="+mj-lt"/>
                <a:cs typeface="Arial"/>
              </a:rPr>
              <a:t> </a:t>
            </a:r>
            <a:r>
              <a:rPr lang="fr-FR" sz="1600" dirty="0" err="1" smtClean="0">
                <a:solidFill>
                  <a:schemeClr val="tx2"/>
                </a:solidFill>
                <a:latin typeface="+mj-lt"/>
                <a:cs typeface="Arial"/>
              </a:rPr>
              <a:t>atmospheric</a:t>
            </a:r>
            <a:r>
              <a:rPr lang="fr-FR" sz="1600" dirty="0" smtClean="0">
                <a:solidFill>
                  <a:schemeClr val="tx2"/>
                </a:solidFill>
                <a:latin typeface="+mj-lt"/>
                <a:cs typeface="Arial"/>
              </a:rPr>
              <a:t> neutrinos:</a:t>
            </a:r>
          </a:p>
          <a:p>
            <a:pPr marL="0" indent="0">
              <a:lnSpc>
                <a:spcPct val="120000"/>
              </a:lnSpc>
              <a:spcBef>
                <a:spcPts val="600"/>
              </a:spcBef>
              <a:buNone/>
            </a:pPr>
            <a:r>
              <a:rPr lang="fr-FR" sz="1600" dirty="0" smtClean="0">
                <a:solidFill>
                  <a:schemeClr val="tx1"/>
                </a:solidFill>
                <a:latin typeface="+mj-lt"/>
                <a:cs typeface="Arial"/>
              </a:rPr>
              <a:t>	a « free </a:t>
            </a:r>
            <a:r>
              <a:rPr lang="fr-FR" sz="1600" dirty="0" err="1" smtClean="0">
                <a:solidFill>
                  <a:schemeClr val="tx1"/>
                </a:solidFill>
                <a:latin typeface="+mj-lt"/>
                <a:cs typeface="Arial"/>
              </a:rPr>
              <a:t>beam</a:t>
            </a:r>
            <a:r>
              <a:rPr lang="fr-FR" sz="1600" dirty="0" smtClean="0">
                <a:solidFill>
                  <a:schemeClr val="tx1"/>
                </a:solidFill>
                <a:latin typeface="+mj-lt"/>
                <a:cs typeface="Arial"/>
              </a:rPr>
              <a:t> » of </a:t>
            </a:r>
            <a:r>
              <a:rPr lang="fr-FR" sz="1600" dirty="0" smtClean="0">
                <a:solidFill>
                  <a:schemeClr val="tx1"/>
                </a:solidFill>
                <a:latin typeface="+mj-lt"/>
                <a:cs typeface="Arial"/>
              </a:rPr>
              <a:t>(</a:t>
            </a:r>
            <a:r>
              <a:rPr lang="fr-FR" sz="1600" dirty="0" err="1" smtClean="0">
                <a:solidFill>
                  <a:schemeClr val="tx1"/>
                </a:solidFill>
                <a:latin typeface="+mj-lt"/>
                <a:ea typeface="Lucida Grande"/>
                <a:cs typeface="Arial"/>
              </a:rPr>
              <a:t>ν</a:t>
            </a:r>
            <a:r>
              <a:rPr lang="fr-FR" sz="1600" baseline="-25000" dirty="0" err="1" smtClean="0">
                <a:solidFill>
                  <a:schemeClr val="tx1"/>
                </a:solidFill>
                <a:latin typeface="+mj-lt"/>
                <a:cs typeface="Arial"/>
              </a:rPr>
              <a:t>e</a:t>
            </a:r>
            <a:r>
              <a:rPr lang="fr-FR" sz="1600" dirty="0" smtClean="0">
                <a:solidFill>
                  <a:schemeClr val="tx1"/>
                </a:solidFill>
                <a:latin typeface="+mj-lt"/>
                <a:cs typeface="Arial"/>
              </a:rPr>
              <a:t>, </a:t>
            </a:r>
            <a:r>
              <a:rPr lang="fr-FR" sz="1600" dirty="0" err="1" smtClean="0">
                <a:solidFill>
                  <a:schemeClr val="tx1"/>
                </a:solidFill>
                <a:latin typeface="+mj-lt"/>
                <a:ea typeface="Lucida Grande"/>
                <a:cs typeface="Arial"/>
              </a:rPr>
              <a:t>ν</a:t>
            </a:r>
            <a:r>
              <a:rPr lang="fr-FR" sz="1600" baseline="-25000" dirty="0" err="1" smtClean="0">
                <a:solidFill>
                  <a:schemeClr val="tx1"/>
                </a:solidFill>
                <a:latin typeface="+mj-lt"/>
                <a:ea typeface="Lucida Grande"/>
                <a:cs typeface="Arial"/>
              </a:rPr>
              <a:t>μ</a:t>
            </a:r>
            <a:r>
              <a:rPr lang="fr-FR" sz="1600" dirty="0" smtClean="0">
                <a:solidFill>
                  <a:schemeClr val="tx1"/>
                </a:solidFill>
                <a:latin typeface="+mj-lt"/>
                <a:cs typeface="Arial"/>
              </a:rPr>
              <a:t>)</a:t>
            </a:r>
          </a:p>
          <a:p>
            <a:pPr marL="0" indent="0">
              <a:lnSpc>
                <a:spcPct val="120000"/>
              </a:lnSpc>
              <a:spcBef>
                <a:spcPts val="600"/>
              </a:spcBef>
              <a:buNone/>
            </a:pPr>
            <a:r>
              <a:rPr lang="fr-FR" sz="1600" dirty="0" smtClean="0">
                <a:solidFill>
                  <a:schemeClr val="tx1"/>
                </a:solidFill>
                <a:latin typeface="+mj-lt"/>
                <a:cs typeface="Arial"/>
              </a:rPr>
              <a:t>	</a:t>
            </a:r>
            <a:r>
              <a:rPr lang="fr-FR" sz="1600" dirty="0" err="1" smtClean="0">
                <a:solidFill>
                  <a:schemeClr val="tx1"/>
                </a:solidFill>
                <a:latin typeface="+mj-lt"/>
                <a:cs typeface="Arial"/>
              </a:rPr>
              <a:t>wide</a:t>
            </a:r>
            <a:r>
              <a:rPr lang="fr-FR" sz="1600" dirty="0" smtClean="0">
                <a:solidFill>
                  <a:schemeClr val="tx1"/>
                </a:solidFill>
                <a:latin typeface="+mj-lt"/>
                <a:cs typeface="Arial"/>
              </a:rPr>
              <a:t> range of </a:t>
            </a:r>
            <a:r>
              <a:rPr lang="fr-FR" sz="1600" dirty="0" err="1" smtClean="0">
                <a:solidFill>
                  <a:schemeClr val="tx1"/>
                </a:solidFill>
                <a:latin typeface="+mj-lt"/>
                <a:cs typeface="Arial"/>
              </a:rPr>
              <a:t>baselines</a:t>
            </a:r>
            <a:r>
              <a:rPr lang="fr-FR" sz="1600" dirty="0" smtClean="0">
                <a:solidFill>
                  <a:schemeClr val="tx1"/>
                </a:solidFill>
                <a:latin typeface="+mj-lt"/>
                <a:cs typeface="Arial"/>
              </a:rPr>
              <a:t> (50 </a:t>
            </a:r>
            <a:r>
              <a:rPr lang="fr-FR" sz="1600" dirty="0" smtClean="0">
                <a:solidFill>
                  <a:schemeClr val="tx1"/>
                </a:solidFill>
                <a:latin typeface="+mj-lt"/>
                <a:cs typeface="Arial"/>
                <a:sym typeface="Wingdings"/>
              </a:rPr>
              <a:t> 12800 km</a:t>
            </a:r>
            <a:r>
              <a:rPr lang="fr-FR" sz="1600" dirty="0" smtClean="0">
                <a:solidFill>
                  <a:schemeClr val="tx1"/>
                </a:solidFill>
                <a:latin typeface="+mj-lt"/>
                <a:cs typeface="Arial"/>
              </a:rPr>
              <a:t>) and </a:t>
            </a:r>
            <a:r>
              <a:rPr lang="fr-FR" sz="1600" dirty="0" err="1" smtClean="0">
                <a:solidFill>
                  <a:schemeClr val="tx1"/>
                </a:solidFill>
                <a:latin typeface="+mj-lt"/>
                <a:cs typeface="Arial"/>
              </a:rPr>
              <a:t>energies</a:t>
            </a:r>
            <a:r>
              <a:rPr lang="fr-FR" sz="1600" dirty="0" smtClean="0">
                <a:solidFill>
                  <a:schemeClr val="tx1"/>
                </a:solidFill>
                <a:latin typeface="+mj-lt"/>
                <a:cs typeface="Arial"/>
              </a:rPr>
              <a:t> (</a:t>
            </a:r>
            <a:r>
              <a:rPr lang="fr-FR" sz="1600" dirty="0" err="1" smtClean="0">
                <a:solidFill>
                  <a:schemeClr val="tx1"/>
                </a:solidFill>
                <a:latin typeface="+mj-lt"/>
                <a:cs typeface="Arial"/>
              </a:rPr>
              <a:t>GeV</a:t>
            </a:r>
            <a:r>
              <a:rPr lang="fr-FR" sz="1600" dirty="0" smtClean="0">
                <a:solidFill>
                  <a:schemeClr val="tx1"/>
                </a:solidFill>
                <a:latin typeface="+mj-lt"/>
                <a:cs typeface="Arial"/>
              </a:rPr>
              <a:t> </a:t>
            </a:r>
            <a:r>
              <a:rPr lang="fr-FR" sz="1600" dirty="0" smtClean="0">
                <a:solidFill>
                  <a:schemeClr val="tx1"/>
                </a:solidFill>
                <a:latin typeface="+mj-lt"/>
                <a:cs typeface="Arial"/>
                <a:sym typeface="Wingdings"/>
              </a:rPr>
              <a:t> </a:t>
            </a:r>
            <a:r>
              <a:rPr lang="fr-FR" sz="1600" dirty="0" err="1" smtClean="0">
                <a:solidFill>
                  <a:schemeClr val="tx1"/>
                </a:solidFill>
                <a:latin typeface="+mj-lt"/>
                <a:cs typeface="Arial"/>
                <a:sym typeface="Wingdings"/>
              </a:rPr>
              <a:t>PeV</a:t>
            </a:r>
            <a:r>
              <a:rPr lang="fr-FR" sz="1600" dirty="0" smtClean="0">
                <a:solidFill>
                  <a:schemeClr val="tx1"/>
                </a:solidFill>
                <a:latin typeface="+mj-lt"/>
                <a:cs typeface="Arial"/>
              </a:rPr>
              <a:t>)</a:t>
            </a:r>
          </a:p>
          <a:p>
            <a:pPr marL="0" indent="0">
              <a:lnSpc>
                <a:spcPct val="120000"/>
              </a:lnSpc>
              <a:spcBef>
                <a:spcPts val="600"/>
              </a:spcBef>
              <a:buNone/>
            </a:pPr>
            <a:r>
              <a:rPr lang="fr-FR" sz="1600" dirty="0" smtClean="0">
                <a:solidFill>
                  <a:schemeClr val="tx1"/>
                </a:solidFill>
                <a:latin typeface="+mj-lt"/>
                <a:cs typeface="Arial"/>
              </a:rPr>
              <a:t>	oscillation pattern </a:t>
            </a:r>
            <a:r>
              <a:rPr lang="fr-FR" sz="1600" dirty="0" err="1" smtClean="0">
                <a:solidFill>
                  <a:schemeClr val="tx1"/>
                </a:solidFill>
                <a:latin typeface="+mj-lt"/>
                <a:cs typeface="Arial"/>
              </a:rPr>
              <a:t>distorted</a:t>
            </a:r>
            <a:r>
              <a:rPr lang="fr-FR" sz="1600" dirty="0" smtClean="0">
                <a:solidFill>
                  <a:schemeClr val="tx1"/>
                </a:solidFill>
                <a:latin typeface="+mj-lt"/>
                <a:cs typeface="Arial"/>
              </a:rPr>
              <a:t> by </a:t>
            </a:r>
            <a:r>
              <a:rPr lang="fr-FR" sz="1600" dirty="0" err="1" smtClean="0">
                <a:solidFill>
                  <a:schemeClr val="tx1"/>
                </a:solidFill>
                <a:latin typeface="+mj-lt"/>
                <a:cs typeface="Arial"/>
              </a:rPr>
              <a:t>Earth</a:t>
            </a:r>
            <a:r>
              <a:rPr lang="fr-FR" sz="1600" dirty="0" smtClean="0">
                <a:solidFill>
                  <a:schemeClr val="tx1"/>
                </a:solidFill>
                <a:latin typeface="+mj-lt"/>
                <a:cs typeface="Arial"/>
              </a:rPr>
              <a:t> </a:t>
            </a:r>
            <a:r>
              <a:rPr lang="fr-FR" sz="1600" dirty="0" err="1" smtClean="0">
                <a:solidFill>
                  <a:schemeClr val="tx1"/>
                </a:solidFill>
                <a:latin typeface="+mj-lt"/>
                <a:cs typeface="Arial"/>
              </a:rPr>
              <a:t>matter</a:t>
            </a:r>
            <a:r>
              <a:rPr lang="fr-FR" sz="1600" dirty="0" smtClean="0">
                <a:solidFill>
                  <a:schemeClr val="tx1"/>
                </a:solidFill>
                <a:latin typeface="+mj-lt"/>
                <a:cs typeface="Arial"/>
              </a:rPr>
              <a:t> </a:t>
            </a:r>
            <a:r>
              <a:rPr lang="fr-FR" sz="1600" dirty="0" err="1" smtClean="0">
                <a:solidFill>
                  <a:schemeClr val="tx1"/>
                </a:solidFill>
                <a:latin typeface="+mj-lt"/>
                <a:cs typeface="Arial"/>
              </a:rPr>
              <a:t>effects</a:t>
            </a:r>
            <a:r>
              <a:rPr lang="fr-FR" sz="1600" dirty="0" smtClean="0">
                <a:solidFill>
                  <a:schemeClr val="tx1"/>
                </a:solidFill>
                <a:latin typeface="+mj-lt"/>
                <a:cs typeface="Arial"/>
              </a:rPr>
              <a:t> (</a:t>
            </a:r>
            <a:r>
              <a:rPr lang="fr-FR" sz="1600" dirty="0" err="1" smtClean="0">
                <a:solidFill>
                  <a:schemeClr val="tx1"/>
                </a:solidFill>
                <a:latin typeface="+mj-lt"/>
                <a:cs typeface="Arial"/>
              </a:rPr>
              <a:t>hierarchy-dependent</a:t>
            </a:r>
            <a:r>
              <a:rPr lang="fr-FR" sz="1600" dirty="0" smtClean="0">
                <a:solidFill>
                  <a:schemeClr val="tx1"/>
                </a:solidFill>
                <a:latin typeface="+mj-lt"/>
                <a:cs typeface="Arial"/>
              </a:rPr>
              <a:t>):</a:t>
            </a:r>
          </a:p>
          <a:p>
            <a:pPr marL="0" indent="0">
              <a:lnSpc>
                <a:spcPct val="120000"/>
              </a:lnSpc>
              <a:spcBef>
                <a:spcPts val="600"/>
              </a:spcBef>
              <a:buNone/>
            </a:pPr>
            <a:r>
              <a:rPr lang="fr-FR" sz="1600" dirty="0" smtClean="0">
                <a:solidFill>
                  <a:schemeClr val="tx1"/>
                </a:solidFill>
                <a:latin typeface="+mj-lt"/>
                <a:cs typeface="Arial"/>
              </a:rPr>
              <a:t>	maximum </a:t>
            </a:r>
            <a:r>
              <a:rPr lang="fr-FR" sz="1600" dirty="0" err="1" smtClean="0">
                <a:solidFill>
                  <a:schemeClr val="tx1"/>
                </a:solidFill>
                <a:latin typeface="+mj-lt"/>
                <a:cs typeface="Arial"/>
              </a:rPr>
              <a:t>difference</a:t>
            </a:r>
            <a:r>
              <a:rPr lang="fr-FR" sz="1600" dirty="0" smtClean="0">
                <a:solidFill>
                  <a:schemeClr val="tx1"/>
                </a:solidFill>
                <a:latin typeface="+mj-lt"/>
                <a:cs typeface="Arial"/>
              </a:rPr>
              <a:t> IH vs NH at  </a:t>
            </a:r>
            <a:r>
              <a:rPr lang="fr-FR" sz="1600" dirty="0" smtClean="0">
                <a:solidFill>
                  <a:schemeClr val="tx1"/>
                </a:solidFill>
                <a:latin typeface="+mj-lt"/>
                <a:ea typeface="Lucida Grande"/>
                <a:cs typeface="Arial"/>
              </a:rPr>
              <a:t>θ</a:t>
            </a:r>
            <a:r>
              <a:rPr lang="fr-FR" sz="1600" dirty="0" smtClean="0">
                <a:solidFill>
                  <a:schemeClr val="tx1"/>
                </a:solidFill>
                <a:latin typeface="+mj-lt"/>
                <a:cs typeface="Arial"/>
              </a:rPr>
              <a:t>=130° (7645 km) and </a:t>
            </a:r>
            <a:r>
              <a:rPr lang="fr-FR" sz="1600" dirty="0" err="1" smtClean="0">
                <a:solidFill>
                  <a:schemeClr val="tx1"/>
                </a:solidFill>
                <a:latin typeface="+mj-lt"/>
                <a:cs typeface="Arial"/>
              </a:rPr>
              <a:t>E</a:t>
            </a:r>
            <a:r>
              <a:rPr lang="fr-FR" sz="1600" baseline="-25000" dirty="0" err="1" smtClean="0">
                <a:solidFill>
                  <a:schemeClr val="tx1"/>
                </a:solidFill>
                <a:latin typeface="+mj-lt"/>
                <a:ea typeface="Lucida Grande"/>
                <a:cs typeface="Arial"/>
              </a:rPr>
              <a:t>ν</a:t>
            </a:r>
            <a:r>
              <a:rPr lang="fr-FR" sz="1600" dirty="0" smtClean="0">
                <a:solidFill>
                  <a:schemeClr val="tx1"/>
                </a:solidFill>
                <a:latin typeface="+mj-lt"/>
                <a:cs typeface="Arial"/>
              </a:rPr>
              <a:t> = 7 </a:t>
            </a:r>
            <a:r>
              <a:rPr lang="fr-FR" sz="1600" dirty="0" err="1" smtClean="0">
                <a:solidFill>
                  <a:schemeClr val="tx1"/>
                </a:solidFill>
                <a:latin typeface="+mj-lt"/>
                <a:cs typeface="Arial"/>
              </a:rPr>
              <a:t>GeV</a:t>
            </a:r>
            <a:endParaRPr lang="fr-FR" sz="1600" dirty="0" smtClean="0">
              <a:solidFill>
                <a:schemeClr val="tx1"/>
              </a:solidFill>
              <a:latin typeface="+mj-lt"/>
              <a:cs typeface="Arial"/>
            </a:endParaRPr>
          </a:p>
          <a:p>
            <a:pPr marL="0" indent="0">
              <a:buSzPct val="125000"/>
              <a:buNone/>
            </a:pPr>
            <a:endParaRPr lang="en-US" sz="1600" dirty="0"/>
          </a:p>
          <a:p>
            <a:pPr marL="0" indent="0">
              <a:lnSpc>
                <a:spcPct val="120000"/>
              </a:lnSpc>
              <a:spcBef>
                <a:spcPts val="600"/>
              </a:spcBef>
              <a:buNone/>
            </a:pPr>
            <a:endParaRPr lang="en-GB" sz="1600" dirty="0"/>
          </a:p>
        </p:txBody>
      </p:sp>
      <p:sp>
        <p:nvSpPr>
          <p:cNvPr id="4" name="Footer Placeholder 3"/>
          <p:cNvSpPr>
            <a:spLocks noGrp="1"/>
          </p:cNvSpPr>
          <p:nvPr>
            <p:ph type="ftr" sz="quarter" idx="11"/>
          </p:nvPr>
        </p:nvSpPr>
        <p:spPr/>
        <p:txBody>
          <a:bodyPr/>
          <a:lstStyle/>
          <a:p>
            <a:r>
              <a:rPr lang="en-GB" dirty="0" smtClean="0"/>
              <a:t>Christos </a:t>
            </a:r>
            <a:r>
              <a:rPr lang="en-GB" dirty="0" err="1" smtClean="0"/>
              <a:t>Markou</a:t>
            </a:r>
            <a:r>
              <a:rPr lang="en-GB" dirty="0" smtClean="0"/>
              <a:t>, 15/11/2017</a:t>
            </a:r>
            <a:endParaRPr lang="en-GB" dirty="0"/>
          </a:p>
        </p:txBody>
      </p:sp>
      <p:pic>
        <p:nvPicPr>
          <p:cNvPr id="6" name="Picture 5" descr="Afbeeldingsresultaat voor mass hierarchy">
            <a:extLst>
              <a:ext uri="{FF2B5EF4-FFF2-40B4-BE49-F238E27FC236}">
                <a16:creationId xmlns="" xmlns:a16="http://schemas.microsoft.com/office/drawing/2014/main" id="{E9ED59BE-98BF-4D99-B31C-5BAEEE4E5BA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12727" y="1414211"/>
            <a:ext cx="3725814" cy="2530607"/>
          </a:xfrm>
          <a:prstGeom prst="rect">
            <a:avLst/>
          </a:prstGeom>
          <a:noFill/>
          <a:extLst>
            <a:ext uri="{909E8E84-426E-40dd-AFC4-6F175D3DCCD1}">
              <a14:hiddenFill xmlns:lc="http://schemas.openxmlformats.org/drawingml/2006/lockedCanvas" xmlns:a14="http://schemas.microsoft.com/office/drawing/2010/main" xmlns="">
                <a:solidFill>
                  <a:srgbClr val="FFFFFF"/>
                </a:solidFill>
              </a14:hiddenFill>
            </a:ext>
          </a:extLst>
        </p:spPr>
      </p:pic>
      <p:grpSp>
        <p:nvGrpSpPr>
          <p:cNvPr id="7" name="Group 45">
            <a:extLst>
              <a:ext uri="{FF2B5EF4-FFF2-40B4-BE49-F238E27FC236}">
                <a16:creationId xmlns="" xmlns:a16="http://schemas.microsoft.com/office/drawing/2014/main" id="{EF907414-AAAF-4659-B192-791ABC8AB4AE}"/>
              </a:ext>
            </a:extLst>
          </p:cNvPr>
          <p:cNvGrpSpPr/>
          <p:nvPr/>
        </p:nvGrpSpPr>
        <p:grpSpPr>
          <a:xfrm>
            <a:off x="8109590" y="3480995"/>
            <a:ext cx="3928951" cy="3007766"/>
            <a:chOff x="272200" y="218587"/>
            <a:chExt cx="6401682" cy="6242538"/>
          </a:xfrm>
        </p:grpSpPr>
        <p:pic>
          <p:nvPicPr>
            <p:cNvPr id="8" name="Picture 25">
              <a:extLst>
                <a:ext uri="{FF2B5EF4-FFF2-40B4-BE49-F238E27FC236}">
                  <a16:creationId xmlns="" xmlns:a16="http://schemas.microsoft.com/office/drawing/2014/main" id="{81CE8E37-8A50-44BE-BF31-8A56ED933666}"/>
                </a:ext>
              </a:extLst>
            </p:cNvPr>
            <p:cNvPicPr>
              <a:picLocks noChangeArrowheads="1"/>
            </p:cNvPicPr>
            <p:nvPr/>
          </p:nvPicPr>
          <p:blipFill>
            <a:blip r:embed="rId5" cstate="print">
              <a:extLst>
                <a:ext uri="{28A0092B-C50C-407E-A947-70E740481C1C}">
                  <a14:useLocalDpi xmlns:a14="http://schemas.microsoft.com/office/drawing/2010/main" val="0"/>
                </a:ext>
              </a:extLst>
            </a:blip>
            <a:srcRect l="11200" t="1698" r="30499" b="1282"/>
            <a:stretch>
              <a:fillRect/>
            </a:stretch>
          </p:blipFill>
          <p:spPr bwMode="auto">
            <a:xfrm>
              <a:off x="1004810" y="1436080"/>
              <a:ext cx="5486400" cy="40005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pic>
        <p:sp>
          <p:nvSpPr>
            <p:cNvPr id="9" name="Rectangle 8">
              <a:extLst>
                <a:ext uri="{FF2B5EF4-FFF2-40B4-BE49-F238E27FC236}">
                  <a16:creationId xmlns="" xmlns:a16="http://schemas.microsoft.com/office/drawing/2014/main" id="{25CF6B50-3D1F-4EBA-9328-07EE3D4BFBF1}"/>
                </a:ext>
              </a:extLst>
            </p:cNvPr>
            <p:cNvSpPr>
              <a:spLocks/>
            </p:cNvSpPr>
            <p:nvPr/>
          </p:nvSpPr>
          <p:spPr bwMode="auto">
            <a:xfrm>
              <a:off x="4750469" y="2137565"/>
              <a:ext cx="368299" cy="363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lIns="0" tIns="0" rIns="0" bIns="0"/>
            <a:lstStyle/>
            <a:p>
              <a:endParaRPr lang="en-US" sz="2400" dirty="0" smtClean="0">
                <a:latin typeface="Arial Bold" charset="0"/>
                <a:cs typeface="Arial Bold" charset="0"/>
                <a:sym typeface="Arial Bold" charset="0"/>
              </a:endParaRPr>
            </a:p>
          </p:txBody>
        </p:sp>
        <p:sp>
          <p:nvSpPr>
            <p:cNvPr id="13" name="Line 30">
              <a:extLst>
                <a:ext uri="{FF2B5EF4-FFF2-40B4-BE49-F238E27FC236}">
                  <a16:creationId xmlns="" xmlns:a16="http://schemas.microsoft.com/office/drawing/2014/main" id="{6E4DA1F6-F0E5-4AD3-8E35-2ACEF5311EC3}"/>
                </a:ext>
              </a:extLst>
            </p:cNvPr>
            <p:cNvSpPr>
              <a:spLocks noChangeShapeType="1"/>
            </p:cNvSpPr>
            <p:nvPr/>
          </p:nvSpPr>
          <p:spPr bwMode="auto">
            <a:xfrm>
              <a:off x="6519863" y="1889125"/>
              <a:ext cx="0" cy="3725863"/>
            </a:xfrm>
            <a:prstGeom prst="line">
              <a:avLst/>
            </a:prstGeom>
            <a:noFill/>
            <a:ln w="15875">
              <a:solidFill>
                <a:schemeClr val="tx1"/>
              </a:solidFill>
              <a:miter lim="800000"/>
              <a:headEnd/>
              <a:tailEnd/>
            </a:ln>
            <a:extLst>
              <a:ext uri="{909E8E84-426E-40dd-AFC4-6F175D3DCCD1}">
                <a14:hiddenFill xmlns="" xmlns:a14="http://schemas.microsoft.com/office/drawing/2010/main">
                  <a:solidFill>
                    <a:srgbClr val="FFFFFF"/>
                  </a:solidFill>
                </a14:hiddenFill>
              </a:ext>
            </a:extLst>
          </p:spPr>
          <p:txBody>
            <a:bodyPr lIns="0" tIns="0" rIns="0" bIns="0"/>
            <a:lstStyle/>
            <a:p>
              <a:endParaRPr lang="en-US" sz="2400" dirty="0"/>
            </a:p>
          </p:txBody>
        </p:sp>
        <p:grpSp>
          <p:nvGrpSpPr>
            <p:cNvPr id="14" name="Group 36">
              <a:extLst>
                <a:ext uri="{FF2B5EF4-FFF2-40B4-BE49-F238E27FC236}">
                  <a16:creationId xmlns="" xmlns:a16="http://schemas.microsoft.com/office/drawing/2014/main" id="{7C2FADE2-8CC1-4BD9-A34A-FB7C9810536C}"/>
                </a:ext>
              </a:extLst>
            </p:cNvPr>
            <p:cNvGrpSpPr>
              <a:grpSpLocks/>
            </p:cNvGrpSpPr>
            <p:nvPr/>
          </p:nvGrpSpPr>
          <p:grpSpPr bwMode="auto">
            <a:xfrm>
              <a:off x="2724160" y="5568950"/>
              <a:ext cx="3949722" cy="892175"/>
              <a:chOff x="1124" y="8"/>
              <a:chExt cx="2488" cy="562"/>
            </a:xfrm>
          </p:grpSpPr>
          <p:sp>
            <p:nvSpPr>
              <p:cNvPr id="23" name="Rectangle 33">
                <a:extLst>
                  <a:ext uri="{FF2B5EF4-FFF2-40B4-BE49-F238E27FC236}">
                    <a16:creationId xmlns="" xmlns:a16="http://schemas.microsoft.com/office/drawing/2014/main" id="{5EAB3734-AEB5-4CD4-A8FA-0A1753056E20}"/>
                  </a:ext>
                </a:extLst>
              </p:cNvPr>
              <p:cNvSpPr>
                <a:spLocks/>
              </p:cNvSpPr>
              <p:nvPr/>
            </p:nvSpPr>
            <p:spPr bwMode="auto">
              <a:xfrm>
                <a:off x="1124" y="8"/>
                <a:ext cx="75" cy="2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r>
                  <a:rPr lang="en-US" sz="1200" dirty="0">
                    <a:cs typeface="Arial" pitchFamily="34" charset="0"/>
                  </a:rPr>
                  <a:t>5</a:t>
                </a:r>
              </a:p>
            </p:txBody>
          </p:sp>
          <p:sp>
            <p:nvSpPr>
              <p:cNvPr id="24" name="Rectangle 35">
                <a:extLst>
                  <a:ext uri="{FF2B5EF4-FFF2-40B4-BE49-F238E27FC236}">
                    <a16:creationId xmlns="" xmlns:a16="http://schemas.microsoft.com/office/drawing/2014/main" id="{3CE35107-D53C-4FF9-A9D7-46862A683BC5}"/>
                  </a:ext>
                </a:extLst>
              </p:cNvPr>
              <p:cNvSpPr>
                <a:spLocks/>
              </p:cNvSpPr>
              <p:nvPr/>
            </p:nvSpPr>
            <p:spPr bwMode="auto">
              <a:xfrm>
                <a:off x="2738" y="248"/>
                <a:ext cx="874" cy="3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r>
                  <a:rPr lang="en-US" sz="1600" dirty="0" err="1">
                    <a:cs typeface="Arial" pitchFamily="34" charset="0"/>
                  </a:rPr>
                  <a:t>E</a:t>
                </a:r>
                <a:r>
                  <a:rPr lang="en-US" sz="1600" baseline="-6000" dirty="0" err="1">
                    <a:latin typeface="Candara" pitchFamily="34" charset="0"/>
                    <a:ea typeface="Candara" pitchFamily="34" charset="0"/>
                    <a:cs typeface="Candara" pitchFamily="34" charset="0"/>
                    <a:sym typeface="Candara" pitchFamily="34" charset="0"/>
                  </a:rPr>
                  <a:t>ν</a:t>
                </a:r>
                <a:r>
                  <a:rPr lang="en-US" sz="1600" dirty="0">
                    <a:cs typeface="Arial" pitchFamily="34" charset="0"/>
                  </a:rPr>
                  <a:t> [</a:t>
                </a:r>
                <a:r>
                  <a:rPr lang="en-US" sz="1600" dirty="0" err="1">
                    <a:cs typeface="Arial" pitchFamily="34" charset="0"/>
                  </a:rPr>
                  <a:t>GeV</a:t>
                </a:r>
                <a:r>
                  <a:rPr lang="en-US" sz="1600" dirty="0">
                    <a:cs typeface="Arial" pitchFamily="34" charset="0"/>
                  </a:rPr>
                  <a:t>]</a:t>
                </a:r>
              </a:p>
            </p:txBody>
          </p:sp>
        </p:grpSp>
        <p:sp>
          <p:nvSpPr>
            <p:cNvPr id="16" name="Rectangle 39">
              <a:extLst>
                <a:ext uri="{FF2B5EF4-FFF2-40B4-BE49-F238E27FC236}">
                  <a16:creationId xmlns="" xmlns:a16="http://schemas.microsoft.com/office/drawing/2014/main" id="{49B42862-26CB-4654-A4D8-BBF3D067A21B}"/>
                </a:ext>
              </a:extLst>
            </p:cNvPr>
            <p:cNvSpPr>
              <a:spLocks/>
            </p:cNvSpPr>
            <p:nvPr/>
          </p:nvSpPr>
          <p:spPr bwMode="auto">
            <a:xfrm>
              <a:off x="591679" y="3524251"/>
              <a:ext cx="730845" cy="766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endParaRPr lang="en-US" sz="2400" dirty="0">
                <a:cs typeface="Arial" pitchFamily="34" charset="0"/>
              </a:endParaRPr>
            </a:p>
          </p:txBody>
        </p:sp>
        <p:sp>
          <p:nvSpPr>
            <p:cNvPr id="17" name="Rectangle 40">
              <a:extLst>
                <a:ext uri="{FF2B5EF4-FFF2-40B4-BE49-F238E27FC236}">
                  <a16:creationId xmlns="" xmlns:a16="http://schemas.microsoft.com/office/drawing/2014/main" id="{334D9521-D9F6-4FA2-A10F-A80FD91CF97C}"/>
                </a:ext>
              </a:extLst>
            </p:cNvPr>
            <p:cNvSpPr>
              <a:spLocks/>
            </p:cNvSpPr>
            <p:nvPr/>
          </p:nvSpPr>
          <p:spPr bwMode="auto">
            <a:xfrm>
              <a:off x="857353" y="5378448"/>
              <a:ext cx="119105" cy="7665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endParaRPr lang="en-US" sz="2400" dirty="0">
                <a:cs typeface="Arial" pitchFamily="34" charset="0"/>
              </a:endParaRPr>
            </a:p>
          </p:txBody>
        </p:sp>
        <p:sp>
          <p:nvSpPr>
            <p:cNvPr id="18" name="Line 41">
              <a:extLst>
                <a:ext uri="{FF2B5EF4-FFF2-40B4-BE49-F238E27FC236}">
                  <a16:creationId xmlns="" xmlns:a16="http://schemas.microsoft.com/office/drawing/2014/main" id="{4DB7E0C3-AE22-4A9B-8061-B1E4D0188FE0}"/>
                </a:ext>
              </a:extLst>
            </p:cNvPr>
            <p:cNvSpPr>
              <a:spLocks noChangeShapeType="1"/>
            </p:cNvSpPr>
            <p:nvPr/>
          </p:nvSpPr>
          <p:spPr bwMode="auto">
            <a:xfrm>
              <a:off x="3733802" y="1743074"/>
              <a:ext cx="0" cy="1152525"/>
            </a:xfrm>
            <a:prstGeom prst="line">
              <a:avLst/>
            </a:prstGeom>
            <a:noFill/>
            <a:ln w="57150">
              <a:solidFill>
                <a:schemeClr val="tx1"/>
              </a:solidFill>
              <a:miter lim="800000"/>
              <a:headEnd type="stealth" w="med" len="med"/>
              <a:tailEnd type="stealth" w="med" len="med"/>
            </a:ln>
            <a:extLst>
              <a:ext uri="{909E8E84-426E-40dd-AFC4-6F175D3DCCD1}">
                <a14:hiddenFill xmlns="" xmlns:a14="http://schemas.microsoft.com/office/drawing/2010/main">
                  <a:solidFill>
                    <a:srgbClr val="FFFFFF"/>
                  </a:solidFill>
                </a14:hiddenFill>
              </a:ext>
            </a:extLst>
          </p:spPr>
          <p:txBody>
            <a:bodyPr lIns="0" tIns="0" rIns="0" bIns="0"/>
            <a:lstStyle/>
            <a:p>
              <a:endParaRPr lang="en-US" sz="2400" dirty="0"/>
            </a:p>
          </p:txBody>
        </p:sp>
        <p:sp>
          <p:nvSpPr>
            <p:cNvPr id="19" name="Rectangle 42">
              <a:extLst>
                <a:ext uri="{FF2B5EF4-FFF2-40B4-BE49-F238E27FC236}">
                  <a16:creationId xmlns="" xmlns:a16="http://schemas.microsoft.com/office/drawing/2014/main" id="{8BF494B8-AC35-4E2D-8F48-B8F699836135}"/>
                </a:ext>
              </a:extLst>
            </p:cNvPr>
            <p:cNvSpPr>
              <a:spLocks/>
            </p:cNvSpPr>
            <p:nvPr/>
          </p:nvSpPr>
          <p:spPr bwMode="auto">
            <a:xfrm>
              <a:off x="5118769" y="3461297"/>
              <a:ext cx="759067" cy="5916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r>
                <a:rPr lang="en-US" sz="3000" dirty="0" err="1">
                  <a:solidFill>
                    <a:srgbClr val="0000FF"/>
                  </a:solidFill>
                  <a:latin typeface="Candara Bold" pitchFamily="34" charset="0"/>
                  <a:ea typeface="Candara Bold" pitchFamily="34" charset="0"/>
                  <a:cs typeface="Candara Bold" pitchFamily="34" charset="0"/>
                  <a:sym typeface="Candara Bold" pitchFamily="34" charset="0"/>
                </a:rPr>
                <a:t>ν</a:t>
              </a:r>
              <a:r>
                <a:rPr lang="en-US" sz="3000" baseline="-6000" dirty="0" err="1">
                  <a:solidFill>
                    <a:srgbClr val="0000FF"/>
                  </a:solidFill>
                  <a:latin typeface="Candara Bold" pitchFamily="34" charset="0"/>
                  <a:ea typeface="Candara Bold" pitchFamily="34" charset="0"/>
                  <a:cs typeface="Candara Bold" pitchFamily="34" charset="0"/>
                  <a:sym typeface="Candara Bold" pitchFamily="34" charset="0"/>
                </a:rPr>
                <a:t>μ</a:t>
              </a:r>
              <a:endParaRPr lang="en-US" sz="3000" baseline="-6000" dirty="0">
                <a:solidFill>
                  <a:srgbClr val="0000FF"/>
                </a:solidFill>
                <a:latin typeface="Candara Bold" pitchFamily="34" charset="0"/>
                <a:ea typeface="Candara Bold" pitchFamily="34" charset="0"/>
                <a:cs typeface="Candara Bold" pitchFamily="34" charset="0"/>
                <a:sym typeface="Candara Bold" pitchFamily="34" charset="0"/>
              </a:endParaRPr>
            </a:p>
          </p:txBody>
        </p:sp>
        <p:sp>
          <p:nvSpPr>
            <p:cNvPr id="20" name="Rectangle 43">
              <a:extLst>
                <a:ext uri="{FF2B5EF4-FFF2-40B4-BE49-F238E27FC236}">
                  <a16:creationId xmlns="" xmlns:a16="http://schemas.microsoft.com/office/drawing/2014/main" id="{4A82BC83-CCE5-4314-B660-68822D9D1438}"/>
                </a:ext>
              </a:extLst>
            </p:cNvPr>
            <p:cNvSpPr>
              <a:spLocks/>
            </p:cNvSpPr>
            <p:nvPr/>
          </p:nvSpPr>
          <p:spPr bwMode="auto">
            <a:xfrm>
              <a:off x="3468554" y="4438649"/>
              <a:ext cx="633588" cy="59160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r>
                <a:rPr lang="en-US" sz="3000" dirty="0" err="1">
                  <a:solidFill>
                    <a:srgbClr val="FF0000"/>
                  </a:solidFill>
                  <a:latin typeface="Candara Bold" pitchFamily="34" charset="0"/>
                  <a:ea typeface="Candara Bold" pitchFamily="34" charset="0"/>
                  <a:cs typeface="Candara Bold" pitchFamily="34" charset="0"/>
                  <a:sym typeface="Candara Bold" pitchFamily="34" charset="0"/>
                </a:rPr>
                <a:t>ν</a:t>
              </a:r>
              <a:r>
                <a:rPr lang="en-US" sz="3000" baseline="-6000" dirty="0" err="1">
                  <a:solidFill>
                    <a:srgbClr val="FF0000"/>
                  </a:solidFill>
                  <a:latin typeface="Candara Bold" pitchFamily="34" charset="0"/>
                  <a:ea typeface="Candara Bold" pitchFamily="34" charset="0"/>
                  <a:cs typeface="Candara Bold" pitchFamily="34" charset="0"/>
                  <a:sym typeface="Candara Bold" pitchFamily="34" charset="0"/>
                </a:rPr>
                <a:t>e</a:t>
              </a:r>
              <a:endParaRPr lang="en-US" sz="3000" baseline="-6000" dirty="0">
                <a:solidFill>
                  <a:srgbClr val="FF0000"/>
                </a:solidFill>
                <a:latin typeface="Candara Bold" pitchFamily="34" charset="0"/>
                <a:ea typeface="Candara Bold" pitchFamily="34" charset="0"/>
                <a:cs typeface="Candara Bold" pitchFamily="34" charset="0"/>
                <a:sym typeface="Candara Bold" pitchFamily="34" charset="0"/>
              </a:endParaRPr>
            </a:p>
          </p:txBody>
        </p:sp>
        <p:sp>
          <p:nvSpPr>
            <p:cNvPr id="21" name="Rectangle 44">
              <a:extLst>
                <a:ext uri="{FF2B5EF4-FFF2-40B4-BE49-F238E27FC236}">
                  <a16:creationId xmlns="" xmlns:a16="http://schemas.microsoft.com/office/drawing/2014/main" id="{6D89DDC7-BC9D-48DD-A134-C7E81AF17285}"/>
                </a:ext>
              </a:extLst>
            </p:cNvPr>
            <p:cNvSpPr>
              <a:spLocks/>
            </p:cNvSpPr>
            <p:nvPr/>
          </p:nvSpPr>
          <p:spPr bwMode="auto">
            <a:xfrm rot="16200000">
              <a:off x="-2111820" y="2602607"/>
              <a:ext cx="5119076" cy="3510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12700">
                  <a:solidFill>
                    <a:schemeClr val="tx1"/>
                  </a:solidFill>
                  <a:miter lim="800000"/>
                  <a:headEnd/>
                  <a:tailEnd/>
                </a14:hiddenLine>
              </a:ext>
            </a:extLst>
          </p:spPr>
          <p:txBody>
            <a:bodyPr wrap="square" lIns="0" tIns="0" rIns="0" bIns="0">
              <a:spAutoFit/>
            </a:bodyPr>
            <a:lstStyle/>
            <a:p>
              <a:r>
                <a:rPr lang="en-US" sz="1400" dirty="0">
                  <a:latin typeface="Arial Bold" charset="0"/>
                  <a:cs typeface="Arial Bold" charset="0"/>
                  <a:sym typeface="Arial Bold" charset="0"/>
                </a:rPr>
                <a:t>P(</a:t>
              </a:r>
              <a:r>
                <a:rPr lang="en-US" sz="1400" dirty="0" err="1">
                  <a:latin typeface="Candara Bold" pitchFamily="34" charset="0"/>
                  <a:ea typeface="Candara Bold" pitchFamily="34" charset="0"/>
                  <a:cs typeface="Candara Bold" pitchFamily="34" charset="0"/>
                  <a:sym typeface="Candara Bold" pitchFamily="34" charset="0"/>
                </a:rPr>
                <a:t>ν</a:t>
              </a:r>
              <a:r>
                <a:rPr lang="en-US" sz="1400" baseline="-6000" dirty="0" err="1">
                  <a:latin typeface="Candara Bold" pitchFamily="34" charset="0"/>
                  <a:ea typeface="Candara Bold" pitchFamily="34" charset="0"/>
                  <a:cs typeface="Candara Bold" pitchFamily="34" charset="0"/>
                  <a:sym typeface="Candara Bold" pitchFamily="34" charset="0"/>
                </a:rPr>
                <a:t>μ</a:t>
              </a:r>
              <a:r>
                <a:rPr lang="en-US" sz="1400" dirty="0">
                  <a:latin typeface="Arial Bold" charset="0"/>
                  <a:cs typeface="Arial Bold" charset="0"/>
                  <a:sym typeface="Arial Bold" charset="0"/>
                </a:rPr>
                <a:t> → </a:t>
              </a:r>
              <a:r>
                <a:rPr lang="en-US" sz="1400" dirty="0" err="1">
                  <a:latin typeface="Candara Bold" pitchFamily="34" charset="0"/>
                  <a:ea typeface="Candara Bold" pitchFamily="34" charset="0"/>
                  <a:cs typeface="Candara Bold" pitchFamily="34" charset="0"/>
                  <a:sym typeface="Candara Bold" pitchFamily="34" charset="0"/>
                </a:rPr>
                <a:t>ν</a:t>
              </a:r>
              <a:r>
                <a:rPr lang="en-US" sz="1400" baseline="-6000" dirty="0" err="1">
                  <a:latin typeface="Candara Bold" pitchFamily="34" charset="0"/>
                  <a:ea typeface="Candara Bold" pitchFamily="34" charset="0"/>
                  <a:cs typeface="Candara Bold" pitchFamily="34" charset="0"/>
                  <a:sym typeface="Candara Bold" pitchFamily="34" charset="0"/>
                </a:rPr>
                <a:t>μ</a:t>
              </a:r>
              <a:r>
                <a:rPr lang="en-US" sz="1400" dirty="0">
                  <a:latin typeface="Arial Bold" charset="0"/>
                  <a:cs typeface="Arial Bold" charset="0"/>
                  <a:sym typeface="Arial Bold" charset="0"/>
                </a:rPr>
                <a:t>) for θ=130º</a:t>
              </a:r>
            </a:p>
          </p:txBody>
        </p:sp>
      </p:grpSp>
    </p:spTree>
    <p:extLst>
      <p:ext uri="{BB962C8B-B14F-4D97-AF65-F5344CB8AC3E}">
        <p14:creationId xmlns:p14="http://schemas.microsoft.com/office/powerpoint/2010/main" val="173891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Detection principle</a:t>
            </a:r>
            <a:endParaRPr lang="en-GB"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Content Placeholder 4">
            <a:extLst>
              <a:ext uri="{FF2B5EF4-FFF2-40B4-BE49-F238E27FC236}">
                <a16:creationId xmlns:a16="http://schemas.microsoft.com/office/drawing/2014/main" xmlns="" id="{3FF164CF-9F4B-4AF5-84DC-DE6CD381DCE8}"/>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1327356"/>
            <a:ext cx="4733783" cy="2662753"/>
          </a:xfrm>
          <a:prstGeom prst="rect">
            <a:avLst/>
          </a:prstGeom>
        </p:spPr>
      </p:pic>
      <p:sp>
        <p:nvSpPr>
          <p:cNvPr id="6" name="Rectangle 5"/>
          <p:cNvSpPr/>
          <p:nvPr/>
        </p:nvSpPr>
        <p:spPr>
          <a:xfrm>
            <a:off x="4733783" y="1689051"/>
            <a:ext cx="6280581" cy="1477328"/>
          </a:xfrm>
          <a:prstGeom prst="rect">
            <a:avLst/>
          </a:prstGeom>
        </p:spPr>
        <p:txBody>
          <a:bodyPr wrap="square">
            <a:spAutoFit/>
          </a:bodyPr>
          <a:lstStyle/>
          <a:p>
            <a:pPr marL="432000" indent="-324000" algn="just">
              <a:buBlip>
                <a:blip r:embed="rId4"/>
              </a:buBlip>
            </a:pPr>
            <a:r>
              <a:rPr lang="en-US" dirty="0">
                <a:latin typeface="+mj-lt"/>
              </a:rPr>
              <a:t>Neutrino interacts in the vicinity of the telescope</a:t>
            </a:r>
          </a:p>
          <a:p>
            <a:pPr marL="432000" indent="-324000" algn="just">
              <a:buBlip>
                <a:blip r:embed="rId4"/>
              </a:buBlip>
            </a:pPr>
            <a:r>
              <a:rPr lang="en-US" dirty="0">
                <a:latin typeface="+mj-lt"/>
              </a:rPr>
              <a:t>In seawater relativistic charged particles emerging from a neutrino interaction produce Cherenkov light</a:t>
            </a:r>
          </a:p>
          <a:p>
            <a:pPr marL="432000" indent="-324000" algn="just">
              <a:buBlip>
                <a:blip r:embed="rId4"/>
              </a:buBlip>
            </a:pPr>
            <a:r>
              <a:rPr lang="en-US" dirty="0">
                <a:latin typeface="+mj-lt"/>
              </a:rPr>
              <a:t>Thousands of optical sensors to be deployed at a depth of 3.5 km to detect this light</a:t>
            </a:r>
            <a:endParaRPr lang="el-GR" dirty="0">
              <a:latin typeface="+mj-lt"/>
            </a:endParaRPr>
          </a:p>
        </p:txBody>
      </p:sp>
      <p:pic>
        <p:nvPicPr>
          <p:cNvPr id="7" name="Picture 6">
            <a:extLst>
              <a:ext uri="{FF2B5EF4-FFF2-40B4-BE49-F238E27FC236}">
                <a16:creationId xmlns:a16="http://schemas.microsoft.com/office/drawing/2014/main" xmlns="" id="{50524F39-8861-46F3-8185-940595CD2C6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00437" y="3693597"/>
            <a:ext cx="5071423" cy="2852676"/>
          </a:xfrm>
          <a:prstGeom prst="rect">
            <a:avLst/>
          </a:prstGeom>
        </p:spPr>
      </p:pic>
      <p:sp>
        <p:nvSpPr>
          <p:cNvPr id="8" name="Rectangle 7"/>
          <p:cNvSpPr/>
          <p:nvPr/>
        </p:nvSpPr>
        <p:spPr>
          <a:xfrm>
            <a:off x="304800" y="4794326"/>
            <a:ext cx="6096000" cy="923330"/>
          </a:xfrm>
          <a:prstGeom prst="rect">
            <a:avLst/>
          </a:prstGeom>
        </p:spPr>
        <p:txBody>
          <a:bodyPr>
            <a:spAutoFit/>
          </a:bodyPr>
          <a:lstStyle/>
          <a:p>
            <a:pPr marL="432000" indent="-324000" algn="just">
              <a:buBlip>
                <a:blip r:embed="rId4"/>
              </a:buBlip>
            </a:pPr>
            <a:r>
              <a:rPr lang="en-US" dirty="0">
                <a:solidFill>
                  <a:schemeClr val="tx2">
                    <a:lumMod val="50000"/>
                  </a:schemeClr>
                </a:solidFill>
                <a:latin typeface="+mj-lt"/>
              </a:rPr>
              <a:t>Density of optical sensors determines energy threshold  </a:t>
            </a:r>
          </a:p>
          <a:p>
            <a:pPr marL="432000" indent="-324000" algn="just">
              <a:buBlip>
                <a:blip r:embed="rId4"/>
              </a:buBlip>
            </a:pPr>
            <a:r>
              <a:rPr lang="en-US" dirty="0">
                <a:solidFill>
                  <a:schemeClr val="tx2">
                    <a:lumMod val="50000"/>
                  </a:schemeClr>
                </a:solidFill>
                <a:latin typeface="+mj-lt"/>
              </a:rPr>
              <a:t>Deep sea water offers excellent direction resolution due to low scattering</a:t>
            </a:r>
            <a:endParaRPr lang="el-GR" dirty="0">
              <a:latin typeface="+mj-lt"/>
            </a:endParaRPr>
          </a:p>
        </p:txBody>
      </p:sp>
    </p:spTree>
    <p:extLst>
      <p:ext uri="{BB962C8B-B14F-4D97-AF65-F5344CB8AC3E}">
        <p14:creationId xmlns:p14="http://schemas.microsoft.com/office/powerpoint/2010/main" val="2215330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2382" y="184179"/>
            <a:ext cx="10515600" cy="962230"/>
          </a:xfrm>
        </p:spPr>
        <p:txBody>
          <a:bodyPr/>
          <a:lstStyle/>
          <a:p>
            <a:pPr algn="ctr"/>
            <a:r>
              <a:rPr lang="en-GB" dirty="0" smtClean="0">
                <a:solidFill>
                  <a:schemeClr val="bg1"/>
                </a:solidFill>
                <a:effectLst/>
                <a:latin typeface="Garamond" panose="02020404030301010803" pitchFamily="18" charset="0"/>
              </a:rPr>
              <a:t>The KM3NeT collaboration</a:t>
            </a:r>
            <a:endParaRPr lang="en-GB" dirty="0">
              <a:solidFill>
                <a:schemeClr val="bg1"/>
              </a:solidFill>
              <a:effectLst/>
              <a:latin typeface="Garamond" panose="02020404030301010803" pitchFamily="18" charset="0"/>
            </a:endParaRPr>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Immagine 6">
            <a:extLst>
              <a:ext uri="{FF2B5EF4-FFF2-40B4-BE49-F238E27FC236}">
                <a16:creationId xmlns:a16="http://schemas.microsoft.com/office/drawing/2014/main" xmlns="" id="{81B443BF-1C2A-4810-8D96-43D2F71675E0}"/>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0056" y="1526179"/>
            <a:ext cx="5001490" cy="3324761"/>
          </a:xfrm>
          <a:prstGeom prst="rect">
            <a:avLst/>
          </a:prstGeom>
        </p:spPr>
      </p:pic>
      <p:sp>
        <p:nvSpPr>
          <p:cNvPr id="6" name="TextBox 5"/>
          <p:cNvSpPr txBox="1"/>
          <p:nvPr/>
        </p:nvSpPr>
        <p:spPr>
          <a:xfrm>
            <a:off x="5468204" y="1849582"/>
            <a:ext cx="6439778" cy="3631763"/>
          </a:xfrm>
          <a:prstGeom prst="rect">
            <a:avLst/>
          </a:prstGeom>
          <a:noFill/>
        </p:spPr>
        <p:txBody>
          <a:bodyPr wrap="square" rtlCol="0">
            <a:spAutoFit/>
          </a:bodyPr>
          <a:lstStyle/>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r>
              <a:rPr lang="en-US" sz="2000" dirty="0" smtClean="0"/>
              <a:t>39 Institutions from 15 countries.</a:t>
            </a:r>
          </a:p>
          <a:p>
            <a:pPr marL="285750" indent="-285750">
              <a:buFont typeface="Wingdings" panose="05000000000000000000" pitchFamily="2" charset="2"/>
              <a:buChar char="q"/>
            </a:pPr>
            <a:endParaRPr lang="en-US" sz="2000" dirty="0"/>
          </a:p>
          <a:p>
            <a:pPr marL="285750" indent="-285750">
              <a:buFont typeface="Wingdings" panose="05000000000000000000" pitchFamily="2" charset="2"/>
              <a:buChar char="q"/>
            </a:pPr>
            <a:r>
              <a:rPr lang="en-US" sz="2000" dirty="0" smtClean="0"/>
              <a:t>Distributed infrastructure in the Mediterranean sea, part of the ESFRI Roadmap.</a:t>
            </a:r>
          </a:p>
          <a:p>
            <a:endParaRPr lang="en-US" sz="2000" dirty="0" smtClean="0"/>
          </a:p>
          <a:p>
            <a:pPr marL="285750" indent="-285750">
              <a:buFont typeface="Wingdings" panose="05000000000000000000" pitchFamily="2" charset="2"/>
              <a:buChar char="q"/>
            </a:pPr>
            <a:r>
              <a:rPr lang="en-US" sz="2000" dirty="0" smtClean="0"/>
              <a:t>3 Deployment sites, Toulon/FR, Sicily/IT, Pylos/GR. </a:t>
            </a:r>
            <a:r>
              <a:rPr lang="en-US" sz="2000" dirty="0"/>
              <a:t>I</a:t>
            </a:r>
            <a:r>
              <a:rPr lang="en-US" sz="2000" dirty="0" smtClean="0"/>
              <a:t>nfrastructure to be completed in phases. </a:t>
            </a:r>
          </a:p>
          <a:p>
            <a:pPr marL="285750" indent="-285750">
              <a:buFont typeface="Wingdings" panose="05000000000000000000" pitchFamily="2" charset="2"/>
              <a:buChar char="q"/>
            </a:pPr>
            <a:endParaRPr lang="en-US" dirty="0" smtClean="0"/>
          </a:p>
          <a:p>
            <a:pPr marL="285750" indent="-285750">
              <a:buFont typeface="Wingdings" panose="05000000000000000000" pitchFamily="2" charset="2"/>
              <a:buChar char="q"/>
            </a:pPr>
            <a:endParaRPr lang="en-US" dirty="0"/>
          </a:p>
          <a:p>
            <a:pPr fontAlgn="t"/>
            <a:r>
              <a:rPr lang="fr-FR" b="1" dirty="0" smtClean="0"/>
              <a:t>   </a:t>
            </a:r>
            <a:endParaRPr lang="en-US" dirty="0" smtClean="0"/>
          </a:p>
          <a:p>
            <a:r>
              <a:rPr lang="en-US" dirty="0" smtClean="0"/>
              <a:t>    </a:t>
            </a:r>
          </a:p>
        </p:txBody>
      </p:sp>
      <p:sp>
        <p:nvSpPr>
          <p:cNvPr id="12" name="TextBox 11"/>
          <p:cNvSpPr txBox="1"/>
          <p:nvPr/>
        </p:nvSpPr>
        <p:spPr>
          <a:xfrm>
            <a:off x="838200" y="5314950"/>
            <a:ext cx="2747963" cy="923330"/>
          </a:xfrm>
          <a:prstGeom prst="rect">
            <a:avLst/>
          </a:prstGeom>
          <a:noFill/>
        </p:spPr>
        <p:txBody>
          <a:bodyPr wrap="square" rtlCol="0">
            <a:spAutoFit/>
          </a:bodyPr>
          <a:lstStyle/>
          <a:p>
            <a:pPr algn="ctr"/>
            <a:r>
              <a:rPr lang="en-US" b="1" dirty="0" smtClean="0"/>
              <a:t>O</a:t>
            </a:r>
            <a:r>
              <a:rPr lang="en-US" dirty="0" smtClean="0"/>
              <a:t>scillation </a:t>
            </a:r>
            <a:r>
              <a:rPr lang="en-US" b="1" dirty="0" smtClean="0"/>
              <a:t>R</a:t>
            </a:r>
            <a:r>
              <a:rPr lang="en-US" dirty="0" smtClean="0"/>
              <a:t>esearch with </a:t>
            </a:r>
            <a:r>
              <a:rPr lang="en-US" b="1" dirty="0" err="1" smtClean="0"/>
              <a:t>C</a:t>
            </a:r>
            <a:r>
              <a:rPr lang="en-US" dirty="0" err="1" smtClean="0"/>
              <a:t>osmics</a:t>
            </a:r>
            <a:r>
              <a:rPr lang="en-US" dirty="0" smtClean="0"/>
              <a:t> in the </a:t>
            </a:r>
            <a:r>
              <a:rPr lang="en-US" b="1" dirty="0" smtClean="0"/>
              <a:t>A</a:t>
            </a:r>
            <a:r>
              <a:rPr lang="en-US" dirty="0" smtClean="0"/>
              <a:t>byss </a:t>
            </a:r>
            <a:r>
              <a:rPr lang="en-US" b="1" dirty="0" smtClean="0"/>
              <a:t>(ORCA)</a:t>
            </a:r>
            <a:endParaRPr lang="el-GR" b="1" dirty="0"/>
          </a:p>
        </p:txBody>
      </p:sp>
      <p:cxnSp>
        <p:nvCxnSpPr>
          <p:cNvPr id="14" name="Straight Arrow Connector 13"/>
          <p:cNvCxnSpPr>
            <a:stCxn id="12" idx="0"/>
          </p:cNvCxnSpPr>
          <p:nvPr/>
        </p:nvCxnSpPr>
        <p:spPr>
          <a:xfrm flipH="1" flipV="1">
            <a:off x="1814513" y="3857625"/>
            <a:ext cx="397669" cy="1457325"/>
          </a:xfrm>
          <a:prstGeom prst="straightConnector1">
            <a:avLst/>
          </a:prstGeom>
          <a:ln>
            <a:solidFill>
              <a:srgbClr val="FFC000"/>
            </a:solidFill>
            <a:tailEnd type="triangle"/>
          </a:ln>
        </p:spPr>
        <p:style>
          <a:lnRef idx="3">
            <a:schemeClr val="accent4"/>
          </a:lnRef>
          <a:fillRef idx="0">
            <a:schemeClr val="accent4"/>
          </a:fillRef>
          <a:effectRef idx="2">
            <a:schemeClr val="accent4"/>
          </a:effectRef>
          <a:fontRef idx="minor">
            <a:schemeClr val="tx1"/>
          </a:fontRef>
        </p:style>
      </p:cxnSp>
      <p:sp>
        <p:nvSpPr>
          <p:cNvPr id="19" name="TextBox 18"/>
          <p:cNvSpPr txBox="1"/>
          <p:nvPr/>
        </p:nvSpPr>
        <p:spPr>
          <a:xfrm>
            <a:off x="4094222" y="5295057"/>
            <a:ext cx="2747963" cy="923330"/>
          </a:xfrm>
          <a:prstGeom prst="rect">
            <a:avLst/>
          </a:prstGeom>
          <a:noFill/>
        </p:spPr>
        <p:txBody>
          <a:bodyPr wrap="square" rtlCol="0">
            <a:spAutoFit/>
          </a:bodyPr>
          <a:lstStyle/>
          <a:p>
            <a:pPr algn="ctr"/>
            <a:r>
              <a:rPr lang="en-US" b="1" dirty="0" err="1" smtClean="0"/>
              <a:t>A</a:t>
            </a:r>
            <a:r>
              <a:rPr lang="en-US" dirty="0" err="1" smtClean="0"/>
              <a:t>stroparticle</a:t>
            </a:r>
            <a:r>
              <a:rPr lang="en-US" dirty="0" smtClean="0"/>
              <a:t> </a:t>
            </a:r>
            <a:r>
              <a:rPr lang="en-US" b="1" dirty="0" smtClean="0"/>
              <a:t>R</a:t>
            </a:r>
            <a:r>
              <a:rPr lang="en-US" dirty="0" smtClean="0"/>
              <a:t>esearch with </a:t>
            </a:r>
            <a:r>
              <a:rPr lang="en-US" b="1" dirty="0" err="1" smtClean="0"/>
              <a:t>C</a:t>
            </a:r>
            <a:r>
              <a:rPr lang="en-US" dirty="0" err="1" smtClean="0"/>
              <a:t>osmics</a:t>
            </a:r>
            <a:r>
              <a:rPr lang="en-US" dirty="0" smtClean="0"/>
              <a:t> in the </a:t>
            </a:r>
            <a:r>
              <a:rPr lang="en-US" b="1" dirty="0" smtClean="0"/>
              <a:t>A</a:t>
            </a:r>
            <a:r>
              <a:rPr lang="en-US" dirty="0" smtClean="0"/>
              <a:t>byss </a:t>
            </a:r>
            <a:r>
              <a:rPr lang="en-US" b="1" dirty="0" smtClean="0"/>
              <a:t>(ARCA)</a:t>
            </a:r>
            <a:endParaRPr lang="el-GR" b="1" dirty="0"/>
          </a:p>
        </p:txBody>
      </p:sp>
      <p:cxnSp>
        <p:nvCxnSpPr>
          <p:cNvPr id="20" name="Straight Arrow Connector 19"/>
          <p:cNvCxnSpPr/>
          <p:nvPr/>
        </p:nvCxnSpPr>
        <p:spPr>
          <a:xfrm flipH="1" flipV="1">
            <a:off x="2700338" y="4344336"/>
            <a:ext cx="2380704" cy="926680"/>
          </a:xfrm>
          <a:prstGeom prst="straightConnector1">
            <a:avLst/>
          </a:prstGeom>
          <a:ln>
            <a:solidFill>
              <a:srgbClr val="FFC000"/>
            </a:solidFill>
            <a:tailEnd type="triangle"/>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16474869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5988"/>
          </a:xfrm>
        </p:spPr>
        <p:txBody>
          <a:bodyPr/>
          <a:lstStyle/>
          <a:p>
            <a:pPr algn="ctr"/>
            <a:r>
              <a:rPr lang="en-GB" dirty="0" smtClean="0">
                <a:solidFill>
                  <a:schemeClr val="bg1"/>
                </a:solidFill>
                <a:effectLst/>
                <a:latin typeface="Garamond" panose="02020404030301010803" pitchFamily="18" charset="0"/>
              </a:rPr>
              <a:t>Complementarity with ICECUBE</a:t>
            </a:r>
            <a:endParaRPr lang="el-GR" dirty="0"/>
          </a:p>
        </p:txBody>
      </p:sp>
      <p:sp>
        <p:nvSpPr>
          <p:cNvPr id="3" name="Content Placeholder 2"/>
          <p:cNvSpPr>
            <a:spLocks noGrp="1"/>
          </p:cNvSpPr>
          <p:nvPr>
            <p:ph idx="1"/>
          </p:nvPr>
        </p:nvSpPr>
        <p:spPr/>
        <p:txBody>
          <a:bodyPr/>
          <a:lstStyle/>
          <a:p>
            <a:pPr marL="0" indent="0">
              <a:buNone/>
            </a:pPr>
            <a:endParaRPr lang="el-GR"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Picture 31" descr="1tev_amanda"/>
          <p:cNvPicPr>
            <a:picLocks noChangeAspect="1" noChangeArrowheads="1"/>
          </p:cNvPicPr>
          <p:nvPr/>
        </p:nvPicPr>
        <p:blipFill>
          <a:blip r:embed="rId2" cstate="print"/>
          <a:srcRect/>
          <a:stretch>
            <a:fillRect/>
          </a:stretch>
        </p:blipFill>
        <p:spPr bwMode="auto">
          <a:xfrm>
            <a:off x="1356852" y="1825625"/>
            <a:ext cx="4860032" cy="2561456"/>
          </a:xfrm>
          <a:prstGeom prst="rect">
            <a:avLst/>
          </a:prstGeom>
          <a:noFill/>
          <a:ln w="9525">
            <a:noFill/>
            <a:miter lim="800000"/>
            <a:headEnd/>
            <a:tailEnd/>
          </a:ln>
        </p:spPr>
      </p:pic>
      <p:pic>
        <p:nvPicPr>
          <p:cNvPr id="6" name="Picture 32" descr="1tev_antares"/>
          <p:cNvPicPr>
            <a:picLocks noChangeAspect="1" noChangeArrowheads="1"/>
          </p:cNvPicPr>
          <p:nvPr/>
        </p:nvPicPr>
        <p:blipFill>
          <a:blip r:embed="rId3" cstate="print"/>
          <a:srcRect/>
          <a:stretch>
            <a:fillRect/>
          </a:stretch>
        </p:blipFill>
        <p:spPr bwMode="auto">
          <a:xfrm>
            <a:off x="6035164" y="1995497"/>
            <a:ext cx="4419600" cy="2333437"/>
          </a:xfrm>
          <a:prstGeom prst="rect">
            <a:avLst/>
          </a:prstGeom>
          <a:noFill/>
          <a:ln w="9525">
            <a:noFill/>
            <a:miter lim="800000"/>
            <a:headEnd/>
            <a:tailEnd/>
          </a:ln>
        </p:spPr>
      </p:pic>
      <p:pic>
        <p:nvPicPr>
          <p:cNvPr id="7" name="Picture 2" descr="C:\Users\Christos\Desktop\summerschool2013\galacticplane.png"/>
          <p:cNvPicPr>
            <a:picLocks noChangeAspect="1" noChangeArrowheads="1"/>
          </p:cNvPicPr>
          <p:nvPr/>
        </p:nvPicPr>
        <p:blipFill>
          <a:blip r:embed="rId4" cstate="print"/>
          <a:srcRect/>
          <a:stretch>
            <a:fillRect/>
          </a:stretch>
        </p:blipFill>
        <p:spPr bwMode="auto">
          <a:xfrm>
            <a:off x="1457633" y="4184650"/>
            <a:ext cx="8896350" cy="2536825"/>
          </a:xfrm>
          <a:prstGeom prst="rect">
            <a:avLst/>
          </a:prstGeom>
          <a:noFill/>
        </p:spPr>
      </p:pic>
      <p:sp>
        <p:nvSpPr>
          <p:cNvPr id="8" name="TextBox 7"/>
          <p:cNvSpPr txBox="1"/>
          <p:nvPr/>
        </p:nvSpPr>
        <p:spPr>
          <a:xfrm>
            <a:off x="1592826" y="1533832"/>
            <a:ext cx="9129251" cy="461665"/>
          </a:xfrm>
          <a:prstGeom prst="rect">
            <a:avLst/>
          </a:prstGeom>
          <a:noFill/>
        </p:spPr>
        <p:txBody>
          <a:bodyPr wrap="square" rtlCol="0">
            <a:spAutoFit/>
          </a:bodyPr>
          <a:lstStyle/>
          <a:p>
            <a:r>
              <a:rPr lang="en-US" sz="2400" dirty="0" smtClean="0">
                <a:latin typeface="+mj-lt"/>
              </a:rPr>
              <a:t>                      South Pole                                    Mediterranean Sea</a:t>
            </a:r>
            <a:endParaRPr lang="el-GR" sz="2400" dirty="0">
              <a:latin typeface="+mj-lt"/>
            </a:endParaRPr>
          </a:p>
        </p:txBody>
      </p:sp>
    </p:spTree>
    <p:extLst>
      <p:ext uri="{BB962C8B-B14F-4D97-AF65-F5344CB8AC3E}">
        <p14:creationId xmlns:p14="http://schemas.microsoft.com/office/powerpoint/2010/main" val="19083792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The Detector at a glance</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p:txBody>
          <a:bodyPr/>
          <a:lstStyle/>
          <a:p>
            <a:pPr marL="0" indent="0">
              <a:buNone/>
            </a:pP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pic>
        <p:nvPicPr>
          <p:cNvPr id="5" name="Immagine 5" descr="KM3NeT-Telescope-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448472"/>
            <a:ext cx="9515475" cy="5531506"/>
          </a:xfrm>
          <a:prstGeom prst="rect">
            <a:avLst/>
          </a:prstGeom>
        </p:spPr>
      </p:pic>
      <p:sp>
        <p:nvSpPr>
          <p:cNvPr id="6" name="Text Box 15"/>
          <p:cNvSpPr txBox="1">
            <a:spLocks noChangeArrowheads="1"/>
          </p:cNvSpPr>
          <p:nvPr/>
        </p:nvSpPr>
        <p:spPr bwMode="auto">
          <a:xfrm>
            <a:off x="6631781" y="1656476"/>
            <a:ext cx="5243514" cy="4524315"/>
          </a:xfrm>
          <a:prstGeom prst="rect">
            <a:avLst/>
          </a:prstGeom>
          <a:gradFill rotWithShape="1">
            <a:gsLst>
              <a:gs pos="0">
                <a:srgbClr val="F79646">
                  <a:tint val="100000"/>
                  <a:shade val="100000"/>
                  <a:satMod val="130000"/>
                </a:srgbClr>
              </a:gs>
              <a:gs pos="100000">
                <a:srgbClr val="F79646">
                  <a:tint val="50000"/>
                  <a:shade val="100000"/>
                  <a:satMod val="350000"/>
                </a:srgbClr>
              </a:gs>
            </a:gsLst>
            <a:lin ang="16200000" scaled="0"/>
          </a:gradFill>
          <a:ln w="9525" cap="flat" cmpd="sng" algn="ctr">
            <a:solidFill>
              <a:srgbClr val="F79646">
                <a:shade val="95000"/>
                <a:satMod val="105000"/>
              </a:srgbClr>
            </a:solidFill>
            <a:prstDash val="solid"/>
            <a:headEnd/>
            <a:tailEnd/>
          </a:ln>
          <a:effectLst>
            <a:outerShdw blurRad="40000" dist="23000" dir="5400000" rotWithShape="0">
              <a:srgbClr val="000000">
                <a:alpha val="35000"/>
              </a:srgbClr>
            </a:outerShdw>
          </a:effectLst>
        </p:spPr>
        <p:txBody>
          <a:bodyPr wrap="square">
            <a:spAutoFit/>
          </a:bodyPr>
          <a:lstStyle/>
          <a:p>
            <a:r>
              <a:rPr kumimoji="0" lang="en-US" altLang="fr-FR" sz="1600" b="1" i="0" u="none" strike="noStrike" kern="0" cap="none" spc="0" normalizeH="0" baseline="0" noProof="0" dirty="0" smtClean="0">
                <a:ln>
                  <a:noFill/>
                </a:ln>
                <a:effectLst/>
                <a:uLnTx/>
                <a:uFillTx/>
                <a:latin typeface="Comic Sans MS" pitchFamily="66" charset="0"/>
              </a:rPr>
              <a:t> </a:t>
            </a:r>
            <a:r>
              <a:rPr lang="nl-NL" sz="1600" b="1" dirty="0" err="1" smtClean="0">
                <a:latin typeface="+mj-lt"/>
              </a:rPr>
              <a:t>Infrastructure</a:t>
            </a:r>
            <a:r>
              <a:rPr lang="nl-NL" sz="1600" b="1" dirty="0" smtClean="0">
                <a:latin typeface="+mj-lt"/>
              </a:rPr>
              <a:t>:</a:t>
            </a:r>
          </a:p>
          <a:p>
            <a:endParaRPr lang="nl-NL" sz="1600" dirty="0" smtClean="0">
              <a:latin typeface="+mj-lt"/>
            </a:endParaRPr>
          </a:p>
          <a:p>
            <a:r>
              <a:rPr lang="nl-NL" sz="1600" dirty="0" smtClean="0">
                <a:latin typeface="+mj-lt"/>
              </a:rPr>
              <a:t>Building blocks of 115 strings anchored</a:t>
            </a:r>
            <a:r>
              <a:rPr lang="nl-NL" sz="1600" dirty="0">
                <a:latin typeface="+mj-lt"/>
              </a:rPr>
              <a:t> </a:t>
            </a:r>
            <a:r>
              <a:rPr lang="nl-NL" sz="1600" dirty="0" smtClean="0">
                <a:latin typeface="+mj-lt"/>
              </a:rPr>
              <a:t>to sea bottom;</a:t>
            </a:r>
          </a:p>
          <a:p>
            <a:r>
              <a:rPr lang="nl-NL" sz="1600" dirty="0" smtClean="0">
                <a:latin typeface="+mj-lt"/>
              </a:rPr>
              <a:t>18 equally spaced optical modules per string</a:t>
            </a:r>
          </a:p>
          <a:p>
            <a:r>
              <a:rPr lang="nl-NL" sz="1600" dirty="0" smtClean="0">
                <a:latin typeface="+mj-lt"/>
              </a:rPr>
              <a:t>(~1 km</a:t>
            </a:r>
            <a:r>
              <a:rPr lang="nl-NL" sz="1600" baseline="30000" dirty="0">
                <a:latin typeface="+mj-lt"/>
              </a:rPr>
              <a:t>2</a:t>
            </a:r>
            <a:r>
              <a:rPr lang="nl-NL" sz="1600" dirty="0" smtClean="0">
                <a:latin typeface="+mj-lt"/>
              </a:rPr>
              <a:t> footprint in ARCA </a:t>
            </a:r>
            <a:r>
              <a:rPr lang="nl-NL" sz="1600" dirty="0" err="1" smtClean="0">
                <a:latin typeface="+mj-lt"/>
              </a:rPr>
              <a:t>configuration</a:t>
            </a:r>
            <a:r>
              <a:rPr lang="nl-NL" sz="1600" dirty="0" smtClean="0">
                <a:latin typeface="+mj-lt"/>
              </a:rPr>
              <a:t>)</a:t>
            </a:r>
          </a:p>
          <a:p>
            <a:pPr marL="0" marR="0" lvl="0" indent="0" defTabSz="914400" eaLnBrk="0" fontAlgn="auto" latinLnBrk="0" hangingPunct="0">
              <a:lnSpc>
                <a:spcPct val="100000"/>
              </a:lnSpc>
              <a:spcBef>
                <a:spcPts val="0"/>
              </a:spcBef>
              <a:spcAft>
                <a:spcPts val="0"/>
              </a:spcAft>
              <a:buClrTx/>
              <a:buSzTx/>
              <a:tabLst/>
              <a:defRPr/>
            </a:pPr>
            <a:endParaRPr lang="en-US" altLang="fr-FR" sz="1600" kern="0" dirty="0" smtClean="0">
              <a:solidFill>
                <a:srgbClr val="0000FF"/>
              </a:solidFill>
              <a:latin typeface="+mj-lt"/>
              <a:cs typeface="Arial"/>
            </a:endParaRPr>
          </a:p>
          <a:p>
            <a:pPr marL="285750" marR="0" lvl="0" indent="-285750" defTabSz="914400" eaLnBrk="0" fontAlgn="auto" latinLnBrk="0" hangingPunct="0">
              <a:lnSpc>
                <a:spcPct val="100000"/>
              </a:lnSpc>
              <a:spcBef>
                <a:spcPts val="0"/>
              </a:spcBef>
              <a:spcAft>
                <a:spcPts val="0"/>
              </a:spcAft>
              <a:buClrTx/>
              <a:buSzTx/>
              <a:buFont typeface="Arial"/>
              <a:buChar char="•"/>
              <a:tabLst/>
              <a:defRPr/>
            </a:pPr>
            <a:r>
              <a:rPr lang="en-US" altLang="fr-FR" sz="1600" kern="0" dirty="0" smtClean="0">
                <a:solidFill>
                  <a:srgbClr val="0000FF"/>
                </a:solidFill>
                <a:latin typeface="+mj-lt"/>
                <a:cs typeface="Arial"/>
              </a:rPr>
              <a:t>Multi-PMT digital optical modules</a:t>
            </a:r>
          </a:p>
          <a:p>
            <a:pPr marR="0" lvl="0" defTabSz="914400" eaLnBrk="0" fontAlgn="auto" latinLnBrk="0" hangingPunct="0">
              <a:lnSpc>
                <a:spcPct val="100000"/>
              </a:lnSpc>
              <a:spcBef>
                <a:spcPts val="0"/>
              </a:spcBef>
              <a:spcAft>
                <a:spcPts val="0"/>
              </a:spcAft>
              <a:buClrTx/>
              <a:buSzTx/>
              <a:tabLst/>
              <a:defRPr/>
            </a:pPr>
            <a:r>
              <a:rPr lang="en-US" altLang="fr-FR" sz="1600" kern="0" dirty="0" smtClean="0">
                <a:solidFill>
                  <a:srgbClr val="0000FF"/>
                </a:solidFill>
                <a:latin typeface="+mj-lt"/>
                <a:cs typeface="Arial"/>
              </a:rPr>
              <a:t>    </a:t>
            </a:r>
            <a:r>
              <a:rPr lang="en-US" altLang="fr-FR" sz="1600" kern="0" dirty="0" smtClean="0">
                <a:latin typeface="+mj-lt"/>
                <a:cs typeface="Arial"/>
              </a:rPr>
              <a:t> 31 X 3” PMTs + expansion cones</a:t>
            </a:r>
            <a:endParaRPr lang="en-US" altLang="fr-FR" sz="1600" kern="0" dirty="0">
              <a:solidFill>
                <a:srgbClr val="0000FF"/>
              </a:solidFill>
              <a:latin typeface="+mj-lt"/>
              <a:cs typeface="Arial"/>
            </a:endParaRPr>
          </a:p>
          <a:p>
            <a:pPr marL="285750" lvl="0" indent="-285750" defTabSz="914400" eaLnBrk="0" hangingPunct="0">
              <a:buFont typeface="Arial"/>
              <a:buChar char="•"/>
              <a:defRPr/>
            </a:pPr>
            <a:r>
              <a:rPr lang="en-US" altLang="fr-FR" sz="1600" kern="0" dirty="0">
                <a:solidFill>
                  <a:srgbClr val="0000FF"/>
                </a:solidFill>
                <a:latin typeface="+mj-lt"/>
                <a:cs typeface="Arial"/>
              </a:rPr>
              <a:t>Time synchronization </a:t>
            </a:r>
          </a:p>
          <a:p>
            <a:pPr lvl="0" defTabSz="914400" eaLnBrk="0" hangingPunct="0">
              <a:defRPr/>
            </a:pPr>
            <a:r>
              <a:rPr lang="en-US" altLang="fr-FR" sz="1600" kern="0" dirty="0">
                <a:latin typeface="+mj-lt"/>
                <a:cs typeface="Arial"/>
              </a:rPr>
              <a:t>     White </a:t>
            </a:r>
            <a:r>
              <a:rPr lang="en-US" altLang="fr-FR" sz="1600" kern="0" dirty="0" smtClean="0">
                <a:latin typeface="+mj-lt"/>
                <a:cs typeface="Arial"/>
              </a:rPr>
              <a:t>rabbit</a:t>
            </a:r>
          </a:p>
          <a:p>
            <a:pPr marL="285750" marR="0" lvl="0" indent="-285750" defTabSz="914400" eaLnBrk="0" fontAlgn="auto" latinLnBrk="0" hangingPunct="0">
              <a:lnSpc>
                <a:spcPct val="100000"/>
              </a:lnSpc>
              <a:spcBef>
                <a:spcPts val="0"/>
              </a:spcBef>
              <a:spcAft>
                <a:spcPts val="0"/>
              </a:spcAft>
              <a:buClrTx/>
              <a:buSzTx/>
              <a:buFont typeface="Arial"/>
              <a:buChar char="•"/>
              <a:tabLst/>
              <a:defRPr/>
            </a:pPr>
            <a:r>
              <a:rPr lang="en-US" altLang="fr-FR" sz="1600" kern="0" dirty="0" smtClean="0">
                <a:solidFill>
                  <a:srgbClr val="0000FF"/>
                </a:solidFill>
                <a:latin typeface="+mj-lt"/>
                <a:cs typeface="Arial"/>
              </a:rPr>
              <a:t>Optical data transmission</a:t>
            </a:r>
          </a:p>
          <a:p>
            <a:pPr marR="0" lvl="0" defTabSz="914400" eaLnBrk="0" fontAlgn="auto" latinLnBrk="0" hangingPunct="0">
              <a:lnSpc>
                <a:spcPct val="100000"/>
              </a:lnSpc>
              <a:spcBef>
                <a:spcPts val="0"/>
              </a:spcBef>
              <a:spcAft>
                <a:spcPts val="0"/>
              </a:spcAft>
              <a:buClrTx/>
              <a:buSzTx/>
              <a:tabLst/>
              <a:defRPr/>
            </a:pPr>
            <a:r>
              <a:rPr lang="en-US" altLang="fr-FR" sz="1600" kern="0" dirty="0" smtClean="0">
                <a:solidFill>
                  <a:srgbClr val="0000FF"/>
                </a:solidFill>
                <a:latin typeface="+mj-lt"/>
                <a:cs typeface="Arial"/>
              </a:rPr>
              <a:t>     </a:t>
            </a:r>
            <a:r>
              <a:rPr lang="en-US" altLang="fr-FR" sz="1600" kern="0" dirty="0" smtClean="0">
                <a:solidFill>
                  <a:srgbClr val="000000"/>
                </a:solidFill>
                <a:latin typeface="+mj-lt"/>
                <a:cs typeface="Arial"/>
              </a:rPr>
              <a:t>Base module with DWDM at string anchor</a:t>
            </a:r>
            <a:endParaRPr lang="en-US" altLang="fr-FR" sz="1600" kern="0" dirty="0">
              <a:solidFill>
                <a:srgbClr val="0000FF"/>
              </a:solidFill>
              <a:latin typeface="+mj-lt"/>
              <a:cs typeface="Arial"/>
            </a:endParaRPr>
          </a:p>
          <a:p>
            <a:pPr marL="285750" marR="0" lvl="0" indent="-285750" defTabSz="914400" eaLnBrk="0" fontAlgn="auto" latinLnBrk="0" hangingPunct="0">
              <a:lnSpc>
                <a:spcPct val="100000"/>
              </a:lnSpc>
              <a:spcBef>
                <a:spcPts val="0"/>
              </a:spcBef>
              <a:spcAft>
                <a:spcPts val="0"/>
              </a:spcAft>
              <a:buClrTx/>
              <a:buSzTx/>
              <a:buFont typeface="Arial"/>
              <a:buChar char="•"/>
              <a:tabLst/>
              <a:defRPr/>
            </a:pPr>
            <a:r>
              <a:rPr lang="en-US" altLang="fr-FR" sz="1600" i="1" kern="0" dirty="0" smtClean="0">
                <a:solidFill>
                  <a:srgbClr val="0000FF"/>
                </a:solidFill>
                <a:latin typeface="+mj-lt"/>
                <a:cs typeface="Arial"/>
              </a:rPr>
              <a:t>All data to shore </a:t>
            </a:r>
            <a:r>
              <a:rPr lang="en-US" altLang="fr-FR" sz="1600" kern="0" dirty="0" smtClean="0">
                <a:solidFill>
                  <a:srgbClr val="0000FF"/>
                </a:solidFill>
                <a:latin typeface="+mj-lt"/>
                <a:cs typeface="Arial"/>
              </a:rPr>
              <a:t>concept</a:t>
            </a:r>
          </a:p>
          <a:p>
            <a:pPr defTabSz="914400" eaLnBrk="0" hangingPunct="0">
              <a:defRPr/>
            </a:pPr>
            <a:r>
              <a:rPr lang="nl-NL" sz="1600" dirty="0" smtClean="0">
                <a:latin typeface="+mj-lt"/>
              </a:rPr>
              <a:t>     Filtering/Trigger on-shore in computer farm</a:t>
            </a:r>
            <a:endParaRPr lang="en-US" altLang="fr-FR" sz="1600" kern="0" dirty="0" smtClean="0">
              <a:solidFill>
                <a:srgbClr val="0000FF"/>
              </a:solidFill>
              <a:latin typeface="+mj-lt"/>
            </a:endParaRPr>
          </a:p>
          <a:p>
            <a:pPr marL="0" marR="0" lvl="0" indent="0" defTabSz="914400" eaLnBrk="0" fontAlgn="auto" latinLnBrk="0" hangingPunct="0">
              <a:lnSpc>
                <a:spcPct val="100000"/>
              </a:lnSpc>
              <a:spcBef>
                <a:spcPts val="0"/>
              </a:spcBef>
              <a:spcAft>
                <a:spcPts val="0"/>
              </a:spcAft>
              <a:buClrTx/>
              <a:buSzTx/>
              <a:tabLst/>
              <a:defRPr/>
            </a:pPr>
            <a:endParaRPr kumimoji="0" lang="en-US" altLang="fr-FR" sz="1600" b="0" i="0" u="none" strike="noStrike" kern="0" cap="none" spc="0" normalizeH="0" baseline="0" noProof="0" dirty="0" smtClean="0">
              <a:ln>
                <a:noFill/>
              </a:ln>
              <a:solidFill>
                <a:srgbClr val="0000FF"/>
              </a:solidFill>
              <a:effectLst/>
              <a:uLnTx/>
              <a:uFillTx/>
              <a:latin typeface="+mj-lt"/>
            </a:endParaRPr>
          </a:p>
          <a:p>
            <a:r>
              <a:rPr lang="nl-NL" sz="1600" dirty="0">
                <a:solidFill>
                  <a:srgbClr val="AA00AC"/>
                </a:solidFill>
                <a:latin typeface="+mj-lt"/>
              </a:rPr>
              <a:t>+ </a:t>
            </a:r>
            <a:r>
              <a:rPr lang="nl-NL" sz="1600" dirty="0" err="1" smtClean="0">
                <a:solidFill>
                  <a:srgbClr val="AA00AC"/>
                </a:solidFill>
                <a:latin typeface="+mj-lt"/>
              </a:rPr>
              <a:t>nodes</a:t>
            </a:r>
            <a:r>
              <a:rPr lang="nl-NL" sz="1600" dirty="0" smtClean="0">
                <a:solidFill>
                  <a:srgbClr val="AA00AC"/>
                </a:solidFill>
                <a:latin typeface="+mj-lt"/>
              </a:rPr>
              <a:t> </a:t>
            </a:r>
            <a:r>
              <a:rPr lang="nl-NL" sz="1600" dirty="0" err="1">
                <a:solidFill>
                  <a:srgbClr val="AA00AC"/>
                </a:solidFill>
                <a:latin typeface="+mj-lt"/>
              </a:rPr>
              <a:t>for</a:t>
            </a:r>
            <a:r>
              <a:rPr lang="nl-NL" sz="1600" dirty="0">
                <a:solidFill>
                  <a:srgbClr val="AA00AC"/>
                </a:solidFill>
                <a:latin typeface="+mj-lt"/>
              </a:rPr>
              <a:t> long term high-</a:t>
            </a:r>
            <a:r>
              <a:rPr lang="nl-NL" sz="1600" dirty="0" err="1">
                <a:solidFill>
                  <a:srgbClr val="AA00AC"/>
                </a:solidFill>
                <a:latin typeface="+mj-lt"/>
              </a:rPr>
              <a:t>bandwidth</a:t>
            </a:r>
            <a:r>
              <a:rPr lang="nl-NL" sz="1600" dirty="0">
                <a:solidFill>
                  <a:srgbClr val="AA00AC"/>
                </a:solidFill>
                <a:latin typeface="+mj-lt"/>
              </a:rPr>
              <a:t> </a:t>
            </a:r>
            <a:r>
              <a:rPr lang="nl-NL" sz="1600" dirty="0" err="1">
                <a:solidFill>
                  <a:srgbClr val="AA00AC"/>
                </a:solidFill>
                <a:latin typeface="+mj-lt"/>
              </a:rPr>
              <a:t>connection</a:t>
            </a:r>
            <a:r>
              <a:rPr lang="nl-NL" sz="1600" dirty="0">
                <a:solidFill>
                  <a:srgbClr val="AA00AC"/>
                </a:solidFill>
                <a:latin typeface="+mj-lt"/>
              </a:rPr>
              <a:t> </a:t>
            </a:r>
            <a:r>
              <a:rPr lang="nl-NL" sz="1600" dirty="0" err="1">
                <a:solidFill>
                  <a:srgbClr val="AA00AC"/>
                </a:solidFill>
                <a:latin typeface="+mj-lt"/>
              </a:rPr>
              <a:t>for</a:t>
            </a:r>
            <a:r>
              <a:rPr lang="nl-NL" sz="1600" dirty="0">
                <a:solidFill>
                  <a:srgbClr val="AA00AC"/>
                </a:solidFill>
                <a:latin typeface="+mj-lt"/>
              </a:rPr>
              <a:t> Earth </a:t>
            </a:r>
            <a:r>
              <a:rPr lang="nl-NL" sz="1600" dirty="0" err="1">
                <a:solidFill>
                  <a:srgbClr val="AA00AC"/>
                </a:solidFill>
                <a:latin typeface="+mj-lt"/>
              </a:rPr>
              <a:t>and</a:t>
            </a:r>
            <a:r>
              <a:rPr lang="nl-NL" sz="1600" dirty="0">
                <a:solidFill>
                  <a:srgbClr val="AA00AC"/>
                </a:solidFill>
                <a:latin typeface="+mj-lt"/>
              </a:rPr>
              <a:t> Sea </a:t>
            </a:r>
            <a:r>
              <a:rPr lang="nl-NL" sz="1600" dirty="0" err="1">
                <a:solidFill>
                  <a:srgbClr val="AA00AC"/>
                </a:solidFill>
                <a:latin typeface="+mj-lt"/>
              </a:rPr>
              <a:t>sciences</a:t>
            </a:r>
            <a:endParaRPr lang="nl-NL" sz="1600" dirty="0">
              <a:solidFill>
                <a:srgbClr val="AA00AC"/>
              </a:solidFill>
              <a:latin typeface="+mj-lt"/>
            </a:endParaRPr>
          </a:p>
          <a:p>
            <a:r>
              <a:rPr lang="nl-NL" sz="1600" dirty="0">
                <a:solidFill>
                  <a:srgbClr val="AA00AC"/>
                </a:solidFill>
                <a:latin typeface="+mj-lt"/>
              </a:rPr>
              <a:t>Optical data transmission</a:t>
            </a:r>
          </a:p>
        </p:txBody>
      </p:sp>
    </p:spTree>
    <p:extLst>
      <p:ext uri="{BB962C8B-B14F-4D97-AF65-F5344CB8AC3E}">
        <p14:creationId xmlns:p14="http://schemas.microsoft.com/office/powerpoint/2010/main" val="17369425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62230"/>
          </a:xfrm>
        </p:spPr>
        <p:txBody>
          <a:bodyPr/>
          <a:lstStyle/>
          <a:p>
            <a:pPr algn="ctr"/>
            <a:r>
              <a:rPr lang="en-GB" dirty="0" smtClean="0">
                <a:solidFill>
                  <a:schemeClr val="bg1"/>
                </a:solidFill>
                <a:effectLst/>
                <a:latin typeface="Garamond" panose="02020404030301010803" pitchFamily="18" charset="0"/>
              </a:rPr>
              <a:t>The KM3NeT Phased construction</a:t>
            </a:r>
            <a:endParaRPr lang="en-GB" dirty="0">
              <a:solidFill>
                <a:schemeClr val="bg1"/>
              </a:solidFill>
              <a:effectLst/>
              <a:latin typeface="Garamond" panose="02020404030301010803" pitchFamily="18" charset="0"/>
            </a:endParaRPr>
          </a:p>
        </p:txBody>
      </p:sp>
      <p:sp>
        <p:nvSpPr>
          <p:cNvPr id="3" name="Content Placeholder 2"/>
          <p:cNvSpPr>
            <a:spLocks noGrp="1"/>
          </p:cNvSpPr>
          <p:nvPr>
            <p:ph idx="1"/>
          </p:nvPr>
        </p:nvSpPr>
        <p:spPr>
          <a:xfrm>
            <a:off x="838200" y="1424497"/>
            <a:ext cx="10515600" cy="4931852"/>
          </a:xfrm>
        </p:spPr>
        <p:txBody>
          <a:bodyPr/>
          <a:lstStyle/>
          <a:p>
            <a:pPr marL="0" indent="0">
              <a:buNone/>
            </a:pPr>
            <a:endParaRPr lang="en-GB" dirty="0"/>
          </a:p>
        </p:txBody>
      </p:sp>
      <p:sp>
        <p:nvSpPr>
          <p:cNvPr id="4" name="Footer Placeholder 3"/>
          <p:cNvSpPr>
            <a:spLocks noGrp="1"/>
          </p:cNvSpPr>
          <p:nvPr>
            <p:ph type="ftr" sz="quarter" idx="11"/>
          </p:nvPr>
        </p:nvSpPr>
        <p:spPr/>
        <p:txBody>
          <a:bodyPr/>
          <a:lstStyle/>
          <a:p>
            <a:r>
              <a:rPr lang="en-GB" smtClean="0"/>
              <a:t>Christos Markou, 15/11/2017</a:t>
            </a:r>
            <a:endParaRPr lang="en-GB"/>
          </a:p>
        </p:txBody>
      </p:sp>
      <p:graphicFrame>
        <p:nvGraphicFramePr>
          <p:cNvPr id="5" name="Table 4"/>
          <p:cNvGraphicFramePr>
            <a:graphicFrameLocks noGrp="1"/>
          </p:cNvGraphicFramePr>
          <p:nvPr>
            <p:extLst>
              <p:ext uri="{D42A27DB-BD31-4B8C-83A1-F6EECF244321}">
                <p14:modId xmlns:p14="http://schemas.microsoft.com/office/powerpoint/2010/main" val="4155708721"/>
              </p:ext>
            </p:extLst>
          </p:nvPr>
        </p:nvGraphicFramePr>
        <p:xfrm>
          <a:off x="1322964" y="1424496"/>
          <a:ext cx="8891079" cy="4931853"/>
        </p:xfrm>
        <a:graphic>
          <a:graphicData uri="http://schemas.openxmlformats.org/drawingml/2006/table">
            <a:tbl>
              <a:tblPr firstRow="1" bandRow="1">
                <a:tableStyleId>{5C22544A-7EE6-4342-B048-85BDC9FD1C3A}</a:tableStyleId>
              </a:tblPr>
              <a:tblGrid>
                <a:gridCol w="1596733"/>
                <a:gridCol w="2059229"/>
                <a:gridCol w="5235117"/>
              </a:tblGrid>
              <a:tr h="1403849">
                <a:tc>
                  <a:txBody>
                    <a:bodyPr/>
                    <a:lstStyle/>
                    <a:p>
                      <a:endParaRPr lang="el-GR" dirty="0"/>
                    </a:p>
                  </a:txBody>
                  <a:tcPr/>
                </a:tc>
                <a:tc>
                  <a:txBody>
                    <a:bodyPr/>
                    <a:lstStyle/>
                    <a:p>
                      <a:pPr algn="ctr"/>
                      <a:endParaRPr lang="en-US" dirty="0" smtClean="0">
                        <a:solidFill>
                          <a:schemeClr val="accent1">
                            <a:lumMod val="75000"/>
                          </a:schemeClr>
                        </a:solidFill>
                      </a:endParaRPr>
                    </a:p>
                    <a:p>
                      <a:pPr algn="ctr"/>
                      <a:r>
                        <a:rPr lang="en-US" b="0" dirty="0" smtClean="0">
                          <a:solidFill>
                            <a:schemeClr val="accent1">
                              <a:lumMod val="75000"/>
                            </a:schemeClr>
                          </a:solidFill>
                        </a:rPr>
                        <a:t>0,25</a:t>
                      </a:r>
                      <a:endParaRPr lang="el-GR" b="0" dirty="0">
                        <a:solidFill>
                          <a:schemeClr val="accent1">
                            <a:lumMod val="75000"/>
                          </a:schemeClr>
                        </a:solidFill>
                      </a:endParaRPr>
                    </a:p>
                  </a:txBody>
                  <a:tcPr/>
                </a:tc>
                <a:tc>
                  <a:txBody>
                    <a:bodyPr/>
                    <a:lstStyle/>
                    <a:p>
                      <a:r>
                        <a:rPr lang="fr-FR" sz="2400" b="0" dirty="0" smtClean="0">
                          <a:solidFill>
                            <a:srgbClr val="000000"/>
                          </a:solidFill>
                          <a:latin typeface="+mj-lt"/>
                        </a:rPr>
                        <a:t>Shore and </a:t>
                      </a:r>
                      <a:r>
                        <a:rPr lang="fr-FR" sz="2400" b="0" dirty="0" err="1" smtClean="0">
                          <a:solidFill>
                            <a:srgbClr val="000000"/>
                          </a:solidFill>
                          <a:latin typeface="+mj-lt"/>
                        </a:rPr>
                        <a:t>deep-sea</a:t>
                      </a:r>
                      <a:r>
                        <a:rPr lang="fr-FR" sz="2400" b="0" dirty="0" smtClean="0">
                          <a:solidFill>
                            <a:srgbClr val="000000"/>
                          </a:solidFill>
                          <a:latin typeface="+mj-lt"/>
                        </a:rPr>
                        <a:t> </a:t>
                      </a:r>
                      <a:r>
                        <a:rPr lang="fr-FR" sz="2400" b="0" dirty="0" err="1" smtClean="0">
                          <a:solidFill>
                            <a:srgbClr val="000000"/>
                          </a:solidFill>
                          <a:latin typeface="+mj-lt"/>
                        </a:rPr>
                        <a:t>infrastucture</a:t>
                      </a:r>
                      <a:r>
                        <a:rPr lang="fr-FR" sz="2400" b="0" dirty="0" smtClean="0">
                          <a:solidFill>
                            <a:srgbClr val="000000"/>
                          </a:solidFill>
                          <a:latin typeface="+mj-lt"/>
                        </a:rPr>
                        <a:t> at</a:t>
                      </a:r>
                      <a:r>
                        <a:rPr lang="fr-FR" sz="2400" b="0" baseline="0" dirty="0" smtClean="0">
                          <a:solidFill>
                            <a:srgbClr val="000000"/>
                          </a:solidFill>
                          <a:latin typeface="+mj-lt"/>
                        </a:rPr>
                        <a:t> </a:t>
                      </a:r>
                    </a:p>
                    <a:p>
                      <a:r>
                        <a:rPr lang="fr-FR" sz="2400" b="0" dirty="0" smtClean="0">
                          <a:solidFill>
                            <a:srgbClr val="000000"/>
                          </a:solidFill>
                          <a:latin typeface="+mj-lt"/>
                        </a:rPr>
                        <a:t>KM3NeT-Fr</a:t>
                      </a:r>
                      <a:r>
                        <a:rPr lang="fr-FR" sz="2400" b="0" baseline="0" dirty="0" smtClean="0">
                          <a:solidFill>
                            <a:srgbClr val="000000"/>
                          </a:solidFill>
                          <a:latin typeface="+mj-lt"/>
                        </a:rPr>
                        <a:t> </a:t>
                      </a:r>
                      <a:r>
                        <a:rPr lang="fr-FR" sz="2400" b="0" dirty="0" smtClean="0">
                          <a:solidFill>
                            <a:srgbClr val="000000"/>
                          </a:solidFill>
                          <a:latin typeface="+mj-lt"/>
                        </a:rPr>
                        <a:t>and KM3NeT-It 31 </a:t>
                      </a:r>
                      <a:r>
                        <a:rPr lang="fr-FR" sz="2400" b="0" dirty="0" err="1" smtClean="0">
                          <a:solidFill>
                            <a:srgbClr val="000000"/>
                          </a:solidFill>
                          <a:latin typeface="+mj-lt"/>
                        </a:rPr>
                        <a:t>lines</a:t>
                      </a:r>
                      <a:r>
                        <a:rPr lang="fr-FR" sz="2400" b="0" smtClean="0">
                          <a:solidFill>
                            <a:srgbClr val="000000"/>
                          </a:solidFill>
                          <a:latin typeface="+mj-lt"/>
                        </a:rPr>
                        <a:t> </a:t>
                      </a:r>
                    </a:p>
                    <a:p>
                      <a:r>
                        <a:rPr lang="fr-FR" sz="2400" b="0" smtClean="0">
                          <a:solidFill>
                            <a:srgbClr val="0000FF"/>
                          </a:solidFill>
                          <a:latin typeface="+mj-lt"/>
                        </a:rPr>
                        <a:t>Proof </a:t>
                      </a:r>
                      <a:r>
                        <a:rPr lang="fr-FR" sz="2400" b="0" baseline="0" smtClean="0">
                          <a:solidFill>
                            <a:srgbClr val="0000FF"/>
                          </a:solidFill>
                          <a:latin typeface="+mj-lt"/>
                        </a:rPr>
                        <a:t>&amp; </a:t>
                      </a:r>
                      <a:r>
                        <a:rPr lang="fr-FR" sz="2400" b="0" baseline="0" dirty="0" smtClean="0">
                          <a:solidFill>
                            <a:srgbClr val="0000FF"/>
                          </a:solidFill>
                          <a:latin typeface="+mj-lt"/>
                        </a:rPr>
                        <a:t>first </a:t>
                      </a:r>
                      <a:r>
                        <a:rPr lang="fr-FR" sz="2400" b="0" baseline="0" dirty="0" err="1" smtClean="0">
                          <a:solidFill>
                            <a:srgbClr val="0000FF"/>
                          </a:solidFill>
                          <a:latin typeface="+mj-lt"/>
                        </a:rPr>
                        <a:t>results</a:t>
                      </a:r>
                      <a:endParaRPr lang="el-GR" sz="2400" b="0" dirty="0">
                        <a:latin typeface="+mj-lt"/>
                      </a:endParaRPr>
                    </a:p>
                  </a:txBody>
                  <a:tcPr/>
                </a:tc>
              </a:tr>
              <a:tr h="1272079">
                <a:tc>
                  <a:txBody>
                    <a:bodyPr/>
                    <a:lstStyle/>
                    <a:p>
                      <a:endParaRPr lang="el-GR"/>
                    </a:p>
                  </a:txBody>
                  <a:tcPr/>
                </a:tc>
                <a:tc>
                  <a:txBody>
                    <a:bodyPr/>
                    <a:lstStyle/>
                    <a:p>
                      <a:pPr algn="ctr"/>
                      <a:endParaRPr lang="en-US" b="0" dirty="0" smtClean="0">
                        <a:solidFill>
                          <a:schemeClr val="accent1">
                            <a:lumMod val="75000"/>
                          </a:schemeClr>
                        </a:solidFill>
                      </a:endParaRPr>
                    </a:p>
                    <a:p>
                      <a:pPr algn="ctr"/>
                      <a:r>
                        <a:rPr lang="en-US" b="0" dirty="0" smtClean="0">
                          <a:solidFill>
                            <a:schemeClr val="accent1">
                              <a:lumMod val="75000"/>
                            </a:schemeClr>
                          </a:solidFill>
                        </a:rPr>
                        <a:t>2 ARCA</a:t>
                      </a:r>
                      <a:endParaRPr lang="el-GR" b="0" dirty="0">
                        <a:solidFill>
                          <a:schemeClr val="accent1">
                            <a:lumMod val="75000"/>
                          </a:schemeClr>
                        </a:solidFill>
                      </a:endParaRPr>
                    </a:p>
                  </a:txBody>
                  <a:tcPr/>
                </a:tc>
                <a:tc>
                  <a:txBody>
                    <a:bodyPr/>
                    <a:lstStyle/>
                    <a:p>
                      <a:pPr algn="l"/>
                      <a:r>
                        <a:rPr lang="fr-FR" sz="2400" b="0" dirty="0" err="1" smtClean="0">
                          <a:solidFill>
                            <a:srgbClr val="000000"/>
                          </a:solidFill>
                          <a:latin typeface="+mj-lt"/>
                        </a:rPr>
                        <a:t>Measurement</a:t>
                      </a:r>
                      <a:r>
                        <a:rPr lang="fr-FR" sz="2400" b="0" dirty="0" smtClean="0">
                          <a:solidFill>
                            <a:srgbClr val="000000"/>
                          </a:solidFill>
                          <a:latin typeface="+mj-lt"/>
                        </a:rPr>
                        <a:t> of </a:t>
                      </a:r>
                      <a:r>
                        <a:rPr lang="fr-FR" sz="2400" b="0" dirty="0" err="1" smtClean="0">
                          <a:solidFill>
                            <a:srgbClr val="000000"/>
                          </a:solidFill>
                          <a:latin typeface="+mj-lt"/>
                        </a:rPr>
                        <a:t>IceCube</a:t>
                      </a:r>
                      <a:r>
                        <a:rPr lang="fr-FR" sz="2400" b="0" dirty="0" smtClean="0">
                          <a:solidFill>
                            <a:srgbClr val="000000"/>
                          </a:solidFill>
                          <a:latin typeface="+mj-lt"/>
                        </a:rPr>
                        <a:t> - </a:t>
                      </a:r>
                      <a:r>
                        <a:rPr lang="fr-FR" sz="2400" b="0" dirty="0" err="1" smtClean="0">
                          <a:solidFill>
                            <a:srgbClr val="000000"/>
                          </a:solidFill>
                          <a:latin typeface="+mj-lt"/>
                        </a:rPr>
                        <a:t>like</a:t>
                      </a:r>
                      <a:r>
                        <a:rPr lang="fr-FR" sz="2400" b="0" dirty="0" smtClean="0">
                          <a:solidFill>
                            <a:srgbClr val="000000"/>
                          </a:solidFill>
                          <a:latin typeface="+mj-lt"/>
                        </a:rPr>
                        <a:t> signal</a:t>
                      </a:r>
                    </a:p>
                    <a:p>
                      <a:pPr algn="l"/>
                      <a:r>
                        <a:rPr lang="fr-FR" sz="2400" b="0" dirty="0" smtClean="0">
                          <a:solidFill>
                            <a:srgbClr val="0000FF"/>
                          </a:solidFill>
                          <a:latin typeface="+mj-lt"/>
                        </a:rPr>
                        <a:t>All-</a:t>
                      </a:r>
                      <a:r>
                        <a:rPr lang="fr-FR" sz="2400" b="0" dirty="0" err="1" smtClean="0">
                          <a:solidFill>
                            <a:srgbClr val="0000FF"/>
                          </a:solidFill>
                          <a:latin typeface="+mj-lt"/>
                        </a:rPr>
                        <a:t>flavour</a:t>
                      </a:r>
                      <a:r>
                        <a:rPr lang="fr-FR" sz="2400" b="0" dirty="0" smtClean="0">
                          <a:solidFill>
                            <a:srgbClr val="0000FF"/>
                          </a:solidFill>
                          <a:latin typeface="+mj-lt"/>
                        </a:rPr>
                        <a:t> neutrino </a:t>
                      </a:r>
                      <a:r>
                        <a:rPr lang="fr-FR" sz="2400" b="0" dirty="0" err="1" smtClean="0">
                          <a:solidFill>
                            <a:srgbClr val="0000FF"/>
                          </a:solidFill>
                          <a:latin typeface="+mj-lt"/>
                        </a:rPr>
                        <a:t>astronomy</a:t>
                      </a:r>
                      <a:endParaRPr lang="fr-FR" sz="2400" b="0" dirty="0" smtClean="0">
                        <a:solidFill>
                          <a:srgbClr val="0000FF"/>
                        </a:solidFill>
                        <a:latin typeface="+mj-lt"/>
                      </a:endParaRPr>
                    </a:p>
                    <a:p>
                      <a:endParaRPr lang="el-GR" sz="2400" b="0" dirty="0">
                        <a:latin typeface="+mj-lt"/>
                      </a:endParaRPr>
                    </a:p>
                  </a:txBody>
                  <a:tcPr/>
                </a:tc>
              </a:tr>
              <a:tr h="983846">
                <a:tc>
                  <a:txBody>
                    <a:bodyPr/>
                    <a:lstStyle/>
                    <a:p>
                      <a:endParaRPr lang="el-GR"/>
                    </a:p>
                  </a:txBody>
                  <a:tcPr/>
                </a:tc>
                <a:tc>
                  <a:txBody>
                    <a:bodyPr/>
                    <a:lstStyle/>
                    <a:p>
                      <a:pPr algn="ctr"/>
                      <a:endParaRPr lang="en-US" b="0" dirty="0" smtClean="0">
                        <a:solidFill>
                          <a:schemeClr val="accent1">
                            <a:lumMod val="75000"/>
                          </a:schemeClr>
                        </a:solidFill>
                      </a:endParaRPr>
                    </a:p>
                    <a:p>
                      <a:pPr algn="ctr"/>
                      <a:r>
                        <a:rPr lang="en-US" b="0" dirty="0" smtClean="0">
                          <a:solidFill>
                            <a:schemeClr val="accent1">
                              <a:lumMod val="75000"/>
                            </a:schemeClr>
                          </a:solidFill>
                        </a:rPr>
                        <a:t>1 ORCA</a:t>
                      </a:r>
                      <a:endParaRPr lang="el-GR" b="0" dirty="0">
                        <a:solidFill>
                          <a:schemeClr val="accent1">
                            <a:lumMod val="75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2400" b="0" dirty="0" smtClean="0">
                          <a:solidFill>
                            <a:srgbClr val="0000FF"/>
                          </a:solidFill>
                          <a:latin typeface="+mj-lt"/>
                        </a:rPr>
                        <a:t>Neutrino</a:t>
                      </a:r>
                      <a:r>
                        <a:rPr lang="fr-FR" sz="2400" b="0" baseline="0" dirty="0" smtClean="0">
                          <a:solidFill>
                            <a:srgbClr val="0000FF"/>
                          </a:solidFill>
                          <a:latin typeface="+mj-lt"/>
                        </a:rPr>
                        <a:t> mass </a:t>
                      </a:r>
                      <a:r>
                        <a:rPr lang="fr-FR" sz="2400" b="0" baseline="0" dirty="0" err="1" smtClean="0">
                          <a:solidFill>
                            <a:srgbClr val="0000FF"/>
                          </a:solidFill>
                          <a:latin typeface="+mj-lt"/>
                        </a:rPr>
                        <a:t>hierarchy</a:t>
                      </a:r>
                      <a:endParaRPr lang="fr-FR" sz="2400" b="0" dirty="0" smtClean="0">
                        <a:solidFill>
                          <a:srgbClr val="0000FF"/>
                        </a:solidFill>
                        <a:latin typeface="+mj-lt"/>
                      </a:endParaRPr>
                    </a:p>
                    <a:p>
                      <a:endParaRPr lang="el-GR" sz="2400" b="0" dirty="0">
                        <a:latin typeface="+mj-lt"/>
                      </a:endParaRPr>
                    </a:p>
                  </a:txBody>
                  <a:tcPr/>
                </a:tc>
              </a:tr>
              <a:tr h="1272079">
                <a:tc>
                  <a:txBody>
                    <a:bodyPr/>
                    <a:lstStyle/>
                    <a:p>
                      <a:endParaRPr lang="el-GR" dirty="0"/>
                    </a:p>
                  </a:txBody>
                  <a:tcPr/>
                </a:tc>
                <a:tc>
                  <a:txBody>
                    <a:bodyPr/>
                    <a:lstStyle/>
                    <a:p>
                      <a:pPr algn="ctr"/>
                      <a:endParaRPr lang="en-US" dirty="0" smtClean="0">
                        <a:solidFill>
                          <a:schemeClr val="accent1">
                            <a:lumMod val="75000"/>
                          </a:schemeClr>
                        </a:solidFill>
                      </a:endParaRPr>
                    </a:p>
                    <a:p>
                      <a:pPr algn="ctr"/>
                      <a:r>
                        <a:rPr lang="en-US" dirty="0" smtClean="0">
                          <a:solidFill>
                            <a:schemeClr val="accent1">
                              <a:lumMod val="75000"/>
                            </a:schemeClr>
                          </a:solidFill>
                        </a:rPr>
                        <a:t>6,</a:t>
                      </a:r>
                      <a:r>
                        <a:rPr lang="en-US" baseline="0" dirty="0" smtClean="0">
                          <a:solidFill>
                            <a:schemeClr val="accent1">
                              <a:lumMod val="75000"/>
                            </a:schemeClr>
                          </a:solidFill>
                        </a:rPr>
                        <a:t> 2 Blocks in each site</a:t>
                      </a:r>
                      <a:endParaRPr lang="el-GR" dirty="0">
                        <a:solidFill>
                          <a:schemeClr val="accent1">
                            <a:lumMod val="75000"/>
                          </a:schemeClr>
                        </a:solidFill>
                      </a:endParaRPr>
                    </a:p>
                  </a:txBody>
                  <a:tcPr/>
                </a:tc>
                <a:tc>
                  <a:txBody>
                    <a:bodyPr/>
                    <a:lstStyle/>
                    <a:p>
                      <a:pPr fontAlgn="t"/>
                      <a:r>
                        <a:rPr lang="fr-FR" sz="2400" b="0" dirty="0" smtClean="0">
                          <a:latin typeface="+mj-lt"/>
                        </a:rPr>
                        <a:t>Neutrino </a:t>
                      </a:r>
                      <a:r>
                        <a:rPr lang="fr-FR" sz="2400" b="0" dirty="0" err="1" smtClean="0">
                          <a:latin typeface="+mj-lt"/>
                        </a:rPr>
                        <a:t>astronomy</a:t>
                      </a:r>
                      <a:r>
                        <a:rPr lang="fr-FR" sz="2400" b="0" dirty="0" smtClean="0">
                          <a:latin typeface="+mj-lt"/>
                        </a:rPr>
                        <a:t> </a:t>
                      </a:r>
                      <a:endParaRPr lang="el-GR" sz="2400" b="0" dirty="0" smtClean="0">
                        <a:latin typeface="+mj-lt"/>
                      </a:endParaRPr>
                    </a:p>
                    <a:p>
                      <a:pPr fontAlgn="t"/>
                      <a:r>
                        <a:rPr lang="fr-FR" sz="2400" b="0" dirty="0" err="1" smtClean="0">
                          <a:latin typeface="+mj-lt"/>
                        </a:rPr>
                        <a:t>including</a:t>
                      </a:r>
                      <a:r>
                        <a:rPr lang="fr-FR" sz="2400" b="0" dirty="0" smtClean="0">
                          <a:latin typeface="+mj-lt"/>
                        </a:rPr>
                        <a:t> </a:t>
                      </a:r>
                      <a:r>
                        <a:rPr lang="fr-FR" sz="2400" b="0" dirty="0" err="1" smtClean="0">
                          <a:latin typeface="+mj-lt"/>
                        </a:rPr>
                        <a:t>Galactic</a:t>
                      </a:r>
                      <a:r>
                        <a:rPr lang="fr-FR" sz="2400" b="0" dirty="0" smtClean="0">
                          <a:latin typeface="+mj-lt"/>
                        </a:rPr>
                        <a:t> sources</a:t>
                      </a:r>
                      <a:endParaRPr lang="el-GR" sz="2400" b="0" dirty="0" smtClean="0">
                        <a:latin typeface="+mj-lt"/>
                      </a:endParaRPr>
                    </a:p>
                    <a:p>
                      <a:endParaRPr lang="el-GR" sz="2400" b="0" dirty="0">
                        <a:latin typeface="+mj-lt"/>
                      </a:endParaRPr>
                    </a:p>
                  </a:txBody>
                  <a:tcPr/>
                </a:tc>
              </a:tr>
            </a:tbl>
          </a:graphicData>
        </a:graphic>
      </p:graphicFrame>
      <p:sp>
        <p:nvSpPr>
          <p:cNvPr id="13" name="Down Arrow 12"/>
          <p:cNvSpPr/>
          <p:nvPr/>
        </p:nvSpPr>
        <p:spPr>
          <a:xfrm>
            <a:off x="1507925" y="1424495"/>
            <a:ext cx="1390918" cy="4931853"/>
          </a:xfrm>
          <a:prstGeom prst="downArrow">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r>
              <a:rPr lang="en-US" sz="2000" dirty="0" smtClean="0"/>
              <a:t>Phase 3            Phase 2                  Phase 1 </a:t>
            </a:r>
            <a:endParaRPr lang="el-GR" sz="2000" dirty="0"/>
          </a:p>
        </p:txBody>
      </p:sp>
    </p:spTree>
    <p:extLst>
      <p:ext uri="{BB962C8B-B14F-4D97-AF65-F5344CB8AC3E}">
        <p14:creationId xmlns:p14="http://schemas.microsoft.com/office/powerpoint/2010/main" val="21663910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543</TotalTime>
  <Words>2221</Words>
  <Application>Microsoft Office PowerPoint</Application>
  <PresentationFormat>Widescreen</PresentationFormat>
  <Paragraphs>304</Paragraphs>
  <Slides>30</Slides>
  <Notes>25</Notes>
  <HiddenSlides>0</HiddenSlides>
  <MMClips>1</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30</vt:i4>
      </vt:variant>
    </vt:vector>
  </HeadingPairs>
  <TitlesOfParts>
    <vt:vector size="43" baseType="lpstr">
      <vt:lpstr>Adobe Fan Heiti Std B</vt:lpstr>
      <vt:lpstr>Arial</vt:lpstr>
      <vt:lpstr>Arial Bold</vt:lpstr>
      <vt:lpstr>Calibri</vt:lpstr>
      <vt:lpstr>Calibri Light</vt:lpstr>
      <vt:lpstr>Candara</vt:lpstr>
      <vt:lpstr>Candara Bold</vt:lpstr>
      <vt:lpstr>Comic Sans MS</vt:lpstr>
      <vt:lpstr>Courier New</vt:lpstr>
      <vt:lpstr>Garamond</vt:lpstr>
      <vt:lpstr>Lucida Grande</vt:lpstr>
      <vt:lpstr>Wingdings</vt:lpstr>
      <vt:lpstr>Office Theme</vt:lpstr>
      <vt:lpstr>KM3NeT and Astroparticle Physics in INPP</vt:lpstr>
      <vt:lpstr>Our mission</vt:lpstr>
      <vt:lpstr>Exploring the high energy universe</vt:lpstr>
      <vt:lpstr>Neutrino Mass Hierarchy </vt:lpstr>
      <vt:lpstr>Detection principle</vt:lpstr>
      <vt:lpstr>The KM3NeT collaboration</vt:lpstr>
      <vt:lpstr>Complementarity with ICECUBE</vt:lpstr>
      <vt:lpstr>The Detector at a glance</vt:lpstr>
      <vt:lpstr>The KM3NeT Phased construction</vt:lpstr>
      <vt:lpstr>Where are we today</vt:lpstr>
      <vt:lpstr>Some pics</vt:lpstr>
      <vt:lpstr>Data taking</vt:lpstr>
      <vt:lpstr>ARCA and ORCA events</vt:lpstr>
      <vt:lpstr>The Astroparticle Physics group in INPP</vt:lpstr>
      <vt:lpstr>The Astroparticle Physics group in INPP</vt:lpstr>
      <vt:lpstr>Activities</vt:lpstr>
      <vt:lpstr>QA/QC activities</vt:lpstr>
      <vt:lpstr>QA/QC activities</vt:lpstr>
      <vt:lpstr>KM3NeT INFRADEV</vt:lpstr>
      <vt:lpstr>White Rabbit in KM3NeT – A. Belias</vt:lpstr>
      <vt:lpstr>White Rabbit in KM3NeT – A. Belias</vt:lpstr>
      <vt:lpstr>Publications - Theses</vt:lpstr>
      <vt:lpstr>Meetings </vt:lpstr>
      <vt:lpstr>Field activites in Greece</vt:lpstr>
      <vt:lpstr>GRBNeT</vt:lpstr>
      <vt:lpstr>PowerPoint Presentation</vt:lpstr>
      <vt:lpstr>Pylos - Kalamata</vt:lpstr>
      <vt:lpstr>Kalamata – Our future home</vt:lpstr>
      <vt:lpstr>What does the future hold?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 gritsi</dc:creator>
  <cp:lastModifiedBy>christos</cp:lastModifiedBy>
  <cp:revision>56</cp:revision>
  <dcterms:created xsi:type="dcterms:W3CDTF">2017-02-09T12:47:44Z</dcterms:created>
  <dcterms:modified xsi:type="dcterms:W3CDTF">2017-11-15T11:00:24Z</dcterms:modified>
</cp:coreProperties>
</file>