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9"/>
  </p:notesMasterIdLst>
  <p:sldIdLst>
    <p:sldId id="256" r:id="rId2"/>
    <p:sldId id="257" r:id="rId3"/>
    <p:sldId id="275" r:id="rId4"/>
    <p:sldId id="270" r:id="rId5"/>
    <p:sldId id="271" r:id="rId6"/>
    <p:sldId id="269" r:id="rId7"/>
    <p:sldId id="279" r:id="rId8"/>
    <p:sldId id="283" r:id="rId9"/>
    <p:sldId id="277" r:id="rId10"/>
    <p:sldId id="284" r:id="rId11"/>
    <p:sldId id="282" r:id="rId12"/>
    <p:sldId id="266" r:id="rId13"/>
    <p:sldId id="288" r:id="rId14"/>
    <p:sldId id="280" r:id="rId15"/>
    <p:sldId id="281" r:id="rId16"/>
    <p:sldId id="291" r:id="rId17"/>
    <p:sldId id="28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9CE7C4-C32C-471C-9779-828F4E21500A}">
          <p14:sldIdLst>
            <p14:sldId id="256"/>
            <p14:sldId id="257"/>
            <p14:sldId id="275"/>
            <p14:sldId id="270"/>
            <p14:sldId id="271"/>
            <p14:sldId id="269"/>
            <p14:sldId id="279"/>
            <p14:sldId id="283"/>
            <p14:sldId id="277"/>
            <p14:sldId id="284"/>
            <p14:sldId id="282"/>
            <p14:sldId id="266"/>
            <p14:sldId id="288"/>
            <p14:sldId id="280"/>
            <p14:sldId id="281"/>
            <p14:sldId id="291"/>
            <p14:sldId id="28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80" autoAdjust="0"/>
    <p:restoredTop sz="95077" autoAdjust="0"/>
  </p:normalViewPr>
  <p:slideViewPr>
    <p:cSldViewPr snapToGrid="0">
      <p:cViewPr>
        <p:scale>
          <a:sx n="119" d="100"/>
          <a:sy n="119" d="100"/>
        </p:scale>
        <p:origin x="-126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87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1E131-1DA9-4042-84CA-E6C7361B3279}" type="datetimeFigureOut">
              <a:rPr lang="en-US" smtClean="0"/>
              <a:t>15-Nov-17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585F4-661D-4026-AB4F-1EB278B331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597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IBA 2017 – Konstantinos Preketes-Sigalas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Thursday, October 12, 2017</a:t>
            </a: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Thursday, October 12,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IBA 2017 – Konstantinos Preketes-Sigalas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299C3A-9A15-4521-B79E-9EDCDC8D17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/>
          <a:lstStyle/>
          <a:p>
            <a:pPr algn="ctr"/>
            <a:r>
              <a:rPr lang="en-US" sz="6000" cap="none" dirty="0">
                <a:latin typeface="Rockwell Condensed" panose="02060603050405020104" pitchFamily="18" charset="0"/>
              </a:rPr>
              <a:t>Development of the PiGreCo simulation code for material analysis using the PIGE technique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AEE6E73-A928-45ED-90DE-F2A316E771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8" y="5048014"/>
            <a:ext cx="7460070" cy="1061430"/>
          </a:xfrm>
        </p:spPr>
        <p:txBody>
          <a:bodyPr>
            <a:normAutofit/>
          </a:bodyPr>
          <a:lstStyle/>
          <a:p>
            <a:r>
              <a:rPr lang="en-US" sz="2800" dirty="0"/>
              <a:t>Konstantinos Preketes-Sigalas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xmlns="" id="{E4409E13-D073-42BA-86E7-30B74A711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4933" y="90163"/>
            <a:ext cx="101282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xmlns="" id="{3C386962-E005-44B0-906D-4A83877FB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12628"/>
            <a:ext cx="93980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Text Box 4">
            <a:extLst>
              <a:ext uri="{FF2B5EF4-FFF2-40B4-BE49-F238E27FC236}">
                <a16:creationId xmlns:a16="http://schemas.microsoft.com/office/drawing/2014/main" xmlns="" id="{C8385F92-EB02-425C-A406-7D770F864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505" y="-26368"/>
            <a:ext cx="5298236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1002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r>
              <a:rPr lang="en-US" altLang="en-US" dirty="0">
                <a:latin typeface="+mn-lt"/>
              </a:rPr>
              <a:t>Department of Physics</a:t>
            </a:r>
          </a:p>
          <a:p>
            <a:r>
              <a:rPr lang="en-US" altLang="en-US" dirty="0">
                <a:latin typeface="+mn-lt"/>
              </a:rPr>
              <a:t>School of Applied Mathematical</a:t>
            </a:r>
          </a:p>
          <a:p>
            <a:r>
              <a:rPr lang="en-US" altLang="en-US" dirty="0">
                <a:latin typeface="+mn-lt"/>
              </a:rPr>
              <a:t>and Physical Sciences</a:t>
            </a:r>
          </a:p>
          <a:p>
            <a:r>
              <a:rPr lang="en-US" altLang="en-US" dirty="0">
                <a:latin typeface="+mn-lt"/>
              </a:rPr>
              <a:t>National Technical University of Athens, Greece</a:t>
            </a:r>
          </a:p>
        </p:txBody>
      </p:sp>
      <p:sp>
        <p:nvSpPr>
          <p:cNvPr id="17" name="Text Box 10">
            <a:extLst>
              <a:ext uri="{FF2B5EF4-FFF2-40B4-BE49-F238E27FC236}">
                <a16:creationId xmlns:a16="http://schemas.microsoft.com/office/drawing/2014/main" xmlns="" id="{B427ADBE-A7CB-4170-8F38-CB4ECEE0D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808" y="-26368"/>
            <a:ext cx="3901053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1002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/>
            <a:r>
              <a:rPr lang="en-US" altLang="en-US" dirty="0">
                <a:latin typeface="+mn-lt"/>
              </a:rPr>
              <a:t>Tandem Accelerator Laboratory</a:t>
            </a:r>
          </a:p>
          <a:p>
            <a:pPr algn="r"/>
            <a:r>
              <a:rPr lang="en-US" altLang="en-US" dirty="0">
                <a:latin typeface="+mn-lt"/>
              </a:rPr>
              <a:t>Institute of Nuclear and</a:t>
            </a:r>
          </a:p>
          <a:p>
            <a:pPr algn="r"/>
            <a:r>
              <a:rPr lang="en-US" altLang="en-US" dirty="0">
                <a:latin typeface="+mn-lt"/>
              </a:rPr>
              <a:t>Particle Physics</a:t>
            </a:r>
          </a:p>
          <a:p>
            <a:pPr algn="r"/>
            <a:r>
              <a:rPr lang="en-US" altLang="en-US" dirty="0">
                <a:latin typeface="+mn-lt"/>
              </a:rPr>
              <a:t>NCSR – “Demokritos”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xmlns="" id="{9B502A0B-D8B3-4D44-B8C4-8989E4DEF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</p:spTree>
    <p:extLst>
      <p:ext uri="{BB962C8B-B14F-4D97-AF65-F5344CB8AC3E}">
        <p14:creationId xmlns:p14="http://schemas.microsoft.com/office/powerpoint/2010/main" val="2996131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Validation results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12" name="196 - Πίνακας">
            <a:extLst>
              <a:ext uri="{FF2B5EF4-FFF2-40B4-BE49-F238E27FC236}">
                <a16:creationId xmlns:a16="http://schemas.microsoft.com/office/drawing/2014/main" xmlns="" id="{3F71C51E-F68A-4EDF-9A75-7F956DFE23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388508"/>
              </p:ext>
            </p:extLst>
          </p:nvPr>
        </p:nvGraphicFramePr>
        <p:xfrm>
          <a:off x="757201" y="1746504"/>
          <a:ext cx="875842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5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930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40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368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3100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Element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Reaction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</a:t>
                      </a:r>
                      <a:r>
                        <a:rPr lang="el-GR" sz="1600" baseline="-25000" dirty="0"/>
                        <a:t>γ</a:t>
                      </a:r>
                      <a:r>
                        <a:rPr lang="en-US" sz="1600" dirty="0"/>
                        <a:t> (keV)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Cross section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Difference</a:t>
                      </a:r>
                      <a:endParaRPr lang="el-GR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Fluorine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F(p,p’</a:t>
                      </a:r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γ</a:t>
                      </a:r>
                      <a:r>
                        <a:rPr lang="en-US" sz="16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1-0</a:t>
                      </a:r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l-GR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Chiari et al. [1]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2.3%</a:t>
                      </a:r>
                      <a:endParaRPr lang="el-G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Sodium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Na(p,p’</a:t>
                      </a:r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γ</a:t>
                      </a:r>
                      <a:r>
                        <a:rPr lang="en-US" sz="16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1-0</a:t>
                      </a:r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440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Chiari et al. [1]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  <a:endParaRPr lang="el-G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3" name="195 - Πίνακας">
            <a:extLst>
              <a:ext uri="{FF2B5EF4-FFF2-40B4-BE49-F238E27FC236}">
                <a16:creationId xmlns:a16="http://schemas.microsoft.com/office/drawing/2014/main" xmlns="" id="{E05C5D63-4578-453C-ABD0-C8A603C07E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262701"/>
              </p:ext>
            </p:extLst>
          </p:nvPr>
        </p:nvGraphicFramePr>
        <p:xfrm>
          <a:off x="757204" y="3441632"/>
          <a:ext cx="875842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42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922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9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417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3100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Element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Reaction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</a:t>
                      </a:r>
                      <a:r>
                        <a:rPr lang="el-GR" sz="1600" baseline="-25000" dirty="0"/>
                        <a:t>γ</a:t>
                      </a:r>
                      <a:r>
                        <a:rPr lang="en-US" sz="1600" dirty="0"/>
                        <a:t> (keV)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Cross section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Difference</a:t>
                      </a:r>
                      <a:endParaRPr lang="el-GR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Sodium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23</a:t>
                      </a:r>
                      <a:r>
                        <a:rPr lang="en-US" sz="1600" dirty="0"/>
                        <a:t>Na(p,p’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1-0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23</a:t>
                      </a:r>
                      <a:r>
                        <a:rPr lang="en-US" sz="1600" baseline="0" dirty="0"/>
                        <a:t>Na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440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Chiari et al. [1]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2.8%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Boron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10</a:t>
                      </a:r>
                      <a:r>
                        <a:rPr lang="en-US" sz="1600" dirty="0"/>
                        <a:t>B(p,p’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1-0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10</a:t>
                      </a:r>
                      <a:r>
                        <a:rPr lang="en-US" sz="1600" baseline="0" dirty="0"/>
                        <a:t>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718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Lagoyannis et al. [2]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0.3%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Magnesium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25</a:t>
                      </a:r>
                      <a:r>
                        <a:rPr lang="en-US" sz="1600" dirty="0"/>
                        <a:t>Mg(p,p’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2-1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25</a:t>
                      </a:r>
                      <a:r>
                        <a:rPr lang="en-US" sz="1600" baseline="0" dirty="0"/>
                        <a:t>Mg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390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Preketes et al. [3]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1.9%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l-G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25</a:t>
                      </a:r>
                      <a:r>
                        <a:rPr lang="en-US" sz="1600" dirty="0"/>
                        <a:t>Mg(p,p’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1-0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25</a:t>
                      </a:r>
                      <a:r>
                        <a:rPr lang="en-US" sz="1600" baseline="0" dirty="0"/>
                        <a:t>Mg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585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Preketes et al. </a:t>
                      </a:r>
                      <a:r>
                        <a:rPr lang="el-GR" sz="1600" dirty="0"/>
                        <a:t>[</a:t>
                      </a:r>
                      <a:r>
                        <a:rPr lang="en-US" sz="1600" dirty="0"/>
                        <a:t>3]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3%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l-G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25</a:t>
                      </a:r>
                      <a:r>
                        <a:rPr lang="en-US" sz="1600" dirty="0"/>
                        <a:t>Mg(p,p’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2-0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25</a:t>
                      </a:r>
                      <a:r>
                        <a:rPr lang="en-US" sz="1600" baseline="0" dirty="0"/>
                        <a:t>Mg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975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Preketes et al. [3]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4%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" name="197 - TextBox">
            <a:extLst>
              <a:ext uri="{FF2B5EF4-FFF2-40B4-BE49-F238E27FC236}">
                <a16:creationId xmlns:a16="http://schemas.microsoft.com/office/drawing/2014/main" xmlns="" id="{924C3DBD-2AF0-4A9F-B553-908FB3E3557D}"/>
              </a:ext>
            </a:extLst>
          </p:cNvPr>
          <p:cNvSpPr txBox="1"/>
          <p:nvPr/>
        </p:nvSpPr>
        <p:spPr>
          <a:xfrm>
            <a:off x="757204" y="1376089"/>
            <a:ext cx="7445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Phosphate rock (“NIST 120b”) @ E</a:t>
            </a:r>
            <a:r>
              <a:rPr lang="en-US" b="1" baseline="-25000" dirty="0"/>
              <a:t>p</a:t>
            </a:r>
            <a:r>
              <a:rPr lang="en-US" b="1" dirty="0"/>
              <a:t> = 4000 keV and </a:t>
            </a:r>
            <a:r>
              <a:rPr lang="el-GR" b="1" dirty="0"/>
              <a:t>θ</a:t>
            </a:r>
            <a:r>
              <a:rPr lang="en-US" b="1" baseline="-25000" dirty="0"/>
              <a:t>lab</a:t>
            </a:r>
            <a:r>
              <a:rPr lang="en-US" b="1" dirty="0"/>
              <a:t> = 55°</a:t>
            </a:r>
            <a:endParaRPr lang="el-GR" b="1" dirty="0"/>
          </a:p>
        </p:txBody>
      </p:sp>
      <p:sp>
        <p:nvSpPr>
          <p:cNvPr id="10" name="198 - TextBox">
            <a:extLst>
              <a:ext uri="{FF2B5EF4-FFF2-40B4-BE49-F238E27FC236}">
                <a16:creationId xmlns:a16="http://schemas.microsoft.com/office/drawing/2014/main" xmlns="" id="{A89F9A01-C813-4653-831B-8D22F4C700F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57203" y="3100000"/>
            <a:ext cx="788477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b="1" dirty="0"/>
              <a:t>Multicomponent glass (“NIST 1412”) @ E</a:t>
            </a:r>
            <a:r>
              <a:rPr lang="en-US" sz="1800" b="1" baseline="-25000" dirty="0"/>
              <a:t>p</a:t>
            </a:r>
            <a:r>
              <a:rPr lang="en-US" sz="1800" b="1" dirty="0"/>
              <a:t> = 3500 keV and </a:t>
            </a:r>
            <a:r>
              <a:rPr lang="el-GR" sz="1800" b="1" dirty="0"/>
              <a:t>θ</a:t>
            </a:r>
            <a:r>
              <a:rPr lang="en-US" sz="1800" b="1" baseline="-25000" dirty="0"/>
              <a:t>lab</a:t>
            </a:r>
            <a:r>
              <a:rPr lang="en-US" sz="1800" b="1" dirty="0"/>
              <a:t> = 90°</a:t>
            </a:r>
            <a:endParaRPr lang="el-GR" sz="1800" b="1" dirty="0"/>
          </a:p>
        </p:txBody>
      </p:sp>
      <p:sp>
        <p:nvSpPr>
          <p:cNvPr id="14" name="198 - TextBox">
            <a:extLst>
              <a:ext uri="{FF2B5EF4-FFF2-40B4-BE49-F238E27FC236}">
                <a16:creationId xmlns:a16="http://schemas.microsoft.com/office/drawing/2014/main" xmlns="" id="{6919D5CB-07B5-42B6-9CD2-F4EF5C63578C}"/>
              </a:ext>
            </a:extLst>
          </p:cNvPr>
          <p:cNvSpPr txBox="1">
            <a:spLocks/>
          </p:cNvSpPr>
          <p:nvPr/>
        </p:nvSpPr>
        <p:spPr>
          <a:xfrm>
            <a:off x="757204" y="5744493"/>
            <a:ext cx="6921067" cy="98180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[1] M. Chiari et al., to be published, data retrieved from the IBANDL database</a:t>
            </a:r>
          </a:p>
          <a:p>
            <a:pPr marL="0" indent="0">
              <a:buNone/>
            </a:pPr>
            <a:r>
              <a:rPr lang="en-US" sz="1400" dirty="0"/>
              <a:t>[2] A. Lagoyannis et al., NIMB 342 (2015) 271</a:t>
            </a:r>
          </a:p>
          <a:p>
            <a:pPr marL="0" indent="0">
              <a:buNone/>
            </a:pPr>
            <a:r>
              <a:rPr lang="en-US" sz="1400" dirty="0"/>
              <a:t>[3] K. Preketes-Sigalas et al., NIMB 386 (2016) 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D2D5F0C-3EEE-44B2-8DA3-322CEEDEE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218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Summary and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D77367-53A2-4980-B96F-0D1868712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204" y="1452283"/>
            <a:ext cx="10677593" cy="4598890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/>
              <a:t>PiGreCo (</a:t>
            </a:r>
            <a:r>
              <a:rPr lang="en-US" sz="2200" i="1" dirty="0">
                <a:solidFill>
                  <a:srgbClr val="00B0F0"/>
                </a:solidFill>
              </a:rPr>
              <a:t>http://tandem.inp.demokritos.gr/pigreco/</a:t>
            </a:r>
            <a:r>
              <a:rPr lang="en-US" sz="2200" dirty="0"/>
              <a:t>)</a:t>
            </a:r>
          </a:p>
          <a:p>
            <a:pPr lvl="1"/>
            <a:r>
              <a:rPr lang="en-US" sz="1900" dirty="0"/>
              <a:t>Homogenous monolayer targets</a:t>
            </a:r>
          </a:p>
          <a:p>
            <a:pPr lvl="1"/>
            <a:r>
              <a:rPr lang="en-US" sz="1900" dirty="0"/>
              <a:t>Compatibility with R33 format files from the IBANDL database</a:t>
            </a:r>
          </a:p>
          <a:p>
            <a:pPr lvl="1"/>
            <a:r>
              <a:rPr lang="en-US" sz="1900" dirty="0"/>
              <a:t>User-friendly </a:t>
            </a:r>
            <a:r>
              <a:rPr lang="el-GR" sz="1900" dirty="0"/>
              <a:t>– </a:t>
            </a:r>
            <a:r>
              <a:rPr lang="en-US" sz="1900" dirty="0"/>
              <a:t>Distributions for </a:t>
            </a:r>
            <a:r>
              <a:rPr lang="en-US" sz="1900" dirty="0">
                <a:solidFill>
                  <a:srgbClr val="FF0000"/>
                </a:solidFill>
              </a:rPr>
              <a:t>Windows/Linux/MacOS</a:t>
            </a:r>
            <a:endParaRPr lang="en-US" sz="1900" dirty="0"/>
          </a:p>
          <a:p>
            <a:endParaRPr lang="en-US" dirty="0"/>
          </a:p>
          <a:p>
            <a:r>
              <a:rPr lang="en-US" sz="2200" dirty="0"/>
              <a:t>Improvements</a:t>
            </a:r>
          </a:p>
          <a:p>
            <a:pPr lvl="1"/>
            <a:r>
              <a:rPr lang="en-US" sz="1900" dirty="0"/>
              <a:t>User-supplied stopping powers</a:t>
            </a:r>
          </a:p>
          <a:p>
            <a:pPr lvl="1"/>
            <a:r>
              <a:rPr lang="en-US" sz="1900" dirty="0"/>
              <a:t>Weight percentage		Atomic percentage (current version)</a:t>
            </a:r>
          </a:p>
          <a:p>
            <a:pPr lvl="1"/>
            <a:r>
              <a:rPr lang="en-US" sz="1900" dirty="0"/>
              <a:t>Depending on feedback (</a:t>
            </a:r>
            <a:r>
              <a:rPr lang="en-US" sz="1900" u="sng" dirty="0"/>
              <a:t>e-mail</a:t>
            </a:r>
            <a:r>
              <a:rPr lang="en-US" sz="1900" dirty="0"/>
              <a:t>: </a:t>
            </a:r>
            <a:r>
              <a:rPr lang="en-US" sz="1900" dirty="0">
                <a:solidFill>
                  <a:srgbClr val="00B0F0"/>
                </a:solidFill>
              </a:rPr>
              <a:t>preketes@inp.demokritos.gr</a:t>
            </a:r>
            <a:r>
              <a:rPr lang="en-US" sz="1900" dirty="0"/>
              <a:t>)</a:t>
            </a:r>
          </a:p>
          <a:p>
            <a:endParaRPr lang="en-US" dirty="0"/>
          </a:p>
          <a:p>
            <a:r>
              <a:rPr lang="en-US" sz="2200" dirty="0"/>
              <a:t>Future plans:</a:t>
            </a:r>
            <a:endParaRPr lang="el-GR" sz="2200" dirty="0"/>
          </a:p>
          <a:p>
            <a:pPr lvl="1"/>
            <a:r>
              <a:rPr lang="en-US" sz="1900" dirty="0"/>
              <a:t>Cross-section errors</a:t>
            </a:r>
          </a:p>
          <a:p>
            <a:pPr lvl="1"/>
            <a:r>
              <a:rPr lang="en-US" sz="1900" dirty="0"/>
              <a:t>Straggling: Lorentzian distribution</a:t>
            </a:r>
            <a:endParaRPr lang="el-GR" sz="1900" dirty="0"/>
          </a:p>
          <a:p>
            <a:pPr lvl="1"/>
            <a:r>
              <a:rPr lang="en-US" sz="1900" dirty="0"/>
              <a:t>Breit-Wigner</a:t>
            </a:r>
            <a:r>
              <a:rPr lang="el-GR" sz="1900" dirty="0"/>
              <a:t> </a:t>
            </a:r>
            <a:r>
              <a:rPr lang="en-US" sz="1900" dirty="0"/>
              <a:t>formula for narrow-isolated resonances</a:t>
            </a:r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Multilayer targets</a:t>
            </a:r>
            <a:r>
              <a:rPr lang="en-US" sz="1900" dirty="0"/>
              <a:t> (resonant PIGE) / ill-posed problem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EB36AB2A-ADB0-4FD6-940E-037EBF8233B5}"/>
              </a:ext>
            </a:extLst>
          </p:cNvPr>
          <p:cNvCxnSpPr>
            <a:cxnSpLocks/>
          </p:cNvCxnSpPr>
          <p:nvPr/>
        </p:nvCxnSpPr>
        <p:spPr>
          <a:xfrm>
            <a:off x="3499850" y="3631413"/>
            <a:ext cx="781665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84FD7C6-43F3-4DC2-AB11-25334495D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Konstantinos Preketes-Sigalas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44F83CB-A1A5-411D-851E-ABB6040A3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02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299C3A-9A15-4521-B79E-9EDCDC8D17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/>
          <a:lstStyle/>
          <a:p>
            <a:pPr algn="ctr"/>
            <a:r>
              <a:rPr lang="en-US" sz="6000" cap="none" dirty="0">
                <a:latin typeface="Rockwell Condensed" panose="02060603050405020104" pitchFamily="18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749574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179DE14D-A55C-40FD-AA1D-64A9B545D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41" y="1189906"/>
            <a:ext cx="9368118" cy="50231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Layout…  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xmlns="" id="{1AF3BA4C-758D-4612-A4A5-FEE6EB5870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18609" y="1193484"/>
            <a:ext cx="9354632" cy="5020807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A801E2D-7709-4D02-8201-F4150988B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1401" y="1452284"/>
            <a:ext cx="6509198" cy="45988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F9674494-E165-4B0C-B83C-A927489E93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1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Target window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D77367-53A2-4980-B96F-0D1868712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204" y="1515031"/>
            <a:ext cx="10677593" cy="459889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Homogenous monolayer target</a:t>
            </a:r>
          </a:p>
          <a:p>
            <a:pPr lvl="1"/>
            <a:r>
              <a:rPr lang="en-US" dirty="0"/>
              <a:t># of elements</a:t>
            </a:r>
          </a:p>
          <a:p>
            <a:pPr lvl="1"/>
            <a:r>
              <a:rPr lang="en-US" dirty="0"/>
              <a:t>Composition (elements + </a:t>
            </a:r>
            <a:r>
              <a:rPr lang="en-US" b="1" dirty="0">
                <a:solidFill>
                  <a:srgbClr val="FF0000"/>
                </a:solidFill>
              </a:rPr>
              <a:t>initial concentrations</a:t>
            </a:r>
            <a:r>
              <a:rPr lang="en-US" dirty="0"/>
              <a:t>)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u="sng" dirty="0">
                <a:sym typeface="Wingdings" panose="05000000000000000000" pitchFamily="2" charset="2"/>
              </a:rPr>
              <a:t>Total concentration equal to 1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For the last element concentration press “F” (Fill)</a:t>
            </a:r>
            <a:endParaRPr lang="en-US" dirty="0"/>
          </a:p>
          <a:p>
            <a:pPr lvl="1"/>
            <a:r>
              <a:rPr lang="en-US" dirty="0"/>
              <a:t>Element “behavior”:</a:t>
            </a:r>
          </a:p>
          <a:p>
            <a:pPr lvl="2"/>
            <a:r>
              <a:rPr lang="en-US" b="1" dirty="0"/>
              <a:t>Fit</a:t>
            </a:r>
            <a:r>
              <a:rPr lang="en-US" dirty="0"/>
              <a:t> (at least 1 and up to 5)</a:t>
            </a:r>
          </a:p>
          <a:p>
            <a:pPr lvl="2"/>
            <a:r>
              <a:rPr lang="en-US" b="1" dirty="0"/>
              <a:t>Free</a:t>
            </a:r>
            <a:r>
              <a:rPr lang="en-US" dirty="0"/>
              <a:t> (at least 1): excess/lack concentration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b="1" dirty="0">
                <a:sym typeface="Wingdings" panose="05000000000000000000" pitchFamily="2" charset="2"/>
              </a:rPr>
              <a:t>Fixed</a:t>
            </a:r>
            <a:r>
              <a:rPr lang="en-US" dirty="0">
                <a:sym typeface="Wingdings" panose="05000000000000000000" pitchFamily="2" charset="2"/>
              </a:rPr>
              <a:t>: NO change</a:t>
            </a:r>
          </a:p>
          <a:p>
            <a:pPr lvl="5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ONLY for stopping power</a:t>
            </a:r>
          </a:p>
          <a:p>
            <a:pPr marL="548640" lvl="2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Link a “Fit” with a “Free” element</a:t>
            </a:r>
          </a:p>
          <a:p>
            <a:pPr marL="548640" lvl="2" indent="0">
              <a:buNone/>
            </a:pPr>
            <a:r>
              <a:rPr lang="en-US" dirty="0">
                <a:sym typeface="Wingdings" panose="05000000000000000000" pitchFamily="2" charset="2"/>
              </a:rPr>
              <a:t>(e.g., B:O is 1:2  O at least twice of B)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Extras: Load/Save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98855C7-3E09-4979-92EF-0049AB4CB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166" y="1624826"/>
            <a:ext cx="4254810" cy="41616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146FB64-04A6-4060-A034-F2DA7F95F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78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CF6679C-A6E6-4CF1-808B-AB978FB13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786" y="2416809"/>
            <a:ext cx="8564428" cy="36971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Reaction window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D77367-53A2-4980-B96F-0D1868712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204" y="1452283"/>
            <a:ext cx="10677593" cy="4598890"/>
          </a:xfrm>
        </p:spPr>
        <p:txBody>
          <a:bodyPr>
            <a:normAutofit/>
          </a:bodyPr>
          <a:lstStyle/>
          <a:p>
            <a:r>
              <a:rPr lang="en-US" dirty="0"/>
              <a:t>Cross sections: in subdirectory “R33Data”</a:t>
            </a:r>
            <a:endParaRPr lang="el-GR" dirty="0"/>
          </a:p>
          <a:p>
            <a:r>
              <a:rPr lang="en-US" u="sng" dirty="0"/>
              <a:t>One</a:t>
            </a:r>
            <a:r>
              <a:rPr lang="en-US" dirty="0"/>
              <a:t> cross section for each “Fit” element (tabs)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97518C6-D984-42DC-9A73-99E59C37D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786" y="2420465"/>
            <a:ext cx="8564428" cy="36934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498B714-E840-48B8-806C-F9451435E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6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Main window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  <p:pic>
        <p:nvPicPr>
          <p:cNvPr id="11" name="Image9">
            <a:extLst>
              <a:ext uri="{FF2B5EF4-FFF2-40B4-BE49-F238E27FC236}">
                <a16:creationId xmlns:a16="http://schemas.microsoft.com/office/drawing/2014/main" xmlns="" id="{EDE69FC4-3C62-4C36-8BC8-03F271B73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0754" y="1229767"/>
            <a:ext cx="6830492" cy="4825892"/>
          </a:xfrm>
          <a:prstGeom prst="rect">
            <a:avLst/>
          </a:prstGeom>
        </p:spPr>
      </p:pic>
      <p:pic>
        <p:nvPicPr>
          <p:cNvPr id="15" name="Image9">
            <a:extLst>
              <a:ext uri="{FF2B5EF4-FFF2-40B4-BE49-F238E27FC236}">
                <a16:creationId xmlns:a16="http://schemas.microsoft.com/office/drawing/2014/main" xmlns="" id="{D3ABABCB-9087-42E3-8025-6A70F3503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524" y="1229767"/>
            <a:ext cx="6820952" cy="4825892"/>
          </a:xfrm>
          <a:prstGeom prst="rect">
            <a:avLst/>
          </a:prstGeom>
        </p:spPr>
      </p:pic>
      <p:pic>
        <p:nvPicPr>
          <p:cNvPr id="17" name="Image9">
            <a:extLst>
              <a:ext uri="{FF2B5EF4-FFF2-40B4-BE49-F238E27FC236}">
                <a16:creationId xmlns:a16="http://schemas.microsoft.com/office/drawing/2014/main" xmlns="" id="{C5422661-FECC-4CD3-85E5-846A33A1F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0754" y="1229767"/>
            <a:ext cx="6820952" cy="48258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2FC4A0E-835C-4FF2-999C-439AFC4592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07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Validation results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  <p:graphicFrame>
        <p:nvGraphicFramePr>
          <p:cNvPr id="12" name="196 - Πίνακας">
            <a:extLst>
              <a:ext uri="{FF2B5EF4-FFF2-40B4-BE49-F238E27FC236}">
                <a16:creationId xmlns:a16="http://schemas.microsoft.com/office/drawing/2014/main" xmlns="" id="{3F71C51E-F68A-4EDF-9A75-7F956DFE23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963110"/>
              </p:ext>
            </p:extLst>
          </p:nvPr>
        </p:nvGraphicFramePr>
        <p:xfrm>
          <a:off x="757201" y="1821615"/>
          <a:ext cx="1007216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825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30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832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215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Element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Reaction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</a:t>
                      </a:r>
                      <a:r>
                        <a:rPr lang="el-GR" sz="1600" baseline="-25000" dirty="0"/>
                        <a:t>γ</a:t>
                      </a:r>
                      <a:r>
                        <a:rPr lang="en-US" sz="1600" dirty="0"/>
                        <a:t> (keV)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011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Initial</a:t>
                      </a:r>
                      <a:r>
                        <a:rPr lang="en-US" sz="1600" baseline="0" dirty="0"/>
                        <a:t> yield (#/sr/</a:t>
                      </a:r>
                      <a:r>
                        <a:rPr lang="el-GR" sz="1600" baseline="0" dirty="0"/>
                        <a:t>μ</a:t>
                      </a:r>
                      <a:r>
                        <a:rPr lang="en-US" sz="1600" baseline="0" dirty="0"/>
                        <a:t>C)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Cross section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Difference</a:t>
                      </a:r>
                      <a:endParaRPr lang="el-GR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Fluorine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F(p,p’</a:t>
                      </a:r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γ</a:t>
                      </a:r>
                      <a:r>
                        <a:rPr lang="en-US" sz="16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1-0</a:t>
                      </a:r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l-GR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5.1x10</a:t>
                      </a:r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 2500 keV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Chiari et al.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2.3%</a:t>
                      </a:r>
                      <a:endParaRPr lang="el-G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Sodium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Na(p,p’</a:t>
                      </a:r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γ</a:t>
                      </a:r>
                      <a:r>
                        <a:rPr lang="en-US" sz="16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1-0</a:t>
                      </a:r>
                      <a:r>
                        <a:rPr lang="el-G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440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6.01x10</a:t>
                      </a:r>
                      <a:r>
                        <a:rPr lang="en-US" sz="16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 2498 keV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Chiari et al.</a:t>
                      </a:r>
                      <a:endParaRPr lang="el-G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011930" rtl="0" eaLnBrk="1" latinLnBrk="0" hangingPunct="1"/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  <a:endParaRPr lang="el-G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3" name="195 - Πίνακας">
            <a:extLst>
              <a:ext uri="{FF2B5EF4-FFF2-40B4-BE49-F238E27FC236}">
                <a16:creationId xmlns:a16="http://schemas.microsoft.com/office/drawing/2014/main" xmlns="" id="{E05C5D63-4578-453C-ABD0-C8A603C07E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114965"/>
              </p:ext>
            </p:extLst>
          </p:nvPr>
        </p:nvGraphicFramePr>
        <p:xfrm>
          <a:off x="757204" y="3517826"/>
          <a:ext cx="1010982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5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30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16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056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394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8952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Element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Reaction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</a:t>
                      </a:r>
                      <a:r>
                        <a:rPr lang="el-GR" sz="1600" baseline="-25000" dirty="0"/>
                        <a:t>γ</a:t>
                      </a:r>
                      <a:r>
                        <a:rPr lang="en-US" sz="1600" dirty="0"/>
                        <a:t> (keV)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011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Initial</a:t>
                      </a:r>
                      <a:r>
                        <a:rPr lang="en-US" sz="1600" baseline="0" dirty="0"/>
                        <a:t> yield (#/sr/</a:t>
                      </a:r>
                      <a:r>
                        <a:rPr lang="el-GR" sz="1600" baseline="0" dirty="0"/>
                        <a:t>μ</a:t>
                      </a:r>
                      <a:r>
                        <a:rPr lang="en-US" sz="1600" baseline="0" dirty="0"/>
                        <a:t>C)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Cross section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Difference</a:t>
                      </a:r>
                      <a:endParaRPr lang="el-GR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Sodium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23</a:t>
                      </a:r>
                      <a:r>
                        <a:rPr lang="en-US" sz="1600" dirty="0"/>
                        <a:t>Na(p,p’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1-0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23</a:t>
                      </a:r>
                      <a:r>
                        <a:rPr lang="en-US" sz="1600" baseline="0" dirty="0"/>
                        <a:t>Na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440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6.01x10</a:t>
                      </a:r>
                      <a:r>
                        <a:rPr lang="en-US" sz="1600" baseline="30000" dirty="0"/>
                        <a:t>6</a:t>
                      </a:r>
                      <a:r>
                        <a:rPr lang="en-US" sz="1600" baseline="0" dirty="0"/>
                        <a:t> @ 2498 keV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Chiari et al.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2.8%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Boron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10</a:t>
                      </a:r>
                      <a:r>
                        <a:rPr lang="en-US" sz="1600" dirty="0"/>
                        <a:t>B(p,p’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1-0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10</a:t>
                      </a:r>
                      <a:r>
                        <a:rPr lang="en-US" sz="1600" baseline="0" dirty="0"/>
                        <a:t>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718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2.4x10</a:t>
                      </a:r>
                      <a:r>
                        <a:rPr lang="en-US" sz="1600" baseline="30000" dirty="0"/>
                        <a:t>4</a:t>
                      </a:r>
                      <a:r>
                        <a:rPr lang="en-US" sz="1600" baseline="0" dirty="0"/>
                        <a:t> @ 2002 keV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Lagoyannis et al.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0.3%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Magnesium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25</a:t>
                      </a:r>
                      <a:r>
                        <a:rPr lang="en-US" sz="1600" dirty="0"/>
                        <a:t>Mg(p,p’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2-1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25</a:t>
                      </a:r>
                      <a:r>
                        <a:rPr lang="en-US" sz="1600" baseline="0" dirty="0"/>
                        <a:t>Mg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390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2.4x10</a:t>
                      </a:r>
                      <a:r>
                        <a:rPr lang="en-US" sz="1600" baseline="30000" dirty="0"/>
                        <a:t>4</a:t>
                      </a:r>
                      <a:r>
                        <a:rPr lang="en-US" sz="1600" baseline="0" dirty="0"/>
                        <a:t> @ 2400 keV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Preketes et al.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1.9%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l-G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25</a:t>
                      </a:r>
                      <a:r>
                        <a:rPr lang="en-US" sz="1600" dirty="0"/>
                        <a:t>Mg(p,p’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1-0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25</a:t>
                      </a:r>
                      <a:r>
                        <a:rPr lang="en-US" sz="1600" baseline="0" dirty="0"/>
                        <a:t>Mg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585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8.5x10</a:t>
                      </a:r>
                      <a:r>
                        <a:rPr lang="en-US" sz="1600" baseline="30000" dirty="0"/>
                        <a:t>4</a:t>
                      </a:r>
                      <a:r>
                        <a:rPr lang="en-US" sz="1600" baseline="0" dirty="0"/>
                        <a:t> @ 2416.2 keV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Preketes et al.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3%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l-G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/>
                        <a:t>25</a:t>
                      </a:r>
                      <a:r>
                        <a:rPr lang="en-US" sz="1600" dirty="0"/>
                        <a:t>Mg(p,p’</a:t>
                      </a:r>
                      <a:r>
                        <a:rPr lang="el-GR" sz="1600" dirty="0"/>
                        <a:t>γ</a:t>
                      </a:r>
                      <a:r>
                        <a:rPr lang="en-US" sz="1600" baseline="-25000" dirty="0"/>
                        <a:t>2-0</a:t>
                      </a:r>
                      <a:r>
                        <a:rPr lang="el-GR" sz="1600" dirty="0"/>
                        <a:t>)</a:t>
                      </a:r>
                      <a:r>
                        <a:rPr lang="en-US" sz="1600" baseline="30000" dirty="0"/>
                        <a:t>25</a:t>
                      </a:r>
                      <a:r>
                        <a:rPr lang="en-US" sz="1600" baseline="0" dirty="0"/>
                        <a:t>Mg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975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2.2x10</a:t>
                      </a:r>
                      <a:r>
                        <a:rPr lang="en-US" sz="1600" baseline="30000" dirty="0"/>
                        <a:t>4</a:t>
                      </a:r>
                      <a:r>
                        <a:rPr lang="en-US" sz="1600" baseline="0" dirty="0"/>
                        <a:t> @ 2400 keV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Preketes et al.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4%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" name="197 - TextBox">
            <a:extLst>
              <a:ext uri="{FF2B5EF4-FFF2-40B4-BE49-F238E27FC236}">
                <a16:creationId xmlns:a16="http://schemas.microsoft.com/office/drawing/2014/main" xmlns="" id="{924C3DBD-2AF0-4A9F-B553-908FB3E3557D}"/>
              </a:ext>
            </a:extLst>
          </p:cNvPr>
          <p:cNvSpPr txBox="1"/>
          <p:nvPr/>
        </p:nvSpPr>
        <p:spPr>
          <a:xfrm>
            <a:off x="757204" y="1452283"/>
            <a:ext cx="639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Phosphate rock (“NIST 120b”) @ E</a:t>
            </a:r>
            <a:r>
              <a:rPr lang="en-US" b="1" baseline="-25000" dirty="0"/>
              <a:t>p</a:t>
            </a:r>
            <a:r>
              <a:rPr lang="en-US" b="1" dirty="0"/>
              <a:t> = 4000 keV</a:t>
            </a:r>
            <a:endParaRPr lang="el-GR" b="1" dirty="0"/>
          </a:p>
        </p:txBody>
      </p:sp>
      <p:sp>
        <p:nvSpPr>
          <p:cNvPr id="10" name="198 - TextBox">
            <a:extLst>
              <a:ext uri="{FF2B5EF4-FFF2-40B4-BE49-F238E27FC236}">
                <a16:creationId xmlns:a16="http://schemas.microsoft.com/office/drawing/2014/main" xmlns="" id="{A89F9A01-C813-4653-831B-8D22F4C700F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57204" y="3176194"/>
            <a:ext cx="728413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b="1" dirty="0"/>
              <a:t>Multicomponent glass (“NIST 1412”) @ E</a:t>
            </a:r>
            <a:r>
              <a:rPr lang="en-US" sz="1800" b="1" baseline="-25000" dirty="0"/>
              <a:t>p</a:t>
            </a:r>
            <a:r>
              <a:rPr lang="en-US" sz="1800" b="1" dirty="0"/>
              <a:t> = 3500 keV</a:t>
            </a:r>
            <a:endParaRPr lang="el-GR" sz="18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36C7198-B3D7-48BC-BE66-0C35E6C24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97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076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D77367-53A2-4980-B96F-0D1868712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676" y="1645716"/>
            <a:ext cx="7125091" cy="443378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PIGE (Particle Induced Gamma-ray Emission)</a:t>
            </a:r>
          </a:p>
          <a:p>
            <a:pPr lvl="1"/>
            <a:r>
              <a:rPr lang="en-US" sz="2000" dirty="0"/>
              <a:t>Light</a:t>
            </a:r>
            <a:r>
              <a:rPr lang="el-GR" sz="2000" dirty="0"/>
              <a:t>-</a:t>
            </a:r>
            <a:r>
              <a:rPr lang="en-US" sz="2000" dirty="0"/>
              <a:t>element (Li, B, F, Mg etc.) analysis of </a:t>
            </a:r>
            <a:r>
              <a:rPr lang="en-US" sz="2000" i="1" dirty="0"/>
              <a:t>thick</a:t>
            </a:r>
            <a:r>
              <a:rPr lang="en-US" sz="2000" dirty="0"/>
              <a:t> target</a:t>
            </a:r>
          </a:p>
          <a:p>
            <a:pPr lvl="1"/>
            <a:r>
              <a:rPr lang="en-US" sz="2000" dirty="0"/>
              <a:t>Resonant-PIGE: depth profiling</a:t>
            </a:r>
            <a:endParaRPr lang="el-GR" sz="2000" dirty="0"/>
          </a:p>
          <a:p>
            <a:pPr lvl="1"/>
            <a:endParaRPr lang="en-US" dirty="0"/>
          </a:p>
          <a:p>
            <a:r>
              <a:rPr lang="en-US" dirty="0"/>
              <a:t>Relative measurements: Need of several standards (stopping power)</a:t>
            </a:r>
            <a:endParaRPr lang="el-GR" dirty="0"/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</a:t>
            </a:r>
            <a:r>
              <a:rPr lang="el-GR" dirty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</a:rPr>
              <a:t>Absolute (standard-less) measurements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</a:t>
            </a:r>
            <a:r>
              <a:rPr lang="el-GR" dirty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</a:rPr>
              <a:t>Differential cross sections (IBANDL)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    +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Simulation Code </a:t>
            </a:r>
            <a:r>
              <a:rPr lang="en-US" dirty="0">
                <a:sym typeface="Wingdings" panose="05000000000000000000" pitchFamily="2" charset="2"/>
              </a:rPr>
              <a:t>(integration of c.s.)</a:t>
            </a: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l-G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Konstantinos Preketes-Sigalas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D671306-8B2C-41B1-A770-7A6F6C299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8037" y="5158079"/>
            <a:ext cx="226278" cy="2282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FC8B676-B4CB-4046-978D-C45534DC5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896" y="4729457"/>
            <a:ext cx="232419" cy="233082"/>
          </a:xfrm>
          <a:prstGeom prst="rect">
            <a:avLst/>
          </a:prstGeom>
        </p:spPr>
      </p:pic>
      <p:pic>
        <p:nvPicPr>
          <p:cNvPr id="11" name="5 - Εικόνα" descr="PIGE.png">
            <a:extLst>
              <a:ext uri="{FF2B5EF4-FFF2-40B4-BE49-F238E27FC236}">
                <a16:creationId xmlns:a16="http://schemas.microsoft.com/office/drawing/2014/main" xmlns="" id="{61E5202A-40CE-485C-AA2B-C9845DAC64D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64424" y="1659711"/>
            <a:ext cx="3726204" cy="387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70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144"/>
            <a:ext cx="121920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PiGreCo</a:t>
            </a:r>
            <a:br>
              <a:rPr lang="en-US" sz="4800" cap="none" dirty="0">
                <a:latin typeface="Rockwell Condensed" panose="02060603050405020104" pitchFamily="18" charset="0"/>
              </a:rPr>
            </a:br>
            <a:r>
              <a:rPr lang="en-US" sz="4800" cap="none" dirty="0">
                <a:latin typeface="Rockwell Condensed" panose="02060603050405020104" pitchFamily="18" charset="0"/>
              </a:rPr>
              <a:t>(</a:t>
            </a:r>
            <a:r>
              <a:rPr lang="en-US" sz="4800" u="sng" cap="none" dirty="0">
                <a:latin typeface="Rockwell Condensed" panose="02060603050405020104" pitchFamily="18" charset="0"/>
              </a:rPr>
              <a:t>P</a:t>
            </a:r>
            <a:r>
              <a:rPr lang="en-US" sz="4800" cap="none" dirty="0">
                <a:latin typeface="Rockwell Condensed" panose="02060603050405020104" pitchFamily="18" charset="0"/>
              </a:rPr>
              <a:t>article </a:t>
            </a:r>
            <a:r>
              <a:rPr lang="en-US" sz="4800" u="sng" cap="none" dirty="0">
                <a:latin typeface="Rockwell Condensed" panose="02060603050405020104" pitchFamily="18" charset="0"/>
              </a:rPr>
              <a:t>I</a:t>
            </a:r>
            <a:r>
              <a:rPr lang="en-US" sz="4800" cap="none" dirty="0">
                <a:latin typeface="Rockwell Condensed" panose="02060603050405020104" pitchFamily="18" charset="0"/>
              </a:rPr>
              <a:t>nduced </a:t>
            </a:r>
            <a:r>
              <a:rPr lang="en-US" sz="4800" u="sng" cap="none" dirty="0">
                <a:latin typeface="Rockwell Condensed" panose="02060603050405020104" pitchFamily="18" charset="0"/>
              </a:rPr>
              <a:t>G</a:t>
            </a:r>
            <a:r>
              <a:rPr lang="en-US" sz="4800" cap="none" dirty="0">
                <a:latin typeface="Rockwell Condensed" panose="02060603050405020104" pitchFamily="18" charset="0"/>
              </a:rPr>
              <a:t>amma-</a:t>
            </a:r>
            <a:r>
              <a:rPr lang="en-US" sz="4800" u="sng" cap="none" dirty="0">
                <a:latin typeface="Rockwell Condensed" panose="02060603050405020104" pitchFamily="18" charset="0"/>
              </a:rPr>
              <a:t>R</a:t>
            </a:r>
            <a:r>
              <a:rPr lang="en-US" sz="4800" cap="none" dirty="0">
                <a:latin typeface="Rockwell Condensed" panose="02060603050405020104" pitchFamily="18" charset="0"/>
              </a:rPr>
              <a:t>ay </a:t>
            </a:r>
            <a:r>
              <a:rPr lang="en-US" sz="4800" u="sng" cap="none" dirty="0">
                <a:latin typeface="Rockwell Condensed" panose="02060603050405020104" pitchFamily="18" charset="0"/>
              </a:rPr>
              <a:t>E</a:t>
            </a:r>
            <a:r>
              <a:rPr lang="en-US" sz="4800" cap="none" dirty="0">
                <a:latin typeface="Rockwell Condensed" panose="02060603050405020104" pitchFamily="18" charset="0"/>
              </a:rPr>
              <a:t>mission </a:t>
            </a:r>
            <a:r>
              <a:rPr lang="en-US" sz="4800" u="sng" cap="none" dirty="0">
                <a:latin typeface="Rockwell Condensed" panose="02060603050405020104" pitchFamily="18" charset="0"/>
              </a:rPr>
              <a:t>CO</a:t>
            </a:r>
            <a:r>
              <a:rPr lang="en-US" sz="4800" cap="none" dirty="0">
                <a:latin typeface="Rockwell Condensed" panose="02060603050405020104" pitchFamily="18" charset="0"/>
              </a:rPr>
              <a:t>de)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D77367-53A2-4980-B96F-0D1868712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204" y="1452282"/>
            <a:ext cx="10677593" cy="4820501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Open-source code (</a:t>
            </a:r>
            <a:r>
              <a:rPr lang="en-US" u="sng" dirty="0"/>
              <a:t>Available</a:t>
            </a:r>
            <a:r>
              <a:rPr lang="en-US" dirty="0"/>
              <a:t> in the scientific community via </a:t>
            </a:r>
            <a:r>
              <a:rPr lang="en-US" i="1" dirty="0">
                <a:solidFill>
                  <a:srgbClr val="00B0F0"/>
                </a:solidFill>
              </a:rPr>
              <a:t>http://tandem.inp.demokritos.gr/pigreco/</a:t>
            </a:r>
            <a:r>
              <a:rPr lang="en-US" dirty="0"/>
              <a:t>)</a:t>
            </a:r>
          </a:p>
          <a:p>
            <a:r>
              <a:rPr lang="en-US" dirty="0"/>
              <a:t>Programmed in C++ / Qt-5 libraries for GUI</a:t>
            </a:r>
          </a:p>
          <a:p>
            <a:r>
              <a:rPr lang="en-US" dirty="0"/>
              <a:t>Distributions for </a:t>
            </a:r>
            <a:r>
              <a:rPr lang="en-US" dirty="0">
                <a:solidFill>
                  <a:srgbClr val="FF0000"/>
                </a:solidFill>
              </a:rPr>
              <a:t>Windows/Linux/MacOS</a:t>
            </a:r>
          </a:p>
          <a:p>
            <a:endParaRPr lang="en-US" dirty="0"/>
          </a:p>
          <a:p>
            <a:r>
              <a:rPr lang="en-US" u="sng" dirty="0"/>
              <a:t>Homogenous monolayer</a:t>
            </a:r>
            <a:r>
              <a:rPr lang="en-US" dirty="0"/>
              <a:t> target</a:t>
            </a:r>
          </a:p>
          <a:p>
            <a:r>
              <a:rPr lang="en-US" dirty="0"/>
              <a:t>Stopping power:</a:t>
            </a:r>
          </a:p>
          <a:p>
            <a:pPr lvl="1"/>
            <a:r>
              <a:rPr lang="en-US" dirty="0"/>
              <a:t>ZBL/SRIM compilations (elemental targets)</a:t>
            </a:r>
          </a:p>
          <a:p>
            <a:pPr lvl="1"/>
            <a:r>
              <a:rPr lang="en-US" dirty="0"/>
              <a:t>Bragg’s rule (compound targets)</a:t>
            </a:r>
          </a:p>
          <a:p>
            <a:r>
              <a:rPr lang="en-US" dirty="0"/>
              <a:t>Straggling:</a:t>
            </a:r>
            <a:r>
              <a:rPr lang="el-GR" dirty="0"/>
              <a:t> </a:t>
            </a:r>
            <a:r>
              <a:rPr lang="en-US" dirty="0"/>
              <a:t>Gaussian distribution – Bohr’s approximation</a:t>
            </a:r>
          </a:p>
          <a:p>
            <a:r>
              <a:rPr lang="en-US" dirty="0"/>
              <a:t>Cross sections: R33 format files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Compatibility with the IBANDL database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Konstantinos Preketes-Sigalas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CB57D70-F802-4521-95BA-7F2AAAE3D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11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Yield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07D77367-53A2-4980-B96F-0D1868712F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0652" y="1456766"/>
                <a:ext cx="10677593" cy="4598890"/>
              </a:xfrm>
            </p:spPr>
            <p:txBody>
              <a:bodyPr>
                <a:normAutofit/>
              </a:bodyPr>
              <a:lstStyle/>
              <a:p>
                <a:r>
                  <a:rPr lang="en-US" b="0" dirty="0"/>
                  <a:t>Using standards: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𝑠𝑎𝑚</m:t>
                        </m:r>
                      </m:sub>
                    </m:sSub>
                    <m:d>
                      <m:dPr>
                        <m:ctrlPr>
                          <a:rPr lang="pt-BR" sz="220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t-BR" sz="2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sz="22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pt-BR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𝑠𝑡𝑑</m:t>
                        </m:r>
                      </m:sub>
                    </m:sSub>
                    <m:d>
                      <m:dPr>
                        <m:ctrlPr>
                          <a:rPr lang="pt-BR" sz="2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t-BR" sz="2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sz="2200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</m:d>
                    <m:f>
                      <m:fPr>
                        <m:ctrlPr>
                          <a:rPr lang="el-GR" sz="22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𝑠𝑎𝑚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𝑠𝑡𝑑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l-GR" sz="22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𝑠𝑡𝑑</m:t>
                            </m:r>
                          </m:sub>
                        </m:s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𝑠𝑎𝑚</m:t>
                            </m:r>
                          </m:sub>
                        </m:s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200" dirty="0"/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𝑌</m:t>
                        </m:r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𝑌</m:t>
                        </m:r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t-B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</m:e>
                    </m:d>
                  </m:oMath>
                </a14:m>
                <a:endParaRPr lang="en-US" sz="2200" dirty="0"/>
              </a:p>
              <a:p>
                <a:r>
                  <a:rPr lang="en-US" dirty="0"/>
                  <a:t>Standard-less measurements:</a:t>
                </a:r>
                <a:endParaRPr lang="el-GR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D77367-53A2-4980-B96F-0D1868712F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0652" y="1456766"/>
                <a:ext cx="10677593" cy="4598890"/>
              </a:xfrm>
              <a:blipFill>
                <a:blip r:embed="rId2"/>
                <a:stretch>
                  <a:fillRect l="-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46AD0D7-8FFA-4B03-812D-6E20DF95B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010" y="2868703"/>
            <a:ext cx="5900237" cy="38781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20891A57-FB63-4157-AFD2-7D3137714D00}"/>
                  </a:ext>
                </a:extLst>
              </p:cNvPr>
              <p:cNvSpPr/>
              <p:nvPr/>
            </p:nvSpPr>
            <p:spPr>
              <a:xfrm>
                <a:off x="3169430" y="2233139"/>
                <a:ext cx="5853141" cy="11565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𝑠𝑎𝑚</m:t>
                          </m:r>
                        </m:sub>
                      </m:sSub>
                      <m:d>
                        <m:dPr>
                          <m:ctrlPr>
                            <a:rPr lang="pt-BR" sz="2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sz="2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l-GR" sz="2200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𝑖𝑛𝑖𝑡</m:t>
                          </m:r>
                        </m:sub>
                      </m:sSub>
                      <m:d>
                        <m:dPr>
                          <m:ctrlPr>
                            <a:rPr lang="pt-BR" sz="2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sz="2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𝑖𝑛𝑖𝑡</m:t>
                              </m:r>
                            </m:sub>
                          </m:s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l-GR" sz="2200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limLoc m:val="undOvr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𝑖𝑛𝑖𝑡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pt-BR" sz="2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l-GR" sz="2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2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pt-BR" sz="22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l-GR" sz="22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l-GR" sz="2200" b="0" i="1" smtClean="0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𝑠𝑎𝑚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pt-BR" sz="22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den>
                          </m:f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𝑑𝐸</m:t>
                          </m:r>
                        </m:e>
                      </m:nary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0891A57-FB63-4157-AFD2-7D3137714D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9430" y="2233139"/>
                <a:ext cx="5853141" cy="11565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2F4C77E8-54F1-40C4-AC30-9C1DB0DE3EA4}"/>
              </a:ext>
            </a:extLst>
          </p:cNvPr>
          <p:cNvGrpSpPr/>
          <p:nvPr/>
        </p:nvGrpSpPr>
        <p:grpSpPr>
          <a:xfrm>
            <a:off x="7189973" y="3723941"/>
            <a:ext cx="4495520" cy="3382063"/>
            <a:chOff x="7700671" y="3307089"/>
            <a:chExt cx="4495520" cy="338206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9ED0CB3E-CEAE-47B1-BCF2-50F74D2C1EF4}"/>
                </a:ext>
              </a:extLst>
            </p:cNvPr>
            <p:cNvSpPr/>
            <p:nvPr/>
          </p:nvSpPr>
          <p:spPr>
            <a:xfrm>
              <a:off x="7700671" y="3651131"/>
              <a:ext cx="3001742" cy="197671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10FB9384-40C6-438B-864B-1585DD4B7280}"/>
                </a:ext>
              </a:extLst>
            </p:cNvPr>
            <p:cNvSpPr/>
            <p:nvPr/>
          </p:nvSpPr>
          <p:spPr>
            <a:xfrm>
              <a:off x="10286975" y="3655613"/>
              <a:ext cx="412376" cy="196596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58CA7868-963F-45B5-8C81-4BDA49DF255F}"/>
                </a:ext>
              </a:extLst>
            </p:cNvPr>
            <p:cNvSpPr/>
            <p:nvPr/>
          </p:nvSpPr>
          <p:spPr>
            <a:xfrm>
              <a:off x="9874601" y="3657600"/>
              <a:ext cx="412376" cy="196596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5F3D6C0-852D-4A34-AEF3-DDB346EA7253}"/>
                </a:ext>
              </a:extLst>
            </p:cNvPr>
            <p:cNvSpPr txBox="1"/>
            <p:nvPr/>
          </p:nvSpPr>
          <p:spPr>
            <a:xfrm>
              <a:off x="11272790" y="4234255"/>
              <a:ext cx="5490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E</a:t>
              </a:r>
              <a:r>
                <a:rPr lang="en-US" sz="1600" b="1" baseline="-25000" dirty="0"/>
                <a:t>b</a:t>
              </a:r>
              <a:endParaRPr lang="en-US" sz="1600" b="1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xmlns="" id="{6ABEFE1A-66D2-4B95-9F42-587B4B1CCA0A}"/>
                </a:ext>
              </a:extLst>
            </p:cNvPr>
            <p:cNvCxnSpPr>
              <a:cxnSpLocks/>
              <a:endCxn id="9" idx="3"/>
            </p:cNvCxnSpPr>
            <p:nvPr/>
          </p:nvCxnSpPr>
          <p:spPr>
            <a:xfrm flipH="1" flipV="1">
              <a:off x="10699351" y="4638593"/>
              <a:ext cx="914399" cy="5379"/>
            </a:xfrm>
            <a:prstGeom prst="straightConnector1">
              <a:avLst/>
            </a:prstGeom>
            <a:ln w="889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95E1312-8E62-42CF-A0AB-71F46A808147}"/>
                </a:ext>
              </a:extLst>
            </p:cNvPr>
            <p:cNvSpPr txBox="1"/>
            <p:nvPr/>
          </p:nvSpPr>
          <p:spPr>
            <a:xfrm>
              <a:off x="10286975" y="3939719"/>
              <a:ext cx="618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dE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A7E2FB50-FE56-42A8-9B98-3F7EAA5220EB}"/>
                </a:ext>
              </a:extLst>
            </p:cNvPr>
            <p:cNvSpPr txBox="1"/>
            <p:nvPr/>
          </p:nvSpPr>
          <p:spPr>
            <a:xfrm>
              <a:off x="9856669" y="3939719"/>
              <a:ext cx="546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dE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EA08B5B-5FC6-42D5-85FB-21F921E9AAB0}"/>
                </a:ext>
              </a:extLst>
            </p:cNvPr>
            <p:cNvSpPr txBox="1"/>
            <p:nvPr/>
          </p:nvSpPr>
          <p:spPr>
            <a:xfrm rot="3168259">
              <a:off x="10022406" y="5808085"/>
              <a:ext cx="838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E</a:t>
              </a:r>
              <a:r>
                <a:rPr lang="en-US" sz="1200" b="1" baseline="-25000" dirty="0"/>
                <a:t>b</a:t>
              </a:r>
              <a:r>
                <a:rPr lang="en-US" sz="1200" b="1" dirty="0"/>
                <a:t>-dE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5BC9323-408F-40D7-8E48-03574860945B}"/>
                </a:ext>
              </a:extLst>
            </p:cNvPr>
            <p:cNvSpPr txBox="1"/>
            <p:nvPr/>
          </p:nvSpPr>
          <p:spPr>
            <a:xfrm rot="3168259">
              <a:off x="9603826" y="5832113"/>
              <a:ext cx="899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E</a:t>
              </a:r>
              <a:r>
                <a:rPr lang="en-US" sz="1200" b="1" baseline="-25000" dirty="0"/>
                <a:t>b</a:t>
              </a:r>
              <a:r>
                <a:rPr lang="en-US" sz="1200" b="1" dirty="0"/>
                <a:t>-2dE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3728E0F6-171A-4F21-BDE2-9E5BDA4CE341}"/>
                </a:ext>
              </a:extLst>
            </p:cNvPr>
            <p:cNvSpPr/>
            <p:nvPr/>
          </p:nvSpPr>
          <p:spPr>
            <a:xfrm>
              <a:off x="8659874" y="3657600"/>
              <a:ext cx="412376" cy="19659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91EED6F6-0C46-426E-8988-BFEFCB356207}"/>
                </a:ext>
              </a:extLst>
            </p:cNvPr>
            <p:cNvSpPr txBox="1"/>
            <p:nvPr/>
          </p:nvSpPr>
          <p:spPr>
            <a:xfrm>
              <a:off x="8601604" y="3941064"/>
              <a:ext cx="6652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≤</a:t>
              </a:r>
              <a:r>
                <a:rPr lang="en-US" sz="1400" b="1" dirty="0"/>
                <a:t>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0383ECD2-43C6-4C24-B7BC-90FA3C668E1A}"/>
                </a:ext>
              </a:extLst>
            </p:cNvPr>
            <p:cNvSpPr/>
            <p:nvPr/>
          </p:nvSpPr>
          <p:spPr>
            <a:xfrm>
              <a:off x="9083184" y="3664577"/>
              <a:ext cx="786384" cy="1956816"/>
            </a:xfrm>
            <a:prstGeom prst="rect">
              <a:avLst/>
            </a:prstGeom>
            <a:pattFill prst="wdUpDiag">
              <a:fgClr>
                <a:schemeClr val="accent5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E08772FB-5AF6-4BAF-A2BC-A4C5C774821D}"/>
                </a:ext>
              </a:extLst>
            </p:cNvPr>
            <p:cNvSpPr txBox="1"/>
            <p:nvPr/>
          </p:nvSpPr>
          <p:spPr>
            <a:xfrm>
              <a:off x="9266869" y="4406568"/>
              <a:ext cx="3343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…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19BE337-AE69-405E-AA1F-6A3D901518E5}"/>
                </a:ext>
              </a:extLst>
            </p:cNvPr>
            <p:cNvSpPr txBox="1"/>
            <p:nvPr/>
          </p:nvSpPr>
          <p:spPr>
            <a:xfrm rot="3168259">
              <a:off x="8271028" y="5891433"/>
              <a:ext cx="11337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E</a:t>
              </a:r>
              <a:r>
                <a:rPr lang="en-US" sz="1200" b="1" baseline="-25000" dirty="0"/>
                <a:t>init</a:t>
              </a:r>
              <a:r>
                <a:rPr lang="en-US" sz="1200" b="1" dirty="0"/>
                <a:t>≥E</a:t>
              </a:r>
              <a:r>
                <a:rPr lang="en-US" sz="1200" b="1" baseline="-25000" dirty="0"/>
                <a:t>min</a:t>
              </a:r>
              <a:endParaRPr lang="en-US" sz="1200" b="1" dirty="0"/>
            </a:p>
            <a:p>
              <a:endParaRPr lang="en-US" sz="12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04896646-DB00-49C2-82CD-94177C6E0976}"/>
                </a:ext>
              </a:extLst>
            </p:cNvPr>
            <p:cNvSpPr txBox="1"/>
            <p:nvPr/>
          </p:nvSpPr>
          <p:spPr>
            <a:xfrm>
              <a:off x="8736108" y="3307089"/>
              <a:ext cx="1165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Target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CD571E1-443D-445A-88E9-144D6632954E}"/>
                </a:ext>
              </a:extLst>
            </p:cNvPr>
            <p:cNvSpPr txBox="1"/>
            <p:nvPr/>
          </p:nvSpPr>
          <p:spPr>
            <a:xfrm>
              <a:off x="11239190" y="4633468"/>
              <a:ext cx="957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Beam</a:t>
              </a: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ACC8EA79-9A1E-4BF7-9FB3-3A4B9C0F12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0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The</a:t>
            </a:r>
            <a:r>
              <a:rPr lang="el-GR" sz="4800" cap="none" dirty="0">
                <a:latin typeface="Rockwell Condensed" panose="02060603050405020104" pitchFamily="18" charset="0"/>
              </a:rPr>
              <a:t> </a:t>
            </a:r>
            <a:r>
              <a:rPr lang="en-US" sz="4800" cap="none" dirty="0">
                <a:latin typeface="Rockwell Condensed" panose="02060603050405020104" pitchFamily="18" charset="0"/>
              </a:rPr>
              <a:t>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D77367-53A2-4980-B96F-0D1868712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204" y="1452282"/>
            <a:ext cx="10677593" cy="502963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Initial composition - Target division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Stopping power calculation (</a:t>
            </a:r>
            <a:r>
              <a:rPr lang="en-US" i="1" dirty="0"/>
              <a:t>S</a:t>
            </a:r>
            <a:r>
              <a:rPr lang="en-US" i="1" baseline="-25000" dirty="0"/>
              <a:t>sam</a:t>
            </a:r>
            <a:r>
              <a:rPr lang="en-US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Yield calculation (</a:t>
            </a:r>
            <a:r>
              <a:rPr lang="en-US" i="1" dirty="0"/>
              <a:t>Y</a:t>
            </a:r>
            <a:r>
              <a:rPr lang="en-US" i="1" baseline="-25000" dirty="0"/>
              <a:t>m</a:t>
            </a:r>
            <a:r>
              <a:rPr lang="en-US" dirty="0"/>
              <a:t>)</a:t>
            </a:r>
            <a:endParaRPr lang="en-US" i="1" baseline="-25000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Comparison with experimental yield (</a:t>
            </a:r>
            <a:r>
              <a:rPr lang="en-US" i="1" dirty="0"/>
              <a:t>Y</a:t>
            </a:r>
            <a:r>
              <a:rPr lang="en-US" i="1" baseline="-25000" dirty="0"/>
              <a:t>user</a:t>
            </a:r>
            <a:r>
              <a:rPr lang="en-US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Reconstruction of the matrix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5EC0A0A-2B81-4839-9574-0C5D2DD2C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511" y="1502409"/>
            <a:ext cx="8620979" cy="23598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499F9FF-DA94-4F29-BB53-DDA03BE1E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08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390" y="9144"/>
            <a:ext cx="3967003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Stopping power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07D77367-53A2-4980-B96F-0D1868712F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7394" y="1452283"/>
                <a:ext cx="5550283" cy="478056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Elemental target	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pt-BR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sz="24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t-BR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𝑙𝑜𝑤</m:t>
                            </m:r>
                          </m:sub>
                        </m:sSub>
                        <m:sSub>
                          <m:sSubPr>
                            <m:ctrlPr>
                              <a:rPr lang="pt-BR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pt-BR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𝑙𝑜𝑤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pt-BR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</m:sSub>
                      </m:den>
                    </m:f>
                  </m:oMath>
                </a14:m>
                <a:endParaRPr lang="en-US" sz="1800" baseline="30000" dirty="0"/>
              </a:p>
              <a:p>
                <a:pPr marL="0" indent="0">
                  <a:buNone/>
                </a:pPr>
                <a:endParaRPr lang="el-GR" sz="100" baseline="300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𝑙𝑜𝑤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h𝑖𝑔h</m:t>
                        </m:r>
                      </m:sub>
                    </m:sSub>
                    <m:r>
                      <a:rPr lang="pt-B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</m:sup>
                        </m:sSup>
                      </m:den>
                    </m:f>
                    <m:func>
                      <m:funcPr>
                        <m:ctrlPr>
                          <a:rPr lang="en-US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pt-BR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ZBL compilation (default)	</a:t>
                </a:r>
                <a:r>
                  <a:rPr lang="en-US" sz="1600" dirty="0"/>
                  <a:t>[1]</a:t>
                </a:r>
                <a:endParaRPr lang="en-US" dirty="0"/>
              </a:p>
              <a:p>
                <a:pPr lvl="1"/>
                <a:r>
                  <a:rPr lang="en-US" dirty="0"/>
                  <a:t>SRIM 2013 compilation	</a:t>
                </a:r>
                <a:r>
                  <a:rPr lang="en-US" sz="1600" dirty="0"/>
                  <a:t>[2]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Compound target</a:t>
                </a:r>
              </a:p>
              <a:p>
                <a:pPr lvl="1"/>
                <a:r>
                  <a:rPr lang="en-US" dirty="0"/>
                  <a:t>Bragg’s rule		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pt-BR" sz="24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pt-BR" sz="2400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sSub>
                      <m:sSubPr>
                        <m:ctrlPr>
                          <a:rPr lang="pt-BR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l-GR" sz="18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r>
                  <a:rPr lang="en-US" sz="1400" dirty="0"/>
                  <a:t>[1] J.F. Ziegler et al., NIMB 35 (1988) 215</a:t>
                </a:r>
              </a:p>
              <a:p>
                <a:pPr marL="0" indent="0">
                  <a:buNone/>
                </a:pPr>
                <a:r>
                  <a:rPr lang="en-US" sz="1400" dirty="0"/>
                  <a:t>[2] J.F. Ziegler et al., Lulu Press (2015)</a:t>
                </a:r>
                <a:endParaRPr lang="el-GR" sz="1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D77367-53A2-4980-B96F-0D1868712F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7394" y="1452283"/>
                <a:ext cx="5550283" cy="4780566"/>
              </a:xfrm>
              <a:blipFill>
                <a:blip r:embed="rId2"/>
                <a:stretch>
                  <a:fillRect l="-549" t="-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AEBF0980-9B14-4CD8-AE52-E7AD4F666041}"/>
              </a:ext>
            </a:extLst>
          </p:cNvPr>
          <p:cNvSpPr txBox="1">
            <a:spLocks/>
          </p:cNvSpPr>
          <p:nvPr/>
        </p:nvSpPr>
        <p:spPr>
          <a:xfrm>
            <a:off x="7250849" y="9144"/>
            <a:ext cx="3486477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Straggling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xmlns="" id="{E2E48AD1-D49E-48C0-9D55-7E97DE38ED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06939" y="1452283"/>
                <a:ext cx="6374296" cy="48971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82880" indent="-18288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8016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2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5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Vavilov’s theory</a:t>
                </a:r>
                <a:r>
                  <a:rPr lang="en-US" dirty="0">
                    <a:sym typeface="Wingdings" panose="05000000000000000000" pitchFamily="2" charset="2"/>
                  </a:rPr>
                  <a:t> (Computational-time consuming)</a:t>
                </a:r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10%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 Lorentzian distribution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10%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 Gaussian distribution (current version)</a:t>
                </a: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	       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l-G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pt-BR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Sup>
                      <m:sSubSupPr>
                        <m:ctrlPr>
                          <a:rPr lang="el-GR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l-G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l-GR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l-G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𝑩𝒐𝒉𝒓</m:t>
                        </m:r>
                      </m:sub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l-G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[3]</a:t>
                </a:r>
                <a:endParaRPr lang="el-GR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	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i="1"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 (beam energy ripple)</a:t>
                </a:r>
                <a:endParaRPr lang="el-GR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dirty="0"/>
                  <a:t>	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i="1">
                            <a:latin typeface="Cambria Math"/>
                          </a:rPr>
                        </m:ctrlPr>
                      </m:sSubSup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𝐵𝑜h𝑟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=0.26</m:t>
                    </m:r>
                    <m:sSubSup>
                      <m:sSubSupPr>
                        <m:ctrlPr>
                          <a:rPr lang="el-GR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𝑖𝑛𝑐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m:rPr>
                        <m:sty m:val="p"/>
                      </m:rPr>
                      <a:rPr lang="el-GR"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r>
                  <a:rPr lang="en-US" sz="1600" dirty="0"/>
                  <a:t>		[4,5]</a:t>
                </a:r>
                <a:endParaRPr lang="el-GR" dirty="0"/>
              </a:p>
              <a:p>
                <a:pPr marL="0" indent="0">
                  <a:buFont typeface="Wingdings" pitchFamily="2" charset="2"/>
                  <a:buNone/>
                </a:pPr>
                <a:endParaRPr lang="el-GR" dirty="0">
                  <a:sym typeface="Wingdings" panose="05000000000000000000" pitchFamily="2" charset="2"/>
                </a:endParaRP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sz="1400" dirty="0"/>
                  <a:t>[3] E. Szilágyi et al., NIMB 100 (1995) 103</a:t>
                </a: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sz="1400" dirty="0">
                    <a:sym typeface="Wingdings" panose="05000000000000000000" pitchFamily="2" charset="2"/>
                  </a:rPr>
                  <a:t>[4] N. Bohr, Mat. Fys. Medd. Dan. Vid. Selsk. 18.8 (1948)</a:t>
                </a: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sz="1400" dirty="0">
                    <a:sym typeface="Wingdings" panose="05000000000000000000" pitchFamily="2" charset="2"/>
                  </a:rPr>
                  <a:t>[5] J.W. Mayer et al., New York, San Francisco, London: Academic Press (1977)</a:t>
                </a:r>
                <a:endParaRPr lang="en-US" sz="16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E2E48AD1-D49E-48C0-9D55-7E97DE38ED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939" y="1452283"/>
                <a:ext cx="6374296" cy="4897199"/>
              </a:xfrm>
              <a:prstGeom prst="rect">
                <a:avLst/>
              </a:prstGeom>
              <a:blipFill>
                <a:blip r:embed="rId4"/>
                <a:stretch>
                  <a:fillRect l="-478" t="-1244" r="-6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431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Layout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pic>
        <p:nvPicPr>
          <p:cNvPr id="11" name="Image9">
            <a:extLst>
              <a:ext uri="{FF2B5EF4-FFF2-40B4-BE49-F238E27FC236}">
                <a16:creationId xmlns:a16="http://schemas.microsoft.com/office/drawing/2014/main" xmlns="" id="{EDE69FC4-3C62-4C36-8BC8-03F271B73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776" y="1241926"/>
            <a:ext cx="6813212" cy="48136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7D1B56A-3726-4299-9CE9-850838CCC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E7C577E-1763-4545-8933-623DD69C1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012" y="1545405"/>
            <a:ext cx="4254810" cy="41616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34AB5F62-D47E-4118-B8A1-EE9FAA823F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497" y="3626224"/>
            <a:ext cx="6204194" cy="267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5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Fitting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D77367-53A2-4980-B96F-0D1868712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204" y="1452283"/>
            <a:ext cx="10677593" cy="459889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Target division in dE layers (dE=5 keV by default)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Cross-section</a:t>
            </a:r>
            <a:r>
              <a:rPr lang="el-GR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linear interpolation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>
                <a:sym typeface="Wingdings" panose="05000000000000000000" pitchFamily="2" charset="2"/>
              </a:rPr>
              <a:t>Stopping-power </a:t>
            </a:r>
            <a:r>
              <a:rPr lang="en-US" dirty="0">
                <a:sym typeface="Wingdings" panose="05000000000000000000" pitchFamily="2" charset="2"/>
              </a:rPr>
              <a:t>calculation for each layer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Yield calculation for the 1</a:t>
            </a:r>
            <a:r>
              <a:rPr lang="en-US" baseline="30000" dirty="0">
                <a:sym typeface="Wingdings" panose="05000000000000000000" pitchFamily="2" charset="2"/>
              </a:rPr>
              <a:t>st</a:t>
            </a:r>
            <a:r>
              <a:rPr lang="en-US" dirty="0">
                <a:sym typeface="Wingdings" panose="05000000000000000000" pitchFamily="2" charset="2"/>
              </a:rPr>
              <a:t> “Fit”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Comparison with the respective experimental yield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Element concentration is changed accordingly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(Concentration of linked element)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Excess/lack concentration is equally distributed to the “Free” elements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Steps </a:t>
            </a: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3-8</a:t>
            </a:r>
            <a:r>
              <a:rPr lang="en-US" dirty="0">
                <a:sym typeface="Wingdings" panose="05000000000000000000" pitchFamily="2" charset="2"/>
              </a:rPr>
              <a:t> for all “Fit” elements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Program stops: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1% convergence </a:t>
            </a:r>
            <a:r>
              <a:rPr lang="en-US" u="sng" dirty="0">
                <a:sym typeface="Wingdings" panose="05000000000000000000" pitchFamily="2" charset="2"/>
              </a:rPr>
              <a:t>for all</a:t>
            </a:r>
            <a:r>
              <a:rPr lang="en-US" dirty="0">
                <a:sym typeface="Wingdings" panose="05000000000000000000" pitchFamily="2" charset="2"/>
              </a:rPr>
              <a:t> “Fit” elements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50 iterations </a:t>
            </a:r>
            <a:r>
              <a:rPr lang="en-US" u="sng" dirty="0">
                <a:sym typeface="Wingdings" panose="05000000000000000000" pitchFamily="2" charset="2"/>
              </a:rPr>
              <a:t>for each</a:t>
            </a:r>
            <a:r>
              <a:rPr lang="el-GR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“Fit” element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3B9A80A-14BB-4C1B-A8BC-FB3830120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04B240-68DB-4457-B771-BA747655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9144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en-US" sz="4800" cap="none" dirty="0">
                <a:latin typeface="Rockwell Condensed" panose="02060603050405020104" pitchFamily="18" charset="0"/>
              </a:rPr>
              <a:t>Code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D77367-53A2-4980-B96F-0D1868712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204" y="1452283"/>
            <a:ext cx="10677593" cy="459889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Tandem Accelerator 5.5 MV Laboratory,</a:t>
            </a:r>
          </a:p>
          <a:p>
            <a:pPr marL="0" indent="0">
              <a:buNone/>
            </a:pPr>
            <a:r>
              <a:rPr lang="en-US" dirty="0"/>
              <a:t>   INPP, NCSR – “Demokritos”</a:t>
            </a:r>
          </a:p>
          <a:p>
            <a:r>
              <a:rPr lang="en-US" dirty="0"/>
              <a:t>2 standard samples</a:t>
            </a:r>
          </a:p>
          <a:p>
            <a:pPr lvl="1"/>
            <a:r>
              <a:rPr lang="en-US" dirty="0"/>
              <a:t>Phosphate rock (NIST, SRM 120b)</a:t>
            </a:r>
          </a:p>
          <a:p>
            <a:pPr lvl="1"/>
            <a:r>
              <a:rPr lang="en-US" dirty="0"/>
              <a:t>Multicomponent glass (NIST, SRM 1412)</a:t>
            </a:r>
          </a:p>
          <a:p>
            <a:r>
              <a:rPr lang="en-US" dirty="0"/>
              <a:t>E</a:t>
            </a:r>
            <a:r>
              <a:rPr lang="en-US" baseline="-25000" dirty="0"/>
              <a:t>p</a:t>
            </a:r>
            <a:r>
              <a:rPr lang="en-US" dirty="0"/>
              <a:t>=1.5 – 4.0 MeV (variable steps)</a:t>
            </a:r>
          </a:p>
          <a:p>
            <a:r>
              <a:rPr lang="el-GR" dirty="0"/>
              <a:t>θ</a:t>
            </a:r>
            <a:r>
              <a:rPr lang="en-US" baseline="-25000" dirty="0"/>
              <a:t>lab</a:t>
            </a:r>
            <a:r>
              <a:rPr lang="en-US" dirty="0"/>
              <a:t>=55° and 90°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0E1725-5D9D-4936-87EE-6F8149D5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63CE67F8-967F-4A30-9CFA-ED640145E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http://tandem.inp.demokritos.gr/pigreco/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53DC777D-71F9-43D2-93C0-3A075723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p:pic>
        <p:nvPicPr>
          <p:cNvPr id="11" name="184 - Εικόνα" descr="Setup.png">
            <a:extLst>
              <a:ext uri="{FF2B5EF4-FFF2-40B4-BE49-F238E27FC236}">
                <a16:creationId xmlns:a16="http://schemas.microsoft.com/office/drawing/2014/main" xmlns="" id="{0EEFEC0B-A649-4C41-AC77-04DDFC79F6E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7626" y="1754029"/>
            <a:ext cx="3880045" cy="42632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D825925-51E8-4750-A830-FCCD1C8D1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12" y="219500"/>
            <a:ext cx="1030383" cy="10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0841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12401</TotalTime>
  <Words>1194</Words>
  <Application>Microsoft Office PowerPoint</Application>
  <PresentationFormat>Custom</PresentationFormat>
  <Paragraphs>293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Wood Type</vt:lpstr>
      <vt:lpstr>Development of the PiGreCo simulation code for material analysis using the PIGE technique</vt:lpstr>
      <vt:lpstr>Introduction</vt:lpstr>
      <vt:lpstr>PiGreCo (Particle Induced Gamma-Ray Emission COde)</vt:lpstr>
      <vt:lpstr>Yield calculation</vt:lpstr>
      <vt:lpstr>The algorithm</vt:lpstr>
      <vt:lpstr>Stopping power</vt:lpstr>
      <vt:lpstr>Layout  </vt:lpstr>
      <vt:lpstr>Fitting  </vt:lpstr>
      <vt:lpstr>Code validation</vt:lpstr>
      <vt:lpstr>Validation results</vt:lpstr>
      <vt:lpstr>Summary and Plans</vt:lpstr>
      <vt:lpstr>Thank you for your attention!</vt:lpstr>
      <vt:lpstr>Layout…  </vt:lpstr>
      <vt:lpstr>Target window  </vt:lpstr>
      <vt:lpstr>Reaction window  </vt:lpstr>
      <vt:lpstr>Main window  </vt:lpstr>
      <vt:lpstr>Validation 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Κωνσταντίνος Πρεκετές-Σιγάλας</dc:creator>
  <cp:lastModifiedBy>lago</cp:lastModifiedBy>
  <cp:revision>532</cp:revision>
  <dcterms:created xsi:type="dcterms:W3CDTF">2017-06-06T10:56:43Z</dcterms:created>
  <dcterms:modified xsi:type="dcterms:W3CDTF">2017-11-15T08:19:41Z</dcterms:modified>
</cp:coreProperties>
</file>