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809" r:id="rId2"/>
  </p:sldMasterIdLst>
  <p:notesMasterIdLst>
    <p:notesMasterId r:id="rId19"/>
  </p:notesMasterIdLst>
  <p:handoutMasterIdLst>
    <p:handoutMasterId r:id="rId20"/>
  </p:handoutMasterIdLst>
  <p:sldIdLst>
    <p:sldId id="299" r:id="rId3"/>
    <p:sldId id="373" r:id="rId4"/>
    <p:sldId id="348" r:id="rId5"/>
    <p:sldId id="374" r:id="rId6"/>
    <p:sldId id="375" r:id="rId7"/>
    <p:sldId id="376" r:id="rId8"/>
    <p:sldId id="377" r:id="rId9"/>
    <p:sldId id="378" r:id="rId10"/>
    <p:sldId id="379" r:id="rId11"/>
    <p:sldId id="354" r:id="rId12"/>
    <p:sldId id="380" r:id="rId13"/>
    <p:sldId id="381" r:id="rId14"/>
    <p:sldId id="365" r:id="rId15"/>
    <p:sldId id="382" r:id="rId16"/>
    <p:sldId id="383" r:id="rId17"/>
    <p:sldId id="384" r:id="rId18"/>
  </p:sldIdLst>
  <p:sldSz cx="9144000" cy="6858000" type="screen4x3"/>
  <p:notesSz cx="7035800" cy="9194800"/>
  <p:defaultTextStyle>
    <a:defPPr>
      <a:defRPr lang="en-US"/>
    </a:defPPr>
    <a:lvl1pPr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1pPr>
    <a:lvl2pPr marL="4572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2pPr>
    <a:lvl3pPr marL="9144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3pPr>
    <a:lvl4pPr marL="13716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4pPr>
    <a:lvl5pPr marL="1828800" algn="l" rtl="0" eaLnBrk="0" fontAlgn="base" hangingPunct="0">
      <a:lnSpc>
        <a:spcPct val="110000"/>
      </a:lnSpc>
      <a:spcBef>
        <a:spcPct val="20000"/>
      </a:spcBef>
      <a:spcAft>
        <a:spcPct val="0"/>
      </a:spcAft>
      <a:buClr>
        <a:srgbClr val="600000"/>
      </a:buClr>
      <a:buChar char="•"/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Helvetic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9900"/>
    <a:srgbClr val="EAC096"/>
    <a:srgbClr val="600000"/>
    <a:srgbClr val="CC3300"/>
    <a:srgbClr val="FF0000"/>
    <a:srgbClr val="00FF00"/>
    <a:srgbClr val="FFFF00"/>
    <a:srgbClr val="FFCC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2" autoAdjust="0"/>
    <p:restoredTop sz="94545" autoAdjust="0"/>
  </p:normalViewPr>
  <p:slideViewPr>
    <p:cSldViewPr>
      <p:cViewPr>
        <p:scale>
          <a:sx n="66" d="100"/>
          <a:sy n="66" d="100"/>
        </p:scale>
        <p:origin x="-1260" y="-52"/>
      </p:cViewPr>
      <p:guideLst>
        <p:guide orient="horz" pos="2160"/>
        <p:guide pos="2880"/>
      </p:guideLst>
    </p:cSldViewPr>
  </p:slideViewPr>
  <p:outlineViewPr>
    <p:cViewPr>
      <p:scale>
        <a:sx n="50" d="100"/>
        <a:sy n="50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>
        <p:scale>
          <a:sx n="100" d="100"/>
          <a:sy n="100" d="100"/>
        </p:scale>
        <p:origin x="-1170" y="504"/>
      </p:cViewPr>
      <p:guideLst>
        <p:guide orient="horz" pos="2896"/>
        <p:guide pos="221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8780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191DBEB2-B18F-40C4-8C18-6EABE7CEEF5D}" type="datetime1">
              <a:rPr lang="en-US"/>
              <a:pPr>
                <a:defRPr/>
              </a:pPr>
              <a:t>6/12/2014</a:t>
            </a:fld>
            <a:endParaRPr lang="en-US"/>
          </a:p>
        </p:txBody>
      </p:sp>
      <p:sp>
        <p:nvSpPr>
          <p:cNvPr id="51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8780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B2C0A1E1-8036-4F03-A88D-4D4E228285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2377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BTeV Talk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87800" y="0"/>
            <a:ext cx="3048000" cy="4587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3ED9ADDF-34A9-4357-A4A4-0824D384DA12}" type="datetime1">
              <a:rPr lang="en-US"/>
              <a:pPr>
                <a:defRPr/>
              </a:pPr>
              <a:t>6/12/2014</a:t>
            </a:fld>
            <a:endParaRPr lang="en-US"/>
          </a:p>
        </p:txBody>
      </p:sp>
      <p:sp>
        <p:nvSpPr>
          <p:cNvPr id="2662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219200" y="688975"/>
            <a:ext cx="4597400" cy="3448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6625" y="4367213"/>
            <a:ext cx="5162550" cy="4138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r>
              <a:rPr lang="en-US"/>
              <a:t>For January Collab Meeting </a:t>
            </a:r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87800" y="8736013"/>
            <a:ext cx="3048000" cy="45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687" tIns="48343" rIns="96687" bIns="48343" numCol="1" anchor="b" anchorCtr="0" compatLnSpc="1">
            <a:prstTxWarp prst="textNoShape">
              <a:avLst/>
            </a:prstTxWarp>
          </a:bodyPr>
          <a:lstStyle>
            <a:lvl1pPr algn="r" defTabSz="966788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300">
                <a:latin typeface="Times New Roman" pitchFamily="18" charset="0"/>
              </a:defRPr>
            </a:lvl1pPr>
          </a:lstStyle>
          <a:p>
            <a:pPr>
              <a:defRPr/>
            </a:pPr>
            <a:fld id="{03A5817D-FC70-415E-83F4-997A93CCF22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4097556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hdr" sz="quarter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r>
              <a:rPr lang="en-US" sz="1300" smtClean="0">
                <a:latin typeface="Times New Roman" pitchFamily="18" charset="0"/>
              </a:rPr>
              <a:t>BTeV Talk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dt" sz="quarter" idx="1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6B358BFE-F120-445B-87A9-63DA2C31DC69}" type="datetime1">
              <a:rPr lang="en-US" sz="1300" smtClean="0">
                <a:latin typeface="Times New Roman" pitchFamily="18" charset="0"/>
              </a:rPr>
              <a:pPr/>
              <a:t>6/12/2014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27652" name="Rectangle 6"/>
          <p:cNvSpPr>
            <a:spLocks noGrp="1" noChangeArrowheads="1"/>
          </p:cNvSpPr>
          <p:nvPr>
            <p:ph type="ftr" sz="quarter" idx="4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r>
              <a:rPr lang="en-US" sz="1300" smtClean="0">
                <a:latin typeface="Times New Roman" pitchFamily="18" charset="0"/>
              </a:rPr>
              <a:t>For January Collab Meeting </a:t>
            </a:r>
          </a:p>
        </p:txBody>
      </p:sp>
      <p:sp>
        <p:nvSpPr>
          <p:cNvPr id="27653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1pPr>
            <a:lvl2pPr marL="742950" indent="-28575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2pPr>
            <a:lvl3pPr marL="11430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3pPr>
            <a:lvl4pPr marL="16002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4pPr>
            <a:lvl5pPr marL="2057400" indent="-228600" defTabSz="966788">
              <a:defRPr sz="2800">
                <a:solidFill>
                  <a:schemeClr val="tx1"/>
                </a:solidFill>
                <a:latin typeface="Helvetica" pitchFamily="34" charset="0"/>
              </a:defRPr>
            </a:lvl5pPr>
            <a:lvl6pPr marL="25146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6pPr>
            <a:lvl7pPr marL="29718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7pPr>
            <a:lvl8pPr marL="34290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8pPr>
            <a:lvl9pPr marL="3886200" indent="-228600" defTabSz="966788" eaLnBrk="0" fontAlgn="base" hangingPunct="0">
              <a:lnSpc>
                <a:spcPct val="110000"/>
              </a:lnSpc>
              <a:spcBef>
                <a:spcPct val="20000"/>
              </a:spcBef>
              <a:spcAft>
                <a:spcPct val="0"/>
              </a:spcAft>
              <a:buClr>
                <a:srgbClr val="600000"/>
              </a:buClr>
              <a:buChar char="•"/>
              <a:defRPr sz="2800">
                <a:solidFill>
                  <a:schemeClr val="tx1"/>
                </a:solidFill>
                <a:latin typeface="Helvetica" pitchFamily="34" charset="0"/>
              </a:defRPr>
            </a:lvl9pPr>
          </a:lstStyle>
          <a:p>
            <a:fld id="{C310C2A0-C01A-47DA-80A1-542E2716071E}" type="slidenum">
              <a:rPr lang="en-US" sz="1300" smtClean="0">
                <a:latin typeface="Times New Roman" pitchFamily="18" charset="0"/>
              </a:rPr>
              <a:pPr/>
              <a:t>1</a:t>
            </a:fld>
            <a:endParaRPr lang="en-US" sz="1300" smtClean="0">
              <a:latin typeface="Times New Roman" pitchFamily="18" charset="0"/>
            </a:endParaRPr>
          </a:p>
        </p:txBody>
      </p:sp>
      <p:sp>
        <p:nvSpPr>
          <p:cNvPr id="276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5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el-G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6053116-8C32-46AF-8D6F-675C3888E9A0}" type="slidenum">
              <a:rPr lang="el-GR"/>
              <a:pPr/>
              <a:t>14</a:t>
            </a:fld>
            <a:endParaRPr lang="el-GR"/>
          </a:p>
        </p:txBody>
      </p:sp>
      <p:sp>
        <p:nvSpPr>
          <p:cNvPr id="7169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9200" y="698500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7170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4155" y="4366660"/>
            <a:ext cx="5628928" cy="413736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1835DB1-8E7B-4BE8-94CB-518135739CB6}" type="slidenum">
              <a:rPr lang="el-GR"/>
              <a:pPr/>
              <a:t>15</a:t>
            </a:fld>
            <a:endParaRPr lang="el-GR"/>
          </a:p>
        </p:txBody>
      </p:sp>
      <p:sp>
        <p:nvSpPr>
          <p:cNvPr id="8193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9200" y="698500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8194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4155" y="4366660"/>
            <a:ext cx="5628928" cy="413736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537FFB11-DA86-4B46-9764-253139BE4A6A}" type="slidenum">
              <a:rPr lang="el-GR"/>
              <a:pPr/>
              <a:t>16</a:t>
            </a:fld>
            <a:endParaRPr lang="el-GR"/>
          </a:p>
        </p:txBody>
      </p:sp>
      <p:sp>
        <p:nvSpPr>
          <p:cNvPr id="921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219200" y="698500"/>
            <a:ext cx="4597400" cy="34480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921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04155" y="4366660"/>
            <a:ext cx="5628928" cy="4137369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171" name="Rectangle 1027"/>
          <p:cNvSpPr>
            <a:spLocks noGrp="1" noChangeArrowheads="1"/>
          </p:cNvSpPr>
          <p:nvPr>
            <p:ph type="ctrTitle"/>
          </p:nvPr>
        </p:nvSpPr>
        <p:spPr>
          <a:xfrm>
            <a:off x="685800" y="2286000"/>
            <a:ext cx="7772400" cy="1143000"/>
          </a:xfrm>
          <a:gradFill rotWithShape="0">
            <a:gsLst>
              <a:gs pos="0">
                <a:srgbClr val="F6E4D2">
                  <a:gamma/>
                  <a:shade val="85882"/>
                  <a:invGamma/>
                </a:srgbClr>
              </a:gs>
              <a:gs pos="100000">
                <a:srgbClr val="F6E4D2"/>
              </a:gs>
            </a:gsLst>
            <a:lin ang="5400000" scaled="1"/>
          </a:gradFill>
          <a:scene3d>
            <a:camera prst="legacyObliqueBottomLeft"/>
            <a:lightRig rig="legacyFlat3" dir="b"/>
          </a:scene3d>
          <a:sp3d extrusionH="74600" prstMaterial="legacyMatte">
            <a:bevelT w="13500" h="13500" prst="angle"/>
            <a:bevelB w="13500" h="13500" prst="angle"/>
            <a:extrusionClr>
              <a:srgbClr val="F6E4D2"/>
            </a:extrusionClr>
          </a:sp3d>
          <a:extLst>
            <a:ext uri="{91240B29-F687-4F45-9708-019B960494DF}">
              <a14:hiddenLine xmlns:a14="http://schemas.microsoft.com/office/drawing/2010/main" w="9525">
                <a:noFill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263172" name="Rectangle 1028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2362200"/>
          </a:xfrm>
        </p:spPr>
        <p:txBody>
          <a:bodyPr/>
          <a:lstStyle>
            <a:lvl1pPr marL="0" indent="0" algn="ctr">
              <a:lnSpc>
                <a:spcPct val="140000"/>
              </a:lnSpc>
              <a:buFont typeface="Monotype Sorts" pitchFamily="2" charset="2"/>
              <a:buNone/>
              <a:defRPr b="1"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034503097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5F7FAB-6F83-475C-905C-1EC9BD055D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7337078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2750" y="152400"/>
            <a:ext cx="215265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52400"/>
            <a:ext cx="630555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B7DC88-FF4D-4F0F-ABBB-EFAABDAF43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7053752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F487D-76E5-47DD-9212-37A789D311C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52357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304800" y="1143000"/>
            <a:ext cx="8610600" cy="5181600"/>
          </a:xfrm>
        </p:spPr>
        <p:txBody>
          <a:bodyPr/>
          <a:lstStyle/>
          <a:p>
            <a:pPr lvl="0"/>
            <a:endParaRPr lang="el-GR" noProof="0" smtClean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592C8-3988-4DCC-A3B7-382DEA072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8192816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4287EA-F255-46EB-B776-D03180CA08F4}" type="slidenum">
              <a:rPr lang="el-GR"/>
              <a:pPr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54055941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Διαφάνεια τίτλο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Υπότιτλος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l-GR" smtClean="0"/>
              <a:t>Στυλ κύριου υπότιτλου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CD15E-4290-4CE9-9582-DFA3FC7DCDE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123805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Περιεχό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96AEB-252F-49B1-8F90-95EFF93402AF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95246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9D263-0E7E-4533-B8D0-8A92C73BCFC4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272600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A0359-2C15-4466-8C70-BE6535CF272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2131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ειμένου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4" name="Θέση περιεχομένου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Θέση κειμένου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6" name="Θέση περιεχομένου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9F56A0-4F89-4C56-A0BC-067878AB84DF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05071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72D66D1-682F-4561-90AE-619FE629B0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042266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1B2836-9EC3-4D0E-B91C-98D0475E57B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0800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6345AF-7FBF-4AC9-A6E5-6777CBE789C3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48870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περιεχομένου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60061-50F6-4D59-A345-60FEE3CB8E4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0962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εικόνας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Θέση κειμένου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Στυλ υποδείγματος κειμένου</a:t>
            </a:r>
          </a:p>
        </p:txBody>
      </p:sp>
      <p:sp>
        <p:nvSpPr>
          <p:cNvPr id="5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36DDBB-BDBB-405D-91BB-6ED3E2AB7351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6612296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Τίτλο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7BBC1B-5334-457E-962F-8D2AA514AE2E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326650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Κατακόρυφος τίτλος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l-GR" smtClean="0"/>
              <a:t>Στυλ κύριου τίτλου</a:t>
            </a:r>
            <a:endParaRPr lang="el-GR"/>
          </a:p>
        </p:txBody>
      </p:sp>
      <p:sp>
        <p:nvSpPr>
          <p:cNvPr id="3" name="Θέση κατακόρυφου κειμένου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3CE41E-CB97-40CF-B1EA-E939CF3C9AFD}" type="slidenum">
              <a:rPr lang="el-GR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03844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D64402-2E42-4E57-8244-B3ADCCA13F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043182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143000"/>
            <a:ext cx="4229100" cy="5181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F8E1BD-204A-4880-A568-2D732EE9E3E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458099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3EB158-B8F0-47AB-AFB8-94FE17E98A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4883500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AA99E-2501-4F8A-AF75-EA632FA689D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6492377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D76B2C-8F7F-4B2C-A784-B6F5D95A87D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453045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05DC3B-7C46-4A22-AA51-512CFCD3EC6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673679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7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C26736-BED0-4729-9219-E9ECC6AD008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85360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152400"/>
            <a:ext cx="7924800" cy="838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3C4B4"/>
                    </a:gs>
                    <a:gs pos="100000">
                      <a:srgbClr val="F6E4D2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F6E4D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6214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143000"/>
            <a:ext cx="8610600" cy="5181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6600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62150" name="Rectangle 6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324600" y="6477000"/>
            <a:ext cx="19812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62151" name="Rectangle 7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04800" y="6477000"/>
            <a:ext cx="60198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 i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endParaRPr lang="en-US" sz="1400" i="0">
              <a:solidFill>
                <a:schemeClr val="tx1"/>
              </a:solidFill>
              <a:effectLst/>
              <a:latin typeface="Times New Roman" pitchFamily="18" charset="0"/>
            </a:endParaRPr>
          </a:p>
        </p:txBody>
      </p:sp>
      <p:sp>
        <p:nvSpPr>
          <p:cNvPr id="262152" name="Rectangle 8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382000" y="6477000"/>
            <a:ext cx="533400" cy="38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100000"/>
              </a:lnSpc>
              <a:spcBef>
                <a:spcPct val="0"/>
              </a:spcBef>
              <a:buClrTx/>
              <a:buFontTx/>
              <a:buNone/>
              <a:defRPr sz="12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B0852B43-0D06-4C83-97D6-B91B7B1B4A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1" name="Line 9"/>
          <p:cNvSpPr>
            <a:spLocks noChangeShapeType="1"/>
          </p:cNvSpPr>
          <p:nvPr/>
        </p:nvSpPr>
        <p:spPr bwMode="auto">
          <a:xfrm>
            <a:off x="304800" y="6477000"/>
            <a:ext cx="8610600" cy="0"/>
          </a:xfrm>
          <a:prstGeom prst="line">
            <a:avLst/>
          </a:prstGeom>
          <a:noFill/>
          <a:ln w="12700">
            <a:solidFill>
              <a:srgbClr val="6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5" r:id="rId1"/>
    <p:sldLayoutId id="2147483796" r:id="rId2"/>
    <p:sldLayoutId id="2147483797" r:id="rId3"/>
    <p:sldLayoutId id="2147483798" r:id="rId4"/>
    <p:sldLayoutId id="2147483799" r:id="rId5"/>
    <p:sldLayoutId id="2147483800" r:id="rId6"/>
    <p:sldLayoutId id="2147483801" r:id="rId7"/>
    <p:sldLayoutId id="2147483802" r:id="rId8"/>
    <p:sldLayoutId id="2147483803" r:id="rId9"/>
    <p:sldLayoutId id="2147483804" r:id="rId10"/>
    <p:sldLayoutId id="2147483805" r:id="rId11"/>
    <p:sldLayoutId id="2147483806" r:id="rId12"/>
    <p:sldLayoutId id="2147483807" r:id="rId13"/>
    <p:sldLayoutId id="2147483821" r:id="rId14"/>
  </p:sldLayoutIdLst>
  <p:transition/>
  <p:hf sldNum="0" hdr="0" ftr="0" dt="0"/>
  <p:txStyles>
    <p:titleStyle>
      <a:lvl1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2pPr>
      <a:lvl3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3pPr>
      <a:lvl4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4pPr>
      <a:lvl5pPr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5pPr>
      <a:lvl6pPr marL="4572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6pPr>
      <a:lvl7pPr marL="9144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7pPr>
      <a:lvl8pPr marL="13716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8pPr>
      <a:lvl9pPr marL="1828800" algn="ctr" rtl="0" eaLnBrk="0" fontAlgn="base" hangingPunct="0">
        <a:lnSpc>
          <a:spcPct val="80000"/>
        </a:lnSpc>
        <a:spcBef>
          <a:spcPct val="0"/>
        </a:spcBef>
        <a:spcAft>
          <a:spcPct val="0"/>
        </a:spcAft>
        <a:defRPr sz="3200" b="1">
          <a:solidFill>
            <a:srgbClr val="FF0000"/>
          </a:solidFill>
          <a:latin typeface="Helvetica" pitchFamily="34" charset="0"/>
        </a:defRPr>
      </a:lvl9pPr>
    </p:titleStyle>
    <p:bodyStyle>
      <a:lvl1pPr marL="342900" indent="-342900" algn="l" rtl="0" eaLnBrk="0" fontAlgn="base" hangingPunct="0">
        <a:lnSpc>
          <a:spcPct val="150000"/>
        </a:lnSpc>
        <a:spcBef>
          <a:spcPct val="20000"/>
        </a:spcBef>
        <a:spcAft>
          <a:spcPct val="0"/>
        </a:spcAft>
        <a:buClr>
          <a:srgbClr val="FF0000"/>
        </a:buClr>
        <a:buFont typeface="Monotype Sorts" pitchFamily="2" charset="2"/>
        <a:buChar char="T"/>
        <a:defRPr sz="2400">
          <a:solidFill>
            <a:schemeClr val="accent2"/>
          </a:solidFill>
          <a:effectLst>
            <a:outerShdw blurRad="38100" dist="38100" dir="2700000" algn="tl">
              <a:srgbClr val="C0C0C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lnSpc>
          <a:spcPct val="120000"/>
        </a:lnSpc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Monotype Sorts" pitchFamily="2" charset="2"/>
        <a:buChar char="q"/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800000"/>
        </a:buClr>
        <a:buSzPct val="75000"/>
        <a:buFont typeface="Monotype Sorts" pitchFamily="2" charset="2"/>
        <a:buChar char="z"/>
        <a:defRPr>
          <a:solidFill>
            <a:srgbClr val="993300"/>
          </a:solidFill>
          <a:latin typeface="+mn-lt"/>
        </a:defRPr>
      </a:lvl3pPr>
      <a:lvl4pPr marL="1600200" indent="-228600" algn="l" rtl="0" eaLnBrk="0" fontAlgn="base" hangingPunct="0">
        <a:lnSpc>
          <a:spcPct val="90000"/>
        </a:lnSpc>
        <a:spcBef>
          <a:spcPct val="20000"/>
        </a:spcBef>
        <a:spcAft>
          <a:spcPct val="0"/>
        </a:spcAft>
        <a:buClr>
          <a:srgbClr val="600000"/>
        </a:buClr>
        <a:buSzPct val="60000"/>
        <a:buFont typeface="Monotype Sorts" pitchFamily="2" charset="2"/>
        <a:buChar char="s"/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5pPr>
      <a:lvl6pPr marL="25146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6pPr>
      <a:lvl7pPr marL="29718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7pPr>
      <a:lvl8pPr marL="34290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8pPr>
      <a:lvl9pPr marL="3886200" indent="-228600" algn="l" rtl="0" eaLnBrk="0" fontAlgn="base" hangingPunct="0">
        <a:lnSpc>
          <a:spcPct val="80000"/>
        </a:lnSpc>
        <a:spcBef>
          <a:spcPct val="20000"/>
        </a:spcBef>
        <a:spcAft>
          <a:spcPct val="0"/>
        </a:spcAft>
        <a:buClr>
          <a:srgbClr val="600000"/>
        </a:buClr>
        <a:buChar char="–"/>
        <a:defRPr sz="1600" b="1">
          <a:solidFill>
            <a:schemeClr val="bg2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27000">
              <a:schemeClr val="accent1">
                <a:tint val="44500"/>
                <a:satMod val="160000"/>
                <a:lumMod val="2000"/>
                <a:lumOff val="98000"/>
                <a:alpha val="45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Θέση τίτλου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κύριου τίτλου</a:t>
            </a:r>
          </a:p>
        </p:txBody>
      </p:sp>
      <p:sp>
        <p:nvSpPr>
          <p:cNvPr id="1027" name="Θέση κειμένου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l-GR" smtClean="0"/>
              <a:t>Στυλ υποδείγματος κειμένου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</a:p>
        </p:txBody>
      </p:sp>
      <p:sp>
        <p:nvSpPr>
          <p:cNvPr id="4" name="Θέση ημερομηνίας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Θέση υποσέλιδου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Θέση αριθμού διαφάνειας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 eaLnBrk="1" hangingPunct="1">
              <a:lnSpc>
                <a:spcPct val="100000"/>
              </a:lnSpc>
              <a:buClrTx/>
              <a:buFontTx/>
              <a:buNone/>
              <a:defRPr/>
            </a:pPr>
            <a:fld id="{1F56C637-E1AC-44E0-922E-A44E1F058B10}" type="slidenum">
              <a:rPr lang="el-GR">
                <a:solidFill>
                  <a:prstClr val="black">
                    <a:tint val="75000"/>
                  </a:prstClr>
                </a:solidFill>
              </a:rPr>
              <a:pPr eaLnBrk="1" hangingPunct="1">
                <a:lnSpc>
                  <a:spcPct val="100000"/>
                </a:lnSpc>
                <a:buClrTx/>
                <a:buFontTx/>
                <a:buNone/>
                <a:defRPr/>
              </a:pPr>
              <a:t>‹#›</a:t>
            </a:fld>
            <a:endParaRPr lang="el-GR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9748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0" r:id="rId1"/>
    <p:sldLayoutId id="2147483811" r:id="rId2"/>
    <p:sldLayoutId id="2147483812" r:id="rId3"/>
    <p:sldLayoutId id="2147483813" r:id="rId4"/>
    <p:sldLayoutId id="2147483814" r:id="rId5"/>
    <p:sldLayoutId id="2147483815" r:id="rId6"/>
    <p:sldLayoutId id="2147483816" r:id="rId7"/>
    <p:sldLayoutId id="2147483817" r:id="rId8"/>
    <p:sldLayoutId id="2147483818" r:id="rId9"/>
    <p:sldLayoutId id="2147483819" r:id="rId10"/>
    <p:sldLayoutId id="2147483820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6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1676400"/>
            <a:ext cx="7772400" cy="1447800"/>
          </a:xfrm>
          <a:noFill/>
          <a:ln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bg1"/>
                </a:solidFill>
              </a14:hiddenFill>
            </a:ext>
          </a:extLst>
        </p:spPr>
        <p:txBody>
          <a:bodyPr>
            <a:flatTx/>
          </a:bodyPr>
          <a:lstStyle/>
          <a:p>
            <a:r>
              <a:rPr lang="en-US" sz="2800" b="0" dirty="0" smtClean="0"/>
              <a:t/>
            </a:r>
            <a:br>
              <a:rPr lang="en-US" sz="2800" b="0" dirty="0" smtClean="0"/>
            </a:br>
            <a:r>
              <a:rPr lang="en-US" sz="2800" b="0" dirty="0" smtClean="0"/>
              <a:t> </a:t>
            </a:r>
            <a:r>
              <a:rPr lang="el-GR" sz="2800" dirty="0" smtClean="0"/>
              <a:t>Παραδοτέα</a:t>
            </a:r>
            <a:r>
              <a:rPr lang="el-GR" sz="2800" b="0" dirty="0" smtClean="0"/>
              <a:t> </a:t>
            </a:r>
            <a:r>
              <a:rPr lang="en-US" sz="2800" dirty="0" smtClean="0"/>
              <a:t>WP1</a:t>
            </a:r>
            <a:br>
              <a:rPr lang="en-US" sz="2800" dirty="0" smtClean="0"/>
            </a:br>
            <a:endParaRPr lang="en-US" sz="2800" dirty="0" smtClean="0"/>
          </a:p>
        </p:txBody>
      </p:sp>
      <p:sp>
        <p:nvSpPr>
          <p:cNvPr id="225283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120000"/>
              </a:lnSpc>
              <a:defRPr/>
            </a:pPr>
            <a:r>
              <a:rPr lang="el-GR" dirty="0" smtClean="0"/>
              <a:t>Γ. Σταυρόπουλος</a:t>
            </a:r>
            <a:endParaRPr lang="en-US" sz="1400" b="0" dirty="0" smtClean="0"/>
          </a:p>
          <a:p>
            <a:pPr>
              <a:lnSpc>
                <a:spcPct val="110000"/>
              </a:lnSpc>
              <a:defRPr/>
            </a:pPr>
            <a:r>
              <a:rPr lang="el-GR" sz="1200" b="0" dirty="0" smtClean="0"/>
              <a:t>Δημόκριτος, Ιούνιος</a:t>
            </a:r>
            <a:r>
              <a:rPr lang="en-US" sz="1200" b="0" dirty="0" smtClean="0"/>
              <a:t> 201</a:t>
            </a:r>
            <a:r>
              <a:rPr lang="el-GR" sz="1200" b="0" dirty="0" smtClean="0"/>
              <a:t>4</a:t>
            </a:r>
            <a:endParaRPr lang="en-US" sz="1000" b="0" dirty="0" smtClean="0">
              <a:solidFill>
                <a:srgbClr val="993300"/>
              </a:solidFill>
            </a:endParaRPr>
          </a:p>
        </p:txBody>
      </p:sp>
      <p:pic>
        <p:nvPicPr>
          <p:cNvPr id="15364" name="Picture 3" descr="espa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56313"/>
            <a:ext cx="3370263" cy="801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DSC00258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085850"/>
            <a:ext cx="7696200" cy="5772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827088" y="5157788"/>
            <a:ext cx="2089150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Incoming light optical </a:t>
            </a:r>
            <a:r>
              <a:rPr lang="en-US" sz="2000" b="1" dirty="0" err="1">
                <a:solidFill>
                  <a:srgbClr val="FF0000"/>
                </a:solidFill>
              </a:rPr>
              <a:t>fibre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2627313" y="6308725"/>
            <a:ext cx="2089150" cy="405239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Adjustable slit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5" name="Text Box 7"/>
          <p:cNvSpPr txBox="1">
            <a:spLocks noChangeArrowheads="1"/>
          </p:cNvSpPr>
          <p:nvPr/>
        </p:nvSpPr>
        <p:spPr bwMode="auto">
          <a:xfrm>
            <a:off x="6516688" y="5805488"/>
            <a:ext cx="2089150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Diffraction grating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7" name="Text Box 9"/>
          <p:cNvSpPr txBox="1">
            <a:spLocks noChangeArrowheads="1"/>
          </p:cNvSpPr>
          <p:nvPr/>
        </p:nvSpPr>
        <p:spPr bwMode="auto">
          <a:xfrm>
            <a:off x="6156325" y="1676400"/>
            <a:ext cx="1584325" cy="769441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Readout electronics</a:t>
            </a:r>
            <a:endParaRPr lang="el-GR" sz="2000" b="1" dirty="0">
              <a:solidFill>
                <a:srgbClr val="FF0000"/>
              </a:solidFill>
            </a:endParaRPr>
          </a:p>
        </p:txBody>
      </p:sp>
      <p:sp>
        <p:nvSpPr>
          <p:cNvPr id="2058" name="Line 10"/>
          <p:cNvSpPr>
            <a:spLocks noChangeShapeType="1"/>
          </p:cNvSpPr>
          <p:nvPr/>
        </p:nvSpPr>
        <p:spPr bwMode="auto">
          <a:xfrm flipV="1">
            <a:off x="1835150" y="4797425"/>
            <a:ext cx="936625" cy="3603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59" name="Line 11"/>
          <p:cNvSpPr>
            <a:spLocks noChangeShapeType="1"/>
          </p:cNvSpPr>
          <p:nvPr/>
        </p:nvSpPr>
        <p:spPr bwMode="auto">
          <a:xfrm flipH="1" flipV="1">
            <a:off x="3635375" y="5013325"/>
            <a:ext cx="73025" cy="1296988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0" name="Line 12"/>
          <p:cNvSpPr>
            <a:spLocks noChangeShapeType="1"/>
          </p:cNvSpPr>
          <p:nvPr/>
        </p:nvSpPr>
        <p:spPr bwMode="auto">
          <a:xfrm flipH="1" flipV="1">
            <a:off x="6948488" y="5013325"/>
            <a:ext cx="503237" cy="792163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2" name="Line 14"/>
          <p:cNvSpPr>
            <a:spLocks noChangeShapeType="1"/>
          </p:cNvSpPr>
          <p:nvPr/>
        </p:nvSpPr>
        <p:spPr bwMode="auto">
          <a:xfrm flipH="1">
            <a:off x="5844306" y="1895996"/>
            <a:ext cx="288925" cy="14446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4" name="Line 16"/>
          <p:cNvSpPr>
            <a:spLocks noChangeShapeType="1"/>
          </p:cNvSpPr>
          <p:nvPr/>
        </p:nvSpPr>
        <p:spPr bwMode="auto">
          <a:xfrm>
            <a:off x="3635375" y="4724400"/>
            <a:ext cx="3241675" cy="0"/>
          </a:xfrm>
          <a:prstGeom prst="line">
            <a:avLst/>
          </a:prstGeom>
          <a:noFill/>
          <a:ln w="25400">
            <a:solidFill>
              <a:schemeClr val="bg1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5" name="Line 17"/>
          <p:cNvSpPr>
            <a:spLocks noChangeShapeType="1"/>
          </p:cNvSpPr>
          <p:nvPr/>
        </p:nvSpPr>
        <p:spPr bwMode="auto">
          <a:xfrm>
            <a:off x="3849688" y="3573463"/>
            <a:ext cx="3027362" cy="1150937"/>
          </a:xfrm>
          <a:prstGeom prst="line">
            <a:avLst/>
          </a:prstGeom>
          <a:noFill/>
          <a:ln w="25400">
            <a:solidFill>
              <a:srgbClr val="99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6" name="Line 18"/>
          <p:cNvSpPr>
            <a:spLocks noChangeShapeType="1"/>
          </p:cNvSpPr>
          <p:nvPr/>
        </p:nvSpPr>
        <p:spPr bwMode="auto">
          <a:xfrm>
            <a:off x="4211638" y="3284538"/>
            <a:ext cx="2665412" cy="1439862"/>
          </a:xfrm>
          <a:prstGeom prst="line">
            <a:avLst/>
          </a:prstGeom>
          <a:noFill/>
          <a:ln w="25400">
            <a:solidFill>
              <a:srgbClr val="00FF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7" name="Line 19"/>
          <p:cNvSpPr>
            <a:spLocks noChangeShapeType="1"/>
          </p:cNvSpPr>
          <p:nvPr/>
        </p:nvSpPr>
        <p:spPr bwMode="auto">
          <a:xfrm>
            <a:off x="4427538" y="3141663"/>
            <a:ext cx="2449512" cy="1582737"/>
          </a:xfrm>
          <a:prstGeom prst="line">
            <a:avLst/>
          </a:prstGeom>
          <a:noFill/>
          <a:ln w="25400">
            <a:solidFill>
              <a:srgbClr val="FF0000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8" name="Line 20"/>
          <p:cNvSpPr>
            <a:spLocks noChangeShapeType="1"/>
          </p:cNvSpPr>
          <p:nvPr/>
        </p:nvSpPr>
        <p:spPr bwMode="auto">
          <a:xfrm>
            <a:off x="4030663" y="3429000"/>
            <a:ext cx="2846387" cy="1295400"/>
          </a:xfrm>
          <a:prstGeom prst="line">
            <a:avLst/>
          </a:prstGeom>
          <a:noFill/>
          <a:ln w="25400">
            <a:solidFill>
              <a:srgbClr val="0000FF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61" name="Line 13"/>
          <p:cNvSpPr>
            <a:spLocks noChangeShapeType="1"/>
          </p:cNvSpPr>
          <p:nvPr/>
        </p:nvSpPr>
        <p:spPr bwMode="auto">
          <a:xfrm flipH="1">
            <a:off x="4140200" y="3357563"/>
            <a:ext cx="936625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5076825" y="3141663"/>
            <a:ext cx="2447925" cy="972574"/>
          </a:xfrm>
          <a:prstGeom prst="rect">
            <a:avLst/>
          </a:prstGeom>
          <a:solidFill>
            <a:srgbClr val="C0C0C0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b="1" dirty="0">
                <a:solidFill>
                  <a:srgbClr val="FF0000"/>
                </a:solidFill>
              </a:rPr>
              <a:t>Linear CMOS sensor</a:t>
            </a:r>
            <a:br>
              <a:rPr lang="en-US" sz="2000" b="1" dirty="0">
                <a:solidFill>
                  <a:srgbClr val="FF0000"/>
                </a:solidFill>
              </a:rPr>
            </a:br>
            <a:r>
              <a:rPr lang="en-US" sz="1200" b="1" dirty="0">
                <a:solidFill>
                  <a:srgbClr val="FF0000"/>
                </a:solidFill>
              </a:rPr>
              <a:t>(1024 pixels)</a:t>
            </a:r>
            <a:endParaRPr lang="el-GR" b="1" dirty="0">
              <a:solidFill>
                <a:srgbClr val="FF0000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 bwMode="auto">
          <a:xfrm>
            <a:off x="304800" y="152400"/>
            <a:ext cx="8458200" cy="838200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5pPr>
            <a:lvl6pPr marL="4572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6pPr>
            <a:lvl7pPr marL="9144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7pPr>
            <a:lvl8pPr marL="13716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8pPr>
            <a:lvl9pPr marL="18288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9pPr>
          </a:lstStyle>
          <a:p>
            <a:pPr>
              <a:buNone/>
            </a:pPr>
            <a:r>
              <a:rPr lang="el-GR" dirty="0" smtClean="0"/>
              <a:t>Π2.3 Φορητή Συσκευή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508673228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304800" y="152400"/>
            <a:ext cx="8458200" cy="838200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5pPr>
            <a:lvl6pPr marL="4572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6pPr>
            <a:lvl7pPr marL="9144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7pPr>
            <a:lvl8pPr marL="13716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8pPr>
            <a:lvl9pPr marL="18288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9pPr>
          </a:lstStyle>
          <a:p>
            <a:pPr>
              <a:buNone/>
            </a:pPr>
            <a:r>
              <a:rPr lang="el-GR" dirty="0" smtClean="0"/>
              <a:t>Π2.3 Φορητή Συσκευή</a:t>
            </a:r>
            <a:endParaRPr lang="el-GR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69" r="15587" b="2032"/>
          <a:stretch/>
        </p:blipFill>
        <p:spPr bwMode="auto">
          <a:xfrm>
            <a:off x="609600" y="1066800"/>
            <a:ext cx="7921592" cy="5499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9364073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itle 1"/>
          <p:cNvSpPr txBox="1">
            <a:spLocks/>
          </p:cNvSpPr>
          <p:nvPr/>
        </p:nvSpPr>
        <p:spPr bwMode="auto">
          <a:xfrm>
            <a:off x="304800" y="152400"/>
            <a:ext cx="8458200" cy="838200"/>
          </a:xfrm>
          <a:prstGeom prst="rect">
            <a:avLst/>
          </a:prstGeom>
          <a:ln/>
          <a:extLst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2pPr>
            <a:lvl3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3pPr>
            <a:lvl4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4pPr>
            <a:lvl5pPr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5pPr>
            <a:lvl6pPr marL="4572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6pPr>
            <a:lvl7pPr marL="9144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7pPr>
            <a:lvl8pPr marL="13716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8pPr>
            <a:lvl9pPr marL="1828800" algn="ctr" rtl="0" eaLnBrk="0" fontAlgn="base" hangingPunct="0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defRPr sz="3200" b="1">
                <a:solidFill>
                  <a:srgbClr val="FF0000"/>
                </a:solidFill>
                <a:latin typeface="Helvetica" pitchFamily="34" charset="0"/>
              </a:defRPr>
            </a:lvl9pPr>
          </a:lstStyle>
          <a:p>
            <a:pPr>
              <a:buNone/>
            </a:pPr>
            <a:r>
              <a:rPr lang="el-GR" dirty="0" smtClean="0"/>
              <a:t>Π2.</a:t>
            </a:r>
            <a:r>
              <a:rPr lang="en-US" dirty="0" smtClean="0"/>
              <a:t>4</a:t>
            </a:r>
            <a:r>
              <a:rPr lang="el-GR" dirty="0" smtClean="0"/>
              <a:t> Λογισμικό φορητής συσκευής</a:t>
            </a:r>
            <a:endParaRPr lang="el-GR" dirty="0"/>
          </a:p>
        </p:txBody>
      </p:sp>
      <p:sp>
        <p:nvSpPr>
          <p:cNvPr id="4" name="Υπότιτλος 2"/>
          <p:cNvSpPr>
            <a:spLocks noGrp="1"/>
          </p:cNvSpPr>
          <p:nvPr>
            <p:ph type="subTitle" idx="1"/>
          </p:nvPr>
        </p:nvSpPr>
        <p:spPr>
          <a:xfrm>
            <a:off x="457200" y="1700213"/>
            <a:ext cx="8305800" cy="3960812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l-GR" sz="900" dirty="0" smtClean="0"/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Σύνδεση με την συσκευή 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Λήψη δεδομένων από την συσκευή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Αποθήκευση δεδομένων σε αρχείο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Αλγόριθμος ανάλυσης δεδομένων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Αποθήκευση νέων δεδομένων σε αρχείο</a:t>
            </a:r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r>
              <a:rPr lang="el-GR" sz="2400" dirty="0" smtClean="0"/>
              <a:t>Παρουσίαση αποτελεσμάτων</a:t>
            </a:r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l-GR" sz="2400" dirty="0" smtClean="0"/>
          </a:p>
          <a:p>
            <a:pPr marL="457200" indent="-457200" algn="l" fontAlgn="auto">
              <a:spcAft>
                <a:spcPts val="0"/>
              </a:spcAft>
              <a:buFont typeface="Wingdings" pitchFamily="2" charset="2"/>
              <a:buChar char="§"/>
              <a:defRPr/>
            </a:pPr>
            <a:endParaRPr lang="el-GR" sz="2400" dirty="0" smtClean="0"/>
          </a:p>
          <a:p>
            <a:pPr algn="l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163730125"/>
      </p:ext>
    </p:extLst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Τίτλος 4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708025"/>
          </a:xfrm>
        </p:spPr>
        <p:txBody>
          <a:bodyPr/>
          <a:lstStyle/>
          <a:p>
            <a:pPr algn="ctr"/>
            <a:r>
              <a:rPr lang="el-GR" smtClean="0"/>
              <a:t>Το </a:t>
            </a:r>
            <a:r>
              <a:rPr lang="en-US" smtClean="0"/>
              <a:t>interface</a:t>
            </a:r>
            <a:endParaRPr lang="el-GR" smtClean="0"/>
          </a:p>
        </p:txBody>
      </p:sp>
      <p:pic>
        <p:nvPicPr>
          <p:cNvPr id="3075" name="Θέση περιεχομένου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784600" y="981075"/>
            <a:ext cx="5111750" cy="2054225"/>
          </a:xfrm>
        </p:spPr>
      </p:pic>
      <p:sp>
        <p:nvSpPr>
          <p:cNvPr id="3076" name="Θέση κειμένου 5"/>
          <p:cNvSpPr>
            <a:spLocks noGrp="1"/>
          </p:cNvSpPr>
          <p:nvPr>
            <p:ph type="body" sz="half" idx="2"/>
          </p:nvPr>
        </p:nvSpPr>
        <p:spPr>
          <a:xfrm>
            <a:off x="395288" y="1057275"/>
            <a:ext cx="3178175" cy="5180013"/>
          </a:xfrm>
        </p:spPr>
        <p:txBody>
          <a:bodyPr/>
          <a:lstStyle/>
          <a:p>
            <a:r>
              <a:rPr lang="en-US" sz="1800" b="1" smtClean="0"/>
              <a:t>Connect</a:t>
            </a:r>
            <a:r>
              <a:rPr lang="en-US" sz="1800" smtClean="0"/>
              <a:t> </a:t>
            </a:r>
            <a:r>
              <a:rPr lang="el-GR" sz="1800" b="1" smtClean="0"/>
              <a:t>–</a:t>
            </a:r>
            <a:r>
              <a:rPr lang="el-GR" sz="1800" smtClean="0"/>
              <a:t> Σύνδεση με την θύρα που έχουμε επιλέξει και  λήψη δεδομένων μέσω </a:t>
            </a:r>
            <a:r>
              <a:rPr lang="en-US" sz="1800" smtClean="0"/>
              <a:t>JAVA</a:t>
            </a:r>
            <a:r>
              <a:rPr lang="el-GR" sz="1800" smtClean="0"/>
              <a:t> και αποθήκευση τους σε ένα αρχείο </a:t>
            </a:r>
            <a:endParaRPr lang="en-US" sz="1800" smtClean="0"/>
          </a:p>
          <a:p>
            <a:r>
              <a:rPr lang="en-US" sz="1800" b="1" smtClean="0"/>
              <a:t>Get data from</a:t>
            </a:r>
            <a:r>
              <a:rPr lang="el-GR" sz="1800" b="1" smtClean="0"/>
              <a:t> </a:t>
            </a:r>
            <a:r>
              <a:rPr lang="en-US" sz="1800" b="1" smtClean="0"/>
              <a:t>port</a:t>
            </a:r>
            <a:r>
              <a:rPr lang="el-GR" sz="1800" b="1" smtClean="0"/>
              <a:t> –</a:t>
            </a:r>
            <a:r>
              <a:rPr lang="en-US" sz="1800" b="1" smtClean="0"/>
              <a:t> </a:t>
            </a:r>
            <a:r>
              <a:rPr lang="el-GR" sz="1800" smtClean="0"/>
              <a:t>Σύνδεση με την θύρα που έχουμε επιλέξει και  λήψη δεδομένων μέσω </a:t>
            </a:r>
            <a:r>
              <a:rPr lang="en-US" sz="1800" smtClean="0"/>
              <a:t>C</a:t>
            </a:r>
            <a:r>
              <a:rPr lang="el-GR" sz="1800" smtClean="0"/>
              <a:t> και αποθήκευση τους σε ένα αρχείο </a:t>
            </a:r>
            <a:endParaRPr lang="en-US" sz="1800" smtClean="0"/>
          </a:p>
          <a:p>
            <a:r>
              <a:rPr lang="en-US" sz="1800" b="1" smtClean="0"/>
              <a:t>Calculate Data </a:t>
            </a:r>
            <a:r>
              <a:rPr lang="el-GR" sz="1800" b="1" smtClean="0"/>
              <a:t>–</a:t>
            </a:r>
            <a:r>
              <a:rPr lang="en-US" sz="1800" b="1" smtClean="0"/>
              <a:t> </a:t>
            </a:r>
            <a:r>
              <a:rPr lang="el-GR" sz="1800" smtClean="0"/>
              <a:t>Αλγόριθμος για τον υπολογισμό τιμών έντασης φωτός και αποθήκευση τους σε ένα αρχείο </a:t>
            </a:r>
          </a:p>
          <a:p>
            <a:r>
              <a:rPr lang="en-US" sz="1800" b="1" smtClean="0"/>
              <a:t>Disconnect </a:t>
            </a:r>
            <a:r>
              <a:rPr lang="el-GR" sz="1800" b="1" smtClean="0"/>
              <a:t>–</a:t>
            </a:r>
            <a:r>
              <a:rPr lang="en-US" sz="1800" b="1" smtClean="0"/>
              <a:t> </a:t>
            </a:r>
            <a:r>
              <a:rPr lang="el-GR" sz="1800" smtClean="0"/>
              <a:t>Αποσύνδεση από την θύρα και αποδέσμευση της</a:t>
            </a:r>
          </a:p>
          <a:p>
            <a:endParaRPr lang="en-US" sz="1800" smtClean="0"/>
          </a:p>
          <a:p>
            <a:endParaRPr lang="en-US" sz="1800" smtClean="0"/>
          </a:p>
          <a:p>
            <a:endParaRPr lang="en-US" sz="1800" smtClean="0"/>
          </a:p>
        </p:txBody>
      </p:sp>
      <p:pic>
        <p:nvPicPr>
          <p:cNvPr id="3077" name="Εικόνα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838" y="3573463"/>
            <a:ext cx="5281612" cy="215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3561161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60" y="1216928"/>
            <a:ext cx="7247520" cy="5253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912960" y="4572000"/>
            <a:ext cx="322716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0000"/>
              </a:lnSpc>
              <a:tabLst>
                <a:tab pos="391686" algn="l"/>
                <a:tab pos="783372" algn="l"/>
                <a:tab pos="1175057" algn="l"/>
                <a:tab pos="1566743" algn="l"/>
                <a:tab pos="1958429" algn="l"/>
                <a:tab pos="2350115" algn="l"/>
                <a:tab pos="2741800" algn="l"/>
                <a:tab pos="3133486" algn="l"/>
                <a:tab pos="3525172" algn="l"/>
                <a:tab pos="3916858" algn="l"/>
                <a:tab pos="4308544" algn="l"/>
                <a:tab pos="4700229" algn="l"/>
                <a:tab pos="5091915" algn="l"/>
                <a:tab pos="5483601" algn="l"/>
                <a:tab pos="5875287" algn="l"/>
                <a:tab pos="6266972" algn="l"/>
                <a:tab pos="6658658" algn="l"/>
                <a:tab pos="7050344" algn="l"/>
                <a:tab pos="7442030" algn="l"/>
                <a:tab pos="7833716" algn="l"/>
                <a:tab pos="8225401" algn="l"/>
              </a:tabLst>
            </a:pPr>
            <a:r>
              <a:rPr lang="el-GR" dirty="0">
                <a:solidFill>
                  <a:srgbClr val="000000"/>
                </a:solidFill>
              </a:rPr>
              <a:t>CMOS calibration </a:t>
            </a:r>
            <a:endParaRPr lang="el-GR" dirty="0">
              <a:solidFill>
                <a:srgbClr val="000000"/>
              </a:solidFill>
            </a:endParaRP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7924800" cy="838200"/>
          </a:xfrm>
        </p:spPr>
        <p:txBody>
          <a:bodyPr/>
          <a:lstStyle/>
          <a:p>
            <a:r>
              <a:rPr lang="el-GR" dirty="0" smtClean="0"/>
              <a:t>Π2.5 Φορητή συκευή σε λειτουργία</a:t>
            </a:r>
          </a:p>
        </p:txBody>
      </p:sp>
    </p:spTree>
    <p:extLst>
      <p:ext uri="{BB962C8B-B14F-4D97-AF65-F5344CB8AC3E}">
        <p14:creationId xmlns:p14="http://schemas.microsoft.com/office/powerpoint/2010/main" val="386644556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456481" y="1604329"/>
            <a:ext cx="8228160" cy="3977698"/>
          </a:xfrm>
          <a:custGeom>
            <a:avLst/>
            <a:gdLst>
              <a:gd name="G0" fmla="*/ 25199 1 2"/>
              <a:gd name="G1" fmla="*/ 12179 1 2"/>
              <a:gd name="G2" fmla="+- 12179 0 0"/>
              <a:gd name="G3" fmla="+- 25199 0 0"/>
            </a:gdLst>
            <a:ahLst/>
            <a:cxnLst>
              <a:cxn ang="0">
                <a:pos x="r" y="vc"/>
              </a:cxn>
              <a:cxn ang="5400000">
                <a:pos x="hc" y="b"/>
              </a:cxn>
              <a:cxn ang="10800000">
                <a:pos x="l" y="vc"/>
              </a:cxn>
              <a:cxn ang="16200000">
                <a:pos x="hc" y="t"/>
              </a:cxn>
            </a:cxnLst>
            <a:rect l="0" t="0" r="0" b="0"/>
            <a:pathLst>
              <a:path>
                <a:moveTo>
                  <a:pt x="0" y="0"/>
                </a:moveTo>
                <a:lnTo>
                  <a:pt x="25199" y="0"/>
                </a:lnTo>
                <a:lnTo>
                  <a:pt x="25199" y="12179"/>
                </a:lnTo>
                <a:lnTo>
                  <a:pt x="0" y="12179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lIns="82945" tIns="41473" rIns="82945" bIns="41473" anchor="ctr"/>
          <a:lstStyle/>
          <a:p>
            <a:endParaRPr lang="el-GR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79"/>
          <a:stretch>
            <a:fillRect/>
          </a:stretch>
        </p:blipFill>
        <p:spPr bwMode="auto">
          <a:xfrm>
            <a:off x="580321" y="1467515"/>
            <a:ext cx="8163360" cy="52709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4207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9601" y="1224129"/>
            <a:ext cx="7002720" cy="52464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460687" y="212638"/>
            <a:ext cx="828299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  <a:tabLst>
                <a:tab pos="391686" algn="l"/>
                <a:tab pos="783372" algn="l"/>
                <a:tab pos="1175057" algn="l"/>
                <a:tab pos="1566743" algn="l"/>
                <a:tab pos="1958429" algn="l"/>
                <a:tab pos="2350115" algn="l"/>
                <a:tab pos="2741800" algn="l"/>
                <a:tab pos="3133486" algn="l"/>
                <a:tab pos="3525172" algn="l"/>
                <a:tab pos="3916858" algn="l"/>
                <a:tab pos="4308544" algn="l"/>
                <a:tab pos="4700229" algn="l"/>
                <a:tab pos="5091915" algn="l"/>
                <a:tab pos="5483601" algn="l"/>
                <a:tab pos="5875287" algn="l"/>
                <a:tab pos="6266972" algn="l"/>
                <a:tab pos="6658658" algn="l"/>
                <a:tab pos="7050344" algn="l"/>
                <a:tab pos="7442030" algn="l"/>
                <a:tab pos="7833716" algn="l"/>
                <a:tab pos="8225401" algn="l"/>
              </a:tabLst>
            </a:pPr>
            <a:r>
              <a:rPr lang="el-GR" dirty="0">
                <a:solidFill>
                  <a:srgbClr val="FF0000"/>
                </a:solidFill>
              </a:rPr>
              <a:t>CMOS measurements: Comparison with Shimadzu and Carry 50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559723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2079"/>
          <a:stretch>
            <a:fillRect/>
          </a:stretch>
        </p:blipFill>
        <p:spPr bwMode="auto">
          <a:xfrm>
            <a:off x="521280" y="1715221"/>
            <a:ext cx="7938720" cy="49209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t="142079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14720" y="1327820"/>
            <a:ext cx="7061760" cy="499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 cap="flat">
                <a:solidFill>
                  <a:srgbClr val="3465A4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521280" y="304800"/>
            <a:ext cx="80131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buNone/>
              <a:tabLst>
                <a:tab pos="391686" algn="l"/>
                <a:tab pos="783372" algn="l"/>
                <a:tab pos="1175057" algn="l"/>
                <a:tab pos="1566743" algn="l"/>
                <a:tab pos="1958429" algn="l"/>
                <a:tab pos="2350115" algn="l"/>
                <a:tab pos="2741800" algn="l"/>
                <a:tab pos="3133486" algn="l"/>
                <a:tab pos="3525172" algn="l"/>
                <a:tab pos="3916858" algn="l"/>
                <a:tab pos="4308544" algn="l"/>
                <a:tab pos="4700229" algn="l"/>
                <a:tab pos="5091915" algn="l"/>
                <a:tab pos="5483601" algn="l"/>
                <a:tab pos="5875287" algn="l"/>
                <a:tab pos="6266972" algn="l"/>
                <a:tab pos="6658658" algn="l"/>
                <a:tab pos="7050344" algn="l"/>
                <a:tab pos="7442030" algn="l"/>
                <a:tab pos="7833716" algn="l"/>
                <a:tab pos="8225401" algn="l"/>
              </a:tabLst>
            </a:pPr>
            <a:r>
              <a:rPr lang="el-GR" dirty="0">
                <a:solidFill>
                  <a:srgbClr val="FF0000"/>
                </a:solidFill>
              </a:rPr>
              <a:t>KCr</a:t>
            </a:r>
            <a:r>
              <a:rPr lang="el-GR" baseline="-33000" dirty="0">
                <a:solidFill>
                  <a:srgbClr val="FF0000"/>
                </a:solidFill>
              </a:rPr>
              <a:t>2 </a:t>
            </a:r>
            <a:r>
              <a:rPr lang="el-GR" dirty="0">
                <a:solidFill>
                  <a:srgbClr val="FF0000"/>
                </a:solidFill>
              </a:rPr>
              <a:t>reference sample measurement</a:t>
            </a:r>
            <a:endParaRPr lang="el-GR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947401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914400"/>
            <a:ext cx="8229600" cy="4525962"/>
          </a:xfrm>
        </p:spPr>
        <p:txBody>
          <a:bodyPr/>
          <a:lstStyle/>
          <a:p>
            <a:r>
              <a:rPr lang="en-US" dirty="0"/>
              <a:t>LEDs</a:t>
            </a:r>
            <a:br>
              <a:rPr lang="en-US" dirty="0"/>
            </a:br>
            <a:r>
              <a:rPr lang="en-US" sz="1600" dirty="0"/>
              <a:t>Available for wavelengths longer than 240nm, typical spectral width ~10-20nm</a:t>
            </a:r>
            <a:endParaRPr lang="en-US" dirty="0"/>
          </a:p>
          <a:p>
            <a:r>
              <a:rPr lang="en-US" dirty="0"/>
              <a:t>Semiconductor Lasers</a:t>
            </a:r>
            <a:br>
              <a:rPr lang="en-US" dirty="0"/>
            </a:br>
            <a:r>
              <a:rPr lang="en-US" sz="1600" dirty="0"/>
              <a:t>Available for wavelengths longer than 375nm, typical spectral width &lt;1nm</a:t>
            </a:r>
            <a:endParaRPr lang="en-US" dirty="0"/>
          </a:p>
          <a:p>
            <a:r>
              <a:rPr lang="en-US" dirty="0"/>
              <a:t>Lamps</a:t>
            </a:r>
            <a:br>
              <a:rPr lang="en-US" dirty="0"/>
            </a:br>
            <a:r>
              <a:rPr lang="en-US" sz="1600" dirty="0"/>
              <a:t>Wide spectral band from </a:t>
            </a:r>
            <a:br>
              <a:rPr lang="en-US" sz="1600" dirty="0"/>
            </a:br>
            <a:r>
              <a:rPr lang="en-US" sz="1600" dirty="0"/>
              <a:t>180nm-2000nm are typical</a:t>
            </a:r>
            <a:br>
              <a:rPr lang="en-US" sz="1600" dirty="0"/>
            </a:br>
            <a:r>
              <a:rPr lang="en-US" sz="1600" dirty="0"/>
              <a:t>(see example right)</a:t>
            </a:r>
            <a:endParaRPr lang="el-GR" dirty="0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3128963"/>
            <a:ext cx="4464050" cy="372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4" name="Picture 12" descr="Satellite?blobcol=urldata&amp;blobheadername1=content-disposition&amp;blobheadervalue1=inline%3Bfilename%3D133699108180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4508500"/>
            <a:ext cx="2221706" cy="22217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85" name="Text Box 13"/>
          <p:cNvSpPr txBox="1">
            <a:spLocks noChangeArrowheads="1"/>
          </p:cNvSpPr>
          <p:nvPr/>
        </p:nvSpPr>
        <p:spPr bwMode="auto">
          <a:xfrm>
            <a:off x="2268538" y="4508500"/>
            <a:ext cx="1582737" cy="274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200"/>
              <a:t>Example Xe-lamp</a:t>
            </a:r>
            <a:endParaRPr lang="el-GR" sz="120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838200"/>
          </a:xfrm>
        </p:spPr>
        <p:txBody>
          <a:bodyPr/>
          <a:lstStyle/>
          <a:p>
            <a:r>
              <a:rPr lang="el-GR" dirty="0" smtClean="0"/>
              <a:t>Π2.1 Αναφορά ελέγχου φωτεινών πηγών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851955349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838200"/>
          </a:xfrm>
        </p:spPr>
        <p:txBody>
          <a:bodyPr/>
          <a:lstStyle/>
          <a:p>
            <a:r>
              <a:rPr lang="el-GR" dirty="0" smtClean="0"/>
              <a:t>Π2.2 Αναφορά ελέγχου αισθητήρων</a:t>
            </a:r>
            <a:endParaRPr lang="el-GR" dirty="0"/>
          </a:p>
        </p:txBody>
      </p:sp>
      <p:sp>
        <p:nvSpPr>
          <p:cNvPr id="21" name="Rectangle 20"/>
          <p:cNvSpPr/>
          <p:nvPr/>
        </p:nvSpPr>
        <p:spPr>
          <a:xfrm>
            <a:off x="903514" y="2195512"/>
            <a:ext cx="12192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SENSOR</a:t>
            </a:r>
          </a:p>
          <a:p>
            <a:pPr algn="ctr">
              <a:buFontTx/>
              <a:buNone/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MODULE</a:t>
            </a:r>
          </a:p>
        </p:txBody>
      </p:sp>
      <p:sp>
        <p:nvSpPr>
          <p:cNvPr id="22" name="Rectangle 21"/>
          <p:cNvSpPr/>
          <p:nvPr/>
        </p:nvSpPr>
        <p:spPr>
          <a:xfrm>
            <a:off x="2971800" y="1063398"/>
            <a:ext cx="1524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SIGNAL PROCESSING</a:t>
            </a:r>
          </a:p>
        </p:txBody>
      </p:sp>
      <p:cxnSp>
        <p:nvCxnSpPr>
          <p:cNvPr id="23" name="Straight Arrow Connector 22"/>
          <p:cNvCxnSpPr>
            <a:stCxn id="22" idx="3"/>
          </p:cNvCxnSpPr>
          <p:nvPr/>
        </p:nvCxnSpPr>
        <p:spPr>
          <a:xfrm>
            <a:off x="4495800" y="1520825"/>
            <a:ext cx="762000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5257800" y="1063398"/>
            <a:ext cx="1524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A/D CONVERTER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477000" y="2317750"/>
            <a:ext cx="1447800" cy="33496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SPI BUS</a:t>
            </a:r>
          </a:p>
        </p:txBody>
      </p:sp>
      <p:sp>
        <p:nvSpPr>
          <p:cNvPr id="26" name="Rectangle 25"/>
          <p:cNvSpPr/>
          <p:nvPr/>
        </p:nvSpPr>
        <p:spPr>
          <a:xfrm>
            <a:off x="5029200" y="3193950"/>
            <a:ext cx="2286000" cy="914400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MICROPROCESOR UNIT</a:t>
            </a:r>
          </a:p>
          <a:p>
            <a:pPr algn="ctr">
              <a:defRPr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27" name="Up-Down Arrow 26"/>
          <p:cNvSpPr/>
          <p:nvPr/>
        </p:nvSpPr>
        <p:spPr>
          <a:xfrm>
            <a:off x="5821363" y="1978025"/>
            <a:ext cx="484187" cy="12160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8" name="Up-Down Arrow 27"/>
          <p:cNvSpPr/>
          <p:nvPr/>
        </p:nvSpPr>
        <p:spPr>
          <a:xfrm>
            <a:off x="5856288" y="4130675"/>
            <a:ext cx="484187" cy="1216025"/>
          </a:xfrm>
          <a:prstGeom prst="up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9" name="Rectangle 28"/>
          <p:cNvSpPr/>
          <p:nvPr/>
        </p:nvSpPr>
        <p:spPr>
          <a:xfrm>
            <a:off x="6477000" y="4252912"/>
            <a:ext cx="2057400" cy="9144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USB, Wi-Fi BLUETOOTH BUS</a:t>
            </a:r>
          </a:p>
        </p:txBody>
      </p:sp>
      <p:sp>
        <p:nvSpPr>
          <p:cNvPr id="30" name="Rectangle 29"/>
          <p:cNvSpPr/>
          <p:nvPr/>
        </p:nvSpPr>
        <p:spPr>
          <a:xfrm>
            <a:off x="5105400" y="5346273"/>
            <a:ext cx="1981199" cy="887839"/>
          </a:xfrm>
          <a:prstGeom prst="rect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USER INTERFACE </a:t>
            </a:r>
          </a:p>
          <a:p>
            <a:pPr algn="ctr">
              <a:defRPr/>
            </a:pPr>
            <a:endParaRPr lang="en-US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31" name="Left-Up Arrow 30"/>
          <p:cNvSpPr/>
          <p:nvPr/>
        </p:nvSpPr>
        <p:spPr>
          <a:xfrm flipH="1">
            <a:off x="1273175" y="3109912"/>
            <a:ext cx="3733800" cy="850900"/>
          </a:xfrm>
          <a:prstGeom prst="leftUpArrow">
            <a:avLst>
              <a:gd name="adj1" fmla="val 27560"/>
              <a:gd name="adj2" fmla="val 27560"/>
              <a:gd name="adj3" fmla="val 2628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cxnSp>
        <p:nvCxnSpPr>
          <p:cNvPr id="32" name="Elbow Connector 31"/>
          <p:cNvCxnSpPr>
            <a:stCxn id="21" idx="0"/>
          </p:cNvCxnSpPr>
          <p:nvPr/>
        </p:nvCxnSpPr>
        <p:spPr>
          <a:xfrm rot="5400000" flipH="1" flipV="1">
            <a:off x="1905000" y="1128713"/>
            <a:ext cx="674687" cy="1458912"/>
          </a:xfrm>
          <a:prstGeom prst="bentConnector2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Rectangle 32"/>
          <p:cNvSpPr/>
          <p:nvPr/>
        </p:nvSpPr>
        <p:spPr>
          <a:xfrm>
            <a:off x="2514600" y="3105150"/>
            <a:ext cx="1752600" cy="33655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1600" dirty="0"/>
              <a:t>CONTROL BUS</a:t>
            </a:r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458200" cy="838200"/>
          </a:xfrm>
        </p:spPr>
        <p:txBody>
          <a:bodyPr/>
          <a:lstStyle/>
          <a:p>
            <a:r>
              <a:rPr lang="el-GR" dirty="0" smtClean="0"/>
              <a:t>Π2.2 Αναφορά ελέγχου αισθητήρων</a:t>
            </a:r>
            <a:endParaRPr lang="el-GR" dirty="0"/>
          </a:p>
        </p:txBody>
      </p:sp>
      <p:sp>
        <p:nvSpPr>
          <p:cNvPr id="3" name="Rectangle 2"/>
          <p:cNvSpPr/>
          <p:nvPr/>
        </p:nvSpPr>
        <p:spPr>
          <a:xfrm>
            <a:off x="228600" y="1143000"/>
            <a:ext cx="8534400" cy="46074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90000"/>
              </a:lnSpc>
            </a:pPr>
            <a:r>
              <a:rPr lang="el-GR" sz="1800" b="1" dirty="0" smtClean="0">
                <a:solidFill>
                  <a:schemeClr val="accent6"/>
                </a:solidFill>
              </a:rPr>
              <a:t>Τεχνολογίες αισθητήρων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CMOS module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APD module 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PMT module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MPPC module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CCD </a:t>
            </a:r>
            <a:r>
              <a:rPr lang="en-US" sz="1800" dirty="0"/>
              <a:t>based module (under </a:t>
            </a:r>
            <a:r>
              <a:rPr lang="en-US" sz="1800" dirty="0" smtClean="0"/>
              <a:t>development)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err="1" smtClean="0"/>
              <a:t>InGaAs</a:t>
            </a:r>
            <a:r>
              <a:rPr lang="en-US" sz="1800" dirty="0" smtClean="0"/>
              <a:t> </a:t>
            </a:r>
            <a:r>
              <a:rPr lang="en-US" sz="1800" dirty="0"/>
              <a:t>photodiode     900-2500nm   </a:t>
            </a:r>
            <a:r>
              <a:rPr lang="en-US" sz="1800" dirty="0" smtClean="0"/>
              <a:t>response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err="1" smtClean="0"/>
              <a:t>Pds</a:t>
            </a:r>
            <a:r>
              <a:rPr lang="en-US" sz="1800" dirty="0" smtClean="0"/>
              <a:t> </a:t>
            </a:r>
            <a:r>
              <a:rPr lang="en-US" sz="1800" dirty="0"/>
              <a:t>photodiode           1000-2900nm </a:t>
            </a:r>
            <a:r>
              <a:rPr lang="en-US" sz="1800" dirty="0" smtClean="0"/>
              <a:t>response</a:t>
            </a:r>
          </a:p>
          <a:p>
            <a:pPr marL="285750" indent="-285750">
              <a:lnSpc>
                <a:spcPct val="90000"/>
              </a:lnSpc>
            </a:pPr>
            <a:r>
              <a:rPr lang="el-GR" sz="1800" b="1" dirty="0" smtClean="0">
                <a:solidFill>
                  <a:schemeClr val="accent6"/>
                </a:solidFill>
              </a:rPr>
              <a:t>Βοηθητικές συσκευές</a:t>
            </a:r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High </a:t>
            </a:r>
            <a:r>
              <a:rPr lang="en-US" sz="1800" dirty="0"/>
              <a:t>Voltage </a:t>
            </a:r>
            <a:r>
              <a:rPr lang="en-US" sz="1800" dirty="0" smtClean="0"/>
              <a:t>module</a:t>
            </a:r>
            <a:endParaRPr lang="el-GR" sz="18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Temperature </a:t>
            </a:r>
            <a:r>
              <a:rPr lang="en-US" sz="1800" dirty="0"/>
              <a:t>control </a:t>
            </a:r>
            <a:r>
              <a:rPr lang="en-US" sz="1800" dirty="0" smtClean="0"/>
              <a:t>module</a:t>
            </a:r>
            <a:endParaRPr lang="el-GR" sz="18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Signal </a:t>
            </a:r>
            <a:r>
              <a:rPr lang="en-US" sz="1800" dirty="0"/>
              <a:t>processing(current to voltage </a:t>
            </a:r>
            <a:r>
              <a:rPr lang="en-US" sz="1800" dirty="0" smtClean="0"/>
              <a:t>converter,</a:t>
            </a:r>
            <a:r>
              <a:rPr lang="el-GR" sz="1800" dirty="0" smtClean="0"/>
              <a:t> </a:t>
            </a:r>
            <a:r>
              <a:rPr lang="en-US" sz="1800" dirty="0" smtClean="0"/>
              <a:t>A/D converter)</a:t>
            </a:r>
            <a:endParaRPr lang="el-GR" sz="18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Step motor module</a:t>
            </a:r>
            <a:endParaRPr lang="el-GR" sz="1800" dirty="0" smtClean="0"/>
          </a:p>
          <a:p>
            <a:pPr marL="742950" lvl="1" indent="-285750">
              <a:lnSpc>
                <a:spcPct val="90000"/>
              </a:lnSpc>
            </a:pPr>
            <a:r>
              <a:rPr lang="en-US" sz="1800" dirty="0" smtClean="0"/>
              <a:t>Motherboard </a:t>
            </a:r>
            <a:r>
              <a:rPr lang="en-US" sz="1800" dirty="0"/>
              <a:t>to control all peripherals</a:t>
            </a:r>
          </a:p>
          <a:p>
            <a:pPr marL="742950" lvl="1" indent="-285750">
              <a:lnSpc>
                <a:spcPct val="90000"/>
              </a:lnSpc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272951249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E:\graph\All_Bin_Mean_47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891207"/>
            <a:ext cx="8939212" cy="5128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96493441"/>
      </p:ext>
    </p:extLst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600" dirty="0" smtClean="0"/>
              <a:t>CMOS PHOTO OF INCOMING LIGHT FROM FIBER</a:t>
            </a:r>
            <a:endParaRPr lang="en-US" sz="3600" dirty="0"/>
          </a:p>
        </p:txBody>
      </p:sp>
      <p:pic>
        <p:nvPicPr>
          <p:cNvPr id="8194" name="Picture 2" descr="E:\optic_filter_mesurments\pics\Mean_24tur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600200"/>
            <a:ext cx="7904136" cy="45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88067657"/>
      </p:ext>
    </p:extLst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DARK RMS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27032110"/>
              </p:ext>
            </p:extLst>
          </p:nvPr>
        </p:nvGraphicFramePr>
        <p:xfrm>
          <a:off x="1219200" y="1905000"/>
          <a:ext cx="6553200" cy="443814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Acrobat Document" r:id="rId3" imgW="5400540" imgH="3657600" progId="AcroExch.Document.11">
                  <p:embed/>
                </p:oleObj>
              </mc:Choice>
              <mc:Fallback>
                <p:oleObj name="Acrobat Document" r:id="rId3" imgW="5400540" imgH="365760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219200" y="1905000"/>
                        <a:ext cx="6553200" cy="443814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400" y="1295400"/>
            <a:ext cx="3657600" cy="4061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000" dirty="0" smtClean="0"/>
              <a:t>29 counts=1,5 mV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604767941"/>
      </p:ext>
    </p:extLst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70" t="12820" r="4854" b="6941"/>
          <a:stretch>
            <a:fillRect/>
          </a:stretch>
        </p:blipFill>
        <p:spPr bwMode="auto">
          <a:xfrm>
            <a:off x="0" y="2001838"/>
            <a:ext cx="9144000" cy="4811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 descr="Image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91" r="39508"/>
          <a:stretch>
            <a:fillRect/>
          </a:stretch>
        </p:blipFill>
        <p:spPr bwMode="auto">
          <a:xfrm>
            <a:off x="611188" y="188913"/>
            <a:ext cx="8532812" cy="1871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91" name="Line 19"/>
          <p:cNvSpPr>
            <a:spLocks noChangeShapeType="1"/>
          </p:cNvSpPr>
          <p:nvPr/>
        </p:nvSpPr>
        <p:spPr bwMode="auto">
          <a:xfrm>
            <a:off x="1222375" y="1916113"/>
            <a:ext cx="0" cy="21748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2" name="Line 20"/>
          <p:cNvSpPr>
            <a:spLocks noChangeShapeType="1"/>
          </p:cNvSpPr>
          <p:nvPr/>
        </p:nvSpPr>
        <p:spPr bwMode="auto">
          <a:xfrm>
            <a:off x="1763713" y="1916113"/>
            <a:ext cx="0" cy="39608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3" name="Line 21"/>
          <p:cNvSpPr>
            <a:spLocks noChangeShapeType="1"/>
          </p:cNvSpPr>
          <p:nvPr/>
        </p:nvSpPr>
        <p:spPr bwMode="auto">
          <a:xfrm flipH="1">
            <a:off x="1979613" y="1916113"/>
            <a:ext cx="431800" cy="388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4" name="Line 22"/>
          <p:cNvSpPr>
            <a:spLocks noChangeShapeType="1"/>
          </p:cNvSpPr>
          <p:nvPr/>
        </p:nvSpPr>
        <p:spPr bwMode="auto">
          <a:xfrm flipH="1">
            <a:off x="2590800" y="1916113"/>
            <a:ext cx="792163" cy="3889375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5" name="Line 23"/>
          <p:cNvSpPr>
            <a:spLocks noChangeShapeType="1"/>
          </p:cNvSpPr>
          <p:nvPr/>
        </p:nvSpPr>
        <p:spPr bwMode="auto">
          <a:xfrm flipH="1">
            <a:off x="3059113" y="1916113"/>
            <a:ext cx="1081087" cy="38179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6" name="Line 24"/>
          <p:cNvSpPr>
            <a:spLocks noChangeShapeType="1"/>
          </p:cNvSpPr>
          <p:nvPr/>
        </p:nvSpPr>
        <p:spPr bwMode="auto">
          <a:xfrm flipH="1">
            <a:off x="3492500" y="1916113"/>
            <a:ext cx="1655763" cy="3744912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7" name="Line 25"/>
          <p:cNvSpPr>
            <a:spLocks noChangeShapeType="1"/>
          </p:cNvSpPr>
          <p:nvPr/>
        </p:nvSpPr>
        <p:spPr bwMode="auto">
          <a:xfrm flipH="1">
            <a:off x="4787900" y="1989138"/>
            <a:ext cx="1079500" cy="381635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8" name="Line 26"/>
          <p:cNvSpPr>
            <a:spLocks noChangeShapeType="1"/>
          </p:cNvSpPr>
          <p:nvPr/>
        </p:nvSpPr>
        <p:spPr bwMode="auto">
          <a:xfrm flipH="1">
            <a:off x="5219700" y="1916113"/>
            <a:ext cx="1512888" cy="403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099" name="Line 27"/>
          <p:cNvSpPr>
            <a:spLocks noChangeShapeType="1"/>
          </p:cNvSpPr>
          <p:nvPr/>
        </p:nvSpPr>
        <p:spPr bwMode="auto">
          <a:xfrm flipH="1">
            <a:off x="7596188" y="1916113"/>
            <a:ext cx="0" cy="4033837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l-GR"/>
          </a:p>
        </p:txBody>
      </p:sp>
      <p:sp>
        <p:nvSpPr>
          <p:cNvPr id="3100" name="Oval 28"/>
          <p:cNvSpPr>
            <a:spLocks noChangeArrowheads="1"/>
          </p:cNvSpPr>
          <p:nvPr/>
        </p:nvSpPr>
        <p:spPr bwMode="auto">
          <a:xfrm>
            <a:off x="4211638" y="5949950"/>
            <a:ext cx="215900" cy="215900"/>
          </a:xfrm>
          <a:prstGeom prst="ellipse">
            <a:avLst/>
          </a:prstGeom>
          <a:noFill/>
          <a:ln w="15875">
            <a:solidFill>
              <a:srgbClr val="339966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l-GR"/>
          </a:p>
        </p:txBody>
      </p:sp>
      <p:sp>
        <p:nvSpPr>
          <p:cNvPr id="3102" name="Text Box 30"/>
          <p:cNvSpPr txBox="1">
            <a:spLocks noChangeArrowheads="1"/>
          </p:cNvSpPr>
          <p:nvPr/>
        </p:nvSpPr>
        <p:spPr bwMode="auto">
          <a:xfrm>
            <a:off x="3635375" y="4792663"/>
            <a:ext cx="1368425" cy="365125"/>
          </a:xfrm>
          <a:prstGeom prst="rect">
            <a:avLst/>
          </a:prstGeom>
          <a:solidFill>
            <a:srgbClr val="339966">
              <a:alpha val="50000"/>
            </a:srgbClr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1200"/>
              <a:t>2</a:t>
            </a:r>
            <a:r>
              <a:rPr lang="en-US" sz="1200" baseline="30000"/>
              <a:t>nd</a:t>
            </a:r>
            <a:r>
              <a:rPr lang="en-US" sz="1200"/>
              <a:t> order diffraction of 253nm line </a:t>
            </a:r>
            <a:endParaRPr lang="el-GR" sz="1200"/>
          </a:p>
        </p:txBody>
      </p:sp>
      <p:cxnSp>
        <p:nvCxnSpPr>
          <p:cNvPr id="3105" name="AutoShape 33"/>
          <p:cNvCxnSpPr>
            <a:cxnSpLocks noChangeShapeType="1"/>
            <a:stCxn id="3102" idx="2"/>
            <a:endCxn id="3100" idx="0"/>
          </p:cNvCxnSpPr>
          <p:nvPr/>
        </p:nvCxnSpPr>
        <p:spPr bwMode="auto">
          <a:xfrm>
            <a:off x="4319588" y="5157788"/>
            <a:ext cx="0" cy="784225"/>
          </a:xfrm>
          <a:prstGeom prst="straightConnector1">
            <a:avLst/>
          </a:prstGeom>
          <a:noFill/>
          <a:ln w="9525">
            <a:solidFill>
              <a:srgbClr val="339966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106" name="Text Box 34"/>
          <p:cNvSpPr txBox="1">
            <a:spLocks noChangeArrowheads="1"/>
          </p:cNvSpPr>
          <p:nvPr/>
        </p:nvSpPr>
        <p:spPr bwMode="auto">
          <a:xfrm rot="16200000">
            <a:off x="-600869" y="536824"/>
            <a:ext cx="1846263" cy="7694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2000" dirty="0"/>
              <a:t>Light source output</a:t>
            </a:r>
            <a:endParaRPr lang="el-GR" sz="2000" dirty="0"/>
          </a:p>
        </p:txBody>
      </p:sp>
      <p:sp>
        <p:nvSpPr>
          <p:cNvPr id="3107" name="Text Box 35"/>
          <p:cNvSpPr txBox="1">
            <a:spLocks noChangeArrowheads="1"/>
          </p:cNvSpPr>
          <p:nvPr/>
        </p:nvSpPr>
        <p:spPr bwMode="auto">
          <a:xfrm rot="16200000">
            <a:off x="6555581" y="3802195"/>
            <a:ext cx="3743325" cy="406137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buNone/>
            </a:pPr>
            <a:r>
              <a:rPr lang="en-US" sz="2000" dirty="0"/>
              <a:t>CMOS output</a:t>
            </a:r>
            <a:endParaRPr lang="el-GR" sz="2000" dirty="0"/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0" y="1692275"/>
            <a:ext cx="1044575" cy="136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900"/>
              <a:t>Wavelength (nm)</a:t>
            </a:r>
            <a:r>
              <a:rPr lang="en-US" sz="900">
                <a:cs typeface="Arial" charset="0"/>
              </a:rPr>
              <a:t>►</a:t>
            </a: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706984" y="0"/>
            <a:ext cx="8257629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None/>
            </a:pPr>
            <a:r>
              <a:rPr lang="en-US" sz="2000" dirty="0"/>
              <a:t>Example measurement set (32 measurements) using calibration source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5924955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708" t="13651" r="5531" b="7034"/>
          <a:stretch>
            <a:fillRect/>
          </a:stretch>
        </p:blipFill>
        <p:spPr bwMode="auto">
          <a:xfrm>
            <a:off x="0" y="693738"/>
            <a:ext cx="9144000" cy="61198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125" name="Text Box 5"/>
          <p:cNvSpPr txBox="1">
            <a:spLocks noChangeArrowheads="1"/>
          </p:cNvSpPr>
          <p:nvPr/>
        </p:nvSpPr>
        <p:spPr bwMode="auto">
          <a:xfrm>
            <a:off x="1116013" y="254000"/>
            <a:ext cx="7488237" cy="406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000" dirty="0"/>
              <a:t>Detail picture of the 253nm peak for the CMOS readout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4048254050"/>
      </p:ext>
    </p:extLst>
  </p:cSld>
  <p:clrMapOvr>
    <a:masterClrMapping/>
  </p:clrMapOvr>
  <p:transition/>
</p:sld>
</file>

<file path=ppt/theme/theme1.xml><?xml version="1.0" encoding="utf-8"?>
<a:theme xmlns:a="http://schemas.openxmlformats.org/drawingml/2006/main" name="atlas-template2">
  <a:themeElements>
    <a:clrScheme name="atlas-template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atlas-template2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triangl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10000"/>
          </a:lnSpc>
          <a:spcBef>
            <a:spcPct val="20000"/>
          </a:spcBef>
          <a:spcAft>
            <a:spcPct val="0"/>
          </a:spcAft>
          <a:buClr>
            <a:srgbClr val="600000"/>
          </a:buClr>
          <a:buSzTx/>
          <a:buFontTx/>
          <a:buChar char="•"/>
          <a:tabLst/>
          <a:defRPr kumimoji="0" lang="en-US" sz="2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atlas-template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atlas-template2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atlas-template2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C:\WINDOWS\Desktop\atlas-template2.ppt</Template>
  <TotalTime>18087</TotalTime>
  <Words>289</Words>
  <Application>Microsoft Office PowerPoint</Application>
  <PresentationFormat>On-screen Show (4:3)</PresentationFormat>
  <Paragraphs>75</Paragraphs>
  <Slides>16</Slides>
  <Notes>4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9" baseType="lpstr">
      <vt:lpstr>atlas-template2</vt:lpstr>
      <vt:lpstr>Θέμα του Office</vt:lpstr>
      <vt:lpstr>Acrobat Document</vt:lpstr>
      <vt:lpstr>  Παραδοτέα WP1 </vt:lpstr>
      <vt:lpstr>Π2.1 Αναφορά ελέγχου φωτεινών πηγών</vt:lpstr>
      <vt:lpstr>Π2.2 Αναφορά ελέγχου αισθητήρων</vt:lpstr>
      <vt:lpstr>Π2.2 Αναφορά ελέγχου αισθητήρων</vt:lpstr>
      <vt:lpstr>PowerPoint Presentation</vt:lpstr>
      <vt:lpstr>CMOS PHOTO OF INCOMING LIGHT FROM FIBER</vt:lpstr>
      <vt:lpstr>DARK RMS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Το interface</vt:lpstr>
      <vt:lpstr>Π2.5 Φορητή συκευή σε λειτουργία</vt:lpstr>
      <vt:lpstr>PowerPoint Presentation</vt:lpstr>
      <vt:lpstr>PowerPoint Presentation</vt:lpstr>
    </vt:vector>
  </TitlesOfParts>
  <Company>U.C. Berkeley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11/2000 Moore in Athena</dc:title>
  <dc:creator>Georgios Stavropoulos</dc:creator>
  <cp:lastModifiedBy>Giorgos</cp:lastModifiedBy>
  <cp:revision>802</cp:revision>
  <cp:lastPrinted>2001-04-26T05:05:03Z</cp:lastPrinted>
  <dcterms:created xsi:type="dcterms:W3CDTF">2000-07-17T09:51:26Z</dcterms:created>
  <dcterms:modified xsi:type="dcterms:W3CDTF">2014-06-12T05:34:13Z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Type">
    <vt:i4>1</vt:i4>
  </property>
  <property fmtid="{D5CDD505-2E9C-101B-9397-08002B2CF9AE}" pid="3" name="GraphicType">
    <vt:i4>2</vt:i4>
  </property>
  <property fmtid="{D5CDD505-2E9C-101B-9397-08002B2CF9AE}" pid="4" name="Compression">
    <vt:i4>70</vt:i4>
  </property>
  <property fmtid="{D5CDD505-2E9C-101B-9397-08002B2CF9AE}" pid="5" name="ScreenSize">
    <vt:i4>2</vt:i4>
  </property>
  <property fmtid="{D5CDD505-2E9C-101B-9397-08002B2CF9AE}" pid="6" name="ScreenUsage">
    <vt:i4>2</vt:i4>
  </property>
  <property fmtid="{D5CDD505-2E9C-101B-9397-08002B2CF9AE}" pid="7" name="MailAddress">
    <vt:lpwstr>wenaus@bnl.gov</vt:lpwstr>
  </property>
  <property fmtid="{D5CDD505-2E9C-101B-9397-08002B2CF9AE}" pid="8" name="Other">
    <vt:lpwstr/>
  </property>
  <property fmtid="{D5CDD505-2E9C-101B-9397-08002B2CF9AE}" pid="9" name="DownloadOriginal">
    <vt:bool>true</vt:bool>
  </property>
  <property fmtid="{D5CDD505-2E9C-101B-9397-08002B2CF9AE}" pid="10" name="DownloadIEButton">
    <vt:bool>false</vt:bool>
  </property>
  <property fmtid="{D5CDD505-2E9C-101B-9397-08002B2CF9AE}" pid="11" name="UseBrowserColor">
    <vt:bool>true</vt:bool>
  </property>
  <property fmtid="{D5CDD505-2E9C-101B-9397-08002B2CF9AE}" pid="12" name="BackColor">
    <vt:i4>15132390</vt:i4>
  </property>
  <property fmtid="{D5CDD505-2E9C-101B-9397-08002B2CF9AE}" pid="13" name="TextColor">
    <vt:i4>0</vt:i4>
  </property>
  <property fmtid="{D5CDD505-2E9C-101B-9397-08002B2CF9AE}" pid="14" name="LinkColor">
    <vt:i4>16711782</vt:i4>
  </property>
  <property fmtid="{D5CDD505-2E9C-101B-9397-08002B2CF9AE}" pid="15" name="VisitedColor">
    <vt:i4>10040268</vt:i4>
  </property>
  <property fmtid="{D5CDD505-2E9C-101B-9397-08002B2CF9AE}" pid="16" name="TransparentButton">
    <vt:i4>0</vt:i4>
  </property>
  <property fmtid="{D5CDD505-2E9C-101B-9397-08002B2CF9AE}" pid="17" name="ButtonType">
    <vt:i4>4</vt:i4>
  </property>
  <property fmtid="{D5CDD505-2E9C-101B-9397-08002B2CF9AE}" pid="18" name="ShowNotes">
    <vt:bool>false</vt:bool>
  </property>
  <property fmtid="{D5CDD505-2E9C-101B-9397-08002B2CF9AE}" pid="19" name="NavBtnPos">
    <vt:i4>1</vt:i4>
  </property>
  <property fmtid="{D5CDD505-2E9C-101B-9397-08002B2CF9AE}" pid="20" name="OutputDir">
    <vt:lpwstr>C:\WINDOWS\DESKTOP\atlas_facilities_talk</vt:lpwstr>
  </property>
</Properties>
</file>