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809" r:id="rId2"/>
  </p:sldMasterIdLst>
  <p:notesMasterIdLst>
    <p:notesMasterId r:id="rId26"/>
  </p:notesMasterIdLst>
  <p:handoutMasterIdLst>
    <p:handoutMasterId r:id="rId27"/>
  </p:handoutMasterIdLst>
  <p:sldIdLst>
    <p:sldId id="299" r:id="rId3"/>
    <p:sldId id="348" r:id="rId4"/>
    <p:sldId id="354" r:id="rId5"/>
    <p:sldId id="350" r:id="rId6"/>
    <p:sldId id="355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70" r:id="rId22"/>
    <p:sldId id="371" r:id="rId23"/>
    <p:sldId id="372" r:id="rId24"/>
    <p:sldId id="353" r:id="rId25"/>
  </p:sldIdLst>
  <p:sldSz cx="9144000" cy="6858000" type="screen4x3"/>
  <p:notesSz cx="7035800" cy="9194800"/>
  <p:defaultTextStyle>
    <a:defPPr>
      <a:defRPr lang="en-US"/>
    </a:defPPr>
    <a:lvl1pPr algn="l" rtl="0" eaLnBrk="0" fontAlgn="base" hangingPunct="0">
      <a:lnSpc>
        <a:spcPct val="110000"/>
      </a:lnSpc>
      <a:spcBef>
        <a:spcPct val="20000"/>
      </a:spcBef>
      <a:spcAft>
        <a:spcPct val="0"/>
      </a:spcAft>
      <a:buClr>
        <a:srgbClr val="600000"/>
      </a:buClr>
      <a:buChar char="•"/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110000"/>
      </a:lnSpc>
      <a:spcBef>
        <a:spcPct val="20000"/>
      </a:spcBef>
      <a:spcAft>
        <a:spcPct val="0"/>
      </a:spcAft>
      <a:buClr>
        <a:srgbClr val="600000"/>
      </a:buClr>
      <a:buChar char="•"/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110000"/>
      </a:lnSpc>
      <a:spcBef>
        <a:spcPct val="20000"/>
      </a:spcBef>
      <a:spcAft>
        <a:spcPct val="0"/>
      </a:spcAft>
      <a:buClr>
        <a:srgbClr val="600000"/>
      </a:buClr>
      <a:buChar char="•"/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110000"/>
      </a:lnSpc>
      <a:spcBef>
        <a:spcPct val="20000"/>
      </a:spcBef>
      <a:spcAft>
        <a:spcPct val="0"/>
      </a:spcAft>
      <a:buClr>
        <a:srgbClr val="600000"/>
      </a:buClr>
      <a:buChar char="•"/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110000"/>
      </a:lnSpc>
      <a:spcBef>
        <a:spcPct val="20000"/>
      </a:spcBef>
      <a:spcAft>
        <a:spcPct val="0"/>
      </a:spcAft>
      <a:buClr>
        <a:srgbClr val="600000"/>
      </a:buClr>
      <a:buChar char="•"/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EAC096"/>
    <a:srgbClr val="600000"/>
    <a:srgbClr val="CC3300"/>
    <a:srgbClr val="FF0000"/>
    <a:srgbClr val="00FF00"/>
    <a:srgbClr val="FFFF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545" autoAdjust="0"/>
  </p:normalViewPr>
  <p:slideViewPr>
    <p:cSldViewPr>
      <p:cViewPr varScale="1">
        <p:scale>
          <a:sx n="105" d="100"/>
          <a:sy n="105" d="100"/>
        </p:scale>
        <p:origin x="-942" y="-7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170" y="504"/>
      </p:cViewPr>
      <p:guideLst>
        <p:guide orient="horz" pos="2896"/>
        <p:guide pos="221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t" anchorCtr="0" compatLnSpc="1">
            <a:prstTxWarp prst="textNoShape">
              <a:avLst/>
            </a:prstTxWarp>
          </a:bodyPr>
          <a:lstStyle>
            <a:lvl1pPr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7800" y="0"/>
            <a:ext cx="30480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t" anchorCtr="0" compatLnSpc="1">
            <a:prstTxWarp prst="textNoShape">
              <a:avLst/>
            </a:prstTxWarp>
          </a:bodyPr>
          <a:lstStyle>
            <a:lvl1pPr algn="r"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191DBEB2-B18F-40C4-8C18-6EABE7CEEF5D}" type="datetime1">
              <a:rPr lang="en-US"/>
              <a:pPr>
                <a:defRPr/>
              </a:pPr>
              <a:t>11/8/2013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6013"/>
            <a:ext cx="30480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b" anchorCtr="0" compatLnSpc="1">
            <a:prstTxWarp prst="textNoShape">
              <a:avLst/>
            </a:prstTxWarp>
          </a:bodyPr>
          <a:lstStyle>
            <a:lvl1pPr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7800" y="8736013"/>
            <a:ext cx="30480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b" anchorCtr="0" compatLnSpc="1">
            <a:prstTxWarp prst="textNoShape">
              <a:avLst/>
            </a:prstTxWarp>
          </a:bodyPr>
          <a:lstStyle>
            <a:lvl1pPr algn="r"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B2C0A1E1-8036-4F03-A88D-4D4E22828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37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t" anchorCtr="0" compatLnSpc="1">
            <a:prstTxWarp prst="textNoShape">
              <a:avLst/>
            </a:prstTxWarp>
          </a:bodyPr>
          <a:lstStyle>
            <a:lvl1pPr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BTeV Talk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7800" y="0"/>
            <a:ext cx="30480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t" anchorCtr="0" compatLnSpc="1">
            <a:prstTxWarp prst="textNoShape">
              <a:avLst/>
            </a:prstTxWarp>
          </a:bodyPr>
          <a:lstStyle>
            <a:lvl1pPr algn="r"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3ED9ADDF-34A9-4357-A4A4-0824D384DA12}" type="datetime1">
              <a:rPr lang="en-US"/>
              <a:pPr>
                <a:defRPr/>
              </a:pPr>
              <a:t>11/8/2013</a:t>
            </a:fld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8975"/>
            <a:ext cx="4597400" cy="3448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367213"/>
            <a:ext cx="5162550" cy="413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6013"/>
            <a:ext cx="30480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b" anchorCtr="0" compatLnSpc="1">
            <a:prstTxWarp prst="textNoShape">
              <a:avLst/>
            </a:prstTxWarp>
          </a:bodyPr>
          <a:lstStyle>
            <a:lvl1pPr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For January Collab Meeting 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7800" y="8736013"/>
            <a:ext cx="30480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b" anchorCtr="0" compatLnSpc="1">
            <a:prstTxWarp prst="textNoShape">
              <a:avLst/>
            </a:prstTxWarp>
          </a:bodyPr>
          <a:lstStyle>
            <a:lvl1pPr algn="r"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03A5817D-FC70-415E-83F4-997A93CCF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9755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r>
              <a:rPr lang="en-US" sz="1300" smtClean="0">
                <a:latin typeface="Times New Roman" pitchFamily="18" charset="0"/>
              </a:rPr>
              <a:t>BTeV Talk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6B358BFE-F120-445B-87A9-63DA2C31DC69}" type="datetime1">
              <a:rPr lang="en-US" sz="1300" smtClean="0">
                <a:latin typeface="Times New Roman" pitchFamily="18" charset="0"/>
              </a:rPr>
              <a:pPr/>
              <a:t>11/8/2013</a:t>
            </a:fld>
            <a:endParaRPr lang="en-US" sz="1300" smtClean="0">
              <a:latin typeface="Times New Roman" pitchFamily="18" charset="0"/>
            </a:endParaRPr>
          </a:p>
        </p:txBody>
      </p:sp>
      <p:sp>
        <p:nvSpPr>
          <p:cNvPr id="276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r>
              <a:rPr lang="en-US" sz="1300" smtClean="0">
                <a:latin typeface="Times New Roman" pitchFamily="18" charset="0"/>
              </a:rPr>
              <a:t>For January Collab Meeting </a:t>
            </a:r>
          </a:p>
        </p:txBody>
      </p:sp>
      <p:sp>
        <p:nvSpPr>
          <p:cNvPr id="276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C310C2A0-C01A-47DA-80A1-542E2716071E}" type="slidenum">
              <a:rPr lang="en-US" sz="1300" smtClean="0">
                <a:latin typeface="Times New Roman" pitchFamily="18" charset="0"/>
              </a:rPr>
              <a:pPr/>
              <a:t>1</a:t>
            </a:fld>
            <a:endParaRPr lang="en-US" sz="1300" smtClean="0">
              <a:latin typeface="Times New Roman" pitchFamily="18" charset="0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gradFill rotWithShape="0">
            <a:gsLst>
              <a:gs pos="0">
                <a:srgbClr val="F6E4D2">
                  <a:gamma/>
                  <a:shade val="85882"/>
                  <a:invGamma/>
                </a:srgbClr>
              </a:gs>
              <a:gs pos="100000">
                <a:srgbClr val="F6E4D2"/>
              </a:gs>
            </a:gsLst>
            <a:lin ang="5400000" scaled="1"/>
          </a:gradFill>
          <a:scene3d>
            <a:camera prst="legacyObliqueBottomLef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rgbClr val="F6E4D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63172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/>
          <a:lstStyle>
            <a:lvl1pPr marL="0" indent="0" algn="ctr">
              <a:lnSpc>
                <a:spcPct val="140000"/>
              </a:lnSpc>
              <a:buFont typeface="Monotype Sorts" pitchFamily="2" charset="2"/>
              <a:buNone/>
              <a:defRPr b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3450309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F7FAB-6F83-475C-905C-1EC9BD055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33707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7DC88-FF4D-4F0F-ABBB-EFAABDAF4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5375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F487D-76E5-47DD-9212-37A789D31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2357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5181600"/>
          </a:xfrm>
        </p:spPr>
        <p:txBody>
          <a:bodyPr/>
          <a:lstStyle/>
          <a:p>
            <a:pPr lvl="0"/>
            <a:endParaRPr lang="el-GR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592C8-3988-4DCC-A3B7-382DEA072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19281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54287EA-F255-46EB-B776-D03180CA08F4}" type="slidenum">
              <a:rPr lang="el-GR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4824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CD15E-4290-4CE9-9582-DFA3FC7DCDEE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238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96AEB-252F-49B1-8F90-95EFF93402AF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524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9D263-0E7E-4533-B8D0-8A92C73BCFC4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72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A0359-2C15-4466-8C70-BE6535CF2723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213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F56A0-4F89-4C56-A0BC-067878AB84DF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507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D66D1-682F-4561-90AE-619FE629B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4226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B2836-9EC3-4D0E-B91C-98D0475E57B3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800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345AF-7FBF-4AC9-A6E5-6777CBE789C3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87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60061-50F6-4D59-A345-60FEE3CB8E4E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0962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6DDBB-BDBB-405D-91BB-6ED3E2AB7351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6122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BBC1B-5334-457E-962F-8D2AA514AE2E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2665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CE41E-CB97-40CF-B1EA-E939CF3C9AFD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384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64402-2E42-4E57-8244-B3ADCCA13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3182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8E1BD-204A-4880-A568-2D732EE9E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580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EB158-B8F0-47AB-AFB8-94FE17E98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8350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AA99E-2501-4F8A-AF75-EA632FA689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9237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76B2C-8F7F-4B2C-A784-B6F5D95A87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45304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5DC3B-7C46-4A22-AA51-512CFCD3EC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3679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26736-BED0-4729-9219-E9ECC6AD0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8536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7924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3C4B4"/>
                    </a:gs>
                    <a:gs pos="100000">
                      <a:srgbClr val="F6E4D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6E4D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21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21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24600" y="6477000"/>
            <a:ext cx="1981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21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477000"/>
            <a:ext cx="6019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21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77000"/>
            <a:ext cx="533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B0852B43-0D06-4C83-97D6-B91B7B1B4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304800" y="6477000"/>
            <a:ext cx="8610600" cy="0"/>
          </a:xfrm>
          <a:prstGeom prst="line">
            <a:avLst/>
          </a:prstGeom>
          <a:noFill/>
          <a:ln w="12700">
            <a:solidFill>
              <a:srgbClr val="6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5pPr>
      <a:lvl6pPr marL="4572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6pPr>
      <a:lvl7pPr marL="9144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7pPr>
      <a:lvl8pPr marL="13716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8pPr>
      <a:lvl9pPr marL="18288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rgbClr val="FF0000"/>
        </a:buClr>
        <a:buFont typeface="Monotype Sorts" pitchFamily="2" charset="2"/>
        <a:buChar char="T"/>
        <a:defRPr sz="2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Monotype Sorts" pitchFamily="2" charset="2"/>
        <a:buChar char="q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75000"/>
        <a:buFont typeface="Monotype Sorts" pitchFamily="2" charset="2"/>
        <a:buChar char="z"/>
        <a:defRPr>
          <a:solidFill>
            <a:srgbClr val="993300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600000"/>
        </a:buClr>
        <a:buSzPct val="60000"/>
        <a:buFont typeface="Monotype Sorts" pitchFamily="2" charset="2"/>
        <a:buChar char="s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5pPr>
      <a:lvl6pPr marL="25146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6pPr>
      <a:lvl7pPr marL="29718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7pPr>
      <a:lvl8pPr marL="34290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8pPr>
      <a:lvl9pPr marL="38862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27000">
              <a:schemeClr val="accent1">
                <a:tint val="44500"/>
                <a:satMod val="160000"/>
                <a:lumMod val="2000"/>
                <a:lumOff val="98000"/>
                <a:alpha val="4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Θέση τίτλου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κύριου τίτλου</a:t>
            </a:r>
          </a:p>
        </p:txBody>
      </p:sp>
      <p:sp>
        <p:nvSpPr>
          <p:cNvPr id="1027" name="Θέση κειμένου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lnSpc>
                <a:spcPct val="100000"/>
              </a:lnSpc>
              <a:buClrTx/>
              <a:buFontTx/>
              <a:buNone/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lnSpc>
                <a:spcPct val="100000"/>
              </a:lnSpc>
              <a:buClrTx/>
              <a:buFontTx/>
              <a:buNone/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lnSpc>
                <a:spcPct val="100000"/>
              </a:lnSpc>
              <a:buClrTx/>
              <a:buFontTx/>
              <a:buNone/>
              <a:defRPr/>
            </a:pPr>
            <a:fld id="{1F56C637-E1AC-44E0-922E-A44E1F058B10}" type="slidenum">
              <a:rPr lang="el-GR">
                <a:solidFill>
                  <a:prstClr val="black">
                    <a:tint val="75000"/>
                  </a:prstClr>
                </a:solidFill>
              </a:rPr>
              <a:pPr eaLnBrk="1" hangingPunct="1">
                <a:lnSpc>
                  <a:spcPct val="100000"/>
                </a:lnSpc>
                <a:buClrTx/>
                <a:buFontTx/>
                <a:buNone/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748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76400"/>
            <a:ext cx="7772400" cy="1447800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>
            <a:flatTx/>
          </a:bodyPr>
          <a:lstStyle/>
          <a:p>
            <a:r>
              <a:rPr lang="en-US" sz="2800" b="0" smtClean="0"/>
              <a:t/>
            </a:r>
            <a:br>
              <a:rPr lang="en-US" sz="2800" b="0" smtClean="0"/>
            </a:br>
            <a:r>
              <a:rPr lang="en-US" sz="2800" b="0" smtClean="0"/>
              <a:t> </a:t>
            </a:r>
            <a:r>
              <a:rPr lang="en-US" sz="2800" smtClean="0"/>
              <a:t>Online Optical Probes for Quality Control and Safety Assessment of Olive and Other Edible Oils</a:t>
            </a:r>
            <a:br>
              <a:rPr lang="en-US" sz="2800" smtClean="0"/>
            </a:br>
            <a:endParaRPr lang="en-US" sz="2800" smtClean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G. Stavropoulos</a:t>
            </a:r>
            <a:endParaRPr lang="en-US" sz="1400" b="0" dirty="0" smtClean="0"/>
          </a:p>
          <a:p>
            <a:pPr>
              <a:lnSpc>
                <a:spcPct val="110000"/>
              </a:lnSpc>
              <a:defRPr/>
            </a:pPr>
            <a:r>
              <a:rPr lang="en-US" sz="1200" b="0" dirty="0" err="1" smtClean="0"/>
              <a:t>Demokritos</a:t>
            </a:r>
            <a:r>
              <a:rPr lang="el-GR" sz="1200" b="0" dirty="0" smtClean="0"/>
              <a:t>, </a:t>
            </a:r>
            <a:r>
              <a:rPr lang="en-US" sz="1200" b="0" dirty="0" smtClean="0"/>
              <a:t>November 2013</a:t>
            </a:r>
            <a:endParaRPr lang="en-US" sz="1000" b="0" dirty="0" smtClean="0">
              <a:solidFill>
                <a:srgbClr val="993300"/>
              </a:solidFill>
            </a:endParaRPr>
          </a:p>
        </p:txBody>
      </p:sp>
      <p:pic>
        <p:nvPicPr>
          <p:cNvPr id="15364" name="Picture 3" descr="esp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6313"/>
            <a:ext cx="3370263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CMOS PHOTO OF INCOMING LIGHT FROM FIBER</a:t>
            </a:r>
            <a:endParaRPr lang="en-US" sz="3600" dirty="0"/>
          </a:p>
        </p:txBody>
      </p:sp>
      <p:pic>
        <p:nvPicPr>
          <p:cNvPr id="8194" name="Picture 2" descr="E:\optic_filter_mesurments\pics\Mean_24tu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904136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06835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RMS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8597698"/>
              </p:ext>
            </p:extLst>
          </p:nvPr>
        </p:nvGraphicFramePr>
        <p:xfrm>
          <a:off x="1219200" y="1905000"/>
          <a:ext cx="6553200" cy="4438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Acrobat Document" r:id="rId3" imgW="5400540" imgH="3657600" progId="AcroExch.Document.11">
                  <p:embed/>
                </p:oleObj>
              </mc:Choice>
              <mc:Fallback>
                <p:oleObj name="Acrobat Document" r:id="rId3" imgW="5400540" imgH="365760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05000"/>
                        <a:ext cx="6553200" cy="44381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1295400"/>
            <a:ext cx="3657600" cy="406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/>
              <a:t>29 counts=1,5 mV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266506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0" t="12820" r="4854" b="6941"/>
          <a:stretch>
            <a:fillRect/>
          </a:stretch>
        </p:blipFill>
        <p:spPr bwMode="auto">
          <a:xfrm>
            <a:off x="0" y="2001838"/>
            <a:ext cx="9144000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 descr="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" r="39508"/>
          <a:stretch>
            <a:fillRect/>
          </a:stretch>
        </p:blipFill>
        <p:spPr bwMode="auto">
          <a:xfrm>
            <a:off x="611188" y="188913"/>
            <a:ext cx="8532812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1222375" y="1916113"/>
            <a:ext cx="0" cy="2174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1763713" y="1916113"/>
            <a:ext cx="0" cy="39608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H="1">
            <a:off x="1979613" y="1916113"/>
            <a:ext cx="431800" cy="38893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 flipH="1">
            <a:off x="2590800" y="1916113"/>
            <a:ext cx="792163" cy="38893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 flipH="1">
            <a:off x="3059113" y="1916113"/>
            <a:ext cx="1081087" cy="38179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6" name="Line 24"/>
          <p:cNvSpPr>
            <a:spLocks noChangeShapeType="1"/>
          </p:cNvSpPr>
          <p:nvPr/>
        </p:nvSpPr>
        <p:spPr bwMode="auto">
          <a:xfrm flipH="1">
            <a:off x="3492500" y="1916113"/>
            <a:ext cx="1655763" cy="37449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7" name="Line 25"/>
          <p:cNvSpPr>
            <a:spLocks noChangeShapeType="1"/>
          </p:cNvSpPr>
          <p:nvPr/>
        </p:nvSpPr>
        <p:spPr bwMode="auto">
          <a:xfrm flipH="1">
            <a:off x="4787900" y="1989138"/>
            <a:ext cx="1079500" cy="38163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8" name="Line 26"/>
          <p:cNvSpPr>
            <a:spLocks noChangeShapeType="1"/>
          </p:cNvSpPr>
          <p:nvPr/>
        </p:nvSpPr>
        <p:spPr bwMode="auto">
          <a:xfrm flipH="1">
            <a:off x="5219700" y="1916113"/>
            <a:ext cx="1512888" cy="40338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9" name="Line 27"/>
          <p:cNvSpPr>
            <a:spLocks noChangeShapeType="1"/>
          </p:cNvSpPr>
          <p:nvPr/>
        </p:nvSpPr>
        <p:spPr bwMode="auto">
          <a:xfrm flipH="1">
            <a:off x="7596188" y="1916113"/>
            <a:ext cx="0" cy="40338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100" name="Oval 28"/>
          <p:cNvSpPr>
            <a:spLocks noChangeArrowheads="1"/>
          </p:cNvSpPr>
          <p:nvPr/>
        </p:nvSpPr>
        <p:spPr bwMode="auto">
          <a:xfrm>
            <a:off x="4211638" y="5949950"/>
            <a:ext cx="215900" cy="215900"/>
          </a:xfrm>
          <a:prstGeom prst="ellipse">
            <a:avLst/>
          </a:prstGeom>
          <a:noFill/>
          <a:ln w="15875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3635375" y="4792663"/>
            <a:ext cx="1368425" cy="365125"/>
          </a:xfrm>
          <a:prstGeom prst="rect">
            <a:avLst/>
          </a:prstGeom>
          <a:solidFill>
            <a:srgbClr val="33996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2</a:t>
            </a:r>
            <a:r>
              <a:rPr lang="en-US" sz="1200" baseline="30000"/>
              <a:t>nd</a:t>
            </a:r>
            <a:r>
              <a:rPr lang="en-US" sz="1200"/>
              <a:t> order diffraction of 253nm line </a:t>
            </a:r>
            <a:endParaRPr lang="el-GR" sz="1200"/>
          </a:p>
        </p:txBody>
      </p:sp>
      <p:cxnSp>
        <p:nvCxnSpPr>
          <p:cNvPr id="3105" name="AutoShape 33"/>
          <p:cNvCxnSpPr>
            <a:cxnSpLocks noChangeShapeType="1"/>
            <a:stCxn id="3102" idx="2"/>
            <a:endCxn id="3100" idx="0"/>
          </p:cNvCxnSpPr>
          <p:nvPr/>
        </p:nvCxnSpPr>
        <p:spPr bwMode="auto">
          <a:xfrm>
            <a:off x="4319588" y="5157788"/>
            <a:ext cx="0" cy="784225"/>
          </a:xfrm>
          <a:prstGeom prst="straightConnector1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06" name="Text Box 34"/>
          <p:cNvSpPr txBox="1">
            <a:spLocks noChangeArrowheads="1"/>
          </p:cNvSpPr>
          <p:nvPr/>
        </p:nvSpPr>
        <p:spPr bwMode="auto">
          <a:xfrm rot="16200000">
            <a:off x="-600869" y="536824"/>
            <a:ext cx="184626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en-US" sz="2000" dirty="0"/>
              <a:t>Light source output</a:t>
            </a:r>
            <a:endParaRPr lang="el-GR" sz="2000" dirty="0"/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 rot="16200000">
            <a:off x="6555581" y="3802195"/>
            <a:ext cx="3743325" cy="406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en-US" sz="2000" dirty="0"/>
              <a:t>CMOS output</a:t>
            </a:r>
            <a:endParaRPr lang="el-GR" sz="2000" dirty="0"/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0" y="1692275"/>
            <a:ext cx="104457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900"/>
              <a:t>Wavelength (nm)</a:t>
            </a:r>
            <a:r>
              <a:rPr lang="en-US" sz="900">
                <a:cs typeface="Arial" charset="0"/>
              </a:rPr>
              <a:t>►</a:t>
            </a: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706984" y="0"/>
            <a:ext cx="825762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/>
              <a:t>Example measurement set (32 measurements) using calibration source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890303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8" t="13651" r="5531" b="7034"/>
          <a:stretch>
            <a:fillRect/>
          </a:stretch>
        </p:blipFill>
        <p:spPr bwMode="auto">
          <a:xfrm>
            <a:off x="0" y="693738"/>
            <a:ext cx="9144000" cy="611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116013" y="254000"/>
            <a:ext cx="7488237" cy="40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Detail picture of the 253nm peak for the CMOS readout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94294881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Τίτλος 1"/>
          <p:cNvSpPr>
            <a:spLocks noGrp="1"/>
          </p:cNvSpPr>
          <p:nvPr>
            <p:ph type="ctrTitle"/>
          </p:nvPr>
        </p:nvSpPr>
        <p:spPr>
          <a:xfrm>
            <a:off x="684213" y="476250"/>
            <a:ext cx="7772400" cy="1470025"/>
          </a:xfrm>
        </p:spPr>
        <p:txBody>
          <a:bodyPr/>
          <a:lstStyle/>
          <a:p>
            <a:r>
              <a:rPr lang="en-US" dirty="0" smtClean="0"/>
              <a:t>PROBEOIL </a:t>
            </a:r>
            <a:r>
              <a:rPr lang="en-US" dirty="0" smtClean="0"/>
              <a:t>software</a:t>
            </a:r>
            <a:br>
              <a:rPr lang="en-US" dirty="0" smtClean="0"/>
            </a:br>
            <a:r>
              <a:rPr lang="el-GR" sz="2800" dirty="0" smtClean="0">
                <a:solidFill>
                  <a:srgbClr val="FF0000"/>
                </a:solidFill>
              </a:rPr>
              <a:t>Σωτηρία Δήμου</a:t>
            </a:r>
            <a:endParaRPr lang="el-GR" sz="2800" dirty="0" smtClean="0">
              <a:solidFill>
                <a:srgbClr val="FF0000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87450" y="1700213"/>
            <a:ext cx="7272338" cy="3960812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l-GR" b="1" dirty="0" smtClean="0"/>
              <a:t>Απαιτήσεις λογισμικού για την συσκευή</a:t>
            </a:r>
            <a:endParaRPr lang="en-US" b="1" dirty="0" smtClean="0"/>
          </a:p>
          <a:p>
            <a:pPr marL="457200" indent="-457200" algn="l" fontAlgn="auto">
              <a:spcAft>
                <a:spcPts val="0"/>
              </a:spcAft>
              <a:buFontTx/>
              <a:buChar char="-"/>
              <a:defRPr/>
            </a:pPr>
            <a:r>
              <a:rPr lang="el-GR" dirty="0" smtClean="0"/>
              <a:t>Δημιουργία </a:t>
            </a:r>
            <a:r>
              <a:rPr lang="en-US" dirty="0" smtClean="0"/>
              <a:t>interface </a:t>
            </a:r>
            <a:r>
              <a:rPr lang="el-GR" dirty="0" smtClean="0"/>
              <a:t>σε γλώσσα προγραμματισμού </a:t>
            </a:r>
            <a:r>
              <a:rPr lang="en-US" dirty="0" smtClean="0"/>
              <a:t>JAVA</a:t>
            </a:r>
            <a:endParaRPr lang="el-GR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</a:t>
            </a:r>
            <a:endParaRPr lang="el-GR" sz="900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l-GR" sz="900" dirty="0" smtClean="0"/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/>
              <a:t>Σύνδεση με την συσκευή </a:t>
            </a:r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/>
              <a:t>Λήψη δεδομένων από την συσκευή (128, 512 η 1024  αριθμούς με </a:t>
            </a:r>
            <a:r>
              <a:rPr lang="el-GR" sz="2400" dirty="0" err="1" smtClean="0"/>
              <a:t>endline</a:t>
            </a:r>
            <a:r>
              <a:rPr lang="el-GR" sz="2400" dirty="0" smtClean="0"/>
              <a:t> στο τέλος του κάθε αριθμού)</a:t>
            </a:r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/>
              <a:t>Αποθήκευση δεδομένων σε αρχείο</a:t>
            </a:r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/>
              <a:t>Αλγόριθμος - πολλαπλασιασμός με μια σταθερά για τον υπολογισμό τιμών έντασης φωτός </a:t>
            </a:r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/>
              <a:t>Αποθήκευση νέων δεδομένων σε αρχείο</a:t>
            </a:r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/>
              <a:t>Μελλοντικά – Δημιουργία Διαγράμματος  τιμών έντασης φωτός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l-GR" sz="2400" dirty="0" smtClean="0"/>
              <a:t>         ανά μήκος κύματος</a:t>
            </a:r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l-GR" sz="2400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36138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Τίτλος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8025"/>
          </a:xfrm>
        </p:spPr>
        <p:txBody>
          <a:bodyPr/>
          <a:lstStyle/>
          <a:p>
            <a:pPr algn="ctr"/>
            <a:r>
              <a:rPr lang="el-GR" smtClean="0"/>
              <a:t>Το </a:t>
            </a:r>
            <a:r>
              <a:rPr lang="en-US" smtClean="0"/>
              <a:t>interface</a:t>
            </a:r>
            <a:endParaRPr lang="el-GR" smtClean="0"/>
          </a:p>
        </p:txBody>
      </p:sp>
      <p:pic>
        <p:nvPicPr>
          <p:cNvPr id="3075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84600" y="981075"/>
            <a:ext cx="5111750" cy="2054225"/>
          </a:xfrm>
        </p:spPr>
      </p:pic>
      <p:sp>
        <p:nvSpPr>
          <p:cNvPr id="3076" name="Θέση κειμένου 5"/>
          <p:cNvSpPr>
            <a:spLocks noGrp="1"/>
          </p:cNvSpPr>
          <p:nvPr>
            <p:ph type="body" sz="half" idx="2"/>
          </p:nvPr>
        </p:nvSpPr>
        <p:spPr>
          <a:xfrm>
            <a:off x="395288" y="1057275"/>
            <a:ext cx="3178175" cy="5180013"/>
          </a:xfrm>
        </p:spPr>
        <p:txBody>
          <a:bodyPr/>
          <a:lstStyle/>
          <a:p>
            <a:r>
              <a:rPr lang="en-US" sz="1800" b="1" smtClean="0"/>
              <a:t>Connect</a:t>
            </a:r>
            <a:r>
              <a:rPr lang="en-US" sz="1800" smtClean="0"/>
              <a:t> </a:t>
            </a:r>
            <a:r>
              <a:rPr lang="el-GR" sz="1800" b="1" smtClean="0"/>
              <a:t>–</a:t>
            </a:r>
            <a:r>
              <a:rPr lang="el-GR" sz="1800" smtClean="0"/>
              <a:t> Σύνδεση με την θύρα που έχουμε επιλέξει και  λήψη δεδομένων μέσω </a:t>
            </a:r>
            <a:r>
              <a:rPr lang="en-US" sz="1800" smtClean="0"/>
              <a:t>JAVA</a:t>
            </a:r>
            <a:r>
              <a:rPr lang="el-GR" sz="1800" smtClean="0"/>
              <a:t> και αποθήκευση τους σε ένα αρχείο </a:t>
            </a:r>
            <a:endParaRPr lang="en-US" sz="1800" smtClean="0"/>
          </a:p>
          <a:p>
            <a:r>
              <a:rPr lang="en-US" sz="1800" b="1" smtClean="0"/>
              <a:t>Get data from</a:t>
            </a:r>
            <a:r>
              <a:rPr lang="el-GR" sz="1800" b="1" smtClean="0"/>
              <a:t> </a:t>
            </a:r>
            <a:r>
              <a:rPr lang="en-US" sz="1800" b="1" smtClean="0"/>
              <a:t>port</a:t>
            </a:r>
            <a:r>
              <a:rPr lang="el-GR" sz="1800" b="1" smtClean="0"/>
              <a:t> –</a:t>
            </a:r>
            <a:r>
              <a:rPr lang="en-US" sz="1800" b="1" smtClean="0"/>
              <a:t> </a:t>
            </a:r>
            <a:r>
              <a:rPr lang="el-GR" sz="1800" smtClean="0"/>
              <a:t>Σύνδεση με την θύρα που έχουμε επιλέξει και  λήψη δεδομένων μέσω </a:t>
            </a:r>
            <a:r>
              <a:rPr lang="en-US" sz="1800" smtClean="0"/>
              <a:t>C</a:t>
            </a:r>
            <a:r>
              <a:rPr lang="el-GR" sz="1800" smtClean="0"/>
              <a:t> και αποθήκευση τους σε ένα αρχείο </a:t>
            </a:r>
            <a:endParaRPr lang="en-US" sz="1800" smtClean="0"/>
          </a:p>
          <a:p>
            <a:r>
              <a:rPr lang="en-US" sz="1800" b="1" smtClean="0"/>
              <a:t>Calculate Data </a:t>
            </a:r>
            <a:r>
              <a:rPr lang="el-GR" sz="1800" b="1" smtClean="0"/>
              <a:t>–</a:t>
            </a:r>
            <a:r>
              <a:rPr lang="en-US" sz="1800" b="1" smtClean="0"/>
              <a:t> </a:t>
            </a:r>
            <a:r>
              <a:rPr lang="el-GR" sz="1800" smtClean="0"/>
              <a:t>Αλγόριθμος για τον υπολογισμό τιμών έντασης φωτός και αποθήκευση τους σε ένα αρχείο </a:t>
            </a:r>
          </a:p>
          <a:p>
            <a:r>
              <a:rPr lang="en-US" sz="1800" b="1" smtClean="0"/>
              <a:t>Disconnect </a:t>
            </a:r>
            <a:r>
              <a:rPr lang="el-GR" sz="1800" b="1" smtClean="0"/>
              <a:t>–</a:t>
            </a:r>
            <a:r>
              <a:rPr lang="en-US" sz="1800" b="1" smtClean="0"/>
              <a:t> </a:t>
            </a:r>
            <a:r>
              <a:rPr lang="el-GR" sz="1800" smtClean="0"/>
              <a:t>Αποσύνδεση από την θύρα και αποδέσμευση της</a:t>
            </a:r>
          </a:p>
          <a:p>
            <a:endParaRPr lang="en-US" sz="1800" smtClean="0"/>
          </a:p>
          <a:p>
            <a:endParaRPr lang="en-US" sz="1800" smtClean="0"/>
          </a:p>
          <a:p>
            <a:endParaRPr lang="en-US" sz="1800" smtClean="0"/>
          </a:p>
        </p:txBody>
      </p:sp>
      <p:pic>
        <p:nvPicPr>
          <p:cNvPr id="3077" name="Εικόνα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573463"/>
            <a:ext cx="52816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611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 SENSOR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CCD 3648 pixels</a:t>
            </a:r>
          </a:p>
          <a:p>
            <a:r>
              <a:rPr lang="en-US" dirty="0" smtClean="0"/>
              <a:t>Spectral response 200-900 nm</a:t>
            </a:r>
          </a:p>
          <a:p>
            <a:r>
              <a:rPr lang="en-US" dirty="0" smtClean="0"/>
              <a:t>Low noise PCB 6-Layer </a:t>
            </a:r>
            <a:r>
              <a:rPr lang="en-US" dirty="0" smtClean="0"/>
              <a:t>Design</a:t>
            </a:r>
            <a:endParaRPr lang="el-GR" dirty="0" smtClean="0"/>
          </a:p>
          <a:p>
            <a:r>
              <a:rPr lang="en-US" dirty="0" smtClean="0"/>
              <a:t>FPGA based Data Acquisition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</a:rPr>
              <a:t>Under </a:t>
            </a: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evelopment </a:t>
            </a:r>
            <a:r>
              <a:rPr lang="en-US" dirty="0" smtClean="0">
                <a:solidFill>
                  <a:srgbClr val="FF0000"/>
                </a:solidFill>
              </a:rPr>
              <a:t>by </a:t>
            </a:r>
            <a:r>
              <a:rPr lang="en-US" dirty="0" err="1" smtClean="0">
                <a:solidFill>
                  <a:srgbClr val="FF0000"/>
                </a:solidFill>
              </a:rPr>
              <a:t>T.Athanasopoulos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19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APD MODULE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39" y="1828800"/>
            <a:ext cx="8459279" cy="4648200"/>
          </a:xfrm>
        </p:spPr>
      </p:pic>
    </p:spTree>
    <p:extLst>
      <p:ext uri="{BB962C8B-B14F-4D97-AF65-F5344CB8AC3E}">
        <p14:creationId xmlns:p14="http://schemas.microsoft.com/office/powerpoint/2010/main" val="423724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HOUSE APD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Voltage module</a:t>
            </a:r>
          </a:p>
          <a:p>
            <a:r>
              <a:rPr lang="en-US" dirty="0" smtClean="0"/>
              <a:t>Temperature control module</a:t>
            </a:r>
          </a:p>
          <a:p>
            <a:r>
              <a:rPr lang="en-US" dirty="0" smtClean="0"/>
              <a:t>Signal processing(current to voltage converter,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A/D </a:t>
            </a:r>
            <a:r>
              <a:rPr lang="en-US" dirty="0" smtClean="0"/>
              <a:t>converter)</a:t>
            </a:r>
            <a:endParaRPr lang="en-US" dirty="0" smtClean="0"/>
          </a:p>
          <a:p>
            <a:r>
              <a:rPr lang="en-US" dirty="0" smtClean="0"/>
              <a:t>Step motor module</a:t>
            </a:r>
          </a:p>
          <a:p>
            <a:r>
              <a:rPr lang="en-US" dirty="0" smtClean="0"/>
              <a:t>Motherboard to control all peripherals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255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VOLTAGE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Resonant Royer Based DC/DC Converter with controlled feedback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Controlled Output Voltage 0-250 V</a:t>
            </a:r>
          </a:p>
          <a:p>
            <a:r>
              <a:rPr lang="en-US" dirty="0" smtClean="0"/>
              <a:t>Very low ripple &lt; 0,01 % V p-p</a:t>
            </a:r>
          </a:p>
          <a:p>
            <a:r>
              <a:rPr lang="en-US" dirty="0" smtClean="0"/>
              <a:t>Low peak on rise time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Under d</a:t>
            </a:r>
            <a:r>
              <a:rPr lang="en-US" dirty="0" smtClean="0">
                <a:solidFill>
                  <a:srgbClr val="FF0000"/>
                </a:solidFill>
              </a:rPr>
              <a:t>evelopment </a:t>
            </a:r>
            <a:r>
              <a:rPr lang="en-US" dirty="0" smtClean="0">
                <a:solidFill>
                  <a:srgbClr val="FF0000"/>
                </a:solidFill>
              </a:rPr>
              <a:t>by </a:t>
            </a:r>
            <a:r>
              <a:rPr lang="en-US" dirty="0" err="1" smtClean="0">
                <a:solidFill>
                  <a:srgbClr val="FF0000"/>
                </a:solidFill>
              </a:rPr>
              <a:t>M.Maniatis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T.Domvoglou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30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8"/>
          <p:cNvGrpSpPr>
            <a:grpSpLocks/>
          </p:cNvGrpSpPr>
          <p:nvPr/>
        </p:nvGrpSpPr>
        <p:grpSpPr bwMode="auto">
          <a:xfrm>
            <a:off x="0" y="44450"/>
            <a:ext cx="7885113" cy="6697663"/>
            <a:chOff x="0" y="28"/>
            <a:chExt cx="4967" cy="4219"/>
          </a:xfrm>
        </p:grpSpPr>
        <p:pic>
          <p:nvPicPr>
            <p:cNvPr id="20486" name="Picture 18" descr="Reflective Concave Blazed Holographic Grating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2886"/>
              <a:ext cx="1350" cy="1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487" name="AutoShape 6"/>
            <p:cNvCxnSpPr>
              <a:cxnSpLocks noChangeShapeType="1"/>
              <a:stCxn id="20495" idx="3"/>
              <a:endCxn id="20488" idx="1"/>
            </p:cNvCxnSpPr>
            <p:nvPr/>
          </p:nvCxnSpPr>
          <p:spPr bwMode="auto">
            <a:xfrm>
              <a:off x="3107" y="510"/>
              <a:ext cx="544" cy="408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488" name="Text Box 8"/>
            <p:cNvSpPr txBox="1">
              <a:spLocks noChangeArrowheads="1"/>
            </p:cNvSpPr>
            <p:nvPr/>
          </p:nvSpPr>
          <p:spPr bwMode="auto">
            <a:xfrm>
              <a:off x="3651" y="782"/>
              <a:ext cx="1315" cy="2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None/>
              </a:pPr>
              <a:r>
                <a:rPr lang="en-US" sz="2000" dirty="0"/>
                <a:t>Sample</a:t>
              </a:r>
              <a:endParaRPr lang="el-GR" sz="2000" dirty="0"/>
            </a:p>
          </p:txBody>
        </p:sp>
        <p:pic>
          <p:nvPicPr>
            <p:cNvPr id="20489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4" y="1427"/>
              <a:ext cx="3448" cy="27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0490" name="AutoShape 11"/>
            <p:cNvCxnSpPr>
              <a:cxnSpLocks noChangeShapeType="1"/>
              <a:stCxn id="20488" idx="3"/>
              <a:endCxn id="20489" idx="3"/>
            </p:cNvCxnSpPr>
            <p:nvPr/>
          </p:nvCxnSpPr>
          <p:spPr bwMode="auto">
            <a:xfrm flipH="1">
              <a:off x="4922" y="918"/>
              <a:ext cx="44" cy="1879"/>
            </a:xfrm>
            <a:prstGeom prst="curvedConnector3">
              <a:avLst>
                <a:gd name="adj1" fmla="val -327268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491" name="Text Box 12"/>
            <p:cNvSpPr txBox="1">
              <a:spLocks noChangeArrowheads="1"/>
            </p:cNvSpPr>
            <p:nvPr/>
          </p:nvSpPr>
          <p:spPr bwMode="auto">
            <a:xfrm>
              <a:off x="1519" y="1389"/>
              <a:ext cx="3448" cy="28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/>
            <a:lstStyle>
              <a:lvl1pPr>
                <a:defRPr sz="28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None/>
              </a:pPr>
              <a:r>
                <a:rPr lang="en-US" dirty="0"/>
                <a:t>Spectrophotometer</a:t>
              </a:r>
              <a:endParaRPr lang="el-GR" dirty="0"/>
            </a:p>
          </p:txBody>
        </p:sp>
        <p:sp>
          <p:nvSpPr>
            <p:cNvPr id="20492" name="Text Box 14"/>
            <p:cNvSpPr txBox="1">
              <a:spLocks noChangeArrowheads="1"/>
            </p:cNvSpPr>
            <p:nvPr/>
          </p:nvSpPr>
          <p:spPr bwMode="auto">
            <a:xfrm>
              <a:off x="612" y="2750"/>
              <a:ext cx="908" cy="1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None/>
              </a:pPr>
              <a:r>
                <a:rPr lang="en-US" sz="1400" dirty="0"/>
                <a:t>Grating</a:t>
              </a:r>
              <a:endParaRPr lang="el-GR" sz="1400" dirty="0"/>
            </a:p>
          </p:txBody>
        </p:sp>
        <p:pic>
          <p:nvPicPr>
            <p:cNvPr id="20493" name="Picture 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1389"/>
              <a:ext cx="1200" cy="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4" name="Picture 2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" y="28"/>
              <a:ext cx="1678" cy="1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495" name="Text Box 5"/>
            <p:cNvSpPr txBox="1">
              <a:spLocks noChangeArrowheads="1"/>
            </p:cNvSpPr>
            <p:nvPr/>
          </p:nvSpPr>
          <p:spPr bwMode="auto">
            <a:xfrm>
              <a:off x="1701" y="382"/>
              <a:ext cx="1406" cy="256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None/>
              </a:pPr>
              <a:r>
                <a:rPr lang="en-US" sz="2000" dirty="0"/>
                <a:t>Light Source</a:t>
              </a:r>
              <a:endParaRPr lang="el-GR" sz="2000" dirty="0"/>
            </a:p>
          </p:txBody>
        </p:sp>
        <p:pic>
          <p:nvPicPr>
            <p:cNvPr id="20496" name="Picture 23" descr="k_s11155_pp_xx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1797"/>
              <a:ext cx="983" cy="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7" name="Text Box 15"/>
            <p:cNvSpPr txBox="1">
              <a:spLocks noChangeArrowheads="1"/>
            </p:cNvSpPr>
            <p:nvPr/>
          </p:nvSpPr>
          <p:spPr bwMode="auto">
            <a:xfrm>
              <a:off x="2017" y="2568"/>
              <a:ext cx="908" cy="1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None/>
              </a:pPr>
              <a:r>
                <a:rPr lang="en-US" sz="1400" dirty="0"/>
                <a:t>Light Sensor</a:t>
              </a:r>
              <a:endParaRPr lang="el-GR" sz="1400" dirty="0"/>
            </a:p>
          </p:txBody>
        </p:sp>
        <p:sp>
          <p:nvSpPr>
            <p:cNvPr id="20498" name="Text Box 13"/>
            <p:cNvSpPr txBox="1">
              <a:spLocks noChangeArrowheads="1"/>
            </p:cNvSpPr>
            <p:nvPr/>
          </p:nvSpPr>
          <p:spPr bwMode="auto">
            <a:xfrm>
              <a:off x="4105" y="2205"/>
              <a:ext cx="81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00000"/>
                </a:buClr>
                <a:buChar char="•"/>
                <a:defRPr sz="28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None/>
              </a:pPr>
              <a:r>
                <a:rPr lang="en-US" sz="1400" dirty="0"/>
                <a:t>Collimating Optics</a:t>
              </a:r>
              <a:endParaRPr lang="el-GR" sz="1400" dirty="0"/>
            </a:p>
          </p:txBody>
        </p:sp>
        <p:pic>
          <p:nvPicPr>
            <p:cNvPr id="20499" name="Picture 2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07"/>
              <a:ext cx="1406" cy="9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0483" name="Text Box 30"/>
          <p:cNvSpPr txBox="1">
            <a:spLocks noChangeArrowheads="1"/>
          </p:cNvSpPr>
          <p:nvPr/>
        </p:nvSpPr>
        <p:spPr bwMode="auto">
          <a:xfrm>
            <a:off x="6732588" y="476250"/>
            <a:ext cx="20161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/>
              <a:t>Optical fibres</a:t>
            </a:r>
            <a:endParaRPr lang="el-GR" sz="1400"/>
          </a:p>
        </p:txBody>
      </p:sp>
      <p:cxnSp>
        <p:nvCxnSpPr>
          <p:cNvPr id="20484" name="AutoShape 31"/>
          <p:cNvCxnSpPr>
            <a:cxnSpLocks noChangeShapeType="1"/>
            <a:stCxn id="20483" idx="1"/>
          </p:cNvCxnSpPr>
          <p:nvPr/>
        </p:nvCxnSpPr>
        <p:spPr bwMode="auto">
          <a:xfrm flipH="1">
            <a:off x="5364163" y="628650"/>
            <a:ext cx="1368425" cy="496888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5" name="AutoShape 33"/>
          <p:cNvCxnSpPr>
            <a:cxnSpLocks noChangeShapeType="1"/>
            <a:stCxn id="20483" idx="2"/>
          </p:cNvCxnSpPr>
          <p:nvPr/>
        </p:nvCxnSpPr>
        <p:spPr bwMode="auto">
          <a:xfrm rot="16200000" flipH="1">
            <a:off x="7352506" y="1169194"/>
            <a:ext cx="1855788" cy="1079500"/>
          </a:xfrm>
          <a:prstGeom prst="bentConnector3">
            <a:avLst>
              <a:gd name="adj1" fmla="val 13000"/>
            </a:avLst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TEMPERATURE CONTROL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Thermo electric cooler  (TEC)</a:t>
            </a:r>
          </a:p>
          <a:p>
            <a:r>
              <a:rPr lang="en-US" dirty="0" smtClean="0"/>
              <a:t>Current control circuit for TEC</a:t>
            </a:r>
          </a:p>
          <a:p>
            <a:r>
              <a:rPr lang="en-US" dirty="0" smtClean="0"/>
              <a:t>Thermo Sensor TO-220 casing</a:t>
            </a:r>
          </a:p>
          <a:p>
            <a:r>
              <a:rPr lang="en-US" dirty="0" smtClean="0"/>
              <a:t>8-bit Slave Microcontroller 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Under d</a:t>
            </a:r>
            <a:r>
              <a:rPr lang="en-US" dirty="0" smtClean="0">
                <a:solidFill>
                  <a:srgbClr val="FF0000"/>
                </a:solidFill>
              </a:rPr>
              <a:t>evelopment </a:t>
            </a:r>
            <a:r>
              <a:rPr lang="en-US" dirty="0" smtClean="0">
                <a:solidFill>
                  <a:srgbClr val="FF0000"/>
                </a:solidFill>
              </a:rPr>
              <a:t>by </a:t>
            </a:r>
            <a:r>
              <a:rPr lang="en-US" dirty="0" err="1" smtClean="0">
                <a:solidFill>
                  <a:srgbClr val="FF0000"/>
                </a:solidFill>
              </a:rPr>
              <a:t>T.Domvoglou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6121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to Voltage circuit</a:t>
            </a:r>
          </a:p>
          <a:p>
            <a:r>
              <a:rPr lang="en-US" dirty="0" smtClean="0"/>
              <a:t>16-bit A/D Converter</a:t>
            </a:r>
          </a:p>
          <a:p>
            <a:r>
              <a:rPr lang="en-US" dirty="0" smtClean="0"/>
              <a:t>Low noise PCB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00B050"/>
                </a:solidFill>
              </a:rPr>
              <a:t>Developed by </a:t>
            </a:r>
            <a:r>
              <a:rPr lang="en-US" dirty="0" err="1" smtClean="0">
                <a:solidFill>
                  <a:srgbClr val="00B050"/>
                </a:solidFill>
              </a:rPr>
              <a:t>M.Maniatis</a:t>
            </a:r>
            <a:r>
              <a:rPr lang="en-US" dirty="0" smtClean="0">
                <a:solidFill>
                  <a:srgbClr val="00B050"/>
                </a:solidFill>
              </a:rPr>
              <a:t>, </a:t>
            </a:r>
            <a:r>
              <a:rPr lang="en-US" dirty="0" err="1" smtClean="0">
                <a:solidFill>
                  <a:srgbClr val="00B050"/>
                </a:solidFill>
              </a:rPr>
              <a:t>T.Domvoglou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9224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MOTOR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turn step motor &lt; 2 degrees</a:t>
            </a:r>
          </a:p>
          <a:p>
            <a:r>
              <a:rPr lang="en-US" dirty="0" smtClean="0"/>
              <a:t>Step on X-Axis 0,5-3 mm</a:t>
            </a:r>
          </a:p>
          <a:p>
            <a:r>
              <a:rPr lang="en-US" dirty="0" smtClean="0"/>
              <a:t>Accurate positioning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Under development </a:t>
            </a:r>
            <a:r>
              <a:rPr lang="en-US" dirty="0" smtClean="0">
                <a:solidFill>
                  <a:srgbClr val="FF0000"/>
                </a:solidFill>
              </a:rPr>
              <a:t>by </a:t>
            </a:r>
            <a:r>
              <a:rPr lang="en-US" dirty="0" err="1" smtClean="0">
                <a:solidFill>
                  <a:srgbClr val="FF0000"/>
                </a:solidFill>
              </a:rPr>
              <a:t>M.Maniatis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4682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ext </a:t>
            </a:r>
            <a:r>
              <a:rPr lang="en-US" dirty="0" smtClean="0"/>
              <a:t>steps</a:t>
            </a:r>
            <a:endParaRPr lang="el-GR" dirty="0" smtClean="0"/>
          </a:p>
        </p:txBody>
      </p:sp>
      <p:sp>
        <p:nvSpPr>
          <p:cNvPr id="25605" name="TextBox 1"/>
          <p:cNvSpPr txBox="1">
            <a:spLocks noChangeArrowheads="1"/>
          </p:cNvSpPr>
          <p:nvPr/>
        </p:nvSpPr>
        <p:spPr bwMode="auto">
          <a:xfrm>
            <a:off x="457201" y="1219200"/>
            <a:ext cx="8229600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l-GR" sz="1800" dirty="0"/>
              <a:t> </a:t>
            </a:r>
            <a:r>
              <a:rPr lang="en-US" sz="1800" dirty="0"/>
              <a:t>Start sample measurements with the first prototype to evaluate its performance</a:t>
            </a:r>
          </a:p>
          <a:p>
            <a:pPr>
              <a:lnSpc>
                <a:spcPct val="90000"/>
              </a:lnSpc>
            </a:pPr>
            <a:r>
              <a:rPr lang="en-US" sz="1800" dirty="0" smtClean="0"/>
              <a:t> Improve </a:t>
            </a:r>
            <a:r>
              <a:rPr lang="en-US" sz="1800" dirty="0"/>
              <a:t>the mechanics of the prototype</a:t>
            </a:r>
          </a:p>
          <a:p>
            <a:pPr>
              <a:lnSpc>
                <a:spcPct val="90000"/>
              </a:lnSpc>
            </a:pPr>
            <a:r>
              <a:rPr lang="en-US" sz="1800" dirty="0" smtClean="0"/>
              <a:t> Evaluate </a:t>
            </a:r>
            <a:r>
              <a:rPr lang="en-US" sz="1800" dirty="0"/>
              <a:t>gratings with more grooves/mm for better wavelength accuracy (ordered)</a:t>
            </a:r>
          </a:p>
          <a:p>
            <a:pPr>
              <a:lnSpc>
                <a:spcPct val="90000"/>
              </a:lnSpc>
            </a:pPr>
            <a:r>
              <a:rPr lang="en-US" sz="1800" dirty="0" smtClean="0"/>
              <a:t> Create </a:t>
            </a:r>
            <a:r>
              <a:rPr lang="en-US" sz="1800" dirty="0"/>
              <a:t>the first prototype for NIR spectroscopy (mechanical </a:t>
            </a:r>
            <a:r>
              <a:rPr lang="en-US" sz="1800" dirty="0" err="1" smtClean="0"/>
              <a:t>electronical</a:t>
            </a:r>
            <a:r>
              <a:rPr lang="en-US" sz="1800" dirty="0" smtClean="0"/>
              <a:t> and </a:t>
            </a:r>
            <a:r>
              <a:rPr lang="en-US" sz="1800" dirty="0"/>
              <a:t>optical components have been ordered</a:t>
            </a:r>
            <a:r>
              <a:rPr lang="en-US" sz="18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1800" dirty="0" err="1"/>
              <a:t>InGaAs</a:t>
            </a:r>
            <a:r>
              <a:rPr lang="en-US" sz="1800" dirty="0"/>
              <a:t> photodiode     900-2500nm   response 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800" dirty="0" err="1"/>
              <a:t>Pds</a:t>
            </a:r>
            <a:r>
              <a:rPr lang="en-US" sz="1800" dirty="0"/>
              <a:t> photodiode           1000-2900nm </a:t>
            </a:r>
            <a:r>
              <a:rPr lang="en-US" sz="1800" dirty="0"/>
              <a:t>response</a:t>
            </a:r>
            <a:endParaRPr lang="el-GR" sz="1800" dirty="0"/>
          </a:p>
          <a:p>
            <a:pPr marL="285750" indent="-285750">
              <a:lnSpc>
                <a:spcPct val="90000"/>
              </a:lnSpc>
            </a:pPr>
            <a:r>
              <a:rPr lang="en-US" sz="1800" dirty="0"/>
              <a:t> Evaluation and development of alternative sensor technologies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APD based module </a:t>
            </a:r>
            <a:r>
              <a:rPr lang="en-US" sz="1800" dirty="0"/>
              <a:t>(under development)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CCD based </a:t>
            </a:r>
            <a:r>
              <a:rPr lang="en-US" sz="1800" dirty="0"/>
              <a:t>module (under development</a:t>
            </a:r>
            <a:r>
              <a:rPr lang="en-US" sz="1800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Use </a:t>
            </a:r>
            <a:r>
              <a:rPr lang="en-US" sz="1800" dirty="0"/>
              <a:t>a CMOS sensor with more pixels (under </a:t>
            </a:r>
            <a:r>
              <a:rPr lang="en-US" sz="1800" dirty="0"/>
              <a:t>development)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PMT </a:t>
            </a:r>
            <a:r>
              <a:rPr lang="en-US" sz="1800" dirty="0"/>
              <a:t>module                200-800nm      response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MPPC module              320-900nm     response</a:t>
            </a:r>
          </a:p>
          <a:p>
            <a:pPr lvl="1"/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SC002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827088" y="5157788"/>
            <a:ext cx="2089150" cy="769441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Incoming light optical </a:t>
            </a:r>
            <a:r>
              <a:rPr lang="en-US" sz="2000" b="1" dirty="0" err="1">
                <a:solidFill>
                  <a:srgbClr val="FF0000"/>
                </a:solidFill>
              </a:rPr>
              <a:t>fibre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627313" y="6308725"/>
            <a:ext cx="2089150" cy="405239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Adjustable slit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516688" y="5805488"/>
            <a:ext cx="2089150" cy="769441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Diffraction grating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300788" y="692150"/>
            <a:ext cx="1584325" cy="769441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Readout electronics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V="1">
            <a:off x="1835150" y="4797425"/>
            <a:ext cx="936625" cy="360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3635375" y="5013325"/>
            <a:ext cx="73025" cy="12969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H="1" flipV="1">
            <a:off x="6948488" y="5013325"/>
            <a:ext cx="503237" cy="7921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>
            <a:off x="6011863" y="1052513"/>
            <a:ext cx="288925" cy="1444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0" y="0"/>
            <a:ext cx="3352800" cy="769441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  <a:latin typeface="Albertus Medium" pitchFamily="34" charset="0"/>
              </a:rPr>
              <a:t>SPECTROPHOTOMETER PROTOTYPE</a:t>
            </a:r>
            <a:endParaRPr lang="el-GR" sz="2000" b="1" dirty="0">
              <a:solidFill>
                <a:srgbClr val="FF0000"/>
              </a:solidFill>
              <a:latin typeface="Albertus Medium" pitchFamily="34" charset="0"/>
            </a:endParaRP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3635375" y="4724400"/>
            <a:ext cx="3241675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3849688" y="3573463"/>
            <a:ext cx="3027362" cy="1150937"/>
          </a:xfrm>
          <a:prstGeom prst="line">
            <a:avLst/>
          </a:prstGeom>
          <a:noFill/>
          <a:ln w="25400">
            <a:solidFill>
              <a:srgbClr val="99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4211638" y="3284538"/>
            <a:ext cx="2665412" cy="1439862"/>
          </a:xfrm>
          <a:prstGeom prst="line">
            <a:avLst/>
          </a:prstGeom>
          <a:noFill/>
          <a:ln w="25400">
            <a:solidFill>
              <a:srgbClr val="00FF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4427538" y="3141663"/>
            <a:ext cx="2449512" cy="1582737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4030663" y="3429000"/>
            <a:ext cx="2846387" cy="1295400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4140200" y="3357563"/>
            <a:ext cx="93662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076825" y="3141663"/>
            <a:ext cx="2447925" cy="972574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Linear CMOS sensor</a:t>
            </a:r>
            <a:br>
              <a:rPr lang="en-US" sz="2000" b="1" dirty="0">
                <a:solidFill>
                  <a:srgbClr val="FF0000"/>
                </a:solidFill>
              </a:rPr>
            </a:br>
            <a:r>
              <a:rPr lang="en-US" sz="1200" b="1" dirty="0">
                <a:solidFill>
                  <a:srgbClr val="FF0000"/>
                </a:solidFill>
              </a:rPr>
              <a:t>(1024 pixels)</a:t>
            </a:r>
            <a:endParaRPr lang="el-G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67322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9714" y="1676400"/>
            <a:ext cx="1219200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SENSOR</a:t>
            </a:r>
          </a:p>
          <a:p>
            <a:pPr algn="ctr">
              <a:buFontTx/>
              <a:buNone/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MODULE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544286"/>
            <a:ext cx="1524000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SIGNAL PROCESSING</a:t>
            </a:r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4572000" y="1001713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334000" y="544286"/>
            <a:ext cx="1524000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A/D CONVERTER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553200" y="1798638"/>
            <a:ext cx="1447800" cy="3349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SPI BUS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05400" y="2674838"/>
            <a:ext cx="2286000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MICROPROCESOR UNIT</a:t>
            </a:r>
          </a:p>
          <a:p>
            <a:pPr algn="ctr">
              <a:defRPr/>
            </a:pP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Up-Down Arrow 17"/>
          <p:cNvSpPr/>
          <p:nvPr/>
        </p:nvSpPr>
        <p:spPr>
          <a:xfrm>
            <a:off x="5897563" y="1458913"/>
            <a:ext cx="484187" cy="121602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Up-Down Arrow 18"/>
          <p:cNvSpPr/>
          <p:nvPr/>
        </p:nvSpPr>
        <p:spPr>
          <a:xfrm>
            <a:off x="5932488" y="3611563"/>
            <a:ext cx="484187" cy="121602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53200" y="3733800"/>
            <a:ext cx="2057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USB, Wi-Fi BLUETOOTH BUS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181600" y="4827161"/>
            <a:ext cx="1981199" cy="88783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USER INTERFACE </a:t>
            </a:r>
          </a:p>
          <a:p>
            <a:pPr algn="ctr">
              <a:defRPr/>
            </a:pP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3" name="Left-Up Arrow 32"/>
          <p:cNvSpPr/>
          <p:nvPr/>
        </p:nvSpPr>
        <p:spPr>
          <a:xfrm flipH="1">
            <a:off x="1349375" y="2590800"/>
            <a:ext cx="3733800" cy="850900"/>
          </a:xfrm>
          <a:prstGeom prst="leftUpArrow">
            <a:avLst>
              <a:gd name="adj1" fmla="val 27560"/>
              <a:gd name="adj2" fmla="val 27560"/>
              <a:gd name="adj3" fmla="val 262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6" name="Elbow Connector 35"/>
          <p:cNvCxnSpPr>
            <a:stCxn id="4" idx="0"/>
          </p:cNvCxnSpPr>
          <p:nvPr/>
        </p:nvCxnSpPr>
        <p:spPr>
          <a:xfrm rot="5400000" flipH="1" flipV="1">
            <a:off x="1981200" y="609601"/>
            <a:ext cx="674687" cy="145891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590800" y="2586038"/>
            <a:ext cx="1752600" cy="3365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CONTROL BUS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HOUSE CMOS MODULE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After designing the CMOS board a set of tests took place for the linearity and dark RMS noise of the sensor-board module.</a:t>
            </a:r>
          </a:p>
          <a:p>
            <a:r>
              <a:rPr lang="en-US" dirty="0" smtClean="0"/>
              <a:t>We used a modified wooden box to place the module and another case for the logarithmic filter and the single axis translation stage.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Modified cases where </a:t>
            </a:r>
            <a:r>
              <a:rPr lang="en-US" dirty="0" smtClean="0">
                <a:solidFill>
                  <a:srgbClr val="00B050"/>
                </a:solidFill>
              </a:rPr>
              <a:t>developed by </a:t>
            </a:r>
            <a:r>
              <a:rPr lang="en-US" dirty="0" err="1" smtClean="0">
                <a:solidFill>
                  <a:srgbClr val="00B050"/>
                </a:solidFill>
              </a:rPr>
              <a:t>G.Kiskiras</a:t>
            </a:r>
            <a:endParaRPr lang="en-US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   and </a:t>
            </a:r>
            <a:r>
              <a:rPr lang="en-US" dirty="0" err="1" smtClean="0">
                <a:solidFill>
                  <a:srgbClr val="00B050"/>
                </a:solidFill>
              </a:rPr>
              <a:t>D.Vakondios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Measurements where analyzed with a Linux software </a:t>
            </a:r>
            <a:r>
              <a:rPr lang="en-US" dirty="0" smtClean="0">
                <a:solidFill>
                  <a:srgbClr val="00B050"/>
                </a:solidFill>
              </a:rPr>
              <a:t>developed by </a:t>
            </a:r>
            <a:r>
              <a:rPr lang="en-US" dirty="0" err="1" smtClean="0">
                <a:solidFill>
                  <a:srgbClr val="00B050"/>
                </a:solidFill>
              </a:rPr>
              <a:t>D.Lenis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04680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TEST CONDITIONS</a:t>
            </a:r>
            <a:endParaRPr lang="en-US" dirty="0"/>
          </a:p>
        </p:txBody>
      </p:sp>
      <p:pic>
        <p:nvPicPr>
          <p:cNvPr id="6146" name="Picture 2" descr="G:\DCIM\100ANDRO\DSC_05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77724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5943600" y="2438400"/>
            <a:ext cx="1447800" cy="1219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77000" y="18288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CMOS BOARD</a:t>
            </a:r>
            <a:endParaRPr lang="en-US" sz="2000" b="1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438400" y="2895600"/>
            <a:ext cx="2286000" cy="762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71600" y="24384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OPTIC FIBER</a:t>
            </a:r>
            <a:endParaRPr lang="en-U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8994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CONDITIONS</a:t>
            </a:r>
            <a:endParaRPr lang="en-US" dirty="0"/>
          </a:p>
        </p:txBody>
      </p:sp>
      <p:pic>
        <p:nvPicPr>
          <p:cNvPr id="7170" name="Picture 2" descr="G:\DCIM\100ANDRO\DSC_05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077200" cy="447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1981200" y="3505200"/>
            <a:ext cx="1600200" cy="914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14400" y="4495800"/>
            <a:ext cx="186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Logarithmic filter</a:t>
            </a:r>
            <a:endParaRPr lang="en-US" sz="2000" b="1" dirty="0">
              <a:solidFill>
                <a:srgbClr val="FFFF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781800" y="2362200"/>
            <a:ext cx="990600" cy="1143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77000" y="182880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TURN SCREW </a:t>
            </a:r>
            <a:endParaRPr lang="en-U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36599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graph\All_Bin_Mean_4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8839200" cy="501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85342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graph\All_Bin_Mean_4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91207"/>
            <a:ext cx="8939212" cy="512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39106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atlas-template2">
  <a:themeElements>
    <a:clrScheme name="atlas-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tlas-template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600000"/>
          </a:buClr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600000"/>
          </a:buClr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atlas-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las-template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C:\WINDOWS\Desktop\atlas-template2.ppt</Template>
  <TotalTime>18014</TotalTime>
  <Words>546</Words>
  <Application>Microsoft Office PowerPoint</Application>
  <PresentationFormat>On-screen Show (4:3)</PresentationFormat>
  <Paragraphs>140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atlas-template2</vt:lpstr>
      <vt:lpstr>Θέμα του Office</vt:lpstr>
      <vt:lpstr>Acrobat Document</vt:lpstr>
      <vt:lpstr>  Online Optical Probes for Quality Control and Safety Assessment of Olive and Other Edible Oils </vt:lpstr>
      <vt:lpstr>PowerPoint Presentation</vt:lpstr>
      <vt:lpstr>PowerPoint Presentation</vt:lpstr>
      <vt:lpstr>PowerPoint Presentation</vt:lpstr>
      <vt:lpstr>IN HOUSE CMOS MODULE</vt:lpstr>
      <vt:lpstr> TEST CONDITIONS</vt:lpstr>
      <vt:lpstr>TEST CONDITIONS</vt:lpstr>
      <vt:lpstr>PowerPoint Presentation</vt:lpstr>
      <vt:lpstr>PowerPoint Presentation</vt:lpstr>
      <vt:lpstr>CMOS PHOTO OF INCOMING LIGHT FROM FIBER</vt:lpstr>
      <vt:lpstr>DARK RMS</vt:lpstr>
      <vt:lpstr>PowerPoint Presentation</vt:lpstr>
      <vt:lpstr>PowerPoint Presentation</vt:lpstr>
      <vt:lpstr>PROBEOIL software Σωτηρία Δήμου</vt:lpstr>
      <vt:lpstr>Το interface</vt:lpstr>
      <vt:lpstr>CCD SENSOR MODULE</vt:lpstr>
      <vt:lpstr>APD MODULE</vt:lpstr>
      <vt:lpstr>IN HOUSE APD MODULE</vt:lpstr>
      <vt:lpstr>HIGH VOLTAGE MODULE</vt:lpstr>
      <vt:lpstr>TEMPERATURE CONTROL MODULE</vt:lpstr>
      <vt:lpstr>SIGNAL PROCESSING</vt:lpstr>
      <vt:lpstr>STEP MOTOR MODULE</vt:lpstr>
      <vt:lpstr>Next steps</vt:lpstr>
    </vt:vector>
  </TitlesOfParts>
  <Company>U.C. Berkeley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11/2000 Moore in Athena</dc:title>
  <dc:creator>Georgios Stavropoulos</dc:creator>
  <cp:lastModifiedBy>Giorgos</cp:lastModifiedBy>
  <cp:revision>795</cp:revision>
  <cp:lastPrinted>2001-04-26T05:05:03Z</cp:lastPrinted>
  <dcterms:created xsi:type="dcterms:W3CDTF">2000-07-17T09:51:26Z</dcterms:created>
  <dcterms:modified xsi:type="dcterms:W3CDTF">2013-11-08T10:33:02Z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70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wenaus@bnl.gov</vt:lpwstr>
  </property>
  <property fmtid="{D5CDD505-2E9C-101B-9397-08002B2CF9AE}" pid="8" name="Other">
    <vt:lpwstr/>
  </property>
  <property fmtid="{D5CDD505-2E9C-101B-9397-08002B2CF9AE}" pid="9" name="DownloadOriginal">
    <vt:bool>true</vt:bool>
  </property>
  <property fmtid="{D5CDD505-2E9C-101B-9397-08002B2CF9AE}" pid="10" name="DownloadIEButton">
    <vt:bool>false</vt:bool>
  </property>
  <property fmtid="{D5CDD505-2E9C-101B-9397-08002B2CF9AE}" pid="11" name="UseBrowserColor">
    <vt:bool>true</vt:bool>
  </property>
  <property fmtid="{D5CDD505-2E9C-101B-9397-08002B2CF9AE}" pid="12" name="BackColor">
    <vt:i4>15132390</vt:i4>
  </property>
  <property fmtid="{D5CDD505-2E9C-101B-9397-08002B2CF9AE}" pid="13" name="TextColor">
    <vt:i4>0</vt:i4>
  </property>
  <property fmtid="{D5CDD505-2E9C-101B-9397-08002B2CF9AE}" pid="14" name="LinkColor">
    <vt:i4>16711782</vt:i4>
  </property>
  <property fmtid="{D5CDD505-2E9C-101B-9397-08002B2CF9AE}" pid="15" name="VisitedColor">
    <vt:i4>10040268</vt:i4>
  </property>
  <property fmtid="{D5CDD505-2E9C-101B-9397-08002B2CF9AE}" pid="16" name="TransparentButton">
    <vt:i4>0</vt:i4>
  </property>
  <property fmtid="{D5CDD505-2E9C-101B-9397-08002B2CF9AE}" pid="17" name="ButtonType">
    <vt:i4>4</vt:i4>
  </property>
  <property fmtid="{D5CDD505-2E9C-101B-9397-08002B2CF9AE}" pid="18" name="ShowNotes">
    <vt:bool>false</vt:bool>
  </property>
  <property fmtid="{D5CDD505-2E9C-101B-9397-08002B2CF9AE}" pid="19" name="NavBtnPos">
    <vt:i4>1</vt:i4>
  </property>
  <property fmtid="{D5CDD505-2E9C-101B-9397-08002B2CF9AE}" pid="20" name="OutputDir">
    <vt:lpwstr>C:\WINDOWS\DESKTOP\atlas_facilities_talk</vt:lpwstr>
  </property>
</Properties>
</file>