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 /><Relationship Id="rId2" Type="http://schemas.openxmlformats.org/package/2006/relationships/metadata/thumbnail" Target="docProps/thumbnail.jpeg" /><Relationship Id="rId1" Type="http://schemas.openxmlformats.org/officeDocument/2006/relationships/officeDocument" Target="ppt/presentation.xml" /><Relationship Id="rId4" Type="http://schemas.openxmlformats.org/officeDocument/2006/relationships/extended-properties" Target="docProps/app.xml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70" r:id="rId1"/>
  </p:sldMasterIdLst>
  <p:notesMasterIdLst>
    <p:notesMasterId r:id="rId19"/>
  </p:notesMasterIdLst>
  <p:sldIdLst>
    <p:sldId id="269" r:id="rId2"/>
    <p:sldId id="266" r:id="rId3"/>
    <p:sldId id="281" r:id="rId4"/>
    <p:sldId id="279" r:id="rId5"/>
    <p:sldId id="282" r:id="rId6"/>
    <p:sldId id="268" r:id="rId7"/>
    <p:sldId id="263" r:id="rId8"/>
    <p:sldId id="265" r:id="rId9"/>
    <p:sldId id="542" r:id="rId10"/>
    <p:sldId id="546" r:id="rId11"/>
    <p:sldId id="549" r:id="rId12"/>
    <p:sldId id="550" r:id="rId13"/>
    <p:sldId id="547" r:id="rId14"/>
    <p:sldId id="545" r:id="rId15"/>
    <p:sldId id="278" r:id="rId16"/>
    <p:sldId id="551" r:id="rId17"/>
    <p:sldId id="552" r:id="rId1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378" autoAdjust="0"/>
    <p:restoredTop sz="94660"/>
  </p:normalViewPr>
  <p:slideViewPr>
    <p:cSldViewPr snapToGrid="0" showGuides="1">
      <p:cViewPr>
        <p:scale>
          <a:sx n="96" d="100"/>
          <a:sy n="96" d="100"/>
        </p:scale>
        <p:origin x="256" y="6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 /><Relationship Id="rId13" Type="http://schemas.openxmlformats.org/officeDocument/2006/relationships/slide" Target="slides/slide12.xml" /><Relationship Id="rId18" Type="http://schemas.openxmlformats.org/officeDocument/2006/relationships/slide" Target="slides/slide17.xml" /><Relationship Id="rId3" Type="http://schemas.openxmlformats.org/officeDocument/2006/relationships/slide" Target="slides/slide2.xml" /><Relationship Id="rId21" Type="http://schemas.openxmlformats.org/officeDocument/2006/relationships/viewProps" Target="viewProps.xml" /><Relationship Id="rId7" Type="http://schemas.openxmlformats.org/officeDocument/2006/relationships/slide" Target="slides/slide6.xml" /><Relationship Id="rId12" Type="http://schemas.openxmlformats.org/officeDocument/2006/relationships/slide" Target="slides/slide11.xml" /><Relationship Id="rId17" Type="http://schemas.openxmlformats.org/officeDocument/2006/relationships/slide" Target="slides/slide16.xml" /><Relationship Id="rId2" Type="http://schemas.openxmlformats.org/officeDocument/2006/relationships/slide" Target="slides/slide1.xml" /><Relationship Id="rId16" Type="http://schemas.openxmlformats.org/officeDocument/2006/relationships/slide" Target="slides/slide15.xml" /><Relationship Id="rId20" Type="http://schemas.openxmlformats.org/officeDocument/2006/relationships/presProps" Target="presProps.xml" /><Relationship Id="rId1" Type="http://schemas.openxmlformats.org/officeDocument/2006/relationships/slideMaster" Target="slideMasters/slideMaster1.xml" /><Relationship Id="rId6" Type="http://schemas.openxmlformats.org/officeDocument/2006/relationships/slide" Target="slides/slide5.xml" /><Relationship Id="rId11" Type="http://schemas.openxmlformats.org/officeDocument/2006/relationships/slide" Target="slides/slide10.xml" /><Relationship Id="rId5" Type="http://schemas.openxmlformats.org/officeDocument/2006/relationships/slide" Target="slides/slide4.xml" /><Relationship Id="rId15" Type="http://schemas.openxmlformats.org/officeDocument/2006/relationships/slide" Target="slides/slide14.xml" /><Relationship Id="rId23" Type="http://schemas.openxmlformats.org/officeDocument/2006/relationships/tableStyles" Target="tableStyles.xml" /><Relationship Id="rId10" Type="http://schemas.openxmlformats.org/officeDocument/2006/relationships/slide" Target="slides/slide9.xml" /><Relationship Id="rId19" Type="http://schemas.openxmlformats.org/officeDocument/2006/relationships/notesMaster" Target="notesMasters/notesMaster1.xml" /><Relationship Id="rId4" Type="http://schemas.openxmlformats.org/officeDocument/2006/relationships/slide" Target="slides/slide3.xml" /><Relationship Id="rId9" Type="http://schemas.openxmlformats.org/officeDocument/2006/relationships/slide" Target="slides/slide8.xml" /><Relationship Id="rId14" Type="http://schemas.openxmlformats.org/officeDocument/2006/relationships/slide" Target="slides/slide13.xml" /><Relationship Id="rId22" Type="http://schemas.openxmlformats.org/officeDocument/2006/relationships/theme" Target="theme/theme1.xml" 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 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5899A14-EC96-407F-A691-DCE86BEF4BE5}" type="datetimeFigureOut">
              <a:rPr lang="es-CO" smtClean="0"/>
              <a:t>5/12/2024</a:t>
            </a:fld>
            <a:endParaRPr lang="es-CO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CO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9DCC5A3-7EB1-4661-8A86-3A5B766F30B0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1044209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 /><Relationship Id="rId1" Type="http://schemas.openxmlformats.org/officeDocument/2006/relationships/notesMaster" Target="../notesMasters/notesMaster1.xml" 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9DCC5A3-7EB1-4661-8A86-3A5B766F30B0}" type="slidenum">
              <a:rPr lang="es-CO" smtClean="0"/>
              <a:t>4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9354036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A5F5F8-983D-47F0-9B43-EF04CA777F05}" type="datetime1">
              <a:rPr lang="en-US" smtClean="0"/>
              <a:t>12/5/2024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91BE1-2D46-445E-BBC1-5D4CA15B2276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0555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DC2AB9-0678-4F16-ABDF-FB4CF8D42F93}" type="datetime1">
              <a:rPr lang="en-US" smtClean="0"/>
              <a:t>12/5/2024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91BE1-2D46-445E-BBC1-5D4CA15B2276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9303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454B85-7FB9-49E1-AF9A-99531F31A773}" type="datetime1">
              <a:rPr lang="en-US" smtClean="0"/>
              <a:t>12/5/2024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91BE1-2D46-445E-BBC1-5D4CA15B2276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86869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ADA528-0E0B-490F-91C9-A4AF7F202E24}" type="datetime1">
              <a:rPr lang="en-US" smtClean="0"/>
              <a:t>12/5/2024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91BE1-2D46-445E-BBC1-5D4CA15B2276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5230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142F22-80AD-4894-A362-AC9EDF9CFEFB}" type="datetime1">
              <a:rPr lang="en-US" smtClean="0"/>
              <a:t>12/5/2024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91BE1-2D46-445E-BBC1-5D4CA15B2276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7771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50C9E8-5EFD-490C-81C0-A5E7D4595EB5}" type="datetime1">
              <a:rPr lang="en-US" smtClean="0"/>
              <a:t>12/5/2024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91BE1-2D46-445E-BBC1-5D4CA15B2276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25623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4567-0FB3-4B03-B044-EC3D95D1DD3E}" type="datetime1">
              <a:rPr lang="en-US" smtClean="0"/>
              <a:t>12/5/2024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91BE1-2D46-445E-BBC1-5D4CA15B2276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76694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82FB5-203E-4BAA-8826-811B971D49E7}" type="datetime1">
              <a:rPr lang="en-US" smtClean="0"/>
              <a:t>12/5/2024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91BE1-2D46-445E-BBC1-5D4CA15B2276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63224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59D70-3021-4064-B5C0-9D53AC1B008B}" type="datetime1">
              <a:rPr lang="en-US" smtClean="0"/>
              <a:t>12/5/2024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91BE1-2D46-445E-BBC1-5D4CA15B2276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80745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4B2EB9-8786-4FC9-8493-0F87ADF0525E}" type="datetime1">
              <a:rPr lang="en-US" smtClean="0"/>
              <a:t>12/5/2024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91BE1-2D46-445E-BBC1-5D4CA15B2276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86957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2CD99-C3FA-4242-8D2C-BCE5C09640F0}" type="datetime1">
              <a:rPr lang="en-US" smtClean="0"/>
              <a:t>12/5/2024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91BE1-2D46-445E-BBC1-5D4CA15B2276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72786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 /><Relationship Id="rId3" Type="http://schemas.openxmlformats.org/officeDocument/2006/relationships/slideLayout" Target="../slideLayouts/slideLayout3.xml" /><Relationship Id="rId7" Type="http://schemas.openxmlformats.org/officeDocument/2006/relationships/slideLayout" Target="../slideLayouts/slideLayout7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1" Type="http://schemas.openxmlformats.org/officeDocument/2006/relationships/slideLayout" Target="../slideLayouts/slideLayout1.xml" /><Relationship Id="rId6" Type="http://schemas.openxmlformats.org/officeDocument/2006/relationships/slideLayout" Target="../slideLayouts/slideLayout6.xml" /><Relationship Id="rId11" Type="http://schemas.openxmlformats.org/officeDocument/2006/relationships/slideLayout" Target="../slideLayouts/slideLayout11.xml" /><Relationship Id="rId5" Type="http://schemas.openxmlformats.org/officeDocument/2006/relationships/slideLayout" Target="../slideLayouts/slideLayout5.xml" /><Relationship Id="rId10" Type="http://schemas.openxmlformats.org/officeDocument/2006/relationships/slideLayout" Target="../slideLayouts/slideLayout10.xml" /><Relationship Id="rId4" Type="http://schemas.openxmlformats.org/officeDocument/2006/relationships/slideLayout" Target="../slideLayouts/slideLayout4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B48139-2CEC-4694-8E3A-4C60D3C233C9}" type="datetime1">
              <a:rPr lang="en-US" smtClean="0"/>
              <a:t>12/5/2024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C91BE1-2D46-445E-BBC1-5D4CA15B2276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191714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71" r:id="rId1"/>
    <p:sldLayoutId id="2147483872" r:id="rId2"/>
    <p:sldLayoutId id="2147483873" r:id="rId3"/>
    <p:sldLayoutId id="2147483874" r:id="rId4"/>
    <p:sldLayoutId id="2147483875" r:id="rId5"/>
    <p:sldLayoutId id="2147483876" r:id="rId6"/>
    <p:sldLayoutId id="2147483877" r:id="rId7"/>
    <p:sldLayoutId id="2147483878" r:id="rId8"/>
    <p:sldLayoutId id="2147483879" r:id="rId9"/>
    <p:sldLayoutId id="2147483880" r:id="rId10"/>
    <p:sldLayoutId id="2147483881" r:id="rId11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 /><Relationship Id="rId2" Type="http://schemas.openxmlformats.org/officeDocument/2006/relationships/image" Target="../media/image16.png" /><Relationship Id="rId1" Type="http://schemas.openxmlformats.org/officeDocument/2006/relationships/slideLayout" Target="../slideLayouts/slideLayout6.xml" 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 /><Relationship Id="rId2" Type="http://schemas.openxmlformats.org/officeDocument/2006/relationships/image" Target="../media/image19.png" /><Relationship Id="rId1" Type="http://schemas.openxmlformats.org/officeDocument/2006/relationships/slideLayout" Target="../slideLayouts/slideLayout6.xml" /><Relationship Id="rId4" Type="http://schemas.openxmlformats.org/officeDocument/2006/relationships/image" Target="../media/image20.png" 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 /><Relationship Id="rId2" Type="http://schemas.openxmlformats.org/officeDocument/2006/relationships/image" Target="../media/image21.png" /><Relationship Id="rId1" Type="http://schemas.openxmlformats.org/officeDocument/2006/relationships/slideLayout" Target="../slideLayouts/slideLayout6.xml" 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 /><Relationship Id="rId2" Type="http://schemas.openxmlformats.org/officeDocument/2006/relationships/image" Target="../media/image230.png" /><Relationship Id="rId1" Type="http://schemas.openxmlformats.org/officeDocument/2006/relationships/slideLayout" Target="../slideLayouts/slideLayout6.xml" 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0.png" /><Relationship Id="rId1" Type="http://schemas.openxmlformats.org/officeDocument/2006/relationships/slideLayout" Target="../slideLayouts/slideLayout6.xml" 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 /><Relationship Id="rId2" Type="http://schemas.openxmlformats.org/officeDocument/2006/relationships/image" Target="../media/image23.png" /><Relationship Id="rId1" Type="http://schemas.openxmlformats.org/officeDocument/2006/relationships/slideLayout" Target="../slideLayouts/slideLayout2.xml" 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 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 /><Relationship Id="rId1" Type="http://schemas.openxmlformats.org/officeDocument/2006/relationships/slideLayout" Target="../slideLayouts/slideLayout6.xml" 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 /><Relationship Id="rId2" Type="http://schemas.openxmlformats.org/officeDocument/2006/relationships/image" Target="../media/image2.png" /><Relationship Id="rId1" Type="http://schemas.openxmlformats.org/officeDocument/2006/relationships/slideLayout" Target="../slideLayouts/slideLayout6.xml" /><Relationship Id="rId6" Type="http://schemas.openxmlformats.org/officeDocument/2006/relationships/image" Target="../media/image6.png" /><Relationship Id="rId5" Type="http://schemas.openxmlformats.org/officeDocument/2006/relationships/image" Target="../media/image5.png" /><Relationship Id="rId4" Type="http://schemas.openxmlformats.org/officeDocument/2006/relationships/image" Target="../media/image4.png" 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 /><Relationship Id="rId2" Type="http://schemas.openxmlformats.org/officeDocument/2006/relationships/notesSlide" Target="../notesSlides/notesSlide1.xml" /><Relationship Id="rId1" Type="http://schemas.openxmlformats.org/officeDocument/2006/relationships/slideLayout" Target="../slideLayouts/slideLayout6.xml" /><Relationship Id="rId6" Type="http://schemas.openxmlformats.org/officeDocument/2006/relationships/image" Target="../media/image10.png" /><Relationship Id="rId5" Type="http://schemas.openxmlformats.org/officeDocument/2006/relationships/image" Target="../media/image9.png" /><Relationship Id="rId4" Type="http://schemas.openxmlformats.org/officeDocument/2006/relationships/image" Target="../media/image8.png" 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0.png" /><Relationship Id="rId2" Type="http://schemas.openxmlformats.org/officeDocument/2006/relationships/image" Target="../media/image160.png" /><Relationship Id="rId1" Type="http://schemas.openxmlformats.org/officeDocument/2006/relationships/slideLayout" Target="../slideLayouts/slideLayout6.xml" /><Relationship Id="rId5" Type="http://schemas.openxmlformats.org/officeDocument/2006/relationships/image" Target="../media/image120.png" /><Relationship Id="rId4" Type="http://schemas.openxmlformats.org/officeDocument/2006/relationships/image" Target="../media/image11.png" 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 /><Relationship Id="rId1" Type="http://schemas.openxmlformats.org/officeDocument/2006/relationships/slideLayout" Target="../slideLayouts/slideLayout6.xml" 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 /><Relationship Id="rId1" Type="http://schemas.openxmlformats.org/officeDocument/2006/relationships/slideLayout" Target="../slideLayouts/slideLayout6.xml" 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 /><Relationship Id="rId1" Type="http://schemas.openxmlformats.org/officeDocument/2006/relationships/slideLayout" Target="../slideLayouts/slideLayout7.xml" 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 /><Relationship Id="rId1" Type="http://schemas.openxmlformats.org/officeDocument/2006/relationships/slideLayout" Target="../slideLayouts/slideLayout6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C45FD29-D62D-BA7D-90D9-4493861349C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21635" y="1134269"/>
            <a:ext cx="10714382" cy="653428"/>
          </a:xfrm>
        </p:spPr>
        <p:txBody>
          <a:bodyPr>
            <a:noAutofit/>
          </a:bodyPr>
          <a:lstStyle/>
          <a:p>
            <a:r>
              <a:rPr lang="en-US" sz="3600" b="1" dirty="0"/>
              <a:t>Updated exploration of a Sigmoid Late-Physics model for Dark Energy with DES</a:t>
            </a:r>
            <a:endParaRPr lang="es-CO" sz="3600" b="1" dirty="0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50B15E52-15DD-2061-80AC-E5B00614567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54495" y="2048152"/>
            <a:ext cx="11483009" cy="3889512"/>
          </a:xfrm>
        </p:spPr>
        <p:txBody>
          <a:bodyPr>
            <a:normAutofit fontScale="70000" lnSpcReduction="20000"/>
          </a:bodyPr>
          <a:lstStyle/>
          <a:p>
            <a:r>
              <a:rPr lang="es-MX" sz="3200" dirty="0">
                <a:effectLst/>
                <a:latin typeface="Arial" panose="020B0604020202020204" pitchFamily="34" charset="0"/>
              </a:rPr>
              <a:t>Sebasti</a:t>
            </a:r>
            <a:r>
              <a:rPr lang="es-MX" sz="3200" dirty="0">
                <a:latin typeface="Arial" panose="020B0604020202020204" pitchFamily="34" charset="0"/>
              </a:rPr>
              <a:t>á</a:t>
            </a:r>
            <a:r>
              <a:rPr lang="es-MX" sz="3200" dirty="0">
                <a:effectLst/>
                <a:latin typeface="Arial" panose="020B0604020202020204" pitchFamily="34" charset="0"/>
              </a:rPr>
              <a:t>n Rueda-Blanco</a:t>
            </a:r>
          </a:p>
          <a:p>
            <a:r>
              <a:rPr lang="en-US" dirty="0"/>
              <a:t>Universidad Nacional de Colombia, </a:t>
            </a:r>
            <a:r>
              <a:rPr lang="en-US" dirty="0" err="1"/>
              <a:t>Observatorio</a:t>
            </a:r>
            <a:r>
              <a:rPr lang="en-US" dirty="0"/>
              <a:t> </a:t>
            </a:r>
            <a:r>
              <a:rPr lang="en-US" dirty="0" err="1"/>
              <a:t>Astronómico</a:t>
            </a:r>
            <a:r>
              <a:rPr lang="en-US" dirty="0"/>
              <a:t> Nacional</a:t>
            </a:r>
            <a:r>
              <a:rPr lang="es-MX" dirty="0">
                <a:effectLst/>
                <a:latin typeface="Arial" panose="020B0604020202020204" pitchFamily="34" charset="0"/>
              </a:rPr>
              <a:t>,</a:t>
            </a:r>
            <a:endParaRPr lang="es-MX" dirty="0">
              <a:latin typeface="Arial" panose="020B0604020202020204" pitchFamily="34" charset="0"/>
            </a:endParaRPr>
          </a:p>
          <a:p>
            <a:endParaRPr lang="es-MX" dirty="0">
              <a:effectLst/>
              <a:latin typeface="Arial" panose="020B0604020202020204" pitchFamily="34" charset="0"/>
            </a:endParaRPr>
          </a:p>
          <a:p>
            <a:r>
              <a:rPr lang="es-MX" sz="3200" dirty="0" err="1">
                <a:effectLst/>
                <a:latin typeface="Arial" panose="020B0604020202020204" pitchFamily="34" charset="0"/>
              </a:rPr>
              <a:t>Advisor</a:t>
            </a:r>
            <a:r>
              <a:rPr lang="es-MX" sz="3200" dirty="0">
                <a:effectLst/>
                <a:latin typeface="Arial" panose="020B0604020202020204" pitchFamily="34" charset="0"/>
              </a:rPr>
              <a:t>: Mario-A. Higuera-G.</a:t>
            </a:r>
          </a:p>
          <a:p>
            <a:r>
              <a:rPr lang="en-US" dirty="0"/>
              <a:t>Universidad Nacional de Colombia, </a:t>
            </a:r>
            <a:r>
              <a:rPr lang="en-US" dirty="0" err="1"/>
              <a:t>Observatorio</a:t>
            </a:r>
            <a:r>
              <a:rPr lang="en-US" dirty="0"/>
              <a:t> </a:t>
            </a:r>
            <a:r>
              <a:rPr lang="en-US" dirty="0" err="1"/>
              <a:t>Astronómico</a:t>
            </a:r>
            <a:r>
              <a:rPr lang="en-US" dirty="0"/>
              <a:t> Nacional,</a:t>
            </a:r>
            <a:endParaRPr lang="es-MX" dirty="0">
              <a:effectLst/>
              <a:latin typeface="Arial" panose="020B0604020202020204" pitchFamily="34" charset="0"/>
            </a:endParaRPr>
          </a:p>
          <a:p>
            <a:endParaRPr lang="es-MX" dirty="0">
              <a:effectLst/>
              <a:latin typeface="Arial" panose="020B0604020202020204" pitchFamily="34" charset="0"/>
            </a:endParaRPr>
          </a:p>
          <a:p>
            <a:r>
              <a:rPr lang="es-MX" sz="3200" dirty="0" err="1">
                <a:effectLst/>
                <a:latin typeface="Arial" panose="020B0604020202020204" pitchFamily="34" charset="0"/>
              </a:rPr>
              <a:t>Co-</a:t>
            </a:r>
            <a:r>
              <a:rPr lang="es-MX" sz="3200" dirty="0" err="1">
                <a:latin typeface="Arial" panose="020B0604020202020204" pitchFamily="34" charset="0"/>
              </a:rPr>
              <a:t>a</a:t>
            </a:r>
            <a:r>
              <a:rPr lang="es-MX" sz="3200" dirty="0" err="1">
                <a:effectLst/>
                <a:latin typeface="Arial" panose="020B0604020202020204" pitchFamily="34" charset="0"/>
              </a:rPr>
              <a:t>dvisor</a:t>
            </a:r>
            <a:r>
              <a:rPr lang="es-MX" sz="3200" dirty="0">
                <a:effectLst/>
                <a:latin typeface="Arial" panose="020B0604020202020204" pitchFamily="34" charset="0"/>
              </a:rPr>
              <a:t>: Camilo Delgado-Correal</a:t>
            </a:r>
            <a:endParaRPr lang="es-MX" dirty="0">
              <a:effectLst/>
              <a:latin typeface="Arial" panose="020B0604020202020204" pitchFamily="34" charset="0"/>
            </a:endParaRPr>
          </a:p>
          <a:p>
            <a:r>
              <a:rPr lang="es-MX" dirty="0">
                <a:latin typeface="Arial" panose="020B0604020202020204" pitchFamily="34" charset="0"/>
              </a:rPr>
              <a:t>Universidad </a:t>
            </a:r>
            <a:r>
              <a:rPr lang="es-MX" dirty="0" err="1">
                <a:latin typeface="Arial" panose="020B0604020202020204" pitchFamily="34" charset="0"/>
              </a:rPr>
              <a:t>Distri</a:t>
            </a:r>
            <a:r>
              <a:rPr lang="es-CO" dirty="0">
                <a:latin typeface="Arial" panose="020B0604020202020204" pitchFamily="34" charset="0"/>
              </a:rPr>
              <a:t>tal FJC, IGAC, </a:t>
            </a:r>
            <a:r>
              <a:rPr lang="es-CO" dirty="0" err="1">
                <a:latin typeface="Arial" panose="020B0604020202020204" pitchFamily="34" charset="0"/>
              </a:rPr>
              <a:t>Energesis</a:t>
            </a:r>
            <a:r>
              <a:rPr lang="es-CO" dirty="0">
                <a:latin typeface="Arial" panose="020B0604020202020204" pitchFamily="34" charset="0"/>
              </a:rPr>
              <a:t>-Smart</a:t>
            </a:r>
          </a:p>
          <a:p>
            <a:endParaRPr lang="es-MX" dirty="0">
              <a:effectLst/>
              <a:latin typeface="Courier New" panose="02070309020205020404" pitchFamily="49" charset="0"/>
            </a:endParaRPr>
          </a:p>
          <a:p>
            <a:r>
              <a:rPr lang="es-MX" sz="3200" dirty="0">
                <a:effectLst/>
                <a:latin typeface="Arial" panose="020B0604020202020204" pitchFamily="34" charset="0"/>
              </a:rPr>
              <a:t>Sergio Torres </a:t>
            </a:r>
            <a:r>
              <a:rPr lang="es-MX" sz="3200" dirty="0" err="1">
                <a:effectLst/>
                <a:latin typeface="Arial" panose="020B0604020202020204" pitchFamily="34" charset="0"/>
              </a:rPr>
              <a:t>Arzayus</a:t>
            </a:r>
            <a:endParaRPr lang="es-MX" sz="3200" dirty="0">
              <a:effectLst/>
              <a:latin typeface="Arial" panose="020B0604020202020204" pitchFamily="34" charset="0"/>
            </a:endParaRPr>
          </a:p>
          <a:p>
            <a:r>
              <a:rPr lang="en-US" b="0" i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Cosmology and Astrophysics Department, International Center for Relativistic Astrophysics Network, Pescara, Italy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br>
              <a:rPr lang="en-US" sz="350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s-CO" sz="3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Marcador de fecha 8">
            <a:extLst>
              <a:ext uri="{FF2B5EF4-FFF2-40B4-BE49-F238E27FC236}">
                <a16:creationId xmlns:a16="http://schemas.microsoft.com/office/drawing/2014/main" id="{ACFE49C5-3549-2A53-0E7D-C0B0EC7054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CBAEE1-1119-4462-8B73-02DF2C2FA824}" type="datetime1">
              <a:rPr lang="en-US" smtClean="0"/>
              <a:t>12/5/2024</a:t>
            </a:fld>
            <a:endParaRPr lang="en-US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F9EB4FD4-DE37-158D-BF7F-8E0CBA6A06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91BE1-2D46-445E-BBC1-5D4CA15B2276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984079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C656BB6E-9BEB-A854-E9F1-69A7B38349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82FB5-203E-4BAA-8826-811B971D49E7}" type="datetime1">
              <a:rPr lang="en-US" smtClean="0"/>
              <a:t>12/5/2024</a:t>
            </a:fld>
            <a:endParaRPr lang="en-US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C71AFFEF-555D-2BC7-C7B8-AE23D5B006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91BE1-2D46-445E-BBC1-5D4CA15B2276}" type="slidenum">
              <a:rPr lang="en-US" smtClean="0"/>
              <a:t>10</a:t>
            </a:fld>
            <a:endParaRPr lang="en-US"/>
          </a:p>
        </p:txBody>
      </p:sp>
      <p:pic>
        <p:nvPicPr>
          <p:cNvPr id="7" name="Imagen 6" descr="Gráfico&#10;&#10;Descripción generada automáticamente con confianza media">
            <a:extLst>
              <a:ext uri="{FF2B5EF4-FFF2-40B4-BE49-F238E27FC236}">
                <a16:creationId xmlns:a16="http://schemas.microsoft.com/office/drawing/2014/main" id="{DF3DAD32-357E-CB36-0667-EF349E1F488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1161" y="663650"/>
            <a:ext cx="5554844" cy="5481707"/>
          </a:xfrm>
          <a:prstGeom prst="rect">
            <a:avLst/>
          </a:prstGeom>
        </p:spPr>
      </p:pic>
      <p:pic>
        <p:nvPicPr>
          <p:cNvPr id="9" name="Imagen 8" descr="Gráfico, Histograma&#10;&#10;Descripción generada automáticamente">
            <a:extLst>
              <a:ext uri="{FF2B5EF4-FFF2-40B4-BE49-F238E27FC236}">
                <a16:creationId xmlns:a16="http://schemas.microsoft.com/office/drawing/2014/main" id="{3F33B9C3-7B63-FCBD-6A7F-6DB55E377A7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7585" y="663650"/>
            <a:ext cx="5634178" cy="54817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923622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5E76021A-773D-96BC-7ADD-E48DC80B34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82FB5-203E-4BAA-8826-811B971D49E7}" type="datetime1">
              <a:rPr lang="en-US" smtClean="0"/>
              <a:t>12/5/2024</a:t>
            </a:fld>
            <a:endParaRPr lang="en-US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523D1F9C-650D-0715-FB3D-9C7BD0CD14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91BE1-2D46-445E-BBC1-5D4CA15B2276}" type="slidenum">
              <a:rPr lang="en-US" smtClean="0"/>
              <a:t>11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6" name="Tabla 5">
                <a:extLst>
                  <a:ext uri="{FF2B5EF4-FFF2-40B4-BE49-F238E27FC236}">
                    <a16:creationId xmlns:a16="http://schemas.microsoft.com/office/drawing/2014/main" id="{0316A070-F8D4-BDE4-CDE0-6D050A4A212E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431005245"/>
                  </p:ext>
                </p:extLst>
              </p:nvPr>
            </p:nvGraphicFramePr>
            <p:xfrm>
              <a:off x="356937" y="324180"/>
              <a:ext cx="8674420" cy="1239377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767055">
                      <a:extLst>
                        <a:ext uri="{9D8B030D-6E8A-4147-A177-3AD203B41FA5}">
                          <a16:colId xmlns:a16="http://schemas.microsoft.com/office/drawing/2014/main" val="2555591512"/>
                        </a:ext>
                      </a:extLst>
                    </a:gridCol>
                    <a:gridCol w="3143239">
                      <a:extLst>
                        <a:ext uri="{9D8B030D-6E8A-4147-A177-3AD203B41FA5}">
                          <a16:colId xmlns:a16="http://schemas.microsoft.com/office/drawing/2014/main" val="1159685551"/>
                        </a:ext>
                      </a:extLst>
                    </a:gridCol>
                    <a:gridCol w="3764126">
                      <a:extLst>
                        <a:ext uri="{9D8B030D-6E8A-4147-A177-3AD203B41FA5}">
                          <a16:colId xmlns:a16="http://schemas.microsoft.com/office/drawing/2014/main" val="2330413445"/>
                        </a:ext>
                      </a:extLst>
                    </a:gridCol>
                  </a:tblGrid>
                  <a:tr h="283382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Parameter</a:t>
                          </a:r>
                          <a:endParaRPr lang="es-CO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DES (Flat </a:t>
                          </a:r>
                          <a:r>
                            <a:rPr lang="en-US" dirty="0" err="1"/>
                            <a:t>wcdm</a:t>
                          </a:r>
                          <a:r>
                            <a:rPr lang="en-US" dirty="0"/>
                            <a:t> + Planck 2020 )</a:t>
                          </a:r>
                          <a:endParaRPr lang="es-CO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Sigmoid DE Model (Torres et al. 2024)</a:t>
                          </a:r>
                          <a:endParaRPr lang="es-CO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95125077"/>
                      </a:ext>
                    </a:extLst>
                  </a:tr>
                  <a:tr h="419244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s-CO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𝑤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s-CO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Sup>
                                  <m:sSubSupPr>
                                    <m:ctrlPr>
                                      <a:rPr lang="es-CO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s-CO" b="0" i="1" smtClean="0">
                                        <a:latin typeface="Cambria Math" panose="02040503050406030204" pitchFamily="18" charset="0"/>
                                      </a:rPr>
                                      <m:t>−0.98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−0.037</m:t>
                                    </m:r>
                                  </m:sub>
                                  <m:sup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+0.032</m:t>
                                    </m:r>
                                  </m:sup>
                                </m:sSubSup>
                              </m:oMath>
                            </m:oMathPara>
                          </a14:m>
                          <a:endParaRPr lang="es-CO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Sup>
                                  <m:sSubSupPr>
                                    <m:ctrlPr>
                                      <a:rPr lang="es-CO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−0.95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−0.02</m:t>
                                    </m:r>
                                  </m:sub>
                                  <m:sup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+0.15</m:t>
                                    </m:r>
                                  </m:sup>
                                </m:sSubSup>
                              </m:oMath>
                            </m:oMathPara>
                          </a14:m>
                          <a:endParaRPr lang="es-CO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369455828"/>
                      </a:ext>
                    </a:extLst>
                  </a:tr>
                  <a:tr h="454373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s-CO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𝐻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s-CO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sSubSup>
                                <m:sSubSupPr>
                                  <m:ctrlPr>
                                    <a:rPr lang="es-CO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s-CO" b="0" i="1" smtClean="0">
                                      <a:latin typeface="Cambria Math" panose="02040503050406030204" pitchFamily="18" charset="0"/>
                                    </a:rPr>
                                    <m:t>67.4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r>
                                    <a:rPr lang="es-CO" b="0" i="1" smtClean="0">
                                      <a:latin typeface="Cambria Math" panose="02040503050406030204" pitchFamily="18" charset="0"/>
                                    </a:rPr>
                                    <m:t>1.1</m:t>
                                  </m:r>
                                </m:sub>
                                <m:sup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+</m:t>
                                  </m:r>
                                  <m:r>
                                    <a:rPr lang="es-CO" b="0" i="1" smtClean="0">
                                      <a:latin typeface="Cambria Math" panose="02040503050406030204" pitchFamily="18" charset="0"/>
                                    </a:rPr>
                                    <m:t>1.1</m:t>
                                  </m:r>
                                </m:sup>
                              </m:sSubSup>
                            </m:oMath>
                          </a14:m>
                          <a:r>
                            <a:rPr lang="es-CO" dirty="0"/>
                            <a:t> </a:t>
                          </a:r>
                          <a14:m>
                            <m:oMath xmlns:m="http://schemas.openxmlformats.org/officeDocument/2006/math">
                              <m:r>
                                <a:rPr lang="en-US" b="0" i="1" dirty="0" smtClean="0">
                                  <a:latin typeface="Cambria Math" panose="02040503050406030204" pitchFamily="18" charset="0"/>
                                </a:rPr>
                                <m:t>𝑘𝑚</m:t>
                              </m:r>
                              <m:r>
                                <a:rPr lang="en-US" b="0" i="1" dirty="0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sSup>
                                <m:sSupPr>
                                  <m:ctrlPr>
                                    <a:rPr lang="en-US" b="0" i="1" dirty="0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b="0" i="1" dirty="0" smtClean="0">
                                      <a:latin typeface="Cambria Math" panose="02040503050406030204" pitchFamily="18" charset="0"/>
                                    </a:rPr>
                                    <m:t>𝑠</m:t>
                                  </m:r>
                                </m:e>
                                <m:sup>
                                  <m:r>
                                    <a:rPr lang="en-US" b="0" i="1" dirty="0" smtClean="0">
                                      <a:latin typeface="Cambria Math" panose="02040503050406030204" pitchFamily="18" charset="0"/>
                                    </a:rPr>
                                    <m:t>−1</m:t>
                                  </m:r>
                                </m:sup>
                              </m:sSup>
                              <m:r>
                                <a:rPr lang="en-US" b="0" i="1" dirty="0" smtClean="0">
                                  <a:latin typeface="Cambria Math" panose="02040503050406030204" pitchFamily="18" charset="0"/>
                                </a:rPr>
                                <m:t>𝑀𝑝</m:t>
                              </m:r>
                              <m:sSup>
                                <m:sSupPr>
                                  <m:ctrlPr>
                                    <a:rPr lang="en-US" b="0" i="1" dirty="0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b="0" i="1" dirty="0" smtClean="0">
                                      <a:latin typeface="Cambria Math" panose="02040503050406030204" pitchFamily="18" charset="0"/>
                                    </a:rPr>
                                    <m:t>𝑐</m:t>
                                  </m:r>
                                </m:e>
                                <m:sup>
                                  <m:r>
                                    <a:rPr lang="en-US" b="0" i="1" dirty="0" smtClean="0">
                                      <a:latin typeface="Cambria Math" panose="02040503050406030204" pitchFamily="18" charset="0"/>
                                    </a:rPr>
                                    <m:t>−1</m:t>
                                  </m:r>
                                </m:sup>
                              </m:sSup>
                            </m:oMath>
                          </a14:m>
                          <a:endParaRPr lang="es-CO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sSubSup>
                                <m:sSubSupPr>
                                  <m:ctrlPr>
                                    <a:rPr lang="es-CO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73.3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−0.6</m:t>
                                  </m:r>
                                </m:sub>
                                <m:sup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+0.2</m:t>
                                  </m:r>
                                </m:sup>
                              </m:sSubSup>
                            </m:oMath>
                          </a14:m>
                          <a:r>
                            <a:rPr lang="es-CO" dirty="0"/>
                            <a:t>  </a:t>
                          </a:r>
                          <a14:m>
                            <m:oMath xmlns:m="http://schemas.openxmlformats.org/officeDocument/2006/math">
                              <m:r>
                                <a:rPr lang="en-US" b="0" i="1" dirty="0" smtClean="0">
                                  <a:latin typeface="Cambria Math" panose="02040503050406030204" pitchFamily="18" charset="0"/>
                                </a:rPr>
                                <m:t>𝑘𝑚</m:t>
                              </m:r>
                              <m:r>
                                <a:rPr lang="en-US" b="0" i="1" dirty="0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sSup>
                                <m:sSupPr>
                                  <m:ctrlPr>
                                    <a:rPr lang="en-US" b="0" i="1" dirty="0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b="0" i="1" dirty="0" smtClean="0">
                                      <a:latin typeface="Cambria Math" panose="02040503050406030204" pitchFamily="18" charset="0"/>
                                    </a:rPr>
                                    <m:t>𝑠</m:t>
                                  </m:r>
                                </m:e>
                                <m:sup>
                                  <m:r>
                                    <a:rPr lang="en-US" b="0" i="1" dirty="0" smtClean="0">
                                      <a:latin typeface="Cambria Math" panose="02040503050406030204" pitchFamily="18" charset="0"/>
                                    </a:rPr>
                                    <m:t>−1</m:t>
                                  </m:r>
                                </m:sup>
                              </m:sSup>
                              <m:r>
                                <a:rPr lang="en-US" b="0" i="1" dirty="0" smtClean="0">
                                  <a:latin typeface="Cambria Math" panose="02040503050406030204" pitchFamily="18" charset="0"/>
                                </a:rPr>
                                <m:t>𝑀𝑝</m:t>
                              </m:r>
                              <m:sSup>
                                <m:sSupPr>
                                  <m:ctrlPr>
                                    <a:rPr lang="en-US" b="0" i="1" dirty="0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b="0" i="1" dirty="0" smtClean="0">
                                      <a:latin typeface="Cambria Math" panose="02040503050406030204" pitchFamily="18" charset="0"/>
                                    </a:rPr>
                                    <m:t>𝑐</m:t>
                                  </m:r>
                                </m:e>
                                <m:sup>
                                  <m:r>
                                    <a:rPr lang="en-US" b="0" i="1" dirty="0" smtClean="0">
                                      <a:latin typeface="Cambria Math" panose="02040503050406030204" pitchFamily="18" charset="0"/>
                                    </a:rPr>
                                    <m:t>−1</m:t>
                                  </m:r>
                                </m:sup>
                              </m:sSup>
                            </m:oMath>
                          </a14:m>
                          <a:endParaRPr lang="es-CO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205922897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6" name="Tabla 5">
                <a:extLst>
                  <a:ext uri="{FF2B5EF4-FFF2-40B4-BE49-F238E27FC236}">
                    <a16:creationId xmlns:a16="http://schemas.microsoft.com/office/drawing/2014/main" id="{0316A070-F8D4-BDE4-CDE0-6D050A4A212E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431005245"/>
                  </p:ext>
                </p:extLst>
              </p:nvPr>
            </p:nvGraphicFramePr>
            <p:xfrm>
              <a:off x="356937" y="324180"/>
              <a:ext cx="8674420" cy="1239377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767055">
                      <a:extLst>
                        <a:ext uri="{9D8B030D-6E8A-4147-A177-3AD203B41FA5}">
                          <a16:colId xmlns:a16="http://schemas.microsoft.com/office/drawing/2014/main" val="2555591512"/>
                        </a:ext>
                      </a:extLst>
                    </a:gridCol>
                    <a:gridCol w="3143239">
                      <a:extLst>
                        <a:ext uri="{9D8B030D-6E8A-4147-A177-3AD203B41FA5}">
                          <a16:colId xmlns:a16="http://schemas.microsoft.com/office/drawing/2014/main" val="1159685551"/>
                        </a:ext>
                      </a:extLst>
                    </a:gridCol>
                    <a:gridCol w="3764126">
                      <a:extLst>
                        <a:ext uri="{9D8B030D-6E8A-4147-A177-3AD203B41FA5}">
                          <a16:colId xmlns:a16="http://schemas.microsoft.com/office/drawing/2014/main" val="2330413445"/>
                        </a:ext>
                      </a:extLst>
                    </a:gridCol>
                  </a:tblGrid>
                  <a:tr h="36576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Parameter</a:t>
                          </a:r>
                          <a:endParaRPr lang="es-CO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DES (Flat </a:t>
                          </a:r>
                          <a:r>
                            <a:rPr lang="en-US" dirty="0" err="1"/>
                            <a:t>wcdm</a:t>
                          </a:r>
                          <a:r>
                            <a:rPr lang="en-US" dirty="0"/>
                            <a:t> + Planck 2020 )</a:t>
                          </a:r>
                          <a:endParaRPr lang="es-CO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Sigmoid DE Model (Torres et al. 2024)</a:t>
                          </a:r>
                          <a:endParaRPr lang="es-CO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95125077"/>
                      </a:ext>
                    </a:extLst>
                  </a:tr>
                  <a:tr h="419244">
                    <a:tc>
                      <a:txBody>
                        <a:bodyPr/>
                        <a:lstStyle/>
                        <a:p>
                          <a:endParaRPr lang="es-CO"/>
                        </a:p>
                      </a:txBody>
                      <a:tcPr>
                        <a:blipFill>
                          <a:blip r:embed="rId2"/>
                          <a:stretch>
                            <a:fillRect l="-345" t="-94203" r="-392414" b="-11159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s-CO"/>
                        </a:p>
                      </a:txBody>
                      <a:tcPr>
                        <a:blipFill>
                          <a:blip r:embed="rId2"/>
                          <a:stretch>
                            <a:fillRect l="-56395" t="-94203" r="-120543" b="-11159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s-CO"/>
                        </a:p>
                      </a:txBody>
                      <a:tcPr>
                        <a:blipFill>
                          <a:blip r:embed="rId2"/>
                          <a:stretch>
                            <a:fillRect l="-130583" t="-94203" r="-647" b="-111594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369455828"/>
                      </a:ext>
                    </a:extLst>
                  </a:tr>
                  <a:tr h="454373">
                    <a:tc>
                      <a:txBody>
                        <a:bodyPr/>
                        <a:lstStyle/>
                        <a:p>
                          <a:endParaRPr lang="es-CO"/>
                        </a:p>
                      </a:txBody>
                      <a:tcPr>
                        <a:blipFill>
                          <a:blip r:embed="rId2"/>
                          <a:stretch>
                            <a:fillRect l="-345" t="-178667" r="-392414" b="-26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s-CO"/>
                        </a:p>
                      </a:txBody>
                      <a:tcPr>
                        <a:blipFill>
                          <a:blip r:embed="rId2"/>
                          <a:stretch>
                            <a:fillRect l="-56395" t="-178667" r="-120543" b="-26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s-CO"/>
                        </a:p>
                      </a:txBody>
                      <a:tcPr>
                        <a:blipFill>
                          <a:blip r:embed="rId2"/>
                          <a:stretch>
                            <a:fillRect l="-130583" t="-178667" r="-647" b="-2667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205922897"/>
                      </a:ext>
                    </a:extLst>
                  </a:tr>
                </a:tbl>
              </a:graphicData>
            </a:graphic>
          </p:graphicFrame>
        </mc:Fallback>
      </mc:AlternateContent>
      <p:pic>
        <p:nvPicPr>
          <p:cNvPr id="8" name="Imagen 7" descr="Gráfico&#10;&#10;Descripción generada automáticamente">
            <a:extLst>
              <a:ext uri="{FF2B5EF4-FFF2-40B4-BE49-F238E27FC236}">
                <a16:creationId xmlns:a16="http://schemas.microsoft.com/office/drawing/2014/main" id="{59CEBCB7-2DD0-BE8C-ADEA-40F09E4A2C8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938" y="1775792"/>
            <a:ext cx="7011272" cy="4247322"/>
          </a:xfrm>
          <a:prstGeom prst="rect">
            <a:avLst/>
          </a:prstGeom>
        </p:spPr>
      </p:pic>
      <p:sp>
        <p:nvSpPr>
          <p:cNvPr id="9" name="CuadroTexto 8">
            <a:extLst>
              <a:ext uri="{FF2B5EF4-FFF2-40B4-BE49-F238E27FC236}">
                <a16:creationId xmlns:a16="http://schemas.microsoft.com/office/drawing/2014/main" id="{67509BA5-32F6-A969-379D-28CBE7CF5D67}"/>
              </a:ext>
            </a:extLst>
          </p:cNvPr>
          <p:cNvSpPr txBox="1"/>
          <p:nvPr/>
        </p:nvSpPr>
        <p:spPr>
          <a:xfrm>
            <a:off x="7741747" y="5376783"/>
            <a:ext cx="28467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DES Collaboration:</a:t>
            </a:r>
          </a:p>
          <a:p>
            <a:r>
              <a:rPr lang="en-US" dirty="0"/>
              <a:t>Abbott et al., 2024</a:t>
            </a:r>
          </a:p>
        </p:txBody>
      </p:sp>
      <p:pic>
        <p:nvPicPr>
          <p:cNvPr id="5" name="Imagen 4" descr="Tabla&#10;&#10;Descripción generada automáticamente">
            <a:extLst>
              <a:ext uri="{FF2B5EF4-FFF2-40B4-BE49-F238E27FC236}">
                <a16:creationId xmlns:a16="http://schemas.microsoft.com/office/drawing/2014/main" id="{8CA78C53-F2F3-051F-061D-F6D9F3BBD3C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53130" y="2869096"/>
            <a:ext cx="4293706" cy="1914938"/>
          </a:xfrm>
          <a:prstGeom prst="rect">
            <a:avLst/>
          </a:prstGeom>
        </p:spPr>
      </p:pic>
      <p:sp>
        <p:nvSpPr>
          <p:cNvPr id="7" name="CuadroTexto 6">
            <a:extLst>
              <a:ext uri="{FF2B5EF4-FFF2-40B4-BE49-F238E27FC236}">
                <a16:creationId xmlns:a16="http://schemas.microsoft.com/office/drawing/2014/main" id="{3A6DC331-08AB-3747-1FE4-574C661C0EB5}"/>
              </a:ext>
            </a:extLst>
          </p:cNvPr>
          <p:cNvSpPr txBox="1"/>
          <p:nvPr/>
        </p:nvSpPr>
        <p:spPr>
          <a:xfrm>
            <a:off x="7741747" y="2156306"/>
            <a:ext cx="402618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dirty="0" err="1"/>
              <a:t>Results</a:t>
            </a:r>
            <a:r>
              <a:rPr lang="es-CO" dirty="0"/>
              <a:t> </a:t>
            </a:r>
            <a:r>
              <a:rPr lang="es-CO" dirty="0" err="1"/>
              <a:t>with</a:t>
            </a:r>
            <a:r>
              <a:rPr lang="es-CO" dirty="0"/>
              <a:t> Pantheon+SH0ES data</a:t>
            </a:r>
          </a:p>
          <a:p>
            <a:pPr algn="ctr"/>
            <a:r>
              <a:rPr lang="es-CO" dirty="0"/>
              <a:t>(Torres et al., 2024)</a:t>
            </a:r>
          </a:p>
        </p:txBody>
      </p:sp>
    </p:spTree>
    <p:extLst>
      <p:ext uri="{BB962C8B-B14F-4D97-AF65-F5344CB8AC3E}">
        <p14:creationId xmlns:p14="http://schemas.microsoft.com/office/powerpoint/2010/main" val="24599763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682CD3A3-2567-0025-77B1-A4AEB25DF0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82FB5-203E-4BAA-8826-811B971D49E7}" type="datetime1">
              <a:rPr lang="en-US" smtClean="0"/>
              <a:t>12/5/2024</a:t>
            </a:fld>
            <a:endParaRPr lang="en-US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25329FFB-E0C8-8199-2A6E-A97F177F91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91BE1-2D46-445E-BBC1-5D4CA15B2276}" type="slidenum">
              <a:rPr lang="en-US" smtClean="0"/>
              <a:t>12</a:t>
            </a:fld>
            <a:endParaRPr lang="en-US"/>
          </a:p>
        </p:txBody>
      </p:sp>
      <p:pic>
        <p:nvPicPr>
          <p:cNvPr id="8" name="Imagen 7" descr="Imagen que contiene Gráfico&#10;&#10;Descripción generada automáticamente">
            <a:extLst>
              <a:ext uri="{FF2B5EF4-FFF2-40B4-BE49-F238E27FC236}">
                <a16:creationId xmlns:a16="http://schemas.microsoft.com/office/drawing/2014/main" id="{5DB96FB2-3545-F930-1A76-CF780AA4C96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924" y="416270"/>
            <a:ext cx="6714233" cy="5727032"/>
          </a:xfrm>
          <a:prstGeom prst="rect">
            <a:avLst/>
          </a:prstGeom>
        </p:spPr>
      </p:pic>
      <p:pic>
        <p:nvPicPr>
          <p:cNvPr id="9" name="Imagen 8" descr="Gráfico, Histograma&#10;&#10;Descripción generada automáticamente">
            <a:extLst>
              <a:ext uri="{FF2B5EF4-FFF2-40B4-BE49-F238E27FC236}">
                <a16:creationId xmlns:a16="http://schemas.microsoft.com/office/drawing/2014/main" id="{913B7FC4-D9A6-7696-24C3-52A84A26728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76928" y="1976754"/>
            <a:ext cx="4373479" cy="3046478"/>
          </a:xfrm>
          <a:prstGeom prst="rect">
            <a:avLst/>
          </a:prstGeom>
        </p:spPr>
      </p:pic>
      <p:sp>
        <p:nvSpPr>
          <p:cNvPr id="10" name="CuadroTexto 9">
            <a:extLst>
              <a:ext uri="{FF2B5EF4-FFF2-40B4-BE49-F238E27FC236}">
                <a16:creationId xmlns:a16="http://schemas.microsoft.com/office/drawing/2014/main" id="{70E8D007-3D24-F1B1-DCE3-CD6F9EF10353}"/>
              </a:ext>
            </a:extLst>
          </p:cNvPr>
          <p:cNvSpPr txBox="1"/>
          <p:nvPr/>
        </p:nvSpPr>
        <p:spPr>
          <a:xfrm>
            <a:off x="7256786" y="5454578"/>
            <a:ext cx="37201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DES Collaboration: Abbott et al., 2024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59409484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68EDA29D-9F5C-4BC9-8B12-D35B17149C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82FB5-203E-4BAA-8826-811B971D49E7}" type="datetime1">
              <a:rPr lang="en-US" smtClean="0"/>
              <a:t>12/5/2024</a:t>
            </a:fld>
            <a:endParaRPr lang="en-US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DF753471-CFD4-D478-C03E-C491A0E110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91BE1-2D46-445E-BBC1-5D4CA15B2276}" type="slidenum">
              <a:rPr lang="en-US" smtClean="0"/>
              <a:t>13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CuadroTexto 6">
                <a:extLst>
                  <a:ext uri="{FF2B5EF4-FFF2-40B4-BE49-F238E27FC236}">
                    <a16:creationId xmlns:a16="http://schemas.microsoft.com/office/drawing/2014/main" id="{7D75D158-5FA3-79C8-D1F5-E095134E588C}"/>
                  </a:ext>
                </a:extLst>
              </p:cNvPr>
              <p:cNvSpPr txBox="1"/>
              <p:nvPr/>
            </p:nvSpPr>
            <p:spPr>
              <a:xfrm>
                <a:off x="323682" y="989502"/>
                <a:ext cx="11075083" cy="93051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just"/>
                <a:r>
                  <a:rPr lang="en-US" sz="1800" dirty="0">
                    <a:latin typeface="+mn-lt"/>
                  </a:rPr>
                  <a:t>The significant discrepancy between the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𝐻</m:t>
                        </m:r>
                      </m:e>
                      <m:sub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sz="1800" dirty="0">
                    <a:latin typeface="+mn-lt"/>
                  </a:rPr>
                  <a:t>​ values in DES-SN5YR (</a:t>
                </a:r>
                <a14:m>
                  <m:oMath xmlns:m="http://schemas.openxmlformats.org/officeDocument/2006/math">
                    <m:r>
                      <a:rPr lang="en-US" sz="1800" i="1" dirty="0" smtClean="0">
                        <a:latin typeface="Cambria Math" panose="02040503050406030204" pitchFamily="18" charset="0"/>
                      </a:rPr>
                      <m:t>67.4±1.1</m:t>
                    </m:r>
                  </m:oMath>
                </a14:m>
                <a:r>
                  <a:rPr lang="en-US" sz="1800" dirty="0">
                    <a:latin typeface="+mn-lt"/>
                  </a:rPr>
                  <a:t>) and the sigmoidal model (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1800" i="1" dirty="0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800" b="0" i="1" dirty="0" smtClean="0">
                            <a:latin typeface="Cambria Math" panose="02040503050406030204" pitchFamily="18" charset="0"/>
                          </a:rPr>
                          <m:t>73.3</m:t>
                        </m:r>
                      </m:e>
                      <m:sub>
                        <m:r>
                          <a:rPr lang="en-US" sz="1800" b="0" i="1" dirty="0" smtClean="0">
                            <a:latin typeface="Cambria Math" panose="02040503050406030204" pitchFamily="18" charset="0"/>
                          </a:rPr>
                          <m:t>−0.6</m:t>
                        </m:r>
                      </m:sub>
                      <m:sup>
                        <m:r>
                          <a:rPr lang="en-US" sz="1800" b="0" i="1" dirty="0" smtClean="0">
                            <a:latin typeface="Cambria Math" panose="02040503050406030204" pitchFamily="18" charset="0"/>
                          </a:rPr>
                          <m:t>+0.2</m:t>
                        </m:r>
                      </m:sup>
                    </m:sSubSup>
                  </m:oMath>
                </a14:m>
                <a:r>
                  <a:rPr lang="en-US" sz="1800" dirty="0">
                    <a:latin typeface="+mn-lt"/>
                  </a:rPr>
                  <a:t>) </a:t>
                </a:r>
              </a:p>
              <a:p>
                <a:pPr algn="just"/>
                <a:r>
                  <a:rPr lang="en-US" sz="1800" dirty="0">
                    <a:latin typeface="+mn-lt"/>
                  </a:rPr>
                  <a:t>reflects the well-known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 panose="02040503050406030204" pitchFamily="18" charset="0"/>
                          </a:rPr>
                          <m:t>𝐻</m:t>
                        </m:r>
                      </m:e>
                      <m:sub>
                        <m:r>
                          <a:rPr lang="en-US" sz="1800" i="1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sz="1800" dirty="0">
                    <a:latin typeface="+mn-lt"/>
                  </a:rPr>
                  <a:t>​ </a:t>
                </a:r>
                <a:r>
                  <a:rPr lang="en-US" sz="1800" b="1" dirty="0">
                    <a:latin typeface="+mn-lt"/>
                  </a:rPr>
                  <a:t>​tension</a:t>
                </a:r>
                <a:r>
                  <a:rPr lang="en-US" sz="1800" dirty="0">
                    <a:latin typeface="+mn-lt"/>
                  </a:rPr>
                  <a:t>. This has direct implications for our understanding of this cosmological problem. </a:t>
                </a:r>
                <a:br>
                  <a:rPr lang="en-US" sz="1800" dirty="0">
                    <a:latin typeface="+mn-lt"/>
                  </a:rPr>
                </a:br>
                <a:endParaRPr lang="es-CO" dirty="0"/>
              </a:p>
            </p:txBody>
          </p:sp>
        </mc:Choice>
        <mc:Fallback xmlns="">
          <p:sp>
            <p:nvSpPr>
              <p:cNvPr id="7" name="CuadroTexto 6">
                <a:extLst>
                  <a:ext uri="{FF2B5EF4-FFF2-40B4-BE49-F238E27FC236}">
                    <a16:creationId xmlns:a16="http://schemas.microsoft.com/office/drawing/2014/main" id="{7D75D158-5FA3-79C8-D1F5-E095134E588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3682" y="989502"/>
                <a:ext cx="11075083" cy="930511"/>
              </a:xfrm>
              <a:prstGeom prst="rect">
                <a:avLst/>
              </a:prstGeom>
              <a:blipFill>
                <a:blip r:embed="rId2"/>
                <a:stretch>
                  <a:fillRect l="-440" t="-1961"/>
                </a:stretch>
              </a:blipFill>
            </p:spPr>
            <p:txBody>
              <a:bodyPr/>
              <a:lstStyle/>
              <a:p>
                <a:r>
                  <a:rPr lang="es-CO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CuadroTexto 7">
                <a:extLst>
                  <a:ext uri="{FF2B5EF4-FFF2-40B4-BE49-F238E27FC236}">
                    <a16:creationId xmlns:a16="http://schemas.microsoft.com/office/drawing/2014/main" id="{BA07E37E-FE5A-B353-F926-FF0051D6BD6B}"/>
                  </a:ext>
                </a:extLst>
              </p:cNvPr>
              <p:cNvSpPr txBox="1"/>
              <p:nvPr/>
            </p:nvSpPr>
            <p:spPr>
              <a:xfrm>
                <a:off x="323682" y="2113722"/>
                <a:ext cx="11544635" cy="147732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just"/>
                <a:r>
                  <a:rPr lang="en-US" sz="1800" b="1" dirty="0">
                    <a:latin typeface="+mn-lt"/>
                  </a:rPr>
                  <a:t>Local Implication (Sigmoidal Model)</a:t>
                </a:r>
                <a:r>
                  <a:rPr lang="en-US" sz="1800" dirty="0">
                    <a:latin typeface="+mn-lt"/>
                  </a:rPr>
                  <a:t>:</a:t>
                </a:r>
                <a:br>
                  <a:rPr lang="en-US" sz="1800" dirty="0">
                    <a:latin typeface="+mn-lt"/>
                  </a:rPr>
                </a:br>
                <a:r>
                  <a:rPr lang="en-US" sz="1800" dirty="0">
                    <a:latin typeface="+mn-lt"/>
                  </a:rPr>
                  <a:t>The sigmoidal model better fits local data, such as measurements from type </a:t>
                </a:r>
                <a:r>
                  <a:rPr lang="en-US" sz="1800" dirty="0" err="1">
                    <a:latin typeface="+mn-lt"/>
                  </a:rPr>
                  <a:t>Ia</a:t>
                </a:r>
                <a:r>
                  <a:rPr lang="en-US" sz="1800" dirty="0">
                    <a:latin typeface="+mn-lt"/>
                  </a:rPr>
                  <a:t> supernovae and Cepheid variables, which </a:t>
                </a:r>
              </a:p>
              <a:p>
                <a:pPr algn="just"/>
                <a:r>
                  <a:rPr lang="en-US" sz="1800" dirty="0">
                    <a:latin typeface="+mn-lt"/>
                  </a:rPr>
                  <a:t>tend to favor higher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𝐻</m:t>
                        </m:r>
                      </m:e>
                      <m:sub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sz="1800" dirty="0">
                    <a:latin typeface="+mn-lt"/>
                  </a:rPr>
                  <a:t>​ values. This model suggests that there may be dynamic evolution in the properties of dark </a:t>
                </a:r>
              </a:p>
              <a:p>
                <a:pPr algn="just"/>
                <a:r>
                  <a:rPr lang="en-US" sz="1800" dirty="0">
                    <a:latin typeface="+mn-lt"/>
                  </a:rPr>
                  <a:t>energy, or that local supernovae data capture phenomena not explained by the standard model.</a:t>
                </a:r>
                <a:br>
                  <a:rPr lang="en-US" sz="1800" dirty="0">
                    <a:latin typeface="+mn-lt"/>
                  </a:rPr>
                </a:br>
                <a:endParaRPr lang="es-CO" dirty="0"/>
              </a:p>
            </p:txBody>
          </p:sp>
        </mc:Choice>
        <mc:Fallback xmlns="">
          <p:sp>
            <p:nvSpPr>
              <p:cNvPr id="8" name="CuadroTexto 7">
                <a:extLst>
                  <a:ext uri="{FF2B5EF4-FFF2-40B4-BE49-F238E27FC236}">
                    <a16:creationId xmlns:a16="http://schemas.microsoft.com/office/drawing/2014/main" id="{BA07E37E-FE5A-B353-F926-FF0051D6BD6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3682" y="2113722"/>
                <a:ext cx="11544635" cy="1477328"/>
              </a:xfrm>
              <a:prstGeom prst="rect">
                <a:avLst/>
              </a:prstGeom>
              <a:blipFill>
                <a:blip r:embed="rId3"/>
                <a:stretch>
                  <a:fillRect l="-422" t="-2479"/>
                </a:stretch>
              </a:blipFill>
            </p:spPr>
            <p:txBody>
              <a:bodyPr/>
              <a:lstStyle/>
              <a:p>
                <a:r>
                  <a:rPr lang="es-CO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CuadroTexto 8">
            <a:extLst>
              <a:ext uri="{FF2B5EF4-FFF2-40B4-BE49-F238E27FC236}">
                <a16:creationId xmlns:a16="http://schemas.microsoft.com/office/drawing/2014/main" id="{834EF379-9E72-582B-07C4-A9CF0298BFE7}"/>
              </a:ext>
            </a:extLst>
          </p:cNvPr>
          <p:cNvSpPr txBox="1"/>
          <p:nvPr/>
        </p:nvSpPr>
        <p:spPr>
          <a:xfrm>
            <a:off x="358230" y="3784759"/>
            <a:ext cx="1113125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/>
            <a:r>
              <a:rPr lang="en-US" sz="1800" b="1" dirty="0">
                <a:latin typeface="+mn-lt"/>
              </a:rPr>
              <a:t>Global Implication (DES)</a:t>
            </a:r>
            <a:r>
              <a:rPr lang="en-US" sz="1800" dirty="0">
                <a:latin typeface="+mn-lt"/>
              </a:rPr>
              <a:t>:</a:t>
            </a:r>
            <a:br>
              <a:rPr lang="en-US" sz="1800" dirty="0">
                <a:latin typeface="+mn-lt"/>
              </a:rPr>
            </a:br>
            <a:r>
              <a:rPr lang="en-US" sz="1800" dirty="0">
                <a:latin typeface="+mn-lt"/>
              </a:rPr>
              <a:t>The ​ value in DES aligns more closely with estimates derived from the Cosmic Microwave Background (CMB), such as </a:t>
            </a:r>
          </a:p>
          <a:p>
            <a:pPr algn="just"/>
            <a:r>
              <a:rPr lang="en-US" sz="1800" dirty="0">
                <a:latin typeface="+mn-lt"/>
              </a:rPr>
              <a:t>those from the Planck satellite. If this discrepancy persists, it could indicate the need for </a:t>
            </a:r>
            <a:r>
              <a:rPr lang="en-US" sz="1800" b="1" dirty="0">
                <a:latin typeface="+mn-lt"/>
              </a:rPr>
              <a:t>new physics beyond the </a:t>
            </a:r>
          </a:p>
          <a:p>
            <a:pPr algn="just"/>
            <a:r>
              <a:rPr lang="en-US" sz="1800" b="1" dirty="0">
                <a:latin typeface="+mn-lt"/>
              </a:rPr>
              <a:t>standard model</a:t>
            </a:r>
            <a:r>
              <a:rPr lang="en-US" sz="1800" dirty="0">
                <a:latin typeface="+mn-lt"/>
              </a:rPr>
              <a:t> to reconcile local and global expansion scales.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183755878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ítulo 1">
            <a:extLst>
              <a:ext uri="{FF2B5EF4-FFF2-40B4-BE49-F238E27FC236}">
                <a16:creationId xmlns:a16="http://schemas.microsoft.com/office/drawing/2014/main" id="{6BEC1A5C-3BF8-6A40-C1FB-ED278F7607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7002" y="136525"/>
            <a:ext cx="10515600" cy="1325563"/>
          </a:xfrm>
        </p:spPr>
        <p:txBody>
          <a:bodyPr/>
          <a:lstStyle/>
          <a:p>
            <a:r>
              <a:rPr lang="en-US" dirty="0"/>
              <a:t>Conclusions</a:t>
            </a:r>
            <a:endParaRPr lang="es-CO" dirty="0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A204DD8D-A315-0E94-5F73-D143AB65A5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82FB5-203E-4BAA-8826-811B971D49E7}" type="datetime1">
              <a:rPr lang="en-US" smtClean="0"/>
              <a:t>12/5/2024</a:t>
            </a:fld>
            <a:endParaRPr lang="en-US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E5ED8F2F-D68E-4317-E151-FAB5916612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91BE1-2D46-445E-BBC1-5D4CA15B2276}" type="slidenum">
              <a:rPr lang="en-US" smtClean="0"/>
              <a:t>14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CuadroTexto 4">
                <a:extLst>
                  <a:ext uri="{FF2B5EF4-FFF2-40B4-BE49-F238E27FC236}">
                    <a16:creationId xmlns:a16="http://schemas.microsoft.com/office/drawing/2014/main" id="{DE98E8FD-994C-8510-A95D-CE77F310D5A4}"/>
                  </a:ext>
                </a:extLst>
              </p:cNvPr>
              <p:cNvSpPr txBox="1"/>
              <p:nvPr/>
            </p:nvSpPr>
            <p:spPr>
              <a:xfrm>
                <a:off x="327002" y="1183600"/>
                <a:ext cx="10249281" cy="535531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just"/>
                <a:endParaRPr lang="en-US" b="1" dirty="0"/>
              </a:p>
              <a:p>
                <a:pPr algn="just">
                  <a:buFont typeface="Arial" panose="020B0604020202020204" pitchFamily="34" charset="0"/>
                  <a:buChar char="•"/>
                </a:pPr>
                <a:r>
                  <a:rPr lang="en-US" dirty="0"/>
                  <a:t>    The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𝐻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/>
                  <a:t>tension suggests the need to explore alternative models (such as the sigmoidal model) </a:t>
                </a:r>
              </a:p>
              <a:p>
                <a:pPr algn="just"/>
                <a:r>
                  <a:rPr lang="en-US" dirty="0"/>
                  <a:t> or even extend the standard model with new physics.</a:t>
                </a:r>
              </a:p>
              <a:p>
                <a:pPr algn="just"/>
                <a:endParaRPr lang="en-US" dirty="0"/>
              </a:p>
              <a:p>
                <a:pPr algn="just">
                  <a:buFont typeface="Arial" panose="020B0604020202020204" pitchFamily="34" charset="0"/>
                  <a:buChar char="•"/>
                </a:pPr>
                <a:r>
                  <a:rPr lang="en-US" dirty="0"/>
                  <a:t>    The consistency in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𝑤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/>
                  <a:t>​ indicates that current data support predominantly constant dark energy, </a:t>
                </a:r>
              </a:p>
              <a:p>
                <a:pPr algn="just"/>
                <a:r>
                  <a:rPr lang="en-US" dirty="0"/>
                  <a:t> though the sigmoidal model leaves open the possibility of smooth evolution.</a:t>
                </a:r>
              </a:p>
              <a:p>
                <a:pPr algn="just"/>
                <a:endParaRPr lang="es-CO" dirty="0"/>
              </a:p>
              <a:p>
                <a:pPr marL="285750" indent="-285750" algn="just">
                  <a:buFont typeface="Arial" panose="020B0604020202020204" pitchFamily="34" charset="0"/>
                  <a:buChar char="•"/>
                </a:pPr>
                <a:r>
                  <a:rPr lang="en-US" sz="1800" dirty="0"/>
                  <a:t>The only amount of data is not enough to build a strong discriminant model to solve the Hubble tension.</a:t>
                </a:r>
              </a:p>
              <a:p>
                <a:pPr algn="just"/>
                <a:endParaRPr lang="en-US" sz="1800" dirty="0"/>
              </a:p>
              <a:p>
                <a:pPr marL="285750" indent="-285750" algn="just">
                  <a:buFont typeface="Arial" panose="020B0604020202020204" pitchFamily="34" charset="0"/>
                  <a:buChar char="•"/>
                </a:pPr>
                <a:r>
                  <a:rPr lang="en-US" sz="1800" dirty="0">
                    <a:solidFill>
                      <a:srgbClr val="000000"/>
                    </a:solidFill>
                  </a:rPr>
                  <a:t>T</a:t>
                </a:r>
                <a:r>
                  <a:rPr lang="en-US" sz="1800" b="0" i="0" dirty="0">
                    <a:solidFill>
                      <a:srgbClr val="000000"/>
                    </a:solidFill>
                    <a:effectLst/>
                  </a:rPr>
                  <a:t>he sigmoid DE model equation (3) describes a smooth transition taking place at a </a:t>
                </a:r>
              </a:p>
              <a:p>
                <a:pPr algn="just"/>
                <a:r>
                  <a:rPr lang="en-US" dirty="0">
                    <a:solidFill>
                      <a:srgbClr val="000000"/>
                    </a:solidFill>
                  </a:rPr>
                  <a:t>      </a:t>
                </a:r>
                <a:r>
                  <a:rPr lang="en-US" sz="1800" b="0" i="0" dirty="0">
                    <a:solidFill>
                      <a:srgbClr val="000000"/>
                    </a:solidFill>
                    <a:effectLst/>
                  </a:rPr>
                  <a:t>redshift centered around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b="0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b="0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</a:rPr>
                          <m:t>𝑧</m:t>
                        </m:r>
                      </m:e>
                      <m:sub>
                        <m:r>
                          <a:rPr lang="en-US" sz="1800" b="0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</a:rPr>
                          <m:t>𝑎</m:t>
                        </m:r>
                      </m:sub>
                    </m:sSub>
                    <m:r>
                      <a:rPr lang="en-US" sz="1800" b="0" i="1" smtClean="0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1800" b="0" i="0" dirty="0">
                    <a:solidFill>
                      <a:srgbClr val="000000"/>
                    </a:solidFill>
                    <a:effectLst/>
                  </a:rPr>
                  <a:t>with a transition rate </a:t>
                </a:r>
                <a:r>
                  <a:rPr lang="en-US" sz="1800" b="0" i="1" dirty="0">
                    <a:solidFill>
                      <a:srgbClr val="000000"/>
                    </a:solidFill>
                    <a:effectLst/>
                  </a:rPr>
                  <a:t>𝑟 </a:t>
                </a:r>
                <a:r>
                  <a:rPr lang="en-US" sz="1800" b="0" i="0" dirty="0">
                    <a:solidFill>
                      <a:srgbClr val="000000"/>
                    </a:solidFill>
                    <a:effectLst/>
                  </a:rPr>
                  <a:t>(fixed to </a:t>
                </a:r>
                <a:r>
                  <a:rPr lang="en-US" sz="1800" b="0" i="1" dirty="0">
                    <a:solidFill>
                      <a:srgbClr val="000000"/>
                    </a:solidFill>
                    <a:effectLst/>
                  </a:rPr>
                  <a:t>𝑟 </a:t>
                </a:r>
                <a:r>
                  <a:rPr lang="en-US" sz="1800" b="0" i="0" dirty="0">
                    <a:solidFill>
                      <a:srgbClr val="000000"/>
                    </a:solidFill>
                    <a:effectLst/>
                  </a:rPr>
                  <a:t>= 0</a:t>
                </a:r>
                <a:r>
                  <a:rPr lang="en-US" sz="1800" b="0" i="1" dirty="0">
                    <a:solidFill>
                      <a:srgbClr val="000000"/>
                    </a:solidFill>
                    <a:effectLst/>
                  </a:rPr>
                  <a:t>.</a:t>
                </a:r>
                <a:r>
                  <a:rPr lang="en-US" sz="1800" b="0" i="0" dirty="0">
                    <a:solidFill>
                      <a:srgbClr val="000000"/>
                    </a:solidFill>
                    <a:effectLst/>
                  </a:rPr>
                  <a:t>125 to model a rapid transition). </a:t>
                </a:r>
              </a:p>
              <a:p>
                <a:pPr algn="just"/>
                <a:endParaRPr lang="en-US" sz="1800" b="0" i="0" dirty="0">
                  <a:solidFill>
                    <a:srgbClr val="000000"/>
                  </a:solidFill>
                  <a:effectLst/>
                </a:endParaRPr>
              </a:p>
              <a:p>
                <a:pPr marL="285750" indent="-285750" algn="just">
                  <a:buFont typeface="Arial" panose="020B0604020202020204" pitchFamily="34" charset="0"/>
                  <a:buChar char="•"/>
                </a:pPr>
                <a:r>
                  <a:rPr lang="en-US" sz="1800" b="0" i="0" dirty="0">
                    <a:solidFill>
                      <a:srgbClr val="000000"/>
                    </a:solidFill>
                    <a:effectLst/>
                  </a:rPr>
                  <a:t>The model parameters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𝑧</m:t>
                        </m:r>
                      </m:e>
                      <m:sub>
                        <m:r>
                          <a:rPr lang="en-US" sz="18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𝑎</m:t>
                        </m:r>
                      </m:sub>
                    </m:sSub>
                    <m:r>
                      <a:rPr lang="en-US" sz="18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1800" b="0" i="0" dirty="0">
                    <a:solidFill>
                      <a:srgbClr val="000000"/>
                    </a:solidFill>
                    <a:effectLst/>
                  </a:rPr>
                  <a:t>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𝑤</m:t>
                        </m:r>
                      </m:e>
                      <m:sub>
                        <m:r>
                          <a:rPr lang="en-US" sz="18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US" sz="18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1800" b="0" i="0" dirty="0">
                    <a:solidFill>
                      <a:srgbClr val="000000"/>
                    </a:solidFill>
                    <a:effectLst/>
                  </a:rPr>
                  <a:t>are determined from fits to the SN data.</a:t>
                </a:r>
              </a:p>
              <a:p>
                <a:pPr algn="just"/>
                <a:endParaRPr lang="en-US" sz="1800" b="0" i="0" dirty="0">
                  <a:solidFill>
                    <a:srgbClr val="000000"/>
                  </a:solidFill>
                  <a:effectLst/>
                </a:endParaRPr>
              </a:p>
              <a:p>
                <a:pPr marL="285750" indent="-285750" algn="just">
                  <a:buFont typeface="Arial" panose="020B0604020202020204" pitchFamily="34" charset="0"/>
                  <a:buChar char="•"/>
                </a:pPr>
                <a:r>
                  <a:rPr lang="en-US" sz="1800" dirty="0">
                    <a:solidFill>
                      <a:srgbClr val="000000"/>
                    </a:solidFill>
                  </a:rPr>
                  <a:t>The DES data increases the amount of magnitude data for small redshift, which gives more precision </a:t>
                </a:r>
              </a:p>
              <a:p>
                <a:pPr algn="just"/>
                <a:r>
                  <a:rPr lang="en-US" dirty="0">
                    <a:solidFill>
                      <a:srgbClr val="000000"/>
                    </a:solidFill>
                  </a:rPr>
                  <a:t>      </a:t>
                </a:r>
                <a:r>
                  <a:rPr lang="en-US" sz="1800" dirty="0">
                    <a:solidFill>
                      <a:srgbClr val="000000"/>
                    </a:solidFill>
                  </a:rPr>
                  <a:t>on the estimation of the parameters, but the constraints related to CMB </a:t>
                </a:r>
              </a:p>
              <a:p>
                <a:pPr algn="just"/>
                <a:r>
                  <a:rPr lang="en-US" dirty="0">
                    <a:solidFill>
                      <a:srgbClr val="000000"/>
                    </a:solidFill>
                  </a:rPr>
                  <a:t>      </a:t>
                </a:r>
                <a:r>
                  <a:rPr lang="en-US" sz="1800" dirty="0">
                    <a:solidFill>
                      <a:srgbClr val="000000"/>
                    </a:solidFill>
                  </a:rPr>
                  <a:t>observations still remain on the models.</a:t>
                </a:r>
              </a:p>
              <a:p>
                <a:pPr algn="just"/>
                <a:endParaRPr lang="es-CO" dirty="0"/>
              </a:p>
              <a:p>
                <a:endParaRPr lang="es-CO" dirty="0"/>
              </a:p>
            </p:txBody>
          </p:sp>
        </mc:Choice>
        <mc:Fallback xmlns="">
          <p:sp>
            <p:nvSpPr>
              <p:cNvPr id="5" name="CuadroTexto 4">
                <a:extLst>
                  <a:ext uri="{FF2B5EF4-FFF2-40B4-BE49-F238E27FC236}">
                    <a16:creationId xmlns:a16="http://schemas.microsoft.com/office/drawing/2014/main" id="{DE98E8FD-994C-8510-A95D-CE77F310D5A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7002" y="1183600"/>
                <a:ext cx="10249281" cy="5355312"/>
              </a:xfrm>
              <a:prstGeom prst="rect">
                <a:avLst/>
              </a:prstGeom>
              <a:blipFill>
                <a:blip r:embed="rId2"/>
                <a:stretch>
                  <a:fillRect l="-416"/>
                </a:stretch>
              </a:blipFill>
            </p:spPr>
            <p:txBody>
              <a:bodyPr/>
              <a:lstStyle/>
              <a:p>
                <a:r>
                  <a:rPr lang="es-CO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3765352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DC77132-E05E-144C-6333-63C1831B2A7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98105" y="625406"/>
            <a:ext cx="9144000" cy="759446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/>
              <a:t>References</a:t>
            </a:r>
            <a:endParaRPr lang="es-CO" dirty="0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4CFEEEAA-B2FD-70FF-E963-494F1FA15E4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67748" y="1497495"/>
            <a:ext cx="11204713" cy="4273826"/>
          </a:xfrm>
        </p:spPr>
        <p:txBody>
          <a:bodyPr>
            <a:normAutofit fontScale="92500" lnSpcReduction="10000"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endParaRPr lang="en-US" sz="1800" i="0" dirty="0">
              <a:effectLst/>
              <a:highlight>
                <a:srgbClr val="00FFFF"/>
              </a:highlight>
              <a:latin typeface="FiraSans-Italic"/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800" i="0" dirty="0">
                <a:effectLst/>
                <a:latin typeface="FiraSans-Italic"/>
              </a:rPr>
              <a:t>Camilleri, et al., (2024) The Dark Energy Survey Supernova Program: An updated measurement of the Hubble constant using the Inverse Distance Ladder. </a:t>
            </a:r>
            <a:r>
              <a:rPr lang="en-US" sz="1800" i="0" dirty="0" err="1">
                <a:effectLst/>
                <a:latin typeface="FiraSans-Italic"/>
              </a:rPr>
              <a:t>arXiv</a:t>
            </a:r>
            <a:r>
              <a:rPr lang="en-US" sz="1800" i="0" dirty="0">
                <a:effectLst/>
                <a:latin typeface="FiraSans-Italic"/>
              </a:rPr>
              <a:t>: 2</a:t>
            </a:r>
            <a:r>
              <a:rPr lang="es-CO" sz="1800" i="0" dirty="0">
                <a:effectLst/>
                <a:latin typeface="FiraSans-Italic"/>
              </a:rPr>
              <a:t>406.05049v1.</a:t>
            </a:r>
            <a:r>
              <a:rPr lang="es-CO" sz="1800" dirty="0">
                <a:latin typeface="FiraSans-Italic"/>
              </a:rPr>
              <a:t> 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800" dirty="0"/>
              <a:t>Torres, S. </a:t>
            </a:r>
            <a:r>
              <a:rPr lang="es-CO" sz="1800" b="0" i="0" dirty="0" err="1">
                <a:effectLst/>
                <a:latin typeface="CMR17"/>
              </a:rPr>
              <a:t>Dark</a:t>
            </a:r>
            <a:r>
              <a:rPr lang="es-CO" sz="1800" b="0" i="0" dirty="0">
                <a:effectLst/>
                <a:latin typeface="CMR17"/>
              </a:rPr>
              <a:t> </a:t>
            </a:r>
            <a:r>
              <a:rPr lang="es-CO" sz="1800" b="0" i="0" dirty="0" err="1">
                <a:effectLst/>
                <a:latin typeface="CMR17"/>
              </a:rPr>
              <a:t>energy</a:t>
            </a:r>
            <a:r>
              <a:rPr lang="es-CO" sz="1800" b="0" i="0" dirty="0">
                <a:effectLst/>
                <a:latin typeface="CMR17"/>
              </a:rPr>
              <a:t> </a:t>
            </a:r>
            <a:r>
              <a:rPr lang="es-CO" sz="1800" b="0" i="0" dirty="0" err="1">
                <a:effectLst/>
                <a:latin typeface="CMR17"/>
              </a:rPr>
              <a:t>constraints</a:t>
            </a:r>
            <a:r>
              <a:rPr lang="es-CO" sz="1800" b="0" i="0" dirty="0">
                <a:effectLst/>
                <a:latin typeface="CMR17"/>
              </a:rPr>
              <a:t> </a:t>
            </a:r>
            <a:r>
              <a:rPr lang="es-CO" sz="1800" b="0" i="0" dirty="0" err="1">
                <a:effectLst/>
                <a:latin typeface="CMR17"/>
              </a:rPr>
              <a:t>from</a:t>
            </a:r>
            <a:r>
              <a:rPr lang="es-CO" sz="1800" b="0" i="0" dirty="0">
                <a:effectLst/>
                <a:latin typeface="CMR17"/>
              </a:rPr>
              <a:t> </a:t>
            </a:r>
            <a:r>
              <a:rPr lang="es-CO" sz="1800" b="0" i="0" dirty="0" err="1">
                <a:effectLst/>
                <a:latin typeface="CMR17"/>
              </a:rPr>
              <a:t>Pantheon</a:t>
            </a:r>
            <a:r>
              <a:rPr lang="es-CO" sz="1800" b="0" i="0" dirty="0">
                <a:effectLst/>
                <a:latin typeface="CMR17"/>
              </a:rPr>
              <a:t>+ </a:t>
            </a:r>
            <a:r>
              <a:rPr lang="es-CO" sz="1800" b="0" i="0" dirty="0" err="1">
                <a:effectLst/>
                <a:latin typeface="CMR17"/>
              </a:rPr>
              <a:t>Ia</a:t>
            </a:r>
            <a:r>
              <a:rPr lang="es-CO" sz="1800" b="0" i="0" dirty="0">
                <a:effectLst/>
                <a:latin typeface="CMR17"/>
              </a:rPr>
              <a:t> </a:t>
            </a:r>
            <a:r>
              <a:rPr lang="es-CO" sz="1800" b="0" i="0" dirty="0" err="1">
                <a:effectLst/>
                <a:latin typeface="CMR17"/>
              </a:rPr>
              <a:t>supernovae</a:t>
            </a:r>
            <a:r>
              <a:rPr lang="es-CO" sz="1800" b="0" i="0" dirty="0">
                <a:effectLst/>
                <a:latin typeface="CMR17"/>
              </a:rPr>
              <a:t> data</a:t>
            </a:r>
            <a:r>
              <a:rPr lang="es-CO" sz="1400" b="0" i="0" dirty="0">
                <a:effectLst/>
                <a:latin typeface="CMR17"/>
              </a:rPr>
              <a:t>. </a:t>
            </a:r>
            <a:r>
              <a:rPr lang="es-CO" sz="1800" dirty="0" err="1">
                <a:effectLst/>
                <a:latin typeface="FiraSans-Italic"/>
              </a:rPr>
              <a:t>Astrophysics</a:t>
            </a:r>
            <a:r>
              <a:rPr lang="es-CO" sz="1800" dirty="0">
                <a:effectLst/>
                <a:latin typeface="FiraSans-Italic"/>
              </a:rPr>
              <a:t> and </a:t>
            </a:r>
            <a:r>
              <a:rPr lang="es-CO" sz="1800" dirty="0" err="1">
                <a:effectLst/>
                <a:latin typeface="FiraSans-Italic"/>
              </a:rPr>
              <a:t>Space</a:t>
            </a:r>
            <a:r>
              <a:rPr lang="es-CO" sz="1800" dirty="0">
                <a:effectLst/>
                <a:latin typeface="FiraSans-Italic"/>
              </a:rPr>
              <a:t> </a:t>
            </a:r>
            <a:r>
              <a:rPr lang="es-CO" sz="1800" dirty="0" err="1">
                <a:effectLst/>
                <a:latin typeface="FiraSans-Italic"/>
              </a:rPr>
              <a:t>Sciences</a:t>
            </a:r>
            <a:r>
              <a:rPr lang="es-CO" sz="1800" dirty="0">
                <a:effectLst/>
                <a:latin typeface="FiraSans-Italic"/>
              </a:rPr>
              <a:t>, 369, 1.</a:t>
            </a:r>
            <a:br>
              <a:rPr lang="es-CO" sz="1400" dirty="0"/>
            </a:br>
            <a:endParaRPr lang="en-US" sz="1800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s-CO" sz="1800" b="0" i="0" dirty="0">
                <a:effectLst/>
                <a:latin typeface="STIXTwoText"/>
              </a:rPr>
              <a:t>Torres-</a:t>
            </a:r>
            <a:r>
              <a:rPr lang="es-CO" sz="1800" b="0" i="0" dirty="0" err="1">
                <a:effectLst/>
                <a:latin typeface="STIXTwoText"/>
              </a:rPr>
              <a:t>Arzayus</a:t>
            </a:r>
            <a:r>
              <a:rPr lang="es-CO" sz="1800" b="0" i="0" dirty="0">
                <a:effectLst/>
                <a:latin typeface="STIXTwoText"/>
              </a:rPr>
              <a:t>, S., Delgado-Correal, C., Higuera-G, M. -A., &amp; Rueda-Blanco, S. 2024, </a:t>
            </a:r>
            <a:r>
              <a:rPr lang="es-CO" sz="1800" b="0" i="1" dirty="0">
                <a:effectLst/>
                <a:latin typeface="STIXTwoText-Italic"/>
              </a:rPr>
              <a:t>Astron. </a:t>
            </a:r>
            <a:r>
              <a:rPr lang="es-CO" sz="1800" b="0" i="1" dirty="0" err="1">
                <a:effectLst/>
                <a:latin typeface="STIXTwoText-Italic"/>
              </a:rPr>
              <a:t>Nachr</a:t>
            </a:r>
            <a:r>
              <a:rPr lang="es-CO" sz="1800" b="0" i="1" dirty="0">
                <a:effectLst/>
                <a:latin typeface="STIXTwoText-Italic"/>
              </a:rPr>
              <a:t>.</a:t>
            </a:r>
            <a:r>
              <a:rPr lang="es-CO" sz="1800" b="0" i="0" dirty="0">
                <a:effectLst/>
                <a:latin typeface="STIXTwoText"/>
              </a:rPr>
              <a:t>, </a:t>
            </a:r>
            <a:r>
              <a:rPr lang="es-CO" sz="1800" b="0" i="1" dirty="0">
                <a:effectLst/>
                <a:latin typeface="STIXTwoText-Italic"/>
              </a:rPr>
              <a:t>345</a:t>
            </a:r>
            <a:r>
              <a:rPr lang="es-CO" sz="1800" b="0" i="0" dirty="0">
                <a:effectLst/>
                <a:latin typeface="STIXTwoText"/>
              </a:rPr>
              <a:t>,</a:t>
            </a:r>
            <a:r>
              <a:rPr lang="es-CO" sz="1400" dirty="0"/>
              <a:t> </a:t>
            </a:r>
            <a:br>
              <a:rPr lang="es-CO" sz="1400" dirty="0"/>
            </a:br>
            <a:r>
              <a:rPr lang="en-US" sz="1800" i="0" dirty="0">
                <a:effectLst/>
                <a:latin typeface="STIXGeneral-Bold"/>
              </a:rPr>
              <a:t> </a:t>
            </a:r>
            <a:endParaRPr lang="en-US" sz="1800" dirty="0"/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1800" dirty="0" err="1"/>
              <a:t>Vicenzi</a:t>
            </a:r>
            <a:r>
              <a:rPr lang="en-US" sz="1800" dirty="0"/>
              <a:t>, M et al. (2024) </a:t>
            </a:r>
            <a:r>
              <a:rPr lang="en-US" sz="1800" i="0" dirty="0">
                <a:effectLst/>
                <a:latin typeface="CMBX10"/>
              </a:rPr>
              <a:t>The Dark Energy Survey Supernova Program: Cosmological Analysis and Systematic Uncertainties. </a:t>
            </a:r>
            <a:r>
              <a:rPr lang="es-CO" sz="1800" i="0" dirty="0">
                <a:effectLst/>
                <a:latin typeface="FiraSans-Italic"/>
              </a:rPr>
              <a:t>arXiv:2401.02945v2.</a:t>
            </a:r>
            <a:r>
              <a:rPr lang="es-CO" sz="1400" dirty="0">
                <a:latin typeface="FiraSans-Italic"/>
              </a:rPr>
              <a:t> 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s-CO" sz="1800" dirty="0"/>
              <a:t>Adame, A. et al., (2024) </a:t>
            </a:r>
            <a:r>
              <a:rPr lang="en-US" sz="1800" i="0" dirty="0">
                <a:effectLst/>
              </a:rPr>
              <a:t>DESI 2024 VI: Cosmological Constraints from the Measurements of Baryon Acoustic Oscillations.</a:t>
            </a:r>
            <a:r>
              <a:rPr lang="en-US" sz="1800" dirty="0"/>
              <a:t> </a:t>
            </a:r>
            <a:r>
              <a:rPr kumimoji="0" lang="es-CO" altLang="es-CO" sz="1900" b="0" i="0" u="none" strike="noStrike" cap="none" normalizeH="0" baseline="0" dirty="0">
                <a:ln>
                  <a:noFill/>
                </a:ln>
                <a:effectLst/>
              </a:rPr>
              <a:t>arXiv:2404.03002 .</a:t>
            </a:r>
          </a:p>
          <a:p>
            <a:pPr algn="l"/>
            <a:br>
              <a:rPr lang="en-US" sz="1100" dirty="0"/>
            </a:br>
            <a:endParaRPr lang="es-CO" sz="1400" dirty="0">
              <a:latin typeface="FiraSans-Italic"/>
            </a:endParaRPr>
          </a:p>
          <a:p>
            <a:pPr algn="l"/>
            <a:br>
              <a:rPr lang="es-CO" sz="1400" dirty="0">
                <a:latin typeface="FiraSans-Italic"/>
              </a:rPr>
            </a:br>
            <a:r>
              <a:rPr lang="en-US" sz="1800" i="0" dirty="0">
                <a:effectLst/>
                <a:latin typeface="FiraSans-Italic"/>
              </a:rPr>
              <a:t> </a:t>
            </a:r>
            <a:r>
              <a:rPr lang="en-US" sz="1800" dirty="0">
                <a:latin typeface="FiraSans-Italic"/>
              </a:rPr>
              <a:t> </a:t>
            </a:r>
            <a:br>
              <a:rPr lang="en-US" sz="1800" dirty="0"/>
            </a:br>
            <a:endParaRPr lang="es-CO" sz="1800" dirty="0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9345FA2-ABA7-9579-B256-F53C9F79C8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FE0446-C7A5-43EA-AA45-6A6C0E2BFBB8}" type="datetime1">
              <a:rPr lang="en-US" smtClean="0"/>
              <a:t>12/5/2024</a:t>
            </a:fld>
            <a:endParaRPr lang="en-US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AD97AE86-79DB-27AF-0A10-65C302978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91BE1-2D46-445E-BBC1-5D4CA15B2276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272578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Marcador de contenido 6" descr="Texto&#10;&#10;Descripción generada automáticamente">
            <a:extLst>
              <a:ext uri="{FF2B5EF4-FFF2-40B4-BE49-F238E27FC236}">
                <a16:creationId xmlns:a16="http://schemas.microsoft.com/office/drawing/2014/main" id="{A098E91C-0319-4DFC-F7F7-A19508FA85D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8804" y="262922"/>
            <a:ext cx="4292483" cy="5173230"/>
          </a:xfrm>
        </p:spPr>
      </p:pic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DD9E487D-E180-470C-30C3-24BD251FE0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ADA528-0E0B-490F-91C9-A4AF7F202E24}" type="datetime1">
              <a:rPr lang="en-US" smtClean="0"/>
              <a:t>12/5/2024</a:t>
            </a:fld>
            <a:endParaRPr lang="en-US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4F28B095-E4BB-9331-0290-D435988C14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91BE1-2D46-445E-BBC1-5D4CA15B2276}" type="slidenum">
              <a:rPr lang="en-US" smtClean="0"/>
              <a:t>16</a:t>
            </a:fld>
            <a:endParaRPr lang="en-US"/>
          </a:p>
        </p:txBody>
      </p:sp>
      <p:sp>
        <p:nvSpPr>
          <p:cNvPr id="8" name="Título 1">
            <a:extLst>
              <a:ext uri="{FF2B5EF4-FFF2-40B4-BE49-F238E27FC236}">
                <a16:creationId xmlns:a16="http://schemas.microsoft.com/office/drawing/2014/main" id="{7E6E1582-2799-B6BB-F2DC-7A2FFF5231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837" y="423724"/>
            <a:ext cx="2294393" cy="1550849"/>
          </a:xfrm>
          <a:noFill/>
        </p:spPr>
        <p:txBody>
          <a:bodyPr anchor="ctr">
            <a:normAutofit fontScale="90000"/>
          </a:bodyPr>
          <a:lstStyle/>
          <a:p>
            <a:pPr algn="ctr"/>
            <a:r>
              <a:rPr lang="es-CO" sz="4000" b="1" dirty="0">
                <a:solidFill>
                  <a:srgbClr val="FFFFFF"/>
                </a:solidFill>
              </a:rPr>
              <a:t>Original </a:t>
            </a:r>
            <a:br>
              <a:rPr lang="es-CO" sz="4000" b="1" dirty="0">
                <a:solidFill>
                  <a:srgbClr val="FFFFFF"/>
                </a:solidFill>
              </a:rPr>
            </a:br>
            <a:r>
              <a:rPr lang="es-CO" sz="4000" b="1" dirty="0" err="1">
                <a:solidFill>
                  <a:srgbClr val="FFFFFF"/>
                </a:solidFill>
              </a:rPr>
              <a:t>paper</a:t>
            </a:r>
            <a:br>
              <a:rPr lang="es-CO" sz="3600" b="1" dirty="0">
                <a:solidFill>
                  <a:srgbClr val="FFFFFF"/>
                </a:solidFill>
              </a:rPr>
            </a:br>
            <a:endParaRPr lang="es-CO" sz="3600" b="1" dirty="0">
              <a:solidFill>
                <a:srgbClr val="FFFFFF"/>
              </a:solidFill>
            </a:endParaRP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DCB601D4-C72F-3CB9-8250-31698F463209}"/>
              </a:ext>
            </a:extLst>
          </p:cNvPr>
          <p:cNvSpPr txBox="1"/>
          <p:nvPr/>
        </p:nvSpPr>
        <p:spPr>
          <a:xfrm>
            <a:off x="2209800" y="5571302"/>
            <a:ext cx="44148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dirty="0"/>
              <a:t>https://doi.org/10.1002/asna.20240034</a:t>
            </a:r>
          </a:p>
        </p:txBody>
      </p:sp>
      <p:pic>
        <p:nvPicPr>
          <p:cNvPr id="11" name="Imagen 10" descr="Código QR&#10;&#10;Descripción generada automáticamente">
            <a:extLst>
              <a:ext uri="{FF2B5EF4-FFF2-40B4-BE49-F238E27FC236}">
                <a16:creationId xmlns:a16="http://schemas.microsoft.com/office/drawing/2014/main" id="{F6A21C9F-8AA6-DAC0-E40E-9374FCD2298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7195" y="496955"/>
            <a:ext cx="4824496" cy="4755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327259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F181E7DC-DCA7-9DC2-B904-576A4C1CEB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82FB5-203E-4BAA-8826-811B971D49E7}" type="datetime1">
              <a:rPr lang="en-US" smtClean="0"/>
              <a:t>12/5/2024</a:t>
            </a:fld>
            <a:endParaRPr lang="en-US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AE6809A0-E975-AA05-BD78-AA248D6BB1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91BE1-2D46-445E-BBC1-5D4CA15B2276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90409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41FB0DA-C96E-F4B9-07D0-87FD3E4D4E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1640" y="218663"/>
            <a:ext cx="10515600" cy="1325563"/>
          </a:xfrm>
        </p:spPr>
        <p:txBody>
          <a:bodyPr/>
          <a:lstStyle/>
          <a:p>
            <a:r>
              <a:rPr lang="es-CO" dirty="0" err="1"/>
              <a:t>Introduction</a:t>
            </a:r>
            <a:endParaRPr lang="es-CO" dirty="0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4F98D07B-36F4-FA89-08E3-26666CF282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3ACA22-DCF1-4191-9E16-292A0DD2D925}" type="datetime1">
              <a:rPr lang="en-US" smtClean="0"/>
              <a:t>12/5/2024</a:t>
            </a:fld>
            <a:endParaRPr lang="en-US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39A9AC76-A84A-31E7-845A-0B218AF693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91BE1-2D46-445E-BBC1-5D4CA15B2276}" type="slidenum">
              <a:rPr lang="en-US" smtClean="0"/>
              <a:t>2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uadroTexto 2">
                <a:extLst>
                  <a:ext uri="{FF2B5EF4-FFF2-40B4-BE49-F238E27FC236}">
                    <a16:creationId xmlns:a16="http://schemas.microsoft.com/office/drawing/2014/main" id="{5B3251BC-F85A-87DD-0172-BF7C62E7FB57}"/>
                  </a:ext>
                </a:extLst>
              </p:cNvPr>
              <p:cNvSpPr txBox="1"/>
              <p:nvPr/>
            </p:nvSpPr>
            <p:spPr>
              <a:xfrm>
                <a:off x="132435" y="1544226"/>
                <a:ext cx="10800522" cy="455393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42900" indent="-342900" algn="just">
                  <a:buFont typeface="Arial" panose="020B0604020202020204" pitchFamily="34" charset="0"/>
                  <a:buChar char="•"/>
                </a:pPr>
                <a:r>
                  <a:rPr lang="en-US" sz="2200" b="0" i="0" dirty="0">
                    <a:solidFill>
                      <a:schemeClr val="tx1"/>
                    </a:solidFill>
                    <a:effectLst/>
                    <a:latin typeface="FiraSans-Regular"/>
                  </a:rPr>
                  <a:t>Dynamic Dark Energy models are focused on describing accelerated expansion of the Universe by considering physics of the early universe, according to the CMB observations.</a:t>
                </a:r>
              </a:p>
              <a:p>
                <a:pPr algn="just"/>
                <a:endParaRPr lang="en-US" sz="2200" dirty="0">
                  <a:solidFill>
                    <a:schemeClr val="tx1"/>
                  </a:solidFill>
                  <a:latin typeface="FiraSans-Regular"/>
                </a:endParaRPr>
              </a:p>
              <a:p>
                <a:pPr marL="342900" indent="-342900" algn="just">
                  <a:buFont typeface="Arial" panose="020B0604020202020204" pitchFamily="34" charset="0"/>
                  <a:buChar char="•"/>
                </a:pPr>
                <a:r>
                  <a:rPr lang="en-US" sz="2200" dirty="0">
                    <a:solidFill>
                      <a:schemeClr val="tx1"/>
                    </a:solidFill>
                    <a:effectLst/>
                    <a:latin typeface="FiraSans-Regular"/>
                  </a:rPr>
                  <a:t>The Hubble tension is the discrepancy between the values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200" b="0" i="1" smtClean="0"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200" b="0" i="1" smtClean="0"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</a:rPr>
                          <m:t>𝐻</m:t>
                        </m:r>
                      </m:e>
                      <m:sub>
                        <m:r>
                          <a:rPr lang="en-US" sz="2200" b="0" i="1" smtClean="0"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sz="2200" dirty="0">
                    <a:solidFill>
                      <a:schemeClr val="tx1"/>
                    </a:solidFill>
                    <a:effectLst/>
                    <a:latin typeface="FiraSans-Regular"/>
                  </a:rPr>
                  <a:t> determined from</a:t>
                </a:r>
                <a:br>
                  <a:rPr lang="en-US" sz="2200" dirty="0">
                    <a:solidFill>
                      <a:schemeClr val="tx1"/>
                    </a:solidFill>
                    <a:latin typeface="FiraSans-Regular"/>
                  </a:rPr>
                </a:br>
                <a:r>
                  <a:rPr lang="en-US" sz="2200" dirty="0">
                    <a:solidFill>
                      <a:schemeClr val="tx1"/>
                    </a:solidFill>
                    <a:effectLst/>
                    <a:latin typeface="FiraSans-Regular"/>
                  </a:rPr>
                  <a:t>the magnitude-redshift relation and those derived from the Cosmic Microwave Background (CMB). In this work, we analyze Type </a:t>
                </a:r>
                <a:r>
                  <a:rPr lang="en-US" sz="2200" dirty="0" err="1">
                    <a:solidFill>
                      <a:schemeClr val="tx1"/>
                    </a:solidFill>
                    <a:effectLst/>
                    <a:latin typeface="FiraSans-Regular"/>
                  </a:rPr>
                  <a:t>Ia</a:t>
                </a:r>
                <a:r>
                  <a:rPr lang="en-US" sz="2200" dirty="0">
                    <a:solidFill>
                      <a:schemeClr val="tx1"/>
                    </a:solidFill>
                    <a:effectLst/>
                    <a:latin typeface="FiraSans-Regular"/>
                  </a:rPr>
                  <a:t> supernovae (</a:t>
                </a:r>
                <a:r>
                  <a:rPr lang="en-US" sz="2200" dirty="0" err="1">
                    <a:solidFill>
                      <a:schemeClr val="tx1"/>
                    </a:solidFill>
                    <a:effectLst/>
                    <a:latin typeface="FiraSans-Regular"/>
                  </a:rPr>
                  <a:t>SNe</a:t>
                </a:r>
                <a:r>
                  <a:rPr lang="en-US" sz="2200" dirty="0">
                    <a:solidFill>
                      <a:schemeClr val="tx1"/>
                    </a:solidFill>
                    <a:effectLst/>
                    <a:latin typeface="FiraSans-Regular"/>
                  </a:rPr>
                  <a:t>) data to constrain the dark energy EOS, given by </a:t>
                </a:r>
                <a14:m>
                  <m:oMath xmlns:m="http://schemas.openxmlformats.org/officeDocument/2006/math">
                    <m:r>
                      <a:rPr lang="es-CO" sz="2200" b="0" i="1" smtClean="0">
                        <a:solidFill>
                          <a:schemeClr val="tx1"/>
                        </a:solidFill>
                        <a:effectLst/>
                        <a:latin typeface="Cambria Math" panose="02040503050406030204" pitchFamily="18" charset="0"/>
                      </a:rPr>
                      <m:t>𝑤</m:t>
                    </m:r>
                    <m:r>
                      <a:rPr lang="es-CO" sz="2200" b="0" i="1" smtClean="0">
                        <a:solidFill>
                          <a:schemeClr val="tx1"/>
                        </a:solidFill>
                        <a:effectLst/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s-CO" sz="2200" b="0" i="1" smtClean="0"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s-CO" sz="2200" b="0" i="1" smtClean="0"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</a:rPr>
                          <m:t>𝑃</m:t>
                        </m:r>
                      </m:num>
                      <m:den>
                        <m:r>
                          <a:rPr lang="es-CO" sz="2200" b="0" i="1" smtClean="0"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𝜌</m:t>
                        </m:r>
                      </m:den>
                    </m:f>
                  </m:oMath>
                </a14:m>
                <a:r>
                  <a:rPr lang="en-US" sz="2200" dirty="0">
                    <a:solidFill>
                      <a:schemeClr val="tx1"/>
                    </a:solidFill>
                    <a:effectLst/>
                    <a:latin typeface="FiraSans-Regular"/>
                  </a:rPr>
                  <a:t>.</a:t>
                </a:r>
              </a:p>
              <a:p>
                <a:pPr algn="just"/>
                <a:endParaRPr lang="en-US" sz="2200" dirty="0">
                  <a:solidFill>
                    <a:schemeClr val="tx1"/>
                  </a:solidFill>
                  <a:latin typeface="FiraSans-Regular"/>
                </a:endParaRPr>
              </a:p>
              <a:p>
                <a:pPr marL="285750" indent="-285750" algn="just">
                  <a:buFont typeface="Arial" panose="020B0604020202020204" pitchFamily="34" charset="0"/>
                  <a:buChar char="•"/>
                </a:pPr>
                <a:r>
                  <a:rPr lang="en-US" sz="2200" b="0" i="0" dirty="0">
                    <a:solidFill>
                      <a:schemeClr val="tx1"/>
                    </a:solidFill>
                    <a:effectLst/>
                    <a:latin typeface="FiraSans-Regular"/>
                  </a:rPr>
                  <a:t>In order to alleviate the problem of calculate the expansion rate (Hubble tension), there are some examples of Dark Energy models focused on potential late-time physics, in which the estimation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200" b="0" i="1" smtClean="0"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200" b="0" i="1" smtClean="0"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</a:rPr>
                          <m:t>𝐻</m:t>
                        </m:r>
                      </m:e>
                      <m:sub>
                        <m:r>
                          <a:rPr lang="en-US" sz="2200" b="0" i="1" smtClean="0"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sz="2200" b="0" i="0" dirty="0">
                    <a:solidFill>
                      <a:schemeClr val="tx1"/>
                    </a:solidFill>
                    <a:effectLst/>
                    <a:latin typeface="FiraSans-Regular"/>
                  </a:rPr>
                  <a:t> implies using observational data. </a:t>
                </a:r>
                <a:endParaRPr lang="en-US" dirty="0">
                  <a:solidFill>
                    <a:schemeClr val="tx1"/>
                  </a:solidFill>
                </a:endParaRPr>
              </a:p>
              <a:p>
                <a:pPr algn="just"/>
                <a:endParaRPr lang="en-US" dirty="0"/>
              </a:p>
              <a:p>
                <a:pPr marL="342900" indent="-342900" algn="just">
                  <a:buFont typeface="Arial" panose="020B0604020202020204" pitchFamily="34" charset="0"/>
                  <a:buChar char="•"/>
                </a:pPr>
                <a:endParaRPr lang="es-CO" dirty="0"/>
              </a:p>
            </p:txBody>
          </p:sp>
        </mc:Choice>
        <mc:Fallback xmlns="">
          <p:sp>
            <p:nvSpPr>
              <p:cNvPr id="3" name="CuadroTexto 2">
                <a:extLst>
                  <a:ext uri="{FF2B5EF4-FFF2-40B4-BE49-F238E27FC236}">
                    <a16:creationId xmlns:a16="http://schemas.microsoft.com/office/drawing/2014/main" id="{5B3251BC-F85A-87DD-0172-BF7C62E7FB5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2435" y="1544226"/>
                <a:ext cx="10800522" cy="4553939"/>
              </a:xfrm>
              <a:prstGeom prst="rect">
                <a:avLst/>
              </a:prstGeom>
              <a:blipFill>
                <a:blip r:embed="rId2"/>
                <a:stretch>
                  <a:fillRect l="-678" t="-803" r="-791"/>
                </a:stretch>
              </a:blipFill>
            </p:spPr>
            <p:txBody>
              <a:bodyPr/>
              <a:lstStyle/>
              <a:p>
                <a:r>
                  <a:rPr lang="es-CO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5000639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20582FB-6B0E-5ABB-73AD-35368A3539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2061" y="974035"/>
            <a:ext cx="10515600" cy="477079"/>
          </a:xfrm>
        </p:spPr>
        <p:txBody>
          <a:bodyPr>
            <a:noAutofit/>
          </a:bodyPr>
          <a:lstStyle/>
          <a:p>
            <a:r>
              <a:rPr lang="en-US" sz="2800" dirty="0"/>
              <a:t>Friedmann Equations for the Expansion rate (Hubble parameter)</a:t>
            </a:r>
            <a:br>
              <a:rPr lang="en-US" sz="2800" dirty="0"/>
            </a:br>
            <a:br>
              <a:rPr lang="en-US" sz="3200" dirty="0"/>
            </a:br>
            <a:endParaRPr lang="es-CO" sz="3200" dirty="0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CC72C0D4-D098-FEA0-051E-32B0364E26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82FB5-203E-4BAA-8826-811B971D49E7}" type="datetime1">
              <a:rPr lang="en-US" smtClean="0"/>
              <a:t>12/5/2024</a:t>
            </a:fld>
            <a:endParaRPr lang="en-US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6BE680CA-3723-3D2B-5E63-0DE4B67E7C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91BE1-2D46-445E-BBC1-5D4CA15B2276}" type="slidenum">
              <a:rPr lang="en-US" smtClean="0"/>
              <a:t>3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CuadroTexto 5">
                <a:extLst>
                  <a:ext uri="{FF2B5EF4-FFF2-40B4-BE49-F238E27FC236}">
                    <a16:creationId xmlns:a16="http://schemas.microsoft.com/office/drawing/2014/main" id="{105CF6BE-8336-890B-6A8B-0E4C1E04A7A1}"/>
                  </a:ext>
                </a:extLst>
              </p:cNvPr>
              <p:cNvSpPr txBox="1"/>
              <p:nvPr/>
            </p:nvSpPr>
            <p:spPr>
              <a:xfrm flipH="1">
                <a:off x="1772479" y="1596887"/>
                <a:ext cx="8802757" cy="8457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sSup>
                      <m:sSupPr>
                        <m:ctrlPr>
                          <a:rPr lang="en-US" sz="240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𝐻</m:t>
                        </m:r>
                      </m:e>
                      <m:sup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=</m:t>
                    </m:r>
                    <m:sSubSup>
                      <m:sSubSup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𝐻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  <m:sup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bSup>
                    <m:d>
                      <m:dPr>
                        <m:begChr m:val="["/>
                        <m:endChr m:val="]"/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l-GR" sz="2400" i="1">
                                <a:latin typeface="Cambria Math" panose="02040503050406030204" pitchFamily="18" charset="0"/>
                              </a:rPr>
                              <m:t>Ω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𝑘</m:t>
                            </m:r>
                          </m:sub>
                        </m:sSub>
                        <m:sSup>
                          <m:sSupPr>
                            <m:ctrlPr>
                              <a:rPr lang="en-US" sz="240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n-US" sz="2400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sz="2400" i="1">
                                    <a:latin typeface="Cambria Math" panose="02040503050406030204" pitchFamily="18" charset="0"/>
                                  </a:rPr>
                                  <m:t>1+</m:t>
                                </m:r>
                                <m:r>
                                  <a:rPr lang="en-US" sz="2400" i="1">
                                    <a:latin typeface="Cambria Math" panose="02040503050406030204" pitchFamily="18" charset="0"/>
                                  </a:rPr>
                                  <m:t>𝑧</m:t>
                                </m:r>
                              </m:e>
                            </m:d>
                          </m:e>
                          <m:sup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sSub>
                          <m:sSub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+</m:t>
                            </m:r>
                            <m:r>
                              <a:rPr lang="el-GR" sz="2400" i="1">
                                <a:latin typeface="Cambria Math" panose="02040503050406030204" pitchFamily="18" charset="0"/>
                              </a:rPr>
                              <m:t>Ω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𝑚</m:t>
                            </m:r>
                          </m:sub>
                        </m:sSub>
                        <m:sSup>
                          <m:sSup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n-US" sz="2400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sz="2400" i="1">
                                    <a:latin typeface="Cambria Math" panose="02040503050406030204" pitchFamily="18" charset="0"/>
                                  </a:rPr>
                                  <m:t>1+</m:t>
                                </m:r>
                                <m:r>
                                  <a:rPr lang="en-US" sz="2400" i="1">
                                    <a:latin typeface="Cambria Math" panose="02040503050406030204" pitchFamily="18" charset="0"/>
                                  </a:rPr>
                                  <m:t>𝑧</m:t>
                                </m:r>
                              </m:e>
                            </m:d>
                          </m:e>
                          <m:sup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3</m:t>
                            </m:r>
                          </m:sup>
                        </m:sSup>
                        <m:sSub>
                          <m:sSub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+</m:t>
                            </m:r>
                            <m:r>
                              <a:rPr lang="el-GR" sz="2400" i="1">
                                <a:latin typeface="Cambria Math" panose="02040503050406030204" pitchFamily="18" charset="0"/>
                              </a:rPr>
                              <m:t>Ω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𝑟</m:t>
                            </m:r>
                          </m:sub>
                        </m:sSub>
                        <m:sSup>
                          <m:sSup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n-US" sz="2400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sz="2400" i="1">
                                    <a:latin typeface="Cambria Math" panose="02040503050406030204" pitchFamily="18" charset="0"/>
                                  </a:rPr>
                                  <m:t>1+</m:t>
                                </m:r>
                                <m:r>
                                  <a:rPr lang="en-US" sz="2400" i="1">
                                    <a:latin typeface="Cambria Math" panose="02040503050406030204" pitchFamily="18" charset="0"/>
                                  </a:rPr>
                                  <m:t>𝑧</m:t>
                                </m:r>
                              </m:e>
                            </m:d>
                          </m:e>
                          <m:sup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4</m:t>
                            </m:r>
                          </m:sup>
                        </m:sSup>
                        <m:sSub>
                          <m:sSub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+</m:t>
                            </m:r>
                            <m:r>
                              <a:rPr lang="el-GR" sz="2400" i="1">
                                <a:latin typeface="Cambria Math" panose="02040503050406030204" pitchFamily="18" charset="0"/>
                              </a:rPr>
                              <m:t>Ω</m:t>
                            </m:r>
                          </m:e>
                          <m:sub>
                            <m:r>
                              <a:rPr lang="es-CO" sz="2400" b="0" i="1" smtClean="0">
                                <a:latin typeface="Cambria Math" panose="02040503050406030204" pitchFamily="18" charset="0"/>
                              </a:rPr>
                              <m:t>𝐷𝐸</m:t>
                            </m:r>
                          </m:sub>
                        </m:sSub>
                        <m:sSub>
                          <m:sSubPr>
                            <m:ctrlPr>
                              <a:rPr lang="en-US" sz="2400" i="1" dirty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s-CO" sz="2400" i="1" dirty="0">
                                <a:latin typeface="Cambria Math" panose="02040503050406030204" pitchFamily="18" charset="0"/>
                              </a:rPr>
                              <m:t>𝑓</m:t>
                            </m:r>
                          </m:e>
                          <m:sub>
                            <m:r>
                              <a:rPr lang="es-CO" sz="2400" i="1" dirty="0">
                                <a:latin typeface="Cambria Math" panose="02040503050406030204" pitchFamily="18" charset="0"/>
                              </a:rPr>
                              <m:t>𝐷𝐸</m:t>
                            </m:r>
                          </m:sub>
                        </m:sSub>
                        <m:d>
                          <m:d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𝑧</m:t>
                            </m:r>
                          </m:e>
                        </m:d>
                      </m:e>
                    </m:d>
                  </m:oMath>
                </a14:m>
                <a:r>
                  <a:rPr lang="es-CO" sz="2400" dirty="0"/>
                  <a:t>,     (1)</a:t>
                </a:r>
              </a:p>
            </p:txBody>
          </p:sp>
        </mc:Choice>
        <mc:Fallback xmlns="">
          <p:sp>
            <p:nvSpPr>
              <p:cNvPr id="6" name="CuadroTexto 5">
                <a:extLst>
                  <a:ext uri="{FF2B5EF4-FFF2-40B4-BE49-F238E27FC236}">
                    <a16:creationId xmlns:a16="http://schemas.microsoft.com/office/drawing/2014/main" id="{105CF6BE-8336-890B-6A8B-0E4C1E04A7A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flipH="1">
                <a:off x="1772479" y="1596887"/>
                <a:ext cx="8802757" cy="845744"/>
              </a:xfrm>
              <a:prstGeom prst="rect">
                <a:avLst/>
              </a:prstGeom>
              <a:blipFill>
                <a:blip r:embed="rId2"/>
                <a:stretch>
                  <a:fillRect t="-5036" r="-2839" b="-14388"/>
                </a:stretch>
              </a:blipFill>
            </p:spPr>
            <p:txBody>
              <a:bodyPr/>
              <a:lstStyle/>
              <a:p>
                <a:r>
                  <a:rPr lang="es-CO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CuadroTexto 6">
                <a:extLst>
                  <a:ext uri="{FF2B5EF4-FFF2-40B4-BE49-F238E27FC236}">
                    <a16:creationId xmlns:a16="http://schemas.microsoft.com/office/drawing/2014/main" id="{E92EA6E7-B101-7D44-1B28-26573FA0B088}"/>
                  </a:ext>
                </a:extLst>
              </p:cNvPr>
              <p:cNvSpPr txBox="1"/>
              <p:nvPr/>
            </p:nvSpPr>
            <p:spPr>
              <a:xfrm>
                <a:off x="593034" y="2540680"/>
                <a:ext cx="10590271" cy="8309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just"/>
                <a:r>
                  <a:rPr lang="en-US" sz="2400" dirty="0">
                    <a:latin typeface="+mj-lt"/>
                  </a:rPr>
                  <a:t>Where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l-GR" sz="2400" i="1">
                            <a:latin typeface="Cambria Math" panose="02040503050406030204" pitchFamily="18" charset="0"/>
                          </a:rPr>
                          <m:t>Ω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400" dirty="0">
                    <a:latin typeface="+mj-lt"/>
                  </a:rPr>
                  <a:t>are the density parameters for curvature (k), matter (m), radiation (r) and </a:t>
                </a:r>
              </a:p>
              <a:p>
                <a:pPr algn="just"/>
                <a:r>
                  <a:rPr lang="en-US" sz="2400" dirty="0">
                    <a:latin typeface="+mj-lt"/>
                  </a:rPr>
                  <a:t>dark energy (Ʌ), respectively, and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𝑧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s-CO" sz="2400" dirty="0">
                    <a:latin typeface="+mj-lt"/>
                  </a:rPr>
                  <a:t> </a:t>
                </a:r>
                <a:r>
                  <a:rPr lang="es-CO" sz="2400" dirty="0" err="1">
                    <a:latin typeface="+mj-lt"/>
                  </a:rPr>
                  <a:t>is</a:t>
                </a:r>
                <a:r>
                  <a:rPr lang="es-CO" sz="2400" dirty="0">
                    <a:latin typeface="+mj-lt"/>
                  </a:rPr>
                  <a:t> </a:t>
                </a:r>
                <a:r>
                  <a:rPr lang="es-CO" sz="2400" dirty="0" err="1">
                    <a:latin typeface="+mj-lt"/>
                  </a:rPr>
                  <a:t>to</a:t>
                </a:r>
                <a:r>
                  <a:rPr lang="es-CO" sz="2400" dirty="0">
                    <a:latin typeface="+mj-lt"/>
                  </a:rPr>
                  <a:t> be </a:t>
                </a:r>
                <a:r>
                  <a:rPr lang="es-CO" sz="2400" dirty="0" err="1">
                    <a:latin typeface="+mj-lt"/>
                  </a:rPr>
                  <a:t>determined</a:t>
                </a:r>
                <a:r>
                  <a:rPr lang="es-CO" sz="2400" dirty="0">
                    <a:latin typeface="+mj-lt"/>
                  </a:rPr>
                  <a:t> </a:t>
                </a:r>
                <a:r>
                  <a:rPr lang="es-CO" sz="2400" dirty="0" err="1">
                    <a:latin typeface="+mj-lt"/>
                  </a:rPr>
                  <a:t>by</a:t>
                </a:r>
                <a:r>
                  <a:rPr lang="es-CO" sz="2400" dirty="0">
                    <a:latin typeface="+mj-lt"/>
                  </a:rPr>
                  <a:t> </a:t>
                </a:r>
                <a:r>
                  <a:rPr lang="es-CO" sz="2400" dirty="0" err="1">
                    <a:latin typeface="+mj-lt"/>
                  </a:rPr>
                  <a:t>the</a:t>
                </a:r>
                <a:r>
                  <a:rPr lang="es-CO" sz="2400" dirty="0">
                    <a:latin typeface="+mj-lt"/>
                  </a:rPr>
                  <a:t> EOS,</a:t>
                </a:r>
              </a:p>
            </p:txBody>
          </p:sp>
        </mc:Choice>
        <mc:Fallback xmlns="">
          <p:sp>
            <p:nvSpPr>
              <p:cNvPr id="7" name="CuadroTexto 6">
                <a:extLst>
                  <a:ext uri="{FF2B5EF4-FFF2-40B4-BE49-F238E27FC236}">
                    <a16:creationId xmlns:a16="http://schemas.microsoft.com/office/drawing/2014/main" id="{E92EA6E7-B101-7D44-1B28-26573FA0B08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3034" y="2540680"/>
                <a:ext cx="10590271" cy="830997"/>
              </a:xfrm>
              <a:prstGeom prst="rect">
                <a:avLst/>
              </a:prstGeom>
              <a:blipFill>
                <a:blip r:embed="rId3"/>
                <a:stretch>
                  <a:fillRect l="-863" t="-5882" b="-16176"/>
                </a:stretch>
              </a:blipFill>
            </p:spPr>
            <p:txBody>
              <a:bodyPr/>
              <a:lstStyle/>
              <a:p>
                <a:r>
                  <a:rPr lang="es-CO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CuadroTexto 7">
                <a:extLst>
                  <a:ext uri="{FF2B5EF4-FFF2-40B4-BE49-F238E27FC236}">
                    <a16:creationId xmlns:a16="http://schemas.microsoft.com/office/drawing/2014/main" id="{FAE916B4-CB0D-C42C-E0A3-AE771AF18D40}"/>
                  </a:ext>
                </a:extLst>
              </p:cNvPr>
              <p:cNvSpPr txBox="1"/>
              <p:nvPr/>
            </p:nvSpPr>
            <p:spPr>
              <a:xfrm>
                <a:off x="3197086" y="3623548"/>
                <a:ext cx="5797828" cy="641714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sSub>
                      <m:sSubPr>
                        <m:ctrlPr>
                          <a:rPr lang="en-US" sz="2800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CO" sz="2800" b="0" i="1" dirty="0" smtClean="0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s-CO" sz="2800" b="0" i="1" dirty="0" smtClean="0">
                            <a:latin typeface="Cambria Math" panose="02040503050406030204" pitchFamily="18" charset="0"/>
                          </a:rPr>
                          <m:t>𝐷𝐸</m:t>
                        </m:r>
                      </m:sub>
                    </m:sSub>
                    <m:d>
                      <m:dPr>
                        <m:ctrlPr>
                          <a:rPr lang="en-US" sz="28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𝑧</m:t>
                        </m:r>
                      </m:e>
                    </m:d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𝑒𝑥𝑝</m:t>
                    </m:r>
                    <m:d>
                      <m:dPr>
                        <m:begChr m:val="["/>
                        <m:endChr m:val="]"/>
                        <m:ctrlPr>
                          <a:rPr lang="en-US" sz="28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nary>
                          <m:naryPr>
                            <m:limLoc m:val="undOvr"/>
                            <m:ctrlP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</m:ctrlPr>
                          </m:naryPr>
                          <m:sub>
                            <m:r>
                              <m:rPr>
                                <m:brk m:alnAt="24"/>
                              </m:rP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  <m:sup>
                            <m: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  <m:t>𝑧</m:t>
                            </m:r>
                          </m:sup>
                          <m:e>
                            <m:f>
                              <m:fPr>
                                <m:ctrlPr>
                                  <a:rPr lang="en-US" sz="28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sz="2800" b="0" i="1" smtClean="0">
                                    <a:latin typeface="Cambria Math" panose="02040503050406030204" pitchFamily="18" charset="0"/>
                                  </a:rPr>
                                  <m:t>3(1+</m:t>
                                </m:r>
                                <m:r>
                                  <a:rPr lang="en-US" sz="2800" b="0" i="1" smtClean="0">
                                    <a:latin typeface="Cambria Math" panose="02040503050406030204" pitchFamily="18" charset="0"/>
                                  </a:rPr>
                                  <m:t>𝑤</m:t>
                                </m:r>
                                <m:r>
                                  <a:rPr lang="en-US" sz="2800" b="0" i="1" smtClean="0">
                                    <a:latin typeface="Cambria Math" panose="02040503050406030204" pitchFamily="18" charset="0"/>
                                  </a:rPr>
                                  <m:t>(</m:t>
                                </m:r>
                                <m:r>
                                  <a:rPr lang="en-US" sz="2800" b="0" i="1" smtClean="0">
                                    <a:latin typeface="Cambria Math" panose="02040503050406030204" pitchFamily="18" charset="0"/>
                                  </a:rPr>
                                  <m:t>𝑧</m:t>
                                </m:r>
                                <m:r>
                                  <a:rPr lang="en-US" sz="2800" b="0" i="1" smtClean="0">
                                    <a:latin typeface="Cambria Math" panose="02040503050406030204" pitchFamily="18" charset="0"/>
                                  </a:rPr>
                                  <m:t>′))</m:t>
                                </m:r>
                              </m:num>
                              <m:den>
                                <m:r>
                                  <a:rPr lang="en-US" sz="2800" b="0" i="1" smtClean="0">
                                    <a:latin typeface="Cambria Math" panose="02040503050406030204" pitchFamily="18" charset="0"/>
                                  </a:rPr>
                                  <m:t>1+</m:t>
                                </m:r>
                                <m:r>
                                  <a:rPr lang="en-US" sz="2800" b="0" i="1" smtClean="0">
                                    <a:latin typeface="Cambria Math" panose="02040503050406030204" pitchFamily="18" charset="0"/>
                                  </a:rPr>
                                  <m:t>𝑧</m:t>
                                </m:r>
                                <m:r>
                                  <a:rPr lang="en-US" sz="2800" b="0" i="1" smtClean="0">
                                    <a:latin typeface="Cambria Math" panose="02040503050406030204" pitchFamily="18" charset="0"/>
                                  </a:rPr>
                                  <m:t>′</m:t>
                                </m:r>
                              </m:den>
                            </m:f>
                            <m: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  <m:t>𝑑𝑧</m:t>
                            </m:r>
                            <m: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  <m:t>′</m:t>
                            </m:r>
                          </m:e>
                        </m:nary>
                      </m:e>
                    </m:d>
                    <m:r>
                      <a:rPr lang="en-US" sz="2800" b="0" i="0" smtClean="0">
                        <a:latin typeface="Cambria Math" panose="02040503050406030204" pitchFamily="18" charset="0"/>
                      </a:rPr>
                      <m:t>.</m:t>
                    </m:r>
                  </m:oMath>
                </a14:m>
                <a:r>
                  <a:rPr lang="es-CO" sz="2800" dirty="0"/>
                  <a:t>       </a:t>
                </a:r>
                <a:r>
                  <a:rPr lang="es-CO" sz="2400" dirty="0"/>
                  <a:t>(2)</a:t>
                </a:r>
              </a:p>
            </p:txBody>
          </p:sp>
        </mc:Choice>
        <mc:Fallback xmlns="">
          <p:sp>
            <p:nvSpPr>
              <p:cNvPr id="8" name="CuadroTexto 7">
                <a:extLst>
                  <a:ext uri="{FF2B5EF4-FFF2-40B4-BE49-F238E27FC236}">
                    <a16:creationId xmlns:a16="http://schemas.microsoft.com/office/drawing/2014/main" id="{FAE916B4-CB0D-C42C-E0A3-AE771AF18D4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97086" y="3623548"/>
                <a:ext cx="5797828" cy="641714"/>
              </a:xfrm>
              <a:prstGeom prst="rect">
                <a:avLst/>
              </a:prstGeom>
              <a:blipFill>
                <a:blip r:embed="rId4"/>
                <a:stretch>
                  <a:fillRect r="-2206" b="-10377"/>
                </a:stretch>
              </a:blipFill>
            </p:spPr>
            <p:txBody>
              <a:bodyPr/>
              <a:lstStyle/>
              <a:p>
                <a:r>
                  <a:rPr lang="es-CO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CuadroTexto 9">
                <a:extLst>
                  <a:ext uri="{FF2B5EF4-FFF2-40B4-BE49-F238E27FC236}">
                    <a16:creationId xmlns:a16="http://schemas.microsoft.com/office/drawing/2014/main" id="{BD212E8D-77D5-F55C-54C9-A26B2E4F117C}"/>
                  </a:ext>
                </a:extLst>
              </p:cNvPr>
              <p:cNvSpPr txBox="1"/>
              <p:nvPr/>
            </p:nvSpPr>
            <p:spPr>
              <a:xfrm>
                <a:off x="665921" y="4517133"/>
                <a:ext cx="10641952" cy="103111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just"/>
                <a:r>
                  <a:rPr lang="en-US" sz="2400" dirty="0">
                    <a:latin typeface="+mj-lt"/>
                  </a:rPr>
                  <a:t>Here,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𝑤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= </m:t>
                    </m:r>
                    <m:f>
                      <m:f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𝑃</m:t>
                        </m:r>
                      </m:num>
                      <m:den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𝜌</m:t>
                        </m:r>
                      </m:den>
                    </m:f>
                  </m:oMath>
                </a14:m>
                <a:r>
                  <a:rPr lang="en-US" sz="2400" dirty="0">
                    <a:latin typeface="+mj-lt"/>
                  </a:rPr>
                  <a:t> , where P is the pressure and </a:t>
                </a:r>
                <a:r>
                  <a:rPr lang="el-GR" sz="2400" dirty="0">
                    <a:latin typeface="+mj-lt"/>
                  </a:rPr>
                  <a:t>ρ</a:t>
                </a:r>
                <a:r>
                  <a:rPr lang="en-US" sz="2400" dirty="0">
                    <a:latin typeface="+mj-lt"/>
                  </a:rPr>
                  <a:t> the density. The equation of state must </a:t>
                </a:r>
              </a:p>
              <a:p>
                <a:pPr algn="just"/>
                <a:r>
                  <a:rPr lang="en-US" sz="2400" dirty="0">
                    <a:latin typeface="+mj-lt"/>
                  </a:rPr>
                  <a:t>satisfy the conservation equation </a:t>
                </a:r>
                <a14:m>
                  <m:oMath xmlns:m="http://schemas.openxmlformats.org/officeDocument/2006/math">
                    <m:acc>
                      <m:accPr>
                        <m:chr m:val="̇"/>
                        <m:ctrlPr>
                          <a:rPr lang="en-US" sz="240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el-GR" sz="2400" i="1" smtClean="0">
                            <a:latin typeface="Cambria Math" panose="02040503050406030204" pitchFamily="18" charset="0"/>
                          </a:rPr>
                          <m:t>ρ</m:t>
                        </m:r>
                      </m:e>
                    </m:acc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+3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𝐻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m:rPr>
                        <m:sty m:val="p"/>
                      </m:rPr>
                      <a:rPr lang="el-GR" sz="2400" b="0" i="1" smtClean="0">
                        <a:latin typeface="Cambria Math" panose="02040503050406030204" pitchFamily="18" charset="0"/>
                      </a:rPr>
                      <m:t>ρ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𝑃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)=0</m:t>
                    </m:r>
                  </m:oMath>
                </a14:m>
                <a:r>
                  <a:rPr lang="es-CO" sz="2400" dirty="0">
                    <a:latin typeface="+mj-lt"/>
                  </a:rPr>
                  <a:t>.</a:t>
                </a:r>
              </a:p>
            </p:txBody>
          </p:sp>
        </mc:Choice>
        <mc:Fallback xmlns="">
          <p:sp>
            <p:nvSpPr>
              <p:cNvPr id="10" name="CuadroTexto 9">
                <a:extLst>
                  <a:ext uri="{FF2B5EF4-FFF2-40B4-BE49-F238E27FC236}">
                    <a16:creationId xmlns:a16="http://schemas.microsoft.com/office/drawing/2014/main" id="{BD212E8D-77D5-F55C-54C9-A26B2E4F117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5921" y="4517133"/>
                <a:ext cx="10641952" cy="1031116"/>
              </a:xfrm>
              <a:prstGeom prst="rect">
                <a:avLst/>
              </a:prstGeom>
              <a:blipFill>
                <a:blip r:embed="rId5"/>
                <a:stretch>
                  <a:fillRect l="-859" b="-12426"/>
                </a:stretch>
              </a:blipFill>
            </p:spPr>
            <p:txBody>
              <a:bodyPr/>
              <a:lstStyle/>
              <a:p>
                <a:r>
                  <a:rPr lang="es-CO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CuadroTexto 4">
                <a:extLst>
                  <a:ext uri="{FF2B5EF4-FFF2-40B4-BE49-F238E27FC236}">
                    <a16:creationId xmlns:a16="http://schemas.microsoft.com/office/drawing/2014/main" id="{0537F37F-8362-91EF-BCD8-5C141D843627}"/>
                  </a:ext>
                </a:extLst>
              </p:cNvPr>
              <p:cNvSpPr txBox="1"/>
              <p:nvPr/>
            </p:nvSpPr>
            <p:spPr>
              <a:xfrm>
                <a:off x="665921" y="5721467"/>
                <a:ext cx="10240617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>
                    <a:latin typeface="+mj-lt"/>
                  </a:rPr>
                  <a:t>Flat geometry is considered: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l-GR" sz="2400" i="1">
                            <a:latin typeface="Cambria Math" panose="02040503050406030204" pitchFamily="18" charset="0"/>
                          </a:rPr>
                          <m:t>Ω</m:t>
                        </m:r>
                      </m:e>
                      <m:sub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𝑘</m:t>
                        </m:r>
                      </m:sub>
                    </m:sSub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=0</m:t>
                    </m:r>
                    <m:r>
                      <a:rPr lang="en-US" sz="2400" b="0" i="0" smtClean="0">
                        <a:latin typeface="Cambria Math" panose="02040503050406030204" pitchFamily="18" charset="0"/>
                      </a:rPr>
                      <m:t>.</m:t>
                    </m:r>
                  </m:oMath>
                </a14:m>
                <a:endParaRPr lang="es-CO" sz="2400" dirty="0">
                  <a:latin typeface="+mj-lt"/>
                </a:endParaRPr>
              </a:p>
            </p:txBody>
          </p:sp>
        </mc:Choice>
        <mc:Fallback xmlns="">
          <p:sp>
            <p:nvSpPr>
              <p:cNvPr id="5" name="CuadroTexto 4">
                <a:extLst>
                  <a:ext uri="{FF2B5EF4-FFF2-40B4-BE49-F238E27FC236}">
                    <a16:creationId xmlns:a16="http://schemas.microsoft.com/office/drawing/2014/main" id="{0537F37F-8362-91EF-BCD8-5C141D84362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5921" y="5721467"/>
                <a:ext cx="10240617" cy="461665"/>
              </a:xfrm>
              <a:prstGeom prst="rect">
                <a:avLst/>
              </a:prstGeom>
              <a:blipFill>
                <a:blip r:embed="rId6"/>
                <a:stretch>
                  <a:fillRect l="-893" t="-10667" b="-30667"/>
                </a:stretch>
              </a:blipFill>
            </p:spPr>
            <p:txBody>
              <a:bodyPr/>
              <a:lstStyle/>
              <a:p>
                <a:r>
                  <a:rPr lang="es-CO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8044489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ítulo 1">
                <a:extLst>
                  <a:ext uri="{FF2B5EF4-FFF2-40B4-BE49-F238E27FC236}">
                    <a16:creationId xmlns:a16="http://schemas.microsoft.com/office/drawing/2014/main" id="{6C2712A3-C39F-D380-23AE-8AC2D76B41AF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557035" y="868266"/>
                <a:ext cx="10515600" cy="767935"/>
              </a:xfrm>
            </p:spPr>
            <p:txBody>
              <a:bodyPr>
                <a:normAutofit fontScale="90000"/>
              </a:bodyPr>
              <a:lstStyle/>
              <a:p>
                <a:pPr algn="just"/>
                <a:r>
                  <a:rPr lang="en-US" sz="2700" b="1" dirty="0"/>
                  <a:t>Calculation of (2) : </a:t>
                </a:r>
                <a:r>
                  <a:rPr lang="en-US" sz="2700" dirty="0"/>
                  <a:t>If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7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700" i="1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US" sz="2700" i="1">
                            <a:latin typeface="Cambria Math" panose="02040503050406030204" pitchFamily="18" charset="0"/>
                          </a:rPr>
                          <m:t>𝐷𝐸</m:t>
                        </m:r>
                      </m:sub>
                    </m:sSub>
                    <m:r>
                      <a:rPr lang="en-US" sz="2700" i="1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US" sz="27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sz="27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700" i="1">
                                <a:latin typeface="Cambria Math" panose="02040503050406030204" pitchFamily="18" charset="0"/>
                              </a:rPr>
                              <m:t>1+</m:t>
                            </m:r>
                            <m:r>
                              <a:rPr lang="en-US" sz="2700" i="1">
                                <a:latin typeface="Cambria Math" panose="02040503050406030204" pitchFamily="18" charset="0"/>
                              </a:rPr>
                              <m:t>𝑧</m:t>
                            </m:r>
                          </m:e>
                        </m:d>
                      </m:e>
                      <m:sup>
                        <m:r>
                          <a:rPr lang="en-US" sz="2700" i="1">
                            <a:latin typeface="Cambria Math" panose="02040503050406030204" pitchFamily="18" charset="0"/>
                          </a:rPr>
                          <m:t>3(1+</m:t>
                        </m:r>
                        <m:sSub>
                          <m:sSubPr>
                            <m:ctrlPr>
                              <a:rPr lang="en-US" sz="2800" b="1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800" b="1" i="1">
                                <a:latin typeface="Cambria Math" panose="02040503050406030204" pitchFamily="18" charset="0"/>
                              </a:rPr>
                              <m:t>𝒘</m:t>
                            </m:r>
                          </m:e>
                          <m:sub>
                            <m:r>
                              <a:rPr lang="en-US" sz="2800" b="1" i="1">
                                <a:latin typeface="Cambria Math" panose="02040503050406030204" pitchFamily="18" charset="0"/>
                              </a:rPr>
                              <m:t>𝟎</m:t>
                            </m:r>
                          </m:sub>
                        </m:sSub>
                        <m:r>
                          <a:rPr lang="en-US" sz="2700" i="1">
                            <a:latin typeface="Cambria Math" panose="02040503050406030204" pitchFamily="18" charset="0"/>
                          </a:rPr>
                          <m:t>)</m:t>
                        </m:r>
                      </m:sup>
                    </m:sSup>
                  </m:oMath>
                </a14:m>
                <a:r>
                  <a:rPr lang="en-US" sz="2700" dirty="0"/>
                  <a:t> at late times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7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CO" sz="2700" b="0" i="1" smtClean="0">
                            <a:latin typeface="Cambria Math" panose="02040503050406030204" pitchFamily="18" charset="0"/>
                          </a:rPr>
                          <m:t>𝑤</m:t>
                        </m:r>
                      </m:e>
                      <m:sub>
                        <m:r>
                          <a:rPr lang="es-CO" sz="2700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s-CO" sz="2700" b="0" i="1" smtClean="0">
                        <a:latin typeface="Cambria Math" panose="02040503050406030204" pitchFamily="18" charset="0"/>
                      </a:rPr>
                      <m:t>=−1</m:t>
                    </m:r>
                  </m:oMath>
                </a14:m>
                <a:r>
                  <a:rPr lang="en-US" sz="2700" dirty="0"/>
                  <a:t> in </a:t>
                </a:r>
                <a14:m>
                  <m:oMath xmlns:m="http://schemas.openxmlformats.org/officeDocument/2006/math">
                    <m:r>
                      <a:rPr lang="en-US" sz="2700" i="1" smtClean="0">
                        <a:latin typeface="Cambria Math" panose="02040503050406030204" pitchFamily="18" charset="0"/>
                      </a:rPr>
                      <m:t>Ʌ</m:t>
                    </m:r>
                    <m:r>
                      <a:rPr lang="es-CO" sz="2700" b="0" i="1" smtClean="0">
                        <a:latin typeface="Cambria Math" panose="02040503050406030204" pitchFamily="18" charset="0"/>
                      </a:rPr>
                      <m:t>𝐶𝐷𝑀</m:t>
                    </m:r>
                  </m:oMath>
                </a14:m>
                <a:r>
                  <a:rPr lang="en-US" sz="2700" dirty="0"/>
                  <a:t> model),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7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700" b="0" i="1" smtClean="0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US" sz="2700" b="0" i="1" smtClean="0">
                            <a:latin typeface="Cambria Math" panose="02040503050406030204" pitchFamily="18" charset="0"/>
                          </a:rPr>
                          <m:t>𝐷𝐸</m:t>
                        </m:r>
                      </m:sub>
                    </m:sSub>
                    <m:r>
                      <a:rPr lang="en-US" sz="2700" b="0" i="1" smtClean="0">
                        <a:latin typeface="Cambria Math" panose="02040503050406030204" pitchFamily="18" charset="0"/>
                      </a:rPr>
                      <m:t>=1</m:t>
                    </m:r>
                  </m:oMath>
                </a14:m>
                <a:r>
                  <a:rPr lang="en-US" sz="2700" dirty="0"/>
                  <a:t> at early times (high redshift), we assume a behavior</a:t>
                </a:r>
                <a:br>
                  <a:rPr lang="en-US" sz="2700" dirty="0"/>
                </a:br>
                <a:br>
                  <a:rPr lang="en-US" sz="2000" dirty="0"/>
                </a:br>
                <a:br>
                  <a:rPr lang="en-US" sz="2000" dirty="0"/>
                </a:br>
                <a:endParaRPr lang="es-CO" sz="2000" dirty="0"/>
              </a:p>
            </p:txBody>
          </p:sp>
        </mc:Choice>
        <mc:Fallback xmlns="">
          <p:sp>
            <p:nvSpPr>
              <p:cNvPr id="2" name="Título 1">
                <a:extLst>
                  <a:ext uri="{FF2B5EF4-FFF2-40B4-BE49-F238E27FC236}">
                    <a16:creationId xmlns:a16="http://schemas.microsoft.com/office/drawing/2014/main" id="{6C2712A3-C39F-D380-23AE-8AC2D76B41A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557035" y="868266"/>
                <a:ext cx="10515600" cy="767935"/>
              </a:xfrm>
              <a:blipFill>
                <a:blip r:embed="rId3"/>
                <a:stretch>
                  <a:fillRect l="-870" t="-57143" r="-928"/>
                </a:stretch>
              </a:blipFill>
            </p:spPr>
            <p:txBody>
              <a:bodyPr/>
              <a:lstStyle/>
              <a:p>
                <a:r>
                  <a:rPr lang="es-CO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BCD93D97-288B-D2B9-6117-BB741EEEEF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82FB5-203E-4BAA-8826-811B971D49E7}" type="datetime1">
              <a:rPr lang="en-US" smtClean="0"/>
              <a:t>12/5/2024</a:t>
            </a:fld>
            <a:endParaRPr lang="en-US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95576D2D-659E-4FF6-6ACF-9BB76B5879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91BE1-2D46-445E-BBC1-5D4CA15B2276}" type="slidenum">
              <a:rPr lang="en-US" smtClean="0"/>
              <a:t>4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CuadroTexto 4">
                <a:extLst>
                  <a:ext uri="{FF2B5EF4-FFF2-40B4-BE49-F238E27FC236}">
                    <a16:creationId xmlns:a16="http://schemas.microsoft.com/office/drawing/2014/main" id="{74C29D29-7CC4-392C-AB26-98C5D6848221}"/>
                  </a:ext>
                </a:extLst>
              </p:cNvPr>
              <p:cNvSpPr txBox="1"/>
              <p:nvPr/>
            </p:nvSpPr>
            <p:spPr>
              <a:xfrm>
                <a:off x="4797287" y="2051628"/>
                <a:ext cx="5804453" cy="106189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3600" dirty="0"/>
                  <a:t>Q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sz="3600" b="1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s-CO" sz="3600" b="1" i="1" smtClean="0">
                            <a:latin typeface="Cambria Math" panose="02040503050406030204" pitchFamily="18" charset="0"/>
                          </a:rPr>
                          <m:t>𝒛</m:t>
                        </m:r>
                      </m:e>
                    </m:d>
                    <m:r>
                      <a:rPr lang="en-US" sz="3600" b="1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sz="3600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3600" b="1" i="1" smtClean="0">
                            <a:latin typeface="Cambria Math" panose="02040503050406030204" pitchFamily="18" charset="0"/>
                          </a:rPr>
                          <m:t>𝒘</m:t>
                        </m:r>
                      </m:e>
                      <m:sub>
                        <m:r>
                          <a:rPr lang="en-US" sz="3600" b="1" i="1" smtClean="0">
                            <a:latin typeface="Cambria Math" panose="02040503050406030204" pitchFamily="18" charset="0"/>
                          </a:rPr>
                          <m:t>𝟎</m:t>
                        </m:r>
                      </m:sub>
                    </m:sSub>
                    <m:r>
                      <a:rPr lang="en-US" sz="3600" b="1" i="1" smtClean="0">
                        <a:latin typeface="Cambria Math" panose="02040503050406030204" pitchFamily="18" charset="0"/>
                      </a:rPr>
                      <m:t>− </m:t>
                    </m:r>
                    <m:f>
                      <m:fPr>
                        <m:ctrlPr>
                          <a:rPr lang="en-US" sz="3600" b="1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3600" b="1" i="1" smtClean="0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sz="3600" b="1" i="1" smtClean="0">
                            <a:latin typeface="Cambria Math" panose="02040503050406030204" pitchFamily="18" charset="0"/>
                          </a:rPr>
                          <m:t>𝟏</m:t>
                        </m:r>
                        <m:r>
                          <a:rPr lang="en-US" sz="3600" b="1" i="1" smtClean="0">
                            <a:latin typeface="Cambria Math" panose="02040503050406030204" pitchFamily="18" charset="0"/>
                          </a:rPr>
                          <m:t>+</m:t>
                        </m:r>
                        <m:sSub>
                          <m:sSubPr>
                            <m:ctrlPr>
                              <a:rPr lang="en-US" sz="3600" b="1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3600" b="1" i="1">
                                <a:latin typeface="Cambria Math" panose="02040503050406030204" pitchFamily="18" charset="0"/>
                              </a:rPr>
                              <m:t>𝒘</m:t>
                            </m:r>
                          </m:e>
                          <m:sub>
                            <m:r>
                              <a:rPr lang="en-US" sz="3600" b="1" i="1" smtClean="0">
                                <a:latin typeface="Cambria Math" panose="02040503050406030204" pitchFamily="18" charset="0"/>
                              </a:rPr>
                              <m:t>𝟎</m:t>
                            </m:r>
                          </m:sub>
                        </m:sSub>
                        <m:r>
                          <a:rPr lang="en-US" sz="3600" b="1" i="1" smtClean="0">
                            <a:latin typeface="Cambria Math" panose="02040503050406030204" pitchFamily="18" charset="0"/>
                          </a:rPr>
                          <m:t>)</m:t>
                        </m:r>
                      </m:num>
                      <m:den>
                        <m:r>
                          <a:rPr lang="en-US" sz="3600" b="1" i="1" smtClean="0">
                            <a:latin typeface="Cambria Math" panose="02040503050406030204" pitchFamily="18" charset="0"/>
                          </a:rPr>
                          <m:t>𝟏</m:t>
                        </m:r>
                        <m:r>
                          <a:rPr lang="en-US" sz="3600" b="1" i="1" smtClean="0">
                            <a:latin typeface="Cambria Math" panose="02040503050406030204" pitchFamily="18" charset="0"/>
                          </a:rPr>
                          <m:t>+ </m:t>
                        </m:r>
                        <m:sSup>
                          <m:sSupPr>
                            <m:ctrlPr>
                              <a:rPr lang="en-US" sz="3600" b="1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3600" b="1" i="1" smtClean="0">
                                <a:latin typeface="Cambria Math" panose="02040503050406030204" pitchFamily="18" charset="0"/>
                              </a:rPr>
                              <m:t>𝒆</m:t>
                            </m:r>
                          </m:e>
                          <m:sup>
                            <m:f>
                              <m:fPr>
                                <m:ctrlPr>
                                  <a:rPr lang="en-US" sz="3600" b="1" i="1" smtClean="0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sSub>
                                  <m:sSubPr>
                                    <m:ctrlPr>
                                      <a:rPr lang="en-US" sz="3600" b="1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3600" b="1" i="1" smtClean="0">
                                        <a:latin typeface="Cambria Math" panose="02040503050406030204" pitchFamily="18" charset="0"/>
                                      </a:rPr>
                                      <m:t>𝒛</m:t>
                                    </m:r>
                                  </m:e>
                                  <m:sub>
                                    <m:r>
                                      <a:rPr lang="en-US" sz="3600" b="1" i="1" smtClean="0">
                                        <a:latin typeface="Cambria Math" panose="02040503050406030204" pitchFamily="18" charset="0"/>
                                      </a:rPr>
                                      <m:t>𝒂</m:t>
                                    </m:r>
                                    <m:r>
                                      <a:rPr lang="en-US" sz="3600" b="1" i="1" smtClean="0"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  <m:r>
                                      <a:rPr lang="en-US" sz="3600" b="1" i="1" smtClean="0">
                                        <a:latin typeface="Cambria Math" panose="02040503050406030204" pitchFamily="18" charset="0"/>
                                      </a:rPr>
                                      <m:t>𝒛</m:t>
                                    </m:r>
                                  </m:sub>
                                </m:sSub>
                              </m:num>
                              <m:den>
                                <m:r>
                                  <a:rPr lang="en-US" sz="3600" b="1" i="1" smtClean="0">
                                    <a:latin typeface="Cambria Math" panose="02040503050406030204" pitchFamily="18" charset="0"/>
                                  </a:rPr>
                                  <m:t>𝒓</m:t>
                                </m:r>
                              </m:den>
                            </m:f>
                          </m:sup>
                        </m:sSup>
                      </m:den>
                    </m:f>
                  </m:oMath>
                </a14:m>
                <a:r>
                  <a:rPr lang="es-CO" sz="3600" b="1" dirty="0"/>
                  <a:t>    </a:t>
                </a:r>
                <a:r>
                  <a:rPr lang="es-CO" sz="2400" dirty="0"/>
                  <a:t>(3)</a:t>
                </a:r>
              </a:p>
            </p:txBody>
          </p:sp>
        </mc:Choice>
        <mc:Fallback xmlns="">
          <p:sp>
            <p:nvSpPr>
              <p:cNvPr id="5" name="CuadroTexto 4">
                <a:extLst>
                  <a:ext uri="{FF2B5EF4-FFF2-40B4-BE49-F238E27FC236}">
                    <a16:creationId xmlns:a16="http://schemas.microsoft.com/office/drawing/2014/main" id="{74C29D29-7CC4-392C-AB26-98C5D684822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97287" y="2051628"/>
                <a:ext cx="5804453" cy="1061894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CO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CuadroTexto 15">
                <a:extLst>
                  <a:ext uri="{FF2B5EF4-FFF2-40B4-BE49-F238E27FC236}">
                    <a16:creationId xmlns:a16="http://schemas.microsoft.com/office/drawing/2014/main" id="{AB74A970-4113-E5BE-2534-73311C0C914B}"/>
                  </a:ext>
                </a:extLst>
              </p:cNvPr>
              <p:cNvSpPr txBox="1"/>
              <p:nvPr/>
            </p:nvSpPr>
            <p:spPr>
              <a:xfrm>
                <a:off x="557035" y="3905436"/>
                <a:ext cx="10371405" cy="12003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/>
                <a:r>
                  <a:rPr lang="en-US" sz="2400" dirty="0">
                    <a:latin typeface="+mj-lt"/>
                  </a:rPr>
                  <a:t>Sigmoid function (3) involves </a:t>
                </a:r>
                <a:r>
                  <a:rPr lang="en-US" sz="2400" b="0" i="0" dirty="0">
                    <a:effectLst/>
                    <a:latin typeface="+mj-lt"/>
                  </a:rPr>
                  <a:t>a smooth transition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effectLst/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effectLst/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US" sz="2400" b="0" i="1" smtClean="0">
                            <a:effectLst/>
                            <a:latin typeface="Cambria Math" panose="02040503050406030204" pitchFamily="18" charset="0"/>
                          </a:rPr>
                          <m:t>𝐷𝐸</m:t>
                        </m:r>
                      </m:sub>
                    </m:sSub>
                  </m:oMath>
                </a14:m>
                <a:r>
                  <a:rPr lang="en-US" sz="2400" b="0" i="0" dirty="0">
                    <a:effectLst/>
                    <a:latin typeface="+mj-lt"/>
                  </a:rPr>
                  <a:t> between the two regimes (early and late) taking place at a redshift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</a:rPr>
                          <m:t>𝑧</m:t>
                        </m:r>
                      </m:e>
                      <m:sub>
                        <m:r>
                          <a:rPr lang="en-US" sz="2400" b="0" i="1" smtClean="0"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</a:rPr>
                          <m:t>𝑎</m:t>
                        </m:r>
                      </m:sub>
                    </m:sSub>
                  </m:oMath>
                </a14:m>
                <a:r>
                  <a:rPr lang="en-US" sz="2400" b="0" i="1" dirty="0">
                    <a:solidFill>
                      <a:schemeClr val="tx1"/>
                    </a:solidFill>
                    <a:effectLst/>
                    <a:latin typeface="+mj-lt"/>
                  </a:rPr>
                  <a:t> </a:t>
                </a:r>
                <a:r>
                  <a:rPr lang="en-US" sz="2400" b="0" i="0" dirty="0">
                    <a:solidFill>
                      <a:schemeClr val="tx1"/>
                    </a:solidFill>
                    <a:effectLst/>
                    <a:latin typeface="+mj-lt"/>
                  </a:rPr>
                  <a:t>with a transition rate </a:t>
                </a:r>
                <a:r>
                  <a:rPr lang="en-US" sz="2400" b="0" i="1" dirty="0">
                    <a:solidFill>
                      <a:schemeClr val="tx1"/>
                    </a:solidFill>
                    <a:effectLst/>
                    <a:latin typeface="+mj-lt"/>
                  </a:rPr>
                  <a:t>𝑟.  </a:t>
                </a:r>
                <a:endParaRPr lang="es-CO" sz="2400" dirty="0">
                  <a:latin typeface="+mj-lt"/>
                </a:endParaRPr>
              </a:p>
              <a:p>
                <a:r>
                  <a:rPr lang="en-US" sz="2400" dirty="0">
                    <a:latin typeface="+mj-lt"/>
                  </a:rPr>
                  <a:t>  </a:t>
                </a:r>
                <a:endParaRPr lang="es-CO" sz="2400" dirty="0">
                  <a:latin typeface="+mj-lt"/>
                </a:endParaRPr>
              </a:p>
            </p:txBody>
          </p:sp>
        </mc:Choice>
        <mc:Fallback xmlns="">
          <p:sp>
            <p:nvSpPr>
              <p:cNvPr id="16" name="CuadroTexto 15">
                <a:extLst>
                  <a:ext uri="{FF2B5EF4-FFF2-40B4-BE49-F238E27FC236}">
                    <a16:creationId xmlns:a16="http://schemas.microsoft.com/office/drawing/2014/main" id="{AB74A970-4113-E5BE-2534-73311C0C914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7035" y="3905436"/>
                <a:ext cx="10371405" cy="1200329"/>
              </a:xfrm>
              <a:prstGeom prst="rect">
                <a:avLst/>
              </a:prstGeom>
              <a:blipFill>
                <a:blip r:embed="rId5"/>
                <a:stretch>
                  <a:fillRect l="-881" t="-4061" r="-881"/>
                </a:stretch>
              </a:blipFill>
            </p:spPr>
            <p:txBody>
              <a:bodyPr/>
              <a:lstStyle/>
              <a:p>
                <a:r>
                  <a:rPr lang="es-CO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CuadroTexto 5">
                <a:extLst>
                  <a:ext uri="{FF2B5EF4-FFF2-40B4-BE49-F238E27FC236}">
                    <a16:creationId xmlns:a16="http://schemas.microsoft.com/office/drawing/2014/main" id="{31A58F52-E140-5246-08F1-D84B381CF146}"/>
                  </a:ext>
                </a:extLst>
              </p:cNvPr>
              <p:cNvSpPr txBox="1"/>
              <p:nvPr/>
            </p:nvSpPr>
            <p:spPr>
              <a:xfrm>
                <a:off x="675861" y="2294035"/>
                <a:ext cx="5095461" cy="577081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3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3600" i="1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US" sz="3600" i="1">
                            <a:latin typeface="Cambria Math" panose="02040503050406030204" pitchFamily="18" charset="0"/>
                          </a:rPr>
                          <m:t>𝐷𝐸</m:t>
                        </m:r>
                      </m:sub>
                    </m:sSub>
                    <m:r>
                      <a:rPr lang="en-US" sz="3600" i="1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US" sz="36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3600" i="1">
                            <a:latin typeface="Cambria Math" panose="02040503050406030204" pitchFamily="18" charset="0"/>
                          </a:rPr>
                          <m:t>(1+</m:t>
                        </m:r>
                        <m:r>
                          <a:rPr lang="en-US" sz="3600" i="1">
                            <a:latin typeface="Cambria Math" panose="02040503050406030204" pitchFamily="18" charset="0"/>
                          </a:rPr>
                          <m:t>𝑧</m:t>
                        </m:r>
                        <m:r>
                          <a:rPr lang="en-US" sz="3600" i="1">
                            <a:latin typeface="Cambria Math" panose="02040503050406030204" pitchFamily="18" charset="0"/>
                          </a:rPr>
                          <m:t>)</m:t>
                        </m:r>
                      </m:e>
                      <m:sup>
                        <m:r>
                          <a:rPr lang="en-US" sz="3600" i="1">
                            <a:latin typeface="Cambria Math" panose="02040503050406030204" pitchFamily="18" charset="0"/>
                          </a:rPr>
                          <m:t>3(1+</m:t>
                        </m:r>
                        <m:r>
                          <a:rPr lang="en-US" sz="3600" i="1">
                            <a:latin typeface="Cambria Math" panose="02040503050406030204" pitchFamily="18" charset="0"/>
                          </a:rPr>
                          <m:t>𝑄</m:t>
                        </m:r>
                        <m:r>
                          <a:rPr lang="en-US" sz="3600" i="1">
                            <a:latin typeface="Cambria Math" panose="02040503050406030204" pitchFamily="18" charset="0"/>
                          </a:rPr>
                          <m:t>)</m:t>
                        </m:r>
                      </m:sup>
                    </m:sSup>
                  </m:oMath>
                </a14:m>
                <a:r>
                  <a:rPr lang="es-CO" sz="3600" dirty="0"/>
                  <a:t>,         </a:t>
                </a:r>
              </a:p>
            </p:txBody>
          </p:sp>
        </mc:Choice>
        <mc:Fallback xmlns="">
          <p:sp>
            <p:nvSpPr>
              <p:cNvPr id="6" name="CuadroTexto 5">
                <a:extLst>
                  <a:ext uri="{FF2B5EF4-FFF2-40B4-BE49-F238E27FC236}">
                    <a16:creationId xmlns:a16="http://schemas.microsoft.com/office/drawing/2014/main" id="{31A58F52-E140-5246-08F1-D84B381CF14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5861" y="2294035"/>
                <a:ext cx="5095461" cy="577081"/>
              </a:xfrm>
              <a:prstGeom prst="rect">
                <a:avLst/>
              </a:prstGeom>
              <a:blipFill>
                <a:blip r:embed="rId6"/>
                <a:stretch>
                  <a:fillRect l="-120" t="-18947" r="-1077" b="-48421"/>
                </a:stretch>
              </a:blipFill>
            </p:spPr>
            <p:txBody>
              <a:bodyPr/>
              <a:lstStyle/>
              <a:p>
                <a:r>
                  <a:rPr lang="es-CO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8439256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478E628-E510-C255-EC38-C2DA465BCB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542649"/>
          </a:xfrm>
        </p:spPr>
        <p:txBody>
          <a:bodyPr>
            <a:normAutofit/>
          </a:bodyPr>
          <a:lstStyle/>
          <a:p>
            <a:r>
              <a:rPr lang="en-US" sz="2400" dirty="0"/>
              <a:t>Distance modulus: magnitude-redshift relation by luminosity-distance:</a:t>
            </a:r>
            <a:endParaRPr lang="es-CO" sz="2400" dirty="0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6E1F3503-DAC8-D1FE-7180-14DA3D5D90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82FB5-203E-4BAA-8826-811B971D49E7}" type="datetime1">
              <a:rPr lang="en-US" smtClean="0"/>
              <a:t>12/5/2024</a:t>
            </a:fld>
            <a:endParaRPr lang="en-US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E80EF1F4-AFC5-4DEB-7581-3730DEF3C2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91BE1-2D46-445E-BBC1-5D4CA15B2276}" type="slidenum">
              <a:rPr lang="en-US" smtClean="0"/>
              <a:t>5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CuadroTexto 4">
                <a:extLst>
                  <a:ext uri="{FF2B5EF4-FFF2-40B4-BE49-F238E27FC236}">
                    <a16:creationId xmlns:a16="http://schemas.microsoft.com/office/drawing/2014/main" id="{74677838-734D-BCCB-6705-0963AFE3BD7B}"/>
                  </a:ext>
                </a:extLst>
              </p:cNvPr>
              <p:cNvSpPr txBox="1"/>
              <p:nvPr/>
            </p:nvSpPr>
            <p:spPr>
              <a:xfrm>
                <a:off x="3189871" y="1095033"/>
                <a:ext cx="6366808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s-CO" sz="32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3200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US" sz="3200" b="0" i="1" smtClean="0">
                            <a:latin typeface="Cambria Math" panose="02040503050406030204" pitchFamily="18" charset="0"/>
                          </a:rPr>
                          <m:t>𝐵</m:t>
                        </m:r>
                      </m:sub>
                    </m:sSub>
                    <m:r>
                      <a:rPr lang="en-US" sz="3200" b="0" i="1" smtClean="0">
                        <a:latin typeface="Cambria Math" panose="02040503050406030204" pitchFamily="18" charset="0"/>
                      </a:rPr>
                      <m:t>−</m:t>
                    </m:r>
                    <m:r>
                      <a:rPr lang="en-US" sz="3200" b="0" i="1" smtClean="0">
                        <a:latin typeface="Cambria Math" panose="02040503050406030204" pitchFamily="18" charset="0"/>
                      </a:rPr>
                      <m:t>𝑀</m:t>
                    </m:r>
                    <m:r>
                      <a:rPr lang="en-US" sz="3200" b="0" i="1" smtClean="0">
                        <a:latin typeface="Cambria Math" panose="02040503050406030204" pitchFamily="18" charset="0"/>
                      </a:rPr>
                      <m:t>=5 </m:t>
                    </m:r>
                    <m:func>
                      <m:funcPr>
                        <m:ctrlPr>
                          <a:rPr lang="en-US" sz="3200" b="0" i="1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3200" b="0" i="0" smtClean="0">
                            <a:latin typeface="Cambria Math" panose="02040503050406030204" pitchFamily="18" charset="0"/>
                          </a:rPr>
                          <m:t>log</m:t>
                        </m:r>
                      </m:fName>
                      <m:e>
                        <m:d>
                          <m:dPr>
                            <m:begChr m:val="["/>
                            <m:endChr m:val="]"/>
                            <m:ctrlPr>
                              <a:rPr lang="en-US" sz="32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sz="32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3200" b="0" i="1" smtClean="0">
                                    <a:latin typeface="Cambria Math" panose="02040503050406030204" pitchFamily="18" charset="0"/>
                                  </a:rPr>
                                  <m:t>𝑑</m:t>
                                </m:r>
                              </m:e>
                              <m:sub>
                                <m:r>
                                  <a:rPr lang="en-US" sz="3200" b="0" i="1" smtClean="0">
                                    <a:latin typeface="Cambria Math" panose="02040503050406030204" pitchFamily="18" charset="0"/>
                                  </a:rPr>
                                  <m:t>𝐿</m:t>
                                </m:r>
                              </m:sub>
                            </m:sSub>
                            <m:r>
                              <a:rPr lang="en-US" sz="3200" b="0" i="1" smtClean="0">
                                <a:latin typeface="Cambria Math" panose="02040503050406030204" pitchFamily="18" charset="0"/>
                              </a:rPr>
                              <m:t>(</m:t>
                            </m:r>
                            <m:r>
                              <a:rPr lang="en-US" sz="3200" b="0" i="1" smtClean="0">
                                <a:latin typeface="Cambria Math" panose="02040503050406030204" pitchFamily="18" charset="0"/>
                              </a:rPr>
                              <m:t>𝑧</m:t>
                            </m:r>
                            <m:r>
                              <a:rPr lang="en-US" sz="3200" b="0" i="1" smtClean="0">
                                <a:latin typeface="Cambria Math" panose="02040503050406030204" pitchFamily="18" charset="0"/>
                              </a:rPr>
                              <m:t>)</m:t>
                            </m:r>
                          </m:e>
                        </m:d>
                        <m:r>
                          <a:rPr lang="en-US" sz="3200" b="0" i="1" smtClean="0">
                            <a:latin typeface="Cambria Math" panose="02040503050406030204" pitchFamily="18" charset="0"/>
                          </a:rPr>
                          <m:t>+25</m:t>
                        </m:r>
                      </m:e>
                    </m:func>
                  </m:oMath>
                </a14:m>
                <a:r>
                  <a:rPr lang="es-CO" sz="3200" dirty="0"/>
                  <a:t>,        </a:t>
                </a:r>
                <a:r>
                  <a:rPr lang="es-CO" dirty="0"/>
                  <a:t>(6)</a:t>
                </a:r>
              </a:p>
            </p:txBody>
          </p:sp>
        </mc:Choice>
        <mc:Fallback xmlns="">
          <p:sp>
            <p:nvSpPr>
              <p:cNvPr id="5" name="CuadroTexto 4">
                <a:extLst>
                  <a:ext uri="{FF2B5EF4-FFF2-40B4-BE49-F238E27FC236}">
                    <a16:creationId xmlns:a16="http://schemas.microsoft.com/office/drawing/2014/main" id="{74677838-734D-BCCB-6705-0963AFE3BD7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89871" y="1095033"/>
                <a:ext cx="6366808" cy="584775"/>
              </a:xfrm>
              <a:prstGeom prst="rect">
                <a:avLst/>
              </a:prstGeom>
              <a:blipFill>
                <a:blip r:embed="rId2"/>
                <a:stretch>
                  <a:fillRect t="-12500" b="-34375"/>
                </a:stretch>
              </a:blipFill>
            </p:spPr>
            <p:txBody>
              <a:bodyPr/>
              <a:lstStyle/>
              <a:p>
                <a:r>
                  <a:rPr lang="es-CO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CuadroTexto 5">
            <a:extLst>
              <a:ext uri="{FF2B5EF4-FFF2-40B4-BE49-F238E27FC236}">
                <a16:creationId xmlns:a16="http://schemas.microsoft.com/office/drawing/2014/main" id="{B69B8E7D-B44C-E743-B06E-021169B0FEDB}"/>
              </a:ext>
            </a:extLst>
          </p:cNvPr>
          <p:cNvSpPr txBox="1"/>
          <p:nvPr/>
        </p:nvSpPr>
        <p:spPr>
          <a:xfrm>
            <a:off x="838200" y="2205780"/>
            <a:ext cx="8324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where </a:t>
            </a:r>
            <a:endParaRPr lang="es-CO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CuadroTexto 7">
                <a:extLst>
                  <a:ext uri="{FF2B5EF4-FFF2-40B4-BE49-F238E27FC236}">
                    <a16:creationId xmlns:a16="http://schemas.microsoft.com/office/drawing/2014/main" id="{2F2E92EA-DDF4-7D2E-F26A-8B0363B609B9}"/>
                  </a:ext>
                </a:extLst>
              </p:cNvPr>
              <p:cNvSpPr txBox="1"/>
              <p:nvPr/>
            </p:nvSpPr>
            <p:spPr>
              <a:xfrm>
                <a:off x="3322393" y="2469095"/>
                <a:ext cx="5812257" cy="85388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32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3200" b="0" i="1" smtClean="0">
                            <a:latin typeface="Cambria Math" panose="02040503050406030204" pitchFamily="18" charset="0"/>
                          </a:rPr>
                          <m:t>𝑑</m:t>
                        </m:r>
                      </m:e>
                      <m:sub>
                        <m:r>
                          <a:rPr lang="en-US" sz="3200" b="0" i="1" smtClean="0">
                            <a:latin typeface="Cambria Math" panose="02040503050406030204" pitchFamily="18" charset="0"/>
                          </a:rPr>
                          <m:t>𝐿</m:t>
                        </m:r>
                      </m:sub>
                    </m:sSub>
                    <m:d>
                      <m:dPr>
                        <m:ctrlPr>
                          <a:rPr lang="en-US" sz="32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3200" b="0" i="1" smtClean="0">
                            <a:latin typeface="Cambria Math" panose="02040503050406030204" pitchFamily="18" charset="0"/>
                          </a:rPr>
                          <m:t>𝑧</m:t>
                        </m:r>
                      </m:e>
                    </m:d>
                    <m:r>
                      <a:rPr lang="en-US" sz="3200" b="0" i="1" smtClean="0">
                        <a:latin typeface="Cambria Math" panose="02040503050406030204" pitchFamily="18" charset="0"/>
                      </a:rPr>
                      <m:t>=(1+</m:t>
                    </m:r>
                    <m:r>
                      <a:rPr lang="en-US" sz="3200" b="0" i="1" smtClean="0">
                        <a:latin typeface="Cambria Math" panose="02040503050406030204" pitchFamily="18" charset="0"/>
                      </a:rPr>
                      <m:t>𝑧</m:t>
                    </m:r>
                    <m:r>
                      <a:rPr lang="en-US" sz="3200" b="0" i="1" smtClean="0">
                        <a:latin typeface="Cambria Math" panose="02040503050406030204" pitchFamily="18" charset="0"/>
                      </a:rPr>
                      <m:t>)</m:t>
                    </m:r>
                    <m:nary>
                      <m:naryPr>
                        <m:ctrlPr>
                          <a:rPr lang="en-US" sz="3200" b="0" i="1" smtClean="0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n-US" sz="3200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  <m:sup>
                        <m:r>
                          <a:rPr lang="en-US" sz="3200" b="0" i="1" smtClean="0">
                            <a:latin typeface="Cambria Math" panose="02040503050406030204" pitchFamily="18" charset="0"/>
                          </a:rPr>
                          <m:t>𝑧</m:t>
                        </m:r>
                      </m:sup>
                      <m:e>
                        <m:f>
                          <m:fPr>
                            <m:ctrlPr>
                              <a:rPr lang="en-US" sz="3200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3200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a:rPr lang="en-US" sz="3200" b="0" i="1" smtClean="0">
                                <a:latin typeface="Cambria Math" panose="02040503050406030204" pitchFamily="18" charset="0"/>
                              </a:rPr>
                              <m:t>𝐻</m:t>
                            </m:r>
                            <m:r>
                              <a:rPr lang="en-US" sz="3200" b="0" i="1" smtClean="0">
                                <a:latin typeface="Cambria Math" panose="02040503050406030204" pitchFamily="18" charset="0"/>
                              </a:rPr>
                              <m:t>(</m:t>
                            </m:r>
                            <m:sSup>
                              <m:sSupPr>
                                <m:ctrlPr>
                                  <a:rPr lang="en-US" sz="32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3200" b="0" i="1" smtClean="0">
                                    <a:latin typeface="Cambria Math" panose="02040503050406030204" pitchFamily="18" charset="0"/>
                                  </a:rPr>
                                  <m:t>𝑧</m:t>
                                </m:r>
                              </m:e>
                              <m:sup>
                                <m:r>
                                  <a:rPr lang="en-US" sz="3200" b="0" i="1" smtClean="0">
                                    <a:latin typeface="Cambria Math" panose="02040503050406030204" pitchFamily="18" charset="0"/>
                                  </a:rPr>
                                  <m:t>′</m:t>
                                </m:r>
                              </m:sup>
                            </m:sSup>
                            <m:r>
                              <a:rPr lang="en-US" sz="3200" b="0" i="1" smtClean="0">
                                <a:latin typeface="Cambria Math" panose="02040503050406030204" pitchFamily="18" charset="0"/>
                              </a:rPr>
                              <m:t>)</m:t>
                            </m:r>
                          </m:den>
                        </m:f>
                        <m:r>
                          <a:rPr lang="en-US" sz="3200" b="0" i="1" smtClean="0">
                            <a:latin typeface="Cambria Math" panose="02040503050406030204" pitchFamily="18" charset="0"/>
                          </a:rPr>
                          <m:t>𝑑</m:t>
                        </m:r>
                        <m:sSup>
                          <m:sSupPr>
                            <m:ctrlPr>
                              <a:rPr lang="en-US" sz="320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3200" b="0" i="1" smtClean="0">
                                <a:latin typeface="Cambria Math" panose="02040503050406030204" pitchFamily="18" charset="0"/>
                              </a:rPr>
                              <m:t>𝑧</m:t>
                            </m:r>
                          </m:e>
                          <m:sup>
                            <m:r>
                              <a:rPr lang="en-US" sz="3200" b="0" i="1" smtClean="0">
                                <a:latin typeface="Cambria Math" panose="02040503050406030204" pitchFamily="18" charset="0"/>
                              </a:rPr>
                              <m:t>′</m:t>
                            </m:r>
                          </m:sup>
                        </m:sSup>
                      </m:e>
                    </m:nary>
                  </m:oMath>
                </a14:m>
                <a:r>
                  <a:rPr lang="es-CO" sz="2400" dirty="0"/>
                  <a:t>.       (7)</a:t>
                </a:r>
              </a:p>
            </p:txBody>
          </p:sp>
        </mc:Choice>
        <mc:Fallback xmlns="">
          <p:sp>
            <p:nvSpPr>
              <p:cNvPr id="8" name="CuadroTexto 7">
                <a:extLst>
                  <a:ext uri="{FF2B5EF4-FFF2-40B4-BE49-F238E27FC236}">
                    <a16:creationId xmlns:a16="http://schemas.microsoft.com/office/drawing/2014/main" id="{2F2E92EA-DDF4-7D2E-F26A-8B0363B609B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22393" y="2469095"/>
                <a:ext cx="5812257" cy="853888"/>
              </a:xfrm>
              <a:prstGeom prst="rect">
                <a:avLst/>
              </a:prstGeom>
              <a:blipFill>
                <a:blip r:embed="rId3"/>
                <a:stretch>
                  <a:fillRect r="-1049"/>
                </a:stretch>
              </a:blipFill>
            </p:spPr>
            <p:txBody>
              <a:bodyPr/>
              <a:lstStyle/>
              <a:p>
                <a:r>
                  <a:rPr lang="es-CO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CuadroTexto 9">
                <a:extLst>
                  <a:ext uri="{FF2B5EF4-FFF2-40B4-BE49-F238E27FC236}">
                    <a16:creationId xmlns:a16="http://schemas.microsoft.com/office/drawing/2014/main" id="{E22DE10D-C3D9-B8EB-980C-98ADCD3DBD70}"/>
                  </a:ext>
                </a:extLst>
              </p:cNvPr>
              <p:cNvSpPr txBox="1"/>
              <p:nvPr/>
            </p:nvSpPr>
            <p:spPr>
              <a:xfrm>
                <a:off x="838200" y="3756475"/>
                <a:ext cx="9064213" cy="8309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400" dirty="0">
                    <a:latin typeface="+mj-lt"/>
                  </a:rPr>
                  <a:t>Fitting with the light curves: A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i="1" smtClean="0">
                            <a:latin typeface="Cambria Math" panose="02040503050406030204" pitchFamily="18" charset="0"/>
                          </a:rPr>
                          <m:t>𝜒</m:t>
                        </m:r>
                      </m:e>
                      <m:sup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s-CO" sz="2400" dirty="0">
                    <a:latin typeface="+mj-lt"/>
                  </a:rPr>
                  <a:t>test </a:t>
                </a:r>
                <a:r>
                  <a:rPr lang="es-CO" sz="2400" dirty="0" err="1">
                    <a:latin typeface="+mj-lt"/>
                  </a:rPr>
                  <a:t>based</a:t>
                </a:r>
                <a:r>
                  <a:rPr lang="es-CO" sz="2400" dirty="0">
                    <a:latin typeface="+mj-lt"/>
                  </a:rPr>
                  <a:t> </a:t>
                </a:r>
                <a:r>
                  <a:rPr lang="es-CO" sz="2400" dirty="0" err="1">
                    <a:latin typeface="+mj-lt"/>
                  </a:rPr>
                  <a:t>on</a:t>
                </a:r>
                <a:r>
                  <a:rPr lang="es-CO" sz="2400" dirty="0">
                    <a:latin typeface="+mj-lt"/>
                  </a:rPr>
                  <a:t> </a:t>
                </a:r>
                <a:r>
                  <a:rPr lang="es-CO" sz="2400" dirty="0" err="1">
                    <a:latin typeface="+mj-lt"/>
                  </a:rPr>
                  <a:t>the</a:t>
                </a:r>
                <a:r>
                  <a:rPr lang="es-CO" sz="2400" dirty="0">
                    <a:latin typeface="+mj-lt"/>
                  </a:rPr>
                  <a:t> </a:t>
                </a:r>
                <a:r>
                  <a:rPr lang="es-CO" sz="2400" dirty="0" err="1">
                    <a:latin typeface="+mj-lt"/>
                  </a:rPr>
                  <a:t>apparent</a:t>
                </a:r>
                <a:r>
                  <a:rPr lang="es-CO" sz="2400" dirty="0">
                    <a:latin typeface="+mj-lt"/>
                  </a:rPr>
                  <a:t> </a:t>
                </a:r>
                <a:r>
                  <a:rPr lang="es-CO" sz="2400" dirty="0" err="1">
                    <a:latin typeface="+mj-lt"/>
                  </a:rPr>
                  <a:t>magnitude</a:t>
                </a:r>
                <a:r>
                  <a:rPr lang="es-CO" sz="2400" dirty="0">
                    <a:latin typeface="+mj-lt"/>
                  </a:rPr>
                  <a:t> </a:t>
                </a:r>
              </a:p>
              <a:p>
                <a:r>
                  <a:rPr lang="es-CO" sz="2400" dirty="0" err="1">
                    <a:latin typeface="+mj-lt"/>
                  </a:rPr>
                  <a:t>values</a:t>
                </a:r>
                <a:r>
                  <a:rPr lang="es-CO" sz="2400" dirty="0">
                    <a:latin typeface="+mj-lt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CO" sz="24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𝐵</m:t>
                        </m:r>
                      </m:sub>
                    </m:sSub>
                  </m:oMath>
                </a14:m>
                <a:r>
                  <a:rPr lang="es-CO" sz="2400" dirty="0">
                    <a:latin typeface="+mj-lt"/>
                  </a:rPr>
                  <a:t>: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  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𝜒</m:t>
                        </m:r>
                      </m:e>
                      <m:sup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b="1" i="1" smtClean="0">
                            <a:latin typeface="Cambria Math" panose="02040503050406030204" pitchFamily="18" charset="0"/>
                          </a:rPr>
                          <m:t>𝑹</m:t>
                        </m:r>
                      </m:e>
                      <m:sup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−1</m:t>
                        </m:r>
                      </m:sup>
                    </m:sSup>
                    <m:sSup>
                      <m:sSup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b="1" i="1" smtClean="0">
                            <a:latin typeface="Cambria Math" panose="02040503050406030204" pitchFamily="18" charset="0"/>
                          </a:rPr>
                          <m:t>𝑪</m:t>
                        </m:r>
                      </m:e>
                      <m:sup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−1</m:t>
                        </m:r>
                      </m:sup>
                    </m:sSup>
                    <m:r>
                      <a:rPr lang="en-US" sz="2400" b="1" i="1" smtClean="0">
                        <a:latin typeface="Cambria Math" panose="02040503050406030204" pitchFamily="18" charset="0"/>
                      </a:rPr>
                      <m:t>𝑹</m:t>
                    </m:r>
                  </m:oMath>
                </a14:m>
                <a:r>
                  <a:rPr lang="es-CO" sz="2400" dirty="0">
                    <a:latin typeface="+mj-lt"/>
                  </a:rPr>
                  <a:t>, </a:t>
                </a:r>
                <a:r>
                  <a:rPr lang="es-CO" sz="2400" dirty="0" err="1">
                    <a:latin typeface="+mj-lt"/>
                  </a:rPr>
                  <a:t>where</a:t>
                </a:r>
                <a:endParaRPr lang="es-CO" sz="2400" dirty="0">
                  <a:latin typeface="+mj-lt"/>
                </a:endParaRPr>
              </a:p>
            </p:txBody>
          </p:sp>
        </mc:Choice>
        <mc:Fallback xmlns="">
          <p:sp>
            <p:nvSpPr>
              <p:cNvPr id="10" name="CuadroTexto 9">
                <a:extLst>
                  <a:ext uri="{FF2B5EF4-FFF2-40B4-BE49-F238E27FC236}">
                    <a16:creationId xmlns:a16="http://schemas.microsoft.com/office/drawing/2014/main" id="{E22DE10D-C3D9-B8EB-980C-98ADCD3DBD7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8200" y="3756475"/>
                <a:ext cx="9064213" cy="830997"/>
              </a:xfrm>
              <a:prstGeom prst="rect">
                <a:avLst/>
              </a:prstGeom>
              <a:blipFill>
                <a:blip r:embed="rId4"/>
                <a:stretch>
                  <a:fillRect l="-1077" t="-5839" r="-135" b="-15328"/>
                </a:stretch>
              </a:blipFill>
            </p:spPr>
            <p:txBody>
              <a:bodyPr/>
              <a:lstStyle/>
              <a:p>
                <a:r>
                  <a:rPr lang="es-CO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CuadroTexto 10">
                <a:extLst>
                  <a:ext uri="{FF2B5EF4-FFF2-40B4-BE49-F238E27FC236}">
                    <a16:creationId xmlns:a16="http://schemas.microsoft.com/office/drawing/2014/main" id="{ED0A1663-4654-45C7-2EAA-A6C0F90A3834}"/>
                  </a:ext>
                </a:extLst>
              </p:cNvPr>
              <p:cNvSpPr txBox="1"/>
              <p:nvPr/>
            </p:nvSpPr>
            <p:spPr>
              <a:xfrm>
                <a:off x="3315767" y="4859746"/>
                <a:ext cx="6566452" cy="43088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s-CO" sz="28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𝑙</m:t>
                        </m:r>
                      </m:sub>
                    </m:sSub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s-CO" sz="2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𝑙</m:t>
                        </m:r>
                      </m:sub>
                    </m:sSub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−</m:t>
                    </m:r>
                    <m:sSub>
                      <m:sSubPr>
                        <m:ctrlPr>
                          <a:rPr lang="es-CO" sz="2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𝐵</m:t>
                        </m:r>
                      </m:sub>
                    </m:sSub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(</m:t>
                    </m:r>
                    <m:sSub>
                      <m:sSubPr>
                        <m:ctrlPr>
                          <a:rPr lang="es-CO" sz="2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𝑤</m:t>
                        </m:r>
                      </m:e>
                      <m:sub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es-CO" sz="2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𝑤</m:t>
                        </m:r>
                      </m:e>
                      <m:sub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</m:sub>
                    </m:sSub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es-CO" sz="2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𝑧</m:t>
                        </m:r>
                      </m:e>
                      <m:sub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</m:sub>
                    </m:sSub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𝑟</m:t>
                    </m:r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es-CO" sz="2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𝐻</m:t>
                        </m:r>
                      </m:e>
                      <m:sub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s-CO" sz="2800" dirty="0"/>
                  <a:t>.      (8)</a:t>
                </a:r>
              </a:p>
            </p:txBody>
          </p:sp>
        </mc:Choice>
        <mc:Fallback xmlns="">
          <p:sp>
            <p:nvSpPr>
              <p:cNvPr id="11" name="CuadroTexto 10">
                <a:extLst>
                  <a:ext uri="{FF2B5EF4-FFF2-40B4-BE49-F238E27FC236}">
                    <a16:creationId xmlns:a16="http://schemas.microsoft.com/office/drawing/2014/main" id="{ED0A1663-4654-45C7-2EAA-A6C0F90A383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15767" y="4859746"/>
                <a:ext cx="6566452" cy="430887"/>
              </a:xfrm>
              <a:prstGeom prst="rect">
                <a:avLst/>
              </a:prstGeom>
              <a:blipFill>
                <a:blip r:embed="rId5"/>
                <a:stretch>
                  <a:fillRect t="-23944" b="-50704"/>
                </a:stretch>
              </a:blipFill>
            </p:spPr>
            <p:txBody>
              <a:bodyPr/>
              <a:lstStyle/>
              <a:p>
                <a:r>
                  <a:rPr lang="es-CO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22499697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933DAC3-D614-AD6E-F393-84C09F4FCA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0892" y="1883700"/>
            <a:ext cx="2628900" cy="2547257"/>
          </a:xfrm>
          <a:noFill/>
        </p:spPr>
        <p:txBody>
          <a:bodyPr anchor="ctr">
            <a:normAutofit/>
          </a:bodyPr>
          <a:lstStyle/>
          <a:p>
            <a:pPr algn="ctr"/>
            <a:r>
              <a:rPr lang="es-CO" sz="3600" b="1" dirty="0" err="1">
                <a:solidFill>
                  <a:srgbClr val="FFFFFF"/>
                </a:solidFill>
              </a:rPr>
              <a:t>Expansion</a:t>
            </a:r>
            <a:r>
              <a:rPr lang="es-CO" sz="3600" b="1" dirty="0">
                <a:solidFill>
                  <a:srgbClr val="FFFFFF"/>
                </a:solidFill>
              </a:rPr>
              <a:t> </a:t>
            </a:r>
            <a:r>
              <a:rPr lang="es-CO" sz="3600" b="1" dirty="0" err="1">
                <a:solidFill>
                  <a:srgbClr val="FFFFFF"/>
                </a:solidFill>
              </a:rPr>
              <a:t>History</a:t>
            </a:r>
            <a:r>
              <a:rPr lang="es-CO" sz="3600" b="1" dirty="0">
                <a:solidFill>
                  <a:srgbClr val="FFFFFF"/>
                </a:solidFill>
              </a:rPr>
              <a:t> </a:t>
            </a:r>
            <a:r>
              <a:rPr lang="es-CO" sz="3600" b="1" dirty="0" err="1">
                <a:solidFill>
                  <a:srgbClr val="FFFFFF"/>
                </a:solidFill>
              </a:rPr>
              <a:t>Sigmoid</a:t>
            </a:r>
            <a:r>
              <a:rPr lang="es-CO" sz="3600" b="1" dirty="0">
                <a:solidFill>
                  <a:srgbClr val="FFFFFF"/>
                </a:solidFill>
              </a:rPr>
              <a:t> </a:t>
            </a:r>
            <a:r>
              <a:rPr lang="es-CO" sz="3600" b="1" dirty="0" err="1">
                <a:solidFill>
                  <a:srgbClr val="FFFFFF"/>
                </a:solidFill>
              </a:rPr>
              <a:t>Model</a:t>
            </a:r>
            <a:endParaRPr lang="es-CO" sz="3600" b="1" dirty="0">
              <a:solidFill>
                <a:srgbClr val="FFFFFF"/>
              </a:solidFill>
            </a:endParaRPr>
          </a:p>
        </p:txBody>
      </p:sp>
      <p:sp>
        <p:nvSpPr>
          <p:cNvPr id="10" name="Marcador de fecha 9">
            <a:extLst>
              <a:ext uri="{FF2B5EF4-FFF2-40B4-BE49-F238E27FC236}">
                <a16:creationId xmlns:a16="http://schemas.microsoft.com/office/drawing/2014/main" id="{5D47F889-C5D9-82D5-34EA-BE3B0742D0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A20249-D4CB-4811-987A-9C9D58ECE104}" type="datetime1">
              <a:rPr lang="en-US" smtClean="0"/>
              <a:t>12/5/2024</a:t>
            </a:fld>
            <a:endParaRPr lang="en-US"/>
          </a:p>
        </p:txBody>
      </p:sp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36281BB3-486B-66D5-CE2B-6B6B0A3C54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34184" y="6356350"/>
            <a:ext cx="514349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61C91BE1-2D46-445E-BBC1-5D4CA15B2276}" type="slidenum">
              <a:rPr lang="en-US">
                <a:solidFill>
                  <a:schemeClr val="tx1">
                    <a:alpha val="80000"/>
                  </a:schemeClr>
                </a:solidFill>
              </a:rPr>
              <a:pPr>
                <a:spcAft>
                  <a:spcPts val="600"/>
                </a:spcAft>
              </a:pPr>
              <a:t>6</a:t>
            </a:fld>
            <a:endParaRPr lang="en-US">
              <a:solidFill>
                <a:schemeClr val="tx1">
                  <a:alpha val="80000"/>
                </a:schemeClr>
              </a:solidFill>
            </a:endParaRPr>
          </a:p>
        </p:txBody>
      </p:sp>
      <p:pic>
        <p:nvPicPr>
          <p:cNvPr id="9" name="Imagen 8" descr="Gráfico&#10;&#10;Descripción generada automáticamente">
            <a:extLst>
              <a:ext uri="{FF2B5EF4-FFF2-40B4-BE49-F238E27FC236}">
                <a16:creationId xmlns:a16="http://schemas.microsoft.com/office/drawing/2014/main" id="{526988A2-3305-01AC-AADF-1951945E217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7600" y="1142999"/>
            <a:ext cx="7699513" cy="40286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026913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Gráfico, Gráfico de dispersión&#10;&#10;Descripción generada automáticamente">
            <a:extLst>
              <a:ext uri="{FF2B5EF4-FFF2-40B4-BE49-F238E27FC236}">
                <a16:creationId xmlns:a16="http://schemas.microsoft.com/office/drawing/2014/main" id="{6A4A1D34-8ED2-7EBC-E637-C2C0F18EE49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638" y="79777"/>
            <a:ext cx="10227366" cy="6049189"/>
          </a:xfrm>
          <a:prstGeom prst="rect">
            <a:avLst/>
          </a:prstGeom>
        </p:spPr>
      </p:pic>
      <p:sp>
        <p:nvSpPr>
          <p:cNvPr id="5" name="CuadroTexto 4">
            <a:extLst>
              <a:ext uri="{FF2B5EF4-FFF2-40B4-BE49-F238E27FC236}">
                <a16:creationId xmlns:a16="http://schemas.microsoft.com/office/drawing/2014/main" id="{BAA3797D-9551-A300-9C91-7FAC0EFF821A}"/>
              </a:ext>
            </a:extLst>
          </p:cNvPr>
          <p:cNvSpPr txBox="1"/>
          <p:nvPr/>
        </p:nvSpPr>
        <p:spPr>
          <a:xfrm>
            <a:off x="2630556" y="6312639"/>
            <a:ext cx="84747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Apparent brightness vs redshift for the 1701 SN </a:t>
            </a:r>
            <a:r>
              <a:rPr lang="en-US" dirty="0" err="1"/>
              <a:t>Ia</a:t>
            </a:r>
            <a:r>
              <a:rPr lang="en-US" dirty="0"/>
              <a:t> of Pantheon+ SH0ES data.</a:t>
            </a:r>
            <a:endParaRPr lang="es-CO" dirty="0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E731A13F-44C0-0C0A-1052-08DADC8010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CABB71-C2C6-46AA-A536-68912962A342}" type="datetime1">
              <a:rPr lang="en-US" smtClean="0"/>
              <a:t>12/5/2024</a:t>
            </a:fld>
            <a:endParaRPr lang="en-US"/>
          </a:p>
        </p:txBody>
      </p:sp>
      <p:sp>
        <p:nvSpPr>
          <p:cNvPr id="2" name="Marcador de número de diapositiva 1">
            <a:extLst>
              <a:ext uri="{FF2B5EF4-FFF2-40B4-BE49-F238E27FC236}">
                <a16:creationId xmlns:a16="http://schemas.microsoft.com/office/drawing/2014/main" id="{7E7E4EAC-B5D0-2F82-310F-198F76986D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/>
              <a:t>SH</a:t>
            </a:r>
            <a:fld id="{61C91BE1-2D46-445E-BBC1-5D4CA15B2276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291414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>
            <a:extLst>
              <a:ext uri="{FF2B5EF4-FFF2-40B4-BE49-F238E27FC236}">
                <a16:creationId xmlns:a16="http://schemas.microsoft.com/office/drawing/2014/main" id="{D56CBE50-5B7E-135A-C83B-2E5A39922D87}"/>
              </a:ext>
            </a:extLst>
          </p:cNvPr>
          <p:cNvSpPr txBox="1"/>
          <p:nvPr/>
        </p:nvSpPr>
        <p:spPr>
          <a:xfrm>
            <a:off x="1803128" y="6177242"/>
            <a:ext cx="84229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Histogram for SN </a:t>
            </a:r>
            <a:r>
              <a:rPr lang="en-US" dirty="0" err="1"/>
              <a:t>Ia</a:t>
            </a:r>
            <a:r>
              <a:rPr lang="en-US" dirty="0"/>
              <a:t> in Pantheon+ data, for different values of redshift and magnitude.  </a:t>
            </a:r>
            <a:endParaRPr lang="es-CO" dirty="0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CA14A441-21DC-AD9A-30E2-D7EEB2B61A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16EBB-1BDF-481B-8AE2-A59A5813DE3C}" type="datetime1">
              <a:rPr lang="en-US" smtClean="0"/>
              <a:t>12/5/2024</a:t>
            </a:fld>
            <a:endParaRPr lang="en-US"/>
          </a:p>
        </p:txBody>
      </p:sp>
      <p:sp>
        <p:nvSpPr>
          <p:cNvPr id="2" name="Marcador de número de diapositiva 1">
            <a:extLst>
              <a:ext uri="{FF2B5EF4-FFF2-40B4-BE49-F238E27FC236}">
                <a16:creationId xmlns:a16="http://schemas.microsoft.com/office/drawing/2014/main" id="{EFA21376-499A-705A-1174-9293DE7575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91BE1-2D46-445E-BBC1-5D4CA15B2276}" type="slidenum">
              <a:rPr lang="en-US" smtClean="0"/>
              <a:t>8</a:t>
            </a:fld>
            <a:endParaRPr lang="en-US"/>
          </a:p>
        </p:txBody>
      </p:sp>
      <p:pic>
        <p:nvPicPr>
          <p:cNvPr id="6" name="Imagen 5" descr="Gráfico, Histograma&#10;&#10;Descripción generada automáticamente">
            <a:extLst>
              <a:ext uri="{FF2B5EF4-FFF2-40B4-BE49-F238E27FC236}">
                <a16:creationId xmlns:a16="http://schemas.microsoft.com/office/drawing/2014/main" id="{ED4AA29F-CA5A-EFF7-3FE6-20EF490B8A9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3059" y="311426"/>
            <a:ext cx="9435549" cy="57779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003820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F6219D45-5598-B787-ABFE-CF7A7569C6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82FB5-203E-4BAA-8826-811B971D49E7}" type="datetime1">
              <a:rPr lang="en-US" smtClean="0"/>
              <a:t>12/5/2024</a:t>
            </a:fld>
            <a:endParaRPr lang="en-US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E623BAD8-2563-61CB-A3A2-A48BE96263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91BE1-2D46-445E-BBC1-5D4CA15B2276}" type="slidenum">
              <a:rPr lang="en-US" smtClean="0"/>
              <a:t>9</a:t>
            </a:fld>
            <a:endParaRPr lang="en-US"/>
          </a:p>
        </p:txBody>
      </p:sp>
      <p:pic>
        <p:nvPicPr>
          <p:cNvPr id="6" name="Imagen 5" descr="Interfaz de usuario gráfica, Texto">
            <a:extLst>
              <a:ext uri="{FF2B5EF4-FFF2-40B4-BE49-F238E27FC236}">
                <a16:creationId xmlns:a16="http://schemas.microsoft.com/office/drawing/2014/main" id="{A0A09559-AA9E-C67B-D929-AC64B0EFDF7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678" y="596349"/>
            <a:ext cx="11029121" cy="52014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874404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2013 - Tema de 2022">
  <a:themeElements>
    <a:clrScheme name="Office 2013 - Tema de 2022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29AF8C"/>
      </a:accent1>
      <a:accent2>
        <a:srgbClr val="97BE49"/>
      </a:accent2>
      <a:accent3>
        <a:srgbClr val="3D9CCC"/>
      </a:accent3>
      <a:accent4>
        <a:srgbClr val="7C60C6"/>
      </a:accent4>
      <a:accent5>
        <a:srgbClr val="C9492C"/>
      </a:accent5>
      <a:accent6>
        <a:srgbClr val="D58C2E"/>
      </a:accent6>
      <a:hlink>
        <a:srgbClr val="0563C1"/>
      </a:hlink>
      <a:folHlink>
        <a:srgbClr val="954F72"/>
      </a:folHlink>
    </a:clrScheme>
    <a:fontScheme name="Office 2013 - Tema de 2022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2013 - Tema de 2022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3E4F19A7-A959-40BB-972C-4880BAF8EB09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48349</TotalTime>
  <Words>1097</Words>
  <Application>Microsoft Office PowerPoint</Application>
  <PresentationFormat>Panorámica</PresentationFormat>
  <Paragraphs>127</Paragraphs>
  <Slides>17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17</vt:i4>
      </vt:variant>
    </vt:vector>
  </HeadingPairs>
  <TitlesOfParts>
    <vt:vector size="18" baseType="lpstr">
      <vt:lpstr>Office 2013 - Tema de 2022</vt:lpstr>
      <vt:lpstr>Updated exploration of a Sigmoid Late-Physics model for Dark Energy with DES</vt:lpstr>
      <vt:lpstr>Introduction</vt:lpstr>
      <vt:lpstr>Friedmann Equations for the Expansion rate (Hubble parameter)  </vt:lpstr>
      <vt:lpstr>Calculation of (2) : If f_DE=(1+z)^(3(1+w_0)) at late times (w_0=-1 in ɅCDM model), and f_DE=1 at early times (high redshift), we assume a behavior   </vt:lpstr>
      <vt:lpstr>Distance modulus: magnitude-redshift relation by luminosity-distance:</vt:lpstr>
      <vt:lpstr>Expansion History Sigmoid Model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Conclusions</vt:lpstr>
      <vt:lpstr>References</vt:lpstr>
      <vt:lpstr>Original  paper 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Sergio Torres</dc:creator>
  <cp:lastModifiedBy>Sebastián Rueda Blanco</cp:lastModifiedBy>
  <cp:revision>115</cp:revision>
  <dcterms:created xsi:type="dcterms:W3CDTF">2024-05-30T19:58:29Z</dcterms:created>
  <dcterms:modified xsi:type="dcterms:W3CDTF">2024-12-05T14:53:30Z</dcterms:modified>
</cp:coreProperties>
</file>