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ink/ink3.xml" ContentType="application/inkml+xml"/>
  <Override PartName="/ppt/notesSlides/notesSlide20.xml" ContentType="application/vnd.openxmlformats-officedocument.presentationml.notesSlide+xml"/>
  <Override PartName="/ppt/ink/ink4.xml" ContentType="application/inkml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49"/>
  </p:notesMasterIdLst>
  <p:sldIdLst>
    <p:sldId id="256" r:id="rId2"/>
    <p:sldId id="354" r:id="rId3"/>
    <p:sldId id="371" r:id="rId4"/>
    <p:sldId id="355" r:id="rId5"/>
    <p:sldId id="372" r:id="rId6"/>
    <p:sldId id="364" r:id="rId7"/>
    <p:sldId id="337" r:id="rId8"/>
    <p:sldId id="365" r:id="rId9"/>
    <p:sldId id="264" r:id="rId10"/>
    <p:sldId id="347" r:id="rId11"/>
    <p:sldId id="320" r:id="rId12"/>
    <p:sldId id="314" r:id="rId13"/>
    <p:sldId id="318" r:id="rId14"/>
    <p:sldId id="361" r:id="rId15"/>
    <p:sldId id="374" r:id="rId16"/>
    <p:sldId id="369" r:id="rId17"/>
    <p:sldId id="359" r:id="rId18"/>
    <p:sldId id="373" r:id="rId19"/>
    <p:sldId id="352" r:id="rId20"/>
    <p:sldId id="346" r:id="rId21"/>
    <p:sldId id="344" r:id="rId22"/>
    <p:sldId id="356" r:id="rId23"/>
    <p:sldId id="360" r:id="rId24"/>
    <p:sldId id="363" r:id="rId25"/>
    <p:sldId id="375" r:id="rId26"/>
    <p:sldId id="378" r:id="rId27"/>
    <p:sldId id="376" r:id="rId28"/>
    <p:sldId id="377" r:id="rId29"/>
    <p:sldId id="362" r:id="rId30"/>
    <p:sldId id="379" r:id="rId31"/>
    <p:sldId id="380" r:id="rId32"/>
    <p:sldId id="268" r:id="rId33"/>
    <p:sldId id="349" r:id="rId34"/>
    <p:sldId id="333" r:id="rId35"/>
    <p:sldId id="338" r:id="rId36"/>
    <p:sldId id="311" r:id="rId37"/>
    <p:sldId id="317" r:id="rId38"/>
    <p:sldId id="259" r:id="rId39"/>
    <p:sldId id="312" r:id="rId40"/>
    <p:sldId id="326" r:id="rId41"/>
    <p:sldId id="329" r:id="rId42"/>
    <p:sldId id="328" r:id="rId43"/>
    <p:sldId id="313" r:id="rId44"/>
    <p:sldId id="348" r:id="rId45"/>
    <p:sldId id="351" r:id="rId46"/>
    <p:sldId id="370" r:id="rId47"/>
    <p:sldId id="357" r:id="rId48"/>
  </p:sldIdLst>
  <p:sldSz cx="9144000" cy="5143500" type="screen16x9"/>
  <p:notesSz cx="6858000" cy="9144000"/>
  <p:embeddedFontLst>
    <p:embeddedFont>
      <p:font typeface="Anaheim" panose="020B0604020202020204" charset="0"/>
      <p:regular r:id="rId50"/>
    </p:embeddedFont>
    <p:embeddedFont>
      <p:font typeface="Cambria Math" panose="02040503050406030204" pitchFamily="18" charset="0"/>
      <p:regular r:id="rId51"/>
    </p:embeddedFont>
    <p:embeddedFont>
      <p:font typeface="Lucida Calligraphy" panose="03010101010101010101" pitchFamily="66" charset="0"/>
      <p:regular r:id="rId52"/>
    </p:embeddedFont>
    <p:embeddedFont>
      <p:font typeface="Nunito Light" pitchFamily="2" charset="0"/>
      <p:regular r:id="rId53"/>
      <p:italic r:id="rId54"/>
    </p:embeddedFont>
    <p:embeddedFont>
      <p:font typeface="Open Sans" panose="020B0606030504020204" pitchFamily="34" charset="0"/>
      <p:regular r:id="rId55"/>
      <p:bold r:id="rId56"/>
      <p:italic r:id="rId57"/>
      <p:boldItalic r:id="rId58"/>
    </p:embeddedFont>
    <p:embeddedFont>
      <p:font typeface="Playfair Display" panose="00000500000000000000" pitchFamily="2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FFAB"/>
    <a:srgbClr val="FF33CC"/>
    <a:srgbClr val="FFCCCC"/>
    <a:srgbClr val="FF99CC"/>
    <a:srgbClr val="34C525"/>
    <a:srgbClr val="CC9B00"/>
    <a:srgbClr val="E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472ADAF-CFCE-4648-ACDB-66439FD3EE3C}">
  <a:tblStyle styleId="{E472ADAF-CFCE-4648-ACDB-66439FD3EE3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E776259-E500-45B8-A164-AC8659BECAF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092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38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1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7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0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5.fntdata"/><Relationship Id="rId62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8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3.fntdata"/><Relationship Id="rId60" Type="http://schemas.openxmlformats.org/officeDocument/2006/relationships/font" Target="fonts/font11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15:12:53.890"/>
    </inkml:context>
    <inkml:brush xml:id="br0">
      <inkml:brushProperty name="width" value="0.01764" units="cm"/>
      <inkml:brushProperty name="height" value="0.01764" units="cm"/>
    </inkml:brush>
  </inkml:definitions>
  <inkml:trace contextRef="#ctx0" brushRef="#br0">0 0 24575,'3'0'0,"5"0"0,4 0 0,4 0 0,2 0 0,1 0 0,2 0 0,0 0 0,-1 0 0,1 0 0,-1 0 0,0 0 0,0 0 0,-3 0-8191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15:34:05.37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0 24575,'3'0'0,"5"0"0,4 0 0,4 0 0,2 0 0,2 0 0,0 0 0,1 0 0,-1 0 0,1 0 0,-1 0 0,-3 0-8191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22:44:56.11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02:05:00.4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1F56F5DE-4B16-607A-6DA7-2634B2261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67DF9645-6987-D669-0A58-7608CC64710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463E5DAE-F58F-E4EC-CB53-D85531D478B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6956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15A8A0EE-D3F7-9F97-8336-A27EC7F77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59153697-191B-26B7-CA4A-C197AFDD37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17152DC8-A575-6C30-D446-2AA6CBFD8F5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9209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151E388D-BA90-F3AE-9E63-880DFE6B2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9718B34D-EC37-DCE8-0E0C-7ADD870A5D8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3B0192CF-E83A-A58B-5CBC-4CF93FD0108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02819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65078700-CC9C-EA5E-27BB-E02911844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6251E680-2291-004D-74B2-804EECADF4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CD31357B-1898-67F8-B77E-269BB3B36B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9367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855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5814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>
          <a:extLst>
            <a:ext uri="{FF2B5EF4-FFF2-40B4-BE49-F238E27FC236}">
              <a16:creationId xmlns:a16="http://schemas.microsoft.com/office/drawing/2014/main" id="{D9EAD92B-1DF2-7A64-9824-EAFC882F0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54dda1946d_6_257:notes">
            <a:extLst>
              <a:ext uri="{FF2B5EF4-FFF2-40B4-BE49-F238E27FC236}">
                <a16:creationId xmlns:a16="http://schemas.microsoft.com/office/drawing/2014/main" id="{FB532FB4-9675-E473-39CF-DEC896B4D01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54dda1946d_6_257:notes">
            <a:extLst>
              <a:ext uri="{FF2B5EF4-FFF2-40B4-BE49-F238E27FC236}">
                <a16:creationId xmlns:a16="http://schemas.microsoft.com/office/drawing/2014/main" id="{D2D04CA4-2004-A56F-7A47-F6C08BD4072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8868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61061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CF774FA8-2E27-53A4-E4B7-69E5A8232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46C09A06-101F-1D6C-CC9E-390C4E046E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C670722E-09F1-7214-2319-275C0204624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9456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6AA3329C-47D6-B13C-FED4-15BA19837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DCDE6E9C-473E-E55C-85EA-5E3AFECFC2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2BFD9ACA-14AE-8F15-039F-BFCA31303C5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882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>
          <a:extLst>
            <a:ext uri="{FF2B5EF4-FFF2-40B4-BE49-F238E27FC236}">
              <a16:creationId xmlns:a16="http://schemas.microsoft.com/office/drawing/2014/main" id="{222C3F77-2E15-4284-76A5-480BE4F4E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54dda1946d_6_257:notes">
            <a:extLst>
              <a:ext uri="{FF2B5EF4-FFF2-40B4-BE49-F238E27FC236}">
                <a16:creationId xmlns:a16="http://schemas.microsoft.com/office/drawing/2014/main" id="{93E7871E-8174-2BF6-EECA-BDDE0D4E37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54dda1946d_6_257:notes">
            <a:extLst>
              <a:ext uri="{FF2B5EF4-FFF2-40B4-BE49-F238E27FC236}">
                <a16:creationId xmlns:a16="http://schemas.microsoft.com/office/drawing/2014/main" id="{19D4C603-07A4-DC8C-36FA-017E86D6F1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07899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F668113F-7C9D-F911-D2A6-4BA11F256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CC7DA46A-B8AA-CAC2-6D89-A00E8838DD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A63E7118-4172-9FE8-ECB3-0CB35A2EA0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07745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11274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81096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88436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91260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20781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43609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78521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5395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5250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>
          <a:extLst>
            <a:ext uri="{FF2B5EF4-FFF2-40B4-BE49-F238E27FC236}">
              <a16:creationId xmlns:a16="http://schemas.microsoft.com/office/drawing/2014/main" id="{22458EDB-269E-5247-BE94-28F99DC85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2b348404ac2_0_160:notes">
            <a:extLst>
              <a:ext uri="{FF2B5EF4-FFF2-40B4-BE49-F238E27FC236}">
                <a16:creationId xmlns:a16="http://schemas.microsoft.com/office/drawing/2014/main" id="{ED8AB34D-48B3-3349-61E6-66DC1BF5AAA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2b348404ac2_0_160:notes">
            <a:extLst>
              <a:ext uri="{FF2B5EF4-FFF2-40B4-BE49-F238E27FC236}">
                <a16:creationId xmlns:a16="http://schemas.microsoft.com/office/drawing/2014/main" id="{9456AE8B-7AA5-8A12-7A78-4008DC06F3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29576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34125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67535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2b348404ac2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Google Shape;654;g2b348404ac2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F2C27AAA-6B97-9888-9259-62EDAFD21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9E75B673-E870-57E4-B8FF-1003939F71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F9938590-2D7D-5D0F-1CB0-99AB7A3B688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38088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FE5D30E6-5C83-DA0A-9D5F-8B23D6B79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6003010D-03E6-BA91-269C-D7AD877417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1247E472-87EF-0412-26A1-07D1F8F4C8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35487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>
          <a:extLst>
            <a:ext uri="{FF2B5EF4-FFF2-40B4-BE49-F238E27FC236}">
              <a16:creationId xmlns:a16="http://schemas.microsoft.com/office/drawing/2014/main" id="{6441989E-6415-E779-D3E3-A20FDC4A1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14072739ea5_12_0:notes">
            <a:extLst>
              <a:ext uri="{FF2B5EF4-FFF2-40B4-BE49-F238E27FC236}">
                <a16:creationId xmlns:a16="http://schemas.microsoft.com/office/drawing/2014/main" id="{D5A7C1ED-779C-BDEF-E1DC-E34858C6C4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14072739ea5_12_0:notes">
            <a:extLst>
              <a:ext uri="{FF2B5EF4-FFF2-40B4-BE49-F238E27FC236}">
                <a16:creationId xmlns:a16="http://schemas.microsoft.com/office/drawing/2014/main" id="{9CD39C8B-D929-B100-8371-6FD171C50D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6694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7C11AF10-8148-7A94-181E-B5E65D846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7D79CFE8-13FB-966B-C74D-1397C517563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A3FF7945-08FC-1979-B266-0F0245BE63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793657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54dda1946d_6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54dda1946d_6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801825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>
          <a:extLst>
            <a:ext uri="{FF2B5EF4-FFF2-40B4-BE49-F238E27FC236}">
              <a16:creationId xmlns:a16="http://schemas.microsoft.com/office/drawing/2014/main" id="{222C3F77-2E15-4284-76A5-480BE4F4E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54dda1946d_6_257:notes">
            <a:extLst>
              <a:ext uri="{FF2B5EF4-FFF2-40B4-BE49-F238E27FC236}">
                <a16:creationId xmlns:a16="http://schemas.microsoft.com/office/drawing/2014/main" id="{93E7871E-8174-2BF6-EECA-BDDE0D4E37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54dda1946d_6_257:notes">
            <a:extLst>
              <a:ext uri="{FF2B5EF4-FFF2-40B4-BE49-F238E27FC236}">
                <a16:creationId xmlns:a16="http://schemas.microsoft.com/office/drawing/2014/main" id="{19D4C603-07A4-DC8C-36FA-017E86D6F1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89592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>
          <a:extLst>
            <a:ext uri="{FF2B5EF4-FFF2-40B4-BE49-F238E27FC236}">
              <a16:creationId xmlns:a16="http://schemas.microsoft.com/office/drawing/2014/main" id="{31871FB1-A028-1EC5-37F3-99A2738D5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2b348404ac2_0_160:notes">
            <a:extLst>
              <a:ext uri="{FF2B5EF4-FFF2-40B4-BE49-F238E27FC236}">
                <a16:creationId xmlns:a16="http://schemas.microsoft.com/office/drawing/2014/main" id="{3A46D40F-9322-E342-6DFB-A65FC1A4CC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2b348404ac2_0_160:notes">
            <a:extLst>
              <a:ext uri="{FF2B5EF4-FFF2-40B4-BE49-F238E27FC236}">
                <a16:creationId xmlns:a16="http://schemas.microsoft.com/office/drawing/2014/main" id="{5EFE6C72-F0B1-E3C6-BE45-DB78406F7CB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296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FE5D30E6-5C83-DA0A-9D5F-8B23D6B79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6003010D-03E6-BA91-269C-D7AD877417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1247E472-87EF-0412-26A1-07D1F8F4C8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04987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>
          <a:extLst>
            <a:ext uri="{FF2B5EF4-FFF2-40B4-BE49-F238E27FC236}">
              <a16:creationId xmlns:a16="http://schemas.microsoft.com/office/drawing/2014/main" id="{E9ED6952-D853-CBEA-418D-85C9D4CB5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2b348404ac2_0_160:notes">
            <a:extLst>
              <a:ext uri="{FF2B5EF4-FFF2-40B4-BE49-F238E27FC236}">
                <a16:creationId xmlns:a16="http://schemas.microsoft.com/office/drawing/2014/main" id="{1CF30F7E-56A3-B67E-5A21-A0D71A89084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2b348404ac2_0_160:notes">
            <a:extLst>
              <a:ext uri="{FF2B5EF4-FFF2-40B4-BE49-F238E27FC236}">
                <a16:creationId xmlns:a16="http://schemas.microsoft.com/office/drawing/2014/main" id="{FE283F5B-A3CD-D039-AC0A-DE076D6498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76619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>
          <a:extLst>
            <a:ext uri="{FF2B5EF4-FFF2-40B4-BE49-F238E27FC236}">
              <a16:creationId xmlns:a16="http://schemas.microsoft.com/office/drawing/2014/main" id="{E4091F0C-EA5E-B37F-59C6-83AF02226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2b348404ac2_0_160:notes">
            <a:extLst>
              <a:ext uri="{FF2B5EF4-FFF2-40B4-BE49-F238E27FC236}">
                <a16:creationId xmlns:a16="http://schemas.microsoft.com/office/drawing/2014/main" id="{025B7875-2D29-2A0A-C276-EBAC591030D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2b348404ac2_0_160:notes">
            <a:extLst>
              <a:ext uri="{FF2B5EF4-FFF2-40B4-BE49-F238E27FC236}">
                <a16:creationId xmlns:a16="http://schemas.microsoft.com/office/drawing/2014/main" id="{97847814-0817-ED7E-DC20-E329058EF68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080030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4CE690DD-99E8-6371-DAEA-C3ED47DA7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8A6E1313-27CC-38C7-E702-B1FFAD6C6AC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FB37C24B-A204-B2EF-26C3-00C1AFBB302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37990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CE714788-39F2-89A2-7A85-6AAC0A201C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4DA2FB17-10EA-CBEC-10DE-873560D73CB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F497987F-18AA-99F2-FB65-897FAFE7CE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827709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93A98270-228E-4934-832C-A5C7EB36C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35D906CE-481D-95CA-9E37-1E87A4539AB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13514A52-B036-5267-7BE5-2F28F1442C1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94453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B9D74BF2-E20E-BD2A-2FD0-D9EB917E0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C02F212D-BE09-6E50-D040-5636A1BF03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306AB96A-ECAF-7909-A98A-C991D47D148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188007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>
          <a:extLst>
            <a:ext uri="{FF2B5EF4-FFF2-40B4-BE49-F238E27FC236}">
              <a16:creationId xmlns:a16="http://schemas.microsoft.com/office/drawing/2014/main" id="{3AA5F6A2-036F-105A-7C84-A48CCE00A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>
            <a:extLst>
              <a:ext uri="{FF2B5EF4-FFF2-40B4-BE49-F238E27FC236}">
                <a16:creationId xmlns:a16="http://schemas.microsoft.com/office/drawing/2014/main" id="{06FA31CB-6944-FF2E-30F6-06BA4F99BC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>
            <a:extLst>
              <a:ext uri="{FF2B5EF4-FFF2-40B4-BE49-F238E27FC236}">
                <a16:creationId xmlns:a16="http://schemas.microsoft.com/office/drawing/2014/main" id="{030647DB-9F5B-5037-8E47-7C7F07FA7E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1212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E1530995-70A0-83AC-5BAA-B9EBEE90F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81560CBF-E386-6434-F531-0AB5F4FC7E6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39B5EF14-B88D-E49A-6B2F-49C84429F0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8281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394D0CBF-7970-6406-BDDA-EFCAB00F1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24BD3A0F-815F-8423-F343-219128648C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9162E41F-FBAA-5858-E597-484A3488162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52349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1819A7D1-CAB3-E496-F035-15612C520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1D0D9233-0EAE-8CDC-1225-2B43413AA4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9C4EB00B-5246-39DD-EEE5-AF4F132E79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8924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>
          <a:extLst>
            <a:ext uri="{FF2B5EF4-FFF2-40B4-BE49-F238E27FC236}">
              <a16:creationId xmlns:a16="http://schemas.microsoft.com/office/drawing/2014/main" id="{2D60F813-FC0D-4B18-AD4A-584765C68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348404ac2_0_46:notes">
            <a:extLst>
              <a:ext uri="{FF2B5EF4-FFF2-40B4-BE49-F238E27FC236}">
                <a16:creationId xmlns:a16="http://schemas.microsoft.com/office/drawing/2014/main" id="{D64392FB-9730-4C54-9C27-180C88F9727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348404ac2_0_46:notes">
            <a:extLst>
              <a:ext uri="{FF2B5EF4-FFF2-40B4-BE49-F238E27FC236}">
                <a16:creationId xmlns:a16="http://schemas.microsoft.com/office/drawing/2014/main" id="{FAB339F6-B6A9-D298-AB66-3ADC8A9AA8C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3614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2b348404ac2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2b348404ac2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7980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834950" y="1163900"/>
            <a:ext cx="6168000" cy="243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4500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11150" y="4128200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10800000">
            <a:off x="442025" y="0"/>
            <a:ext cx="118800" cy="20157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2" name="Google Shape;12;p2"/>
          <p:cNvGrpSpPr/>
          <p:nvPr/>
        </p:nvGrpSpPr>
        <p:grpSpPr>
          <a:xfrm>
            <a:off x="7101472" y="-1852026"/>
            <a:ext cx="3870482" cy="3871246"/>
            <a:chOff x="3217900" y="804700"/>
            <a:chExt cx="1520400" cy="1520700"/>
          </a:xfrm>
        </p:grpSpPr>
        <p:sp>
          <p:nvSpPr>
            <p:cNvPr id="13" name="Google Shape;13;p2"/>
            <p:cNvSpPr/>
            <p:nvPr/>
          </p:nvSpPr>
          <p:spPr>
            <a:xfrm>
              <a:off x="3432100" y="1019050"/>
              <a:ext cx="1093500" cy="10935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541750" y="1128550"/>
              <a:ext cx="874200" cy="8745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875200" y="1462150"/>
              <a:ext cx="207300" cy="2073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772450" y="1359400"/>
              <a:ext cx="412800" cy="4128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656650" y="1243600"/>
              <a:ext cx="644400" cy="6444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327850" y="914800"/>
              <a:ext cx="1302000" cy="13020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217900" y="804700"/>
              <a:ext cx="1520400" cy="15207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1_1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22"/>
          <p:cNvSpPr txBox="1">
            <a:spLocks noGrp="1"/>
          </p:cNvSpPr>
          <p:nvPr>
            <p:ph type="subTitle" idx="1"/>
          </p:nvPr>
        </p:nvSpPr>
        <p:spPr>
          <a:xfrm>
            <a:off x="4743841" y="1743825"/>
            <a:ext cx="3222900" cy="207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22"/>
          <p:cNvSpPr txBox="1">
            <a:spLocks noGrp="1"/>
          </p:cNvSpPr>
          <p:nvPr>
            <p:ph type="subTitle" idx="2"/>
          </p:nvPr>
        </p:nvSpPr>
        <p:spPr>
          <a:xfrm>
            <a:off x="720009" y="1743825"/>
            <a:ext cx="3222900" cy="207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cxnSp>
        <p:nvCxnSpPr>
          <p:cNvPr id="331" name="Google Shape;331;p22"/>
          <p:cNvCxnSpPr/>
          <p:nvPr/>
        </p:nvCxnSpPr>
        <p:spPr>
          <a:xfrm>
            <a:off x="0" y="4873695"/>
            <a:ext cx="7946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332" name="Google Shape;332;p22"/>
          <p:cNvGrpSpPr/>
          <p:nvPr/>
        </p:nvGrpSpPr>
        <p:grpSpPr>
          <a:xfrm>
            <a:off x="8424000" y="4824430"/>
            <a:ext cx="498860" cy="98530"/>
            <a:chOff x="2287725" y="3761165"/>
            <a:chExt cx="498860" cy="98530"/>
          </a:xfrm>
        </p:grpSpPr>
        <p:sp>
          <p:nvSpPr>
            <p:cNvPr id="333" name="Google Shape;333;p22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334" name="Google Shape;334;p22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335" name="Google Shape;335;p22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36" name="Google Shape;336;p22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337" name="Google Shape;337;p22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338" name="Google Shape;338;p22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339" name="Google Shape;339;p22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40" name="Google Shape;340;p22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341" name="Google Shape;341;p22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61" name="Google Shape;361;p24"/>
          <p:cNvSpPr txBox="1">
            <a:spLocks noGrp="1"/>
          </p:cNvSpPr>
          <p:nvPr>
            <p:ph type="subTitle" idx="1"/>
          </p:nvPr>
        </p:nvSpPr>
        <p:spPr>
          <a:xfrm>
            <a:off x="720000" y="2360152"/>
            <a:ext cx="2175300" cy="15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62" name="Google Shape;362;p24"/>
          <p:cNvSpPr txBox="1">
            <a:spLocks noGrp="1"/>
          </p:cNvSpPr>
          <p:nvPr>
            <p:ph type="subTitle" idx="2"/>
          </p:nvPr>
        </p:nvSpPr>
        <p:spPr>
          <a:xfrm>
            <a:off x="3484347" y="2360152"/>
            <a:ext cx="2175300" cy="15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63" name="Google Shape;363;p24"/>
          <p:cNvSpPr txBox="1">
            <a:spLocks noGrp="1"/>
          </p:cNvSpPr>
          <p:nvPr>
            <p:ph type="subTitle" idx="3"/>
          </p:nvPr>
        </p:nvSpPr>
        <p:spPr>
          <a:xfrm>
            <a:off x="6248700" y="2360152"/>
            <a:ext cx="2175300" cy="15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24"/>
          <p:cNvSpPr txBox="1">
            <a:spLocks noGrp="1"/>
          </p:cNvSpPr>
          <p:nvPr>
            <p:ph type="subTitle" idx="4"/>
          </p:nvPr>
        </p:nvSpPr>
        <p:spPr>
          <a:xfrm>
            <a:off x="720000" y="1700141"/>
            <a:ext cx="2175300" cy="66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65" name="Google Shape;365;p24"/>
          <p:cNvSpPr txBox="1">
            <a:spLocks noGrp="1"/>
          </p:cNvSpPr>
          <p:nvPr>
            <p:ph type="subTitle" idx="5"/>
          </p:nvPr>
        </p:nvSpPr>
        <p:spPr>
          <a:xfrm>
            <a:off x="3484350" y="1700141"/>
            <a:ext cx="2175300" cy="66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66" name="Google Shape;366;p24"/>
          <p:cNvSpPr txBox="1">
            <a:spLocks noGrp="1"/>
          </p:cNvSpPr>
          <p:nvPr>
            <p:ph type="subTitle" idx="6"/>
          </p:nvPr>
        </p:nvSpPr>
        <p:spPr>
          <a:xfrm>
            <a:off x="6248700" y="1700141"/>
            <a:ext cx="2175300" cy="66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cxnSp>
        <p:nvCxnSpPr>
          <p:cNvPr id="367" name="Google Shape;367;p24"/>
          <p:cNvCxnSpPr/>
          <p:nvPr/>
        </p:nvCxnSpPr>
        <p:spPr>
          <a:xfrm rot="10800000">
            <a:off x="1633800" y="4876575"/>
            <a:ext cx="7510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368" name="Google Shape;368;p24"/>
          <p:cNvGrpSpPr/>
          <p:nvPr/>
        </p:nvGrpSpPr>
        <p:grpSpPr>
          <a:xfrm>
            <a:off x="713225" y="4827310"/>
            <a:ext cx="498860" cy="98530"/>
            <a:chOff x="2287725" y="3761165"/>
            <a:chExt cx="498860" cy="98530"/>
          </a:xfrm>
        </p:grpSpPr>
        <p:sp>
          <p:nvSpPr>
            <p:cNvPr id="369" name="Google Shape;369;p24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370" name="Google Shape;370;p24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371" name="Google Shape;371;p24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72" name="Google Shape;372;p24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373" name="Google Shape;373;p24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374" name="Google Shape;374;p24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375" name="Google Shape;375;p24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76" name="Google Shape;376;p24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377" name="Google Shape;377;p24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378" name="Google Shape;378;p24"/>
          <p:cNvSpPr/>
          <p:nvPr/>
        </p:nvSpPr>
        <p:spPr>
          <a:xfrm rot="10800000">
            <a:off x="8724600" y="50"/>
            <a:ext cx="118800" cy="9564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81" name="Google Shape;381;p25"/>
          <p:cNvSpPr txBox="1">
            <a:spLocks noGrp="1"/>
          </p:cNvSpPr>
          <p:nvPr>
            <p:ph type="subTitle" idx="1"/>
          </p:nvPr>
        </p:nvSpPr>
        <p:spPr>
          <a:xfrm>
            <a:off x="1253224" y="1825100"/>
            <a:ext cx="2811000" cy="9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82" name="Google Shape;382;p25"/>
          <p:cNvSpPr txBox="1">
            <a:spLocks noGrp="1"/>
          </p:cNvSpPr>
          <p:nvPr>
            <p:ph type="subTitle" idx="2"/>
          </p:nvPr>
        </p:nvSpPr>
        <p:spPr>
          <a:xfrm>
            <a:off x="5079776" y="1825100"/>
            <a:ext cx="2811000" cy="9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25"/>
          <p:cNvSpPr txBox="1">
            <a:spLocks noGrp="1"/>
          </p:cNvSpPr>
          <p:nvPr>
            <p:ph type="subTitle" idx="3"/>
          </p:nvPr>
        </p:nvSpPr>
        <p:spPr>
          <a:xfrm>
            <a:off x="1253224" y="3485675"/>
            <a:ext cx="2811000" cy="9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25"/>
          <p:cNvSpPr txBox="1">
            <a:spLocks noGrp="1"/>
          </p:cNvSpPr>
          <p:nvPr>
            <p:ph type="subTitle" idx="4"/>
          </p:nvPr>
        </p:nvSpPr>
        <p:spPr>
          <a:xfrm>
            <a:off x="5079776" y="3485675"/>
            <a:ext cx="2811000" cy="95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85" name="Google Shape;385;p25"/>
          <p:cNvSpPr txBox="1">
            <a:spLocks noGrp="1"/>
          </p:cNvSpPr>
          <p:nvPr>
            <p:ph type="subTitle" idx="5"/>
          </p:nvPr>
        </p:nvSpPr>
        <p:spPr>
          <a:xfrm>
            <a:off x="1253224" y="1455550"/>
            <a:ext cx="2811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86" name="Google Shape;386;p25"/>
          <p:cNvSpPr txBox="1">
            <a:spLocks noGrp="1"/>
          </p:cNvSpPr>
          <p:nvPr>
            <p:ph type="subTitle" idx="6"/>
          </p:nvPr>
        </p:nvSpPr>
        <p:spPr>
          <a:xfrm>
            <a:off x="1253224" y="3116200"/>
            <a:ext cx="2811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87" name="Google Shape;387;p25"/>
          <p:cNvSpPr txBox="1">
            <a:spLocks noGrp="1"/>
          </p:cNvSpPr>
          <p:nvPr>
            <p:ph type="subTitle" idx="7"/>
          </p:nvPr>
        </p:nvSpPr>
        <p:spPr>
          <a:xfrm>
            <a:off x="5079749" y="1455550"/>
            <a:ext cx="2811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88" name="Google Shape;388;p25"/>
          <p:cNvSpPr txBox="1">
            <a:spLocks noGrp="1"/>
          </p:cNvSpPr>
          <p:nvPr>
            <p:ph type="subTitle" idx="8"/>
          </p:nvPr>
        </p:nvSpPr>
        <p:spPr>
          <a:xfrm>
            <a:off x="5079749" y="3116200"/>
            <a:ext cx="2811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cxnSp>
        <p:nvCxnSpPr>
          <p:cNvPr id="389" name="Google Shape;389;p25"/>
          <p:cNvCxnSpPr/>
          <p:nvPr/>
        </p:nvCxnSpPr>
        <p:spPr>
          <a:xfrm rot="10800000">
            <a:off x="0" y="4870900"/>
            <a:ext cx="7510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grpSp>
        <p:nvGrpSpPr>
          <p:cNvPr id="390" name="Google Shape;390;p25"/>
          <p:cNvGrpSpPr/>
          <p:nvPr/>
        </p:nvGrpSpPr>
        <p:grpSpPr>
          <a:xfrm>
            <a:off x="7931925" y="4821635"/>
            <a:ext cx="498860" cy="98530"/>
            <a:chOff x="2287725" y="3761165"/>
            <a:chExt cx="498860" cy="98530"/>
          </a:xfrm>
        </p:grpSpPr>
        <p:sp>
          <p:nvSpPr>
            <p:cNvPr id="391" name="Google Shape;391;p25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392" name="Google Shape;392;p25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393" name="Google Shape;393;p25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94" name="Google Shape;394;p25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395" name="Google Shape;395;p25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396" name="Google Shape;396;p25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397" name="Google Shape;397;p25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98" name="Google Shape;398;p25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399" name="Google Shape;399;p25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400" name="Google Shape;400;p25"/>
          <p:cNvSpPr/>
          <p:nvPr/>
        </p:nvSpPr>
        <p:spPr>
          <a:xfrm rot="10800000">
            <a:off x="297300" y="50"/>
            <a:ext cx="118800" cy="9564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03" name="Google Shape;403;p26"/>
          <p:cNvSpPr txBox="1">
            <a:spLocks noGrp="1"/>
          </p:cNvSpPr>
          <p:nvPr>
            <p:ph type="subTitle" idx="1"/>
          </p:nvPr>
        </p:nvSpPr>
        <p:spPr>
          <a:xfrm>
            <a:off x="720000" y="1710161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26"/>
          <p:cNvSpPr txBox="1">
            <a:spLocks noGrp="1"/>
          </p:cNvSpPr>
          <p:nvPr>
            <p:ph type="subTitle" idx="2"/>
          </p:nvPr>
        </p:nvSpPr>
        <p:spPr>
          <a:xfrm>
            <a:off x="3579000" y="1710161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26"/>
          <p:cNvSpPr txBox="1">
            <a:spLocks noGrp="1"/>
          </p:cNvSpPr>
          <p:nvPr>
            <p:ph type="subTitle" idx="3"/>
          </p:nvPr>
        </p:nvSpPr>
        <p:spPr>
          <a:xfrm>
            <a:off x="720000" y="3440450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06" name="Google Shape;406;p26"/>
          <p:cNvSpPr txBox="1">
            <a:spLocks noGrp="1"/>
          </p:cNvSpPr>
          <p:nvPr>
            <p:ph type="subTitle" idx="4"/>
          </p:nvPr>
        </p:nvSpPr>
        <p:spPr>
          <a:xfrm>
            <a:off x="3578998" y="3440450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07" name="Google Shape;407;p26"/>
          <p:cNvSpPr txBox="1">
            <a:spLocks noGrp="1"/>
          </p:cNvSpPr>
          <p:nvPr>
            <p:ph type="subTitle" idx="5"/>
          </p:nvPr>
        </p:nvSpPr>
        <p:spPr>
          <a:xfrm>
            <a:off x="6437997" y="1710161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26"/>
          <p:cNvSpPr txBox="1">
            <a:spLocks noGrp="1"/>
          </p:cNvSpPr>
          <p:nvPr>
            <p:ph type="subTitle" idx="6"/>
          </p:nvPr>
        </p:nvSpPr>
        <p:spPr>
          <a:xfrm>
            <a:off x="6437997" y="3440450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09" name="Google Shape;409;p26"/>
          <p:cNvSpPr txBox="1">
            <a:spLocks noGrp="1"/>
          </p:cNvSpPr>
          <p:nvPr>
            <p:ph type="subTitle" idx="7"/>
          </p:nvPr>
        </p:nvSpPr>
        <p:spPr>
          <a:xfrm>
            <a:off x="720000" y="1336275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410" name="Google Shape;410;p26"/>
          <p:cNvSpPr txBox="1">
            <a:spLocks noGrp="1"/>
          </p:cNvSpPr>
          <p:nvPr>
            <p:ph type="subTitle" idx="8"/>
          </p:nvPr>
        </p:nvSpPr>
        <p:spPr>
          <a:xfrm>
            <a:off x="3579000" y="1336275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411" name="Google Shape;411;p26"/>
          <p:cNvSpPr txBox="1">
            <a:spLocks noGrp="1"/>
          </p:cNvSpPr>
          <p:nvPr>
            <p:ph type="subTitle" idx="9"/>
          </p:nvPr>
        </p:nvSpPr>
        <p:spPr>
          <a:xfrm>
            <a:off x="6437997" y="1336275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412" name="Google Shape;412;p26"/>
          <p:cNvSpPr txBox="1">
            <a:spLocks noGrp="1"/>
          </p:cNvSpPr>
          <p:nvPr>
            <p:ph type="subTitle" idx="13"/>
          </p:nvPr>
        </p:nvSpPr>
        <p:spPr>
          <a:xfrm>
            <a:off x="720000" y="3063352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413" name="Google Shape;413;p26"/>
          <p:cNvSpPr txBox="1">
            <a:spLocks noGrp="1"/>
          </p:cNvSpPr>
          <p:nvPr>
            <p:ph type="subTitle" idx="14"/>
          </p:nvPr>
        </p:nvSpPr>
        <p:spPr>
          <a:xfrm>
            <a:off x="3579000" y="3063352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414" name="Google Shape;414;p26"/>
          <p:cNvSpPr txBox="1">
            <a:spLocks noGrp="1"/>
          </p:cNvSpPr>
          <p:nvPr>
            <p:ph type="subTitle" idx="15"/>
          </p:nvPr>
        </p:nvSpPr>
        <p:spPr>
          <a:xfrm>
            <a:off x="6437997" y="3063352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cxnSp>
        <p:nvCxnSpPr>
          <p:cNvPr id="415" name="Google Shape;415;p26"/>
          <p:cNvCxnSpPr/>
          <p:nvPr/>
        </p:nvCxnSpPr>
        <p:spPr>
          <a:xfrm>
            <a:off x="353550" y="0"/>
            <a:ext cx="0" cy="217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416" name="Google Shape;416;p26"/>
          <p:cNvGrpSpPr/>
          <p:nvPr/>
        </p:nvGrpSpPr>
        <p:grpSpPr>
          <a:xfrm>
            <a:off x="8423995" y="217560"/>
            <a:ext cx="498860" cy="98530"/>
            <a:chOff x="2287725" y="3761165"/>
            <a:chExt cx="498860" cy="98530"/>
          </a:xfrm>
        </p:grpSpPr>
        <p:sp>
          <p:nvSpPr>
            <p:cNvPr id="417" name="Google Shape;417;p26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418" name="Google Shape;418;p26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419" name="Google Shape;419;p26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20" name="Google Shape;420;p26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421" name="Google Shape;421;p26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422" name="Google Shape;422;p26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423" name="Google Shape;423;p26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424" name="Google Shape;424;p26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425" name="Google Shape;425;p26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426" name="Google Shape;426;p26"/>
          <p:cNvSpPr/>
          <p:nvPr/>
        </p:nvSpPr>
        <p:spPr>
          <a:xfrm rot="5400000">
            <a:off x="418800" y="4390750"/>
            <a:ext cx="118800" cy="9564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5" name="Google Shape;475;p30"/>
          <p:cNvGrpSpPr/>
          <p:nvPr/>
        </p:nvGrpSpPr>
        <p:grpSpPr>
          <a:xfrm>
            <a:off x="4322575" y="4830610"/>
            <a:ext cx="498860" cy="98530"/>
            <a:chOff x="2287725" y="3761165"/>
            <a:chExt cx="498860" cy="98530"/>
          </a:xfrm>
        </p:grpSpPr>
        <p:sp>
          <p:nvSpPr>
            <p:cNvPr id="476" name="Google Shape;476;p30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477" name="Google Shape;477;p30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478" name="Google Shape;478;p30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79" name="Google Shape;479;p30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480" name="Google Shape;480;p30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481" name="Google Shape;481;p30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482" name="Google Shape;482;p30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483" name="Google Shape;483;p30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484" name="Google Shape;484;p30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cxnSp>
        <p:nvCxnSpPr>
          <p:cNvPr id="485" name="Google Shape;485;p30"/>
          <p:cNvCxnSpPr/>
          <p:nvPr/>
        </p:nvCxnSpPr>
        <p:spPr>
          <a:xfrm rot="10800000">
            <a:off x="358600" y="0"/>
            <a:ext cx="0" cy="300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486" name="Google Shape;486;p30"/>
          <p:cNvCxnSpPr/>
          <p:nvPr/>
        </p:nvCxnSpPr>
        <p:spPr>
          <a:xfrm rot="10800000">
            <a:off x="8785375" y="0"/>
            <a:ext cx="0" cy="300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8" name="Google Shape;488;p31"/>
          <p:cNvGrpSpPr/>
          <p:nvPr/>
        </p:nvGrpSpPr>
        <p:grpSpPr>
          <a:xfrm rot="10800000">
            <a:off x="7694359" y="4815045"/>
            <a:ext cx="736424" cy="117300"/>
            <a:chOff x="1257110" y="3761397"/>
            <a:chExt cx="736424" cy="117300"/>
          </a:xfrm>
        </p:grpSpPr>
        <p:sp>
          <p:nvSpPr>
            <p:cNvPr id="489" name="Google Shape;489;p31"/>
            <p:cNvSpPr/>
            <p:nvPr/>
          </p:nvSpPr>
          <p:spPr>
            <a:xfrm rot="5400000">
              <a:off x="1249160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0" name="Google Shape;490;p31"/>
            <p:cNvSpPr/>
            <p:nvPr/>
          </p:nvSpPr>
          <p:spPr>
            <a:xfrm rot="5400000">
              <a:off x="1407916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1" name="Google Shape;491;p31"/>
            <p:cNvSpPr/>
            <p:nvPr/>
          </p:nvSpPr>
          <p:spPr>
            <a:xfrm rot="5400000">
              <a:off x="1566672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2" name="Google Shape;492;p31"/>
            <p:cNvSpPr/>
            <p:nvPr/>
          </p:nvSpPr>
          <p:spPr>
            <a:xfrm rot="5400000">
              <a:off x="1725428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3" name="Google Shape;493;p31"/>
            <p:cNvSpPr/>
            <p:nvPr/>
          </p:nvSpPr>
          <p:spPr>
            <a:xfrm rot="5400000">
              <a:off x="1884183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494" name="Google Shape;494;p31"/>
          <p:cNvCxnSpPr/>
          <p:nvPr/>
        </p:nvCxnSpPr>
        <p:spPr>
          <a:xfrm>
            <a:off x="5825711" y="3372795"/>
            <a:ext cx="0" cy="300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495" name="Google Shape;495;p31"/>
          <p:cNvGrpSpPr/>
          <p:nvPr/>
        </p:nvGrpSpPr>
        <p:grpSpPr>
          <a:xfrm>
            <a:off x="713236" y="213220"/>
            <a:ext cx="736424" cy="117300"/>
            <a:chOff x="1257110" y="3761397"/>
            <a:chExt cx="736424" cy="117300"/>
          </a:xfrm>
        </p:grpSpPr>
        <p:sp>
          <p:nvSpPr>
            <p:cNvPr id="496" name="Google Shape;496;p31"/>
            <p:cNvSpPr/>
            <p:nvPr/>
          </p:nvSpPr>
          <p:spPr>
            <a:xfrm rot="5400000">
              <a:off x="1249160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7" name="Google Shape;497;p31"/>
            <p:cNvSpPr/>
            <p:nvPr/>
          </p:nvSpPr>
          <p:spPr>
            <a:xfrm rot="5400000">
              <a:off x="1407916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8" name="Google Shape;498;p31"/>
            <p:cNvSpPr/>
            <p:nvPr/>
          </p:nvSpPr>
          <p:spPr>
            <a:xfrm rot="5400000">
              <a:off x="1566672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9" name="Google Shape;499;p31"/>
            <p:cNvSpPr/>
            <p:nvPr/>
          </p:nvSpPr>
          <p:spPr>
            <a:xfrm rot="5400000">
              <a:off x="1725428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00" name="Google Shape;500;p31"/>
            <p:cNvSpPr/>
            <p:nvPr/>
          </p:nvSpPr>
          <p:spPr>
            <a:xfrm rot="5400000">
              <a:off x="1884183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501" name="Google Shape;501;p31"/>
          <p:cNvCxnSpPr/>
          <p:nvPr/>
        </p:nvCxnSpPr>
        <p:spPr>
          <a:xfrm rot="10800000">
            <a:off x="3318307" y="-1229030"/>
            <a:ext cx="0" cy="300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2205900" y="2818125"/>
            <a:ext cx="5067600" cy="15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idx="2" hasCustomPrompt="1"/>
          </p:nvPr>
        </p:nvSpPr>
        <p:spPr>
          <a:xfrm>
            <a:off x="2205900" y="1774925"/>
            <a:ext cx="1398900" cy="915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23" name="Google Shape;23;p3"/>
          <p:cNvGrpSpPr/>
          <p:nvPr/>
        </p:nvGrpSpPr>
        <p:grpSpPr>
          <a:xfrm>
            <a:off x="8430775" y="213710"/>
            <a:ext cx="498860" cy="98530"/>
            <a:chOff x="2287725" y="3761165"/>
            <a:chExt cx="498860" cy="98530"/>
          </a:xfrm>
        </p:grpSpPr>
        <p:sp>
          <p:nvSpPr>
            <p:cNvPr id="24" name="Google Shape;24;p3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25" name="Google Shape;25;p3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26" name="Google Shape;26;p3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7" name="Google Shape;27;p3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8" name="Google Shape;28;p3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29" name="Google Shape;29;p3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30" name="Google Shape;30;p3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1" name="Google Shape;31;p3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32" name="Google Shape;32;p3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cxnSp>
        <p:nvCxnSpPr>
          <p:cNvPr id="33" name="Google Shape;33;p3"/>
          <p:cNvCxnSpPr/>
          <p:nvPr/>
        </p:nvCxnSpPr>
        <p:spPr>
          <a:xfrm>
            <a:off x="8680205" y="2970600"/>
            <a:ext cx="0" cy="217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of text">
  <p:cSld name="ONE_COLUM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1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7"/>
          <p:cNvSpPr txBox="1">
            <a:spLocks noGrp="1"/>
          </p:cNvSpPr>
          <p:nvPr>
            <p:ph type="subTitle" idx="1"/>
          </p:nvPr>
        </p:nvSpPr>
        <p:spPr>
          <a:xfrm>
            <a:off x="713225" y="1762625"/>
            <a:ext cx="4294800" cy="19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cxnSp>
        <p:nvCxnSpPr>
          <p:cNvPr id="91" name="Google Shape;91;p7"/>
          <p:cNvCxnSpPr/>
          <p:nvPr/>
        </p:nvCxnSpPr>
        <p:spPr>
          <a:xfrm rot="10800000">
            <a:off x="6822775" y="4873695"/>
            <a:ext cx="1287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92" name="Google Shape;92;p7"/>
          <p:cNvGrpSpPr/>
          <p:nvPr/>
        </p:nvGrpSpPr>
        <p:grpSpPr>
          <a:xfrm>
            <a:off x="8430900" y="4824430"/>
            <a:ext cx="498860" cy="98530"/>
            <a:chOff x="2287725" y="3761165"/>
            <a:chExt cx="498860" cy="98530"/>
          </a:xfrm>
        </p:grpSpPr>
        <p:sp>
          <p:nvSpPr>
            <p:cNvPr id="93" name="Google Shape;93;p7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94" name="Google Shape;94;p7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95" name="Google Shape;95;p7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96" name="Google Shape;96;p7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97" name="Google Shape;97;p7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98" name="Google Shape;98;p7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99" name="Google Shape;99;p7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00" name="Google Shape;100;p7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01" name="Google Shape;101;p7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102" name="Google Shape;102;p7"/>
          <p:cNvSpPr/>
          <p:nvPr/>
        </p:nvSpPr>
        <p:spPr>
          <a:xfrm rot="10800000">
            <a:off x="8728575" y="50"/>
            <a:ext cx="118800" cy="9564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"/>
          <p:cNvSpPr/>
          <p:nvPr/>
        </p:nvSpPr>
        <p:spPr>
          <a:xfrm>
            <a:off x="353100" y="340950"/>
            <a:ext cx="8437800" cy="4461600"/>
          </a:xfrm>
          <a:prstGeom prst="roundRect">
            <a:avLst>
              <a:gd name="adj" fmla="val 6549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naheim"/>
              <a:ea typeface="Anaheim"/>
              <a:cs typeface="Anaheim"/>
              <a:sym typeface="Anaheim"/>
            </a:endParaRPr>
          </a:p>
        </p:txBody>
      </p:sp>
      <p:grpSp>
        <p:nvGrpSpPr>
          <p:cNvPr id="105" name="Google Shape;105;p8"/>
          <p:cNvGrpSpPr/>
          <p:nvPr/>
        </p:nvGrpSpPr>
        <p:grpSpPr>
          <a:xfrm>
            <a:off x="-1203770" y="1364533"/>
            <a:ext cx="2413939" cy="2414415"/>
            <a:chOff x="3217900" y="804700"/>
            <a:chExt cx="1520400" cy="1520700"/>
          </a:xfrm>
        </p:grpSpPr>
        <p:sp>
          <p:nvSpPr>
            <p:cNvPr id="106" name="Google Shape;106;p8"/>
            <p:cNvSpPr/>
            <p:nvPr/>
          </p:nvSpPr>
          <p:spPr>
            <a:xfrm>
              <a:off x="3432100" y="1019050"/>
              <a:ext cx="1093500" cy="1093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7" name="Google Shape;107;p8"/>
            <p:cNvSpPr/>
            <p:nvPr/>
          </p:nvSpPr>
          <p:spPr>
            <a:xfrm>
              <a:off x="3541750" y="1128550"/>
              <a:ext cx="874200" cy="874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8" name="Google Shape;108;p8"/>
            <p:cNvSpPr/>
            <p:nvPr/>
          </p:nvSpPr>
          <p:spPr>
            <a:xfrm>
              <a:off x="3875200" y="1462150"/>
              <a:ext cx="207300" cy="207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9" name="Google Shape;109;p8"/>
            <p:cNvSpPr/>
            <p:nvPr/>
          </p:nvSpPr>
          <p:spPr>
            <a:xfrm>
              <a:off x="3772450" y="1359400"/>
              <a:ext cx="412800" cy="412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0" name="Google Shape;110;p8"/>
            <p:cNvSpPr/>
            <p:nvPr/>
          </p:nvSpPr>
          <p:spPr>
            <a:xfrm>
              <a:off x="3656650" y="1243600"/>
              <a:ext cx="644400" cy="6444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1" name="Google Shape;111;p8"/>
            <p:cNvSpPr/>
            <p:nvPr/>
          </p:nvSpPr>
          <p:spPr>
            <a:xfrm>
              <a:off x="3327850" y="914800"/>
              <a:ext cx="1302000" cy="13020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2" name="Google Shape;112;p8"/>
            <p:cNvSpPr/>
            <p:nvPr/>
          </p:nvSpPr>
          <p:spPr>
            <a:xfrm>
              <a:off x="3217900" y="804700"/>
              <a:ext cx="1520400" cy="15207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113" name="Google Shape;113;p8"/>
          <p:cNvCxnSpPr/>
          <p:nvPr/>
        </p:nvCxnSpPr>
        <p:spPr>
          <a:xfrm rot="10800000">
            <a:off x="4531800" y="4604000"/>
            <a:ext cx="4612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114" name="Google Shape;114;p8"/>
          <p:cNvGrpSpPr/>
          <p:nvPr/>
        </p:nvGrpSpPr>
        <p:grpSpPr>
          <a:xfrm>
            <a:off x="7931925" y="691890"/>
            <a:ext cx="498860" cy="98530"/>
            <a:chOff x="2287725" y="3761165"/>
            <a:chExt cx="498860" cy="98530"/>
          </a:xfrm>
        </p:grpSpPr>
        <p:sp>
          <p:nvSpPr>
            <p:cNvPr id="115" name="Google Shape;115;p8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16" name="Google Shape;116;p8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117" name="Google Shape;117;p8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18" name="Google Shape;118;p8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19" name="Google Shape;119;p8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120" name="Google Shape;120;p8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121" name="Google Shape;121;p8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22" name="Google Shape;122;p8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23" name="Google Shape;123;p8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124" name="Google Shape;124;p8"/>
          <p:cNvSpPr txBox="1">
            <a:spLocks noGrp="1"/>
          </p:cNvSpPr>
          <p:nvPr>
            <p:ph type="title"/>
          </p:nvPr>
        </p:nvSpPr>
        <p:spPr>
          <a:xfrm>
            <a:off x="1768550" y="1307100"/>
            <a:ext cx="56070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9"/>
          <p:cNvSpPr/>
          <p:nvPr/>
        </p:nvSpPr>
        <p:spPr>
          <a:xfrm>
            <a:off x="-50" y="4832400"/>
            <a:ext cx="9144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9"/>
          <p:cNvSpPr/>
          <p:nvPr/>
        </p:nvSpPr>
        <p:spPr>
          <a:xfrm>
            <a:off x="-50" y="-12925"/>
            <a:ext cx="9144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9"/>
          <p:cNvSpPr txBox="1">
            <a:spLocks noGrp="1"/>
          </p:cNvSpPr>
          <p:nvPr>
            <p:ph type="title"/>
          </p:nvPr>
        </p:nvSpPr>
        <p:spPr>
          <a:xfrm>
            <a:off x="2135550" y="1564725"/>
            <a:ext cx="4872900" cy="118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9"/>
          <p:cNvSpPr txBox="1">
            <a:spLocks noGrp="1"/>
          </p:cNvSpPr>
          <p:nvPr>
            <p:ph type="subTitle" idx="1"/>
          </p:nvPr>
        </p:nvSpPr>
        <p:spPr>
          <a:xfrm>
            <a:off x="2135550" y="2907675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130" name="Google Shape;130;p9"/>
          <p:cNvGrpSpPr/>
          <p:nvPr/>
        </p:nvGrpSpPr>
        <p:grpSpPr>
          <a:xfrm>
            <a:off x="713222" y="480850"/>
            <a:ext cx="736424" cy="117300"/>
            <a:chOff x="1257110" y="3761397"/>
            <a:chExt cx="736424" cy="117300"/>
          </a:xfrm>
        </p:grpSpPr>
        <p:sp>
          <p:nvSpPr>
            <p:cNvPr id="131" name="Google Shape;131;p9"/>
            <p:cNvSpPr/>
            <p:nvPr/>
          </p:nvSpPr>
          <p:spPr>
            <a:xfrm rot="5400000">
              <a:off x="1249160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2" name="Google Shape;132;p9"/>
            <p:cNvSpPr/>
            <p:nvPr/>
          </p:nvSpPr>
          <p:spPr>
            <a:xfrm rot="5400000">
              <a:off x="1407916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3" name="Google Shape;133;p9"/>
            <p:cNvSpPr/>
            <p:nvPr/>
          </p:nvSpPr>
          <p:spPr>
            <a:xfrm rot="5400000">
              <a:off x="1566672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4" name="Google Shape;134;p9"/>
            <p:cNvSpPr/>
            <p:nvPr/>
          </p:nvSpPr>
          <p:spPr>
            <a:xfrm rot="5400000">
              <a:off x="1725428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5" name="Google Shape;135;p9"/>
            <p:cNvSpPr/>
            <p:nvPr/>
          </p:nvSpPr>
          <p:spPr>
            <a:xfrm rot="5400000">
              <a:off x="1884183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36" name="Google Shape;136;p9"/>
          <p:cNvGrpSpPr/>
          <p:nvPr/>
        </p:nvGrpSpPr>
        <p:grpSpPr>
          <a:xfrm rot="10800000">
            <a:off x="7694360" y="4545350"/>
            <a:ext cx="736424" cy="117300"/>
            <a:chOff x="1257110" y="3761397"/>
            <a:chExt cx="736424" cy="117300"/>
          </a:xfrm>
        </p:grpSpPr>
        <p:sp>
          <p:nvSpPr>
            <p:cNvPr id="137" name="Google Shape;137;p9"/>
            <p:cNvSpPr/>
            <p:nvPr/>
          </p:nvSpPr>
          <p:spPr>
            <a:xfrm rot="5400000">
              <a:off x="1249160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8" name="Google Shape;138;p9"/>
            <p:cNvSpPr/>
            <p:nvPr/>
          </p:nvSpPr>
          <p:spPr>
            <a:xfrm rot="5400000">
              <a:off x="1407916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9" name="Google Shape;139;p9"/>
            <p:cNvSpPr/>
            <p:nvPr/>
          </p:nvSpPr>
          <p:spPr>
            <a:xfrm rot="5400000">
              <a:off x="1566672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0" name="Google Shape;140;p9"/>
            <p:cNvSpPr/>
            <p:nvPr/>
          </p:nvSpPr>
          <p:spPr>
            <a:xfrm rot="5400000">
              <a:off x="1725428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1" name="Google Shape;141;p9"/>
            <p:cNvSpPr/>
            <p:nvPr/>
          </p:nvSpPr>
          <p:spPr>
            <a:xfrm rot="5400000">
              <a:off x="1884183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142" name="Google Shape;142;p9"/>
          <p:cNvCxnSpPr/>
          <p:nvPr/>
        </p:nvCxnSpPr>
        <p:spPr>
          <a:xfrm>
            <a:off x="713225" y="4604000"/>
            <a:ext cx="5112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43" name="Google Shape;143;p9"/>
          <p:cNvCxnSpPr/>
          <p:nvPr/>
        </p:nvCxnSpPr>
        <p:spPr>
          <a:xfrm>
            <a:off x="3318775" y="541275"/>
            <a:ext cx="5112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TITLE_AND_TWO_COLUMNS_2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93" name="Google Shape;193;p15"/>
          <p:cNvGrpSpPr/>
          <p:nvPr/>
        </p:nvGrpSpPr>
        <p:grpSpPr>
          <a:xfrm>
            <a:off x="8424000" y="213710"/>
            <a:ext cx="498860" cy="98530"/>
            <a:chOff x="2287725" y="3761165"/>
            <a:chExt cx="498860" cy="98530"/>
          </a:xfrm>
        </p:grpSpPr>
        <p:sp>
          <p:nvSpPr>
            <p:cNvPr id="194" name="Google Shape;194;p15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95" name="Google Shape;195;p15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196" name="Google Shape;196;p15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97" name="Google Shape;197;p15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98" name="Google Shape;198;p15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199" name="Google Shape;199;p15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200" name="Google Shape;200;p15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01" name="Google Shape;201;p15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202" name="Google Shape;202;p15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cxnSp>
        <p:nvCxnSpPr>
          <p:cNvPr id="203" name="Google Shape;203;p15"/>
          <p:cNvCxnSpPr/>
          <p:nvPr/>
        </p:nvCxnSpPr>
        <p:spPr>
          <a:xfrm rot="10800000">
            <a:off x="360000" y="4201800"/>
            <a:ext cx="0" cy="941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04" name="Google Shape;204;p15"/>
          <p:cNvSpPr txBox="1">
            <a:spLocks noGrp="1"/>
          </p:cNvSpPr>
          <p:nvPr>
            <p:ph type="subTitle" idx="1"/>
          </p:nvPr>
        </p:nvSpPr>
        <p:spPr>
          <a:xfrm>
            <a:off x="720000" y="1710161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15"/>
          <p:cNvSpPr txBox="1">
            <a:spLocks noGrp="1"/>
          </p:cNvSpPr>
          <p:nvPr>
            <p:ph type="subTitle" idx="2"/>
          </p:nvPr>
        </p:nvSpPr>
        <p:spPr>
          <a:xfrm>
            <a:off x="3579000" y="1710161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5"/>
          <p:cNvSpPr txBox="1">
            <a:spLocks noGrp="1"/>
          </p:cNvSpPr>
          <p:nvPr>
            <p:ph type="subTitle" idx="3"/>
          </p:nvPr>
        </p:nvSpPr>
        <p:spPr>
          <a:xfrm>
            <a:off x="2149500" y="3440450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5"/>
          <p:cNvSpPr txBox="1">
            <a:spLocks noGrp="1"/>
          </p:cNvSpPr>
          <p:nvPr>
            <p:ph type="subTitle" idx="4"/>
          </p:nvPr>
        </p:nvSpPr>
        <p:spPr>
          <a:xfrm>
            <a:off x="5008498" y="3440450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15"/>
          <p:cNvSpPr txBox="1">
            <a:spLocks noGrp="1"/>
          </p:cNvSpPr>
          <p:nvPr>
            <p:ph type="subTitle" idx="5"/>
          </p:nvPr>
        </p:nvSpPr>
        <p:spPr>
          <a:xfrm>
            <a:off x="6437997" y="1710161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5"/>
          <p:cNvSpPr txBox="1">
            <a:spLocks noGrp="1"/>
          </p:cNvSpPr>
          <p:nvPr>
            <p:ph type="subTitle" idx="6"/>
          </p:nvPr>
        </p:nvSpPr>
        <p:spPr>
          <a:xfrm>
            <a:off x="720000" y="1336275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210" name="Google Shape;210;p15"/>
          <p:cNvSpPr txBox="1">
            <a:spLocks noGrp="1"/>
          </p:cNvSpPr>
          <p:nvPr>
            <p:ph type="subTitle" idx="7"/>
          </p:nvPr>
        </p:nvSpPr>
        <p:spPr>
          <a:xfrm>
            <a:off x="3579000" y="1336275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211" name="Google Shape;211;p15"/>
          <p:cNvSpPr txBox="1">
            <a:spLocks noGrp="1"/>
          </p:cNvSpPr>
          <p:nvPr>
            <p:ph type="subTitle" idx="8"/>
          </p:nvPr>
        </p:nvSpPr>
        <p:spPr>
          <a:xfrm>
            <a:off x="6437997" y="1336275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212" name="Google Shape;212;p15"/>
          <p:cNvSpPr txBox="1">
            <a:spLocks noGrp="1"/>
          </p:cNvSpPr>
          <p:nvPr>
            <p:ph type="subTitle" idx="9"/>
          </p:nvPr>
        </p:nvSpPr>
        <p:spPr>
          <a:xfrm>
            <a:off x="2149500" y="3063352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213" name="Google Shape;213;p15"/>
          <p:cNvSpPr txBox="1">
            <a:spLocks noGrp="1"/>
          </p:cNvSpPr>
          <p:nvPr>
            <p:ph type="subTitle" idx="13"/>
          </p:nvPr>
        </p:nvSpPr>
        <p:spPr>
          <a:xfrm>
            <a:off x="5008500" y="3063352"/>
            <a:ext cx="1986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None/>
              <a:defRPr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8"/>
          <p:cNvSpPr txBox="1">
            <a:spLocks noGrp="1"/>
          </p:cNvSpPr>
          <p:nvPr>
            <p:ph type="title"/>
          </p:nvPr>
        </p:nvSpPr>
        <p:spPr>
          <a:xfrm>
            <a:off x="720000" y="1093600"/>
            <a:ext cx="3519600" cy="165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18"/>
          <p:cNvSpPr txBox="1">
            <a:spLocks noGrp="1"/>
          </p:cNvSpPr>
          <p:nvPr>
            <p:ph type="subTitle" idx="1"/>
          </p:nvPr>
        </p:nvSpPr>
        <p:spPr>
          <a:xfrm>
            <a:off x="720000" y="3047550"/>
            <a:ext cx="3519600" cy="111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18"/>
          <p:cNvSpPr>
            <a:spLocks noGrp="1"/>
          </p:cNvSpPr>
          <p:nvPr>
            <p:ph type="pic" idx="2"/>
          </p:nvPr>
        </p:nvSpPr>
        <p:spPr>
          <a:xfrm>
            <a:off x="5520775" y="533863"/>
            <a:ext cx="2910000" cy="4075800"/>
          </a:xfrm>
          <a:prstGeom prst="roundRect">
            <a:avLst>
              <a:gd name="adj" fmla="val 9775"/>
            </a:avLst>
          </a:prstGeom>
          <a:noFill/>
          <a:ln>
            <a:noFill/>
          </a:ln>
        </p:spPr>
      </p:sp>
      <p:grpSp>
        <p:nvGrpSpPr>
          <p:cNvPr id="261" name="Google Shape;261;p18"/>
          <p:cNvGrpSpPr/>
          <p:nvPr/>
        </p:nvGrpSpPr>
        <p:grpSpPr>
          <a:xfrm>
            <a:off x="848460" y="4609685"/>
            <a:ext cx="736424" cy="117300"/>
            <a:chOff x="1257110" y="3761397"/>
            <a:chExt cx="736424" cy="117300"/>
          </a:xfrm>
        </p:grpSpPr>
        <p:sp>
          <p:nvSpPr>
            <p:cNvPr id="262" name="Google Shape;262;p18"/>
            <p:cNvSpPr/>
            <p:nvPr/>
          </p:nvSpPr>
          <p:spPr>
            <a:xfrm rot="5400000">
              <a:off x="1249160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3" name="Google Shape;263;p18"/>
            <p:cNvSpPr/>
            <p:nvPr/>
          </p:nvSpPr>
          <p:spPr>
            <a:xfrm rot="5400000">
              <a:off x="1407916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4" name="Google Shape;264;p18"/>
            <p:cNvSpPr/>
            <p:nvPr/>
          </p:nvSpPr>
          <p:spPr>
            <a:xfrm rot="5400000">
              <a:off x="1566672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5" name="Google Shape;265;p18"/>
            <p:cNvSpPr/>
            <p:nvPr/>
          </p:nvSpPr>
          <p:spPr>
            <a:xfrm rot="5400000">
              <a:off x="1725428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6" name="Google Shape;266;p18"/>
            <p:cNvSpPr/>
            <p:nvPr/>
          </p:nvSpPr>
          <p:spPr>
            <a:xfrm rot="5400000">
              <a:off x="1884183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21"/>
          <p:cNvSpPr txBox="1">
            <a:spLocks noGrp="1"/>
          </p:cNvSpPr>
          <p:nvPr>
            <p:ph type="subTitle" idx="1"/>
          </p:nvPr>
        </p:nvSpPr>
        <p:spPr>
          <a:xfrm>
            <a:off x="5012625" y="2367525"/>
            <a:ext cx="2460900" cy="18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12" name="Google Shape;312;p21"/>
          <p:cNvSpPr txBox="1">
            <a:spLocks noGrp="1"/>
          </p:cNvSpPr>
          <p:nvPr>
            <p:ph type="subTitle" idx="2"/>
          </p:nvPr>
        </p:nvSpPr>
        <p:spPr>
          <a:xfrm>
            <a:off x="1670450" y="2367525"/>
            <a:ext cx="2460900" cy="18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21"/>
          <p:cNvSpPr txBox="1">
            <a:spLocks noGrp="1"/>
          </p:cNvSpPr>
          <p:nvPr>
            <p:ph type="subTitle" idx="3"/>
          </p:nvPr>
        </p:nvSpPr>
        <p:spPr>
          <a:xfrm>
            <a:off x="1670451" y="1808625"/>
            <a:ext cx="24609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14" name="Google Shape;314;p21"/>
          <p:cNvSpPr txBox="1">
            <a:spLocks noGrp="1"/>
          </p:cNvSpPr>
          <p:nvPr>
            <p:ph type="subTitle" idx="4"/>
          </p:nvPr>
        </p:nvSpPr>
        <p:spPr>
          <a:xfrm>
            <a:off x="5012650" y="1808625"/>
            <a:ext cx="24609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layfair Display"/>
              <a:buNone/>
              <a:defRPr sz="24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cxnSp>
        <p:nvCxnSpPr>
          <p:cNvPr id="315" name="Google Shape;315;p21"/>
          <p:cNvCxnSpPr/>
          <p:nvPr/>
        </p:nvCxnSpPr>
        <p:spPr>
          <a:xfrm rot="10800000">
            <a:off x="-100" y="4815300"/>
            <a:ext cx="3877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grpSp>
        <p:nvGrpSpPr>
          <p:cNvPr id="316" name="Google Shape;316;p21"/>
          <p:cNvGrpSpPr/>
          <p:nvPr/>
        </p:nvGrpSpPr>
        <p:grpSpPr>
          <a:xfrm>
            <a:off x="4322575" y="4766028"/>
            <a:ext cx="498860" cy="98530"/>
            <a:chOff x="2287725" y="3761165"/>
            <a:chExt cx="498860" cy="98530"/>
          </a:xfrm>
        </p:grpSpPr>
        <p:sp>
          <p:nvSpPr>
            <p:cNvPr id="317" name="Google Shape;317;p21"/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318" name="Google Shape;318;p21"/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319" name="Google Shape;319;p21"/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20" name="Google Shape;320;p21"/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321" name="Google Shape;321;p21"/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322" name="Google Shape;322;p21"/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323" name="Google Shape;323;p21"/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24" name="Google Shape;324;p21"/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325" name="Google Shape;325;p21"/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cxnSp>
        <p:nvCxnSpPr>
          <p:cNvPr id="326" name="Google Shape;326;p21"/>
          <p:cNvCxnSpPr/>
          <p:nvPr/>
        </p:nvCxnSpPr>
        <p:spPr>
          <a:xfrm rot="10800000">
            <a:off x="5266200" y="4815300"/>
            <a:ext cx="3877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Char char="●"/>
              <a:defRPr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Char char="○"/>
              <a:defRPr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Char char="■"/>
              <a:defRPr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Char char="●"/>
              <a:defRPr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Char char="○"/>
              <a:defRPr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Char char="■"/>
              <a:defRPr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Char char="●"/>
              <a:defRPr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Char char="○"/>
              <a:defRPr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Char char="■"/>
              <a:defRPr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5" r:id="rId5"/>
    <p:sldLayoutId id="2147483658" r:id="rId6"/>
    <p:sldLayoutId id="2147483661" r:id="rId7"/>
    <p:sldLayoutId id="2147483664" r:id="rId8"/>
    <p:sldLayoutId id="2147483667" r:id="rId9"/>
    <p:sldLayoutId id="2147483668" r:id="rId10"/>
    <p:sldLayoutId id="2147483670" r:id="rId11"/>
    <p:sldLayoutId id="2147483671" r:id="rId12"/>
    <p:sldLayoutId id="2147483672" r:id="rId13"/>
    <p:sldLayoutId id="2147483676" r:id="rId14"/>
    <p:sldLayoutId id="2147483677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2.png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11" Type="http://schemas.openxmlformats.org/officeDocument/2006/relationships/image" Target="../media/image290.png"/><Relationship Id="rId5" Type="http://schemas.openxmlformats.org/officeDocument/2006/relationships/image" Target="../media/image29.png"/><Relationship Id="rId4" Type="http://schemas.openxmlformats.org/officeDocument/2006/relationships/image" Target="../media/image170.png"/><Relationship Id="rId1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customXml" Target="../ink/ink3.xml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86.png"/><Relationship Id="rId9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10" Type="http://schemas.openxmlformats.org/officeDocument/2006/relationships/image" Target="../media/image64.png"/><Relationship Id="rId4" Type="http://schemas.openxmlformats.org/officeDocument/2006/relationships/customXml" Target="../ink/ink4.xml"/><Relationship Id="rId9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8.png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4.jpg"/><Relationship Id="rId4" Type="http://schemas.openxmlformats.org/officeDocument/2006/relationships/image" Target="../media/image9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35"/>
          <p:cNvSpPr txBox="1">
            <a:spLocks noGrp="1"/>
          </p:cNvSpPr>
          <p:nvPr>
            <p:ph type="ctrTitle"/>
          </p:nvPr>
        </p:nvSpPr>
        <p:spPr>
          <a:xfrm>
            <a:off x="763513" y="-47836"/>
            <a:ext cx="6015906" cy="243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 dirty="0"/>
              <a:t>Propagación de Ondas Gravitacionales en la Teoría Generalizada de </a:t>
            </a:r>
            <a:r>
              <a:rPr lang="es-MX" sz="3200" dirty="0" err="1"/>
              <a:t>Proca</a:t>
            </a:r>
            <a:r>
              <a:rPr lang="es-MX" sz="3200" dirty="0"/>
              <a:t> SU(2)</a:t>
            </a:r>
            <a:endParaRPr lang="en-US" sz="3200" dirty="0"/>
          </a:p>
        </p:txBody>
      </p:sp>
      <p:sp>
        <p:nvSpPr>
          <p:cNvPr id="513" name="Google Shape;513;p35"/>
          <p:cNvSpPr txBox="1">
            <a:spLocks noGrp="1"/>
          </p:cNvSpPr>
          <p:nvPr>
            <p:ph type="subTitle" idx="1"/>
          </p:nvPr>
        </p:nvSpPr>
        <p:spPr>
          <a:xfrm>
            <a:off x="764992" y="2755442"/>
            <a:ext cx="4528800" cy="13407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endParaRPr lang="e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Angie Milena Sánchez Méndez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Jose Fernando Rodríguez</a:t>
            </a:r>
          </a:p>
          <a:p>
            <a:pPr marL="0" indent="0"/>
            <a:endParaRPr lang="en" dirty="0"/>
          </a:p>
          <a:p>
            <a:pPr marL="0" indent="0"/>
            <a:endParaRPr lang="en" dirty="0"/>
          </a:p>
          <a:p>
            <a:pPr marL="0" indent="0"/>
            <a:endParaRPr lang="en" dirty="0"/>
          </a:p>
          <a:p>
            <a:pPr marL="0" indent="0"/>
            <a:r>
              <a:rPr lang="en" dirty="0"/>
              <a:t>Universidad Industrial de Santander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</a:p>
        </p:txBody>
      </p:sp>
      <p:grpSp>
        <p:nvGrpSpPr>
          <p:cNvPr id="514" name="Google Shape;514;p35"/>
          <p:cNvGrpSpPr/>
          <p:nvPr/>
        </p:nvGrpSpPr>
        <p:grpSpPr>
          <a:xfrm>
            <a:off x="7676310" y="4307450"/>
            <a:ext cx="736424" cy="117300"/>
            <a:chOff x="1257110" y="3761397"/>
            <a:chExt cx="736424" cy="117300"/>
          </a:xfrm>
        </p:grpSpPr>
        <p:sp>
          <p:nvSpPr>
            <p:cNvPr id="515" name="Google Shape;515;p35"/>
            <p:cNvSpPr/>
            <p:nvPr/>
          </p:nvSpPr>
          <p:spPr>
            <a:xfrm rot="5400000">
              <a:off x="1249160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16" name="Google Shape;516;p35"/>
            <p:cNvSpPr/>
            <p:nvPr/>
          </p:nvSpPr>
          <p:spPr>
            <a:xfrm rot="5400000">
              <a:off x="1407916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17" name="Google Shape;517;p35"/>
            <p:cNvSpPr/>
            <p:nvPr/>
          </p:nvSpPr>
          <p:spPr>
            <a:xfrm rot="5400000">
              <a:off x="1566672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18" name="Google Shape;518;p35"/>
            <p:cNvSpPr/>
            <p:nvPr/>
          </p:nvSpPr>
          <p:spPr>
            <a:xfrm rot="5400000">
              <a:off x="1725428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19" name="Google Shape;519;p35"/>
            <p:cNvSpPr/>
            <p:nvPr/>
          </p:nvSpPr>
          <p:spPr>
            <a:xfrm rot="5400000">
              <a:off x="1884183" y="3769347"/>
              <a:ext cx="117300" cy="1014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520" name="Google Shape;520;p35"/>
          <p:cNvCxnSpPr/>
          <p:nvPr/>
        </p:nvCxnSpPr>
        <p:spPr>
          <a:xfrm>
            <a:off x="763513" y="2713719"/>
            <a:ext cx="5112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230E49C6-C0B1-534F-238C-E49DB3105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B6A34385-EAF1-CB39-AEAF-85613B961D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38572" y="26778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 Teoría Generalizada de Proca SU(2)</a:t>
            </a:r>
            <a:endParaRPr sz="2800" dirty="0"/>
          </a:p>
        </p:txBody>
      </p:sp>
      <p:sp>
        <p:nvSpPr>
          <p:cNvPr id="601" name="Google Shape;601;p43">
            <a:extLst>
              <a:ext uri="{FF2B5EF4-FFF2-40B4-BE49-F238E27FC236}">
                <a16:creationId xmlns:a16="http://schemas.microsoft.com/office/drawing/2014/main" id="{F1A5798B-1C4C-6195-3139-4B9E3ACEEE7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763112" y="1025891"/>
            <a:ext cx="4352063" cy="2830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A. G. </a:t>
            </a:r>
            <a:r>
              <a:rPr lang="en-US" dirty="0" err="1"/>
              <a:t>Cadavid</a:t>
            </a:r>
            <a:r>
              <a:rPr lang="en-US" dirty="0"/>
              <a:t>, Y. Rodríguez, and L. G. Gómez, Phys. Rev. D,  2020.</a:t>
            </a:r>
          </a:p>
        </p:txBody>
      </p:sp>
      <p:sp>
        <p:nvSpPr>
          <p:cNvPr id="8" name="Google Shape;552;p38">
            <a:extLst>
              <a:ext uri="{FF2B5EF4-FFF2-40B4-BE49-F238E27FC236}">
                <a16:creationId xmlns:a16="http://schemas.microsoft.com/office/drawing/2014/main" id="{67AA9F39-E885-97D4-E77C-960B588CCEB1}"/>
              </a:ext>
            </a:extLst>
          </p:cNvPr>
          <p:cNvSpPr txBox="1">
            <a:spLocks/>
          </p:cNvSpPr>
          <p:nvPr/>
        </p:nvSpPr>
        <p:spPr>
          <a:xfrm>
            <a:off x="-147702" y="2045208"/>
            <a:ext cx="4261631" cy="23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De manera más explícita se tiene: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30A0211A-B914-3B02-3721-AD1E2A538EE5}"/>
              </a:ext>
            </a:extLst>
          </p:cNvPr>
          <p:cNvCxnSpPr>
            <a:cxnSpLocks/>
          </p:cNvCxnSpPr>
          <p:nvPr/>
        </p:nvCxnSpPr>
        <p:spPr>
          <a:xfrm>
            <a:off x="2634018" y="2571750"/>
            <a:ext cx="0" cy="20403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Google Shape;552;p38">
            <a:extLst>
              <a:ext uri="{FF2B5EF4-FFF2-40B4-BE49-F238E27FC236}">
                <a16:creationId xmlns:a16="http://schemas.microsoft.com/office/drawing/2014/main" id="{B6D22CD1-839C-E615-6CBF-F1D5A29B6A6A}"/>
              </a:ext>
            </a:extLst>
          </p:cNvPr>
          <p:cNvSpPr txBox="1">
            <a:spLocks/>
          </p:cNvSpPr>
          <p:nvPr/>
        </p:nvSpPr>
        <p:spPr>
          <a:xfrm>
            <a:off x="2634018" y="2295339"/>
            <a:ext cx="701154" cy="316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donde: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815C8819-5B45-73D4-60FF-298320EE4805}"/>
              </a:ext>
            </a:extLst>
          </p:cNvPr>
          <p:cNvCxnSpPr/>
          <p:nvPr/>
        </p:nvCxnSpPr>
        <p:spPr>
          <a:xfrm>
            <a:off x="3123816" y="2787645"/>
            <a:ext cx="497305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8550244A-BEB2-8F4A-B8F4-4BEBD434B8E0}"/>
              </a:ext>
            </a:extLst>
          </p:cNvPr>
          <p:cNvSpPr/>
          <p:nvPr/>
        </p:nvSpPr>
        <p:spPr>
          <a:xfrm>
            <a:off x="3657780" y="2652072"/>
            <a:ext cx="4783591" cy="269684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9" name="Google Shape;552;p38">
            <a:extLst>
              <a:ext uri="{FF2B5EF4-FFF2-40B4-BE49-F238E27FC236}">
                <a16:creationId xmlns:a16="http://schemas.microsoft.com/office/drawing/2014/main" id="{60330E6E-06FD-5D61-42E2-B0DB1F8C084B}"/>
              </a:ext>
            </a:extLst>
          </p:cNvPr>
          <p:cNvSpPr txBox="1">
            <a:spLocks/>
          </p:cNvSpPr>
          <p:nvPr/>
        </p:nvSpPr>
        <p:spPr>
          <a:xfrm>
            <a:off x="3171720" y="2582127"/>
            <a:ext cx="5755713" cy="316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Campos vectoriales asociados al álgebra de Lie del grupo SU(2);</a:t>
            </a: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1484BB1E-888B-4A1A-5D93-388A4442F78D}"/>
              </a:ext>
            </a:extLst>
          </p:cNvPr>
          <p:cNvCxnSpPr/>
          <p:nvPr/>
        </p:nvCxnSpPr>
        <p:spPr>
          <a:xfrm>
            <a:off x="4417626" y="3607287"/>
            <a:ext cx="497305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DDF8593D-0AAC-60F3-FF4F-A220935DB0F6}"/>
              </a:ext>
            </a:extLst>
          </p:cNvPr>
          <p:cNvSpPr/>
          <p:nvPr/>
        </p:nvSpPr>
        <p:spPr>
          <a:xfrm>
            <a:off x="5003669" y="3470941"/>
            <a:ext cx="2149637" cy="269684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2" name="Google Shape;552;p38">
            <a:extLst>
              <a:ext uri="{FF2B5EF4-FFF2-40B4-BE49-F238E27FC236}">
                <a16:creationId xmlns:a16="http://schemas.microsoft.com/office/drawing/2014/main" id="{783A7D67-6E32-AC2B-3535-5CA950423B7B}"/>
              </a:ext>
            </a:extLst>
          </p:cNvPr>
          <p:cNvSpPr txBox="1">
            <a:spLocks/>
          </p:cNvSpPr>
          <p:nvPr/>
        </p:nvSpPr>
        <p:spPr>
          <a:xfrm>
            <a:off x="4633729" y="3419781"/>
            <a:ext cx="2927680" cy="309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Versión abeliana de    ; </a:t>
            </a:r>
          </a:p>
        </p:txBody>
      </p: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5C378449-CD30-BF58-FA81-505DF2603E04}"/>
              </a:ext>
            </a:extLst>
          </p:cNvPr>
          <p:cNvCxnSpPr/>
          <p:nvPr/>
        </p:nvCxnSpPr>
        <p:spPr>
          <a:xfrm>
            <a:off x="4417626" y="4031113"/>
            <a:ext cx="497305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D18DFF6F-B060-5072-0E85-DE436B132564}"/>
              </a:ext>
            </a:extLst>
          </p:cNvPr>
          <p:cNvSpPr/>
          <p:nvPr/>
        </p:nvSpPr>
        <p:spPr>
          <a:xfrm>
            <a:off x="5003669" y="3894767"/>
            <a:ext cx="2149637" cy="269684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7" name="Google Shape;552;p38">
            <a:extLst>
              <a:ext uri="{FF2B5EF4-FFF2-40B4-BE49-F238E27FC236}">
                <a16:creationId xmlns:a16="http://schemas.microsoft.com/office/drawing/2014/main" id="{75B739EA-5D24-D822-95F1-8CF5248D4965}"/>
              </a:ext>
            </a:extLst>
          </p:cNvPr>
          <p:cNvSpPr txBox="1">
            <a:spLocks/>
          </p:cNvSpPr>
          <p:nvPr/>
        </p:nvSpPr>
        <p:spPr>
          <a:xfrm>
            <a:off x="4610131" y="3849918"/>
            <a:ext cx="2927680" cy="309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Versión simétrica de    ; </a:t>
            </a: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7C4B27F2-7D9F-2DA2-1AAF-06160FF88578}"/>
              </a:ext>
            </a:extLst>
          </p:cNvPr>
          <p:cNvSpPr/>
          <p:nvPr/>
        </p:nvSpPr>
        <p:spPr>
          <a:xfrm>
            <a:off x="2253807" y="1411885"/>
            <a:ext cx="4592001" cy="541215"/>
          </a:xfrm>
          <a:prstGeom prst="roundRect">
            <a:avLst/>
          </a:prstGeom>
          <a:noFill/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FC4596F-4741-64A9-FAF7-C2F896F3624C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24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03FD377B-AB1F-5DD5-785B-2C3B2B8E3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967" y="1456256"/>
            <a:ext cx="4418065" cy="43575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A66B6D78-0DE0-5C08-1286-B2C3A59DE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070" y="2505026"/>
            <a:ext cx="888494" cy="275845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872F3296-FFBE-317D-D580-7CF40A9A58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041" y="3146827"/>
            <a:ext cx="1336551" cy="275845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3F4671E9-0809-ACC3-926E-8EA5908D9F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245" y="3784709"/>
            <a:ext cx="1120142" cy="275845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1BE0F6AA-71EA-2880-9ADA-8B7655C681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6275" y="3120793"/>
            <a:ext cx="1863856" cy="181356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548E91F4-814E-3BB6-F399-B0F6C3924E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8695" y="2700046"/>
            <a:ext cx="214884" cy="173736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0F462684-6536-72E4-B469-78E5CA6654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34654" y="3549160"/>
            <a:ext cx="1331674" cy="188117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07BEFC4B-FC23-1B02-21B7-DE94C9271D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15794" y="3986120"/>
            <a:ext cx="1211582" cy="173736"/>
          </a:xfrm>
          <a:prstGeom prst="rect">
            <a:avLst/>
          </a:prstGeom>
        </p:spPr>
      </p:pic>
      <p:cxnSp>
        <p:nvCxnSpPr>
          <p:cNvPr id="54" name="Conector recto de flecha 53">
            <a:extLst>
              <a:ext uri="{FF2B5EF4-FFF2-40B4-BE49-F238E27FC236}">
                <a16:creationId xmlns:a16="http://schemas.microsoft.com/office/drawing/2014/main" id="{3655A7C9-9E91-30E8-FFC9-D8E57D6C6890}"/>
              </a:ext>
            </a:extLst>
          </p:cNvPr>
          <p:cNvCxnSpPr/>
          <p:nvPr/>
        </p:nvCxnSpPr>
        <p:spPr>
          <a:xfrm>
            <a:off x="4651306" y="3183680"/>
            <a:ext cx="497305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ángulo: esquinas redondeadas 54">
            <a:extLst>
              <a:ext uri="{FF2B5EF4-FFF2-40B4-BE49-F238E27FC236}">
                <a16:creationId xmlns:a16="http://schemas.microsoft.com/office/drawing/2014/main" id="{A6D7F4CB-A391-F047-6AAA-EA8273E1BB7E}"/>
              </a:ext>
            </a:extLst>
          </p:cNvPr>
          <p:cNvSpPr/>
          <p:nvPr/>
        </p:nvSpPr>
        <p:spPr>
          <a:xfrm>
            <a:off x="5237349" y="3047334"/>
            <a:ext cx="2428371" cy="25223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6" name="Google Shape;552;p38">
            <a:extLst>
              <a:ext uri="{FF2B5EF4-FFF2-40B4-BE49-F238E27FC236}">
                <a16:creationId xmlns:a16="http://schemas.microsoft.com/office/drawing/2014/main" id="{33753840-6036-C626-E261-AF0BF209FD7D}"/>
              </a:ext>
            </a:extLst>
          </p:cNvPr>
          <p:cNvSpPr txBox="1">
            <a:spLocks/>
          </p:cNvSpPr>
          <p:nvPr/>
        </p:nvSpPr>
        <p:spPr>
          <a:xfrm>
            <a:off x="5003669" y="2972916"/>
            <a:ext cx="2927680" cy="309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Tensor de Faraday no abeliano; 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6E528CEE-5953-F2D2-9F95-CC254B05683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99757" y="3546782"/>
            <a:ext cx="214884" cy="173736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3FBD9101-A7DF-6BB4-75A7-50E1E2115BC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99757" y="3973686"/>
            <a:ext cx="230124" cy="17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65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8E017DE2-681F-DFC5-5959-BB9B59A2E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B3169327-1721-F2E4-4F64-FC700AE277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42727" y="402991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err="1"/>
              <a:t>Teoría</a:t>
            </a:r>
            <a:r>
              <a:rPr lang="en" sz="2800" dirty="0"/>
              <a:t> </a:t>
            </a:r>
            <a:r>
              <a:rPr lang="en" sz="2800" dirty="0" err="1"/>
              <a:t>Generalizada</a:t>
            </a:r>
            <a:r>
              <a:rPr lang="en" sz="2800" dirty="0"/>
              <a:t> de Proca SU(2)</a:t>
            </a:r>
            <a:endParaRPr sz="2800" dirty="0"/>
          </a:p>
        </p:txBody>
      </p:sp>
      <p:sp>
        <p:nvSpPr>
          <p:cNvPr id="601" name="Google Shape;601;p43">
            <a:extLst>
              <a:ext uri="{FF2B5EF4-FFF2-40B4-BE49-F238E27FC236}">
                <a16:creationId xmlns:a16="http://schemas.microsoft.com/office/drawing/2014/main" id="{FF7EDF56-2871-723D-DEE4-CCCFB42AE33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763112" y="1025891"/>
            <a:ext cx="4352063" cy="2830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A. G. </a:t>
            </a:r>
            <a:r>
              <a:rPr lang="en-US" dirty="0" err="1"/>
              <a:t>Cadavid</a:t>
            </a:r>
            <a:r>
              <a:rPr lang="en-US" dirty="0"/>
              <a:t>, Y. Rodríguez, and L. G. Gómez, Phys. Rev. D, 2020.</a:t>
            </a:r>
          </a:p>
        </p:txBody>
      </p:sp>
      <p:sp>
        <p:nvSpPr>
          <p:cNvPr id="8" name="Google Shape;552;p38">
            <a:extLst>
              <a:ext uri="{FF2B5EF4-FFF2-40B4-BE49-F238E27FC236}">
                <a16:creationId xmlns:a16="http://schemas.microsoft.com/office/drawing/2014/main" id="{7BE04AB5-272D-AF34-F4F9-57B9C21593D6}"/>
              </a:ext>
            </a:extLst>
          </p:cNvPr>
          <p:cNvSpPr txBox="1">
            <a:spLocks/>
          </p:cNvSpPr>
          <p:nvPr/>
        </p:nvSpPr>
        <p:spPr>
          <a:xfrm>
            <a:off x="295948" y="2192251"/>
            <a:ext cx="8295415" cy="5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En total, se tienen 21 piezas lagrangianas que conforman la acción en esta teoría; sin embargo, para este trabajo, consideraremos 4 de ellas, con diferentes propiedades: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E825D8C-3E8B-A1FD-5ECC-94DFF33BD461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25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7C4B27F2-7D9F-2DA2-1AAF-06160FF88578}"/>
              </a:ext>
            </a:extLst>
          </p:cNvPr>
          <p:cNvSpPr/>
          <p:nvPr/>
        </p:nvSpPr>
        <p:spPr>
          <a:xfrm>
            <a:off x="2253807" y="1411885"/>
            <a:ext cx="4592001" cy="541215"/>
          </a:xfrm>
          <a:prstGeom prst="roundRect">
            <a:avLst/>
          </a:prstGeom>
          <a:noFill/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3FD377B-AB1F-5DD5-785B-2C3B2B8E3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967" y="1456256"/>
            <a:ext cx="4418065" cy="43575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C963F45-3AE2-668D-3301-6317B9F0A0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5442" y="3067175"/>
            <a:ext cx="5082620" cy="23397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EADF9C3-8476-F2FC-FE92-AE5281149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5614" y="3512931"/>
            <a:ext cx="2209138" cy="23397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05D825F-37A2-0B8B-E543-B86FD6F428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7859" y="3957225"/>
            <a:ext cx="2833290" cy="23397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B94FAA85-C986-2429-0B11-F2B6AA26D1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0978" y="4526090"/>
            <a:ext cx="1618771" cy="21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61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5B38E3EB-8B0D-442E-8BCF-EC37AC200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42">
            <a:extLst>
              <a:ext uri="{FF2B5EF4-FFF2-40B4-BE49-F238E27FC236}">
                <a16:creationId xmlns:a16="http://schemas.microsoft.com/office/drawing/2014/main" id="{3091CE0C-1307-4CEC-A3C3-8A27BF6CEB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1176717" y="514126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2400" dirty="0"/>
          </a:p>
        </p:txBody>
      </p:sp>
      <p:sp>
        <p:nvSpPr>
          <p:cNvPr id="6" name="Google Shape;552;p38">
            <a:extLst>
              <a:ext uri="{FF2B5EF4-FFF2-40B4-BE49-F238E27FC236}">
                <a16:creationId xmlns:a16="http://schemas.microsoft.com/office/drawing/2014/main" id="{9276AD03-54C8-F2D1-1394-49290C71E53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38689" y="1217778"/>
            <a:ext cx="4870013" cy="3164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La condición de optica geométrica es válida cuando           :</a:t>
            </a:r>
            <a:endParaRPr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Entrada de lápiz 11">
                <a:extLst>
                  <a:ext uri="{FF2B5EF4-FFF2-40B4-BE49-F238E27FC236}">
                    <a16:creationId xmlns:a16="http://schemas.microsoft.com/office/drawing/2014/main" id="{6C9A7853-4C71-131D-9463-9CFB23296C16}"/>
                  </a:ext>
                </a:extLst>
              </p14:cNvPr>
              <p14:cNvContentPartPr/>
              <p14:nvPr/>
            </p14:nvContentPartPr>
            <p14:xfrm>
              <a:off x="4749937" y="1386529"/>
              <a:ext cx="85320" cy="360"/>
            </p14:xfrm>
          </p:contentPart>
        </mc:Choice>
        <mc:Fallback xmlns="">
          <p:pic>
            <p:nvPicPr>
              <p:cNvPr id="12" name="Entrada de lápiz 11">
                <a:extLst>
                  <a:ext uri="{FF2B5EF4-FFF2-40B4-BE49-F238E27FC236}">
                    <a16:creationId xmlns:a16="http://schemas.microsoft.com/office/drawing/2014/main" id="{6C9A7853-4C71-131D-9463-9CFB23296C1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6697" y="1383289"/>
                <a:ext cx="91440" cy="6480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Imagen 14">
            <a:extLst>
              <a:ext uri="{FF2B5EF4-FFF2-40B4-BE49-F238E27FC236}">
                <a16:creationId xmlns:a16="http://schemas.microsoft.com/office/drawing/2014/main" id="{590A07B5-A664-1D05-5D87-E587C7437B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231"/>
          <a:stretch/>
        </p:blipFill>
        <p:spPr>
          <a:xfrm>
            <a:off x="1510734" y="1774329"/>
            <a:ext cx="5588794" cy="1236864"/>
          </a:xfrm>
          <a:prstGeom prst="rect">
            <a:avLst/>
          </a:prstGeom>
        </p:spPr>
      </p:pic>
      <p:sp>
        <p:nvSpPr>
          <p:cNvPr id="16" name="Google Shape;552;p38">
            <a:extLst>
              <a:ext uri="{FF2B5EF4-FFF2-40B4-BE49-F238E27FC236}">
                <a16:creationId xmlns:a16="http://schemas.microsoft.com/office/drawing/2014/main" id="{DA480D46-E12C-7CB7-9865-69CA83C2AA23}"/>
              </a:ext>
            </a:extLst>
          </p:cNvPr>
          <p:cNvSpPr txBox="1">
            <a:spLocks/>
          </p:cNvSpPr>
          <p:nvPr/>
        </p:nvSpPr>
        <p:spPr>
          <a:xfrm>
            <a:off x="455680" y="3120392"/>
            <a:ext cx="4261631" cy="23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Bajo la aproximación </a:t>
            </a:r>
            <a:r>
              <a:rPr lang="es-MX" sz="1400" dirty="0" err="1"/>
              <a:t>eikonal</a:t>
            </a:r>
            <a:r>
              <a:rPr lang="es-MX" sz="1400" dirty="0"/>
              <a:t> se tiene que:</a:t>
            </a:r>
          </a:p>
        </p:txBody>
      </p:sp>
      <p:sp>
        <p:nvSpPr>
          <p:cNvPr id="20" name="Google Shape;552;p38">
            <a:extLst>
              <a:ext uri="{FF2B5EF4-FFF2-40B4-BE49-F238E27FC236}">
                <a16:creationId xmlns:a16="http://schemas.microsoft.com/office/drawing/2014/main" id="{2EC64FEE-204D-6112-FC00-B243B6AC43E0}"/>
              </a:ext>
            </a:extLst>
          </p:cNvPr>
          <p:cNvSpPr txBox="1">
            <a:spLocks/>
          </p:cNvSpPr>
          <p:nvPr/>
        </p:nvSpPr>
        <p:spPr>
          <a:xfrm>
            <a:off x="-663803" y="3999517"/>
            <a:ext cx="5471254" cy="23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donde    es del orden de      .  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289696C0-1D2E-EA5C-3330-195F41DD84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1252" y="4126762"/>
            <a:ext cx="259438" cy="16678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5" name="Entrada de lápiz 24">
                <a:extLst>
                  <a:ext uri="{FF2B5EF4-FFF2-40B4-BE49-F238E27FC236}">
                    <a16:creationId xmlns:a16="http://schemas.microsoft.com/office/drawing/2014/main" id="{AF3BC350-EE0E-1655-352C-787A7F98B570}"/>
                  </a:ext>
                </a:extLst>
              </p14:cNvPr>
              <p14:cNvContentPartPr/>
              <p14:nvPr/>
            </p14:nvContentPartPr>
            <p14:xfrm>
              <a:off x="2885951" y="4178756"/>
              <a:ext cx="70920" cy="360"/>
            </p14:xfrm>
          </p:contentPart>
        </mc:Choice>
        <mc:Fallback xmlns="">
          <p:pic>
            <p:nvPicPr>
              <p:cNvPr id="25" name="Entrada de lápiz 24">
                <a:extLst>
                  <a:ext uri="{FF2B5EF4-FFF2-40B4-BE49-F238E27FC236}">
                    <a16:creationId xmlns:a16="http://schemas.microsoft.com/office/drawing/2014/main" id="{AF3BC350-EE0E-1655-352C-787A7F98B57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881631" y="4174436"/>
                <a:ext cx="7956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Subtítulo 6">
            <a:extLst>
              <a:ext uri="{FF2B5EF4-FFF2-40B4-BE49-F238E27FC236}">
                <a16:creationId xmlns:a16="http://schemas.microsoft.com/office/drawing/2014/main" id="{CC711F30-2A63-D7CB-08CE-DD69F6DCEFC3}"/>
              </a:ext>
            </a:extLst>
          </p:cNvPr>
          <p:cNvSpPr txBox="1">
            <a:spLocks/>
          </p:cNvSpPr>
          <p:nvPr/>
        </p:nvSpPr>
        <p:spPr>
          <a:xfrm>
            <a:off x="2370178" y="403612"/>
            <a:ext cx="6322218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s-MX" sz="2400" dirty="0"/>
              <a:t>Aproximación </a:t>
            </a:r>
            <a:r>
              <a:rPr lang="es-MX" sz="2400" dirty="0" err="1"/>
              <a:t>Eikonal</a:t>
            </a:r>
            <a:r>
              <a:rPr lang="es-MX" sz="2400" dirty="0"/>
              <a:t> </a:t>
            </a:r>
            <a:endParaRPr lang="es-CO" sz="24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12E447C-2495-2C5A-E08E-ABD6DB8696C8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17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C7DAC28-DE71-D968-8FAD-18506ACEE9B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32406" y="1336753"/>
            <a:ext cx="555397" cy="16960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3163C8A-6905-A800-B7A5-48E2F258111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81549" y="3644085"/>
            <a:ext cx="3499532" cy="26828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1C13FB7-1250-0216-67A0-F4C8F772428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50813" y="4142112"/>
            <a:ext cx="119842" cy="13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18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9757114B-F018-0C96-E5FA-98F21FD8B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185B5495-7FF3-7C4D-039B-C2645464D06B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384212" y="265870"/>
            <a:ext cx="6267332" cy="558900"/>
          </a:xfrm>
        </p:spPr>
        <p:txBody>
          <a:bodyPr/>
          <a:lstStyle/>
          <a:p>
            <a:r>
              <a:rPr lang="es-MX" sz="2400" dirty="0"/>
              <a:t>Aproximación </a:t>
            </a:r>
            <a:r>
              <a:rPr lang="es-MX" sz="2400" dirty="0" err="1"/>
              <a:t>Eikonal</a:t>
            </a:r>
            <a:r>
              <a:rPr lang="es-MX" sz="2400" dirty="0"/>
              <a:t> (WKB) en RG</a:t>
            </a:r>
            <a:endParaRPr lang="es-CO" sz="2400" dirty="0"/>
          </a:p>
        </p:txBody>
      </p:sp>
      <p:sp>
        <p:nvSpPr>
          <p:cNvPr id="6" name="Google Shape;552;p38">
            <a:extLst>
              <a:ext uri="{FF2B5EF4-FFF2-40B4-BE49-F238E27FC236}">
                <a16:creationId xmlns:a16="http://schemas.microsoft.com/office/drawing/2014/main" id="{DE77E703-A23A-3101-7CE5-1EF8BDF8D4E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141782" y="1189413"/>
            <a:ext cx="4261631" cy="2339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De la ecuación de propagación</a:t>
            </a:r>
            <a:endParaRPr sz="1400" dirty="0"/>
          </a:p>
        </p:txBody>
      </p:sp>
      <p:sp>
        <p:nvSpPr>
          <p:cNvPr id="8" name="Google Shape;552;p38">
            <a:extLst>
              <a:ext uri="{FF2B5EF4-FFF2-40B4-BE49-F238E27FC236}">
                <a16:creationId xmlns:a16="http://schemas.microsoft.com/office/drawing/2014/main" id="{579AF539-9D0F-B831-5CA5-D1F62CA91459}"/>
              </a:ext>
            </a:extLst>
          </p:cNvPr>
          <p:cNvSpPr txBox="1">
            <a:spLocks/>
          </p:cNvSpPr>
          <p:nvPr/>
        </p:nvSpPr>
        <p:spPr>
          <a:xfrm>
            <a:off x="720000" y="1921970"/>
            <a:ext cx="5636418" cy="23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se obtienen las curvas perpendiculares a las superficies de fase constante</a:t>
            </a:r>
          </a:p>
        </p:txBody>
      </p:sp>
      <p:sp>
        <p:nvSpPr>
          <p:cNvPr id="9" name="Google Shape;552;p38">
            <a:extLst>
              <a:ext uri="{FF2B5EF4-FFF2-40B4-BE49-F238E27FC236}">
                <a16:creationId xmlns:a16="http://schemas.microsoft.com/office/drawing/2014/main" id="{77A4B550-6C0E-756F-9EF4-D15719CE5500}"/>
              </a:ext>
            </a:extLst>
          </p:cNvPr>
          <p:cNvSpPr txBox="1">
            <a:spLocks/>
          </p:cNvSpPr>
          <p:nvPr/>
        </p:nvSpPr>
        <p:spPr>
          <a:xfrm>
            <a:off x="720000" y="2995018"/>
            <a:ext cx="4709999" cy="280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donde          . Adicionalmente, la polarización de estas curvas es perpendicular y transportada paralelamente a ellas:</a:t>
            </a:r>
          </a:p>
          <a:p>
            <a:pPr marL="0" indent="0"/>
            <a:endParaRPr lang="es-MX" sz="1400" dirty="0"/>
          </a:p>
          <a:p>
            <a:pPr marL="0" indent="0"/>
            <a:endParaRPr lang="es-MX" sz="1400" dirty="0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1EE0EEF7-09A5-D003-712C-4A301A7F4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873" y="1112661"/>
            <a:ext cx="1347788" cy="3209307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AFEFBD16-7C3E-204B-ED9E-2C6759F64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488" y="4234877"/>
            <a:ext cx="1006385" cy="174182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EFFA4D5-D71C-A4F3-56CB-CD11D14EFFC2}"/>
              </a:ext>
            </a:extLst>
          </p:cNvPr>
          <p:cNvSpPr txBox="1"/>
          <p:nvPr/>
        </p:nvSpPr>
        <p:spPr>
          <a:xfrm>
            <a:off x="4349536" y="3701262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D7EEBE3-0529-7A67-7931-2606D93EACF8}"/>
              </a:ext>
            </a:extLst>
          </p:cNvPr>
          <p:cNvSpPr txBox="1"/>
          <p:nvPr/>
        </p:nvSpPr>
        <p:spPr>
          <a:xfrm>
            <a:off x="4454271" y="3954887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.</a:t>
            </a:r>
            <a:endParaRPr lang="es-CO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F86E624-3DA0-13B3-D661-F8C5A8341339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</a:t>
            </a:r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8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970E292-0ACE-0B14-A0E5-C15F7C603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2202" y="1625989"/>
            <a:ext cx="969798" cy="21220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06B14B26-37A1-D9DA-CB9E-18399800AD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3524" y="2490498"/>
            <a:ext cx="962935" cy="453632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79F2C03A-5F58-89DE-C025-D3D92D4EFB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5097" y="3135221"/>
            <a:ext cx="515113" cy="161544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26CFB9D1-8533-3197-5786-012C56937C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3491" y="3783201"/>
            <a:ext cx="957312" cy="45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10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/>
              <a:t> Ecuaciones de propagación en GSU2P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2" name="Google Shape;552;p38">
            <a:extLst>
              <a:ext uri="{FF2B5EF4-FFF2-40B4-BE49-F238E27FC236}">
                <a16:creationId xmlns:a16="http://schemas.microsoft.com/office/drawing/2014/main" id="{5B569AC2-A812-D84E-7C57-A4BB388FCB30}"/>
              </a:ext>
            </a:extLst>
          </p:cNvPr>
          <p:cNvSpPr txBox="1">
            <a:spLocks/>
          </p:cNvSpPr>
          <p:nvPr/>
        </p:nvSpPr>
        <p:spPr>
          <a:xfrm>
            <a:off x="330846" y="2201497"/>
            <a:ext cx="5585524" cy="5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dirty="0"/>
              <a:t>Luego, las perturbaciones de la métrica y de los campos vectoriales:</a:t>
            </a:r>
          </a:p>
        </p:txBody>
      </p:sp>
      <p:sp>
        <p:nvSpPr>
          <p:cNvPr id="8" name="Google Shape;552;p38">
            <a:extLst>
              <a:ext uri="{FF2B5EF4-FFF2-40B4-BE49-F238E27FC236}">
                <a16:creationId xmlns:a16="http://schemas.microsoft.com/office/drawing/2014/main" id="{3E011591-53D2-9025-B2C0-D44E2661DF1B}"/>
              </a:ext>
            </a:extLst>
          </p:cNvPr>
          <p:cNvSpPr txBox="1">
            <a:spLocks/>
          </p:cNvSpPr>
          <p:nvPr/>
        </p:nvSpPr>
        <p:spPr>
          <a:xfrm>
            <a:off x="517449" y="1128807"/>
            <a:ext cx="6358566" cy="523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dirty="0"/>
              <a:t> Al aplicar el principio variacional a la acción GPSU(2), se obtienen las ecuaciones de campo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65A5DFF-B93E-6EB6-CE97-1FC1314EE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7746" y="2804816"/>
            <a:ext cx="2697256" cy="245745"/>
          </a:xfrm>
          <a:prstGeom prst="rect">
            <a:avLst/>
          </a:prstGeom>
        </p:spPr>
      </p:pic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C9BE65C4-A04A-F615-DEA3-5DF646C04429}"/>
              </a:ext>
            </a:extLst>
          </p:cNvPr>
          <p:cNvSpPr txBox="1">
            <a:spLocks/>
          </p:cNvSpPr>
          <p:nvPr/>
        </p:nvSpPr>
        <p:spPr>
          <a:xfrm>
            <a:off x="732750" y="3332191"/>
            <a:ext cx="5327271" cy="5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dirty="0"/>
              <a:t>para obtener las ecuaciones de campo, las cuales son perturbadas a primer orden: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40D251B-3DDC-4780-A313-7C61FBB23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613" y="1624564"/>
            <a:ext cx="3459523" cy="438648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8098FCB-106C-4469-89BD-453352C823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2164" y="3840291"/>
            <a:ext cx="2468420" cy="68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649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/>
              <a:t> Ecuaciones de propagación en GPSU(2)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18" name="Google Shape;552;p38">
            <a:extLst>
              <a:ext uri="{FF2B5EF4-FFF2-40B4-BE49-F238E27FC236}">
                <a16:creationId xmlns:a16="http://schemas.microsoft.com/office/drawing/2014/main" id="{7A2E2202-2F7B-A674-CD5C-B8B0A420DF15}"/>
              </a:ext>
            </a:extLst>
          </p:cNvPr>
          <p:cNvSpPr txBox="1">
            <a:spLocks/>
          </p:cNvSpPr>
          <p:nvPr/>
        </p:nvSpPr>
        <p:spPr>
          <a:xfrm>
            <a:off x="996675" y="1084430"/>
            <a:ext cx="7503862" cy="2260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171450" indent="-171450">
              <a:buFont typeface="Arial"/>
              <a:buChar char="•"/>
            </a:pPr>
            <a:r>
              <a:rPr lang="es-MX" dirty="0"/>
              <a:t>De las ecuaciones perturbadas a primer orden, sólo se consideran aquellos términos de la forma                    , términos de orden dominante (L.O.)               . Este término se obtiene despreciando curvatura, las derivadas de fondo, y sustituyendo en derivadas covariantes en parciales. </a:t>
            </a:r>
          </a:p>
          <a:p>
            <a:pPr marL="171450" indent="-171450">
              <a:buFont typeface="Arial"/>
              <a:buChar char="•"/>
            </a:pPr>
            <a:endParaRPr lang="es-MX" dirty="0"/>
          </a:p>
          <a:p>
            <a:pPr marL="0" indent="0"/>
            <a:endParaRPr lang="en-US" dirty="0"/>
          </a:p>
          <a:p>
            <a:pPr marL="0" indent="0"/>
            <a:endParaRPr lang="es-MX" dirty="0"/>
          </a:p>
          <a:p>
            <a:pPr marL="0" indent="0"/>
            <a:endParaRPr lang="es-MX" dirty="0"/>
          </a:p>
          <a:p>
            <a:pPr marL="171450" indent="-171450">
              <a:buFont typeface="Arial"/>
              <a:buChar char="•"/>
            </a:pPr>
            <a:r>
              <a:rPr lang="es-ES" dirty="0"/>
              <a:t>El orden dominante se obtiene al ir a un NLF (</a:t>
            </a:r>
            <a:r>
              <a:rPr lang="es-ES" dirty="0" err="1"/>
              <a:t>nearly</a:t>
            </a:r>
            <a:r>
              <a:rPr lang="es-ES" dirty="0"/>
              <a:t> Lorentz </a:t>
            </a:r>
            <a:r>
              <a:rPr lang="es-ES" dirty="0" err="1"/>
              <a:t>frame</a:t>
            </a:r>
            <a:r>
              <a:rPr lang="es-ES" dirty="0"/>
              <a:t>): realizar perturbaciones en un fondo plano, y despreciar derivadas del campo vectorial de fondo.</a:t>
            </a:r>
          </a:p>
          <a:p>
            <a:pPr marL="0" indent="0"/>
            <a:r>
              <a:rPr lang="es-ES" dirty="0"/>
              <a:t> </a:t>
            </a:r>
            <a:endParaRPr lang="es-MX" dirty="0"/>
          </a:p>
          <a:p>
            <a:pPr marL="0" indent="0"/>
            <a:endParaRPr lang="es-ES" dirty="0"/>
          </a:p>
          <a:p>
            <a:pPr marL="0" indent="0"/>
            <a:endParaRPr lang="es-ES" dirty="0"/>
          </a:p>
          <a:p>
            <a:pPr marL="171450" indent="-171450">
              <a:buFont typeface="Arial"/>
              <a:buChar char="•"/>
            </a:pPr>
            <a:r>
              <a:rPr lang="es-ES" dirty="0"/>
              <a:t>Términos                   contribuyen máximo con            . </a:t>
            </a:r>
          </a:p>
          <a:p>
            <a:pPr marL="0" indent="0"/>
            <a:endParaRPr lang="es-ES" dirty="0"/>
          </a:p>
        </p:txBody>
      </p:sp>
      <p:sp>
        <p:nvSpPr>
          <p:cNvPr id="4" name="Google Shape;552;p38">
            <a:extLst>
              <a:ext uri="{FF2B5EF4-FFF2-40B4-BE49-F238E27FC236}">
                <a16:creationId xmlns:a16="http://schemas.microsoft.com/office/drawing/2014/main" id="{82984786-AC1F-6479-7B91-2120E76492F2}"/>
              </a:ext>
            </a:extLst>
          </p:cNvPr>
          <p:cNvSpPr txBox="1">
            <a:spLocks/>
          </p:cNvSpPr>
          <p:nvPr/>
        </p:nvSpPr>
        <p:spPr>
          <a:xfrm>
            <a:off x="996675" y="4380923"/>
            <a:ext cx="7702085" cy="4992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800" dirty="0"/>
              <a:t>- Will, C. M. (2018). Theory and experiment in gravitational physics. Cambridge University Press.</a:t>
            </a:r>
          </a:p>
          <a:p>
            <a:pPr marL="0" indent="0"/>
            <a:r>
              <a:rPr lang="es-MX" sz="800" dirty="0"/>
              <a:t>- </a:t>
            </a:r>
            <a:r>
              <a:rPr lang="es-MX" sz="800" dirty="0" err="1"/>
              <a:t>Bettoni</a:t>
            </a:r>
            <a:r>
              <a:rPr lang="es-MX" sz="800" dirty="0"/>
              <a:t>, D., Ezquiaga, J. M., </a:t>
            </a:r>
            <a:r>
              <a:rPr lang="es-MX" sz="800" dirty="0" err="1"/>
              <a:t>Hinterbichler</a:t>
            </a:r>
            <a:r>
              <a:rPr lang="es-MX" sz="800" dirty="0"/>
              <a:t>, K., &amp; Zumalacárregui, M. (2017). </a:t>
            </a:r>
            <a:r>
              <a:rPr lang="es-MX" sz="800" dirty="0" err="1"/>
              <a:t>Speed</a:t>
            </a:r>
            <a:r>
              <a:rPr lang="es-MX" sz="800" dirty="0"/>
              <a:t> </a:t>
            </a:r>
            <a:r>
              <a:rPr lang="es-MX" sz="800" dirty="0" err="1"/>
              <a:t>of</a:t>
            </a:r>
            <a:r>
              <a:rPr lang="es-MX" sz="800" dirty="0"/>
              <a:t> </a:t>
            </a:r>
            <a:r>
              <a:rPr lang="es-MX" sz="800" dirty="0" err="1"/>
              <a:t>gravitational</a:t>
            </a:r>
            <a:r>
              <a:rPr lang="es-MX" sz="800" dirty="0"/>
              <a:t> </a:t>
            </a:r>
            <a:r>
              <a:rPr lang="es-MX" sz="800" dirty="0" err="1"/>
              <a:t>waves</a:t>
            </a:r>
            <a:r>
              <a:rPr lang="es-MX" sz="800" dirty="0"/>
              <a:t> and </a:t>
            </a:r>
            <a:r>
              <a:rPr lang="es-MX" sz="800" dirty="0" err="1"/>
              <a:t>the</a:t>
            </a:r>
            <a:r>
              <a:rPr lang="es-MX" sz="800" dirty="0"/>
              <a:t> fate </a:t>
            </a:r>
            <a:r>
              <a:rPr lang="es-MX" sz="800" dirty="0" err="1"/>
              <a:t>of</a:t>
            </a:r>
            <a:r>
              <a:rPr lang="es-MX" sz="800" dirty="0"/>
              <a:t> </a:t>
            </a:r>
            <a:r>
              <a:rPr lang="es-MX" sz="800" dirty="0" err="1"/>
              <a:t>scalar</a:t>
            </a:r>
            <a:r>
              <a:rPr lang="es-MX" sz="800" dirty="0"/>
              <a:t>-tensor </a:t>
            </a:r>
            <a:r>
              <a:rPr lang="es-MX" sz="800" dirty="0" err="1"/>
              <a:t>gravity</a:t>
            </a:r>
            <a:r>
              <a:rPr lang="es-MX" sz="800" dirty="0"/>
              <a:t>. </a:t>
            </a:r>
            <a:r>
              <a:rPr lang="es-MX" sz="800" dirty="0" err="1"/>
              <a:t>Phys</a:t>
            </a:r>
            <a:r>
              <a:rPr lang="es-MX" sz="800" dirty="0"/>
              <a:t>. Rev. D, 95(8), 084029.</a:t>
            </a:r>
          </a:p>
          <a:p>
            <a:pPr marL="0" indent="0"/>
            <a:endParaRPr lang="es-MX" sz="800" dirty="0"/>
          </a:p>
          <a:p>
            <a:pPr marL="0" indent="0"/>
            <a:endParaRPr lang="es-E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7FF6DF-4B07-94EC-E9A0-49075A18F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5670" y="1368208"/>
            <a:ext cx="742180" cy="1635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8E05D4-A478-C45C-AF3D-E77EFA8979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9481" y="1207456"/>
            <a:ext cx="949891" cy="1607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44B3D8-BC42-0834-2623-B6B6D35E5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6664" y="3389577"/>
            <a:ext cx="810341" cy="1666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F3582F-5BDD-9800-EE22-80D9E4673D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4526" y="3395168"/>
            <a:ext cx="590290" cy="1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43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>
          <a:extLst>
            <a:ext uri="{FF2B5EF4-FFF2-40B4-BE49-F238E27FC236}">
              <a16:creationId xmlns:a16="http://schemas.microsoft.com/office/drawing/2014/main" id="{8841857F-8343-82B1-821E-D88BE9BDC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01605BD8-46F1-8C34-5954-0139C48FE575}"/>
              </a:ext>
            </a:extLst>
          </p:cNvPr>
          <p:cNvSpPr txBox="1">
            <a:spLocks/>
          </p:cNvSpPr>
          <p:nvPr/>
        </p:nvSpPr>
        <p:spPr>
          <a:xfrm>
            <a:off x="221186" y="683271"/>
            <a:ext cx="5451123" cy="3776958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6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b="1" dirty="0"/>
              <a:t>Algunas consideraciones respecto a la aproximación WKB y el presente trabajo:</a:t>
            </a:r>
          </a:p>
          <a:p>
            <a:pPr marL="0" indent="0"/>
            <a:endParaRPr lang="es-MX" dirty="0"/>
          </a:p>
          <a:p>
            <a:pPr marL="285750" indent="-285750" algn="just">
              <a:buFont typeface="Arial"/>
              <a:buChar char="•"/>
            </a:pPr>
            <a:r>
              <a:rPr lang="es-ES" sz="1200" dirty="0"/>
              <a:t>Si no se tienen en cuenta variaciones en la amplitud, sino las velocidades de propagación de las ondas gravitacionales, fenómenos como la fricción generada por la expansión en el espacio-tiempo de FLRW no se tendrán en cuenta; es decir, </a:t>
            </a:r>
          </a:p>
          <a:p>
            <a:pPr marL="285750" indent="-285750" algn="l">
              <a:buFont typeface="Arial"/>
              <a:buChar char="•"/>
            </a:pPr>
            <a:endParaRPr lang="es-ES" sz="1200" dirty="0"/>
          </a:p>
          <a:p>
            <a:pPr marL="285750" indent="-285750" algn="l">
              <a:buFont typeface="Arial"/>
              <a:buChar char="•"/>
            </a:pPr>
            <a:endParaRPr lang="es-ES" sz="1200" dirty="0"/>
          </a:p>
          <a:p>
            <a:pPr marL="285750" indent="-285750" algn="l">
              <a:buFont typeface="Arial"/>
              <a:buChar char="•"/>
            </a:pPr>
            <a:endParaRPr lang="es-ES" sz="1200" dirty="0"/>
          </a:p>
          <a:p>
            <a:pPr marL="0" indent="0" algn="l"/>
            <a:endParaRPr lang="es-ES" sz="1200" dirty="0"/>
          </a:p>
          <a:p>
            <a:pPr marL="285750" indent="-285750" algn="l">
              <a:buFont typeface="Arial"/>
              <a:buChar char="•"/>
            </a:pPr>
            <a:endParaRPr lang="es-ES" sz="1200" dirty="0"/>
          </a:p>
          <a:p>
            <a:pPr marL="285750" indent="-285750" algn="just">
              <a:buFont typeface="Arial"/>
              <a:buChar char="•"/>
            </a:pPr>
            <a:r>
              <a:rPr lang="es-ES" sz="1200" dirty="0"/>
              <a:t>Dado que la velocidad de propagación de las ondas se obtiene de manera local, por el principio de equivalencia, en indistinguible tomar un fondo como el de Minkowski o cualquier otro fondo que sea solución a las ecuaciones de campo de la teoría de gravedad en cuestión asociadas a la métrica. </a:t>
            </a:r>
          </a:p>
          <a:p>
            <a:pPr marL="285750" indent="-285750" algn="just">
              <a:buFont typeface="Arial"/>
              <a:buChar char="•"/>
            </a:pPr>
            <a:endParaRPr lang="es-ES" sz="1200" dirty="0"/>
          </a:p>
          <a:p>
            <a:pPr marL="285750" indent="-285750" algn="just">
              <a:buFont typeface="Arial"/>
              <a:buChar char="•"/>
            </a:pPr>
            <a:r>
              <a:rPr lang="es-ES" sz="1200" dirty="0"/>
              <a:t>El ítem anterior no ocurre con las ecuaciones de campo asociadas a los grados de libertad adicionales.</a:t>
            </a:r>
          </a:p>
          <a:p>
            <a:pPr marL="285750" indent="-285750" algn="l">
              <a:buFont typeface="Arial"/>
              <a:buChar char="•"/>
            </a:pPr>
            <a:endParaRPr lang="es-ES" sz="1200" dirty="0"/>
          </a:p>
          <a:p>
            <a:pPr marL="0" indent="0" algn="l"/>
            <a:endParaRPr lang="es-ES" sz="1200" dirty="0"/>
          </a:p>
          <a:p>
            <a:pPr marL="0" indent="0" algn="l"/>
            <a:endParaRPr lang="es-MX" sz="1200" dirty="0"/>
          </a:p>
          <a:p>
            <a:pPr marL="0" indent="0" algn="l"/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809E42B-8F04-E7CB-B1CC-A3248E885280}"/>
              </a:ext>
            </a:extLst>
          </p:cNvPr>
          <p:cNvSpPr txBox="1"/>
          <p:nvPr/>
        </p:nvSpPr>
        <p:spPr>
          <a:xfrm>
            <a:off x="8591363" y="130897"/>
            <a:ext cx="16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15" name="Picture 14" descr="Nobel recognizes gravitational wave discovery | symmetry magazine">
            <a:extLst>
              <a:ext uri="{FF2B5EF4-FFF2-40B4-BE49-F238E27FC236}">
                <a16:creationId xmlns:a16="http://schemas.microsoft.com/office/drawing/2014/main" id="{579A8736-C8BB-C1DD-09EA-4EC2F0115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988" y="683271"/>
            <a:ext cx="2911288" cy="1637179"/>
          </a:xfrm>
          <a:prstGeom prst="rect">
            <a:avLst/>
          </a:prstGeom>
        </p:spPr>
      </p:pic>
      <p:sp>
        <p:nvSpPr>
          <p:cNvPr id="18" name="Google Shape;552;p38">
            <a:extLst>
              <a:ext uri="{FF2B5EF4-FFF2-40B4-BE49-F238E27FC236}">
                <a16:creationId xmlns:a16="http://schemas.microsoft.com/office/drawing/2014/main" id="{03C7A9E2-D312-8A57-2FCC-CF4FFF42CC90}"/>
              </a:ext>
            </a:extLst>
          </p:cNvPr>
          <p:cNvSpPr txBox="1">
            <a:spLocks/>
          </p:cNvSpPr>
          <p:nvPr/>
        </p:nvSpPr>
        <p:spPr>
          <a:xfrm>
            <a:off x="4188076" y="2455114"/>
            <a:ext cx="593152" cy="139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.</a:t>
            </a:r>
          </a:p>
          <a:p>
            <a:pPr marL="0" indent="0"/>
            <a:endParaRPr lang="es-MX" sz="1400" dirty="0"/>
          </a:p>
          <a:p>
            <a:pPr marL="0" indent="0"/>
            <a:endParaRPr lang="es-MX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F53325-5DBC-C8EC-D959-BA748CA0C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4755" y="2518579"/>
            <a:ext cx="1775825" cy="45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747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000" dirty="0"/>
              <a:t>Descomposición por helicidades para obtener modos de propagación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B7E85B4D-3596-7966-6FE1-582552E9453E}"/>
              </a:ext>
            </a:extLst>
          </p:cNvPr>
          <p:cNvSpPr txBox="1">
            <a:spLocks/>
          </p:cNvSpPr>
          <p:nvPr/>
        </p:nvSpPr>
        <p:spPr>
          <a:xfrm>
            <a:off x="5845911" y="1692441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</a:t>
            </a:r>
          </a:p>
        </p:txBody>
      </p:sp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1C184D5C-D72D-FACC-EBE0-646F25F08B4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32839" y="1206649"/>
            <a:ext cx="8077934" cy="6402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400" dirty="0"/>
              <a:t>Se considera nuevamente la solución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3222614-94BA-1ECA-38F1-19DE02947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884" y="1590166"/>
            <a:ext cx="2258425" cy="2566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9855A31-521B-990E-A160-765AF545FF52}"/>
              </a:ext>
            </a:extLst>
          </p:cNvPr>
          <p:cNvSpPr txBox="1"/>
          <p:nvPr/>
        </p:nvSpPr>
        <p:spPr>
          <a:xfrm>
            <a:off x="5558587" y="1564623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14" name="Google Shape;552;p38">
            <a:extLst>
              <a:ext uri="{FF2B5EF4-FFF2-40B4-BE49-F238E27FC236}">
                <a16:creationId xmlns:a16="http://schemas.microsoft.com/office/drawing/2014/main" id="{1D3E6D0F-8EEA-8602-3889-42670CBF0B75}"/>
              </a:ext>
            </a:extLst>
          </p:cNvPr>
          <p:cNvSpPr txBox="1">
            <a:spLocks/>
          </p:cNvSpPr>
          <p:nvPr/>
        </p:nvSpPr>
        <p:spPr>
          <a:xfrm>
            <a:off x="513429" y="1910269"/>
            <a:ext cx="8077934" cy="136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CO" sz="1400" dirty="0"/>
              <a:t> donde, es posible afirmar que </a:t>
            </a:r>
            <a:r>
              <a:rPr lang="es-ES" sz="1400" dirty="0"/>
              <a:t>        es un escalar bajo rotaciones,       se transforma bajo rotaciones como un vector espacial y        como un tensor espacial. </a:t>
            </a:r>
          </a:p>
          <a:p>
            <a:pPr marL="0" indent="0"/>
            <a:endParaRPr lang="es-ES" sz="1400" dirty="0"/>
          </a:p>
          <a:p>
            <a:pPr marL="0" indent="0"/>
            <a:r>
              <a:rPr lang="es-ES" sz="1400" dirty="0"/>
              <a:t>De este modo, se puede utilizar el hecho de que un campo vectorial se puede descomponer en una parte transversal y una longitudinal, gracias al </a:t>
            </a:r>
            <a:r>
              <a:rPr lang="es-ES" sz="1400" i="1" dirty="0"/>
              <a:t>teorema de Helmholtz, </a:t>
            </a:r>
            <a:r>
              <a:rPr lang="es-ES" sz="1400" dirty="0"/>
              <a:t>tal que, la perturbación se puede expresar como:</a:t>
            </a:r>
            <a:endParaRPr lang="en" sz="1400" dirty="0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7BBC6A65-BBFB-865A-C701-31B257A2C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4267" y="2008601"/>
            <a:ext cx="275403" cy="206552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30EA298-17A6-B0D8-B50A-065958EEEB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0545" y="2008601"/>
            <a:ext cx="253193" cy="206552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95C4E2BC-EAA8-3912-F336-DA4B200055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3643" y="2198983"/>
            <a:ext cx="253193" cy="237081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BC5B3C1C-1796-8B4A-B324-8FA94E3EF0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250" y="3450569"/>
            <a:ext cx="4862823" cy="972564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F57A9D98-3601-F9A7-D2DA-7521D2EDF650}"/>
              </a:ext>
            </a:extLst>
          </p:cNvPr>
          <p:cNvSpPr txBox="1"/>
          <p:nvPr/>
        </p:nvSpPr>
        <p:spPr>
          <a:xfrm>
            <a:off x="1391362" y="3398569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A087354F-5E9B-9EDA-973E-2B724A3E39DC}"/>
              </a:ext>
            </a:extLst>
          </p:cNvPr>
          <p:cNvSpPr txBox="1"/>
          <p:nvPr/>
        </p:nvSpPr>
        <p:spPr>
          <a:xfrm>
            <a:off x="1827924" y="3670637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F647512-EC8A-8121-33A5-E4FDE5450080}"/>
              </a:ext>
            </a:extLst>
          </p:cNvPr>
          <p:cNvSpPr txBox="1"/>
          <p:nvPr/>
        </p:nvSpPr>
        <p:spPr>
          <a:xfrm>
            <a:off x="5431990" y="4060457"/>
            <a:ext cx="413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.</a:t>
            </a:r>
            <a:endParaRPr lang="es-CO" dirty="0"/>
          </a:p>
        </p:txBody>
      </p:sp>
      <p:sp>
        <p:nvSpPr>
          <p:cNvPr id="30" name="Flecha: a la derecha 29">
            <a:extLst>
              <a:ext uri="{FF2B5EF4-FFF2-40B4-BE49-F238E27FC236}">
                <a16:creationId xmlns:a16="http://schemas.microsoft.com/office/drawing/2014/main" id="{E2575E56-BF81-7E82-D897-34BC7E67977F}"/>
              </a:ext>
            </a:extLst>
          </p:cNvPr>
          <p:cNvSpPr/>
          <p:nvPr/>
        </p:nvSpPr>
        <p:spPr>
          <a:xfrm>
            <a:off x="5930083" y="3883944"/>
            <a:ext cx="335280" cy="203200"/>
          </a:xfrm>
          <a:prstGeom prst="rightArrow">
            <a:avLst/>
          </a:prstGeom>
          <a:solidFill>
            <a:srgbClr val="C7FFA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80FC8532-C407-599F-909C-82DECCE82A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9620" y="3428620"/>
            <a:ext cx="893906" cy="104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26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8B91E8F-CA32-5D89-D1D4-DC97203F9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5D180ED2-66BC-88CA-AED0-50807613EE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000" dirty="0"/>
              <a:t>Descomposición por helicidades para obtener modos de propagación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443B078-24DC-22CF-C7A8-C534DB876D7A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C0434987-84DE-F934-CED3-DA78C27B32D2}"/>
              </a:ext>
            </a:extLst>
          </p:cNvPr>
          <p:cNvSpPr txBox="1">
            <a:spLocks/>
          </p:cNvSpPr>
          <p:nvPr/>
        </p:nvSpPr>
        <p:spPr>
          <a:xfrm>
            <a:off x="5845911" y="1692441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</a:t>
            </a:r>
          </a:p>
        </p:txBody>
      </p:sp>
      <p:sp>
        <p:nvSpPr>
          <p:cNvPr id="14" name="Google Shape;552;p38">
            <a:extLst>
              <a:ext uri="{FF2B5EF4-FFF2-40B4-BE49-F238E27FC236}">
                <a16:creationId xmlns:a16="http://schemas.microsoft.com/office/drawing/2014/main" id="{75E014C6-9DEE-E667-A927-DC9F97C1DD5C}"/>
              </a:ext>
            </a:extLst>
          </p:cNvPr>
          <p:cNvSpPr txBox="1">
            <a:spLocks/>
          </p:cNvSpPr>
          <p:nvPr/>
        </p:nvSpPr>
        <p:spPr>
          <a:xfrm>
            <a:off x="623089" y="917713"/>
            <a:ext cx="8077934" cy="136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ES" sz="1400" dirty="0"/>
              <a:t>Los modos son:</a:t>
            </a:r>
          </a:p>
          <a:p>
            <a:pPr marL="0" indent="0"/>
            <a:endParaRPr lang="es-ES" sz="1400" dirty="0"/>
          </a:p>
          <a:p>
            <a:pPr marL="342900" indent="-342900">
              <a:buAutoNum type="arabicPeriod"/>
            </a:pPr>
            <a:r>
              <a:rPr lang="es-ES" sz="1400" dirty="0"/>
              <a:t>Modo tensorial</a:t>
            </a:r>
          </a:p>
          <a:p>
            <a:pPr marL="342900" indent="-342900">
              <a:buAutoNum type="arabicPeriod"/>
            </a:pPr>
            <a:r>
              <a:rPr lang="es-ES" sz="1400" dirty="0"/>
              <a:t>Modo escalar</a:t>
            </a:r>
          </a:p>
          <a:p>
            <a:pPr marL="342900" indent="-342900">
              <a:buAutoNum type="arabicPeriod"/>
            </a:pPr>
            <a:r>
              <a:rPr lang="es-ES" sz="1400" dirty="0"/>
              <a:t>Modo vectorial</a:t>
            </a:r>
          </a:p>
          <a:p>
            <a:pPr marL="342900" indent="-342900">
              <a:buAutoNum type="arabicPeriod"/>
            </a:pPr>
            <a:endParaRPr lang="es-ES" sz="1400" dirty="0"/>
          </a:p>
          <a:p>
            <a:pPr marL="0" indent="0"/>
            <a:r>
              <a:rPr lang="es-ES" sz="1400" dirty="0"/>
              <a:t>Cuya representación matricial adopta la forma: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AA1A9F4-702A-49D3-8EED-6D72CE89E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42" y="3099964"/>
            <a:ext cx="3230369" cy="89127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4A45874-4466-465B-9582-6AF29A1C2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1974" y="3099964"/>
            <a:ext cx="4989049" cy="78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28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60B58D3D-49A3-753C-0446-601B9A2D2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8F7801FA-2F33-E6A8-995F-3C9E38C545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9975" y="99686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Formalismo de Newman-Penrose</a:t>
            </a:r>
            <a:endParaRPr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Entrada de lápiz 1">
                <a:extLst>
                  <a:ext uri="{FF2B5EF4-FFF2-40B4-BE49-F238E27FC236}">
                    <a16:creationId xmlns:a16="http://schemas.microsoft.com/office/drawing/2014/main" id="{70225B1D-1B44-1A9D-FF83-34FCBA00C9A3}"/>
                  </a:ext>
                </a:extLst>
              </p14:cNvPr>
              <p14:cNvContentPartPr/>
              <p14:nvPr/>
            </p14:nvContentPartPr>
            <p14:xfrm>
              <a:off x="3764351" y="913916"/>
              <a:ext cx="360" cy="360"/>
            </p14:xfrm>
          </p:contentPart>
        </mc:Choice>
        <mc:Fallback xmlns="">
          <p:pic>
            <p:nvPicPr>
              <p:cNvPr id="2" name="Entrada de lápiz 1">
                <a:extLst>
                  <a:ext uri="{FF2B5EF4-FFF2-40B4-BE49-F238E27FC236}">
                    <a16:creationId xmlns:a16="http://schemas.microsoft.com/office/drawing/2014/main" id="{70225B1D-1B44-1A9D-FF83-34FCBA00C9A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60031" y="909596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Google Shape;552;p38">
            <a:extLst>
              <a:ext uri="{FF2B5EF4-FFF2-40B4-BE49-F238E27FC236}">
                <a16:creationId xmlns:a16="http://schemas.microsoft.com/office/drawing/2014/main" id="{CF24CB42-3EB8-4173-F43C-A83AFF565231}"/>
              </a:ext>
            </a:extLst>
          </p:cNvPr>
          <p:cNvSpPr txBox="1">
            <a:spLocks/>
          </p:cNvSpPr>
          <p:nvPr/>
        </p:nvSpPr>
        <p:spPr>
          <a:xfrm>
            <a:off x="900113" y="1097436"/>
            <a:ext cx="7256218" cy="1051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El puente entre el tensor métrico y la tétrada puede también ser establecido a través de una tétrada nula compleja. Ambas estrategias están relacionadas, esto debido a que cualquier tétrada ortonormal       define una tétrada nula</a:t>
            </a:r>
            <a:endParaRPr lang="en-US" sz="14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CDF7E68-F234-E9D2-97F3-C4532F6D26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0900" y="1615475"/>
            <a:ext cx="304280" cy="205083"/>
          </a:xfrm>
          <a:prstGeom prst="rect">
            <a:avLst/>
          </a:prstGeom>
        </p:spPr>
      </p:pic>
      <p:sp>
        <p:nvSpPr>
          <p:cNvPr id="12" name="Google Shape;552;p38">
            <a:extLst>
              <a:ext uri="{FF2B5EF4-FFF2-40B4-BE49-F238E27FC236}">
                <a16:creationId xmlns:a16="http://schemas.microsoft.com/office/drawing/2014/main" id="{65B47506-3FFE-4B38-B361-B18EEFEE021F}"/>
              </a:ext>
            </a:extLst>
          </p:cNvPr>
          <p:cNvSpPr txBox="1">
            <a:spLocks/>
          </p:cNvSpPr>
          <p:nvPr/>
        </p:nvSpPr>
        <p:spPr>
          <a:xfrm>
            <a:off x="819903" y="2181152"/>
            <a:ext cx="7256218" cy="1051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construida de la forma</a:t>
            </a:r>
            <a:endParaRPr lang="en-US" sz="1400" dirty="0"/>
          </a:p>
        </p:txBody>
      </p:sp>
      <p:sp>
        <p:nvSpPr>
          <p:cNvPr id="23" name="Google Shape;552;p38">
            <a:extLst>
              <a:ext uri="{FF2B5EF4-FFF2-40B4-BE49-F238E27FC236}">
                <a16:creationId xmlns:a16="http://schemas.microsoft.com/office/drawing/2014/main" id="{961836BA-D385-7A41-5C8D-F38061AB2F0A}"/>
              </a:ext>
            </a:extLst>
          </p:cNvPr>
          <p:cNvSpPr txBox="1">
            <a:spLocks/>
          </p:cNvSpPr>
          <p:nvPr/>
        </p:nvSpPr>
        <p:spPr>
          <a:xfrm>
            <a:off x="819903" y="3138220"/>
            <a:ext cx="7256218" cy="1051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/>
              <a:t>bajo las condiciones</a:t>
            </a:r>
            <a:endParaRPr lang="en-US" sz="1400" dirty="0"/>
          </a:p>
        </p:txBody>
      </p:sp>
      <p:sp>
        <p:nvSpPr>
          <p:cNvPr id="26" name="Google Shape;552;p38">
            <a:extLst>
              <a:ext uri="{FF2B5EF4-FFF2-40B4-BE49-F238E27FC236}">
                <a16:creationId xmlns:a16="http://schemas.microsoft.com/office/drawing/2014/main" id="{F64CF38D-06D5-AB57-EFF4-13278354AF7A}"/>
              </a:ext>
            </a:extLst>
          </p:cNvPr>
          <p:cNvSpPr txBox="1">
            <a:spLocks/>
          </p:cNvSpPr>
          <p:nvPr/>
        </p:nvSpPr>
        <p:spPr>
          <a:xfrm>
            <a:off x="943891" y="4091654"/>
            <a:ext cx="7256218" cy="1051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tal que</a:t>
            </a:r>
            <a:endParaRPr lang="en-US" sz="1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AFBF67B-BCF9-7B06-F638-1B7234E864E1}"/>
              </a:ext>
            </a:extLst>
          </p:cNvPr>
          <p:cNvSpPr txBox="1"/>
          <p:nvPr/>
        </p:nvSpPr>
        <p:spPr>
          <a:xfrm>
            <a:off x="4613934" y="1971787"/>
            <a:ext cx="172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,</a:t>
            </a:r>
            <a:endParaRPr lang="es-CO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76C3B66-393E-3FCC-5999-CBA85355CA1C}"/>
              </a:ext>
            </a:extLst>
          </p:cNvPr>
          <p:cNvSpPr txBox="1"/>
          <p:nvPr/>
        </p:nvSpPr>
        <p:spPr>
          <a:xfrm>
            <a:off x="5171684" y="3425659"/>
            <a:ext cx="172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,</a:t>
            </a:r>
            <a:endParaRPr lang="es-CO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80A8818-562F-4FB3-A297-A9223022F749}"/>
              </a:ext>
            </a:extLst>
          </p:cNvPr>
          <p:cNvSpPr txBox="1"/>
          <p:nvPr/>
        </p:nvSpPr>
        <p:spPr>
          <a:xfrm>
            <a:off x="4216836" y="3661421"/>
            <a:ext cx="172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,</a:t>
            </a:r>
            <a:endParaRPr lang="es-CO" b="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15ABD5A-B316-481D-A452-E3869FC2ADDE}"/>
              </a:ext>
            </a:extLst>
          </p:cNvPr>
          <p:cNvSpPr txBox="1"/>
          <p:nvPr/>
        </p:nvSpPr>
        <p:spPr>
          <a:xfrm>
            <a:off x="4071792" y="3869032"/>
            <a:ext cx="172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;</a:t>
            </a:r>
            <a:endParaRPr lang="es-CO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ED492F3-D2A0-D4B0-9846-2F8B2D0F14F0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30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A1C5C8C1-07A4-2238-690D-5C8ED5B3FF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7735" y="1978827"/>
            <a:ext cx="1506186" cy="30777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B4C124CB-1D62-2A32-CC90-AD29AEA2C7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5398" y="2589145"/>
            <a:ext cx="2959482" cy="587363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AE05BE75-621E-BEAF-7BA8-C6B10899C2C8}"/>
              </a:ext>
            </a:extLst>
          </p:cNvPr>
          <p:cNvSpPr txBox="1"/>
          <p:nvPr/>
        </p:nvSpPr>
        <p:spPr>
          <a:xfrm>
            <a:off x="5456278" y="2830443"/>
            <a:ext cx="172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,</a:t>
            </a:r>
            <a:endParaRPr lang="es-CO" b="1" dirty="0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50A23E88-5302-C838-DDE6-69BB2474EB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37885" y="3526696"/>
            <a:ext cx="2331855" cy="571107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B5BE1805-E8B0-33A9-49E5-480C83185F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18548" y="4491512"/>
            <a:ext cx="2839538" cy="20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620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>
          <a:extLst>
            <a:ext uri="{FF2B5EF4-FFF2-40B4-BE49-F238E27FC236}">
              <a16:creationId xmlns:a16="http://schemas.microsoft.com/office/drawing/2014/main" id="{54B3228B-EB94-20E3-B6AB-502E04776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30EF3825-0D98-1362-C3E2-163916603106}"/>
              </a:ext>
            </a:extLst>
          </p:cNvPr>
          <p:cNvSpPr txBox="1">
            <a:spLocks/>
          </p:cNvSpPr>
          <p:nvPr/>
        </p:nvSpPr>
        <p:spPr>
          <a:xfrm>
            <a:off x="206317" y="1183929"/>
            <a:ext cx="5451123" cy="3098309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6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dirty="0"/>
              <a:t>Algunos aspectos generales de las Ondas Gravitacionales:</a:t>
            </a:r>
          </a:p>
          <a:p>
            <a:pPr marL="0" indent="0"/>
            <a:endParaRPr lang="es-MX" dirty="0"/>
          </a:p>
          <a:p>
            <a:pPr marL="285750" indent="-285750" algn="l">
              <a:buFont typeface="Arial"/>
              <a:buChar char="•"/>
            </a:pPr>
            <a:r>
              <a:rPr lang="es-MX" sz="1200" dirty="0"/>
              <a:t>Las ondas gravitacionales (OG) son perturbaciones del campo gravitatorio que se propagan, “ondulaciones del espacio-tiempo” que se propagan.</a:t>
            </a:r>
          </a:p>
          <a:p>
            <a:pPr marL="0" indent="0" algn="l"/>
            <a:endParaRPr lang="es-MX" sz="1200" dirty="0"/>
          </a:p>
          <a:p>
            <a:pPr marL="285750" indent="-285750" algn="l">
              <a:buFont typeface="Arial"/>
              <a:buChar char="•"/>
            </a:pPr>
            <a:r>
              <a:rPr lang="es-MX" sz="1200" dirty="0"/>
              <a:t>Las </a:t>
            </a:r>
            <a:r>
              <a:rPr lang="es-MX" sz="1200" dirty="0" err="1"/>
              <a:t>OGs</a:t>
            </a:r>
            <a:r>
              <a:rPr lang="es-MX" sz="1200" dirty="0"/>
              <a:t> contienen información del movimiento coherente de grandes masas compactas como agujeros negros, estrellas de neutrones.</a:t>
            </a:r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r>
              <a:rPr lang="es-MX" sz="1200" dirty="0"/>
              <a:t>Las </a:t>
            </a:r>
            <a:r>
              <a:rPr lang="es-MX" sz="1200" dirty="0" err="1"/>
              <a:t>OGs</a:t>
            </a:r>
            <a:r>
              <a:rPr lang="es-MX" sz="1200" dirty="0"/>
              <a:t> se propagan (casi) sin ser perturbadas. No hay “contaminación”; sin embargo, son muy débiles y difíciles de detectar directamente.</a:t>
            </a:r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r>
              <a:rPr lang="es-MX" sz="1050" dirty="0">
                <a:solidFill>
                  <a:schemeClr val="tx1"/>
                </a:solidFill>
                <a:latin typeface="Playfair Display"/>
              </a:rPr>
              <a:t>Las OG inducen un </a:t>
            </a:r>
            <a:r>
              <a:rPr lang="es-MX" sz="1200" dirty="0">
                <a:solidFill>
                  <a:schemeClr val="tx1"/>
                </a:solidFill>
                <a:latin typeface="Playfair Display"/>
              </a:rPr>
              <a:t>movimiento</a:t>
            </a:r>
            <a:r>
              <a:rPr lang="es-MX" sz="1050" dirty="0">
                <a:solidFill>
                  <a:schemeClr val="tx1"/>
                </a:solidFill>
                <a:latin typeface="Playfair Display"/>
              </a:rPr>
              <a:t> relativo entre marcos inerciales locales a través de la desviación geodésica:</a:t>
            </a:r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  <a:p>
            <a:pPr marL="285750" indent="-285750" algn="l">
              <a:buFont typeface="Arial"/>
              <a:buChar char="•"/>
            </a:pPr>
            <a:endParaRPr lang="es-MX" sz="12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323C8F5-A64D-87E7-742C-87D4F740F454}"/>
              </a:ext>
            </a:extLst>
          </p:cNvPr>
          <p:cNvSpPr txBox="1"/>
          <p:nvPr/>
        </p:nvSpPr>
        <p:spPr>
          <a:xfrm>
            <a:off x="8591363" y="130897"/>
            <a:ext cx="16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2" name="Picture 2" descr="Gravitational Waves: a New Window on the Universe - IMA">
            <a:extLst>
              <a:ext uri="{FF2B5EF4-FFF2-40B4-BE49-F238E27FC236}">
                <a16:creationId xmlns:a16="http://schemas.microsoft.com/office/drawing/2014/main" id="{8675AEA5-7166-F54E-EE4A-8C7760962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598" y="1149483"/>
            <a:ext cx="2926180" cy="309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B41104D-DBF7-2CB4-03C1-59C81830A572}"/>
              </a:ext>
            </a:extLst>
          </p:cNvPr>
          <p:cNvSpPr txBox="1"/>
          <p:nvPr/>
        </p:nvSpPr>
        <p:spPr>
          <a:xfrm>
            <a:off x="206317" y="4357324"/>
            <a:ext cx="88807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Abbott, Benjamin P., et al. "Observation of gravitational waves from a binary black hole merger." 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Phys. Rev. </a:t>
            </a:r>
            <a:r>
              <a:rPr lang="en-US" sz="1050" i="1" dirty="0">
                <a:solidFill>
                  <a:srgbClr val="222222"/>
                </a:solidFill>
                <a:latin typeface="Arial" panose="020B0604020202020204" pitchFamily="34" charset="0"/>
              </a:rPr>
              <a:t>L</a:t>
            </a:r>
            <a:r>
              <a:rPr lang="en-US" sz="105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ett.</a:t>
            </a:r>
            <a:r>
              <a:rPr lang="en-US" sz="105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116(6) (2016): 061102.</a:t>
            </a:r>
            <a:endParaRPr lang="es-CO" sz="105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E999720-B9FF-012C-F19E-0D53929E7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5810" y="3835546"/>
            <a:ext cx="1921707" cy="36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2526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A88B08EA-8172-453C-1B66-A2703B4EA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A58547A9-859A-A732-D85D-96B7F20F2C3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Clasificación E(2)</a:t>
            </a:r>
            <a:endParaRPr sz="28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B38679D-6942-6E68-8035-3541867E0189}"/>
              </a:ext>
            </a:extLst>
          </p:cNvPr>
          <p:cNvSpPr/>
          <p:nvPr/>
        </p:nvSpPr>
        <p:spPr>
          <a:xfrm>
            <a:off x="900113" y="3393281"/>
            <a:ext cx="228600" cy="20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7B15A858-2526-226B-68CF-64A1288AE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744" y="985838"/>
            <a:ext cx="1850272" cy="2671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2CA31A1A-23D0-14DB-DE8D-2795F8BEE8C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631432" y="4295455"/>
            <a:ext cx="4055168" cy="270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/>
              <a:t>- Eardley, Douglas M., et al. Phys. Rev. Lett. (1973)</a:t>
            </a:r>
          </a:p>
        </p:txBody>
      </p:sp>
      <p:sp>
        <p:nvSpPr>
          <p:cNvPr id="12" name="Google Shape;552;p38">
            <a:extLst>
              <a:ext uri="{FF2B5EF4-FFF2-40B4-BE49-F238E27FC236}">
                <a16:creationId xmlns:a16="http://schemas.microsoft.com/office/drawing/2014/main" id="{47604248-732F-4A3C-072B-425440C09170}"/>
              </a:ext>
            </a:extLst>
          </p:cNvPr>
          <p:cNvSpPr txBox="1">
            <a:spLocks/>
          </p:cNvSpPr>
          <p:nvPr/>
        </p:nvSpPr>
        <p:spPr>
          <a:xfrm>
            <a:off x="5173021" y="3693318"/>
            <a:ext cx="4055168" cy="5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 err="1"/>
              <a:t>Modos</a:t>
            </a:r>
            <a:r>
              <a:rPr lang="en-US" sz="1100" dirty="0"/>
              <a:t> de </a:t>
            </a:r>
            <a:r>
              <a:rPr lang="en-US" sz="1100" dirty="0" err="1"/>
              <a:t>polarización</a:t>
            </a:r>
            <a:r>
              <a:rPr lang="en-US" sz="1100" dirty="0"/>
              <a:t> </a:t>
            </a:r>
            <a:r>
              <a:rPr lang="en-US" sz="1100" dirty="0" err="1"/>
              <a:t>predichos</a:t>
            </a:r>
            <a:r>
              <a:rPr lang="en-US" sz="1100" dirty="0"/>
              <a:t> </a:t>
            </a:r>
            <a:r>
              <a:rPr lang="en-US" sz="1100" dirty="0" err="1"/>
              <a:t>en</a:t>
            </a:r>
            <a:r>
              <a:rPr lang="en-US" sz="1100" dirty="0"/>
              <a:t> </a:t>
            </a:r>
            <a:r>
              <a:rPr lang="en-US" sz="1100" dirty="0" err="1"/>
              <a:t>teorías</a:t>
            </a:r>
            <a:r>
              <a:rPr lang="en-US" sz="1100" dirty="0"/>
              <a:t> de </a:t>
            </a:r>
            <a:r>
              <a:rPr lang="en-US" sz="1100" dirty="0" err="1"/>
              <a:t>gravedad</a:t>
            </a:r>
            <a:r>
              <a:rPr lang="en-US" sz="1100" dirty="0"/>
              <a:t>.</a:t>
            </a:r>
            <a:endParaRPr lang="es-MX" sz="1100" dirty="0"/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21C9AB6A-FBED-558E-81E2-47342EB340CA}"/>
              </a:ext>
            </a:extLst>
          </p:cNvPr>
          <p:cNvSpPr txBox="1">
            <a:spLocks/>
          </p:cNvSpPr>
          <p:nvPr/>
        </p:nvSpPr>
        <p:spPr>
          <a:xfrm>
            <a:off x="900113" y="1097436"/>
            <a:ext cx="4743450" cy="270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Se </a:t>
            </a:r>
            <a:r>
              <a:rPr lang="en-US" sz="1400" dirty="0" err="1"/>
              <a:t>definen</a:t>
            </a:r>
            <a:r>
              <a:rPr lang="en-US" sz="1400" dirty="0"/>
              <a:t> 6 amplitudes </a:t>
            </a:r>
            <a:r>
              <a:rPr lang="en-US" sz="1400" dirty="0" err="1"/>
              <a:t>asociadas</a:t>
            </a:r>
            <a:r>
              <a:rPr lang="en-US" sz="1400" dirty="0"/>
              <a:t> a 6 </a:t>
            </a:r>
            <a:r>
              <a:rPr lang="en-US" sz="1400" dirty="0" err="1"/>
              <a:t>modos</a:t>
            </a:r>
            <a:r>
              <a:rPr lang="en-US" sz="1400" dirty="0"/>
              <a:t> de </a:t>
            </a:r>
            <a:r>
              <a:rPr lang="en-US" sz="1400" dirty="0" err="1"/>
              <a:t>polarización</a:t>
            </a:r>
            <a:endParaRPr lang="en-US" sz="1400" dirty="0"/>
          </a:p>
        </p:txBody>
      </p:sp>
      <p:sp>
        <p:nvSpPr>
          <p:cNvPr id="18" name="Google Shape;552;p38">
            <a:extLst>
              <a:ext uri="{FF2B5EF4-FFF2-40B4-BE49-F238E27FC236}">
                <a16:creationId xmlns:a16="http://schemas.microsoft.com/office/drawing/2014/main" id="{48C7AA85-7E0F-8A92-9988-5C415CBB86B3}"/>
              </a:ext>
            </a:extLst>
          </p:cNvPr>
          <p:cNvSpPr txBox="1">
            <a:spLocks/>
          </p:cNvSpPr>
          <p:nvPr/>
        </p:nvSpPr>
        <p:spPr>
          <a:xfrm>
            <a:off x="1065294" y="3128059"/>
            <a:ext cx="4743450" cy="270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 err="1"/>
              <a:t>Cada</a:t>
            </a:r>
            <a:r>
              <a:rPr lang="en-US" sz="1400" dirty="0"/>
              <a:t> </a:t>
            </a:r>
            <a:r>
              <a:rPr lang="en-US" sz="1400" dirty="0" err="1"/>
              <a:t>amplitud</a:t>
            </a:r>
            <a:r>
              <a:rPr lang="en-US" sz="1400" dirty="0"/>
              <a:t> </a:t>
            </a:r>
            <a:r>
              <a:rPr lang="en-US" sz="1400" dirty="0" err="1"/>
              <a:t>tiene</a:t>
            </a:r>
            <a:r>
              <a:rPr lang="en-US" sz="1400" dirty="0"/>
              <a:t> sus </a:t>
            </a:r>
            <a:r>
              <a:rPr lang="en-US" sz="1400" dirty="0" err="1"/>
              <a:t>helicidades</a:t>
            </a:r>
            <a:r>
              <a:rPr lang="en-US" sz="1400" dirty="0"/>
              <a:t> </a:t>
            </a:r>
            <a:r>
              <a:rPr lang="en-US" sz="1400" dirty="0" err="1"/>
              <a:t>asociadas</a:t>
            </a:r>
            <a:endParaRPr lang="en-US" sz="1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6" name="Entrada de lápiz 25">
                <a:extLst>
                  <a:ext uri="{FF2B5EF4-FFF2-40B4-BE49-F238E27FC236}">
                    <a16:creationId xmlns:a16="http://schemas.microsoft.com/office/drawing/2014/main" id="{756BDFAE-C184-8C19-C0EE-C8CDAC8B0F1C}"/>
                  </a:ext>
                </a:extLst>
              </p14:cNvPr>
              <p14:cNvContentPartPr/>
              <p14:nvPr/>
            </p14:nvContentPartPr>
            <p14:xfrm>
              <a:off x="4464551" y="4121516"/>
              <a:ext cx="360" cy="360"/>
            </p14:xfrm>
          </p:contentPart>
        </mc:Choice>
        <mc:Fallback xmlns="">
          <p:pic>
            <p:nvPicPr>
              <p:cNvPr id="26" name="Entrada de lápiz 25">
                <a:extLst>
                  <a:ext uri="{FF2B5EF4-FFF2-40B4-BE49-F238E27FC236}">
                    <a16:creationId xmlns:a16="http://schemas.microsoft.com/office/drawing/2014/main" id="{756BDFAE-C184-8C19-C0EE-C8CDAC8B0F1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55911" y="4112876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ED491EBD-B887-3F6F-369F-ECAB3855016F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5" name="Picture 4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DEE423E2-3BAC-121E-25C3-E6DC75D1D4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78297" y="1484068"/>
            <a:ext cx="2985249" cy="168144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596B722-E6C2-4C6A-9032-3725A6E9E8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84984" y="3593306"/>
            <a:ext cx="3046948" cy="45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49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Clasificación E(2)</a:t>
            </a:r>
            <a:endParaRPr sz="28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0203329-FD04-00A9-A3C9-12E41C053255}"/>
              </a:ext>
            </a:extLst>
          </p:cNvPr>
          <p:cNvSpPr/>
          <p:nvPr/>
        </p:nvSpPr>
        <p:spPr>
          <a:xfrm>
            <a:off x="710044" y="3522072"/>
            <a:ext cx="2164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4633246B-F1BC-B5EF-A163-7D4CFD72E9B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956332" y="917717"/>
            <a:ext cx="4055168" cy="270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/>
              <a:t>- Eardley, Douglas M., et al. Phys Rev (1973)</a:t>
            </a:r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691742AB-8D3A-DEA4-A4CA-CFF804127F07}"/>
              </a:ext>
            </a:extLst>
          </p:cNvPr>
          <p:cNvSpPr txBox="1">
            <a:spLocks/>
          </p:cNvSpPr>
          <p:nvPr/>
        </p:nvSpPr>
        <p:spPr>
          <a:xfrm>
            <a:off x="372861" y="2348326"/>
            <a:ext cx="4490606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Se </a:t>
            </a:r>
            <a:r>
              <a:rPr lang="en-US" sz="1400" dirty="0" err="1"/>
              <a:t>definen</a:t>
            </a:r>
            <a:r>
              <a:rPr lang="en-US" sz="1400" dirty="0"/>
              <a:t> las </a:t>
            </a:r>
            <a:r>
              <a:rPr lang="en-US" sz="1400" dirty="0" err="1"/>
              <a:t>clases</a:t>
            </a:r>
            <a:r>
              <a:rPr lang="en-US" sz="1400" dirty="0"/>
              <a:t> de </a:t>
            </a:r>
            <a:r>
              <a:rPr lang="en-US" sz="1400" dirty="0" err="1"/>
              <a:t>ondas</a:t>
            </a:r>
            <a:r>
              <a:rPr lang="en-US" sz="1400" dirty="0"/>
              <a:t> </a:t>
            </a:r>
            <a:r>
              <a:rPr lang="en-US" sz="1400" dirty="0" err="1"/>
              <a:t>gravitacionales</a:t>
            </a:r>
            <a:r>
              <a:rPr lang="en-US" sz="1400" dirty="0"/>
              <a:t>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términos</a:t>
            </a:r>
            <a:r>
              <a:rPr lang="en-US" sz="1400" dirty="0"/>
              <a:t> de la </a:t>
            </a:r>
            <a:r>
              <a:rPr lang="en-US" sz="1400" dirty="0" err="1"/>
              <a:t>proyección</a:t>
            </a:r>
            <a:r>
              <a:rPr lang="en-US" sz="1400" dirty="0"/>
              <a:t> del tensor de Riemann </a:t>
            </a:r>
            <a:r>
              <a:rPr lang="en-US" sz="1400" dirty="0" err="1"/>
              <a:t>sobre</a:t>
            </a:r>
            <a:r>
              <a:rPr lang="en-US" sz="1400" dirty="0"/>
              <a:t> las </a:t>
            </a:r>
            <a:r>
              <a:rPr lang="en-US" sz="1400" dirty="0" err="1"/>
              <a:t>tétradas</a:t>
            </a:r>
            <a:r>
              <a:rPr lang="en-US" sz="1400" dirty="0"/>
              <a:t> </a:t>
            </a:r>
            <a:r>
              <a:rPr lang="en-US" sz="1400" dirty="0" err="1"/>
              <a:t>nulas</a:t>
            </a:r>
            <a:r>
              <a:rPr lang="en-US" sz="1400" dirty="0"/>
              <a:t>: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3354120-0A94-4790-F602-2817F10B3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216" y="1283121"/>
            <a:ext cx="3522056" cy="30154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5" name="Picture 4" descr="A black symbols on a white background&#10;&#10;Description automatically generated">
            <a:extLst>
              <a:ext uri="{FF2B5EF4-FFF2-40B4-BE49-F238E27FC236}">
                <a16:creationId xmlns:a16="http://schemas.microsoft.com/office/drawing/2014/main" id="{F02ABCF4-7F93-0BAE-27BA-73909ACA8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040" y="4446059"/>
            <a:ext cx="6689912" cy="3141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35057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Clasificación E(2)</a:t>
            </a:r>
            <a:endParaRPr sz="28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0203329-FD04-00A9-A3C9-12E41C053255}"/>
              </a:ext>
            </a:extLst>
          </p:cNvPr>
          <p:cNvSpPr/>
          <p:nvPr/>
        </p:nvSpPr>
        <p:spPr>
          <a:xfrm>
            <a:off x="710044" y="3522072"/>
            <a:ext cx="2164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691742AB-8D3A-DEA4-A4CA-CFF804127F07}"/>
              </a:ext>
            </a:extLst>
          </p:cNvPr>
          <p:cNvSpPr txBox="1">
            <a:spLocks/>
          </p:cNvSpPr>
          <p:nvPr/>
        </p:nvSpPr>
        <p:spPr>
          <a:xfrm>
            <a:off x="594737" y="1212050"/>
            <a:ext cx="4732653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El tensor de Weyl </a:t>
            </a:r>
            <a:r>
              <a:rPr lang="en-US" sz="1400" dirty="0" err="1"/>
              <a:t>está</a:t>
            </a:r>
            <a:r>
              <a:rPr lang="en-US" sz="1400" dirty="0"/>
              <a:t> </a:t>
            </a:r>
            <a:r>
              <a:rPr lang="en-US" sz="1400" dirty="0" err="1"/>
              <a:t>descrito</a:t>
            </a:r>
            <a:r>
              <a:rPr lang="en-US" sz="1400" dirty="0"/>
              <a:t> </a:t>
            </a:r>
            <a:r>
              <a:rPr lang="en-US" sz="1400" dirty="0" err="1"/>
              <a:t>por</a:t>
            </a:r>
            <a:r>
              <a:rPr lang="en-US" sz="1400" dirty="0"/>
              <a:t> 5 </a:t>
            </a:r>
            <a:r>
              <a:rPr lang="en-US" sz="1400" dirty="0" err="1"/>
              <a:t>escalares</a:t>
            </a:r>
            <a:r>
              <a:rPr lang="en-US" sz="1400" dirty="0"/>
              <a:t> </a:t>
            </a:r>
            <a:r>
              <a:rPr lang="en-US" sz="1400" dirty="0" err="1"/>
              <a:t>complejos</a:t>
            </a:r>
            <a:endParaRPr lang="en-US" dirty="0" err="1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4" name="Picture 3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3E48D5C9-CA07-A342-1106-C4FD1D930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412" y="1747837"/>
            <a:ext cx="2985249" cy="1681440"/>
          </a:xfrm>
          <a:prstGeom prst="rect">
            <a:avLst/>
          </a:prstGeom>
        </p:spPr>
      </p:pic>
      <p:pic>
        <p:nvPicPr>
          <p:cNvPr id="8" name="Picture 7" descr="A black symbols on a white background&#10;&#10;Description automatically generated">
            <a:extLst>
              <a:ext uri="{FF2B5EF4-FFF2-40B4-BE49-F238E27FC236}">
                <a16:creationId xmlns:a16="http://schemas.microsoft.com/office/drawing/2014/main" id="{96BF52E0-F63B-8860-A086-ADFFCB534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694" y="3823271"/>
            <a:ext cx="6689912" cy="3141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9131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 err="1"/>
              <a:t>Determinación</a:t>
            </a:r>
            <a:r>
              <a:rPr lang="en" sz="2800" dirty="0"/>
              <a:t> de las </a:t>
            </a:r>
            <a:r>
              <a:rPr lang="en" sz="2800" dirty="0" err="1"/>
              <a:t>velocidades</a:t>
            </a:r>
            <a:r>
              <a:rPr lang="en" sz="2800" dirty="0"/>
              <a:t> </a:t>
            </a:r>
            <a:r>
              <a:rPr lang="en" sz="2800" dirty="0" err="1"/>
              <a:t>en</a:t>
            </a:r>
            <a:r>
              <a:rPr lang="en" sz="2800" dirty="0"/>
              <a:t> GPSU2</a:t>
            </a:r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691742AB-8D3A-DEA4-A4CA-CFF804127F07}"/>
              </a:ext>
            </a:extLst>
          </p:cNvPr>
          <p:cNvSpPr txBox="1">
            <a:spLocks/>
          </p:cNvSpPr>
          <p:nvPr/>
        </p:nvSpPr>
        <p:spPr>
          <a:xfrm>
            <a:off x="839028" y="1486370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Se </a:t>
            </a:r>
            <a:r>
              <a:rPr lang="en-US" sz="1400" dirty="0" err="1"/>
              <a:t>considera</a:t>
            </a:r>
            <a:r>
              <a:rPr lang="en-US" sz="1400" dirty="0"/>
              <a:t> un </a:t>
            </a:r>
            <a:r>
              <a:rPr lang="en-US" sz="1400" dirty="0" err="1"/>
              <a:t>fondo</a:t>
            </a:r>
            <a:r>
              <a:rPr lang="en-US" sz="1400" dirty="0"/>
              <a:t> </a:t>
            </a:r>
            <a:r>
              <a:rPr lang="en-US" sz="1400" dirty="0" err="1"/>
              <a:t>homogéneo</a:t>
            </a:r>
            <a:r>
              <a:rPr lang="en-US" sz="1400" dirty="0"/>
              <a:t> </a:t>
            </a:r>
            <a:r>
              <a:rPr lang="en-US" sz="1400" dirty="0" err="1"/>
              <a:t>isótropo</a:t>
            </a:r>
            <a:r>
              <a:rPr lang="en-US" sz="1400" dirty="0"/>
              <a:t> (Friedmann-Lemaitre-Robertson-Walker)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8" name="Google Shape;552;p38">
            <a:extLst>
              <a:ext uri="{FF2B5EF4-FFF2-40B4-BE49-F238E27FC236}">
                <a16:creationId xmlns:a16="http://schemas.microsoft.com/office/drawing/2014/main" id="{D289683A-D015-67C9-D691-974A5EC32326}"/>
              </a:ext>
            </a:extLst>
          </p:cNvPr>
          <p:cNvSpPr txBox="1">
            <a:spLocks/>
          </p:cNvSpPr>
          <p:nvPr/>
        </p:nvSpPr>
        <p:spPr>
          <a:xfrm>
            <a:off x="839027" y="3281362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Para </a:t>
            </a:r>
            <a:r>
              <a:rPr lang="en-US" sz="1400" dirty="0" err="1"/>
              <a:t>los</a:t>
            </a:r>
            <a:r>
              <a:rPr lang="en-US" sz="1400" dirty="0"/>
              <a:t> </a:t>
            </a:r>
            <a:r>
              <a:rPr lang="en-US" sz="1400" dirty="0" err="1"/>
              <a:t>modos</a:t>
            </a:r>
            <a:r>
              <a:rPr lang="en-US" sz="1400" dirty="0"/>
              <a:t> </a:t>
            </a:r>
            <a:r>
              <a:rPr lang="en-US" sz="1400" dirty="0" err="1"/>
              <a:t>trasversal</a:t>
            </a:r>
            <a:r>
              <a:rPr lang="en-US" sz="1400" dirty="0"/>
              <a:t>-transversal o </a:t>
            </a:r>
            <a:r>
              <a:rPr lang="en-US" sz="1400" dirty="0" err="1"/>
              <a:t>helicidad</a:t>
            </a:r>
            <a:r>
              <a:rPr lang="en-US" sz="1400" dirty="0"/>
              <a:t> 2, </a:t>
            </a:r>
            <a:r>
              <a:rPr lang="en-US" sz="1400" dirty="0" err="1"/>
              <a:t>tenemos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D5B5D40-ABAD-47E1-B7D4-4181D79DB15D}"/>
              </a:ext>
            </a:extLst>
          </p:cNvPr>
          <p:cNvSpPr txBox="1"/>
          <p:nvPr/>
        </p:nvSpPr>
        <p:spPr>
          <a:xfrm>
            <a:off x="839027" y="1032664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Modo Tensorial:</a:t>
            </a:r>
            <a:endParaRPr lang="es-419" dirty="0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5A7674B2-8FA2-492E-A566-8BC61A051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8" y="2078737"/>
            <a:ext cx="2470776" cy="878586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9DF6EA38-47AF-47CE-8027-BB17CA5BA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150" y="3802099"/>
            <a:ext cx="3177959" cy="880111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2453C153-6B0D-4BEE-ACA9-A0C362441E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3232" y="3696613"/>
            <a:ext cx="3495536" cy="98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444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 err="1"/>
              <a:t>Determinación</a:t>
            </a:r>
            <a:r>
              <a:rPr lang="en" sz="2800" dirty="0"/>
              <a:t> de las </a:t>
            </a:r>
            <a:r>
              <a:rPr lang="en" sz="2800" dirty="0" err="1"/>
              <a:t>velocidades</a:t>
            </a:r>
            <a:r>
              <a:rPr lang="en" sz="2800" dirty="0"/>
              <a:t> </a:t>
            </a:r>
            <a:r>
              <a:rPr lang="en" sz="2800" dirty="0" err="1"/>
              <a:t>en</a:t>
            </a:r>
            <a:r>
              <a:rPr lang="en" sz="2800" dirty="0"/>
              <a:t> GPSU2</a:t>
            </a:r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691742AB-8D3A-DEA4-A4CA-CFF804127F07}"/>
              </a:ext>
            </a:extLst>
          </p:cNvPr>
          <p:cNvSpPr txBox="1">
            <a:spLocks/>
          </p:cNvSpPr>
          <p:nvPr/>
        </p:nvSpPr>
        <p:spPr>
          <a:xfrm>
            <a:off x="570588" y="1050415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b="1" dirty="0"/>
              <a:t> </a:t>
            </a:r>
            <a:r>
              <a:rPr lang="en-US" sz="1400" dirty="0"/>
              <a:t>Las </a:t>
            </a:r>
            <a:r>
              <a:rPr lang="en-US" sz="1400" dirty="0" err="1"/>
              <a:t>velocidades</a:t>
            </a:r>
            <a:r>
              <a:rPr lang="en-US" sz="1400" dirty="0"/>
              <a:t> de </a:t>
            </a:r>
            <a:r>
              <a:rPr lang="en-US" sz="1400" dirty="0" err="1"/>
              <a:t>propagación</a:t>
            </a:r>
            <a:r>
              <a:rPr lang="en-US" sz="1400" dirty="0"/>
              <a:t>,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cada</a:t>
            </a:r>
            <a:r>
              <a:rPr lang="en-US" sz="1400" dirty="0"/>
              <a:t> uno de los </a:t>
            </a:r>
            <a:r>
              <a:rPr lang="en-US" sz="1400" dirty="0" err="1"/>
              <a:t>lagrangianos</a:t>
            </a:r>
            <a:r>
              <a:rPr lang="en-US" sz="1400" dirty="0"/>
              <a:t> </a:t>
            </a:r>
            <a:r>
              <a:rPr lang="en-US" sz="1400" dirty="0" err="1"/>
              <a:t>propuestos</a:t>
            </a:r>
            <a:r>
              <a:rPr lang="en-US" sz="1400" dirty="0"/>
              <a:t> </a:t>
            </a:r>
            <a:r>
              <a:rPr lang="en-US" sz="1400" dirty="0" err="1"/>
              <a:t>asociado</a:t>
            </a:r>
            <a:r>
              <a:rPr lang="en-US" sz="1400" dirty="0"/>
              <a:t> a la </a:t>
            </a:r>
            <a:r>
              <a:rPr lang="en-US" sz="1400" dirty="0" err="1"/>
              <a:t>helicidad</a:t>
            </a:r>
            <a:r>
              <a:rPr lang="en-US" sz="1400" dirty="0"/>
              <a:t> 2 (tensorial): 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B7E85B4D-3596-7966-6FE1-582552E9453E}"/>
              </a:ext>
            </a:extLst>
          </p:cNvPr>
          <p:cNvSpPr txBox="1">
            <a:spLocks/>
          </p:cNvSpPr>
          <p:nvPr/>
        </p:nvSpPr>
        <p:spPr>
          <a:xfrm>
            <a:off x="5785343" y="1701092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No es </a:t>
            </a:r>
            <a:r>
              <a:rPr lang="en-US" sz="1400" dirty="0" err="1"/>
              <a:t>lumínica</a:t>
            </a:r>
            <a:r>
              <a:rPr lang="en-US" sz="1400" dirty="0"/>
              <a:t>  </a:t>
            </a:r>
          </a:p>
        </p:txBody>
      </p:sp>
      <p:sp>
        <p:nvSpPr>
          <p:cNvPr id="12" name="Rectángulo: esquinas redondeadas 28">
            <a:extLst>
              <a:ext uri="{FF2B5EF4-FFF2-40B4-BE49-F238E27FC236}">
                <a16:creationId xmlns:a16="http://schemas.microsoft.com/office/drawing/2014/main" id="{67C5B32D-A375-3A92-094A-80972C5231AE}"/>
              </a:ext>
            </a:extLst>
          </p:cNvPr>
          <p:cNvSpPr/>
          <p:nvPr/>
        </p:nvSpPr>
        <p:spPr>
          <a:xfrm>
            <a:off x="1024880" y="1769792"/>
            <a:ext cx="4620868" cy="37073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030EA84-0F2C-8FC6-899C-C0496C098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604" y="1867260"/>
            <a:ext cx="4533420" cy="20869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6A1A93F-1AA7-B3FF-DC81-89200B9F54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604" y="3839015"/>
            <a:ext cx="4967744" cy="781180"/>
          </a:xfrm>
          <a:prstGeom prst="rect">
            <a:avLst/>
          </a:prstGeom>
        </p:spPr>
      </p:pic>
      <p:sp>
        <p:nvSpPr>
          <p:cNvPr id="9" name="Google Shape;552;p38">
            <a:extLst>
              <a:ext uri="{FF2B5EF4-FFF2-40B4-BE49-F238E27FC236}">
                <a16:creationId xmlns:a16="http://schemas.microsoft.com/office/drawing/2014/main" id="{4D447D71-1891-4EFC-8C2A-131F44DEFE6B}"/>
              </a:ext>
            </a:extLst>
          </p:cNvPr>
          <p:cNvSpPr txBox="1">
            <a:spLocks/>
          </p:cNvSpPr>
          <p:nvPr/>
        </p:nvSpPr>
        <p:spPr>
          <a:xfrm>
            <a:off x="570588" y="2444715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De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se </a:t>
            </a:r>
            <a:r>
              <a:rPr lang="en-US" sz="1400" dirty="0" err="1"/>
              <a:t>tiene</a:t>
            </a:r>
            <a:r>
              <a:rPr lang="en-US" sz="1400" dirty="0"/>
              <a:t> que la </a:t>
            </a:r>
            <a:r>
              <a:rPr lang="en-US" sz="1400" dirty="0" err="1"/>
              <a:t>matriz</a:t>
            </a:r>
            <a:r>
              <a:rPr lang="en-US" sz="1400" dirty="0"/>
              <a:t> de </a:t>
            </a:r>
            <a:r>
              <a:rPr lang="en-US" sz="1400" dirty="0" err="1"/>
              <a:t>velocidades</a:t>
            </a:r>
            <a:r>
              <a:rPr lang="en-US" sz="1400" dirty="0"/>
              <a:t> es:   </a:t>
            </a:r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8848F83C-9E82-424C-A3DE-BD12F58337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8995" y="2662392"/>
            <a:ext cx="1492638" cy="37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2810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 err="1"/>
              <a:t>Determinación</a:t>
            </a:r>
            <a:r>
              <a:rPr lang="en" sz="2800" dirty="0"/>
              <a:t> de las </a:t>
            </a:r>
            <a:r>
              <a:rPr lang="en" sz="2800" dirty="0" err="1"/>
              <a:t>velocidades</a:t>
            </a:r>
            <a:r>
              <a:rPr lang="en" sz="2800" dirty="0"/>
              <a:t> </a:t>
            </a:r>
            <a:r>
              <a:rPr lang="en" sz="2800" dirty="0" err="1"/>
              <a:t>en</a:t>
            </a:r>
            <a:r>
              <a:rPr lang="en" sz="2800" dirty="0"/>
              <a:t> GPSU2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B7E85B4D-3596-7966-6FE1-582552E9453E}"/>
              </a:ext>
            </a:extLst>
          </p:cNvPr>
          <p:cNvSpPr txBox="1">
            <a:spLocks/>
          </p:cNvSpPr>
          <p:nvPr/>
        </p:nvSpPr>
        <p:spPr>
          <a:xfrm>
            <a:off x="347711" y="1024436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	</a:t>
            </a:r>
            <a:r>
              <a:rPr lang="en-US" sz="1400" dirty="0" err="1"/>
              <a:t>cuyos</a:t>
            </a:r>
            <a:r>
              <a:rPr lang="en-US" sz="1400" dirty="0"/>
              <a:t> </a:t>
            </a:r>
            <a:r>
              <a:rPr lang="en-US" sz="1400" dirty="0" err="1"/>
              <a:t>vectores</a:t>
            </a:r>
            <a:r>
              <a:rPr lang="en-US" sz="1400" dirty="0"/>
              <a:t> y </a:t>
            </a:r>
            <a:r>
              <a:rPr lang="en-US" sz="1400" dirty="0" err="1"/>
              <a:t>valores</a:t>
            </a:r>
            <a:r>
              <a:rPr lang="en-US" sz="1400" dirty="0"/>
              <a:t> </a:t>
            </a:r>
            <a:r>
              <a:rPr lang="en-US" sz="1400" dirty="0" err="1"/>
              <a:t>propios</a:t>
            </a:r>
            <a:r>
              <a:rPr lang="en-US" sz="1400" dirty="0"/>
              <a:t> son 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	y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	</a:t>
            </a:r>
            <a:r>
              <a:rPr lang="en-US" sz="1400" dirty="0" err="1"/>
              <a:t>respectivamente</a:t>
            </a:r>
            <a:r>
              <a:rPr lang="en-US" sz="1400" dirty="0"/>
              <a:t>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2F2D310-4E39-4640-938C-520D34662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648" y="1566880"/>
            <a:ext cx="5290688" cy="8925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90EDD27-98B3-4C31-AE27-98A8A7648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556" y="3364616"/>
            <a:ext cx="5338583" cy="75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9220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 err="1"/>
              <a:t>Determinación</a:t>
            </a:r>
            <a:r>
              <a:rPr lang="en" sz="2800" dirty="0"/>
              <a:t> de las </a:t>
            </a:r>
            <a:r>
              <a:rPr lang="en" sz="2800" dirty="0" err="1"/>
              <a:t>velocidades</a:t>
            </a:r>
            <a:r>
              <a:rPr lang="en" sz="2800" dirty="0"/>
              <a:t> </a:t>
            </a:r>
            <a:r>
              <a:rPr lang="en" sz="2800" dirty="0" err="1"/>
              <a:t>en</a:t>
            </a:r>
            <a:r>
              <a:rPr lang="en" sz="2800" dirty="0"/>
              <a:t> GPSU2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B7E85B4D-3596-7966-6FE1-582552E9453E}"/>
              </a:ext>
            </a:extLst>
          </p:cNvPr>
          <p:cNvSpPr txBox="1">
            <a:spLocks/>
          </p:cNvSpPr>
          <p:nvPr/>
        </p:nvSpPr>
        <p:spPr>
          <a:xfrm>
            <a:off x="463535" y="4152400"/>
            <a:ext cx="9302257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dirty="0"/>
              <a:t> </a:t>
            </a:r>
            <a:r>
              <a:rPr lang="en-US" sz="900" dirty="0"/>
              <a:t>-</a:t>
            </a:r>
            <a:r>
              <a:rPr lang="en-US" sz="900" dirty="0" err="1"/>
              <a:t>Ezquiaga</a:t>
            </a:r>
            <a:r>
              <a:rPr lang="en-US" sz="900" dirty="0"/>
              <a:t>, J. M., &amp; </a:t>
            </a:r>
            <a:r>
              <a:rPr lang="en-US" sz="900" dirty="0" err="1"/>
              <a:t>Zumalacárregui</a:t>
            </a:r>
            <a:r>
              <a:rPr lang="en-US" sz="900" dirty="0"/>
              <a:t>, M. (2020). Gravitational wave lensing beyond general relativity: Birefringence, echoes, and shadows. Physical Review D, 102(12), 124048.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5C40A89-072E-4826-B532-FCFA32063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672" y="1168639"/>
            <a:ext cx="9144000" cy="280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9685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 err="1"/>
              <a:t>Determinación</a:t>
            </a:r>
            <a:r>
              <a:rPr lang="en" sz="2800" dirty="0"/>
              <a:t> de las </a:t>
            </a:r>
            <a:r>
              <a:rPr lang="en" sz="2800" dirty="0" err="1"/>
              <a:t>velocidades</a:t>
            </a:r>
            <a:r>
              <a:rPr lang="en" sz="2800" dirty="0"/>
              <a:t> </a:t>
            </a:r>
            <a:r>
              <a:rPr lang="en" sz="2800" dirty="0" err="1"/>
              <a:t>en</a:t>
            </a:r>
            <a:r>
              <a:rPr lang="en" sz="2800" dirty="0"/>
              <a:t> GPSU2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B7E85B4D-3596-7966-6FE1-582552E9453E}"/>
              </a:ext>
            </a:extLst>
          </p:cNvPr>
          <p:cNvSpPr txBox="1">
            <a:spLocks/>
          </p:cNvSpPr>
          <p:nvPr/>
        </p:nvSpPr>
        <p:spPr>
          <a:xfrm>
            <a:off x="347711" y="1024436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Los </a:t>
            </a:r>
            <a:r>
              <a:rPr lang="en-US" sz="1400" dirty="0" err="1"/>
              <a:t>valores</a:t>
            </a:r>
            <a:r>
              <a:rPr lang="en-US" sz="1400" dirty="0"/>
              <a:t> </a:t>
            </a:r>
            <a:r>
              <a:rPr lang="en-US" sz="1400" dirty="0" err="1"/>
              <a:t>propios</a:t>
            </a:r>
            <a:r>
              <a:rPr lang="en-US" sz="1400" dirty="0"/>
              <a:t> </a:t>
            </a:r>
            <a:r>
              <a:rPr lang="en-US" sz="1400" dirty="0" err="1"/>
              <a:t>representan</a:t>
            </a:r>
            <a:r>
              <a:rPr lang="en-US" sz="1400" dirty="0"/>
              <a:t> las </a:t>
            </a:r>
            <a:r>
              <a:rPr lang="en-US" sz="1400" dirty="0" err="1"/>
              <a:t>velocidades</a:t>
            </a:r>
            <a:r>
              <a:rPr lang="en-US" sz="1400" dirty="0"/>
              <a:t> de las </a:t>
            </a:r>
            <a:r>
              <a:rPr lang="en-US" sz="1400" dirty="0" err="1"/>
              <a:t>velocidades</a:t>
            </a:r>
            <a:r>
              <a:rPr lang="en-US" sz="1400" dirty="0"/>
              <a:t> de los </a:t>
            </a:r>
            <a:r>
              <a:rPr lang="en-US" sz="1400" dirty="0" err="1"/>
              <a:t>modos</a:t>
            </a:r>
            <a:r>
              <a:rPr lang="en-US" sz="1400" dirty="0"/>
              <a:t> de </a:t>
            </a:r>
            <a:r>
              <a:rPr lang="en-US" sz="1400" dirty="0" err="1"/>
              <a:t>propagación</a:t>
            </a:r>
            <a:r>
              <a:rPr lang="en-US" sz="1400" dirty="0"/>
              <a:t>, de modo que </a:t>
            </a:r>
            <a:r>
              <a:rPr lang="en-US" sz="1400" dirty="0" err="1"/>
              <a:t>si</a:t>
            </a:r>
            <a:r>
              <a:rPr lang="en-US" sz="1400" dirty="0"/>
              <a:t> son </a:t>
            </a:r>
            <a:r>
              <a:rPr lang="en-US" sz="1400" dirty="0" err="1"/>
              <a:t>diferentes</a:t>
            </a:r>
            <a:r>
              <a:rPr lang="en-US" sz="1400" dirty="0"/>
              <a:t>, se </a:t>
            </a:r>
            <a:r>
              <a:rPr lang="en-US" sz="1400" dirty="0" err="1"/>
              <a:t>presentará</a:t>
            </a:r>
            <a:r>
              <a:rPr lang="en-US" sz="1400" dirty="0"/>
              <a:t> </a:t>
            </a:r>
            <a:r>
              <a:rPr lang="en-US" sz="1400" dirty="0" err="1"/>
              <a:t>el</a:t>
            </a:r>
            <a:r>
              <a:rPr lang="en-US" sz="1400" dirty="0"/>
              <a:t> </a:t>
            </a:r>
            <a:r>
              <a:rPr lang="en-US" sz="1400" dirty="0" err="1"/>
              <a:t>fenómeno</a:t>
            </a:r>
            <a:r>
              <a:rPr lang="en-US" sz="1400" dirty="0"/>
              <a:t> de </a:t>
            </a:r>
            <a:r>
              <a:rPr lang="en-US" sz="1400" dirty="0" err="1"/>
              <a:t>birrefringencia</a:t>
            </a:r>
            <a:r>
              <a:rPr lang="en-US" sz="1400" dirty="0"/>
              <a:t>: 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	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	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B2EEA6D-8926-4B85-A281-3A9D1F23B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023" y="2046496"/>
            <a:ext cx="5643425" cy="57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25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 err="1"/>
              <a:t>Determinación</a:t>
            </a:r>
            <a:r>
              <a:rPr lang="en" sz="2800" dirty="0"/>
              <a:t> de las </a:t>
            </a:r>
            <a:r>
              <a:rPr lang="en" sz="2800" dirty="0" err="1"/>
              <a:t>velocidades</a:t>
            </a:r>
            <a:r>
              <a:rPr lang="en" sz="2800" dirty="0"/>
              <a:t> </a:t>
            </a:r>
            <a:r>
              <a:rPr lang="en" sz="2800" dirty="0" err="1"/>
              <a:t>en</a:t>
            </a:r>
            <a:r>
              <a:rPr lang="en" sz="2800" dirty="0"/>
              <a:t> GPSU2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B7E85B4D-3596-7966-6FE1-582552E9453E}"/>
              </a:ext>
            </a:extLst>
          </p:cNvPr>
          <p:cNvSpPr txBox="1">
            <a:spLocks/>
          </p:cNvSpPr>
          <p:nvPr/>
        </p:nvSpPr>
        <p:spPr>
          <a:xfrm>
            <a:off x="347711" y="1024436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Los </a:t>
            </a:r>
            <a:r>
              <a:rPr lang="en-US" sz="1400" dirty="0" err="1"/>
              <a:t>valores</a:t>
            </a:r>
            <a:r>
              <a:rPr lang="en-US" sz="1400" dirty="0"/>
              <a:t> </a:t>
            </a:r>
            <a:r>
              <a:rPr lang="en-US" sz="1400" dirty="0" err="1"/>
              <a:t>propios</a:t>
            </a:r>
            <a:r>
              <a:rPr lang="en-US" sz="1400" dirty="0"/>
              <a:t> </a:t>
            </a:r>
            <a:r>
              <a:rPr lang="en-US" sz="1400" dirty="0" err="1"/>
              <a:t>representan</a:t>
            </a:r>
            <a:r>
              <a:rPr lang="en-US" sz="1400" dirty="0"/>
              <a:t> las </a:t>
            </a:r>
            <a:r>
              <a:rPr lang="en-US" sz="1400" dirty="0" err="1"/>
              <a:t>velocidades</a:t>
            </a:r>
            <a:r>
              <a:rPr lang="en-US" sz="1400" dirty="0"/>
              <a:t> de las </a:t>
            </a:r>
            <a:r>
              <a:rPr lang="en-US" sz="1400" dirty="0" err="1"/>
              <a:t>velocidades</a:t>
            </a:r>
            <a:r>
              <a:rPr lang="en-US" sz="1400" dirty="0"/>
              <a:t> de los </a:t>
            </a:r>
            <a:r>
              <a:rPr lang="en-US" sz="1400" dirty="0" err="1"/>
              <a:t>modos</a:t>
            </a:r>
            <a:r>
              <a:rPr lang="en-US" sz="1400" dirty="0"/>
              <a:t> de </a:t>
            </a:r>
            <a:r>
              <a:rPr lang="en-US" sz="1400" dirty="0" err="1"/>
              <a:t>propagación</a:t>
            </a:r>
            <a:r>
              <a:rPr lang="en-US" sz="1400" dirty="0"/>
              <a:t>, de modo que </a:t>
            </a:r>
            <a:r>
              <a:rPr lang="en-US" sz="1400" dirty="0" err="1"/>
              <a:t>si</a:t>
            </a:r>
            <a:r>
              <a:rPr lang="en-US" sz="1400" dirty="0"/>
              <a:t> son </a:t>
            </a:r>
            <a:r>
              <a:rPr lang="en-US" sz="1400" dirty="0" err="1"/>
              <a:t>diferentes</a:t>
            </a:r>
            <a:r>
              <a:rPr lang="en-US" sz="1400" dirty="0"/>
              <a:t>, se </a:t>
            </a:r>
            <a:r>
              <a:rPr lang="en-US" sz="1400" dirty="0" err="1"/>
              <a:t>presentará</a:t>
            </a:r>
            <a:r>
              <a:rPr lang="en-US" sz="1400" dirty="0"/>
              <a:t> </a:t>
            </a:r>
            <a:r>
              <a:rPr lang="en-US" sz="1400" dirty="0" err="1"/>
              <a:t>el</a:t>
            </a:r>
            <a:r>
              <a:rPr lang="en-US" sz="1400" dirty="0"/>
              <a:t> </a:t>
            </a:r>
            <a:r>
              <a:rPr lang="en-US" sz="1400" dirty="0" err="1"/>
              <a:t>fenómeno</a:t>
            </a:r>
            <a:r>
              <a:rPr lang="en-US" sz="1400" dirty="0"/>
              <a:t> de </a:t>
            </a:r>
            <a:r>
              <a:rPr lang="en-US" sz="1400" dirty="0" err="1"/>
              <a:t>birrefringencia</a:t>
            </a:r>
            <a:r>
              <a:rPr lang="en-US" sz="1400" dirty="0"/>
              <a:t>: 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 err="1"/>
              <a:t>Importancia</a:t>
            </a:r>
            <a:r>
              <a:rPr lang="en-US" sz="1400" dirty="0"/>
              <a:t> de </a:t>
            </a:r>
            <a:r>
              <a:rPr lang="en-US" sz="1400" dirty="0" err="1"/>
              <a:t>este</a:t>
            </a:r>
            <a:r>
              <a:rPr lang="en-US" sz="1400" dirty="0"/>
              <a:t> </a:t>
            </a:r>
            <a:r>
              <a:rPr lang="en-US" sz="1400" dirty="0" err="1"/>
              <a:t>fenómeno</a:t>
            </a:r>
            <a:r>
              <a:rPr lang="en-US" sz="1400" dirty="0"/>
              <a:t>: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	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	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B2EEA6D-8926-4B85-A281-3A9D1F23B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023" y="2046496"/>
            <a:ext cx="5643425" cy="5727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94A02F5-4444-4865-AABE-1F2C338AD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363" y="3469282"/>
            <a:ext cx="5822990" cy="1084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9593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 err="1"/>
              <a:t>Determinación</a:t>
            </a:r>
            <a:r>
              <a:rPr lang="en" sz="2800" dirty="0"/>
              <a:t> de las </a:t>
            </a:r>
            <a:r>
              <a:rPr lang="en" sz="2800" dirty="0" err="1"/>
              <a:t>velocidades</a:t>
            </a:r>
            <a:r>
              <a:rPr lang="en" sz="2800" dirty="0"/>
              <a:t> </a:t>
            </a:r>
            <a:r>
              <a:rPr lang="en" sz="2800" dirty="0" err="1"/>
              <a:t>en</a:t>
            </a:r>
            <a:r>
              <a:rPr lang="en" sz="2800" dirty="0"/>
              <a:t> GPSU2</a:t>
            </a:r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691742AB-8D3A-DEA4-A4CA-CFF804127F07}"/>
              </a:ext>
            </a:extLst>
          </p:cNvPr>
          <p:cNvSpPr txBox="1">
            <a:spLocks/>
          </p:cNvSpPr>
          <p:nvPr/>
        </p:nvSpPr>
        <p:spPr>
          <a:xfrm>
            <a:off x="570589" y="1212050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1. Se </a:t>
            </a:r>
            <a:r>
              <a:rPr lang="en-US" sz="1400" dirty="0" err="1"/>
              <a:t>han</a:t>
            </a:r>
            <a:r>
              <a:rPr lang="en-US" sz="1400" dirty="0"/>
              <a:t> </a:t>
            </a:r>
            <a:r>
              <a:rPr lang="en-US" sz="1400" dirty="0" err="1"/>
              <a:t>determinado</a:t>
            </a:r>
            <a:r>
              <a:rPr lang="en-US" sz="1400" dirty="0"/>
              <a:t> las </a:t>
            </a:r>
            <a:r>
              <a:rPr lang="en-US" sz="1400" dirty="0" err="1"/>
              <a:t>velocidades</a:t>
            </a:r>
            <a:r>
              <a:rPr lang="en-US" sz="1400" dirty="0"/>
              <a:t> de </a:t>
            </a:r>
            <a:r>
              <a:rPr lang="en-US" sz="1400" dirty="0" err="1"/>
              <a:t>propagación</a:t>
            </a:r>
            <a:r>
              <a:rPr lang="en-US" sz="1400" dirty="0"/>
              <a:t>,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cada</a:t>
            </a:r>
            <a:r>
              <a:rPr lang="en-US" sz="1400" dirty="0"/>
              <a:t> uno de </a:t>
            </a:r>
            <a:r>
              <a:rPr lang="en-US" sz="1400" dirty="0" err="1"/>
              <a:t>los</a:t>
            </a:r>
            <a:r>
              <a:rPr lang="en-US" sz="1400" dirty="0"/>
              <a:t> </a:t>
            </a:r>
            <a:r>
              <a:rPr lang="en-US" sz="1400" dirty="0" err="1"/>
              <a:t>lagrangianos</a:t>
            </a:r>
            <a:r>
              <a:rPr lang="en-US" sz="1400" dirty="0"/>
              <a:t> </a:t>
            </a:r>
            <a:r>
              <a:rPr lang="en-US" sz="1400" dirty="0" err="1"/>
              <a:t>propuestos</a:t>
            </a:r>
            <a:r>
              <a:rPr lang="en-US" sz="1400" dirty="0"/>
              <a:t> </a:t>
            </a:r>
            <a:r>
              <a:rPr lang="en-US" sz="1400" dirty="0" err="1"/>
              <a:t>asociado</a:t>
            </a:r>
            <a:r>
              <a:rPr lang="en-US" sz="1400" dirty="0"/>
              <a:t> a la </a:t>
            </a:r>
            <a:r>
              <a:rPr lang="en-US" sz="1400" dirty="0" err="1"/>
              <a:t>helicidad</a:t>
            </a:r>
            <a:r>
              <a:rPr lang="en-US" sz="1400" dirty="0"/>
              <a:t> 2: 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B7E85B4D-3596-7966-6FE1-582552E9453E}"/>
              </a:ext>
            </a:extLst>
          </p:cNvPr>
          <p:cNvSpPr txBox="1">
            <a:spLocks/>
          </p:cNvSpPr>
          <p:nvPr/>
        </p:nvSpPr>
        <p:spPr>
          <a:xfrm>
            <a:off x="5851022" y="1806937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No es </a:t>
            </a:r>
            <a:r>
              <a:rPr lang="en-US" sz="1400" dirty="0" err="1"/>
              <a:t>lumínica</a:t>
            </a:r>
            <a:r>
              <a:rPr lang="en-US" sz="1400" dirty="0"/>
              <a:t>  </a:t>
            </a:r>
          </a:p>
        </p:txBody>
      </p:sp>
      <p:sp>
        <p:nvSpPr>
          <p:cNvPr id="12" name="Rectángulo: esquinas redondeadas 28">
            <a:extLst>
              <a:ext uri="{FF2B5EF4-FFF2-40B4-BE49-F238E27FC236}">
                <a16:creationId xmlns:a16="http://schemas.microsoft.com/office/drawing/2014/main" id="{67C5B32D-A375-3A92-094A-80972C5231AE}"/>
              </a:ext>
            </a:extLst>
          </p:cNvPr>
          <p:cNvSpPr/>
          <p:nvPr/>
        </p:nvSpPr>
        <p:spPr>
          <a:xfrm>
            <a:off x="1230154" y="1810884"/>
            <a:ext cx="4620868" cy="37073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Rectángulo: esquinas redondeadas 29">
            <a:extLst>
              <a:ext uri="{FF2B5EF4-FFF2-40B4-BE49-F238E27FC236}">
                <a16:creationId xmlns:a16="http://schemas.microsoft.com/office/drawing/2014/main" id="{A5166AEF-79B4-97C9-FE95-22E44D3C473A}"/>
              </a:ext>
            </a:extLst>
          </p:cNvPr>
          <p:cNvSpPr/>
          <p:nvPr/>
        </p:nvSpPr>
        <p:spPr>
          <a:xfrm>
            <a:off x="1231785" y="2555672"/>
            <a:ext cx="2726709" cy="2839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97722C2A-C91A-DE41-402D-BD2BDF3EF517}"/>
              </a:ext>
            </a:extLst>
          </p:cNvPr>
          <p:cNvSpPr/>
          <p:nvPr/>
        </p:nvSpPr>
        <p:spPr>
          <a:xfrm>
            <a:off x="1230905" y="3352296"/>
            <a:ext cx="1532103" cy="2972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Rectángulo: esquinas redondeadas 18">
            <a:extLst>
              <a:ext uri="{FF2B5EF4-FFF2-40B4-BE49-F238E27FC236}">
                <a16:creationId xmlns:a16="http://schemas.microsoft.com/office/drawing/2014/main" id="{5FA08102-E069-EC4E-0DCF-C8702889E287}"/>
              </a:ext>
            </a:extLst>
          </p:cNvPr>
          <p:cNvSpPr/>
          <p:nvPr/>
        </p:nvSpPr>
        <p:spPr>
          <a:xfrm>
            <a:off x="1230155" y="3949466"/>
            <a:ext cx="2012918" cy="4257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2" name="Google Shape;552;p38">
            <a:extLst>
              <a:ext uri="{FF2B5EF4-FFF2-40B4-BE49-F238E27FC236}">
                <a16:creationId xmlns:a16="http://schemas.microsoft.com/office/drawing/2014/main" id="{E8413C2F-952B-2B34-FB00-5C0FB94149E4}"/>
              </a:ext>
            </a:extLst>
          </p:cNvPr>
          <p:cNvSpPr txBox="1">
            <a:spLocks/>
          </p:cNvSpPr>
          <p:nvPr/>
        </p:nvSpPr>
        <p:spPr>
          <a:xfrm>
            <a:off x="4251542" y="2527132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Es </a:t>
            </a:r>
            <a:r>
              <a:rPr lang="en-US" sz="1400" dirty="0" err="1"/>
              <a:t>lumínica</a:t>
            </a:r>
            <a:r>
              <a:rPr lang="en-US" sz="1400" dirty="0"/>
              <a:t>  </a:t>
            </a:r>
          </a:p>
        </p:txBody>
      </p:sp>
      <p:sp>
        <p:nvSpPr>
          <p:cNvPr id="33" name="Google Shape;552;p38">
            <a:extLst>
              <a:ext uri="{FF2B5EF4-FFF2-40B4-BE49-F238E27FC236}">
                <a16:creationId xmlns:a16="http://schemas.microsoft.com/office/drawing/2014/main" id="{0FAE7354-25E9-1CCD-3DF1-3F9D5F11CA25}"/>
              </a:ext>
            </a:extLst>
          </p:cNvPr>
          <p:cNvSpPr txBox="1">
            <a:spLocks/>
          </p:cNvSpPr>
          <p:nvPr/>
        </p:nvSpPr>
        <p:spPr>
          <a:xfrm>
            <a:off x="3449519" y="3952055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Es </a:t>
            </a:r>
            <a:r>
              <a:rPr lang="en-US" sz="1400" dirty="0" err="1"/>
              <a:t>lumínica</a:t>
            </a:r>
            <a:r>
              <a:rPr lang="en-US" sz="1400" dirty="0"/>
              <a:t>  </a:t>
            </a:r>
          </a:p>
        </p:txBody>
      </p:sp>
      <p:sp>
        <p:nvSpPr>
          <p:cNvPr id="34" name="Google Shape;552;p38">
            <a:extLst>
              <a:ext uri="{FF2B5EF4-FFF2-40B4-BE49-F238E27FC236}">
                <a16:creationId xmlns:a16="http://schemas.microsoft.com/office/drawing/2014/main" id="{5532281B-6F5E-7AC7-1137-99E5FAD0B7C7}"/>
              </a:ext>
            </a:extLst>
          </p:cNvPr>
          <p:cNvSpPr txBox="1">
            <a:spLocks/>
          </p:cNvSpPr>
          <p:nvPr/>
        </p:nvSpPr>
        <p:spPr>
          <a:xfrm>
            <a:off x="2910952" y="3317129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Es </a:t>
            </a:r>
            <a:r>
              <a:rPr lang="en-US" sz="1400" dirty="0" err="1"/>
              <a:t>lumínica</a:t>
            </a:r>
            <a:r>
              <a:rPr lang="en-US" sz="1400" dirty="0"/>
              <a:t> 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BCFA3E7-1CDD-5A6C-BFFC-60916A8E5E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679" y="1901952"/>
            <a:ext cx="4429067" cy="20564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B54073C-C73D-A3D0-E573-17F1F75E8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1100" y="2596253"/>
            <a:ext cx="2559811" cy="21436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95B5B7D-B086-23B6-244C-985729142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7616" y="3426450"/>
            <a:ext cx="1386890" cy="18392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7151F6B-BDB0-8E88-76A9-3A0896CF4C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5850" y="4060752"/>
            <a:ext cx="1881371" cy="20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510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>
          <a:extLst>
            <a:ext uri="{FF2B5EF4-FFF2-40B4-BE49-F238E27FC236}">
              <a16:creationId xmlns:a16="http://schemas.microsoft.com/office/drawing/2014/main" id="{EC0C8F54-7AAD-2461-0BAA-4B7BBA7F03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50">
            <a:extLst>
              <a:ext uri="{FF2B5EF4-FFF2-40B4-BE49-F238E27FC236}">
                <a16:creationId xmlns:a16="http://schemas.microsoft.com/office/drawing/2014/main" id="{A49E7245-1736-0AC5-5E82-63EF0C9842CE}"/>
              </a:ext>
            </a:extLst>
          </p:cNvPr>
          <p:cNvSpPr/>
          <p:nvPr/>
        </p:nvSpPr>
        <p:spPr>
          <a:xfrm rot="10800000">
            <a:off x="8747335" y="0"/>
            <a:ext cx="115200" cy="7425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" name="Google Shape;696;p50">
            <a:extLst>
              <a:ext uri="{FF2B5EF4-FFF2-40B4-BE49-F238E27FC236}">
                <a16:creationId xmlns:a16="http://schemas.microsoft.com/office/drawing/2014/main" id="{2D411581-DA0C-F062-E029-35A18C3B803F}"/>
              </a:ext>
            </a:extLst>
          </p:cNvPr>
          <p:cNvGrpSpPr/>
          <p:nvPr/>
        </p:nvGrpSpPr>
        <p:grpSpPr>
          <a:xfrm rot="-5400000">
            <a:off x="8563840" y="1114665"/>
            <a:ext cx="498860" cy="98530"/>
            <a:chOff x="2287725" y="3761165"/>
            <a:chExt cx="498860" cy="98530"/>
          </a:xfrm>
        </p:grpSpPr>
        <p:sp>
          <p:nvSpPr>
            <p:cNvPr id="7" name="Google Shape;697;p50">
              <a:extLst>
                <a:ext uri="{FF2B5EF4-FFF2-40B4-BE49-F238E27FC236}">
                  <a16:creationId xmlns:a16="http://schemas.microsoft.com/office/drawing/2014/main" id="{E969C1DC-C185-46A4-7D91-767DBE2D20A5}"/>
                </a:ext>
              </a:extLst>
            </p:cNvPr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" name="Google Shape;698;p50">
              <a:extLst>
                <a:ext uri="{FF2B5EF4-FFF2-40B4-BE49-F238E27FC236}">
                  <a16:creationId xmlns:a16="http://schemas.microsoft.com/office/drawing/2014/main" id="{D253C201-78BF-64CD-6F24-37AAA7B8F323}"/>
                </a:ext>
              </a:extLst>
            </p:cNvPr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14" name="Google Shape;699;p50">
                <a:extLst>
                  <a:ext uri="{FF2B5EF4-FFF2-40B4-BE49-F238E27FC236}">
                    <a16:creationId xmlns:a16="http://schemas.microsoft.com/office/drawing/2014/main" id="{80D9AEE1-A0E2-6224-F93A-E0BF5BA6DB90}"/>
                  </a:ext>
                </a:extLst>
              </p:cNvPr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5" name="Google Shape;700;p50">
                <a:extLst>
                  <a:ext uri="{FF2B5EF4-FFF2-40B4-BE49-F238E27FC236}">
                    <a16:creationId xmlns:a16="http://schemas.microsoft.com/office/drawing/2014/main" id="{DEC2D89B-253D-FBDC-866A-9A2A0114DCE3}"/>
                  </a:ext>
                </a:extLst>
              </p:cNvPr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9" name="Google Shape;701;p50">
              <a:extLst>
                <a:ext uri="{FF2B5EF4-FFF2-40B4-BE49-F238E27FC236}">
                  <a16:creationId xmlns:a16="http://schemas.microsoft.com/office/drawing/2014/main" id="{A83F6E43-66F4-B525-D1EC-058F1138EB6E}"/>
                </a:ext>
              </a:extLst>
            </p:cNvPr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10" name="Google Shape;702;p50">
                <a:extLst>
                  <a:ext uri="{FF2B5EF4-FFF2-40B4-BE49-F238E27FC236}">
                    <a16:creationId xmlns:a16="http://schemas.microsoft.com/office/drawing/2014/main" id="{0684BD66-BD74-EC37-1F8F-00909C812A1C}"/>
                  </a:ext>
                </a:extLst>
              </p:cNvPr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12" name="Google Shape;703;p50">
                  <a:extLst>
                    <a:ext uri="{FF2B5EF4-FFF2-40B4-BE49-F238E27FC236}">
                      <a16:creationId xmlns:a16="http://schemas.microsoft.com/office/drawing/2014/main" id="{5FC5DC2B-CBB9-071B-9164-A06E6D2C948F}"/>
                    </a:ext>
                  </a:extLst>
                </p:cNvPr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" name="Google Shape;704;p50">
                  <a:extLst>
                    <a:ext uri="{FF2B5EF4-FFF2-40B4-BE49-F238E27FC236}">
                      <a16:creationId xmlns:a16="http://schemas.microsoft.com/office/drawing/2014/main" id="{701B5A4E-518C-4D69-BC29-0ED3BED73045}"/>
                    </a:ext>
                  </a:extLst>
                </p:cNvPr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1" name="Google Shape;705;p50">
                <a:extLst>
                  <a:ext uri="{FF2B5EF4-FFF2-40B4-BE49-F238E27FC236}">
                    <a16:creationId xmlns:a16="http://schemas.microsoft.com/office/drawing/2014/main" id="{382665B3-765F-4789-E402-494E992E67E4}"/>
                  </a:ext>
                </a:extLst>
              </p:cNvPr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591" name="Google Shape;591;p42">
            <a:extLst>
              <a:ext uri="{FF2B5EF4-FFF2-40B4-BE49-F238E27FC236}">
                <a16:creationId xmlns:a16="http://schemas.microsoft.com/office/drawing/2014/main" id="{A2BC4E48-3117-C0DC-5A0B-069435620C4A}"/>
              </a:ext>
            </a:extLst>
          </p:cNvPr>
          <p:cNvSpPr txBox="1">
            <a:spLocks/>
          </p:cNvSpPr>
          <p:nvPr/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s-CO" dirty="0"/>
              <a:t>Motivación: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3A34C6F5-3B45-16E8-B3E6-58452CBE545F}"/>
              </a:ext>
            </a:extLst>
          </p:cNvPr>
          <p:cNvSpPr/>
          <p:nvPr/>
        </p:nvSpPr>
        <p:spPr>
          <a:xfrm>
            <a:off x="331095" y="1427370"/>
            <a:ext cx="5427819" cy="693560"/>
          </a:xfrm>
          <a:prstGeom prst="roundRect">
            <a:avLst/>
          </a:prstGeom>
          <a:solidFill>
            <a:srgbClr val="EFFFE7"/>
          </a:solidFill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70C0"/>
                </a:solidFill>
                <a:latin typeface="Playfair Display" panose="00000500000000000000" pitchFamily="2" charset="0"/>
              </a:rPr>
              <a:t>1. Se propagan a la velocidad de la luz (c); </a:t>
            </a:r>
          </a:p>
          <a:p>
            <a:r>
              <a:rPr lang="es-MX" dirty="0">
                <a:solidFill>
                  <a:srgbClr val="00B0F0"/>
                </a:solidFill>
                <a:latin typeface="Playfair Display" panose="00000500000000000000" pitchFamily="2" charset="0"/>
              </a:rPr>
              <a:t>2. Existen dos modos de polarización que se propagan a la misma velocidad.</a:t>
            </a:r>
          </a:p>
        </p:txBody>
      </p:sp>
      <p:sp>
        <p:nvSpPr>
          <p:cNvPr id="5" name="Google Shape;552;p38">
            <a:extLst>
              <a:ext uri="{FF2B5EF4-FFF2-40B4-BE49-F238E27FC236}">
                <a16:creationId xmlns:a16="http://schemas.microsoft.com/office/drawing/2014/main" id="{ED7C4E9B-DC44-FCB8-2801-A827CDF8942F}"/>
              </a:ext>
            </a:extLst>
          </p:cNvPr>
          <p:cNvSpPr txBox="1">
            <a:spLocks/>
          </p:cNvSpPr>
          <p:nvPr/>
        </p:nvSpPr>
        <p:spPr>
          <a:xfrm>
            <a:off x="5875216" y="4386544"/>
            <a:ext cx="4055168" cy="5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171450" indent="-171450">
              <a:buFontTx/>
              <a:buChar char="-"/>
            </a:pPr>
            <a:r>
              <a:rPr lang="en-US" sz="1100" dirty="0" err="1"/>
              <a:t>Ezquiaga</a:t>
            </a:r>
            <a:r>
              <a:rPr lang="en-US" sz="1100" dirty="0"/>
              <a:t>, J. M., &amp; </a:t>
            </a:r>
            <a:r>
              <a:rPr lang="en-US" sz="1100" dirty="0" err="1"/>
              <a:t>Zumalacárregui</a:t>
            </a:r>
            <a:r>
              <a:rPr lang="en-US" sz="1100" dirty="0"/>
              <a:t>, M. (2020).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Clifford Will, 2013.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68C1620-1803-0D86-A27D-D31A4E658090}"/>
              </a:ext>
            </a:extLst>
          </p:cNvPr>
          <p:cNvSpPr txBox="1"/>
          <p:nvPr/>
        </p:nvSpPr>
        <p:spPr>
          <a:xfrm>
            <a:off x="8591363" y="130897"/>
            <a:ext cx="16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7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20" name="Google Shape;552;p38">
            <a:extLst>
              <a:ext uri="{FF2B5EF4-FFF2-40B4-BE49-F238E27FC236}">
                <a16:creationId xmlns:a16="http://schemas.microsoft.com/office/drawing/2014/main" id="{96C756DC-6D19-A992-B11B-34F8D756BA07}"/>
              </a:ext>
            </a:extLst>
          </p:cNvPr>
          <p:cNvSpPr txBox="1">
            <a:spLocks/>
          </p:cNvSpPr>
          <p:nvPr/>
        </p:nvSpPr>
        <p:spPr>
          <a:xfrm>
            <a:off x="331094" y="1092236"/>
            <a:ext cx="5160646" cy="5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/>
              <a:t>La </a:t>
            </a:r>
            <a:r>
              <a:rPr lang="en-US" sz="1100" dirty="0" err="1"/>
              <a:t>teoría</a:t>
            </a:r>
            <a:r>
              <a:rPr lang="en-US" sz="1100" dirty="0"/>
              <a:t> de RG </a:t>
            </a:r>
            <a:r>
              <a:rPr lang="en-US" sz="1100" dirty="0" err="1"/>
              <a:t>predice</a:t>
            </a:r>
            <a:r>
              <a:rPr lang="en-US" sz="1100" dirty="0"/>
              <a:t> </a:t>
            </a:r>
            <a:r>
              <a:rPr lang="en-US" sz="1100" dirty="0" err="1"/>
              <a:t>en</a:t>
            </a:r>
            <a:r>
              <a:rPr lang="en-US" sz="1100" dirty="0"/>
              <a:t> </a:t>
            </a:r>
            <a:r>
              <a:rPr lang="en-US" sz="1100" dirty="0" err="1"/>
              <a:t>cuanto</a:t>
            </a:r>
            <a:r>
              <a:rPr lang="en-US" sz="1100" dirty="0"/>
              <a:t> a la </a:t>
            </a:r>
            <a:r>
              <a:rPr lang="en-US" sz="1100" dirty="0" err="1"/>
              <a:t>propagación</a:t>
            </a:r>
            <a:r>
              <a:rPr lang="en-US" sz="1100" dirty="0"/>
              <a:t> de las Ondas </a:t>
            </a:r>
            <a:r>
              <a:rPr lang="en-US" sz="1100" dirty="0" err="1"/>
              <a:t>Gravitacionales</a:t>
            </a:r>
            <a:r>
              <a:rPr lang="en-US" sz="1100" dirty="0"/>
              <a:t> que:</a:t>
            </a:r>
            <a:endParaRPr lang="es-MX" sz="1100" dirty="0"/>
          </a:p>
        </p:txBody>
      </p:sp>
      <p:sp>
        <p:nvSpPr>
          <p:cNvPr id="25" name="Google Shape;552;p38">
            <a:extLst>
              <a:ext uri="{FF2B5EF4-FFF2-40B4-BE49-F238E27FC236}">
                <a16:creationId xmlns:a16="http://schemas.microsoft.com/office/drawing/2014/main" id="{D6451A62-8CA0-B309-A151-F7FF46F522F3}"/>
              </a:ext>
            </a:extLst>
          </p:cNvPr>
          <p:cNvSpPr txBox="1">
            <a:spLocks/>
          </p:cNvSpPr>
          <p:nvPr/>
        </p:nvSpPr>
        <p:spPr>
          <a:xfrm>
            <a:off x="331094" y="2243562"/>
            <a:ext cx="5160646" cy="5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 err="1"/>
              <a:t>Otras</a:t>
            </a:r>
            <a:r>
              <a:rPr lang="en-US" sz="1100" dirty="0"/>
              <a:t> </a:t>
            </a:r>
            <a:r>
              <a:rPr lang="en-US" sz="1100" dirty="0" err="1"/>
              <a:t>teorías</a:t>
            </a:r>
            <a:r>
              <a:rPr lang="en-US" sz="1100" dirty="0"/>
              <a:t> </a:t>
            </a:r>
            <a:r>
              <a:rPr lang="en-US" sz="1100" dirty="0" err="1"/>
              <a:t>métricas</a:t>
            </a:r>
            <a:r>
              <a:rPr lang="en-US" sz="1100" dirty="0"/>
              <a:t> </a:t>
            </a:r>
            <a:r>
              <a:rPr lang="en-US" sz="1100" dirty="0" err="1"/>
              <a:t>predicen</a:t>
            </a:r>
            <a:r>
              <a:rPr lang="en-US" sz="1100" dirty="0"/>
              <a:t>, </a:t>
            </a:r>
            <a:r>
              <a:rPr lang="en-US" sz="1100" dirty="0" err="1"/>
              <a:t>en</a:t>
            </a:r>
            <a:r>
              <a:rPr lang="en-US" sz="1100" dirty="0"/>
              <a:t> general: </a:t>
            </a:r>
          </a:p>
          <a:p>
            <a:pPr marL="0" indent="0"/>
            <a:endParaRPr lang="es-MX" sz="1100" dirty="0"/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00F66BBA-46DB-7E06-9378-3DD57D7F9901}"/>
              </a:ext>
            </a:extLst>
          </p:cNvPr>
          <p:cNvSpPr/>
          <p:nvPr/>
        </p:nvSpPr>
        <p:spPr>
          <a:xfrm>
            <a:off x="404247" y="3186466"/>
            <a:ext cx="5427819" cy="1375474"/>
          </a:xfrm>
          <a:prstGeom prst="roundRect">
            <a:avLst/>
          </a:prstGeom>
          <a:solidFill>
            <a:srgbClr val="EFFFE7"/>
          </a:solidFill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70C0"/>
                </a:solidFill>
                <a:latin typeface="Playfair Display" panose="00000500000000000000" pitchFamily="2" charset="0"/>
              </a:rPr>
              <a:t>1. Velocidades de propagación anómalas diferentes,             . </a:t>
            </a:r>
          </a:p>
          <a:p>
            <a:r>
              <a:rPr lang="es-MX" dirty="0">
                <a:solidFill>
                  <a:srgbClr val="00B0F0"/>
                </a:solidFill>
                <a:latin typeface="Playfair Display" panose="00000500000000000000" pitchFamily="2" charset="0"/>
              </a:rPr>
              <a:t>2. Hasta 6 modos de polarización. </a:t>
            </a:r>
          </a:p>
          <a:p>
            <a:r>
              <a:rPr lang="es-MX" dirty="0">
                <a:solidFill>
                  <a:srgbClr val="7030A0"/>
                </a:solidFill>
                <a:latin typeface="Playfair Display" panose="00000500000000000000" pitchFamily="2" charset="0"/>
              </a:rPr>
              <a:t>3. Las velocidades de propagación son diferentes para cada modo (birrefringencia). </a:t>
            </a:r>
          </a:p>
        </p:txBody>
      </p:sp>
      <p:sp>
        <p:nvSpPr>
          <p:cNvPr id="27" name="Google Shape;552;p38">
            <a:extLst>
              <a:ext uri="{FF2B5EF4-FFF2-40B4-BE49-F238E27FC236}">
                <a16:creationId xmlns:a16="http://schemas.microsoft.com/office/drawing/2014/main" id="{E13504CC-5F71-2FF6-AB39-5B3AA42F97E3}"/>
              </a:ext>
            </a:extLst>
          </p:cNvPr>
          <p:cNvSpPr txBox="1">
            <a:spLocks/>
          </p:cNvSpPr>
          <p:nvPr/>
        </p:nvSpPr>
        <p:spPr>
          <a:xfrm>
            <a:off x="5308860" y="2173843"/>
            <a:ext cx="4055168" cy="806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171450" indent="-171450">
              <a:buFontTx/>
              <a:buChar char="-"/>
            </a:pPr>
            <a:r>
              <a:rPr lang="en-US" sz="1100" dirty="0"/>
              <a:t>Abbot, Benjamin P., et al. Phys. Rev. D, GW170817, (2019).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B. P. Abbott et al, et al. Phys. Rev. D, GW150914, (2016).</a:t>
            </a:r>
          </a:p>
          <a:p>
            <a:pPr marL="171450" indent="-171450">
              <a:buFontTx/>
              <a:buChar char="-"/>
            </a:pPr>
            <a:endParaRPr lang="en-US" sz="1100" dirty="0"/>
          </a:p>
          <a:p>
            <a:pPr marL="171450" indent="-171450">
              <a:buFontTx/>
              <a:buChar char="-"/>
            </a:pPr>
            <a:endParaRPr 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EC27A629-5383-15FA-6661-C8D5E88518A9}"/>
                  </a:ext>
                </a:extLst>
              </p:cNvPr>
              <p:cNvSpPr txBox="1"/>
              <p:nvPr/>
            </p:nvSpPr>
            <p:spPr>
              <a:xfrm>
                <a:off x="4654296" y="3446832"/>
                <a:ext cx="558102" cy="2329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CO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s-CO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r>
                        <a:rPr lang="es-CO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EC27A629-5383-15FA-6661-C8D5E8851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296" y="3446832"/>
                <a:ext cx="558102" cy="232949"/>
              </a:xfrm>
              <a:prstGeom prst="rect">
                <a:avLst/>
              </a:prstGeom>
              <a:blipFill>
                <a:blip r:embed="rId3"/>
                <a:stretch>
                  <a:fillRect l="-6593" r="-3297" b="-17949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92812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/>
              <a:t>En proceso:</a:t>
            </a:r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691742AB-8D3A-DEA4-A4CA-CFF804127F07}"/>
              </a:ext>
            </a:extLst>
          </p:cNvPr>
          <p:cNvSpPr txBox="1">
            <a:spLocks/>
          </p:cNvSpPr>
          <p:nvPr/>
        </p:nvSpPr>
        <p:spPr>
          <a:xfrm>
            <a:off x="570589" y="1212050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</a:t>
            </a:r>
            <a:r>
              <a:rPr lang="en-US" sz="1400" dirty="0" err="1"/>
              <a:t>Encontrar</a:t>
            </a:r>
            <a:r>
              <a:rPr lang="en-US" sz="1400" dirty="0"/>
              <a:t> </a:t>
            </a:r>
            <a:r>
              <a:rPr lang="en-US" sz="1400" dirty="0" err="1"/>
              <a:t>modos</a:t>
            </a:r>
            <a:r>
              <a:rPr lang="en-US" sz="1400" dirty="0"/>
              <a:t> de </a:t>
            </a:r>
            <a:r>
              <a:rPr lang="en-US" sz="1400" dirty="0" err="1"/>
              <a:t>polarización</a:t>
            </a:r>
            <a:r>
              <a:rPr lang="en-US" sz="1400" dirty="0"/>
              <a:t> extra </a:t>
            </a:r>
            <a:r>
              <a:rPr lang="en-US" sz="1400" dirty="0" err="1"/>
              <a:t>asociados</a:t>
            </a:r>
            <a:r>
              <a:rPr lang="en-US" sz="1400" dirty="0"/>
              <a:t> a los </a:t>
            </a:r>
            <a:r>
              <a:rPr lang="en-US" sz="1400" dirty="0" err="1"/>
              <a:t>modos</a:t>
            </a:r>
            <a:r>
              <a:rPr lang="en-US" sz="1400" dirty="0"/>
              <a:t> </a:t>
            </a:r>
            <a:r>
              <a:rPr lang="en-US" sz="1400" dirty="0" err="1"/>
              <a:t>escalares</a:t>
            </a:r>
            <a:r>
              <a:rPr lang="en-US" sz="1400" dirty="0"/>
              <a:t> y </a:t>
            </a:r>
            <a:r>
              <a:rPr lang="en-US" sz="1400" dirty="0" err="1"/>
              <a:t>vectoriales</a:t>
            </a:r>
            <a:endParaRPr lang="en-US" sz="14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98C465C-478B-4430-B7F6-A19006736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86" y="2429404"/>
            <a:ext cx="3230369" cy="891275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8C77F6D7-29B5-4DDA-A414-04A5BCC5C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518" y="2429404"/>
            <a:ext cx="4989049" cy="78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7453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/>
              <a:t>Conclusiones</a:t>
            </a:r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691742AB-8D3A-DEA4-A4CA-CFF804127F07}"/>
              </a:ext>
            </a:extLst>
          </p:cNvPr>
          <p:cNvSpPr txBox="1">
            <a:spLocks/>
          </p:cNvSpPr>
          <p:nvPr/>
        </p:nvSpPr>
        <p:spPr>
          <a:xfrm>
            <a:off x="570589" y="1212050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1. La </a:t>
            </a:r>
            <a:r>
              <a:rPr lang="en-US" sz="1400" dirty="0" err="1"/>
              <a:t>teoría</a:t>
            </a:r>
            <a:r>
              <a:rPr lang="en-US" sz="1400" dirty="0"/>
              <a:t> GPSU(2) reproduce los </a:t>
            </a:r>
            <a:r>
              <a:rPr lang="en-US" sz="1400" dirty="0" err="1"/>
              <a:t>mismos</a:t>
            </a:r>
            <a:r>
              <a:rPr lang="en-US" sz="1400" dirty="0"/>
              <a:t> </a:t>
            </a:r>
            <a:r>
              <a:rPr lang="en-US" sz="1400" dirty="0" err="1"/>
              <a:t>modos</a:t>
            </a:r>
            <a:r>
              <a:rPr lang="en-US" sz="1400" dirty="0"/>
              <a:t> </a:t>
            </a:r>
            <a:r>
              <a:rPr lang="en-US" sz="1400" dirty="0" err="1"/>
              <a:t>tesoriales</a:t>
            </a:r>
            <a:r>
              <a:rPr lang="en-US" sz="1400" dirty="0"/>
              <a:t> </a:t>
            </a:r>
            <a:r>
              <a:rPr lang="en-US" sz="1400" dirty="0" err="1"/>
              <a:t>transversales</a:t>
            </a:r>
            <a:r>
              <a:rPr lang="en-US" sz="1400" dirty="0"/>
              <a:t> de </a:t>
            </a:r>
            <a:r>
              <a:rPr lang="en-US" sz="1400" dirty="0" err="1"/>
              <a:t>Relatividad</a:t>
            </a:r>
            <a:r>
              <a:rPr lang="en-US" sz="1400" dirty="0"/>
              <a:t> General y dos </a:t>
            </a:r>
            <a:r>
              <a:rPr lang="en-US" sz="1400" dirty="0" err="1"/>
              <a:t>adicionales</a:t>
            </a:r>
            <a:r>
              <a:rPr lang="en-US" sz="1400" dirty="0"/>
              <a:t> </a:t>
            </a:r>
            <a:r>
              <a:rPr lang="en-US" sz="1400" dirty="0" err="1"/>
              <a:t>provenientes</a:t>
            </a:r>
            <a:r>
              <a:rPr lang="en-US" sz="1400" dirty="0"/>
              <a:t> de los </a:t>
            </a:r>
            <a:r>
              <a:rPr lang="en-US" sz="1400" dirty="0" err="1"/>
              <a:t>campos</a:t>
            </a:r>
            <a:r>
              <a:rPr lang="en-US" sz="1400" dirty="0"/>
              <a:t> </a:t>
            </a:r>
            <a:r>
              <a:rPr lang="en-US" sz="1400" dirty="0" err="1"/>
              <a:t>vectoriales</a:t>
            </a:r>
            <a:r>
              <a:rPr lang="en-US" sz="1400" dirty="0"/>
              <a:t> </a:t>
            </a:r>
            <a:r>
              <a:rPr lang="en-US" sz="1400" b="1" dirty="0"/>
              <a:t>B</a:t>
            </a:r>
            <a:r>
              <a:rPr lang="en-US" sz="14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2. La </a:t>
            </a:r>
            <a:r>
              <a:rPr lang="en-US" sz="1400" dirty="0" err="1"/>
              <a:t>teoría</a:t>
            </a:r>
            <a:r>
              <a:rPr lang="en-US" sz="1400" dirty="0"/>
              <a:t> GPSU(2) </a:t>
            </a:r>
            <a:r>
              <a:rPr lang="en-US" sz="1400" dirty="0" err="1"/>
              <a:t>predice</a:t>
            </a:r>
            <a:r>
              <a:rPr lang="en-US" sz="1400" dirty="0"/>
              <a:t> al </a:t>
            </a:r>
            <a:r>
              <a:rPr lang="en-US" sz="1400" dirty="0" err="1"/>
              <a:t>menos</a:t>
            </a:r>
            <a:r>
              <a:rPr lang="en-US" sz="1400" dirty="0"/>
              <a:t> un conjunto de </a:t>
            </a:r>
            <a:r>
              <a:rPr lang="en-US" sz="1400" dirty="0" err="1"/>
              <a:t>modos</a:t>
            </a:r>
            <a:r>
              <a:rPr lang="en-US" sz="1400" dirty="0"/>
              <a:t> de </a:t>
            </a:r>
            <a:r>
              <a:rPr lang="en-US" sz="1400" dirty="0" err="1"/>
              <a:t>propagación</a:t>
            </a:r>
            <a:r>
              <a:rPr lang="en-US" sz="1400" dirty="0"/>
              <a:t> con </a:t>
            </a:r>
            <a:r>
              <a:rPr lang="en-US" sz="1400" dirty="0" err="1"/>
              <a:t>velocidades</a:t>
            </a:r>
            <a:r>
              <a:rPr lang="en-US" sz="1400" dirty="0"/>
              <a:t> </a:t>
            </a:r>
            <a:r>
              <a:rPr lang="en-US" sz="1400" dirty="0" err="1"/>
              <a:t>anómalas</a:t>
            </a:r>
            <a:r>
              <a:rPr lang="en-US" sz="1400" dirty="0"/>
              <a:t>, </a:t>
            </a:r>
            <a:r>
              <a:rPr lang="en-US" sz="1400" dirty="0" err="1"/>
              <a:t>causando</a:t>
            </a:r>
            <a:r>
              <a:rPr lang="en-US" sz="1400" dirty="0"/>
              <a:t> </a:t>
            </a:r>
            <a:r>
              <a:rPr lang="en-US" sz="1400" dirty="0" err="1"/>
              <a:t>así</a:t>
            </a:r>
            <a:r>
              <a:rPr lang="en-US" sz="1400" dirty="0"/>
              <a:t> </a:t>
            </a:r>
            <a:r>
              <a:rPr lang="en-US" sz="1400" dirty="0" err="1"/>
              <a:t>el</a:t>
            </a:r>
            <a:r>
              <a:rPr lang="en-US" sz="1400" dirty="0"/>
              <a:t> </a:t>
            </a:r>
            <a:r>
              <a:rPr lang="en-US" sz="1400" dirty="0" err="1"/>
              <a:t>fenómeno</a:t>
            </a:r>
            <a:r>
              <a:rPr lang="en-US" sz="1400" dirty="0"/>
              <a:t> de </a:t>
            </a:r>
            <a:r>
              <a:rPr lang="en-US" sz="1400" dirty="0" err="1"/>
              <a:t>birrefringencia</a:t>
            </a:r>
            <a:r>
              <a:rPr lang="en-US" sz="14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3. El </a:t>
            </a:r>
            <a:r>
              <a:rPr lang="en-US" sz="1400" dirty="0" err="1"/>
              <a:t>fenómeno</a:t>
            </a:r>
            <a:r>
              <a:rPr lang="en-US" sz="1400" dirty="0"/>
              <a:t> de </a:t>
            </a:r>
            <a:r>
              <a:rPr lang="en-US" sz="1400" dirty="0" err="1"/>
              <a:t>birrefringencia</a:t>
            </a:r>
            <a:r>
              <a:rPr lang="en-US" sz="1400" dirty="0"/>
              <a:t> </a:t>
            </a:r>
            <a:r>
              <a:rPr lang="en-US" sz="1400" dirty="0" err="1"/>
              <a:t>facilita</a:t>
            </a:r>
            <a:r>
              <a:rPr lang="en-US" sz="1400" dirty="0"/>
              <a:t> la </a:t>
            </a:r>
            <a:r>
              <a:rPr lang="en-US" sz="1400" dirty="0" err="1"/>
              <a:t>clasificación</a:t>
            </a:r>
            <a:r>
              <a:rPr lang="en-US" sz="1400" dirty="0"/>
              <a:t> de las </a:t>
            </a:r>
            <a:r>
              <a:rPr lang="en-US" sz="1400" dirty="0" err="1"/>
              <a:t>teorías</a:t>
            </a:r>
            <a:r>
              <a:rPr lang="en-US" sz="1400" dirty="0"/>
              <a:t> </a:t>
            </a:r>
            <a:r>
              <a:rPr lang="en-US" sz="1400" dirty="0" err="1"/>
              <a:t>modificadas</a:t>
            </a:r>
            <a:r>
              <a:rPr lang="en-US" sz="1400" dirty="0"/>
              <a:t> de la </a:t>
            </a:r>
            <a:r>
              <a:rPr lang="en-US" sz="1400" dirty="0" err="1"/>
              <a:t>gravedad</a:t>
            </a:r>
            <a:r>
              <a:rPr lang="en-US" sz="1400" dirty="0"/>
              <a:t>.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779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47"/>
          <p:cNvSpPr txBox="1">
            <a:spLocks noGrp="1"/>
          </p:cNvSpPr>
          <p:nvPr>
            <p:ph type="title"/>
          </p:nvPr>
        </p:nvSpPr>
        <p:spPr>
          <a:xfrm>
            <a:off x="1768550" y="1307100"/>
            <a:ext cx="56070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GRACIAS.</a:t>
            </a:r>
            <a:endParaRPr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4DB96281-9749-76D0-4F72-A79AE5B59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EC637D80-721E-1D01-8AB3-D5D9B1D913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43335" y="270469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 Teorías Modificadas de la Gravedad</a:t>
            </a:r>
            <a:endParaRPr sz="2800" dirty="0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BF913D7D-18EF-CB14-4F9D-6D53AC86E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5442" y="1157281"/>
            <a:ext cx="6453116" cy="3190129"/>
          </a:xfrm>
          <a:prstGeom prst="rect">
            <a:avLst/>
          </a:prstGeom>
        </p:spPr>
      </p:pic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F9DFDE8D-0744-16AE-AD75-C88763BF8EA2}"/>
              </a:ext>
            </a:extLst>
          </p:cNvPr>
          <p:cNvSpPr/>
          <p:nvPr/>
        </p:nvSpPr>
        <p:spPr>
          <a:xfrm>
            <a:off x="6079957" y="3617495"/>
            <a:ext cx="786063" cy="2967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4115F32-1D54-6123-748D-EA046C2A24E1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22</a:t>
            </a:r>
            <a:endParaRPr lang="es-CO" sz="1200" dirty="0">
              <a:latin typeface="Anaheim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7668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A9FA4EBE-6024-FF96-DB7D-8592062F3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42">
            <a:extLst>
              <a:ext uri="{FF2B5EF4-FFF2-40B4-BE49-F238E27FC236}">
                <a16:creationId xmlns:a16="http://schemas.microsoft.com/office/drawing/2014/main" id="{EB21E698-A702-852F-FE8B-DBA387AC85E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Marco Teórico:</a:t>
            </a:r>
            <a:endParaRPr sz="2400" dirty="0"/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58BC542E-14C2-8158-9974-8A1F4C163DB4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2776656" y="445025"/>
            <a:ext cx="6045875" cy="558900"/>
          </a:xfrm>
        </p:spPr>
        <p:txBody>
          <a:bodyPr/>
          <a:lstStyle/>
          <a:p>
            <a:r>
              <a:rPr lang="es-MX" sz="2400" dirty="0"/>
              <a:t>Formulación Linealizada de la Gravedad</a:t>
            </a:r>
            <a:endParaRPr lang="es-CO" sz="2400" dirty="0"/>
          </a:p>
        </p:txBody>
      </p:sp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444AC94A-36E2-0151-A57B-35C58B0BE6F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386194" y="1106250"/>
            <a:ext cx="8803893" cy="6402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en" sz="1400" dirty="0"/>
              <a:t>En la aproximación de campo </a:t>
            </a:r>
            <a:r>
              <a:rPr lang="en" sz="1400" dirty="0" err="1"/>
              <a:t>débil</a:t>
            </a:r>
            <a:r>
              <a:rPr lang="en" sz="1400" dirty="0"/>
              <a:t>, </a:t>
            </a:r>
            <a:r>
              <a:rPr lang="en" sz="1400" dirty="0" err="1"/>
              <a:t>suponemos</a:t>
            </a:r>
            <a:r>
              <a:rPr lang="en" sz="1400" dirty="0"/>
              <a:t> que </a:t>
            </a:r>
            <a:r>
              <a:rPr lang="en" sz="1400" dirty="0" err="1"/>
              <a:t>existe</a:t>
            </a:r>
            <a:r>
              <a:rPr lang="en" sz="1400" dirty="0"/>
              <a:t> un </a:t>
            </a:r>
            <a:r>
              <a:rPr lang="en" sz="1400" dirty="0" err="1"/>
              <a:t>sistema</a:t>
            </a:r>
            <a:r>
              <a:rPr lang="en" sz="1400" dirty="0"/>
              <a:t> de </a:t>
            </a:r>
            <a:r>
              <a:rPr lang="en" sz="1400" dirty="0" err="1"/>
              <a:t>referencia</a:t>
            </a:r>
            <a:r>
              <a:rPr lang="en" sz="1400" dirty="0"/>
              <a:t> </a:t>
            </a:r>
            <a:r>
              <a:rPr lang="en" sz="1400" dirty="0" err="1"/>
              <a:t>en</a:t>
            </a:r>
            <a:r>
              <a:rPr lang="en" sz="1400" dirty="0"/>
              <a:t> </a:t>
            </a:r>
            <a:r>
              <a:rPr lang="en" sz="1400" dirty="0" err="1"/>
              <a:t>donde</a:t>
            </a:r>
            <a:endParaRPr sz="1400" dirty="0" err="1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B5CCA92-086C-9B4A-6CF9-86D12E893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831" y="1597644"/>
            <a:ext cx="2559620" cy="264414"/>
          </a:xfrm>
          <a:prstGeom prst="rect">
            <a:avLst/>
          </a:prstGeom>
        </p:spPr>
      </p:pic>
      <p:sp>
        <p:nvSpPr>
          <p:cNvPr id="14" name="Google Shape;552;p38">
            <a:extLst>
              <a:ext uri="{FF2B5EF4-FFF2-40B4-BE49-F238E27FC236}">
                <a16:creationId xmlns:a16="http://schemas.microsoft.com/office/drawing/2014/main" id="{595F92C0-FE9D-55A0-3286-105564042186}"/>
              </a:ext>
            </a:extLst>
          </p:cNvPr>
          <p:cNvSpPr txBox="1">
            <a:spLocks/>
          </p:cNvSpPr>
          <p:nvPr/>
        </p:nvSpPr>
        <p:spPr>
          <a:xfrm>
            <a:off x="-457200" y="2017902"/>
            <a:ext cx="487290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el cual, bajo una transformación de gauge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0B85198-B4C9-B1D6-63C0-387E68C25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493" y="2564986"/>
            <a:ext cx="2058958" cy="26441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B82BA64-14BB-90D8-A2F1-9FBB6BCB7C24}"/>
              </a:ext>
            </a:extLst>
          </p:cNvPr>
          <p:cNvSpPr txBox="1"/>
          <p:nvPr/>
        </p:nvSpPr>
        <p:spPr>
          <a:xfrm>
            <a:off x="5522729" y="1577895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04B294A-4DCE-7498-97CA-10E7BED29210}"/>
              </a:ext>
            </a:extLst>
          </p:cNvPr>
          <p:cNvSpPr txBox="1"/>
          <p:nvPr/>
        </p:nvSpPr>
        <p:spPr>
          <a:xfrm>
            <a:off x="5522729" y="2543303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9" name="Google Shape;552;p38">
            <a:extLst>
              <a:ext uri="{FF2B5EF4-FFF2-40B4-BE49-F238E27FC236}">
                <a16:creationId xmlns:a16="http://schemas.microsoft.com/office/drawing/2014/main" id="{002A0DF6-B7BD-491F-8631-AF8D65A23039}"/>
              </a:ext>
            </a:extLst>
          </p:cNvPr>
          <p:cNvSpPr txBox="1">
            <a:spLocks/>
          </p:cNvSpPr>
          <p:nvPr/>
        </p:nvSpPr>
        <p:spPr>
          <a:xfrm>
            <a:off x="660385" y="2929554"/>
            <a:ext cx="98649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vemos que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52A094C-5477-95DE-363C-8132E91FFF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7544" y="3530394"/>
            <a:ext cx="3482080" cy="264412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CAB7F2D-EB79-E6B7-2469-08530FC29CC9}"/>
              </a:ext>
            </a:extLst>
          </p:cNvPr>
          <p:cNvSpPr txBox="1"/>
          <p:nvPr/>
        </p:nvSpPr>
        <p:spPr>
          <a:xfrm>
            <a:off x="5988902" y="3530394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18" name="Google Shape;552;p38">
            <a:extLst>
              <a:ext uri="{FF2B5EF4-FFF2-40B4-BE49-F238E27FC236}">
                <a16:creationId xmlns:a16="http://schemas.microsoft.com/office/drawing/2014/main" id="{7EDC4C7E-9916-355D-60A1-F0F1A519F746}"/>
              </a:ext>
            </a:extLst>
          </p:cNvPr>
          <p:cNvSpPr txBox="1">
            <a:spLocks/>
          </p:cNvSpPr>
          <p:nvPr/>
        </p:nvSpPr>
        <p:spPr>
          <a:xfrm>
            <a:off x="358064" y="3929056"/>
            <a:ext cx="1288813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donde 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44B128BB-129B-C075-BE4E-5D95253FA2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3308" y="4042840"/>
            <a:ext cx="353569" cy="185928"/>
          </a:xfrm>
          <a:prstGeom prst="rect">
            <a:avLst/>
          </a:prstGeom>
        </p:spPr>
      </p:pic>
      <p:sp>
        <p:nvSpPr>
          <p:cNvPr id="23" name="Google Shape;552;p38">
            <a:extLst>
              <a:ext uri="{FF2B5EF4-FFF2-40B4-BE49-F238E27FC236}">
                <a16:creationId xmlns:a16="http://schemas.microsoft.com/office/drawing/2014/main" id="{7AF8F944-FC65-683B-C147-BB62D58275B1}"/>
              </a:ext>
            </a:extLst>
          </p:cNvPr>
          <p:cNvSpPr txBox="1">
            <a:spLocks/>
          </p:cNvSpPr>
          <p:nvPr/>
        </p:nvSpPr>
        <p:spPr>
          <a:xfrm>
            <a:off x="1646877" y="3956829"/>
            <a:ext cx="38758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sea como máximo de igual orden que 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3116EFB2-8CD5-D510-5AD5-2441465F5A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3972" y="4042968"/>
            <a:ext cx="288037" cy="185928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637A25CD-C0A4-790B-2A7E-EB113687193B}"/>
              </a:ext>
            </a:extLst>
          </p:cNvPr>
          <p:cNvSpPr txBox="1"/>
          <p:nvPr/>
        </p:nvSpPr>
        <p:spPr>
          <a:xfrm>
            <a:off x="4781287" y="3981915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.</a:t>
            </a:r>
            <a:endParaRPr lang="es-CO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3053E26-172E-CB63-BF2A-40FA4BC4FE8B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10</a:t>
            </a:r>
            <a:endParaRPr lang="es-CO" sz="1200" dirty="0">
              <a:latin typeface="Anaheim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6821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FC5D69-B9CC-7C2A-D312-88E76839B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 de onda en el gauge TT</a:t>
            </a:r>
            <a:endParaRPr lang="es-CO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9D026EAE-4E50-3DE2-1C24-8F86D7019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807" y="1571625"/>
            <a:ext cx="2434675" cy="410813"/>
          </a:xfrm>
          <a:prstGeom prst="rect">
            <a:avLst/>
          </a:prstGeom>
        </p:spPr>
      </p:pic>
      <p:sp>
        <p:nvSpPr>
          <p:cNvPr id="19" name="Google Shape;552;p38">
            <a:extLst>
              <a:ext uri="{FF2B5EF4-FFF2-40B4-BE49-F238E27FC236}">
                <a16:creationId xmlns:a16="http://schemas.microsoft.com/office/drawing/2014/main" id="{A5754715-8066-81C7-D119-169B35239310}"/>
              </a:ext>
            </a:extLst>
          </p:cNvPr>
          <p:cNvSpPr txBox="1">
            <a:spLocks/>
          </p:cNvSpPr>
          <p:nvPr/>
        </p:nvSpPr>
        <p:spPr>
          <a:xfrm>
            <a:off x="-147702" y="2045208"/>
            <a:ext cx="4261631" cy="23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donde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9FFDA094-9E5B-DF9D-59C0-46F492F76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158" y="2794242"/>
            <a:ext cx="2994948" cy="30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2850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>
          <a:extLst>
            <a:ext uri="{FF2B5EF4-FFF2-40B4-BE49-F238E27FC236}">
              <a16:creationId xmlns:a16="http://schemas.microsoft.com/office/drawing/2014/main" id="{5A0D4EC1-C9F8-23F0-CBEE-55A3F5F46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51;p38">
            <a:extLst>
              <a:ext uri="{FF2B5EF4-FFF2-40B4-BE49-F238E27FC236}">
                <a16:creationId xmlns:a16="http://schemas.microsoft.com/office/drawing/2014/main" id="{0D018010-05CB-EC2A-9039-B0B80E2221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757668" y="-214313"/>
            <a:ext cx="10530318" cy="118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Introducción: Primera observación directa de OG</a:t>
            </a:r>
            <a:endParaRPr sz="24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CD87F9B-CF04-D23E-539A-39933893A0D0}"/>
              </a:ext>
            </a:extLst>
          </p:cNvPr>
          <p:cNvSpPr txBox="1"/>
          <p:nvPr/>
        </p:nvSpPr>
        <p:spPr>
          <a:xfrm>
            <a:off x="5490638" y="3886386"/>
            <a:ext cx="2286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Abbott, Benjamin P., et al. "Observation of gravitational waves from a binary black hole merger." </a:t>
            </a:r>
            <a:r>
              <a:rPr lang="en-US" sz="11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Physical review letters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116.6 (2016): 061102.</a:t>
            </a:r>
            <a:endParaRPr lang="es-CO" sz="11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7DD2FC4-A540-A171-2757-990ECD7B7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809" y="973087"/>
            <a:ext cx="3304135" cy="38306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18710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E7002F4F-0DB9-14F5-2EB5-5ED4F9827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42">
            <a:extLst>
              <a:ext uri="{FF2B5EF4-FFF2-40B4-BE49-F238E27FC236}">
                <a16:creationId xmlns:a16="http://schemas.microsoft.com/office/drawing/2014/main" id="{03C86525-45B4-A332-7125-5DFD4C94407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1400" y="47606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Marco Teórico:</a:t>
            </a:r>
            <a:endParaRPr sz="24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88EF4882-8838-6330-E406-EF4270349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374" y="1077261"/>
            <a:ext cx="2331450" cy="3379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59D7B417-B899-36FA-360F-26497BC254ED}"/>
              </a:ext>
            </a:extLst>
          </p:cNvPr>
          <p:cNvSpPr/>
          <p:nvPr/>
        </p:nvSpPr>
        <p:spPr>
          <a:xfrm>
            <a:off x="1334298" y="1104697"/>
            <a:ext cx="3414711" cy="694174"/>
          </a:xfrm>
          <a:prstGeom prst="roundRect">
            <a:avLst/>
          </a:prstGeom>
          <a:solidFill>
            <a:srgbClr val="EFFFE7"/>
          </a:solidFill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Playfair Display" panose="00000500000000000000" pitchFamily="2" charset="0"/>
              </a:rPr>
              <a:t>Las OG inducen un movimiento relativo entre marcos inerciales locales a través de la desviación geodésica.</a:t>
            </a:r>
            <a:endParaRPr lang="es-CO" dirty="0">
              <a:solidFill>
                <a:schemeClr val="tx1"/>
              </a:solidFill>
              <a:latin typeface="Playfair Display" panose="00000500000000000000" pitchFamily="2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E291497-15FD-66A9-6957-77EE0769B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6910" y="2766973"/>
            <a:ext cx="1296461" cy="485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ubtítulo 6">
            <a:extLst>
              <a:ext uri="{FF2B5EF4-FFF2-40B4-BE49-F238E27FC236}">
                <a16:creationId xmlns:a16="http://schemas.microsoft.com/office/drawing/2014/main" id="{27A59052-F5D5-32C9-29D4-E09DD64401F6}"/>
              </a:ext>
            </a:extLst>
          </p:cNvPr>
          <p:cNvSpPr txBox="1">
            <a:spLocks/>
          </p:cNvSpPr>
          <p:nvPr/>
        </p:nvSpPr>
        <p:spPr>
          <a:xfrm>
            <a:off x="2606725" y="485521"/>
            <a:ext cx="6045875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s-MX" sz="2400" dirty="0"/>
              <a:t>Interacción entre masas y OG</a:t>
            </a:r>
            <a:endParaRPr lang="es-CO" sz="2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DF7474D-13B5-8F85-31B3-4010F3361B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4298" y="3787551"/>
            <a:ext cx="859983" cy="87042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EC0A1F6-D293-E502-BE60-4F1E67B580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4741" y="3778505"/>
            <a:ext cx="865791" cy="854785"/>
          </a:xfrm>
          <a:prstGeom prst="rect">
            <a:avLst/>
          </a:prstGeom>
        </p:spPr>
      </p:pic>
      <p:sp>
        <p:nvSpPr>
          <p:cNvPr id="3" name="Google Shape;552;p38">
            <a:extLst>
              <a:ext uri="{FF2B5EF4-FFF2-40B4-BE49-F238E27FC236}">
                <a16:creationId xmlns:a16="http://schemas.microsoft.com/office/drawing/2014/main" id="{1DD00F89-B856-5699-2AB9-92D945972907}"/>
              </a:ext>
            </a:extLst>
          </p:cNvPr>
          <p:cNvSpPr txBox="1">
            <a:spLocks/>
          </p:cNvSpPr>
          <p:nvPr/>
        </p:nvSpPr>
        <p:spPr>
          <a:xfrm>
            <a:off x="876966" y="3435872"/>
            <a:ext cx="1558200" cy="291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Polarización +</a:t>
            </a:r>
          </a:p>
        </p:txBody>
      </p:sp>
      <p:sp>
        <p:nvSpPr>
          <p:cNvPr id="4" name="Google Shape;552;p38">
            <a:extLst>
              <a:ext uri="{FF2B5EF4-FFF2-40B4-BE49-F238E27FC236}">
                <a16:creationId xmlns:a16="http://schemas.microsoft.com/office/drawing/2014/main" id="{29467E43-4901-973B-7E2B-0E1454AC713C}"/>
              </a:ext>
            </a:extLst>
          </p:cNvPr>
          <p:cNvSpPr txBox="1">
            <a:spLocks/>
          </p:cNvSpPr>
          <p:nvPr/>
        </p:nvSpPr>
        <p:spPr>
          <a:xfrm>
            <a:off x="3065003" y="3435872"/>
            <a:ext cx="1558200" cy="291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Polarización x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F47E6BA-FC8B-37AB-59BC-556CD0EFEB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6910" y="2045021"/>
            <a:ext cx="1369591" cy="401624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AAA7E671-23D5-A3D0-A384-CE6F18DCBEA3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17</a:t>
            </a:r>
            <a:endParaRPr lang="es-CO" sz="1200" dirty="0">
              <a:latin typeface="Anaheim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811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38"/>
          <p:cNvSpPr txBox="1">
            <a:spLocks noGrp="1"/>
          </p:cNvSpPr>
          <p:nvPr>
            <p:ph type="title"/>
          </p:nvPr>
        </p:nvSpPr>
        <p:spPr>
          <a:xfrm>
            <a:off x="-2398" y="0"/>
            <a:ext cx="4872900" cy="118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sz="2400" dirty="0" err="1"/>
              <a:t>Teoría</a:t>
            </a:r>
            <a:r>
              <a:rPr lang="en" sz="2400" dirty="0"/>
              <a:t> de la </a:t>
            </a:r>
            <a:r>
              <a:rPr lang="en" sz="2400" dirty="0" err="1"/>
              <a:t>Relatividad</a:t>
            </a:r>
            <a:r>
              <a:rPr lang="en" sz="2400" dirty="0"/>
              <a:t> General</a:t>
            </a:r>
            <a:endParaRPr sz="2400" dirty="0"/>
          </a:p>
        </p:txBody>
      </p:sp>
      <p:sp>
        <p:nvSpPr>
          <p:cNvPr id="552" name="Google Shape;552;p38"/>
          <p:cNvSpPr txBox="1">
            <a:spLocks noGrp="1"/>
          </p:cNvSpPr>
          <p:nvPr>
            <p:ph type="subTitle" idx="1"/>
          </p:nvPr>
        </p:nvSpPr>
        <p:spPr>
          <a:xfrm>
            <a:off x="-371907" y="1264612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dirty="0"/>
              <a:t>La </a:t>
            </a:r>
            <a:r>
              <a:rPr lang="en" dirty="0" err="1"/>
              <a:t>teoría</a:t>
            </a:r>
            <a:r>
              <a:rPr lang="en" dirty="0"/>
              <a:t>  (RG) </a:t>
            </a:r>
            <a:r>
              <a:rPr lang="en" dirty="0" err="1"/>
              <a:t>enuncia</a:t>
            </a:r>
            <a:r>
              <a:rPr lang="en" dirty="0"/>
              <a:t>:</a:t>
            </a:r>
            <a:endParaRPr dirty="0"/>
          </a:p>
        </p:txBody>
      </p:sp>
      <p:pic>
        <p:nvPicPr>
          <p:cNvPr id="5" name="Imagen 4" descr="Imagen en blanco y negro de un hombre&#10;&#10;Descripción generada automáticamente con confianza media">
            <a:extLst>
              <a:ext uri="{FF2B5EF4-FFF2-40B4-BE49-F238E27FC236}">
                <a16:creationId xmlns:a16="http://schemas.microsoft.com/office/drawing/2014/main" id="{A5F1934F-DFAA-D5B6-07DB-2A1BC88B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894" y="814564"/>
            <a:ext cx="2896956" cy="18142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31935A3-611F-2DDA-86AD-15789CAF0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175" y="1749686"/>
            <a:ext cx="2086864" cy="43582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DD5D2D5-7AB2-DDA4-BE40-2F2F4AC423C7}"/>
              </a:ext>
            </a:extLst>
          </p:cNvPr>
          <p:cNvSpPr txBox="1"/>
          <p:nvPr/>
        </p:nvSpPr>
        <p:spPr>
          <a:xfrm>
            <a:off x="8591363" y="130897"/>
            <a:ext cx="16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36DF620-EAFA-0981-12D7-8F4D8152A2D0}"/>
              </a:ext>
            </a:extLst>
          </p:cNvPr>
          <p:cNvSpPr txBox="1"/>
          <p:nvPr/>
        </p:nvSpPr>
        <p:spPr>
          <a:xfrm>
            <a:off x="2932540" y="1851753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E2B00CB-B5FE-550C-B8A1-C9343565679A}"/>
              </a:ext>
            </a:extLst>
          </p:cNvPr>
          <p:cNvSpPr txBox="1"/>
          <p:nvPr/>
        </p:nvSpPr>
        <p:spPr>
          <a:xfrm>
            <a:off x="3235649" y="1829099"/>
            <a:ext cx="28945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Einstein, Albert (1915).</a:t>
            </a:r>
            <a:endParaRPr lang="es-CO" sz="1200" dirty="0">
              <a:latin typeface="Anaheim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5961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>
          <a:extLst>
            <a:ext uri="{FF2B5EF4-FFF2-40B4-BE49-F238E27FC236}">
              <a16:creationId xmlns:a16="http://schemas.microsoft.com/office/drawing/2014/main" id="{54B3228B-EB94-20E3-B6AB-502E04776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exto, Carta&#10;&#10;Descripción generada automáticamente">
            <a:extLst>
              <a:ext uri="{FF2B5EF4-FFF2-40B4-BE49-F238E27FC236}">
                <a16:creationId xmlns:a16="http://schemas.microsoft.com/office/drawing/2014/main" id="{FA04634E-D788-5119-88AC-3016AC241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942" y="2887467"/>
            <a:ext cx="1922558" cy="15438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A968BF5F-2A40-D820-B8C4-5827460F10B8}"/>
              </a:ext>
            </a:extLst>
          </p:cNvPr>
          <p:cNvSpPr/>
          <p:nvPr/>
        </p:nvSpPr>
        <p:spPr>
          <a:xfrm>
            <a:off x="3407569" y="3518040"/>
            <a:ext cx="197438" cy="13955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1F33D851-1A7B-9842-FD37-0FED169E21EA}"/>
              </a:ext>
            </a:extLst>
          </p:cNvPr>
          <p:cNvSpPr/>
          <p:nvPr/>
        </p:nvSpPr>
        <p:spPr>
          <a:xfrm>
            <a:off x="3920213" y="3110290"/>
            <a:ext cx="2305025" cy="1105753"/>
          </a:xfrm>
          <a:prstGeom prst="roundRect">
            <a:avLst/>
          </a:prstGeom>
          <a:solidFill>
            <a:srgbClr val="EFFFE7"/>
          </a:solidFill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Lucida Calligraphy" panose="03010101010101010101" pitchFamily="66" charset="0"/>
              </a:rPr>
              <a:t>“De esto se deduce que los campos gravitacionales se propagan a la velocidad de la luz.”</a:t>
            </a:r>
            <a:endParaRPr lang="es-CO" dirty="0">
              <a:solidFill>
                <a:schemeClr val="tx1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B51639E-7873-F38C-064B-E859CD98C9AE}"/>
              </a:ext>
            </a:extLst>
          </p:cNvPr>
          <p:cNvSpPr txBox="1"/>
          <p:nvPr/>
        </p:nvSpPr>
        <p:spPr>
          <a:xfrm>
            <a:off x="6822487" y="3184947"/>
            <a:ext cx="17308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Einstein, Albert. "Über gravitationswellen." </a:t>
            </a:r>
            <a:r>
              <a:rPr lang="de-DE" sz="1200" b="0" i="1" dirty="0">
                <a:solidFill>
                  <a:srgbClr val="222222"/>
                </a:solidFill>
                <a:effectLst/>
                <a:latin typeface="Anaheim" panose="020B0604020202020204" charset="0"/>
              </a:rPr>
              <a:t>Sitzungsberichte der Königlich Preussischen Akademie der Wissenschaften</a:t>
            </a:r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 (1918).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EE731A4-005B-DA3F-D3B0-A864366F9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175" y="1749686"/>
            <a:ext cx="2086864" cy="43582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4587CC0-CE57-9B13-5C0B-9F8376D259F9}"/>
              </a:ext>
            </a:extLst>
          </p:cNvPr>
          <p:cNvSpPr txBox="1"/>
          <p:nvPr/>
        </p:nvSpPr>
        <p:spPr>
          <a:xfrm>
            <a:off x="3235649" y="1829099"/>
            <a:ext cx="28945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Einstein, Albert (1915).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12" name="Imagen 11" descr="Imagen en blanco y negro de un hombre&#10;&#10;Descripción generada automáticamente con confianza media">
            <a:extLst>
              <a:ext uri="{FF2B5EF4-FFF2-40B4-BE49-F238E27FC236}">
                <a16:creationId xmlns:a16="http://schemas.microsoft.com/office/drawing/2014/main" id="{689A275B-AC71-FB04-F30F-76CC0D5D06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4894" y="814564"/>
            <a:ext cx="2896956" cy="18142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323C8F5-A64D-87E7-742C-87D4F740F454}"/>
              </a:ext>
            </a:extLst>
          </p:cNvPr>
          <p:cNvSpPr txBox="1"/>
          <p:nvPr/>
        </p:nvSpPr>
        <p:spPr>
          <a:xfrm>
            <a:off x="8591363" y="130897"/>
            <a:ext cx="16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3" name="Google Shape;552;p38">
            <a:extLst>
              <a:ext uri="{FF2B5EF4-FFF2-40B4-BE49-F238E27FC236}">
                <a16:creationId xmlns:a16="http://schemas.microsoft.com/office/drawing/2014/main" id="{F5ACE75A-6725-6546-FEAD-F981FB82537A}"/>
              </a:ext>
            </a:extLst>
          </p:cNvPr>
          <p:cNvSpPr txBox="1">
            <a:spLocks/>
          </p:cNvSpPr>
          <p:nvPr/>
        </p:nvSpPr>
        <p:spPr>
          <a:xfrm>
            <a:off x="403024" y="2351143"/>
            <a:ext cx="1090020" cy="423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6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dirty="0"/>
              <a:t>se deriva: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27C79C8-C1F5-6C51-5FD5-0469B9D06AB4}"/>
              </a:ext>
            </a:extLst>
          </p:cNvPr>
          <p:cNvSpPr txBox="1"/>
          <p:nvPr/>
        </p:nvSpPr>
        <p:spPr>
          <a:xfrm>
            <a:off x="2932540" y="1851753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16" name="Google Shape;551;p38">
            <a:extLst>
              <a:ext uri="{FF2B5EF4-FFF2-40B4-BE49-F238E27FC236}">
                <a16:creationId xmlns:a16="http://schemas.microsoft.com/office/drawing/2014/main" id="{344EA387-BF82-0B10-8295-060D3AB136CC}"/>
              </a:ext>
            </a:extLst>
          </p:cNvPr>
          <p:cNvSpPr txBox="1">
            <a:spLocks/>
          </p:cNvSpPr>
          <p:nvPr/>
        </p:nvSpPr>
        <p:spPr>
          <a:xfrm>
            <a:off x="-2398" y="0"/>
            <a:ext cx="4872900" cy="11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6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n-US" sz="2400" dirty="0" err="1"/>
              <a:t>Teoría</a:t>
            </a:r>
            <a:r>
              <a:rPr lang="en-US" sz="2400" dirty="0"/>
              <a:t> de la </a:t>
            </a:r>
            <a:r>
              <a:rPr lang="en-US" sz="2400" dirty="0" err="1"/>
              <a:t>Relatividad</a:t>
            </a:r>
            <a:r>
              <a:rPr lang="en-US" sz="2400" dirty="0"/>
              <a:t> General</a:t>
            </a:r>
          </a:p>
        </p:txBody>
      </p:sp>
      <p:sp>
        <p:nvSpPr>
          <p:cNvPr id="18" name="Google Shape;552;p38">
            <a:extLst>
              <a:ext uri="{FF2B5EF4-FFF2-40B4-BE49-F238E27FC236}">
                <a16:creationId xmlns:a16="http://schemas.microsoft.com/office/drawing/2014/main" id="{AC205C09-42C3-C50B-1300-98F393F8D08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-371907" y="1264612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dirty="0"/>
              <a:t>La </a:t>
            </a:r>
            <a:r>
              <a:rPr lang="en" dirty="0" err="1"/>
              <a:t>teoría</a:t>
            </a:r>
            <a:r>
              <a:rPr lang="en" dirty="0"/>
              <a:t>  (RG) </a:t>
            </a:r>
            <a:r>
              <a:rPr lang="en" dirty="0" err="1"/>
              <a:t>enuncia</a:t>
            </a:r>
            <a:r>
              <a:rPr lang="en" dirty="0"/>
              <a:t>: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463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A9FA4EBE-6024-FF96-DB7D-8592062F3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444AC94A-36E2-0151-A57B-35C58B0BE6F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32839" y="1206649"/>
            <a:ext cx="8077934" cy="6402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400" dirty="0"/>
              <a:t>En la aproximación de campo débil, se supone que el observador que se encuentra lo suficientemente lejos de la fuente para que el campo gravitacional sea débil:</a:t>
            </a:r>
          </a:p>
        </p:txBody>
      </p:sp>
      <p:sp>
        <p:nvSpPr>
          <p:cNvPr id="14" name="Google Shape;552;p38">
            <a:extLst>
              <a:ext uri="{FF2B5EF4-FFF2-40B4-BE49-F238E27FC236}">
                <a16:creationId xmlns:a16="http://schemas.microsoft.com/office/drawing/2014/main" id="{595F92C0-FE9D-55A0-3286-105564042186}"/>
              </a:ext>
            </a:extLst>
          </p:cNvPr>
          <p:cNvSpPr txBox="1">
            <a:spLocks/>
          </p:cNvSpPr>
          <p:nvPr/>
        </p:nvSpPr>
        <p:spPr>
          <a:xfrm>
            <a:off x="-480369" y="2573956"/>
            <a:ext cx="5135481" cy="678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llamado  “</a:t>
            </a:r>
            <a:r>
              <a:rPr lang="es-MX" sz="1400" dirty="0" err="1"/>
              <a:t>nearly</a:t>
            </a:r>
            <a:r>
              <a:rPr lang="es-MX" sz="1400" dirty="0"/>
              <a:t> Lorentz </a:t>
            </a:r>
            <a:r>
              <a:rPr lang="es-MX" sz="1400" dirty="0" err="1"/>
              <a:t>frame</a:t>
            </a:r>
            <a:r>
              <a:rPr lang="es-MX" sz="1400" dirty="0"/>
              <a:t>” (NLF).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B82BA64-14BB-90D8-A2F1-9FBB6BCB7C24}"/>
              </a:ext>
            </a:extLst>
          </p:cNvPr>
          <p:cNvSpPr txBox="1"/>
          <p:nvPr/>
        </p:nvSpPr>
        <p:spPr>
          <a:xfrm>
            <a:off x="5430759" y="2038297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3053E26-172E-CB63-BF2A-40FA4BC4FE8B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10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2" name="Google Shape;552;p38">
            <a:extLst>
              <a:ext uri="{FF2B5EF4-FFF2-40B4-BE49-F238E27FC236}">
                <a16:creationId xmlns:a16="http://schemas.microsoft.com/office/drawing/2014/main" id="{EDB1C73C-9FFF-96DF-8FCB-AAC2A700EC35}"/>
              </a:ext>
            </a:extLst>
          </p:cNvPr>
          <p:cNvSpPr txBox="1">
            <a:spLocks/>
          </p:cNvSpPr>
          <p:nvPr/>
        </p:nvSpPr>
        <p:spPr>
          <a:xfrm>
            <a:off x="537438" y="3075949"/>
            <a:ext cx="6618291" cy="678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Al considerar la transformación de coordenadas,                            , vemos que:</a:t>
            </a:r>
          </a:p>
          <a:p>
            <a:pPr marL="0" indent="0"/>
            <a:r>
              <a:rPr lang="es-MX" sz="1400" dirty="0"/>
              <a:t> </a:t>
            </a:r>
          </a:p>
        </p:txBody>
      </p:sp>
      <p:sp>
        <p:nvSpPr>
          <p:cNvPr id="9" name="Subtítulo 6">
            <a:extLst>
              <a:ext uri="{FF2B5EF4-FFF2-40B4-BE49-F238E27FC236}">
                <a16:creationId xmlns:a16="http://schemas.microsoft.com/office/drawing/2014/main" id="{682D1B91-04AC-31DF-7603-E43BB40A4384}"/>
              </a:ext>
            </a:extLst>
          </p:cNvPr>
          <p:cNvSpPr txBox="1">
            <a:spLocks/>
          </p:cNvSpPr>
          <p:nvPr/>
        </p:nvSpPr>
        <p:spPr>
          <a:xfrm>
            <a:off x="1360330" y="403612"/>
            <a:ext cx="6045875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s-MX" sz="2400" dirty="0"/>
              <a:t>Formulación Linealizada de la Gravedad</a:t>
            </a:r>
            <a:endParaRPr lang="es-CO" sz="2400" dirty="0"/>
          </a:p>
        </p:txBody>
      </p:sp>
      <p:sp>
        <p:nvSpPr>
          <p:cNvPr id="3" name="Google Shape;552;p38">
            <a:extLst>
              <a:ext uri="{FF2B5EF4-FFF2-40B4-BE49-F238E27FC236}">
                <a16:creationId xmlns:a16="http://schemas.microsoft.com/office/drawing/2014/main" id="{143AE297-8414-0C3D-51CE-4E05C2C295F1}"/>
              </a:ext>
            </a:extLst>
          </p:cNvPr>
          <p:cNvSpPr txBox="1">
            <a:spLocks/>
          </p:cNvSpPr>
          <p:nvPr/>
        </p:nvSpPr>
        <p:spPr>
          <a:xfrm>
            <a:off x="610590" y="4256764"/>
            <a:ext cx="6618291" cy="678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MX" sz="1400" dirty="0"/>
              <a:t>las cuales son llamadas transformaciones de gauge de la métrica.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400CD3D-0156-B9AD-E2AE-00E951AB7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985" y="2095627"/>
            <a:ext cx="2204496" cy="23047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821B056-547D-0CC1-4C6A-A8F3A52567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112" y="3188923"/>
            <a:ext cx="1624341" cy="204258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538C4DE-CF18-76B0-DC6C-2C8B3C4869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3922" y="3622725"/>
            <a:ext cx="4742379" cy="26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8686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>
          <a:extLst>
            <a:ext uri="{FF2B5EF4-FFF2-40B4-BE49-F238E27FC236}">
              <a16:creationId xmlns:a16="http://schemas.microsoft.com/office/drawing/2014/main" id="{F0634023-BB6E-3CD7-4326-884D368F8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50">
            <a:extLst>
              <a:ext uri="{FF2B5EF4-FFF2-40B4-BE49-F238E27FC236}">
                <a16:creationId xmlns:a16="http://schemas.microsoft.com/office/drawing/2014/main" id="{795DFA47-9CDC-7351-DDAC-844A7883774E}"/>
              </a:ext>
            </a:extLst>
          </p:cNvPr>
          <p:cNvSpPr/>
          <p:nvPr/>
        </p:nvSpPr>
        <p:spPr>
          <a:xfrm rot="10800000">
            <a:off x="8747335" y="0"/>
            <a:ext cx="115200" cy="7425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" name="Google Shape;696;p50">
            <a:extLst>
              <a:ext uri="{FF2B5EF4-FFF2-40B4-BE49-F238E27FC236}">
                <a16:creationId xmlns:a16="http://schemas.microsoft.com/office/drawing/2014/main" id="{8FFE124A-E16D-ED00-2E65-491DF82259F1}"/>
              </a:ext>
            </a:extLst>
          </p:cNvPr>
          <p:cNvGrpSpPr/>
          <p:nvPr/>
        </p:nvGrpSpPr>
        <p:grpSpPr>
          <a:xfrm rot="-5400000">
            <a:off x="8563840" y="1114665"/>
            <a:ext cx="498860" cy="98530"/>
            <a:chOff x="2287725" y="3761165"/>
            <a:chExt cx="498860" cy="98530"/>
          </a:xfrm>
        </p:grpSpPr>
        <p:sp>
          <p:nvSpPr>
            <p:cNvPr id="7" name="Google Shape;697;p50">
              <a:extLst>
                <a:ext uri="{FF2B5EF4-FFF2-40B4-BE49-F238E27FC236}">
                  <a16:creationId xmlns:a16="http://schemas.microsoft.com/office/drawing/2014/main" id="{3301B698-F37F-B50D-6FA6-E424B9B39463}"/>
                </a:ext>
              </a:extLst>
            </p:cNvPr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" name="Google Shape;698;p50">
              <a:extLst>
                <a:ext uri="{FF2B5EF4-FFF2-40B4-BE49-F238E27FC236}">
                  <a16:creationId xmlns:a16="http://schemas.microsoft.com/office/drawing/2014/main" id="{5A32E9D8-BFC5-727A-5E3B-814D142C4628}"/>
                </a:ext>
              </a:extLst>
            </p:cNvPr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14" name="Google Shape;699;p50">
                <a:extLst>
                  <a:ext uri="{FF2B5EF4-FFF2-40B4-BE49-F238E27FC236}">
                    <a16:creationId xmlns:a16="http://schemas.microsoft.com/office/drawing/2014/main" id="{D2EE32B8-FFBA-FE3C-B77B-CB1CDFDE1DAB}"/>
                  </a:ext>
                </a:extLst>
              </p:cNvPr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5" name="Google Shape;700;p50">
                <a:extLst>
                  <a:ext uri="{FF2B5EF4-FFF2-40B4-BE49-F238E27FC236}">
                    <a16:creationId xmlns:a16="http://schemas.microsoft.com/office/drawing/2014/main" id="{C4C8D2D9-4A7B-3355-CC68-C359F5E04A02}"/>
                  </a:ext>
                </a:extLst>
              </p:cNvPr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9" name="Google Shape;701;p50">
              <a:extLst>
                <a:ext uri="{FF2B5EF4-FFF2-40B4-BE49-F238E27FC236}">
                  <a16:creationId xmlns:a16="http://schemas.microsoft.com/office/drawing/2014/main" id="{D5CBCB5F-D4B1-3B55-8E77-B1E21435E06E}"/>
                </a:ext>
              </a:extLst>
            </p:cNvPr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10" name="Google Shape;702;p50">
                <a:extLst>
                  <a:ext uri="{FF2B5EF4-FFF2-40B4-BE49-F238E27FC236}">
                    <a16:creationId xmlns:a16="http://schemas.microsoft.com/office/drawing/2014/main" id="{BB7DBB4B-41F3-D263-83ED-4703DF6EBC94}"/>
                  </a:ext>
                </a:extLst>
              </p:cNvPr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12" name="Google Shape;703;p50">
                  <a:extLst>
                    <a:ext uri="{FF2B5EF4-FFF2-40B4-BE49-F238E27FC236}">
                      <a16:creationId xmlns:a16="http://schemas.microsoft.com/office/drawing/2014/main" id="{98002A89-5B41-1631-0AEB-FC337AF719C9}"/>
                    </a:ext>
                  </a:extLst>
                </p:cNvPr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" name="Google Shape;704;p50">
                  <a:extLst>
                    <a:ext uri="{FF2B5EF4-FFF2-40B4-BE49-F238E27FC236}">
                      <a16:creationId xmlns:a16="http://schemas.microsoft.com/office/drawing/2014/main" id="{F95919BD-3EEE-023F-7CD9-5E9B9D110A8F}"/>
                    </a:ext>
                  </a:extLst>
                </p:cNvPr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1" name="Google Shape;705;p50">
                <a:extLst>
                  <a:ext uri="{FF2B5EF4-FFF2-40B4-BE49-F238E27FC236}">
                    <a16:creationId xmlns:a16="http://schemas.microsoft.com/office/drawing/2014/main" id="{B1EB1A91-EEA7-2E2D-D88B-D89342CB3834}"/>
                  </a:ext>
                </a:extLst>
              </p:cNvPr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591" name="Google Shape;591;p42">
            <a:extLst>
              <a:ext uri="{FF2B5EF4-FFF2-40B4-BE49-F238E27FC236}">
                <a16:creationId xmlns:a16="http://schemas.microsoft.com/office/drawing/2014/main" id="{49CF3078-8C56-16BC-B391-2B7ABC0D8CA9}"/>
              </a:ext>
            </a:extLst>
          </p:cNvPr>
          <p:cNvSpPr txBox="1">
            <a:spLocks/>
          </p:cNvSpPr>
          <p:nvPr/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s-CO" dirty="0"/>
              <a:t>Motivación:</a:t>
            </a:r>
          </a:p>
        </p:txBody>
      </p:sp>
      <p:sp>
        <p:nvSpPr>
          <p:cNvPr id="4" name="Google Shape;552;p38">
            <a:extLst>
              <a:ext uri="{FF2B5EF4-FFF2-40B4-BE49-F238E27FC236}">
                <a16:creationId xmlns:a16="http://schemas.microsoft.com/office/drawing/2014/main" id="{D83B290A-25D9-EFD1-059C-B8477A661109}"/>
              </a:ext>
            </a:extLst>
          </p:cNvPr>
          <p:cNvSpPr txBox="1">
            <a:spLocks/>
          </p:cNvSpPr>
          <p:nvPr/>
        </p:nvSpPr>
        <p:spPr>
          <a:xfrm>
            <a:off x="1828799" y="1184423"/>
            <a:ext cx="3278981" cy="31612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La 1. Ya se comprobó experimentalmente.</a:t>
            </a:r>
          </a:p>
        </p:txBody>
      </p:sp>
      <p:sp>
        <p:nvSpPr>
          <p:cNvPr id="21" name="Google Shape;552;p38">
            <a:extLst>
              <a:ext uri="{FF2B5EF4-FFF2-40B4-BE49-F238E27FC236}">
                <a16:creationId xmlns:a16="http://schemas.microsoft.com/office/drawing/2014/main" id="{268E4A54-72E0-2D0F-4BF6-725F674DC065}"/>
              </a:ext>
            </a:extLst>
          </p:cNvPr>
          <p:cNvSpPr txBox="1">
            <a:spLocks/>
          </p:cNvSpPr>
          <p:nvPr/>
        </p:nvSpPr>
        <p:spPr>
          <a:xfrm>
            <a:off x="5107780" y="1184299"/>
            <a:ext cx="4055168" cy="292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/>
              <a:t>- Abbot, Benjamin P., et al. </a:t>
            </a:r>
            <a:r>
              <a:rPr lang="en-US" sz="1100" dirty="0" err="1"/>
              <a:t>Physl</a:t>
            </a:r>
            <a:r>
              <a:rPr lang="en-US" sz="1100" dirty="0"/>
              <a:t> rev, GW170817, (2017).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4F15D04B-68A5-E7FC-5684-034EAA42F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733" y="2210437"/>
            <a:ext cx="4786311" cy="20131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" name="Google Shape;552;p38">
            <a:extLst>
              <a:ext uri="{FF2B5EF4-FFF2-40B4-BE49-F238E27FC236}">
                <a16:creationId xmlns:a16="http://schemas.microsoft.com/office/drawing/2014/main" id="{7195E8F4-7871-8BF0-C561-388A78A2A955}"/>
              </a:ext>
            </a:extLst>
          </p:cNvPr>
          <p:cNvSpPr txBox="1">
            <a:spLocks/>
          </p:cNvSpPr>
          <p:nvPr/>
        </p:nvSpPr>
        <p:spPr>
          <a:xfrm>
            <a:off x="6163951" y="3738062"/>
            <a:ext cx="1994212" cy="485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/>
              <a:t>- </a:t>
            </a:r>
            <a:r>
              <a:rPr lang="en-US" sz="1100" dirty="0" err="1"/>
              <a:t>Ezquiaga</a:t>
            </a:r>
            <a:r>
              <a:rPr lang="en-US" sz="1100" dirty="0"/>
              <a:t>, J. M., &amp; </a:t>
            </a:r>
            <a:r>
              <a:rPr lang="en-US" sz="1100" dirty="0" err="1"/>
              <a:t>Zumalacárregui</a:t>
            </a:r>
            <a:r>
              <a:rPr lang="en-US" sz="1100" dirty="0"/>
              <a:t>, M. (2017).</a:t>
            </a:r>
          </a:p>
        </p:txBody>
      </p:sp>
      <p:sp>
        <p:nvSpPr>
          <p:cNvPr id="25" name="Google Shape;552;p38">
            <a:extLst>
              <a:ext uri="{FF2B5EF4-FFF2-40B4-BE49-F238E27FC236}">
                <a16:creationId xmlns:a16="http://schemas.microsoft.com/office/drawing/2014/main" id="{8BFE7BC0-E78D-DDC2-FA7F-E812462E5AA0}"/>
              </a:ext>
            </a:extLst>
          </p:cNvPr>
          <p:cNvSpPr txBox="1">
            <a:spLocks/>
          </p:cNvSpPr>
          <p:nvPr/>
        </p:nvSpPr>
        <p:spPr>
          <a:xfrm>
            <a:off x="720000" y="1738841"/>
            <a:ext cx="6255545" cy="29259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 err="1"/>
              <a:t>Algunas</a:t>
            </a:r>
            <a:r>
              <a:rPr lang="en-US" sz="1100" dirty="0"/>
              <a:t> </a:t>
            </a:r>
            <a:r>
              <a:rPr lang="en-US" sz="1100" dirty="0" err="1"/>
              <a:t>teorías</a:t>
            </a:r>
            <a:r>
              <a:rPr lang="en-US" sz="1100" dirty="0"/>
              <a:t> de </a:t>
            </a:r>
            <a:r>
              <a:rPr lang="en-US" sz="1100" dirty="0" err="1"/>
              <a:t>Horndeski</a:t>
            </a:r>
            <a:r>
              <a:rPr lang="en-US" sz="1100" dirty="0"/>
              <a:t> y </a:t>
            </a:r>
            <a:r>
              <a:rPr lang="en-US" sz="1100" dirty="0" err="1"/>
              <a:t>más</a:t>
            </a:r>
            <a:r>
              <a:rPr lang="en-US" sz="1100" dirty="0"/>
              <a:t> </a:t>
            </a:r>
            <a:r>
              <a:rPr lang="en-US" sz="1100" dirty="0" err="1"/>
              <a:t>allá</a:t>
            </a:r>
            <a:r>
              <a:rPr lang="en-US" sz="1100" dirty="0"/>
              <a:t> de </a:t>
            </a:r>
            <a:r>
              <a:rPr lang="en-US" sz="1100" dirty="0" err="1"/>
              <a:t>Horndeski</a:t>
            </a:r>
            <a:r>
              <a:rPr lang="en-US" sz="1100" dirty="0"/>
              <a:t> </a:t>
            </a:r>
            <a:r>
              <a:rPr lang="en-US" sz="1100" dirty="0" err="1"/>
              <a:t>quedaron</a:t>
            </a:r>
            <a:r>
              <a:rPr lang="en-US" sz="1100" dirty="0"/>
              <a:t> </a:t>
            </a:r>
            <a:r>
              <a:rPr lang="en-US" sz="1100" dirty="0" err="1"/>
              <a:t>desfavorecidas</a:t>
            </a:r>
            <a:r>
              <a:rPr lang="en-US" sz="1100" dirty="0"/>
              <a:t> ante </a:t>
            </a:r>
            <a:r>
              <a:rPr lang="en-US" sz="1100" dirty="0" err="1"/>
              <a:t>esta</a:t>
            </a:r>
            <a:r>
              <a:rPr lang="en-US" sz="1100" dirty="0"/>
              <a:t> </a:t>
            </a:r>
            <a:r>
              <a:rPr lang="en-US" sz="1100" dirty="0" err="1"/>
              <a:t>observación</a:t>
            </a:r>
            <a:r>
              <a:rPr lang="en-US" sz="1100" dirty="0"/>
              <a:t>.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D832B33-D588-1BEA-1ECE-1741A1DDC10E}"/>
              </a:ext>
            </a:extLst>
          </p:cNvPr>
          <p:cNvSpPr txBox="1"/>
          <p:nvPr/>
        </p:nvSpPr>
        <p:spPr>
          <a:xfrm>
            <a:off x="8591363" y="130897"/>
            <a:ext cx="16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8</a:t>
            </a:r>
            <a:endParaRPr lang="es-CO" sz="1200" dirty="0">
              <a:latin typeface="Anaheim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0853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>
          <a:extLst>
            <a:ext uri="{FF2B5EF4-FFF2-40B4-BE49-F238E27FC236}">
              <a16:creationId xmlns:a16="http://schemas.microsoft.com/office/drawing/2014/main" id="{18C9BFBC-3133-4740-E9E5-FBDD50531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50">
            <a:extLst>
              <a:ext uri="{FF2B5EF4-FFF2-40B4-BE49-F238E27FC236}">
                <a16:creationId xmlns:a16="http://schemas.microsoft.com/office/drawing/2014/main" id="{9C94B35D-DCC2-E0F2-1CF3-98543FD2D962}"/>
              </a:ext>
            </a:extLst>
          </p:cNvPr>
          <p:cNvSpPr/>
          <p:nvPr/>
        </p:nvSpPr>
        <p:spPr>
          <a:xfrm rot="10800000">
            <a:off x="8747335" y="0"/>
            <a:ext cx="115200" cy="7425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" name="Google Shape;696;p50">
            <a:extLst>
              <a:ext uri="{FF2B5EF4-FFF2-40B4-BE49-F238E27FC236}">
                <a16:creationId xmlns:a16="http://schemas.microsoft.com/office/drawing/2014/main" id="{75B625B2-DB3A-4462-2274-7F5902124AB5}"/>
              </a:ext>
            </a:extLst>
          </p:cNvPr>
          <p:cNvGrpSpPr/>
          <p:nvPr/>
        </p:nvGrpSpPr>
        <p:grpSpPr>
          <a:xfrm rot="-5400000">
            <a:off x="8563840" y="1114665"/>
            <a:ext cx="498860" cy="98530"/>
            <a:chOff x="2287725" y="3761165"/>
            <a:chExt cx="498860" cy="98530"/>
          </a:xfrm>
        </p:grpSpPr>
        <p:sp>
          <p:nvSpPr>
            <p:cNvPr id="7" name="Google Shape;697;p50">
              <a:extLst>
                <a:ext uri="{FF2B5EF4-FFF2-40B4-BE49-F238E27FC236}">
                  <a16:creationId xmlns:a16="http://schemas.microsoft.com/office/drawing/2014/main" id="{DC1C73F1-5B9E-C65B-2292-6A445A3B9818}"/>
                </a:ext>
              </a:extLst>
            </p:cNvPr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" name="Google Shape;698;p50">
              <a:extLst>
                <a:ext uri="{FF2B5EF4-FFF2-40B4-BE49-F238E27FC236}">
                  <a16:creationId xmlns:a16="http://schemas.microsoft.com/office/drawing/2014/main" id="{311B829C-F533-E11C-27E8-B52AF26F2344}"/>
                </a:ext>
              </a:extLst>
            </p:cNvPr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14" name="Google Shape;699;p50">
                <a:extLst>
                  <a:ext uri="{FF2B5EF4-FFF2-40B4-BE49-F238E27FC236}">
                    <a16:creationId xmlns:a16="http://schemas.microsoft.com/office/drawing/2014/main" id="{ADEB5ECD-1C16-545C-647A-2D63690221A1}"/>
                  </a:ext>
                </a:extLst>
              </p:cNvPr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5" name="Google Shape;700;p50">
                <a:extLst>
                  <a:ext uri="{FF2B5EF4-FFF2-40B4-BE49-F238E27FC236}">
                    <a16:creationId xmlns:a16="http://schemas.microsoft.com/office/drawing/2014/main" id="{6A4721E1-2A56-7307-2AF0-BFBAD4C3ADF5}"/>
                  </a:ext>
                </a:extLst>
              </p:cNvPr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9" name="Google Shape;701;p50">
              <a:extLst>
                <a:ext uri="{FF2B5EF4-FFF2-40B4-BE49-F238E27FC236}">
                  <a16:creationId xmlns:a16="http://schemas.microsoft.com/office/drawing/2014/main" id="{0248858A-5ABB-CCFD-E4DF-1500A34C6F81}"/>
                </a:ext>
              </a:extLst>
            </p:cNvPr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10" name="Google Shape;702;p50">
                <a:extLst>
                  <a:ext uri="{FF2B5EF4-FFF2-40B4-BE49-F238E27FC236}">
                    <a16:creationId xmlns:a16="http://schemas.microsoft.com/office/drawing/2014/main" id="{FA195EC5-D29E-B906-3E84-593A38BE8970}"/>
                  </a:ext>
                </a:extLst>
              </p:cNvPr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12" name="Google Shape;703;p50">
                  <a:extLst>
                    <a:ext uri="{FF2B5EF4-FFF2-40B4-BE49-F238E27FC236}">
                      <a16:creationId xmlns:a16="http://schemas.microsoft.com/office/drawing/2014/main" id="{96FDD487-9F1F-9025-B559-5CC3E1A65DA6}"/>
                    </a:ext>
                  </a:extLst>
                </p:cNvPr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" name="Google Shape;704;p50">
                  <a:extLst>
                    <a:ext uri="{FF2B5EF4-FFF2-40B4-BE49-F238E27FC236}">
                      <a16:creationId xmlns:a16="http://schemas.microsoft.com/office/drawing/2014/main" id="{8FD1AD3E-29F9-6D3F-0161-6BE9642275DA}"/>
                    </a:ext>
                  </a:extLst>
                </p:cNvPr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1" name="Google Shape;705;p50">
                <a:extLst>
                  <a:ext uri="{FF2B5EF4-FFF2-40B4-BE49-F238E27FC236}">
                    <a16:creationId xmlns:a16="http://schemas.microsoft.com/office/drawing/2014/main" id="{7E77FC58-D3E8-9E45-1A29-88485310A8D8}"/>
                  </a:ext>
                </a:extLst>
              </p:cNvPr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591" name="Google Shape;591;p42">
            <a:extLst>
              <a:ext uri="{FF2B5EF4-FFF2-40B4-BE49-F238E27FC236}">
                <a16:creationId xmlns:a16="http://schemas.microsoft.com/office/drawing/2014/main" id="{E79C2F1E-C8E0-E761-B339-273D5373ECA7}"/>
              </a:ext>
            </a:extLst>
          </p:cNvPr>
          <p:cNvSpPr txBox="1">
            <a:spLocks/>
          </p:cNvSpPr>
          <p:nvPr/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s-CO" dirty="0"/>
              <a:t>Motivación:</a:t>
            </a:r>
          </a:p>
        </p:txBody>
      </p:sp>
      <p:sp>
        <p:nvSpPr>
          <p:cNvPr id="4" name="Google Shape;552;p38">
            <a:extLst>
              <a:ext uri="{FF2B5EF4-FFF2-40B4-BE49-F238E27FC236}">
                <a16:creationId xmlns:a16="http://schemas.microsoft.com/office/drawing/2014/main" id="{A5566713-49A2-2F48-6B6F-B92D9645BC19}"/>
              </a:ext>
            </a:extLst>
          </p:cNvPr>
          <p:cNvSpPr txBox="1">
            <a:spLocks/>
          </p:cNvSpPr>
          <p:nvPr/>
        </p:nvSpPr>
        <p:spPr>
          <a:xfrm>
            <a:off x="1828799" y="1184423"/>
            <a:ext cx="3278981" cy="31612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La 1. Ya se comprobó experimentalmente.</a:t>
            </a:r>
          </a:p>
        </p:txBody>
      </p:sp>
      <p:sp>
        <p:nvSpPr>
          <p:cNvPr id="21" name="Google Shape;552;p38">
            <a:extLst>
              <a:ext uri="{FF2B5EF4-FFF2-40B4-BE49-F238E27FC236}">
                <a16:creationId xmlns:a16="http://schemas.microsoft.com/office/drawing/2014/main" id="{1BA2EAB9-78F5-BF7B-B17F-2B952222F5B6}"/>
              </a:ext>
            </a:extLst>
          </p:cNvPr>
          <p:cNvSpPr txBox="1">
            <a:spLocks/>
          </p:cNvSpPr>
          <p:nvPr/>
        </p:nvSpPr>
        <p:spPr>
          <a:xfrm>
            <a:off x="5107780" y="1184299"/>
            <a:ext cx="4055168" cy="292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/>
              <a:t>- Abbot, Benjamin P., et al. </a:t>
            </a:r>
            <a:r>
              <a:rPr lang="en-US" sz="1100" dirty="0" err="1"/>
              <a:t>Physl</a:t>
            </a:r>
            <a:r>
              <a:rPr lang="en-US" sz="1100" dirty="0"/>
              <a:t> rev, GW170817, (2017).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495286CE-2963-2845-6AEF-BCDB80D13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733" y="2210437"/>
            <a:ext cx="4786311" cy="20131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" name="Google Shape;552;p38">
            <a:extLst>
              <a:ext uri="{FF2B5EF4-FFF2-40B4-BE49-F238E27FC236}">
                <a16:creationId xmlns:a16="http://schemas.microsoft.com/office/drawing/2014/main" id="{893F6792-6F19-6543-A665-06740AA83280}"/>
              </a:ext>
            </a:extLst>
          </p:cNvPr>
          <p:cNvSpPr txBox="1">
            <a:spLocks/>
          </p:cNvSpPr>
          <p:nvPr/>
        </p:nvSpPr>
        <p:spPr>
          <a:xfrm>
            <a:off x="6163951" y="3738062"/>
            <a:ext cx="1994212" cy="485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/>
              <a:t>- </a:t>
            </a:r>
            <a:r>
              <a:rPr lang="en-US" sz="1100" dirty="0" err="1"/>
              <a:t>Ezquiaga</a:t>
            </a:r>
            <a:r>
              <a:rPr lang="en-US" sz="1100" dirty="0"/>
              <a:t>, J. M., &amp; </a:t>
            </a:r>
            <a:r>
              <a:rPr lang="en-US" sz="1100" dirty="0" err="1"/>
              <a:t>Zumalacárregui</a:t>
            </a:r>
            <a:r>
              <a:rPr lang="en-US" sz="1100" dirty="0"/>
              <a:t>, M. (2017).</a:t>
            </a:r>
          </a:p>
        </p:txBody>
      </p:sp>
      <p:sp>
        <p:nvSpPr>
          <p:cNvPr id="25" name="Google Shape;552;p38">
            <a:extLst>
              <a:ext uri="{FF2B5EF4-FFF2-40B4-BE49-F238E27FC236}">
                <a16:creationId xmlns:a16="http://schemas.microsoft.com/office/drawing/2014/main" id="{5779BE87-F07A-E96C-78C7-C535E80D1E47}"/>
              </a:ext>
            </a:extLst>
          </p:cNvPr>
          <p:cNvSpPr txBox="1">
            <a:spLocks/>
          </p:cNvSpPr>
          <p:nvPr/>
        </p:nvSpPr>
        <p:spPr>
          <a:xfrm>
            <a:off x="720000" y="1738841"/>
            <a:ext cx="6255545" cy="29259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 err="1"/>
              <a:t>Algunas</a:t>
            </a:r>
            <a:r>
              <a:rPr lang="en-US" sz="1100" dirty="0"/>
              <a:t> </a:t>
            </a:r>
            <a:r>
              <a:rPr lang="en-US" sz="1100" dirty="0" err="1"/>
              <a:t>teorías</a:t>
            </a:r>
            <a:r>
              <a:rPr lang="en-US" sz="1100" dirty="0"/>
              <a:t> de </a:t>
            </a:r>
            <a:r>
              <a:rPr lang="en-US" sz="1100" dirty="0" err="1"/>
              <a:t>Horndeski</a:t>
            </a:r>
            <a:r>
              <a:rPr lang="en-US" sz="1100" dirty="0"/>
              <a:t> y </a:t>
            </a:r>
            <a:r>
              <a:rPr lang="en-US" sz="1100" dirty="0" err="1"/>
              <a:t>más</a:t>
            </a:r>
            <a:r>
              <a:rPr lang="en-US" sz="1100" dirty="0"/>
              <a:t> </a:t>
            </a:r>
            <a:r>
              <a:rPr lang="en-US" sz="1100" dirty="0" err="1"/>
              <a:t>allá</a:t>
            </a:r>
            <a:r>
              <a:rPr lang="en-US" sz="1100" dirty="0"/>
              <a:t> de </a:t>
            </a:r>
            <a:r>
              <a:rPr lang="en-US" sz="1100" dirty="0" err="1"/>
              <a:t>Horndeski</a:t>
            </a:r>
            <a:r>
              <a:rPr lang="en-US" sz="1100" dirty="0"/>
              <a:t> </a:t>
            </a:r>
            <a:r>
              <a:rPr lang="en-US" sz="1100" dirty="0" err="1"/>
              <a:t>quedaron</a:t>
            </a:r>
            <a:r>
              <a:rPr lang="en-US" sz="1100" dirty="0"/>
              <a:t> </a:t>
            </a:r>
            <a:r>
              <a:rPr lang="en-US" sz="1100" dirty="0" err="1"/>
              <a:t>desfavorecidas</a:t>
            </a:r>
            <a:r>
              <a:rPr lang="en-US" sz="1100" dirty="0"/>
              <a:t> ante </a:t>
            </a:r>
            <a:r>
              <a:rPr lang="en-US" sz="1100" dirty="0" err="1"/>
              <a:t>esta</a:t>
            </a:r>
            <a:r>
              <a:rPr lang="en-US" sz="1100" dirty="0"/>
              <a:t> </a:t>
            </a:r>
            <a:r>
              <a:rPr lang="en-US" sz="1100" dirty="0" err="1"/>
              <a:t>observación</a:t>
            </a:r>
            <a:r>
              <a:rPr lang="en-US" sz="1100" dirty="0"/>
              <a:t>.</a:t>
            </a:r>
          </a:p>
        </p:txBody>
      </p:sp>
      <p:sp>
        <p:nvSpPr>
          <p:cNvPr id="26" name="Google Shape;552;p38">
            <a:extLst>
              <a:ext uri="{FF2B5EF4-FFF2-40B4-BE49-F238E27FC236}">
                <a16:creationId xmlns:a16="http://schemas.microsoft.com/office/drawing/2014/main" id="{9C2D5E6B-C423-C13A-16BC-26AFE9E41BD8}"/>
              </a:ext>
            </a:extLst>
          </p:cNvPr>
          <p:cNvSpPr txBox="1">
            <a:spLocks/>
          </p:cNvSpPr>
          <p:nvPr/>
        </p:nvSpPr>
        <p:spPr>
          <a:xfrm>
            <a:off x="1731167" y="4540413"/>
            <a:ext cx="5041108" cy="31612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b="1" dirty="0"/>
              <a:t>¡Queremos poner a prueba la teoría Generalizada de </a:t>
            </a:r>
            <a:r>
              <a:rPr lang="es-MX" sz="1400" b="1" dirty="0" err="1"/>
              <a:t>Proca</a:t>
            </a:r>
            <a:r>
              <a:rPr lang="es-MX" sz="1400" b="1" dirty="0"/>
              <a:t> SU(2)!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FF8D349-BAE5-231D-A798-35D3A19E6955}"/>
              </a:ext>
            </a:extLst>
          </p:cNvPr>
          <p:cNvSpPr txBox="1"/>
          <p:nvPr/>
        </p:nvSpPr>
        <p:spPr>
          <a:xfrm>
            <a:off x="8591363" y="130897"/>
            <a:ext cx="16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8</a:t>
            </a:r>
            <a:endParaRPr lang="es-CO" sz="1200" dirty="0">
              <a:latin typeface="Anaheim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7756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>
          <a:extLst>
            <a:ext uri="{FF2B5EF4-FFF2-40B4-BE49-F238E27FC236}">
              <a16:creationId xmlns:a16="http://schemas.microsoft.com/office/drawing/2014/main" id="{E6D649F7-E90F-CBA9-ABA9-6F2EECCAC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50">
            <a:extLst>
              <a:ext uri="{FF2B5EF4-FFF2-40B4-BE49-F238E27FC236}">
                <a16:creationId xmlns:a16="http://schemas.microsoft.com/office/drawing/2014/main" id="{59523DAB-1FAE-1F6A-4B2A-DA0A83FA02B1}"/>
              </a:ext>
            </a:extLst>
          </p:cNvPr>
          <p:cNvSpPr/>
          <p:nvPr/>
        </p:nvSpPr>
        <p:spPr>
          <a:xfrm rot="10800000">
            <a:off x="8747335" y="0"/>
            <a:ext cx="115200" cy="7425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" name="Google Shape;696;p50">
            <a:extLst>
              <a:ext uri="{FF2B5EF4-FFF2-40B4-BE49-F238E27FC236}">
                <a16:creationId xmlns:a16="http://schemas.microsoft.com/office/drawing/2014/main" id="{5404D825-D778-5675-246B-B03E1AC17DEA}"/>
              </a:ext>
            </a:extLst>
          </p:cNvPr>
          <p:cNvGrpSpPr/>
          <p:nvPr/>
        </p:nvGrpSpPr>
        <p:grpSpPr>
          <a:xfrm rot="-5400000">
            <a:off x="8563840" y="1114665"/>
            <a:ext cx="498860" cy="98530"/>
            <a:chOff x="2287725" y="3761165"/>
            <a:chExt cx="498860" cy="98530"/>
          </a:xfrm>
        </p:grpSpPr>
        <p:sp>
          <p:nvSpPr>
            <p:cNvPr id="7" name="Google Shape;697;p50">
              <a:extLst>
                <a:ext uri="{FF2B5EF4-FFF2-40B4-BE49-F238E27FC236}">
                  <a16:creationId xmlns:a16="http://schemas.microsoft.com/office/drawing/2014/main" id="{946E07ED-9C0D-41A2-A760-6695BB84C9F8}"/>
                </a:ext>
              </a:extLst>
            </p:cNvPr>
            <p:cNvSpPr/>
            <p:nvPr/>
          </p:nvSpPr>
          <p:spPr>
            <a:xfrm>
              <a:off x="2287725" y="3761779"/>
              <a:ext cx="97800" cy="97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" name="Google Shape;698;p50">
              <a:extLst>
                <a:ext uri="{FF2B5EF4-FFF2-40B4-BE49-F238E27FC236}">
                  <a16:creationId xmlns:a16="http://schemas.microsoft.com/office/drawing/2014/main" id="{DA170D63-637A-C520-7881-E9F6381C80F3}"/>
                </a:ext>
              </a:extLst>
            </p:cNvPr>
            <p:cNvGrpSpPr/>
            <p:nvPr/>
          </p:nvGrpSpPr>
          <p:grpSpPr>
            <a:xfrm>
              <a:off x="2465461" y="3761165"/>
              <a:ext cx="143388" cy="97800"/>
              <a:chOff x="2561500" y="3726950"/>
              <a:chExt cx="220800" cy="150600"/>
            </a:xfrm>
          </p:grpSpPr>
          <p:cxnSp>
            <p:nvCxnSpPr>
              <p:cNvPr id="14" name="Google Shape;699;p50">
                <a:extLst>
                  <a:ext uri="{FF2B5EF4-FFF2-40B4-BE49-F238E27FC236}">
                    <a16:creationId xmlns:a16="http://schemas.microsoft.com/office/drawing/2014/main" id="{526BEB9C-289C-3409-70BB-D368D0ECAB6E}"/>
                  </a:ext>
                </a:extLst>
              </p:cNvPr>
              <p:cNvCxnSpPr/>
              <p:nvPr/>
            </p:nvCxnSpPr>
            <p:spPr>
              <a:xfrm>
                <a:off x="2561500" y="3802250"/>
                <a:ext cx="220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5" name="Google Shape;700;p50">
                <a:extLst>
                  <a:ext uri="{FF2B5EF4-FFF2-40B4-BE49-F238E27FC236}">
                    <a16:creationId xmlns:a16="http://schemas.microsoft.com/office/drawing/2014/main" id="{A211F885-63FE-EA44-3C04-1C6D845D9AFB}"/>
                  </a:ext>
                </a:extLst>
              </p:cNvPr>
              <p:cNvSpPr/>
              <p:nvPr/>
            </p:nvSpPr>
            <p:spPr>
              <a:xfrm>
                <a:off x="2596600" y="3726950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9" name="Google Shape;701;p50">
              <a:extLst>
                <a:ext uri="{FF2B5EF4-FFF2-40B4-BE49-F238E27FC236}">
                  <a16:creationId xmlns:a16="http://schemas.microsoft.com/office/drawing/2014/main" id="{6F8C939E-E3CD-1B12-97FE-73576A232A2A}"/>
                </a:ext>
              </a:extLst>
            </p:cNvPr>
            <p:cNvGrpSpPr/>
            <p:nvPr/>
          </p:nvGrpSpPr>
          <p:grpSpPr>
            <a:xfrm>
              <a:off x="2688785" y="3761165"/>
              <a:ext cx="97800" cy="98530"/>
              <a:chOff x="3001625" y="3726950"/>
              <a:chExt cx="150600" cy="151725"/>
            </a:xfrm>
          </p:grpSpPr>
          <p:grpSp>
            <p:nvGrpSpPr>
              <p:cNvPr id="10" name="Google Shape;702;p50">
                <a:extLst>
                  <a:ext uri="{FF2B5EF4-FFF2-40B4-BE49-F238E27FC236}">
                    <a16:creationId xmlns:a16="http://schemas.microsoft.com/office/drawing/2014/main" id="{3E0919B3-00B0-3682-DED1-FA7B5A30811D}"/>
                  </a:ext>
                </a:extLst>
              </p:cNvPr>
              <p:cNvGrpSpPr/>
              <p:nvPr/>
            </p:nvGrpSpPr>
            <p:grpSpPr>
              <a:xfrm>
                <a:off x="3001625" y="3726950"/>
                <a:ext cx="150600" cy="151725"/>
                <a:chOff x="3001625" y="3726950"/>
                <a:chExt cx="150600" cy="151725"/>
              </a:xfrm>
            </p:grpSpPr>
            <p:cxnSp>
              <p:nvCxnSpPr>
                <p:cNvPr id="12" name="Google Shape;703;p50">
                  <a:extLst>
                    <a:ext uri="{FF2B5EF4-FFF2-40B4-BE49-F238E27FC236}">
                      <a16:creationId xmlns:a16="http://schemas.microsoft.com/office/drawing/2014/main" id="{BB205807-5ECC-3268-5268-018055C504FB}"/>
                    </a:ext>
                  </a:extLst>
                </p:cNvPr>
                <p:cNvCxnSpPr/>
                <p:nvPr/>
              </p:nvCxnSpPr>
              <p:spPr>
                <a:xfrm rot="10800000" flipH="1">
                  <a:off x="3001625" y="3728075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3" name="Google Shape;704;p50">
                  <a:extLst>
                    <a:ext uri="{FF2B5EF4-FFF2-40B4-BE49-F238E27FC236}">
                      <a16:creationId xmlns:a16="http://schemas.microsoft.com/office/drawing/2014/main" id="{5D57D321-C2E8-0D32-0122-4ACCD32623FE}"/>
                    </a:ext>
                  </a:extLst>
                </p:cNvPr>
                <p:cNvCxnSpPr/>
                <p:nvPr/>
              </p:nvCxnSpPr>
              <p:spPr>
                <a:xfrm rot="10800000">
                  <a:off x="3001625" y="3726950"/>
                  <a:ext cx="150600" cy="150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1" name="Google Shape;705;p50">
                <a:extLst>
                  <a:ext uri="{FF2B5EF4-FFF2-40B4-BE49-F238E27FC236}">
                    <a16:creationId xmlns:a16="http://schemas.microsoft.com/office/drawing/2014/main" id="{860D2C7E-B4E6-5DA5-7BF3-59227EAA9C22}"/>
                  </a:ext>
                </a:extLst>
              </p:cNvPr>
              <p:cNvSpPr/>
              <p:nvPr/>
            </p:nvSpPr>
            <p:spPr>
              <a:xfrm>
                <a:off x="3001625" y="3727513"/>
                <a:ext cx="150600" cy="1506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591" name="Google Shape;591;p42">
            <a:extLst>
              <a:ext uri="{FF2B5EF4-FFF2-40B4-BE49-F238E27FC236}">
                <a16:creationId xmlns:a16="http://schemas.microsoft.com/office/drawing/2014/main" id="{4D31112C-8A42-1627-B30B-366CA7EF4C21}"/>
              </a:ext>
            </a:extLst>
          </p:cNvPr>
          <p:cNvSpPr txBox="1">
            <a:spLocks/>
          </p:cNvSpPr>
          <p:nvPr/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s-CO" dirty="0"/>
              <a:t>Motivación: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458EACBD-B8E2-35BA-7F49-779D7F0B83B5}"/>
              </a:ext>
            </a:extLst>
          </p:cNvPr>
          <p:cNvSpPr/>
          <p:nvPr/>
        </p:nvSpPr>
        <p:spPr>
          <a:xfrm>
            <a:off x="331095" y="1427370"/>
            <a:ext cx="5427819" cy="693560"/>
          </a:xfrm>
          <a:prstGeom prst="roundRect">
            <a:avLst/>
          </a:prstGeom>
          <a:solidFill>
            <a:srgbClr val="EFFFE7"/>
          </a:solidFill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70C0"/>
                </a:solidFill>
                <a:latin typeface="Playfair Display" panose="00000500000000000000" pitchFamily="2" charset="0"/>
              </a:rPr>
              <a:t>1. Se propagan a la velocidad de la luz; </a:t>
            </a:r>
          </a:p>
          <a:p>
            <a:r>
              <a:rPr lang="es-MX" dirty="0">
                <a:solidFill>
                  <a:srgbClr val="00B0F0"/>
                </a:solidFill>
                <a:latin typeface="Playfair Display" panose="00000500000000000000" pitchFamily="2" charset="0"/>
              </a:rPr>
              <a:t>2. Existen dos modoso que se propagan a la misma velocidad.</a:t>
            </a:r>
          </a:p>
        </p:txBody>
      </p:sp>
      <p:sp>
        <p:nvSpPr>
          <p:cNvPr id="3" name="Google Shape;552;p38">
            <a:extLst>
              <a:ext uri="{FF2B5EF4-FFF2-40B4-BE49-F238E27FC236}">
                <a16:creationId xmlns:a16="http://schemas.microsoft.com/office/drawing/2014/main" id="{5B9A0DFD-B394-0DEA-FDF8-8985746CEFE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757737" y="2063512"/>
            <a:ext cx="4055168" cy="5082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/>
              <a:t>- Eardley, Douglas M., et al. Phys Rev (1973)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/>
              <a:t>- Will, Clifford M. Theory and experiment in gravitational physics.            Cambridge university press (2018).</a:t>
            </a:r>
            <a:endParaRPr lang="es-MX" sz="1100" dirty="0"/>
          </a:p>
        </p:txBody>
      </p:sp>
      <p:sp>
        <p:nvSpPr>
          <p:cNvPr id="4" name="Google Shape;552;p38">
            <a:extLst>
              <a:ext uri="{FF2B5EF4-FFF2-40B4-BE49-F238E27FC236}">
                <a16:creationId xmlns:a16="http://schemas.microsoft.com/office/drawing/2014/main" id="{96E31D32-E227-B8DE-961C-A99277A6FDA9}"/>
              </a:ext>
            </a:extLst>
          </p:cNvPr>
          <p:cNvSpPr txBox="1">
            <a:spLocks/>
          </p:cNvSpPr>
          <p:nvPr/>
        </p:nvSpPr>
        <p:spPr>
          <a:xfrm>
            <a:off x="1521621" y="2694956"/>
            <a:ext cx="3479004" cy="50031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1. Ya se comprobó experimentalmente en un fondo de FLRW.</a:t>
            </a:r>
          </a:p>
        </p:txBody>
      </p:sp>
      <p:sp>
        <p:nvSpPr>
          <p:cNvPr id="5" name="Google Shape;552;p38">
            <a:extLst>
              <a:ext uri="{FF2B5EF4-FFF2-40B4-BE49-F238E27FC236}">
                <a16:creationId xmlns:a16="http://schemas.microsoft.com/office/drawing/2014/main" id="{99F09E08-D219-33DE-D58F-0E27A442D250}"/>
              </a:ext>
            </a:extLst>
          </p:cNvPr>
          <p:cNvSpPr txBox="1">
            <a:spLocks/>
          </p:cNvSpPr>
          <p:nvPr/>
        </p:nvSpPr>
        <p:spPr>
          <a:xfrm>
            <a:off x="5088832" y="3868956"/>
            <a:ext cx="4055168" cy="5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/>
              <a:t>- </a:t>
            </a:r>
            <a:r>
              <a:rPr lang="en-US" sz="1100" dirty="0" err="1"/>
              <a:t>Ezquiaga</a:t>
            </a:r>
            <a:r>
              <a:rPr lang="en-US" sz="1100" dirty="0"/>
              <a:t>, J. M., &amp; </a:t>
            </a:r>
            <a:r>
              <a:rPr lang="en-US" sz="1100" dirty="0" err="1"/>
              <a:t>Zumalacárregui</a:t>
            </a:r>
            <a:r>
              <a:rPr lang="en-US" sz="1100" dirty="0"/>
              <a:t>, M. (2020).</a:t>
            </a:r>
          </a:p>
        </p:txBody>
      </p:sp>
      <p:sp>
        <p:nvSpPr>
          <p:cNvPr id="16" name="Google Shape;552;p38">
            <a:extLst>
              <a:ext uri="{FF2B5EF4-FFF2-40B4-BE49-F238E27FC236}">
                <a16:creationId xmlns:a16="http://schemas.microsoft.com/office/drawing/2014/main" id="{0A219049-C10F-C61D-188C-146ED4E44CA2}"/>
              </a:ext>
            </a:extLst>
          </p:cNvPr>
          <p:cNvSpPr txBox="1">
            <a:spLocks/>
          </p:cNvSpPr>
          <p:nvPr/>
        </p:nvSpPr>
        <p:spPr>
          <a:xfrm>
            <a:off x="1584392" y="3818275"/>
            <a:ext cx="3280501" cy="316123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2. No es descartable hasta el momento.</a:t>
            </a:r>
          </a:p>
        </p:txBody>
      </p:sp>
      <p:sp>
        <p:nvSpPr>
          <p:cNvPr id="17" name="Google Shape;552;p38">
            <a:extLst>
              <a:ext uri="{FF2B5EF4-FFF2-40B4-BE49-F238E27FC236}">
                <a16:creationId xmlns:a16="http://schemas.microsoft.com/office/drawing/2014/main" id="{2BA4F735-26DD-4C04-52A3-023E8A56B74D}"/>
              </a:ext>
            </a:extLst>
          </p:cNvPr>
          <p:cNvSpPr txBox="1">
            <a:spLocks/>
          </p:cNvSpPr>
          <p:nvPr/>
        </p:nvSpPr>
        <p:spPr>
          <a:xfrm>
            <a:off x="5114925" y="3317959"/>
            <a:ext cx="3450431" cy="50823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3. Serviría como muestra de la necesidad de modificar la teoría de RG.</a:t>
            </a:r>
          </a:p>
        </p:txBody>
      </p:sp>
      <p:sp>
        <p:nvSpPr>
          <p:cNvPr id="18" name="Google Shape;552;p38">
            <a:extLst>
              <a:ext uri="{FF2B5EF4-FFF2-40B4-BE49-F238E27FC236}">
                <a16:creationId xmlns:a16="http://schemas.microsoft.com/office/drawing/2014/main" id="{D773D005-B58A-AEC4-8616-F63A395A961B}"/>
              </a:ext>
            </a:extLst>
          </p:cNvPr>
          <p:cNvSpPr txBox="1">
            <a:spLocks/>
          </p:cNvSpPr>
          <p:nvPr/>
        </p:nvSpPr>
        <p:spPr>
          <a:xfrm>
            <a:off x="1521621" y="3166717"/>
            <a:ext cx="4055168" cy="292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/>
              <a:t>- Abbot, Benjamin P., et al. </a:t>
            </a:r>
            <a:r>
              <a:rPr lang="en-US" sz="1100" dirty="0" err="1"/>
              <a:t>Physl</a:t>
            </a:r>
            <a:r>
              <a:rPr lang="en-US" sz="1100" dirty="0"/>
              <a:t> rev, GW170817, (2017).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79BD641-2864-719C-AB20-64267D3E6B87}"/>
              </a:ext>
            </a:extLst>
          </p:cNvPr>
          <p:cNvSpPr txBox="1"/>
          <p:nvPr/>
        </p:nvSpPr>
        <p:spPr>
          <a:xfrm>
            <a:off x="8591363" y="130897"/>
            <a:ext cx="16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7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20" name="Google Shape;552;p38">
            <a:extLst>
              <a:ext uri="{FF2B5EF4-FFF2-40B4-BE49-F238E27FC236}">
                <a16:creationId xmlns:a16="http://schemas.microsoft.com/office/drawing/2014/main" id="{8D3072EA-E083-C3B3-92AE-8284C3034C25}"/>
              </a:ext>
            </a:extLst>
          </p:cNvPr>
          <p:cNvSpPr txBox="1">
            <a:spLocks/>
          </p:cNvSpPr>
          <p:nvPr/>
        </p:nvSpPr>
        <p:spPr>
          <a:xfrm>
            <a:off x="331094" y="1050619"/>
            <a:ext cx="5160646" cy="5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100" dirty="0"/>
              <a:t>La </a:t>
            </a:r>
            <a:r>
              <a:rPr lang="en-US" sz="1100" dirty="0" err="1"/>
              <a:t>teoría</a:t>
            </a:r>
            <a:r>
              <a:rPr lang="en-US" sz="1100" dirty="0"/>
              <a:t> de RG </a:t>
            </a:r>
            <a:r>
              <a:rPr lang="en-US" sz="1100" dirty="0" err="1"/>
              <a:t>predice</a:t>
            </a:r>
            <a:r>
              <a:rPr lang="en-US" sz="1100" dirty="0"/>
              <a:t> </a:t>
            </a:r>
            <a:r>
              <a:rPr lang="en-US" sz="1100" dirty="0" err="1"/>
              <a:t>en</a:t>
            </a:r>
            <a:r>
              <a:rPr lang="en-US" sz="1100" dirty="0"/>
              <a:t> </a:t>
            </a:r>
            <a:r>
              <a:rPr lang="en-US" sz="1100" dirty="0" err="1"/>
              <a:t>cuanto</a:t>
            </a:r>
            <a:r>
              <a:rPr lang="en-US" sz="1100" dirty="0"/>
              <a:t> a la </a:t>
            </a:r>
            <a:r>
              <a:rPr lang="en-US" sz="1100" dirty="0" err="1"/>
              <a:t>propagación</a:t>
            </a:r>
            <a:r>
              <a:rPr lang="en-US" sz="1100" dirty="0"/>
              <a:t> de las Ondas </a:t>
            </a:r>
            <a:r>
              <a:rPr lang="en-US" sz="1100" dirty="0" err="1"/>
              <a:t>gravitacionales</a:t>
            </a:r>
            <a:r>
              <a:rPr lang="en-US" sz="1100" dirty="0"/>
              <a:t> que: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22701462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D2268235-3F7D-2D54-D7C6-3A3BF482E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41B2D660-0D02-E640-285D-AA707D032FB3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2776656" y="445025"/>
            <a:ext cx="6045875" cy="558900"/>
          </a:xfrm>
        </p:spPr>
        <p:txBody>
          <a:bodyPr/>
          <a:lstStyle/>
          <a:p>
            <a:r>
              <a:rPr lang="es-MX" sz="2400" dirty="0"/>
              <a:t>Preliminar</a:t>
            </a:r>
            <a:endParaRPr lang="es-CO" sz="2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2C245BF-FCD8-131B-E6FC-808A9DA39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193" y="1740362"/>
            <a:ext cx="1938664" cy="404876"/>
          </a:xfrm>
          <a:prstGeom prst="rect">
            <a:avLst/>
          </a:prstGeom>
        </p:spPr>
      </p:pic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6573A57B-E9F7-EEF8-DC19-194F48F3C7FC}"/>
              </a:ext>
            </a:extLst>
          </p:cNvPr>
          <p:cNvSpPr/>
          <p:nvPr/>
        </p:nvSpPr>
        <p:spPr>
          <a:xfrm>
            <a:off x="3850689" y="1795660"/>
            <a:ext cx="200025" cy="15537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4D02BFD6-9C58-F1E6-371C-F2F60CEB0A42}"/>
              </a:ext>
            </a:extLst>
          </p:cNvPr>
          <p:cNvSpPr/>
          <p:nvPr/>
        </p:nvSpPr>
        <p:spPr>
          <a:xfrm>
            <a:off x="4479547" y="1611999"/>
            <a:ext cx="2525791" cy="522696"/>
          </a:xfrm>
          <a:prstGeom prst="roundRect">
            <a:avLst/>
          </a:prstGeom>
          <a:solidFill>
            <a:srgbClr val="EFFFE7"/>
          </a:solidFill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Playfair Display" panose="00000500000000000000" pitchFamily="2" charset="0"/>
              </a:rPr>
              <a:t>La teoría es invariante bajo </a:t>
            </a:r>
            <a:r>
              <a:rPr lang="es-MX" dirty="0" err="1">
                <a:solidFill>
                  <a:schemeClr val="tx1"/>
                </a:solidFill>
                <a:latin typeface="Playfair Display" panose="00000500000000000000" pitchFamily="2" charset="0"/>
              </a:rPr>
              <a:t>difeomorfismos</a:t>
            </a:r>
            <a:r>
              <a:rPr lang="es-MX" dirty="0">
                <a:solidFill>
                  <a:schemeClr val="tx1"/>
                </a:solidFill>
                <a:latin typeface="Playfair Display" panose="00000500000000000000" pitchFamily="2" charset="0"/>
              </a:rPr>
              <a:t> generales</a:t>
            </a:r>
            <a:endParaRPr lang="es-CO" dirty="0">
              <a:solidFill>
                <a:schemeClr val="tx1"/>
              </a:solidFill>
              <a:latin typeface="Playfair Display" panose="00000500000000000000" pitchFamily="2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9F71DBD-E881-D63C-45EB-D4183C4895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9082" y="2519815"/>
            <a:ext cx="957836" cy="230485"/>
          </a:xfrm>
          <a:prstGeom prst="rect">
            <a:avLst/>
          </a:prstGeom>
        </p:spPr>
      </p:pic>
      <p:sp>
        <p:nvSpPr>
          <p:cNvPr id="12" name="Flecha: hacia abajo 11">
            <a:extLst>
              <a:ext uri="{FF2B5EF4-FFF2-40B4-BE49-F238E27FC236}">
                <a16:creationId xmlns:a16="http://schemas.microsoft.com/office/drawing/2014/main" id="{A60CAE6B-7015-9904-3DE5-737BFDC7CA07}"/>
              </a:ext>
            </a:extLst>
          </p:cNvPr>
          <p:cNvSpPr/>
          <p:nvPr/>
        </p:nvSpPr>
        <p:spPr>
          <a:xfrm>
            <a:off x="5696010" y="2220721"/>
            <a:ext cx="155139" cy="17145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92D32219-14B8-330C-53A3-745DD80A6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6126" y="3421175"/>
            <a:ext cx="2603566" cy="369252"/>
          </a:xfrm>
          <a:prstGeom prst="rect">
            <a:avLst/>
          </a:prstGeom>
        </p:spPr>
      </p:pic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694303C2-5400-7553-1703-54BFDDE43035}"/>
              </a:ext>
            </a:extLst>
          </p:cNvPr>
          <p:cNvSpPr/>
          <p:nvPr/>
        </p:nvSpPr>
        <p:spPr>
          <a:xfrm>
            <a:off x="2984676" y="3339084"/>
            <a:ext cx="2764632" cy="522696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45FB792-E689-7B4F-8F4E-0521001E5E06}"/>
              </a:ext>
            </a:extLst>
          </p:cNvPr>
          <p:cNvSpPr txBox="1"/>
          <p:nvPr/>
        </p:nvSpPr>
        <p:spPr>
          <a:xfrm>
            <a:off x="8591363" y="130897"/>
            <a:ext cx="16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9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958DB5F-9F0E-FF4F-4782-60153C225ABD}"/>
              </a:ext>
            </a:extLst>
          </p:cNvPr>
          <p:cNvSpPr txBox="1"/>
          <p:nvPr/>
        </p:nvSpPr>
        <p:spPr>
          <a:xfrm>
            <a:off x="3361134" y="1826918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,</a:t>
            </a:r>
            <a:endParaRPr lang="es-CO" dirty="0"/>
          </a:p>
        </p:txBody>
      </p:sp>
      <p:sp>
        <p:nvSpPr>
          <p:cNvPr id="3" name="Google Shape;552;p38">
            <a:extLst>
              <a:ext uri="{FF2B5EF4-FFF2-40B4-BE49-F238E27FC236}">
                <a16:creationId xmlns:a16="http://schemas.microsoft.com/office/drawing/2014/main" id="{37E0692A-0ACE-AD03-FA19-D42800208336}"/>
              </a:ext>
            </a:extLst>
          </p:cNvPr>
          <p:cNvSpPr txBox="1">
            <a:spLocks/>
          </p:cNvSpPr>
          <p:nvPr/>
        </p:nvSpPr>
        <p:spPr>
          <a:xfrm>
            <a:off x="0" y="1098792"/>
            <a:ext cx="487290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Partimos de las ecuaciones de campo de RG: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E9376A6-D9EA-721C-38D9-FCE77452D215}"/>
              </a:ext>
            </a:extLst>
          </p:cNvPr>
          <p:cNvSpPr txBox="1"/>
          <p:nvPr/>
        </p:nvSpPr>
        <p:spPr>
          <a:xfrm>
            <a:off x="6226196" y="2503502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.</a:t>
            </a:r>
            <a:endParaRPr lang="es-CO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035CFDF-061F-F1BA-D182-51A9884301E7}"/>
              </a:ext>
            </a:extLst>
          </p:cNvPr>
          <p:cNvSpPr txBox="1"/>
          <p:nvPr/>
        </p:nvSpPr>
        <p:spPr>
          <a:xfrm>
            <a:off x="5542210" y="3493024"/>
            <a:ext cx="121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.</a:t>
            </a:r>
            <a:endParaRPr lang="es-CO" dirty="0"/>
          </a:p>
        </p:txBody>
      </p:sp>
      <p:sp>
        <p:nvSpPr>
          <p:cNvPr id="14" name="Google Shape;552;p38">
            <a:extLst>
              <a:ext uri="{FF2B5EF4-FFF2-40B4-BE49-F238E27FC236}">
                <a16:creationId xmlns:a16="http://schemas.microsoft.com/office/drawing/2014/main" id="{A2F468B3-5C01-AF24-C47C-48FD9F979112}"/>
              </a:ext>
            </a:extLst>
          </p:cNvPr>
          <p:cNvSpPr txBox="1">
            <a:spLocks/>
          </p:cNvSpPr>
          <p:nvPr/>
        </p:nvSpPr>
        <p:spPr>
          <a:xfrm>
            <a:off x="-638068" y="2820393"/>
            <a:ext cx="8353317" cy="442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De esto se demuestra que las componentes de la métrica transforman como:</a:t>
            </a:r>
          </a:p>
        </p:txBody>
      </p:sp>
    </p:spTree>
    <p:extLst>
      <p:ext uri="{BB962C8B-B14F-4D97-AF65-F5344CB8AC3E}">
        <p14:creationId xmlns:p14="http://schemas.microsoft.com/office/powerpoint/2010/main" val="35129482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04ECAF67-2246-83E4-85C7-F2B8E1387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104C985-6E2A-C6DE-4E66-ED69675DF7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Marco teórico: Teorías Vector-Tensor</a:t>
            </a:r>
            <a:endParaRPr sz="2800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F088A4AF-5E1C-38F8-4A6F-ABB332A3680C}"/>
              </a:ext>
            </a:extLst>
          </p:cNvPr>
          <p:cNvSpPr/>
          <p:nvPr/>
        </p:nvSpPr>
        <p:spPr>
          <a:xfrm>
            <a:off x="1201496" y="1379622"/>
            <a:ext cx="6143369" cy="329665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Google Shape;552;p38">
            <a:extLst>
              <a:ext uri="{FF2B5EF4-FFF2-40B4-BE49-F238E27FC236}">
                <a16:creationId xmlns:a16="http://schemas.microsoft.com/office/drawing/2014/main" id="{96A1ED1C-BE44-4416-BFF8-7CFED747081F}"/>
              </a:ext>
            </a:extLst>
          </p:cNvPr>
          <p:cNvSpPr txBox="1">
            <a:spLocks/>
          </p:cNvSpPr>
          <p:nvPr/>
        </p:nvSpPr>
        <p:spPr>
          <a:xfrm>
            <a:off x="6774465" y="690700"/>
            <a:ext cx="1479197" cy="296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800" b="1" dirty="0" err="1"/>
              <a:t>Hornsdeski</a:t>
            </a:r>
            <a:endParaRPr lang="es-MX" sz="1800" b="1" dirty="0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DB4EF9B-D304-BD2F-B35D-B82E28EF1329}"/>
              </a:ext>
            </a:extLst>
          </p:cNvPr>
          <p:cNvSpPr/>
          <p:nvPr/>
        </p:nvSpPr>
        <p:spPr>
          <a:xfrm>
            <a:off x="1345046" y="1620254"/>
            <a:ext cx="5079817" cy="274921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065A225D-193B-8FFC-2FB6-1D14919FB8B8}"/>
              </a:ext>
            </a:extLst>
          </p:cNvPr>
          <p:cNvSpPr/>
          <p:nvPr/>
        </p:nvSpPr>
        <p:spPr>
          <a:xfrm>
            <a:off x="1513489" y="1812758"/>
            <a:ext cx="4125312" cy="23642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F7FCFC2B-495C-262B-64D0-8D089E5DB4E4}"/>
              </a:ext>
            </a:extLst>
          </p:cNvPr>
          <p:cNvSpPr/>
          <p:nvPr/>
        </p:nvSpPr>
        <p:spPr>
          <a:xfrm>
            <a:off x="1672666" y="2005262"/>
            <a:ext cx="3420702" cy="197919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42ABC883-F2FD-0069-CBE1-30EA0FB5C452}"/>
              </a:ext>
            </a:extLst>
          </p:cNvPr>
          <p:cNvSpPr/>
          <p:nvPr/>
        </p:nvSpPr>
        <p:spPr>
          <a:xfrm>
            <a:off x="1799135" y="2212305"/>
            <a:ext cx="2580360" cy="156510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C163B604-F885-7C1E-ECAC-DDCEE2A5A2CD}"/>
              </a:ext>
            </a:extLst>
          </p:cNvPr>
          <p:cNvSpPr/>
          <p:nvPr/>
        </p:nvSpPr>
        <p:spPr>
          <a:xfrm>
            <a:off x="1934248" y="2485275"/>
            <a:ext cx="1641897" cy="105827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Google Shape;552;p38">
            <a:extLst>
              <a:ext uri="{FF2B5EF4-FFF2-40B4-BE49-F238E27FC236}">
                <a16:creationId xmlns:a16="http://schemas.microsoft.com/office/drawing/2014/main" id="{5614FB9B-DAD4-55E1-C789-41441FDCC1C8}"/>
              </a:ext>
            </a:extLst>
          </p:cNvPr>
          <p:cNvSpPr txBox="1">
            <a:spLocks/>
          </p:cNvSpPr>
          <p:nvPr/>
        </p:nvSpPr>
        <p:spPr>
          <a:xfrm>
            <a:off x="6332027" y="2865943"/>
            <a:ext cx="1023658" cy="296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800" b="1" dirty="0"/>
              <a:t>GPSU(2)</a:t>
            </a:r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2631DFCD-AB3E-77B0-B35F-183241D20F64}"/>
              </a:ext>
            </a:extLst>
          </p:cNvPr>
          <p:cNvSpPr txBox="1">
            <a:spLocks/>
          </p:cNvSpPr>
          <p:nvPr/>
        </p:nvSpPr>
        <p:spPr>
          <a:xfrm>
            <a:off x="5544755" y="2689480"/>
            <a:ext cx="1023658" cy="296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800" b="1" dirty="0"/>
              <a:t>PSU(2)</a:t>
            </a:r>
          </a:p>
        </p:txBody>
      </p:sp>
      <p:sp>
        <p:nvSpPr>
          <p:cNvPr id="17" name="Google Shape;552;p38">
            <a:extLst>
              <a:ext uri="{FF2B5EF4-FFF2-40B4-BE49-F238E27FC236}">
                <a16:creationId xmlns:a16="http://schemas.microsoft.com/office/drawing/2014/main" id="{E03FF0E5-BDC2-F60B-CC43-CE312CE8DECC}"/>
              </a:ext>
            </a:extLst>
          </p:cNvPr>
          <p:cNvSpPr txBox="1">
            <a:spLocks/>
          </p:cNvSpPr>
          <p:nvPr/>
        </p:nvSpPr>
        <p:spPr>
          <a:xfrm>
            <a:off x="4840837" y="2731009"/>
            <a:ext cx="1023658" cy="296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800" b="1" dirty="0"/>
              <a:t>GP</a:t>
            </a:r>
          </a:p>
        </p:txBody>
      </p:sp>
      <p:sp>
        <p:nvSpPr>
          <p:cNvPr id="18" name="Google Shape;552;p38">
            <a:extLst>
              <a:ext uri="{FF2B5EF4-FFF2-40B4-BE49-F238E27FC236}">
                <a16:creationId xmlns:a16="http://schemas.microsoft.com/office/drawing/2014/main" id="{C1A583B0-F023-61BE-2835-29694B1F51AF}"/>
              </a:ext>
            </a:extLst>
          </p:cNvPr>
          <p:cNvSpPr txBox="1">
            <a:spLocks/>
          </p:cNvSpPr>
          <p:nvPr/>
        </p:nvSpPr>
        <p:spPr>
          <a:xfrm>
            <a:off x="4238153" y="2722908"/>
            <a:ext cx="1023658" cy="296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800" b="1" dirty="0"/>
              <a:t>P</a:t>
            </a:r>
          </a:p>
        </p:txBody>
      </p:sp>
      <p:sp>
        <p:nvSpPr>
          <p:cNvPr id="19" name="Google Shape;552;p38">
            <a:extLst>
              <a:ext uri="{FF2B5EF4-FFF2-40B4-BE49-F238E27FC236}">
                <a16:creationId xmlns:a16="http://schemas.microsoft.com/office/drawing/2014/main" id="{F3DFAF92-9564-42B4-6D79-143F66DCB974}"/>
              </a:ext>
            </a:extLst>
          </p:cNvPr>
          <p:cNvSpPr txBox="1">
            <a:spLocks/>
          </p:cNvSpPr>
          <p:nvPr/>
        </p:nvSpPr>
        <p:spPr>
          <a:xfrm>
            <a:off x="2861295" y="2759082"/>
            <a:ext cx="1203089" cy="296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800" b="1" dirty="0"/>
              <a:t>Yang-Mills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50D415F-0F77-0D7A-ED3E-445A8DC51C5F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22</a:t>
            </a:r>
            <a:endParaRPr lang="es-CO" sz="1200" dirty="0">
              <a:latin typeface="Anaheim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892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A40DAC60-2ADA-7064-135F-4C9DE27E0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7CCBC74F-E7BC-B4E7-C4E5-25380B9439DD}"/>
              </a:ext>
            </a:extLst>
          </p:cNvPr>
          <p:cNvSpPr txBox="1"/>
          <p:nvPr/>
        </p:nvSpPr>
        <p:spPr>
          <a:xfrm>
            <a:off x="542925" y="1628274"/>
            <a:ext cx="7518233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1" dirty="0">
                <a:solidFill>
                  <a:srgbClr val="7030A0"/>
                </a:solidFill>
                <a:latin typeface="Playfair Display" panose="00000500000000000000" pitchFamily="2" charset="0"/>
              </a:rPr>
              <a:t>1</a:t>
            </a:r>
            <a:r>
              <a:rPr lang="es-MX" b="1" dirty="0">
                <a:solidFill>
                  <a:srgbClr val="7030A0"/>
                </a:solidFill>
                <a:latin typeface="Playfair Display" panose="00000500000000000000" pitchFamily="2" charset="0"/>
              </a:rPr>
              <a:t>.  Singularidades: </a:t>
            </a:r>
            <a:r>
              <a:rPr lang="es-MX" dirty="0">
                <a:latin typeface="Playfair Display" panose="00000500000000000000" pitchFamily="2" charset="0"/>
              </a:rPr>
              <a:t>La teoría de Relatividad general las predice.</a:t>
            </a:r>
          </a:p>
          <a:p>
            <a:endParaRPr lang="es-MX" dirty="0">
              <a:latin typeface="Playfair Display" panose="00000500000000000000" pitchFamily="2" charset="0"/>
            </a:endParaRPr>
          </a:p>
          <a:p>
            <a:r>
              <a:rPr lang="es-MX" sz="1800" b="1" dirty="0">
                <a:solidFill>
                  <a:srgbClr val="C00000"/>
                </a:solidFill>
                <a:latin typeface="Playfair Display" panose="00000500000000000000" pitchFamily="2" charset="0"/>
              </a:rPr>
              <a:t>2</a:t>
            </a:r>
            <a:r>
              <a:rPr lang="es-MX" b="1" dirty="0">
                <a:solidFill>
                  <a:srgbClr val="C00000"/>
                </a:solidFill>
                <a:latin typeface="Playfair Display" panose="00000500000000000000" pitchFamily="2" charset="0"/>
              </a:rPr>
              <a:t>. El problema de la constante cosmológica:</a:t>
            </a:r>
            <a:r>
              <a:rPr lang="es-MX" dirty="0">
                <a:solidFill>
                  <a:srgbClr val="C00000"/>
                </a:solidFill>
                <a:latin typeface="Playfair Display" panose="00000500000000000000" pitchFamily="2" charset="0"/>
              </a:rPr>
              <a:t> </a:t>
            </a:r>
            <a:r>
              <a:rPr lang="es-MX" dirty="0">
                <a:latin typeface="Playfair Display" panose="00000500000000000000" pitchFamily="2" charset="0"/>
              </a:rPr>
              <a:t>La constante </a:t>
            </a:r>
            <a:r>
              <a:rPr lang="es-MX" dirty="0" err="1">
                <a:latin typeface="Playfair Display" panose="00000500000000000000" pitchFamily="2" charset="0"/>
              </a:rPr>
              <a:t>cosmlógica</a:t>
            </a:r>
            <a:r>
              <a:rPr lang="es-MX" dirty="0">
                <a:latin typeface="Playfair Display" panose="00000500000000000000" pitchFamily="2" charset="0"/>
              </a:rPr>
              <a:t>      que busca describir la materia oscura posee problemas de ajuste fino.</a:t>
            </a:r>
          </a:p>
          <a:p>
            <a:endParaRPr lang="es-MX" dirty="0">
              <a:latin typeface="Playfair Display" panose="00000500000000000000" pitchFamily="2" charset="0"/>
            </a:endParaRPr>
          </a:p>
          <a:p>
            <a:r>
              <a:rPr lang="es-MX" b="1" dirty="0">
                <a:solidFill>
                  <a:srgbClr val="0070C0"/>
                </a:solidFill>
                <a:latin typeface="Playfair Display" panose="00000500000000000000" pitchFamily="2" charset="0"/>
              </a:rPr>
              <a:t>A</a:t>
            </a:r>
            <a:r>
              <a:rPr lang="es-MX" sz="1600" b="1" dirty="0">
                <a:solidFill>
                  <a:srgbClr val="0070C0"/>
                </a:solidFill>
                <a:latin typeface="Playfair Display" panose="00000500000000000000" pitchFamily="2" charset="0"/>
              </a:rPr>
              <a:t>3</a:t>
            </a:r>
            <a:r>
              <a:rPr lang="es-MX" b="1" dirty="0">
                <a:solidFill>
                  <a:srgbClr val="0070C0"/>
                </a:solidFill>
                <a:latin typeface="Playfair Display" panose="00000500000000000000" pitchFamily="2" charset="0"/>
              </a:rPr>
              <a:t>.  Problema de </a:t>
            </a:r>
            <a:r>
              <a:rPr lang="es-MX" b="1" dirty="0" err="1">
                <a:solidFill>
                  <a:srgbClr val="0070C0"/>
                </a:solidFill>
                <a:latin typeface="Playfair Display" panose="00000500000000000000" pitchFamily="2" charset="0"/>
              </a:rPr>
              <a:t>renormalizabilidad</a:t>
            </a:r>
            <a:r>
              <a:rPr lang="es-MX" b="1" dirty="0">
                <a:solidFill>
                  <a:srgbClr val="0070C0"/>
                </a:solidFill>
                <a:latin typeface="Playfair Display" panose="00000500000000000000" pitchFamily="2" charset="0"/>
              </a:rPr>
              <a:t> y </a:t>
            </a:r>
            <a:r>
              <a:rPr lang="es-MX" b="1" dirty="0" err="1">
                <a:solidFill>
                  <a:srgbClr val="0070C0"/>
                </a:solidFill>
                <a:latin typeface="Playfair Display" panose="00000500000000000000" pitchFamily="2" charset="0"/>
              </a:rPr>
              <a:t>unitariedad</a:t>
            </a:r>
            <a:r>
              <a:rPr lang="es-MX" b="1" dirty="0">
                <a:solidFill>
                  <a:srgbClr val="0070C0"/>
                </a:solidFill>
                <a:latin typeface="Playfair Display" panose="00000500000000000000" pitchFamily="2" charset="0"/>
              </a:rPr>
              <a:t> : </a:t>
            </a:r>
            <a:r>
              <a:rPr lang="es-MX" dirty="0">
                <a:latin typeface="Playfair Display" panose="00000500000000000000" pitchFamily="2" charset="0"/>
              </a:rPr>
              <a:t>La teoría de RG no es </a:t>
            </a:r>
            <a:r>
              <a:rPr lang="es-MX" dirty="0" err="1">
                <a:latin typeface="Playfair Display" panose="00000500000000000000" pitchFamily="2" charset="0"/>
              </a:rPr>
              <a:t>renormalizable</a:t>
            </a:r>
            <a:r>
              <a:rPr lang="es-MX" dirty="0">
                <a:latin typeface="Playfair Display" panose="00000500000000000000" pitchFamily="2" charset="0"/>
              </a:rPr>
              <a:t> </a:t>
            </a:r>
            <a:r>
              <a:rPr lang="es-MX" dirty="0" err="1">
                <a:latin typeface="Playfair Display" panose="00000500000000000000" pitchFamily="2" charset="0"/>
              </a:rPr>
              <a:t>perturbativamente</a:t>
            </a:r>
            <a:r>
              <a:rPr lang="es-MX" dirty="0">
                <a:latin typeface="Playfair Display" panose="00000500000000000000" pitchFamily="2" charset="0"/>
              </a:rPr>
              <a:t>.</a:t>
            </a:r>
          </a:p>
          <a:p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6E0D00A-A38C-992B-7D6E-5B5DBF5D6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6232" y="2254517"/>
            <a:ext cx="124968" cy="137160"/>
          </a:xfrm>
          <a:prstGeom prst="rect">
            <a:avLst/>
          </a:prstGeom>
        </p:spPr>
      </p:pic>
      <p:sp>
        <p:nvSpPr>
          <p:cNvPr id="8" name="Subtítulo 6">
            <a:extLst>
              <a:ext uri="{FF2B5EF4-FFF2-40B4-BE49-F238E27FC236}">
                <a16:creationId xmlns:a16="http://schemas.microsoft.com/office/drawing/2014/main" id="{811B3459-1249-8A38-E148-300AAF5A2F6E}"/>
              </a:ext>
            </a:extLst>
          </p:cNvPr>
          <p:cNvSpPr txBox="1">
            <a:spLocks/>
          </p:cNvSpPr>
          <p:nvPr/>
        </p:nvSpPr>
        <p:spPr>
          <a:xfrm>
            <a:off x="1360330" y="403612"/>
            <a:ext cx="6045875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fair Display"/>
              <a:buNone/>
              <a:defRPr sz="24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s-MX" sz="2400" dirty="0"/>
              <a:t>Formulación Linealizada de la Gravedad</a:t>
            </a:r>
            <a:endParaRPr lang="es-CO" sz="2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2240787-09F7-5873-A71B-C81DA9010518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21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69C5B10E-16A2-969F-14BB-842632D51F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076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DC2A4026-9AD5-64A9-845F-B16C2B728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97B2F28E-A00A-B824-6AD9-37030C21E3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000" dirty="0"/>
              <a:t>Descomposición por helicidades para obtener modos de propagación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3B81F43-A923-40D1-6351-C66B5E06D702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7" name="Google Shape;552;p38">
            <a:extLst>
              <a:ext uri="{FF2B5EF4-FFF2-40B4-BE49-F238E27FC236}">
                <a16:creationId xmlns:a16="http://schemas.microsoft.com/office/drawing/2014/main" id="{E25BF2CC-909C-B413-93C2-1455887243A9}"/>
              </a:ext>
            </a:extLst>
          </p:cNvPr>
          <p:cNvSpPr txBox="1">
            <a:spLocks/>
          </p:cNvSpPr>
          <p:nvPr/>
        </p:nvSpPr>
        <p:spPr>
          <a:xfrm>
            <a:off x="5845911" y="1692441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</a:t>
            </a:r>
          </a:p>
        </p:txBody>
      </p:sp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3D128057-9F2E-C735-EC5B-7E62437CC8A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1463" y="876674"/>
            <a:ext cx="8077934" cy="6402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1400" dirty="0"/>
              <a:t>Bajo una tranformación de fourier:</a:t>
            </a:r>
          </a:p>
        </p:txBody>
      </p:sp>
      <p:sp>
        <p:nvSpPr>
          <p:cNvPr id="14" name="Google Shape;552;p38">
            <a:extLst>
              <a:ext uri="{FF2B5EF4-FFF2-40B4-BE49-F238E27FC236}">
                <a16:creationId xmlns:a16="http://schemas.microsoft.com/office/drawing/2014/main" id="{FAC6DC4A-AD45-3C52-C461-4CA61DC61E1C}"/>
              </a:ext>
            </a:extLst>
          </p:cNvPr>
          <p:cNvSpPr txBox="1">
            <a:spLocks/>
          </p:cNvSpPr>
          <p:nvPr/>
        </p:nvSpPr>
        <p:spPr>
          <a:xfrm>
            <a:off x="623089" y="2596852"/>
            <a:ext cx="8077934" cy="136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CO" sz="1400" dirty="0"/>
              <a:t> donde                      Esto se puede relacionar</a:t>
            </a:r>
            <a:r>
              <a:rPr lang="es-ES" sz="1400" dirty="0"/>
              <a:t> con una descomposición en representaciones irreducibles del grupo </a:t>
            </a:r>
            <a:r>
              <a:rPr lang="es-ES" sz="1400" i="1" dirty="0"/>
              <a:t>SO(2) </a:t>
            </a:r>
            <a:r>
              <a:rPr lang="es-ES" sz="1400" dirty="0"/>
              <a:t>de rotaciones alrededor de un eje fijo k. Estas representaciones están etiquetadas por la </a:t>
            </a:r>
            <a:r>
              <a:rPr lang="es-ES" sz="1400" dirty="0" err="1"/>
              <a:t>helicidad</a:t>
            </a:r>
            <a:r>
              <a:rPr lang="es-ES" sz="1400" dirty="0"/>
              <a:t> h. </a:t>
            </a:r>
          </a:p>
          <a:p>
            <a:pPr marL="0" indent="0"/>
            <a:endParaRPr lang="es-ES" sz="1400" dirty="0"/>
          </a:p>
          <a:p>
            <a:pPr marL="0" indent="0"/>
            <a:r>
              <a:rPr lang="es-ES" sz="1400" dirty="0"/>
              <a:t>Específicamente, lo modos son:</a:t>
            </a:r>
          </a:p>
          <a:p>
            <a:pPr marL="0" indent="0"/>
            <a:endParaRPr lang="es-ES" sz="1400" dirty="0"/>
          </a:p>
          <a:p>
            <a:pPr marL="342900" indent="-342900">
              <a:buAutoNum type="arabicPeriod"/>
            </a:pPr>
            <a:r>
              <a:rPr lang="es-ES" sz="1400" dirty="0"/>
              <a:t>Modo tensorial</a:t>
            </a:r>
          </a:p>
          <a:p>
            <a:pPr marL="342900" indent="-342900">
              <a:buAutoNum type="arabicPeriod"/>
            </a:pPr>
            <a:r>
              <a:rPr lang="es-ES" sz="1400" dirty="0"/>
              <a:t>Modo escalar</a:t>
            </a:r>
          </a:p>
          <a:p>
            <a:pPr marL="342900" indent="-342900">
              <a:buAutoNum type="arabicPeriod"/>
            </a:pPr>
            <a:r>
              <a:rPr lang="es-ES" sz="1400" dirty="0"/>
              <a:t>Modo vectorial</a:t>
            </a:r>
          </a:p>
        </p:txBody>
      </p:sp>
      <p:sp>
        <p:nvSpPr>
          <p:cNvPr id="2" name="Google Shape;552;p38">
            <a:extLst>
              <a:ext uri="{FF2B5EF4-FFF2-40B4-BE49-F238E27FC236}">
                <a16:creationId xmlns:a16="http://schemas.microsoft.com/office/drawing/2014/main" id="{A37A470B-20B4-69A3-9B07-BCF872CBACC7}"/>
              </a:ext>
            </a:extLst>
          </p:cNvPr>
          <p:cNvSpPr txBox="1">
            <a:spLocks/>
          </p:cNvSpPr>
          <p:nvPr/>
        </p:nvSpPr>
        <p:spPr>
          <a:xfrm>
            <a:off x="668746" y="1734119"/>
            <a:ext cx="8077934" cy="64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s-CO" sz="1400" dirty="0"/>
              <a:t>s</a:t>
            </a:r>
            <a:r>
              <a:rPr lang="en" sz="1400" dirty="0"/>
              <a:t>e obtiene la correspondencia: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6332AC5-1F13-6645-04E3-799364E89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333" y="1327473"/>
            <a:ext cx="1914908" cy="441431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A36A5D8-E2FF-14A7-EA98-D3B102354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3333" y="2119928"/>
            <a:ext cx="1748981" cy="426721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C641422F-B927-E064-8499-43D0B098D1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4065" y="2699625"/>
            <a:ext cx="750570" cy="18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11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>
          <a:extLst>
            <a:ext uri="{FF2B5EF4-FFF2-40B4-BE49-F238E27FC236}">
              <a16:creationId xmlns:a16="http://schemas.microsoft.com/office/drawing/2014/main" id="{FEE3251D-80DD-EDF3-A69A-C079D6D71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>
            <a:extLst>
              <a:ext uri="{FF2B5EF4-FFF2-40B4-BE49-F238E27FC236}">
                <a16:creationId xmlns:a16="http://schemas.microsoft.com/office/drawing/2014/main" id="{CA82C12C-C617-263C-BD21-3535DC9DE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0031" y="345013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2800" dirty="0" err="1"/>
              <a:t>Evolución</a:t>
            </a:r>
            <a:r>
              <a:rPr lang="en" sz="2800" dirty="0"/>
              <a:t> de las </a:t>
            </a:r>
            <a:r>
              <a:rPr lang="en" sz="2800" dirty="0" err="1"/>
              <a:t>ondas</a:t>
            </a:r>
            <a:r>
              <a:rPr lang="en" sz="2800" dirty="0"/>
              <a:t> </a:t>
            </a:r>
            <a:r>
              <a:rPr lang="en" sz="2800" dirty="0" err="1"/>
              <a:t>gravitacionales</a:t>
            </a:r>
            <a:endParaRPr lang="en-US" dirty="0" err="1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0203329-FD04-00A9-A3C9-12E41C053255}"/>
              </a:ext>
            </a:extLst>
          </p:cNvPr>
          <p:cNvSpPr/>
          <p:nvPr/>
        </p:nvSpPr>
        <p:spPr>
          <a:xfrm>
            <a:off x="710044" y="3522072"/>
            <a:ext cx="2164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691742AB-8D3A-DEA4-A4CA-CFF804127F07}"/>
              </a:ext>
            </a:extLst>
          </p:cNvPr>
          <p:cNvSpPr txBox="1">
            <a:spLocks/>
          </p:cNvSpPr>
          <p:nvPr/>
        </p:nvSpPr>
        <p:spPr>
          <a:xfrm>
            <a:off x="594737" y="1212051"/>
            <a:ext cx="7752335" cy="326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Del Sistema de </a:t>
            </a:r>
            <a:r>
              <a:rPr lang="en-US" sz="1400" dirty="0" err="1"/>
              <a:t>ecuaciones</a:t>
            </a:r>
            <a:endParaRPr lang="en-US" sz="14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5359977-2D45-2352-E7BB-6DBA476E0B58}"/>
              </a:ext>
            </a:extLst>
          </p:cNvPr>
          <p:cNvSpPr txBox="1"/>
          <p:nvPr/>
        </p:nvSpPr>
        <p:spPr>
          <a:xfrm>
            <a:off x="8591363" y="130897"/>
            <a:ext cx="336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31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C7269F-27C1-0846-A8D8-E98E19C0B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690" y="1771334"/>
            <a:ext cx="3359497" cy="480722"/>
          </a:xfrm>
          <a:prstGeom prst="rect">
            <a:avLst/>
          </a:prstGeom>
        </p:spPr>
      </p:pic>
      <p:sp>
        <p:nvSpPr>
          <p:cNvPr id="10" name="Google Shape;552;p38">
            <a:extLst>
              <a:ext uri="{FF2B5EF4-FFF2-40B4-BE49-F238E27FC236}">
                <a16:creationId xmlns:a16="http://schemas.microsoft.com/office/drawing/2014/main" id="{85B96AD7-953D-7F12-F189-13F1EE7C00AE}"/>
              </a:ext>
            </a:extLst>
          </p:cNvPr>
          <p:cNvSpPr txBox="1">
            <a:spLocks/>
          </p:cNvSpPr>
          <p:nvPr/>
        </p:nvSpPr>
        <p:spPr>
          <a:xfrm>
            <a:off x="542697" y="2643648"/>
            <a:ext cx="7752335" cy="743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 sz="1400" dirty="0"/>
              <a:t> </a:t>
            </a:r>
          </a:p>
          <a:p>
            <a:pPr marL="0" indent="0"/>
            <a:r>
              <a:rPr lang="en-US" sz="1400" dirty="0"/>
              <a:t>Nos </a:t>
            </a:r>
            <a:r>
              <a:rPr lang="en-US" sz="1400" dirty="0" err="1"/>
              <a:t>centramos</a:t>
            </a:r>
            <a:r>
              <a:rPr lang="en-US" sz="1400" dirty="0"/>
              <a:t> </a:t>
            </a:r>
            <a:r>
              <a:rPr lang="en-US" sz="1400" dirty="0" err="1"/>
              <a:t>en</a:t>
            </a:r>
            <a:r>
              <a:rPr lang="en-US" sz="1400" dirty="0"/>
              <a:t> la </a:t>
            </a:r>
            <a:r>
              <a:rPr lang="en-US" sz="1400" dirty="0" err="1"/>
              <a:t>matriz</a:t>
            </a:r>
            <a:r>
              <a:rPr lang="en-US" sz="1400" dirty="0"/>
              <a:t> de </a:t>
            </a:r>
            <a:r>
              <a:rPr lang="en-US" sz="1400" dirty="0" err="1"/>
              <a:t>velocidades</a:t>
            </a:r>
            <a:r>
              <a:rPr lang="en-US" sz="1400" dirty="0"/>
              <a:t> C, </a:t>
            </a:r>
            <a:r>
              <a:rPr lang="en-US" sz="1400" dirty="0" err="1"/>
              <a:t>pues</a:t>
            </a:r>
            <a:r>
              <a:rPr lang="en-US" sz="1400" dirty="0"/>
              <a:t> sus </a:t>
            </a:r>
            <a:r>
              <a:rPr lang="en-US" sz="1400" dirty="0" err="1"/>
              <a:t>autovalores</a:t>
            </a:r>
            <a:r>
              <a:rPr lang="en-US" sz="1400" dirty="0"/>
              <a:t> </a:t>
            </a:r>
            <a:r>
              <a:rPr lang="en-US" sz="1400" dirty="0" err="1"/>
              <a:t>corresponden</a:t>
            </a:r>
            <a:r>
              <a:rPr lang="en-US" sz="1400" dirty="0"/>
              <a:t> a las </a:t>
            </a:r>
            <a:r>
              <a:rPr lang="en-US" sz="1400" dirty="0" err="1"/>
              <a:t>velocidades</a:t>
            </a:r>
            <a:r>
              <a:rPr lang="en-US" sz="1400" dirty="0"/>
              <a:t> de </a:t>
            </a:r>
            <a:r>
              <a:rPr lang="en-US" sz="1400" dirty="0" err="1"/>
              <a:t>fase</a:t>
            </a:r>
            <a:r>
              <a:rPr lang="en-US" sz="1400" dirty="0"/>
              <a:t> </a:t>
            </a:r>
            <a:r>
              <a:rPr lang="en-US" sz="1400" dirty="0" err="1"/>
              <a:t>según</a:t>
            </a:r>
            <a:r>
              <a:rPr lang="en-US" sz="1400" dirty="0"/>
              <a:t> la </a:t>
            </a:r>
            <a:r>
              <a:rPr lang="en-US" sz="1400" dirty="0" err="1"/>
              <a:t>ecuación</a:t>
            </a:r>
            <a:r>
              <a:rPr lang="en-US" sz="1400" dirty="0"/>
              <a:t> de </a:t>
            </a:r>
            <a:r>
              <a:rPr lang="en-US" sz="1400" dirty="0" err="1"/>
              <a:t>movimiento</a:t>
            </a:r>
            <a:r>
              <a:rPr lang="en-US" sz="1400" dirty="0"/>
              <a:t> </a:t>
            </a:r>
            <a:r>
              <a:rPr lang="en-US" sz="1400" dirty="0" err="1"/>
              <a:t>elegida</a:t>
            </a:r>
            <a:r>
              <a:rPr lang="en-US" sz="1400" dirty="0"/>
              <a:t> junto con </a:t>
            </a:r>
            <a:r>
              <a:rPr lang="en-US" sz="1400" dirty="0" err="1"/>
              <a:t>los</a:t>
            </a:r>
            <a:r>
              <a:rPr lang="en-US" sz="1400" dirty="0"/>
              <a:t> </a:t>
            </a:r>
            <a:r>
              <a:rPr lang="en-US" sz="1400" dirty="0" err="1"/>
              <a:t>modos</a:t>
            </a:r>
            <a:r>
              <a:rPr lang="en-US" sz="1400" dirty="0"/>
              <a:t> de </a:t>
            </a:r>
            <a:r>
              <a:rPr lang="en-US" sz="1400" dirty="0" err="1"/>
              <a:t>polarización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5933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E6B027FB-785A-E77C-1B2B-F16C4EC5B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999AE841-D13B-013E-FB96-4C051A74FE0B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360330" y="403612"/>
            <a:ext cx="6045875" cy="558900"/>
          </a:xfrm>
        </p:spPr>
        <p:txBody>
          <a:bodyPr/>
          <a:lstStyle/>
          <a:p>
            <a:r>
              <a:rPr lang="es-MX" sz="2400" dirty="0"/>
              <a:t>Formulación Linealizada de la Gravedad</a:t>
            </a:r>
            <a:endParaRPr lang="es-CO" sz="2400" dirty="0"/>
          </a:p>
        </p:txBody>
      </p:sp>
      <p:sp>
        <p:nvSpPr>
          <p:cNvPr id="14" name="Google Shape;552;p38">
            <a:extLst>
              <a:ext uri="{FF2B5EF4-FFF2-40B4-BE49-F238E27FC236}">
                <a16:creationId xmlns:a16="http://schemas.microsoft.com/office/drawing/2014/main" id="{4D89FD78-D40B-8448-3238-C8431BF8BDD6}"/>
              </a:ext>
            </a:extLst>
          </p:cNvPr>
          <p:cNvSpPr txBox="1">
            <a:spLocks/>
          </p:cNvSpPr>
          <p:nvPr/>
        </p:nvSpPr>
        <p:spPr>
          <a:xfrm>
            <a:off x="162784" y="1423332"/>
            <a:ext cx="4723066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El tensor de Riemann lineal en     :</a:t>
            </a:r>
          </a:p>
        </p:txBody>
      </p:sp>
      <p:sp>
        <p:nvSpPr>
          <p:cNvPr id="5" name="Cerrar llave 4">
            <a:extLst>
              <a:ext uri="{FF2B5EF4-FFF2-40B4-BE49-F238E27FC236}">
                <a16:creationId xmlns:a16="http://schemas.microsoft.com/office/drawing/2014/main" id="{082C7A82-DC30-B344-25B5-BEE9F02CCD45}"/>
              </a:ext>
            </a:extLst>
          </p:cNvPr>
          <p:cNvSpPr/>
          <p:nvPr/>
        </p:nvSpPr>
        <p:spPr>
          <a:xfrm rot="5400000">
            <a:off x="4190272" y="837149"/>
            <a:ext cx="385990" cy="4181192"/>
          </a:xfrm>
          <a:prstGeom prst="rightBrace">
            <a:avLst>
              <a:gd name="adj1" fmla="val 133362"/>
              <a:gd name="adj2" fmla="val 50185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Google Shape;552;p38">
            <a:extLst>
              <a:ext uri="{FF2B5EF4-FFF2-40B4-BE49-F238E27FC236}">
                <a16:creationId xmlns:a16="http://schemas.microsoft.com/office/drawing/2014/main" id="{6B1E3B39-E14F-CB88-BFBB-45E1A60ECCE6}"/>
              </a:ext>
            </a:extLst>
          </p:cNvPr>
          <p:cNvSpPr txBox="1">
            <a:spLocks/>
          </p:cNvSpPr>
          <p:nvPr/>
        </p:nvSpPr>
        <p:spPr>
          <a:xfrm>
            <a:off x="1871416" y="3172225"/>
            <a:ext cx="4872900" cy="2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es invariante ante transformaciones de gauge.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856B6B-0DDF-2D12-11FE-1465CF912A8F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11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42664A1-566F-A1E9-A21A-B064D5DD8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671" y="2334851"/>
            <a:ext cx="4181192" cy="38599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BEC57C0-E265-3C35-C060-422BB02C7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0786" y="1536192"/>
            <a:ext cx="236058" cy="18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722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A0144AAD-30D9-1709-8402-3D33FFE9D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EC2151D7-5FF7-0D4D-682F-61F1E8FCC933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2097482" y="461590"/>
            <a:ext cx="6045875" cy="558900"/>
          </a:xfrm>
        </p:spPr>
        <p:txBody>
          <a:bodyPr/>
          <a:lstStyle/>
          <a:p>
            <a:r>
              <a:rPr lang="es-MX" sz="2400" dirty="0"/>
              <a:t>Modos de Propagación de OG</a:t>
            </a:r>
            <a:endParaRPr lang="es-CO" sz="2400" dirty="0"/>
          </a:p>
        </p:txBody>
      </p:sp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7D0E04B7-D57C-B3E4-D7C7-17EDF36453C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41922" y="1224583"/>
            <a:ext cx="2998717" cy="4272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es-MX" sz="1400" dirty="0"/>
              <a:t> Suponiendo una solución </a:t>
            </a:r>
            <a:r>
              <a:rPr lang="es-MX" sz="1400" dirty="0" err="1"/>
              <a:t>radiativa</a:t>
            </a:r>
            <a:r>
              <a:rPr lang="es-MX" sz="1400" dirty="0"/>
              <a:t>:</a:t>
            </a:r>
            <a:endParaRPr lang="en" sz="1400" dirty="0" err="1"/>
          </a:p>
        </p:txBody>
      </p:sp>
      <p:sp>
        <p:nvSpPr>
          <p:cNvPr id="3" name="Google Shape;552;p38">
            <a:extLst>
              <a:ext uri="{FF2B5EF4-FFF2-40B4-BE49-F238E27FC236}">
                <a16:creationId xmlns:a16="http://schemas.microsoft.com/office/drawing/2014/main" id="{9FDD130D-769B-F0D1-C0F4-88D23C51E48D}"/>
              </a:ext>
            </a:extLst>
          </p:cNvPr>
          <p:cNvSpPr txBox="1">
            <a:spLocks/>
          </p:cNvSpPr>
          <p:nvPr/>
        </p:nvSpPr>
        <p:spPr>
          <a:xfrm>
            <a:off x="241922" y="1738304"/>
            <a:ext cx="4400338" cy="427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CO" sz="1400" dirty="0"/>
              <a:t>las componentes del tensor de Riemann linealizado son</a:t>
            </a:r>
            <a:endParaRPr lang="en" sz="14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2D13D34-9764-5619-FA97-90BCCE78492F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14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99BCD4C-07A9-C7DD-AFCD-83755A5E4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5962" y="1534211"/>
            <a:ext cx="1512076" cy="235308"/>
          </a:xfrm>
          <a:prstGeom prst="rect">
            <a:avLst/>
          </a:prstGeom>
        </p:spPr>
      </p:pic>
      <p:sp>
        <p:nvSpPr>
          <p:cNvPr id="22" name="Google Shape;552;p38">
            <a:extLst>
              <a:ext uri="{FF2B5EF4-FFF2-40B4-BE49-F238E27FC236}">
                <a16:creationId xmlns:a16="http://schemas.microsoft.com/office/drawing/2014/main" id="{22F7604F-3396-4183-3AF8-1DADDCBE83E6}"/>
              </a:ext>
            </a:extLst>
          </p:cNvPr>
          <p:cNvSpPr txBox="1">
            <a:spLocks/>
          </p:cNvSpPr>
          <p:nvPr/>
        </p:nvSpPr>
        <p:spPr>
          <a:xfrm>
            <a:off x="-487679" y="4417146"/>
            <a:ext cx="9534194" cy="371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n-US" sz="7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Eddington, A. S. (1922). The propagation of gravitational waves. </a:t>
            </a:r>
            <a:r>
              <a:rPr lang="en-US" sz="7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Proceedings of the Royal Society of </a:t>
            </a:r>
            <a:r>
              <a:rPr lang="en-US" sz="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London</a:t>
            </a:r>
            <a:r>
              <a:rPr lang="en-US" sz="7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Series A, Containing Papers of a Mathematical and Physical Character</a:t>
            </a:r>
            <a:r>
              <a:rPr lang="en-US" sz="7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7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102</a:t>
            </a:r>
            <a:r>
              <a:rPr lang="en-US" sz="7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(716), 268-282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endParaRPr lang="en" sz="1400" dirty="0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DFC7541-E0CD-0362-0163-D470ECA88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234" y="2158094"/>
            <a:ext cx="4216370" cy="2431776"/>
          </a:xfrm>
          <a:prstGeom prst="rect">
            <a:avLst/>
          </a:prstGeom>
        </p:spPr>
      </p:pic>
      <p:sp>
        <p:nvSpPr>
          <p:cNvPr id="28" name="Abrir llave 27">
            <a:extLst>
              <a:ext uri="{FF2B5EF4-FFF2-40B4-BE49-F238E27FC236}">
                <a16:creationId xmlns:a16="http://schemas.microsoft.com/office/drawing/2014/main" id="{190AC1DD-0D2A-111E-12DD-52B502855AA4}"/>
              </a:ext>
            </a:extLst>
          </p:cNvPr>
          <p:cNvSpPr/>
          <p:nvPr/>
        </p:nvSpPr>
        <p:spPr>
          <a:xfrm>
            <a:off x="2474229" y="2256281"/>
            <a:ext cx="401444" cy="931082"/>
          </a:xfrm>
          <a:prstGeom prst="leftBrace">
            <a:avLst>
              <a:gd name="adj1" fmla="val 53705"/>
              <a:gd name="adj2" fmla="val 50000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9" name="Abrir llave 28">
            <a:extLst>
              <a:ext uri="{FF2B5EF4-FFF2-40B4-BE49-F238E27FC236}">
                <a16:creationId xmlns:a16="http://schemas.microsoft.com/office/drawing/2014/main" id="{8710F050-B991-6AA7-DBDC-7B2B7DFB9724}"/>
              </a:ext>
            </a:extLst>
          </p:cNvPr>
          <p:cNvSpPr/>
          <p:nvPr/>
        </p:nvSpPr>
        <p:spPr>
          <a:xfrm>
            <a:off x="2474229" y="3278058"/>
            <a:ext cx="401444" cy="639816"/>
          </a:xfrm>
          <a:prstGeom prst="leftBrace">
            <a:avLst>
              <a:gd name="adj1" fmla="val 53705"/>
              <a:gd name="adj2" fmla="val 50000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0" name="Abrir llave 29">
            <a:extLst>
              <a:ext uri="{FF2B5EF4-FFF2-40B4-BE49-F238E27FC236}">
                <a16:creationId xmlns:a16="http://schemas.microsoft.com/office/drawing/2014/main" id="{BED76BE0-F8E4-EF7E-15BF-566EB564D2E7}"/>
              </a:ext>
            </a:extLst>
          </p:cNvPr>
          <p:cNvSpPr/>
          <p:nvPr/>
        </p:nvSpPr>
        <p:spPr>
          <a:xfrm>
            <a:off x="2626629" y="4008568"/>
            <a:ext cx="249044" cy="308161"/>
          </a:xfrm>
          <a:prstGeom prst="leftBrace">
            <a:avLst>
              <a:gd name="adj1" fmla="val 53705"/>
              <a:gd name="adj2" fmla="val 50000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Google Shape;552;p38">
            <a:extLst>
              <a:ext uri="{FF2B5EF4-FFF2-40B4-BE49-F238E27FC236}">
                <a16:creationId xmlns:a16="http://schemas.microsoft.com/office/drawing/2014/main" id="{210FEA14-F60B-848A-C34C-4EA84FE56A34}"/>
              </a:ext>
            </a:extLst>
          </p:cNvPr>
          <p:cNvSpPr txBox="1">
            <a:spLocks/>
          </p:cNvSpPr>
          <p:nvPr/>
        </p:nvSpPr>
        <p:spPr>
          <a:xfrm>
            <a:off x="-191949" y="2508181"/>
            <a:ext cx="2998717" cy="427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Transversal-Transversal</a:t>
            </a:r>
            <a:endParaRPr lang="en" sz="1400" dirty="0" err="1"/>
          </a:p>
        </p:txBody>
      </p:sp>
      <p:sp>
        <p:nvSpPr>
          <p:cNvPr id="32" name="Google Shape;552;p38">
            <a:extLst>
              <a:ext uri="{FF2B5EF4-FFF2-40B4-BE49-F238E27FC236}">
                <a16:creationId xmlns:a16="http://schemas.microsoft.com/office/drawing/2014/main" id="{0C39201B-BB97-90A9-C58F-987799AA6265}"/>
              </a:ext>
            </a:extLst>
          </p:cNvPr>
          <p:cNvSpPr txBox="1">
            <a:spLocks/>
          </p:cNvSpPr>
          <p:nvPr/>
        </p:nvSpPr>
        <p:spPr>
          <a:xfrm>
            <a:off x="-191949" y="3384325"/>
            <a:ext cx="2998717" cy="427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Longitudinal-Transversal</a:t>
            </a:r>
            <a:endParaRPr lang="en" sz="1400" dirty="0" err="1"/>
          </a:p>
        </p:txBody>
      </p:sp>
      <p:sp>
        <p:nvSpPr>
          <p:cNvPr id="33" name="Google Shape;552;p38">
            <a:extLst>
              <a:ext uri="{FF2B5EF4-FFF2-40B4-BE49-F238E27FC236}">
                <a16:creationId xmlns:a16="http://schemas.microsoft.com/office/drawing/2014/main" id="{1012DFD2-85C2-260F-559F-5495596C4EC9}"/>
              </a:ext>
            </a:extLst>
          </p:cNvPr>
          <p:cNvSpPr txBox="1">
            <a:spLocks/>
          </p:cNvSpPr>
          <p:nvPr/>
        </p:nvSpPr>
        <p:spPr>
          <a:xfrm>
            <a:off x="40792" y="3931138"/>
            <a:ext cx="2634159" cy="427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Longitudinal-Longitudinal</a:t>
            </a:r>
            <a:endParaRPr lang="en" sz="1400" dirty="0" err="1"/>
          </a:p>
        </p:txBody>
      </p:sp>
    </p:spTree>
    <p:extLst>
      <p:ext uri="{BB962C8B-B14F-4D97-AF65-F5344CB8AC3E}">
        <p14:creationId xmlns:p14="http://schemas.microsoft.com/office/powerpoint/2010/main" val="3768650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89587F92-2743-2415-A687-94EC63355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41D7593C-1AC5-6725-023A-C4DA11E46AAA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545681" y="411335"/>
            <a:ext cx="6045875" cy="558900"/>
          </a:xfrm>
        </p:spPr>
        <p:txBody>
          <a:bodyPr/>
          <a:lstStyle/>
          <a:p>
            <a:r>
              <a:rPr lang="es-MX" sz="2400" dirty="0"/>
              <a:t>Relatividad General Linealizada</a:t>
            </a:r>
          </a:p>
        </p:txBody>
      </p:sp>
      <p:sp>
        <p:nvSpPr>
          <p:cNvPr id="25" name="Google Shape;552;p38">
            <a:extLst>
              <a:ext uri="{FF2B5EF4-FFF2-40B4-BE49-F238E27FC236}">
                <a16:creationId xmlns:a16="http://schemas.microsoft.com/office/drawing/2014/main" id="{40A65263-BBF4-EFDD-D8A1-7E9DCFDBB364}"/>
              </a:ext>
            </a:extLst>
          </p:cNvPr>
          <p:cNvSpPr txBox="1">
            <a:spLocks/>
          </p:cNvSpPr>
          <p:nvPr/>
        </p:nvSpPr>
        <p:spPr>
          <a:xfrm>
            <a:off x="-1284263" y="1177907"/>
            <a:ext cx="755142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Las ecuaciones de Einstein son:</a:t>
            </a:r>
            <a:endParaRPr lang="en-U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4C97896-9E0A-B091-78AB-ADB837D8112B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11</a:t>
            </a:r>
            <a:endParaRPr lang="es-CO" sz="1200" dirty="0">
              <a:latin typeface="Anaheim" panose="020B060402020202020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D48DFA6-EC89-7387-4F29-55C163F99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9494" y="3278547"/>
            <a:ext cx="5266976" cy="282384"/>
          </a:xfrm>
          <a:prstGeom prst="rect">
            <a:avLst/>
          </a:prstGeom>
        </p:spPr>
      </p:pic>
      <p:sp>
        <p:nvSpPr>
          <p:cNvPr id="3" name="Google Shape;552;p38">
            <a:extLst>
              <a:ext uri="{FF2B5EF4-FFF2-40B4-BE49-F238E27FC236}">
                <a16:creationId xmlns:a16="http://schemas.microsoft.com/office/drawing/2014/main" id="{66F6696A-D560-C912-A80C-6C40CB5B0ABF}"/>
              </a:ext>
            </a:extLst>
          </p:cNvPr>
          <p:cNvSpPr txBox="1">
            <a:spLocks/>
          </p:cNvSpPr>
          <p:nvPr/>
        </p:nvSpPr>
        <p:spPr>
          <a:xfrm>
            <a:off x="-609276" y="2312081"/>
            <a:ext cx="755142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MX" sz="1400" dirty="0"/>
              <a:t>Las ecuaciones linealizadas de Einstein en el vacío:</a:t>
            </a:r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B489331-03BD-4831-9CD2-B5E9C469B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636" y="1642134"/>
            <a:ext cx="2528692" cy="41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02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>
          <a:extLst>
            <a:ext uri="{FF2B5EF4-FFF2-40B4-BE49-F238E27FC236}">
              <a16:creationId xmlns:a16="http://schemas.microsoft.com/office/drawing/2014/main" id="{DDE53277-F7E6-2F0D-B699-2E1C0E5F7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3B317FC9-522F-4B5B-3428-6B88ACCA3D5B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2097482" y="461590"/>
            <a:ext cx="6045875" cy="558900"/>
          </a:xfrm>
        </p:spPr>
        <p:txBody>
          <a:bodyPr/>
          <a:lstStyle/>
          <a:p>
            <a:r>
              <a:rPr lang="es-MX" sz="2400" dirty="0"/>
              <a:t>Modos de Propagación de OG</a:t>
            </a:r>
            <a:endParaRPr lang="es-CO" sz="2400" dirty="0"/>
          </a:p>
        </p:txBody>
      </p:sp>
      <p:sp>
        <p:nvSpPr>
          <p:cNvPr id="3" name="Google Shape;552;p38">
            <a:extLst>
              <a:ext uri="{FF2B5EF4-FFF2-40B4-BE49-F238E27FC236}">
                <a16:creationId xmlns:a16="http://schemas.microsoft.com/office/drawing/2014/main" id="{CC35DD72-411F-4649-F140-1A1A085E975D}"/>
              </a:ext>
            </a:extLst>
          </p:cNvPr>
          <p:cNvSpPr txBox="1">
            <a:spLocks/>
          </p:cNvSpPr>
          <p:nvPr/>
        </p:nvSpPr>
        <p:spPr>
          <a:xfrm>
            <a:off x="245660" y="974072"/>
            <a:ext cx="7824866" cy="427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CO" sz="1400" dirty="0"/>
              <a:t>Las ecuaciones de Einstein linealizadas para el </a:t>
            </a:r>
            <a:r>
              <a:rPr lang="es-CO" sz="1400" dirty="0" err="1"/>
              <a:t>Ansatzs</a:t>
            </a:r>
            <a:r>
              <a:rPr lang="es-CO" sz="1400" dirty="0"/>
              <a:t> h= (z – </a:t>
            </a:r>
            <a:r>
              <a:rPr lang="es-CO" sz="1400" dirty="0" err="1"/>
              <a:t>Vt</a:t>
            </a:r>
            <a:r>
              <a:rPr lang="es-CO" sz="1400" dirty="0"/>
              <a:t>), adoptan la forma:</a:t>
            </a:r>
            <a:endParaRPr lang="en-US" dirty="0" err="1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F247AE1-82D1-D05B-0002-5A3CE4E54771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latin typeface="Anaheim" panose="020B0604020202020204" charset="0"/>
              </a:rPr>
              <a:t>14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9" name="Google Shape;552;p38">
            <a:extLst>
              <a:ext uri="{FF2B5EF4-FFF2-40B4-BE49-F238E27FC236}">
                <a16:creationId xmlns:a16="http://schemas.microsoft.com/office/drawing/2014/main" id="{09457D47-CB8C-E034-F188-2B6920501934}"/>
              </a:ext>
            </a:extLst>
          </p:cNvPr>
          <p:cNvSpPr txBox="1">
            <a:spLocks/>
          </p:cNvSpPr>
          <p:nvPr/>
        </p:nvSpPr>
        <p:spPr>
          <a:xfrm>
            <a:off x="245660" y="2904457"/>
            <a:ext cx="3957850" cy="427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CO" sz="1400" dirty="0"/>
              <a:t>Las cuales, luego de ser integradas, se reducen a:</a:t>
            </a:r>
            <a:endParaRPr lang="en" sz="1400" dirty="0"/>
          </a:p>
        </p:txBody>
      </p:sp>
      <p:sp>
        <p:nvSpPr>
          <p:cNvPr id="14" name="Google Shape;552;p38">
            <a:extLst>
              <a:ext uri="{FF2B5EF4-FFF2-40B4-BE49-F238E27FC236}">
                <a16:creationId xmlns:a16="http://schemas.microsoft.com/office/drawing/2014/main" id="{8DB6DDBA-B53C-BB43-D734-93E696A6B82C}"/>
              </a:ext>
            </a:extLst>
          </p:cNvPr>
          <p:cNvSpPr txBox="1">
            <a:spLocks/>
          </p:cNvSpPr>
          <p:nvPr/>
        </p:nvSpPr>
        <p:spPr>
          <a:xfrm>
            <a:off x="0" y="4463959"/>
            <a:ext cx="9046515" cy="371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n-US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Eddington, A. S. (1922). The propagation of gravitational waves. </a:t>
            </a:r>
            <a:r>
              <a:rPr lang="en-US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Proceedings of the Royal Society of London. Series A, Containing Papers of a Mathematical and Physical Character</a:t>
            </a:r>
            <a:r>
              <a:rPr lang="en-US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102</a:t>
            </a:r>
            <a:r>
              <a:rPr lang="en-US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(716), 268-282</a:t>
            </a:r>
            <a:r>
              <a:rPr lang="en-US" sz="2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endParaRPr lang="en" sz="1800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2A1C3893-EF1A-AE13-5FF9-A96533956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576" y="1394244"/>
            <a:ext cx="6412067" cy="1517323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1D377039-0C00-E2DF-71FB-650673AE7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7259" y="3331739"/>
            <a:ext cx="2549481" cy="117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303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3"/>
          <p:cNvSpPr txBox="1">
            <a:spLocks noGrp="1"/>
          </p:cNvSpPr>
          <p:nvPr>
            <p:ph type="title"/>
          </p:nvPr>
        </p:nvSpPr>
        <p:spPr>
          <a:xfrm>
            <a:off x="1265810" y="-4507"/>
            <a:ext cx="88240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 Teoría Generalizada de Proca SU(2) (GSU2P)</a:t>
            </a:r>
            <a:endParaRPr sz="2800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06249C47-A4A4-699E-3482-0F6DE4B54497}"/>
              </a:ext>
            </a:extLst>
          </p:cNvPr>
          <p:cNvSpPr/>
          <p:nvPr/>
        </p:nvSpPr>
        <p:spPr>
          <a:xfrm>
            <a:off x="2096429" y="3960181"/>
            <a:ext cx="4800577" cy="568177"/>
          </a:xfrm>
          <a:prstGeom prst="roundRect">
            <a:avLst/>
          </a:prstGeom>
          <a:noFill/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5DD47C1-E5C9-4068-F036-742DA99AB394}"/>
              </a:ext>
            </a:extLst>
          </p:cNvPr>
          <p:cNvSpPr txBox="1"/>
          <p:nvPr/>
        </p:nvSpPr>
        <p:spPr>
          <a:xfrm>
            <a:off x="8512099" y="130897"/>
            <a:ext cx="4153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222222"/>
                </a:solidFill>
                <a:latin typeface="Anaheim" panose="020B0604020202020204" charset="0"/>
              </a:rPr>
              <a:t>23</a:t>
            </a:r>
            <a:endParaRPr lang="es-CO" sz="1200" dirty="0">
              <a:latin typeface="Anaheim" panose="020B0604020202020204" charset="0"/>
            </a:endParaRPr>
          </a:p>
        </p:txBody>
      </p:sp>
      <p:sp>
        <p:nvSpPr>
          <p:cNvPr id="8" name="Google Shape;601;p43"/>
          <p:cNvSpPr txBox="1">
            <a:spLocks/>
          </p:cNvSpPr>
          <p:nvPr/>
        </p:nvSpPr>
        <p:spPr>
          <a:xfrm>
            <a:off x="4160036" y="4528358"/>
            <a:ext cx="4352063" cy="283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/>
            <a:r>
              <a:rPr lang="en-US"/>
              <a:t>A. G. Cadavid, Y. Rodríguez, and L. G. Gómez, Phys Rev, 2020.</a:t>
            </a:r>
            <a:endParaRPr lang="en-US" dirty="0"/>
          </a:p>
        </p:txBody>
      </p:sp>
      <p:sp>
        <p:nvSpPr>
          <p:cNvPr id="11" name="Google Shape;552;p38">
            <a:extLst>
              <a:ext uri="{FF2B5EF4-FFF2-40B4-BE49-F238E27FC236}">
                <a16:creationId xmlns:a16="http://schemas.microsoft.com/office/drawing/2014/main" id="{7D21E0DF-D71F-FD9D-524F-2188040CCB5B}"/>
              </a:ext>
            </a:extLst>
          </p:cNvPr>
          <p:cNvSpPr txBox="1">
            <a:spLocks/>
          </p:cNvSpPr>
          <p:nvPr/>
        </p:nvSpPr>
        <p:spPr>
          <a:xfrm>
            <a:off x="728579" y="938764"/>
            <a:ext cx="2532860" cy="310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CO" sz="1600" b="1"/>
              <a:t>Aspectos fenomenológicos:</a:t>
            </a:r>
            <a:endParaRPr lang="es-CO" sz="16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59637E2-5FC3-7F48-DA7C-1E04FC84106C}"/>
              </a:ext>
            </a:extLst>
          </p:cNvPr>
          <p:cNvSpPr txBox="1"/>
          <p:nvPr/>
        </p:nvSpPr>
        <p:spPr>
          <a:xfrm>
            <a:off x="728579" y="1417559"/>
            <a:ext cx="751823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1" dirty="0">
                <a:solidFill>
                  <a:srgbClr val="7030A0"/>
                </a:solidFill>
                <a:latin typeface="Playfair Display" panose="00000500000000000000" pitchFamily="2" charset="0"/>
              </a:rPr>
              <a:t>1</a:t>
            </a:r>
            <a:r>
              <a:rPr lang="es-MX" b="1" dirty="0">
                <a:solidFill>
                  <a:srgbClr val="7030A0"/>
                </a:solidFill>
                <a:latin typeface="Playfair Display" panose="00000500000000000000" pitchFamily="2" charset="0"/>
              </a:rPr>
              <a:t>.  El problema de la materia oscura</a:t>
            </a:r>
            <a:endParaRPr lang="es-MX" dirty="0">
              <a:latin typeface="Playfair Display" panose="00000500000000000000" pitchFamily="2" charset="0"/>
            </a:endParaRPr>
          </a:p>
          <a:p>
            <a:r>
              <a:rPr lang="es-MX" sz="1800" b="1" dirty="0">
                <a:solidFill>
                  <a:srgbClr val="C00000"/>
                </a:solidFill>
                <a:latin typeface="Playfair Display" panose="00000500000000000000" pitchFamily="2" charset="0"/>
              </a:rPr>
              <a:t>2</a:t>
            </a:r>
            <a:r>
              <a:rPr lang="es-MX" b="1" dirty="0">
                <a:solidFill>
                  <a:srgbClr val="C00000"/>
                </a:solidFill>
                <a:latin typeface="Playfair Display" panose="00000500000000000000" pitchFamily="2" charset="0"/>
              </a:rPr>
              <a:t>. El problema de la energía oscura</a:t>
            </a:r>
            <a:endParaRPr lang="es-MX" dirty="0">
              <a:latin typeface="Playfair Display" panose="00000500000000000000" pitchFamily="2" charset="0"/>
            </a:endParaRPr>
          </a:p>
          <a:p>
            <a:r>
              <a:rPr lang="es-MX" sz="1600" b="1" dirty="0">
                <a:solidFill>
                  <a:srgbClr val="0070C0"/>
                </a:solidFill>
                <a:latin typeface="Playfair Display" panose="00000500000000000000" pitchFamily="2" charset="0"/>
              </a:rPr>
              <a:t>3</a:t>
            </a:r>
            <a:r>
              <a:rPr lang="es-MX" b="1" dirty="0">
                <a:solidFill>
                  <a:srgbClr val="0070C0"/>
                </a:solidFill>
                <a:latin typeface="Playfair Display" panose="00000500000000000000" pitchFamily="2" charset="0"/>
              </a:rPr>
              <a:t>.  Tensión de Hubble</a:t>
            </a:r>
            <a:endParaRPr lang="es-MX" dirty="0"/>
          </a:p>
        </p:txBody>
      </p:sp>
      <p:sp>
        <p:nvSpPr>
          <p:cNvPr id="15" name="Google Shape;552;p38">
            <a:extLst>
              <a:ext uri="{FF2B5EF4-FFF2-40B4-BE49-F238E27FC236}">
                <a16:creationId xmlns:a16="http://schemas.microsoft.com/office/drawing/2014/main" id="{2D1D2815-0E10-EC44-296D-65F5EAA1B3C4}"/>
              </a:ext>
            </a:extLst>
          </p:cNvPr>
          <p:cNvSpPr txBox="1">
            <a:spLocks/>
          </p:cNvSpPr>
          <p:nvPr/>
        </p:nvSpPr>
        <p:spPr>
          <a:xfrm>
            <a:off x="3941300" y="958589"/>
            <a:ext cx="2532860" cy="310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naheim"/>
              <a:buNone/>
              <a:defRPr sz="1200" b="0" i="0" u="none" strike="noStrike" cap="none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/>
            <a:r>
              <a:rPr lang="es-CO" sz="1600" b="1" dirty="0"/>
              <a:t>Aspectos Teóricos:</a:t>
            </a:r>
          </a:p>
          <a:p>
            <a:pPr marL="0" indent="0" algn="ctr"/>
            <a:endParaRPr lang="es-CO" sz="1600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C975E1D-C58A-6D1A-A7ED-07DCF13935E2}"/>
              </a:ext>
            </a:extLst>
          </p:cNvPr>
          <p:cNvSpPr txBox="1"/>
          <p:nvPr/>
        </p:nvSpPr>
        <p:spPr>
          <a:xfrm>
            <a:off x="4249019" y="1430884"/>
            <a:ext cx="42348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rgbClr val="7030A0"/>
                </a:solidFill>
                <a:latin typeface="Playfair Display" panose="00000500000000000000" pitchFamily="2" charset="0"/>
              </a:rPr>
              <a:t>1. Singularidades</a:t>
            </a:r>
          </a:p>
          <a:p>
            <a:r>
              <a:rPr lang="es-MX" sz="1800" b="1" dirty="0">
                <a:solidFill>
                  <a:srgbClr val="C00000"/>
                </a:solidFill>
                <a:latin typeface="Playfair Display" panose="00000500000000000000" pitchFamily="2" charset="0"/>
              </a:rPr>
              <a:t>2</a:t>
            </a:r>
            <a:r>
              <a:rPr lang="es-MX" b="1" dirty="0">
                <a:solidFill>
                  <a:srgbClr val="C00000"/>
                </a:solidFill>
                <a:latin typeface="Playfair Display" panose="00000500000000000000" pitchFamily="2" charset="0"/>
              </a:rPr>
              <a:t>. El problema de la constante cosmológica</a:t>
            </a:r>
            <a:endParaRPr lang="es-MX" dirty="0">
              <a:latin typeface="Playfair Display" panose="00000500000000000000" pitchFamily="2" charset="0"/>
            </a:endParaRPr>
          </a:p>
          <a:p>
            <a:r>
              <a:rPr lang="es-MX" sz="1600" b="1" dirty="0">
                <a:solidFill>
                  <a:srgbClr val="0070C0"/>
                </a:solidFill>
                <a:latin typeface="Playfair Display" panose="00000500000000000000" pitchFamily="2" charset="0"/>
              </a:rPr>
              <a:t>3</a:t>
            </a:r>
            <a:r>
              <a:rPr lang="es-MX" b="1" dirty="0">
                <a:solidFill>
                  <a:srgbClr val="0070C0"/>
                </a:solidFill>
                <a:latin typeface="Playfair Display" panose="00000500000000000000" pitchFamily="2" charset="0"/>
              </a:rPr>
              <a:t>.  Problema de </a:t>
            </a:r>
            <a:r>
              <a:rPr lang="es-MX" b="1" dirty="0" err="1">
                <a:solidFill>
                  <a:srgbClr val="0070C0"/>
                </a:solidFill>
                <a:latin typeface="Playfair Display" panose="00000500000000000000" pitchFamily="2" charset="0"/>
              </a:rPr>
              <a:t>renormalizabilidad</a:t>
            </a:r>
            <a:r>
              <a:rPr lang="es-MX" b="1" dirty="0">
                <a:solidFill>
                  <a:srgbClr val="0070C0"/>
                </a:solidFill>
                <a:latin typeface="Playfair Display" panose="00000500000000000000" pitchFamily="2" charset="0"/>
              </a:rPr>
              <a:t> y </a:t>
            </a:r>
            <a:r>
              <a:rPr lang="es-MX" b="1" dirty="0" err="1">
                <a:solidFill>
                  <a:srgbClr val="0070C0"/>
                </a:solidFill>
                <a:latin typeface="Playfair Display" panose="00000500000000000000" pitchFamily="2" charset="0"/>
              </a:rPr>
              <a:t>unitariedad</a:t>
            </a:r>
            <a:endParaRPr lang="es-MX" dirty="0">
              <a:latin typeface="Playfair Display" panose="00000500000000000000" pitchFamily="2" charset="0"/>
            </a:endParaRPr>
          </a:p>
        </p:txBody>
      </p:sp>
      <p:sp>
        <p:nvSpPr>
          <p:cNvPr id="17" name="Google Shape;600;p43">
            <a:extLst>
              <a:ext uri="{FF2B5EF4-FFF2-40B4-BE49-F238E27FC236}">
                <a16:creationId xmlns:a16="http://schemas.microsoft.com/office/drawing/2014/main" id="{E56F96BA-2F86-F73D-4DA7-8227ED4FF618}"/>
              </a:ext>
            </a:extLst>
          </p:cNvPr>
          <p:cNvSpPr txBox="1">
            <a:spLocks/>
          </p:cNvSpPr>
          <p:nvPr/>
        </p:nvSpPr>
        <p:spPr>
          <a:xfrm>
            <a:off x="1889056" y="373215"/>
            <a:ext cx="2532860" cy="565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s-CO" sz="2800" dirty="0"/>
              <a:t> </a:t>
            </a:r>
            <a:r>
              <a:rPr lang="es-CO" sz="1600" dirty="0"/>
              <a:t>¿Por qué modificar RG?</a:t>
            </a:r>
            <a:endParaRPr lang="es-CO" sz="2800" dirty="0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F3D298D5-0075-9AB1-9BE1-AC217237FECB}"/>
              </a:ext>
            </a:extLst>
          </p:cNvPr>
          <p:cNvSpPr/>
          <p:nvPr/>
        </p:nvSpPr>
        <p:spPr>
          <a:xfrm>
            <a:off x="720168" y="2469188"/>
            <a:ext cx="6402122" cy="1260223"/>
          </a:xfrm>
          <a:prstGeom prst="roundRect">
            <a:avLst/>
          </a:prstGeom>
          <a:noFill/>
          <a:ln>
            <a:solidFill>
              <a:srgbClr val="34C52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E717D18-A412-8875-F326-DD582D607180}"/>
              </a:ext>
            </a:extLst>
          </p:cNvPr>
          <p:cNvSpPr txBox="1"/>
          <p:nvPr/>
        </p:nvSpPr>
        <p:spPr>
          <a:xfrm>
            <a:off x="796368" y="2458728"/>
            <a:ext cx="659503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i="1" dirty="0"/>
              <a:t>Teoría generalizada de </a:t>
            </a:r>
            <a:r>
              <a:rPr lang="es-CO" b="1" i="1" dirty="0" err="1"/>
              <a:t>Proca</a:t>
            </a:r>
            <a:r>
              <a:rPr lang="es-CO" b="1" i="1" dirty="0"/>
              <a:t>:</a:t>
            </a:r>
            <a:endParaRPr lang="es-CO" dirty="0"/>
          </a:p>
          <a:p>
            <a:pPr marL="285750" indent="-285750">
              <a:buFontTx/>
              <a:buChar char="-"/>
            </a:pPr>
            <a:r>
              <a:rPr lang="es-CO" sz="1100" dirty="0"/>
              <a:t>Teoría métrica (Principio de equivalencia de Einstein).</a:t>
            </a:r>
          </a:p>
          <a:p>
            <a:pPr marL="285750" indent="-285750">
              <a:buFontTx/>
              <a:buChar char="-"/>
            </a:pPr>
            <a:r>
              <a:rPr lang="es-CO" sz="1100" dirty="0"/>
              <a:t>Grados de libertad extra vectoriales.</a:t>
            </a:r>
          </a:p>
          <a:p>
            <a:pPr marL="285750" indent="-285750">
              <a:buFontTx/>
              <a:buChar char="-"/>
            </a:pPr>
            <a:r>
              <a:rPr lang="es-CO" sz="1100" dirty="0"/>
              <a:t>Propaga el número correcto de grados de libertad.</a:t>
            </a:r>
          </a:p>
          <a:p>
            <a:pPr marL="285750" indent="-285750">
              <a:buFontTx/>
              <a:buChar char="-"/>
            </a:pPr>
            <a:r>
              <a:rPr lang="es-CO" sz="1100" dirty="0"/>
              <a:t>Las ecuaciones de campo son de segundo orden, evitando la inestabilidad de </a:t>
            </a:r>
            <a:r>
              <a:rPr lang="es-CO" sz="1100" dirty="0" err="1"/>
              <a:t>Orstrograski</a:t>
            </a:r>
            <a:endParaRPr lang="es-CO" sz="1100" dirty="0"/>
          </a:p>
          <a:p>
            <a:pPr marL="285750" indent="-285750">
              <a:buFontTx/>
              <a:buChar char="-"/>
            </a:pPr>
            <a:r>
              <a:rPr lang="es-CO" sz="1100" dirty="0"/>
              <a:t>Simetría global SU(2). El grupo SU(2) es </a:t>
            </a:r>
            <a:r>
              <a:rPr lang="es-CO" sz="1100" dirty="0" err="1"/>
              <a:t>homomorfo</a:t>
            </a:r>
            <a:r>
              <a:rPr lang="es-CO" sz="1100" dirty="0"/>
              <a:t> al grupo de rotaciones SO(3).</a:t>
            </a:r>
          </a:p>
          <a:p>
            <a:pPr marL="285750" indent="-285750">
              <a:buFontTx/>
              <a:buChar char="-"/>
            </a:pPr>
            <a:r>
              <a:rPr lang="es-CO" sz="1100" dirty="0"/>
              <a:t>Triada cósmica emerge naturalmente.</a:t>
            </a:r>
          </a:p>
          <a:p>
            <a:endParaRPr lang="es-CO" sz="1100" dirty="0"/>
          </a:p>
          <a:p>
            <a:pPr marL="285750" indent="-285750">
              <a:buFontTx/>
              <a:buChar char="-"/>
            </a:pPr>
            <a:endParaRPr lang="es-CO" sz="1100" dirty="0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7E61E85A-839C-6240-F6F5-809CA8F99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9126" y="4014008"/>
            <a:ext cx="4543645" cy="44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75303"/>
      </p:ext>
    </p:extLst>
  </p:cSld>
  <p:clrMapOvr>
    <a:masterClrMapping/>
  </p:clrMapOvr>
</p:sld>
</file>

<file path=ppt/theme/theme1.xml><?xml version="1.0" encoding="utf-8"?>
<a:theme xmlns:a="http://schemas.openxmlformats.org/drawingml/2006/main" name="Cost Reduction in Manufacturing Industry in Business by Slidesgo">
  <a:themeElements>
    <a:clrScheme name="Simple Light">
      <a:dk1>
        <a:srgbClr val="000000"/>
      </a:dk1>
      <a:lt1>
        <a:srgbClr val="FFFFFF"/>
      </a:lt1>
      <a:dk2>
        <a:srgbClr val="D8DCE5"/>
      </a:dk2>
      <a:lt2>
        <a:srgbClr val="F0F1F5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22580</TotalTime>
  <Words>2592</Words>
  <Application>Microsoft Office PowerPoint</Application>
  <PresentationFormat>Presentación en pantalla (16:9)</PresentationFormat>
  <Paragraphs>400</Paragraphs>
  <Slides>47</Slides>
  <Notes>46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5" baseType="lpstr">
      <vt:lpstr>Open Sans</vt:lpstr>
      <vt:lpstr>Playfair Display</vt:lpstr>
      <vt:lpstr>Nunito Light</vt:lpstr>
      <vt:lpstr>Lucida Calligraphy</vt:lpstr>
      <vt:lpstr>Anaheim</vt:lpstr>
      <vt:lpstr>Arial</vt:lpstr>
      <vt:lpstr>Cambria Math</vt:lpstr>
      <vt:lpstr>Cost Reduction in Manufacturing Industry in Business by Slidesgo</vt:lpstr>
      <vt:lpstr>Propagación de Ondas Gravitacionales en la Teoría Generalizada de Proca SU(2)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Teoría Generalizada de Proca SU(2) (GSU2P)</vt:lpstr>
      <vt:lpstr> Teoría Generalizada de Proca SU(2)</vt:lpstr>
      <vt:lpstr>Teoría Generalizada de Proca SU(2)</vt:lpstr>
      <vt:lpstr>Presentación de PowerPoint</vt:lpstr>
      <vt:lpstr>Presentación de PowerPoint</vt:lpstr>
      <vt:lpstr> Ecuaciones de propagación en GSU2P</vt:lpstr>
      <vt:lpstr> Ecuaciones de propagación en GPSU(2)</vt:lpstr>
      <vt:lpstr>Presentación de PowerPoint</vt:lpstr>
      <vt:lpstr>Descomposición por helicidades para obtener modos de propagación</vt:lpstr>
      <vt:lpstr>Descomposición por helicidades para obtener modos de propagación</vt:lpstr>
      <vt:lpstr>Formalismo de Newman-Penrose</vt:lpstr>
      <vt:lpstr>Clasificación E(2)</vt:lpstr>
      <vt:lpstr>Clasificación E(2)</vt:lpstr>
      <vt:lpstr>Clasificación E(2)</vt:lpstr>
      <vt:lpstr>Determinación de las velocidades en GPSU2</vt:lpstr>
      <vt:lpstr>Determinación de las velocidades en GPSU2</vt:lpstr>
      <vt:lpstr>Determinación de las velocidades en GPSU2</vt:lpstr>
      <vt:lpstr>Determinación de las velocidades en GPSU2</vt:lpstr>
      <vt:lpstr>Determinación de las velocidades en GPSU2</vt:lpstr>
      <vt:lpstr>Determinación de las velocidades en GPSU2</vt:lpstr>
      <vt:lpstr>Determinación de las velocidades en GPSU2</vt:lpstr>
      <vt:lpstr>En proceso:</vt:lpstr>
      <vt:lpstr>Conclusiones</vt:lpstr>
      <vt:lpstr>GRACIAS.</vt:lpstr>
      <vt:lpstr> Teorías Modificadas de la Gravedad</vt:lpstr>
      <vt:lpstr>Marco Teórico:</vt:lpstr>
      <vt:lpstr>Solución de onda en el gauge TT</vt:lpstr>
      <vt:lpstr>Introducción: Primera observación directa de OG</vt:lpstr>
      <vt:lpstr>Marco Teórico:</vt:lpstr>
      <vt:lpstr>Teoría de la Relatividad General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Marco teórico: Teorías Vector-Tensor</vt:lpstr>
      <vt:lpstr>Presentación de PowerPoint</vt:lpstr>
      <vt:lpstr>Descomposición por helicidades para obtener modos de propagación</vt:lpstr>
      <vt:lpstr>Evolución de las ondas gravitacionales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Propagación de Ondas Gravitacionales en la Teoría de Proca SU(2)</dc:title>
  <dc:creator>Usuario</dc:creator>
  <cp:lastModifiedBy>ANGIE MILENA SANCHEZ</cp:lastModifiedBy>
  <cp:revision>843</cp:revision>
  <dcterms:modified xsi:type="dcterms:W3CDTF">2024-12-05T14:59:04Z</dcterms:modified>
</cp:coreProperties>
</file>