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8" r:id="rId4"/>
    <p:sldId id="268" r:id="rId5"/>
    <p:sldId id="259" r:id="rId6"/>
    <p:sldId id="260" r:id="rId7"/>
    <p:sldId id="261" r:id="rId8"/>
    <p:sldId id="270" r:id="rId9"/>
    <p:sldId id="263" r:id="rId10"/>
    <p:sldId id="264" r:id="rId11"/>
    <p:sldId id="265" r:id="rId12"/>
    <p:sldId id="267" r:id="rId13"/>
    <p:sldId id="266" r:id="rId14"/>
  </p:sldIdLst>
  <p:sldSz cx="12192000" cy="6858000"/>
  <p:notesSz cx="6858000" cy="9144000"/>
  <p:custShowLst>
    <p:custShow name="Presentación personalizada 1" id="0">
      <p:sldLst>
        <p:sld r:id="rId3"/>
      </p:sldLst>
    </p:custShow>
  </p:custShow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B8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547" y="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247F2-29BE-4B34-91D3-6887FBEB9CC3}" type="datetimeFigureOut">
              <a:rPr lang="es-CO" smtClean="0"/>
              <a:t>21/09/2023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26478-B885-42EB-AE5F-CA8737EAC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8581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26478-B885-42EB-AE5F-CA8737EAC393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6698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teléfono, playa, estrella, calle&#10;&#10;Descripción generada automáticamente">
            <a:extLst>
              <a:ext uri="{FF2B5EF4-FFF2-40B4-BE49-F238E27FC236}">
                <a16:creationId xmlns:a16="http://schemas.microsoft.com/office/drawing/2014/main" id="{22947F07-95E1-07B9-55B0-8EA3B824E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828"/>
            <a:ext cx="12192000" cy="616857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F233BC2-FA4A-0311-F7F8-84FF61AAE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DF3C95-3443-9C3D-7997-9819D598A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E54421FF-B871-B616-4301-346F608A3E82}"/>
              </a:ext>
            </a:extLst>
          </p:cNvPr>
          <p:cNvSpPr/>
          <p:nvPr userDrawn="1"/>
        </p:nvSpPr>
        <p:spPr>
          <a:xfrm>
            <a:off x="-1045029" y="4441371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8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4680D-B4FB-0871-C119-9CFFF1FA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18A4364-4907-3D5B-B53F-02D581307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6577A1-F338-12FC-110E-C77B75735F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577271-5EF0-ED38-576F-E97EB2792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83FF27-6C0F-7FCB-D5AB-122C7F72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940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386E09-2899-B7E2-908D-75349BC2F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B3B185-9960-DCEE-C9C5-8DC8AD71E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638E24-6F14-75F4-EC88-EF323D8E3F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0EC86-E03B-3C69-2DB8-E1AFDEA7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32D82D-4215-EA38-FBBE-6FBEB42F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392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233BC2-FA4A-0311-F7F8-84FF61AAE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DF3C95-3443-9C3D-7997-9819D598A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C3CA60-E4FD-8BC2-C069-39AA8931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6E0A9F-869C-A303-CCB6-62F34EA4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0C05A-BE63-E928-852F-C86E39B2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9461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0CEE5F-E5F0-A11E-FBCD-5A233E0F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C4EDF1-292E-A450-C5F7-B8EFFB035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098B77-395B-AD08-D17A-4439E8729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688083-0B52-B884-2CE6-C57BEF7EF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70B382-8426-B72E-4818-6C4E6767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75067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102EE3-EB05-69E9-4FF5-935E3BF32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FE66CE-A543-D2DD-BB49-73C6124B8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773BB2-83DE-D609-6BF8-B7CED985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B72930-EF34-0101-893B-D285F850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70122F-C11A-A7FF-7C08-0480AF99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3268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1E94E-8FEA-998C-3AEE-FF26F8445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16900D-E9BC-42F6-12BF-74C52DEB2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E328E1C-AAD7-F9AF-4926-607EDA2EAD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E830FA-0DFC-CD2C-E797-C5A1BE4BA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CC1F5B-E0D3-76F6-A642-2788C2F7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85531E-16A6-E264-32A1-71199D27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932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EE6FCE-69E3-8764-E19C-51CC5B2F8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0DC05C2-06D8-C42F-B0F6-7CDA0A815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918CC6-FE3F-C27B-F753-EC50989B7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5D5B2D-5E97-A509-0AC9-479B69D4C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846E229-B1B8-2514-F83F-FD1563E191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EF657FE-C9CD-903D-AC04-0B653C82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864083A-9E9E-0619-FD17-972E7DFD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317270-A68A-D91F-0804-63F91F8A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7517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F099CE-2080-B7DC-838D-477F98CC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F5A43A-1B41-D0D9-74C3-3DB64EA6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B6F5E0-D902-F4CF-4377-AA381C67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FE3B2FF-918E-DF37-05DB-4A4B8F67B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6770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B5AD716-5FB2-E495-E28F-DB7BA1A4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D6C52F-7842-00FA-25F3-455646C8D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E3ECF7-CB71-4BCD-FF83-01BA75A2E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0028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D2B994-1592-8C53-74DC-BFB1A20C7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9A8354-FBA6-284D-3CD5-07222C7ED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42A033-0CE6-8030-7612-25F47B6D3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F5FDB4-A192-1906-FC77-ABD4C7755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16F2C5-D304-0869-FADB-F12A7678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524B5E-0739-E104-4E61-33FFFB76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297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0CEE5F-E5F0-A11E-FBCD-5A233E0F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C4EDF1-292E-A450-C5F7-B8EFFB035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098B77-395B-AD08-D17A-4439E8729E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688083-0B52-B884-2CE6-C57BEF7EF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 dirty="0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70B382-8426-B72E-4818-6C4E6767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385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C85AD0-8DC2-8BB1-0584-BE048639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8E4F2-4127-EEC6-6C60-B80D59FDC3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B9D397-C0B5-D630-5F64-B59403685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B28710-2458-55EA-377F-E46AFB11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C11FE2-2860-52C9-A1F4-F2853B824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8CA281-E83B-623E-7079-ADB248C4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1403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4680D-B4FB-0871-C119-9CFFF1FA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18A4364-4907-3D5B-B53F-02D581307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6577A1-F338-12FC-110E-C77B75735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577271-5EF0-ED38-576F-E97EB2792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83FF27-6C0F-7FCB-D5AB-122C7F72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0600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386E09-2899-B7E2-908D-75349BC2F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B3B185-9960-DCEE-C9C5-8DC8AD71E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638E24-6F14-75F4-EC88-EF323D8E3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0EC86-E03B-3C69-2DB8-E1AFDEA7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32D82D-4215-EA38-FBBE-6FBEB42F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768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102EE3-EB05-69E9-4FF5-935E3BF32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FE66CE-A543-D2DD-BB49-73C6124B8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773BB2-83DE-D609-6BF8-B7CED985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B72930-EF34-0101-893B-D285F850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70122F-C11A-A7FF-7C08-0480AF99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686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1E94E-8FEA-998C-3AEE-FF26F8445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16900D-E9BC-42F6-12BF-74C52DEB2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E328E1C-AAD7-F9AF-4926-607EDA2EAD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E830FA-0DFC-CD2C-E797-C5A1BE4BAB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CC1F5B-E0D3-76F6-A642-2788C2F7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85531E-16A6-E264-32A1-71199D27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4258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EE6FCE-69E3-8764-E19C-51CC5B2F8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0DC05C2-06D8-C42F-B0F6-7CDA0A815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918CC6-FE3F-C27B-F753-EC50989B7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5D5B2D-5E97-A509-0AC9-479B69D4C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846E229-B1B8-2514-F83F-FD1563E191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EF657FE-C9CD-903D-AC04-0B653C82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864083A-9E9E-0619-FD17-972E7DFD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317270-A68A-D91F-0804-63F91F8A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8017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F099CE-2080-B7DC-838D-477F98CC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F5A43A-1B41-D0D9-74C3-3DB64EA6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B6F5E0-D902-F4CF-4377-AA381C67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FE3B2FF-918E-DF37-05DB-4A4B8F67B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16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B5AD716-5FB2-E495-E28F-DB7BA1A4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D6C52F-7842-00FA-25F3-455646C8D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E3ECF7-CB71-4BCD-FF83-01BA75A2E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848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D2B994-1592-8C53-74DC-BFB1A20C7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9A8354-FBA6-284D-3CD5-07222C7ED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42A033-0CE6-8030-7612-25F47B6D3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F5FDB4-A192-1906-FC77-ABD4C77551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16F2C5-D304-0869-FADB-F12A7678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524B5E-0739-E104-4E61-33FFFB76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369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C85AD0-8DC2-8BB1-0584-BE048639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8E4F2-4127-EEC6-6C60-B80D59FDC3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B9D397-C0B5-D630-5F64-B59403685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B28710-2458-55EA-377F-E46AFB11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C11FE2-2860-52C9-A1F4-F2853B824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CO"/>
              <a:t>Universidad del Valle (2023)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8CA281-E83B-623E-7079-ADB248C4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1311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A8A80F-51CC-4C69-A5F5-AB4084968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97C985F-C76F-1F16-A7A9-947277E074D0}"/>
              </a:ext>
            </a:extLst>
          </p:cNvPr>
          <p:cNvSpPr/>
          <p:nvPr userDrawn="1"/>
        </p:nvSpPr>
        <p:spPr>
          <a:xfrm>
            <a:off x="-1137" y="6530454"/>
            <a:ext cx="4039737" cy="327546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  <a:latin typeface="Congenial" panose="020F0502020204030204" pitchFamily="2" charset="0"/>
                <a:cs typeface="Cavolini" panose="03000502040302020204" pitchFamily="66" charset="0"/>
              </a:rPr>
              <a:t>Santiago Garcia Serna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46F5200-5ED6-AD4D-42BE-2F72940E7B9A}"/>
              </a:ext>
            </a:extLst>
          </p:cNvPr>
          <p:cNvSpPr/>
          <p:nvPr userDrawn="1"/>
        </p:nvSpPr>
        <p:spPr>
          <a:xfrm>
            <a:off x="4039738" y="6530454"/>
            <a:ext cx="8152262" cy="327546"/>
          </a:xfrm>
          <a:prstGeom prst="rect">
            <a:avLst/>
          </a:prstGeom>
          <a:solidFill>
            <a:srgbClr val="B82E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  <a:latin typeface="Congenial" panose="02000503040000020004" pitchFamily="2" charset="0"/>
              </a:rPr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82F9C7-3449-20BD-E06A-58EA02187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CO" sz="1800" kern="1200" smtClean="0">
                <a:solidFill>
                  <a:schemeClr val="bg1"/>
                </a:solidFill>
                <a:latin typeface="Congenial" panose="02000503040000020004" pitchFamily="2" charset="0"/>
                <a:ea typeface="+mn-ea"/>
                <a:cs typeface="+mn-cs"/>
              </a:defRPr>
            </a:lvl1pPr>
          </a:lstStyle>
          <a:p>
            <a:fld id="{CF7B2ABD-9A37-4008-9AE1-3C07249632A1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F2EE79C-79CD-8F29-2BB1-F710BF1677DB}"/>
              </a:ext>
            </a:extLst>
          </p:cNvPr>
          <p:cNvSpPr/>
          <p:nvPr userDrawn="1"/>
        </p:nvSpPr>
        <p:spPr>
          <a:xfrm>
            <a:off x="0" y="0"/>
            <a:ext cx="6096000" cy="327546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ysClr val="windowText" lastClr="0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1F2AD5E-33E4-9552-FE35-498541DBF42A}"/>
              </a:ext>
            </a:extLst>
          </p:cNvPr>
          <p:cNvSpPr/>
          <p:nvPr userDrawn="1"/>
        </p:nvSpPr>
        <p:spPr>
          <a:xfrm>
            <a:off x="6096000" y="0"/>
            <a:ext cx="6096000" cy="327546"/>
          </a:xfrm>
          <a:prstGeom prst="rect">
            <a:avLst/>
          </a:prstGeom>
          <a:solidFill>
            <a:srgbClr val="B82E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9F6D1D8-162C-79A6-1200-2ACB15AD8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39" y="333689"/>
            <a:ext cx="12191999" cy="457881"/>
          </a:xfrm>
          <a:prstGeom prst="rect">
            <a:avLst/>
          </a:prstGeom>
          <a:solidFill>
            <a:srgbClr val="B82E2E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323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bg1"/>
          </a:solidFill>
          <a:latin typeface="Congenial" panose="0200050304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ngenial" panose="0200050304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ngenial" panose="0200050304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ngenial" panose="0200050304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ngenial" panose="0200050304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ngenial" panose="0200050304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9F6D1D8-162C-79A6-1200-2ACB15AD8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A8A80F-51CC-4C69-A5F5-AB4084968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409277-5042-649B-E8B7-FE274236F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582620-8F14-1588-3DD0-BF8AC8580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Universidad del Valle (2023)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82F9C7-3449-20BD-E06A-58EA02187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2ABD-9A37-4008-9AE1-3C07249632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434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png"/><Relationship Id="rId1" Type="http://schemas.openxmlformats.org/officeDocument/2006/relationships/tags" Target="../tags/tag5.xml"/><Relationship Id="rId6" Type="http://schemas.openxmlformats.org/officeDocument/2006/relationships/image" Target="../media/image27.png"/><Relationship Id="rId11" Type="http://schemas.openxmlformats.org/officeDocument/2006/relationships/image" Target="../media/image35.png"/><Relationship Id="rId5" Type="http://schemas.openxmlformats.org/officeDocument/2006/relationships/image" Target="../media/image26.png"/><Relationship Id="rId15" Type="http://schemas.openxmlformats.org/officeDocument/2006/relationships/image" Target="../media/image32.png"/><Relationship Id="rId4" Type="http://schemas.openxmlformats.org/officeDocument/2006/relationships/image" Target="../media/image25.png"/><Relationship Id="rId1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image" Target="../media/image41.png"/><Relationship Id="rId3" Type="http://schemas.openxmlformats.org/officeDocument/2006/relationships/image" Target="../media/image36.png"/><Relationship Id="rId12" Type="http://schemas.openxmlformats.org/officeDocument/2006/relationships/image" Target="../media/image32.png"/><Relationship Id="rId17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png"/><Relationship Id="rId1" Type="http://schemas.openxmlformats.org/officeDocument/2006/relationships/tags" Target="../tags/tag6.xml"/><Relationship Id="rId11" Type="http://schemas.openxmlformats.org/officeDocument/2006/relationships/image" Target="../media/image35.png"/><Relationship Id="rId15" Type="http://schemas.openxmlformats.org/officeDocument/2006/relationships/image" Target="../media/image38.png"/><Relationship Id="rId19" Type="http://schemas.openxmlformats.org/officeDocument/2006/relationships/image" Target="../media/image42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3510E44-D22A-BC5A-07FF-033EA7E37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096000" cy="327546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ysClr val="windowText" lastClr="000000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E968311-8952-B888-C037-2FD836FC71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0" y="0"/>
            <a:ext cx="6096000" cy="327546"/>
          </a:xfrm>
          <a:prstGeom prst="rect">
            <a:avLst/>
          </a:prstGeom>
          <a:solidFill>
            <a:srgbClr val="B82E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04C3B42-7E66-C9C3-5589-7003464DA1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530454"/>
            <a:ext cx="4039737" cy="327546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  <a:latin typeface="Congenial" panose="020F0502020204030204" pitchFamily="2" charset="0"/>
                <a:cs typeface="Cavolini" panose="03000502040302020204" pitchFamily="66" charset="0"/>
              </a:rPr>
              <a:t>Santiago Garcia Serna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B2830F2-BA58-CF44-1ED5-CE7E59592C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39738" y="6530454"/>
            <a:ext cx="8152262" cy="327546"/>
          </a:xfrm>
          <a:prstGeom prst="rect">
            <a:avLst/>
          </a:prstGeom>
          <a:solidFill>
            <a:srgbClr val="B82E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  <a:latin typeface="Congenial" panose="02000503040000020004" pitchFamily="2" charset="0"/>
              </a:rPr>
              <a:t>Universidad del Valle (2023)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FB4F4425-66FF-9948-B2E4-8A3FAE918C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9725" y="805217"/>
            <a:ext cx="10672550" cy="1897039"/>
          </a:xfrm>
          <a:prstGeom prst="roundRect">
            <a:avLst/>
          </a:prstGeom>
          <a:solidFill>
            <a:srgbClr val="B82E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0" i="0" dirty="0">
                <a:solidFill>
                  <a:schemeClr val="bg1"/>
                </a:solidFill>
                <a:effectLst/>
                <a:latin typeface="Congenial" panose="02000503040000020004" pitchFamily="2" charset="0"/>
              </a:rPr>
              <a:t>Scaling Solutions in Generalized </a:t>
            </a:r>
            <a:r>
              <a:rPr lang="en-US" sz="3200" b="0" i="0" dirty="0" err="1">
                <a:solidFill>
                  <a:schemeClr val="bg1"/>
                </a:solidFill>
                <a:effectLst/>
                <a:latin typeface="Congenial" panose="02000503040000020004" pitchFamily="2" charset="0"/>
              </a:rPr>
              <a:t>Proca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Congenial" panose="02000503040000020004" pitchFamily="2" charset="0"/>
              </a:rPr>
              <a:t> Theory and its Cosmological Implications</a:t>
            </a:r>
            <a:endParaRPr lang="es-CO" sz="3200" dirty="0">
              <a:solidFill>
                <a:schemeClr val="bg1"/>
              </a:solidFill>
              <a:latin typeface="Congenial" panose="02000503040000020004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3D7C8AF-9280-93A3-CEE1-C35710B317D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99162" y="2893324"/>
            <a:ext cx="4993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dirty="0">
                <a:latin typeface="Congenial" panose="02000503040000020004" pitchFamily="2" charset="0"/>
              </a:rPr>
              <a:t>Santiago García-Serna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29D5018-7FD6-F85A-306A-A6D468007F7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73851" y="3743841"/>
            <a:ext cx="38338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Congenial" panose="02000503040000020004" pitchFamily="2" charset="0"/>
              </a:rPr>
              <a:t>J. </a:t>
            </a:r>
            <a:r>
              <a:rPr lang="es-ES" sz="2000" dirty="0" err="1">
                <a:latin typeface="Congenial" panose="02000503040000020004" pitchFamily="2" charset="0"/>
              </a:rPr>
              <a:t>Bayron</a:t>
            </a:r>
            <a:r>
              <a:rPr lang="es-ES" sz="2000" dirty="0">
                <a:latin typeface="Congenial" panose="02000503040000020004" pitchFamily="2" charset="0"/>
              </a:rPr>
              <a:t> Orjuela-Quintana </a:t>
            </a:r>
          </a:p>
          <a:p>
            <a:pPr algn="ctr"/>
            <a:r>
              <a:rPr lang="es-ES" sz="2000" dirty="0">
                <a:latin typeface="Congenial" panose="02000503040000020004" pitchFamily="2" charset="0"/>
              </a:rPr>
              <a:t>César A. Valenzuela-Toledo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851BBB-5D75-859E-E15D-EF14E40650F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129887" y="4787385"/>
            <a:ext cx="59218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dirty="0">
                <a:latin typeface="Congenial" panose="02000503040000020004" pitchFamily="2" charset="0"/>
              </a:rPr>
              <a:t>Facultad de Ciencias Naturales y Exactas</a:t>
            </a:r>
          </a:p>
          <a:p>
            <a:pPr algn="ctr"/>
            <a:r>
              <a:rPr lang="es-CO" sz="2400" dirty="0">
                <a:latin typeface="Congenial" panose="02000503040000020004" pitchFamily="2" charset="0"/>
              </a:rPr>
              <a:t>Universidad del Valle</a:t>
            </a:r>
          </a:p>
        </p:txBody>
      </p:sp>
      <p:pic>
        <p:nvPicPr>
          <p:cNvPr id="18" name="Imagen 17" descr="Logotipo&#10;&#10;Descripción generada automáticamente">
            <a:extLst>
              <a:ext uri="{FF2B5EF4-FFF2-40B4-BE49-F238E27FC236}">
                <a16:creationId xmlns:a16="http://schemas.microsoft.com/office/drawing/2014/main" id="{4BADBC40-0BF4-7F79-6E92-CD88162A0B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13" y="4331215"/>
            <a:ext cx="1331083" cy="189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57"/>
    </mc:Choice>
    <mc:Fallback xmlns="">
      <p:transition spd="slow" advTm="2335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C3601-5BC3-2BD8-F313-9D11946EB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            factor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35FBF3-DA4C-938E-9C67-CFF06AEB9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10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E8047CA-AB34-E33C-233B-0AA702A606DF}"/>
                  </a:ext>
                </a:extLst>
              </p:cNvPr>
              <p:cNvSpPr txBox="1"/>
              <p:nvPr/>
            </p:nvSpPr>
            <p:spPr>
              <a:xfrm>
                <a:off x="2827674" y="333689"/>
                <a:ext cx="64203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es-E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E8047CA-AB34-E33C-233B-0AA702A60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674" y="333689"/>
                <a:ext cx="64203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29" y="978416"/>
            <a:ext cx="10041445" cy="551445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4" y="1584630"/>
            <a:ext cx="1120237" cy="41913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98C7EBA-1C43-138B-2A0E-45C4E75ECDE1}"/>
              </a:ext>
            </a:extLst>
          </p:cNvPr>
          <p:cNvSpPr txBox="1"/>
          <p:nvPr/>
        </p:nvSpPr>
        <p:spPr>
          <a:xfrm>
            <a:off x="32524" y="1261465"/>
            <a:ext cx="1401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genial" panose="02000503040000020004" pitchFamily="2" charset="0"/>
              </a:rPr>
              <a:t>We assumed</a:t>
            </a:r>
          </a:p>
          <a:p>
            <a:endParaRPr lang="en-US" b="1" dirty="0">
              <a:latin typeface="Congenial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4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730"/>
    </mc:Choice>
    <mc:Fallback xmlns="">
      <p:transition spd="slow" advTm="6873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3A62D-03BB-569B-7986-D3FF77D5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prospects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4506540-B443-8139-7048-591F3049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11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A8E5FBF-5005-55B1-6120-A847F55917C5}"/>
                  </a:ext>
                </a:extLst>
              </p:cNvPr>
              <p:cNvSpPr txBox="1"/>
              <p:nvPr/>
            </p:nvSpPr>
            <p:spPr>
              <a:xfrm>
                <a:off x="391886" y="1166842"/>
                <a:ext cx="9056914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Congenial" panose="02000503040000020004" pitchFamily="2" charset="0"/>
                  </a:rPr>
                  <a:t>Conclusion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ongenial" panose="02000503040000020004" pitchFamily="2" charset="0"/>
                  </a:rPr>
                  <a:t>The interaction between DE and CDM allows for modification of the gravity effects during the matter domination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ongenial" panose="02000503040000020004" pitchFamily="2" charset="0"/>
                  </a:rPr>
                  <a:t>Despite the interactions is possible to reproduce the evolution at the background level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ongenial" panose="0200050304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ongenial" panose="0200050304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Congenial" panose="02000503040000020004" pitchFamily="2" charset="0"/>
                </a:endParaRPr>
              </a:p>
              <a:p>
                <a:r>
                  <a:rPr lang="en-US" sz="2800" dirty="0">
                    <a:latin typeface="Congenial" panose="02000503040000020004" pitchFamily="2" charset="0"/>
                  </a:rPr>
                  <a:t>Prospects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ongenial" panose="02000503040000020004" pitchFamily="2" charset="0"/>
                  </a:rPr>
                  <a:t>MCMC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ongenial" panose="02000503040000020004" pitchFamily="2" charset="0"/>
                  </a:rPr>
                  <a:t>Does this model fix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latin typeface="Congenial" panose="02000503040000020004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sz="2400" dirty="0">
                    <a:latin typeface="Congenial" panose="02000503040000020004" pitchFamily="2" charset="0"/>
                  </a:rPr>
                  <a:t> or at least one?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ongenial" panose="02000503040000020004" pitchFamily="2" charset="0"/>
                  </a:rPr>
                  <a:t>How is this model compared with the others concerning the predicted observables? 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A8E5FBF-5005-55B1-6120-A847F5591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86" y="1166842"/>
                <a:ext cx="9056914" cy="5016758"/>
              </a:xfrm>
              <a:prstGeom prst="rect">
                <a:avLst/>
              </a:prstGeom>
              <a:blipFill>
                <a:blip r:embed="rId4"/>
                <a:stretch>
                  <a:fillRect l="-1346" t="-1215" r="-1750" b="-1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87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241"/>
    </mc:Choice>
    <mc:Fallback xmlns="">
      <p:transition spd="slow" advTm="8524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07D3C0-8FF7-63F0-F201-051A7E23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12</a:t>
            </a:fld>
            <a:endParaRPr lang="es-CO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37B539F-5DAB-33BD-B16F-0691089F2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629" y="403723"/>
            <a:ext cx="5808391" cy="580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93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3"/>
    </mc:Choice>
    <mc:Fallback xmlns="">
      <p:transition spd="slow" advTm="78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D1BE6-F5BC-5105-AA43-BADFD96D9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E5F472-4B78-669B-8E1C-8083F18EF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2</a:t>
            </a:fld>
            <a:endParaRPr lang="es-CO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8AF07C3-0319-3C93-883C-4162FCF230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 r="7128"/>
          <a:stretch/>
        </p:blipFill>
        <p:spPr>
          <a:xfrm>
            <a:off x="422136" y="1045696"/>
            <a:ext cx="5833521" cy="5053964"/>
          </a:xfrm>
          <a:prstGeom prst="rect">
            <a:avLst/>
          </a:prstGeom>
        </p:spPr>
      </p:pic>
      <p:pic>
        <p:nvPicPr>
          <p:cNvPr id="15" name="Imagen 14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1D6509C5-A894-ACCF-C58C-869491380D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735" y="1045696"/>
            <a:ext cx="4642129" cy="5034634"/>
          </a:xfrm>
          <a:prstGeom prst="rect">
            <a:avLst/>
          </a:prstGeom>
        </p:spPr>
      </p:pic>
      <p:pic>
        <p:nvPicPr>
          <p:cNvPr id="17" name="Imagen 16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0A2821E7-FFD3-B37E-C916-D7656F6F3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1" y="1045696"/>
            <a:ext cx="6455870" cy="406052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2D7D758-29A8-3B37-0918-A4DF31F88A09}"/>
              </a:ext>
            </a:extLst>
          </p:cNvPr>
          <p:cNvSpPr txBox="1"/>
          <p:nvPr/>
        </p:nvSpPr>
        <p:spPr>
          <a:xfrm>
            <a:off x="8505370" y="6124201"/>
            <a:ext cx="3309257" cy="400110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ngenial" panose="02000503040000020004" pitchFamily="2" charset="0"/>
              </a:rPr>
              <a:t>arxiv.org/abs/2203.06142</a:t>
            </a:r>
          </a:p>
        </p:txBody>
      </p:sp>
      <p:pic>
        <p:nvPicPr>
          <p:cNvPr id="21" name="Imagen 20" descr="Diagrama&#10;&#10;Descripción generada automáticamente">
            <a:extLst>
              <a:ext uri="{FF2B5EF4-FFF2-40B4-BE49-F238E27FC236}">
                <a16:creationId xmlns:a16="http://schemas.microsoft.com/office/drawing/2014/main" id="{CDFC23D6-0CFA-39D7-6A82-9093470F46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571" y="1669544"/>
            <a:ext cx="5840038" cy="33477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287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82"/>
    </mc:Choice>
    <mc:Fallback xmlns="">
      <p:transition spd="slow" advTm="24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D1BE6-F5BC-5105-AA43-BADFD96D9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E5F472-4B78-669B-8E1C-8083F18EF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3</a:t>
            </a:fld>
            <a:endParaRPr lang="es-CO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677D32DC-B559-F422-A49A-57C343A8FC4A}"/>
              </a:ext>
            </a:extLst>
          </p:cNvPr>
          <p:cNvSpPr/>
          <p:nvPr/>
        </p:nvSpPr>
        <p:spPr>
          <a:xfrm>
            <a:off x="0" y="1008743"/>
            <a:ext cx="2991083" cy="2420257"/>
          </a:xfrm>
          <a:prstGeom prst="ellipse">
            <a:avLst/>
          </a:prstGeom>
          <a:noFill/>
          <a:ln w="3810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B82E2E"/>
                </a:solidFill>
                <a:latin typeface="Congenial" panose="02000503040000020004" pitchFamily="2" charset="0"/>
              </a:rPr>
              <a:t>Dynamical Dark Energy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Congenial" panose="02000503040000020004" pitchFamily="2" charset="0"/>
              </a:rPr>
              <a:t>arXiv:1701.08165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Congenial" panose="02000503040000020004" pitchFamily="2" charset="0"/>
              </a:rPr>
              <a:t>arXiv:2201.09306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5CFF12FA-3153-A255-4615-91B89A0A5CF4}"/>
              </a:ext>
            </a:extLst>
          </p:cNvPr>
          <p:cNvSpPr/>
          <p:nvPr/>
        </p:nvSpPr>
        <p:spPr>
          <a:xfrm>
            <a:off x="8300460" y="1008743"/>
            <a:ext cx="2991083" cy="2420257"/>
          </a:xfrm>
          <a:prstGeom prst="ellipse">
            <a:avLst/>
          </a:prstGeom>
          <a:noFill/>
          <a:ln w="3810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B82E2E"/>
                </a:solidFill>
                <a:latin typeface="Congenial" panose="02000503040000020004" pitchFamily="2" charset="0"/>
              </a:rPr>
              <a:t>Interacting Dark Energy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Congenial" panose="02000503040000020004" pitchFamily="2" charset="0"/>
              </a:rPr>
              <a:t>arXiv:1910.09853</a:t>
            </a:r>
          </a:p>
          <a:p>
            <a:pPr algn="ctr"/>
            <a:r>
              <a:rPr lang="en-US" b="1" dirty="0" err="1">
                <a:solidFill>
                  <a:schemeClr val="tx1"/>
                </a:solidFill>
                <a:latin typeface="Congenial" panose="02000503040000020004" pitchFamily="2" charset="0"/>
              </a:rPr>
              <a:t>arXiv:Astro-ph</a:t>
            </a:r>
            <a:r>
              <a:rPr lang="en-US" b="1" dirty="0">
                <a:solidFill>
                  <a:schemeClr val="tx1"/>
                </a:solidFill>
                <a:latin typeface="Congenial" panose="02000503040000020004" pitchFamily="2" charset="0"/>
              </a:rPr>
              <a:t>/9908023.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8A616ED-3DA1-F056-6123-4A5EE94FDC90}"/>
              </a:ext>
            </a:extLst>
          </p:cNvPr>
          <p:cNvSpPr/>
          <p:nvPr/>
        </p:nvSpPr>
        <p:spPr>
          <a:xfrm>
            <a:off x="2991083" y="1417594"/>
            <a:ext cx="5180461" cy="3413212"/>
          </a:xfrm>
          <a:prstGeom prst="ellipse">
            <a:avLst/>
          </a:prstGeom>
          <a:noFill/>
          <a:ln w="3810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B82E2E"/>
                </a:solidFill>
                <a:latin typeface="Congenial" panose="02000503040000020004" pitchFamily="2" charset="0"/>
              </a:rPr>
              <a:t>Modified Gravity models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tx1"/>
                </a:solidFill>
                <a:latin typeface="Congenial" panose="02000503040000020004" pitchFamily="2" charset="0"/>
              </a:rPr>
              <a:t>Horndeski</a:t>
            </a:r>
            <a:r>
              <a:rPr lang="en-US" sz="2400" b="1" dirty="0">
                <a:solidFill>
                  <a:schemeClr val="tx1"/>
                </a:solidFill>
                <a:latin typeface="Congenial" panose="02000503040000020004" pitchFamily="2" charset="0"/>
              </a:rPr>
              <a:t> theory (arXiv:1901.07183 )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/>
              </a:solidFill>
              <a:latin typeface="Congenial" panose="02000503040000020004" pitchFamily="2" charset="0"/>
            </a:endParaRPr>
          </a:p>
          <a:p>
            <a:pPr algn="ctr"/>
            <a:endParaRPr lang="en-US" sz="2800" b="1" dirty="0">
              <a:solidFill>
                <a:srgbClr val="B82E2E"/>
              </a:solidFill>
              <a:latin typeface="Congenial" panose="02000503040000020004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5D1722E-C9F2-72CE-EC4F-1CA1D0D0FB70}"/>
              </a:ext>
            </a:extLst>
          </p:cNvPr>
          <p:cNvSpPr txBox="1"/>
          <p:nvPr/>
        </p:nvSpPr>
        <p:spPr>
          <a:xfrm>
            <a:off x="1219200" y="5440406"/>
            <a:ext cx="7406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ngenial" panose="02000503040000020004" pitchFamily="2" charset="0"/>
              </a:rPr>
              <a:t>What about the Generalized </a:t>
            </a:r>
            <a:r>
              <a:rPr lang="en-US" sz="2400" dirty="0" err="1">
                <a:latin typeface="Congenial" panose="02000503040000020004" pitchFamily="2" charset="0"/>
              </a:rPr>
              <a:t>Proca</a:t>
            </a:r>
            <a:r>
              <a:rPr lang="en-US" sz="2400" dirty="0">
                <a:latin typeface="Congenial" panose="02000503040000020004" pitchFamily="2" charset="0"/>
              </a:rPr>
              <a:t> theory coupled?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740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270"/>
    </mc:Choice>
    <mc:Fallback xmlns="">
      <p:transition spd="slow" advTm="1122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389645-AE51-DB52-9846-D327540BB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Generalized </a:t>
            </a:r>
            <a:r>
              <a:rPr lang="en-US" dirty="0" err="1"/>
              <a:t>Proca</a:t>
            </a:r>
            <a:r>
              <a:rPr lang="en-US" dirty="0"/>
              <a:t> Theory 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8F89AE0C-FD5C-48FE-DBD7-6BC3F863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4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930BAB9-7024-9B6D-CF5E-2D603F6A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36" y="1239329"/>
            <a:ext cx="4202725" cy="80707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2FD799B-872A-26CD-2941-E25F97D0A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735" y="3030713"/>
            <a:ext cx="2047065" cy="57608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693C218C-32F1-00A7-7E71-748B1CDA3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35" y="3606800"/>
            <a:ext cx="2397877" cy="56710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03C6D17F-F751-7EE8-243F-C693D7EA9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735" y="4213730"/>
            <a:ext cx="2351865" cy="37753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E8A3AD2-4816-87D3-894F-4FAC41D38F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550" y="4588256"/>
            <a:ext cx="4594872" cy="86136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9E081CFA-C3E3-2073-9B8B-849A91A186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4860" y="3030713"/>
            <a:ext cx="5155750" cy="2214387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EDB30019-CB84-9DD2-EB34-99F3E261C2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39217" y="2023089"/>
            <a:ext cx="6267036" cy="576087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46920B0A-6FC4-E862-9255-A95663C5787B}"/>
              </a:ext>
            </a:extLst>
          </p:cNvPr>
          <p:cNvSpPr/>
          <p:nvPr/>
        </p:nvSpPr>
        <p:spPr>
          <a:xfrm>
            <a:off x="2260600" y="1435100"/>
            <a:ext cx="431800" cy="340780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0F7C304A-2D76-0B2D-B3BC-9DF0574A6182}"/>
              </a:ext>
            </a:extLst>
          </p:cNvPr>
          <p:cNvSpPr/>
          <p:nvPr/>
        </p:nvSpPr>
        <p:spPr>
          <a:xfrm>
            <a:off x="543735" y="3030713"/>
            <a:ext cx="2148665" cy="576086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83F75C9B-AF46-236A-97E9-080E298171F7}"/>
              </a:ext>
            </a:extLst>
          </p:cNvPr>
          <p:cNvSpPr/>
          <p:nvPr/>
        </p:nvSpPr>
        <p:spPr>
          <a:xfrm>
            <a:off x="1244600" y="3646621"/>
            <a:ext cx="431800" cy="374526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0C60E759-F93A-554A-3A31-BCB736456F5B}"/>
              </a:ext>
            </a:extLst>
          </p:cNvPr>
          <p:cNvSpPr/>
          <p:nvPr/>
        </p:nvSpPr>
        <p:spPr>
          <a:xfrm>
            <a:off x="1244600" y="4171695"/>
            <a:ext cx="431800" cy="374526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1D0FD1B-C38F-8A0A-C042-4FBA51157B6D}"/>
              </a:ext>
            </a:extLst>
          </p:cNvPr>
          <p:cNvSpPr/>
          <p:nvPr/>
        </p:nvSpPr>
        <p:spPr>
          <a:xfrm>
            <a:off x="1186267" y="4586043"/>
            <a:ext cx="431800" cy="374526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E9A260E0-3AC8-B9AA-C2CC-19121340147D}"/>
              </a:ext>
            </a:extLst>
          </p:cNvPr>
          <p:cNvSpPr/>
          <p:nvPr/>
        </p:nvSpPr>
        <p:spPr>
          <a:xfrm>
            <a:off x="6793360" y="3131493"/>
            <a:ext cx="431800" cy="374526"/>
          </a:xfrm>
          <a:prstGeom prst="rect">
            <a:avLst/>
          </a:prstGeom>
          <a:noFill/>
          <a:ln w="19050">
            <a:solidFill>
              <a:srgbClr val="B82E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0BC087FA-0E86-062E-1699-16BD67C743C6}"/>
              </a:ext>
            </a:extLst>
          </p:cNvPr>
          <p:cNvSpPr/>
          <p:nvPr/>
        </p:nvSpPr>
        <p:spPr>
          <a:xfrm>
            <a:off x="5359400" y="1905000"/>
            <a:ext cx="1981200" cy="69417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25F94B9E-1E65-644C-03C8-2912665324AC}"/>
              </a:ext>
            </a:extLst>
          </p:cNvPr>
          <p:cNvSpPr/>
          <p:nvPr/>
        </p:nvSpPr>
        <p:spPr>
          <a:xfrm>
            <a:off x="7645400" y="1905000"/>
            <a:ext cx="1981200" cy="69417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BFD5EA7C-FE72-8DAB-00D4-ED941EE4BF6F}"/>
              </a:ext>
            </a:extLst>
          </p:cNvPr>
          <p:cNvSpPr/>
          <p:nvPr/>
        </p:nvSpPr>
        <p:spPr>
          <a:xfrm>
            <a:off x="9806417" y="1895815"/>
            <a:ext cx="1981200" cy="69417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B1BDE205-24EE-FB4E-C63E-9B2615C7A619}"/>
              </a:ext>
            </a:extLst>
          </p:cNvPr>
          <p:cNvSpPr/>
          <p:nvPr/>
        </p:nvSpPr>
        <p:spPr>
          <a:xfrm>
            <a:off x="1787123" y="3657164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1F16D7EF-DE32-15A3-E056-05DF3CF79E2D}"/>
              </a:ext>
            </a:extLst>
          </p:cNvPr>
          <p:cNvSpPr/>
          <p:nvPr/>
        </p:nvSpPr>
        <p:spPr>
          <a:xfrm>
            <a:off x="1719667" y="4137906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55549786-B943-E2A0-1310-DB7F359E3338}"/>
              </a:ext>
            </a:extLst>
          </p:cNvPr>
          <p:cNvSpPr/>
          <p:nvPr/>
        </p:nvSpPr>
        <p:spPr>
          <a:xfrm>
            <a:off x="1629759" y="4566165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0ABEC8C6-FA4B-A2B7-7A74-E560F1948617}"/>
              </a:ext>
            </a:extLst>
          </p:cNvPr>
          <p:cNvSpPr/>
          <p:nvPr/>
        </p:nvSpPr>
        <p:spPr>
          <a:xfrm>
            <a:off x="7282310" y="3131493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DB6AC8A-2D30-24EE-CB5F-14D52EB18AE6}"/>
              </a:ext>
            </a:extLst>
          </p:cNvPr>
          <p:cNvSpPr/>
          <p:nvPr/>
        </p:nvSpPr>
        <p:spPr>
          <a:xfrm>
            <a:off x="2161773" y="3630271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88D95D-FF35-4FE6-9572-240A92A41582}"/>
              </a:ext>
            </a:extLst>
          </p:cNvPr>
          <p:cNvSpPr/>
          <p:nvPr/>
        </p:nvSpPr>
        <p:spPr>
          <a:xfrm>
            <a:off x="2515937" y="3652022"/>
            <a:ext cx="314727" cy="3745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0AA26CC7-0B6E-F3B8-1A5D-1CFE0CF76127}"/>
              </a:ext>
            </a:extLst>
          </p:cNvPr>
          <p:cNvSpPr/>
          <p:nvPr/>
        </p:nvSpPr>
        <p:spPr>
          <a:xfrm>
            <a:off x="2476500" y="4586043"/>
            <a:ext cx="507195" cy="3745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4E4B3B87-D498-C886-4454-653CFC8D95B9}"/>
              </a:ext>
            </a:extLst>
          </p:cNvPr>
          <p:cNvSpPr>
            <a:spLocks/>
          </p:cNvSpPr>
          <p:nvPr/>
        </p:nvSpPr>
        <p:spPr>
          <a:xfrm>
            <a:off x="9462703" y="3131493"/>
            <a:ext cx="565217" cy="3745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662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54"/>
    </mc:Choice>
    <mc:Fallback xmlns="">
      <p:transition spd="slow" advTm="89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025940-86DC-0B41-66F3-6C287114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background of FLRW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D179D27-BF63-2DD3-1D17-6D74F629C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5</a:t>
            </a:fld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E3710D4-0A6F-C3BF-BE95-24CB74742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64" y="1187531"/>
            <a:ext cx="3787936" cy="40688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8C85E2A-9DF2-2945-AD74-CFB4FFBDE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664" y="1738492"/>
            <a:ext cx="2741490" cy="40688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572309F-525D-B667-85F4-D8523FB06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837" y="2289452"/>
            <a:ext cx="3067719" cy="62138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309FCCB-4998-CA00-E9AD-B4061E15AC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2347" y="1031165"/>
            <a:ext cx="6281989" cy="45788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36683CCB-8D5D-3F66-5572-D499153D0A34}"/>
              </a:ext>
            </a:extLst>
          </p:cNvPr>
          <p:cNvSpPr/>
          <p:nvPr/>
        </p:nvSpPr>
        <p:spPr>
          <a:xfrm>
            <a:off x="101600" y="939800"/>
            <a:ext cx="4445000" cy="2131060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FC73C73-6B4A-8343-359F-9FE3AFD23D24}"/>
              </a:ext>
            </a:extLst>
          </p:cNvPr>
          <p:cNvSpPr/>
          <p:nvPr/>
        </p:nvSpPr>
        <p:spPr>
          <a:xfrm>
            <a:off x="5003800" y="925000"/>
            <a:ext cx="7086600" cy="2503999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01C5C17-24B2-9FC7-4AB5-6B204C6AE0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6059" y="1539559"/>
            <a:ext cx="5782081" cy="101531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904CA9E2-7ECC-59D3-9729-C318E38D9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6059" y="2641286"/>
            <a:ext cx="4125203" cy="415211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F57093F2-6607-84F2-B32F-079A87A5AA67}"/>
              </a:ext>
            </a:extLst>
          </p:cNvPr>
          <p:cNvSpPr txBox="1"/>
          <p:nvPr/>
        </p:nvSpPr>
        <p:spPr>
          <a:xfrm>
            <a:off x="101600" y="3133925"/>
            <a:ext cx="1366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ngenial" panose="02000503040000020004" pitchFamily="2" charset="0"/>
              </a:rPr>
              <a:t>Background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499C5D6-CB0C-CB93-EF3C-F9BB5A29E158}"/>
              </a:ext>
            </a:extLst>
          </p:cNvPr>
          <p:cNvSpPr txBox="1"/>
          <p:nvPr/>
        </p:nvSpPr>
        <p:spPr>
          <a:xfrm>
            <a:off x="5003800" y="3428999"/>
            <a:ext cx="2356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ngenial" panose="02000503040000020004" pitchFamily="2" charset="0"/>
              </a:rPr>
              <a:t>Tensor perturbations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B02D8A6-755A-5310-70BE-1486E920E4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664" y="4054085"/>
            <a:ext cx="2473763" cy="186411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B907BE1C-09B0-4B7A-A487-60D4BAD1DE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3831" y="2500445"/>
            <a:ext cx="3834969" cy="85386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A20892B8-7816-4AE4-E923-C53EA267C4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7664" y="4054084"/>
            <a:ext cx="2886236" cy="2393463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7D0774BA-D75E-0573-7C1B-1C10D440E39B}"/>
              </a:ext>
            </a:extLst>
          </p:cNvPr>
          <p:cNvSpPr/>
          <p:nvPr/>
        </p:nvSpPr>
        <p:spPr>
          <a:xfrm>
            <a:off x="5295900" y="4552921"/>
            <a:ext cx="4152900" cy="1007575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7BED491-0BE6-8C54-7BB5-2F287AE6AF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37936" y="4902204"/>
            <a:ext cx="3843916" cy="38660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409944" y="60533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D0774BA-D75E-0573-7C1B-1C10D440E39B}"/>
              </a:ext>
            </a:extLst>
          </p:cNvPr>
          <p:cNvSpPr/>
          <p:nvPr/>
        </p:nvSpPr>
        <p:spPr>
          <a:xfrm>
            <a:off x="10170668" y="5947560"/>
            <a:ext cx="1919732" cy="499987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es-CO" b="1" dirty="0" smtClean="0">
                <a:solidFill>
                  <a:schemeClr val="tx1"/>
                </a:solidFill>
                <a:latin typeface="Congenial" panose="02000503040000020004"/>
              </a:rPr>
              <a:t>arXiv:1603.05806</a:t>
            </a:r>
            <a:endParaRPr lang="es-CO" b="1" dirty="0">
              <a:solidFill>
                <a:schemeClr val="tx1"/>
              </a:solidFill>
              <a:latin typeface="Congenial" panose="020005030400000200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009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273"/>
    </mc:Choice>
    <mc:Fallback xmlns="">
      <p:transition spd="slow" advTm="125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  <p:bldP spid="23" grpId="0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09" y="3828195"/>
            <a:ext cx="3657133" cy="64800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18C1540-C3AB-5922-6379-CA38A0C0D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39" y="333689"/>
            <a:ext cx="12191999" cy="821757"/>
          </a:xfrm>
        </p:spPr>
        <p:txBody>
          <a:bodyPr/>
          <a:lstStyle/>
          <a:p>
            <a:r>
              <a:rPr lang="en-US" dirty="0"/>
              <a:t>Generalized </a:t>
            </a:r>
            <a:r>
              <a:rPr lang="en-US" dirty="0" err="1"/>
              <a:t>Proca</a:t>
            </a:r>
            <a:r>
              <a:rPr lang="en-US" dirty="0"/>
              <a:t> theory coupled to Cold Dark Matter</a:t>
            </a:r>
            <a:br>
              <a:rPr lang="en-US" dirty="0"/>
            </a:br>
            <a:r>
              <a:rPr lang="en-US" dirty="0"/>
              <a:t>and Scaling Solution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17E8F9-8DAF-8496-3349-08670AB98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6</a:t>
            </a:fld>
            <a:endParaRPr lang="es-CO" dirty="0"/>
          </a:p>
        </p:txBody>
      </p:sp>
      <p:grpSp>
        <p:nvGrpSpPr>
          <p:cNvPr id="46" name="Grupo 45">
            <a:extLst>
              <a:ext uri="{FF2B5EF4-FFF2-40B4-BE49-F238E27FC236}">
                <a16:creationId xmlns:a16="http://schemas.microsoft.com/office/drawing/2014/main" id="{4395FE79-8F20-1CF4-86C8-98472790DE53}"/>
              </a:ext>
            </a:extLst>
          </p:cNvPr>
          <p:cNvGrpSpPr/>
          <p:nvPr/>
        </p:nvGrpSpPr>
        <p:grpSpPr>
          <a:xfrm>
            <a:off x="195830" y="1871574"/>
            <a:ext cx="1826782" cy="928402"/>
            <a:chOff x="207426" y="2055179"/>
            <a:chExt cx="1826782" cy="928402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3A44C955-4656-EE1E-4CB0-3A09891029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667" y="2055179"/>
              <a:ext cx="1666300" cy="559070"/>
            </a:xfrm>
            <a:prstGeom prst="rect">
              <a:avLst/>
            </a:prstGeom>
            <a:ln w="38100">
              <a:solidFill>
                <a:srgbClr val="7A0000"/>
              </a:solidFill>
            </a:ln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0A2FCF61-801C-F62E-8CFD-75495D5E960E}"/>
                </a:ext>
              </a:extLst>
            </p:cNvPr>
            <p:cNvSpPr txBox="1"/>
            <p:nvPr/>
          </p:nvSpPr>
          <p:spPr>
            <a:xfrm>
              <a:off x="207426" y="2614249"/>
              <a:ext cx="1826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ongenial" panose="02000503040000020004" pitchFamily="2" charset="0"/>
                </a:rPr>
                <a:t>Scaling condition</a:t>
              </a:r>
            </a:p>
          </p:txBody>
        </p:sp>
      </p:grpSp>
      <p:pic>
        <p:nvPicPr>
          <p:cNvPr id="18" name="Imagen 17">
            <a:extLst>
              <a:ext uri="{FF2B5EF4-FFF2-40B4-BE49-F238E27FC236}">
                <a16:creationId xmlns:a16="http://schemas.microsoft.com/office/drawing/2014/main" id="{ABDA9FD0-A3FC-9B13-6941-5CF0B4E5BC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492" y="5277077"/>
            <a:ext cx="3092467" cy="679108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E30C642-25B3-8411-B306-04B7556CC2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427" y="1333246"/>
            <a:ext cx="4836062" cy="34657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B988239-CC50-1F1D-8456-B7B2D4B7A3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27" y="2110512"/>
            <a:ext cx="7729912" cy="644614"/>
          </a:xfrm>
          <a:prstGeom prst="rect">
            <a:avLst/>
          </a:prstGeom>
          <a:ln w="38100">
            <a:noFill/>
          </a:ln>
        </p:spPr>
      </p:pic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43FC11B8-54F4-FD3B-8541-7FACAFC8E7BE}"/>
              </a:ext>
            </a:extLst>
          </p:cNvPr>
          <p:cNvCxnSpPr/>
          <p:nvPr/>
        </p:nvCxnSpPr>
        <p:spPr>
          <a:xfrm>
            <a:off x="2210937" y="2334714"/>
            <a:ext cx="682388" cy="0"/>
          </a:xfrm>
          <a:prstGeom prst="straightConnector1">
            <a:avLst/>
          </a:prstGeom>
          <a:ln w="38100"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6B944F85-4B3F-D4E0-C193-9A23FCF5D3B4}"/>
              </a:ext>
            </a:extLst>
          </p:cNvPr>
          <p:cNvSpPr/>
          <p:nvPr/>
        </p:nvSpPr>
        <p:spPr>
          <a:xfrm>
            <a:off x="3221786" y="2007099"/>
            <a:ext cx="7935652" cy="821758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6A9FA7C9-191A-9FC9-EA79-E8F786A35558}"/>
              </a:ext>
            </a:extLst>
          </p:cNvPr>
          <p:cNvGrpSpPr/>
          <p:nvPr/>
        </p:nvGrpSpPr>
        <p:grpSpPr>
          <a:xfrm>
            <a:off x="207426" y="3428060"/>
            <a:ext cx="4188799" cy="1463618"/>
            <a:chOff x="207426" y="3213820"/>
            <a:chExt cx="4188799" cy="1463618"/>
          </a:xfrm>
        </p:grpSpPr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53FFA409-5505-4F75-C4EC-0991AEE8102D}"/>
                </a:ext>
              </a:extLst>
            </p:cNvPr>
            <p:cNvSpPr/>
            <p:nvPr/>
          </p:nvSpPr>
          <p:spPr>
            <a:xfrm>
              <a:off x="207426" y="3213820"/>
              <a:ext cx="4188799" cy="1094286"/>
            </a:xfrm>
            <a:prstGeom prst="rect">
              <a:avLst/>
            </a:prstGeom>
            <a:noFill/>
            <a:ln w="38100">
              <a:solidFill>
                <a:srgbClr val="7A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FC27C7D1-7D20-6C06-3A06-5E8E3D718E26}"/>
                </a:ext>
              </a:extLst>
            </p:cNvPr>
            <p:cNvSpPr txBox="1"/>
            <p:nvPr/>
          </p:nvSpPr>
          <p:spPr>
            <a:xfrm>
              <a:off x="207426" y="4308106"/>
              <a:ext cx="2319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ongenial" panose="02000503040000020004" pitchFamily="2" charset="0"/>
                </a:rPr>
                <a:t>Friedmann equations </a:t>
              </a:r>
            </a:p>
          </p:txBody>
        </p:sp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E630E7DC-FDE8-0655-FB98-36648B6EB77A}"/>
              </a:ext>
            </a:extLst>
          </p:cNvPr>
          <p:cNvGrpSpPr/>
          <p:nvPr/>
        </p:nvGrpSpPr>
        <p:grpSpPr>
          <a:xfrm>
            <a:off x="156110" y="5122490"/>
            <a:ext cx="3612318" cy="1378950"/>
            <a:chOff x="156110" y="4908250"/>
            <a:chExt cx="3612318" cy="1378950"/>
          </a:xfrm>
        </p:grpSpPr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928CB09D-B6DD-45E9-1628-C310ADA80AD6}"/>
                </a:ext>
              </a:extLst>
            </p:cNvPr>
            <p:cNvSpPr/>
            <p:nvPr/>
          </p:nvSpPr>
          <p:spPr>
            <a:xfrm>
              <a:off x="207426" y="4908250"/>
              <a:ext cx="3561002" cy="963472"/>
            </a:xfrm>
            <a:prstGeom prst="rect">
              <a:avLst/>
            </a:prstGeom>
            <a:noFill/>
            <a:ln w="38100">
              <a:solidFill>
                <a:srgbClr val="7A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5A4FE9AC-49E1-324C-19E5-83C3917579D0}"/>
                </a:ext>
              </a:extLst>
            </p:cNvPr>
            <p:cNvGrpSpPr/>
            <p:nvPr/>
          </p:nvGrpSpPr>
          <p:grpSpPr>
            <a:xfrm>
              <a:off x="156110" y="5908058"/>
              <a:ext cx="2350431" cy="379142"/>
              <a:chOff x="156110" y="5908058"/>
              <a:chExt cx="2350431" cy="379142"/>
            </a:xfrm>
          </p:grpSpPr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498C7EBA-1C43-138B-2A0E-45C4E75ECDE1}"/>
                  </a:ext>
                </a:extLst>
              </p:cNvPr>
              <p:cNvSpPr txBox="1"/>
              <p:nvPr/>
            </p:nvSpPr>
            <p:spPr>
              <a:xfrm>
                <a:off x="156110" y="5917868"/>
                <a:ext cx="21334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Congenial" panose="02000503040000020004" pitchFamily="2" charset="0"/>
                  </a:rPr>
                  <a:t>Motion equation of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CuadroTexto 41">
                    <a:extLst>
                      <a:ext uri="{FF2B5EF4-FFF2-40B4-BE49-F238E27FC236}">
                        <a16:creationId xmlns:a16="http://schemas.microsoft.com/office/drawing/2014/main" id="{21C9170F-7DC1-C121-96A3-405C5CA7D433}"/>
                      </a:ext>
                    </a:extLst>
                  </p:cNvPr>
                  <p:cNvSpPr txBox="1"/>
                  <p:nvPr/>
                </p:nvSpPr>
                <p:spPr>
                  <a:xfrm>
                    <a:off x="2156060" y="5908058"/>
                    <a:ext cx="350481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42" name="CuadroTexto 41">
                    <a:extLst>
                      <a:ext uri="{FF2B5EF4-FFF2-40B4-BE49-F238E27FC236}">
                        <a16:creationId xmlns:a16="http://schemas.microsoft.com/office/drawing/2014/main" id="{21C9170F-7DC1-C121-96A3-405C5CA7D4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6060" y="5908058"/>
                    <a:ext cx="350481" cy="30777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17544" r="-10526" b="-156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48" name="Imagen 47">
            <a:extLst>
              <a:ext uri="{FF2B5EF4-FFF2-40B4-BE49-F238E27FC236}">
                <a16:creationId xmlns:a16="http://schemas.microsoft.com/office/drawing/2014/main" id="{EF9272F4-4EF6-2CF0-20CD-14AA0D49C7D5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6202" y="1220372"/>
            <a:ext cx="6308372" cy="595079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9AC022D8-B08B-36B3-6218-E34126EEE7A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766" y="3437920"/>
            <a:ext cx="5139300" cy="684039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208389" y="2882447"/>
            <a:ext cx="1665336" cy="433080"/>
            <a:chOff x="207427" y="2928360"/>
            <a:chExt cx="1665336" cy="43308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813" y="2928360"/>
              <a:ext cx="824249" cy="433080"/>
            </a:xfrm>
            <a:prstGeom prst="rect">
              <a:avLst/>
            </a:prstGeom>
          </p:spPr>
        </p:pic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6B944F85-4B3F-D4E0-C193-9A23FCF5D3B4}"/>
                </a:ext>
              </a:extLst>
            </p:cNvPr>
            <p:cNvSpPr/>
            <p:nvPr/>
          </p:nvSpPr>
          <p:spPr>
            <a:xfrm>
              <a:off x="207427" y="2983581"/>
              <a:ext cx="1665336" cy="326617"/>
            </a:xfrm>
            <a:prstGeom prst="rect">
              <a:avLst/>
            </a:prstGeom>
            <a:noFill/>
            <a:ln w="38100">
              <a:solidFill>
                <a:srgbClr val="7A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>
                  <a:solidFill>
                    <a:schemeClr val="tx1"/>
                  </a:solidFill>
                  <a:latin typeface="Congenial" panose="02000503040000020004"/>
                </a:rPr>
                <a:t>Case</a:t>
              </a:r>
              <a:endParaRPr lang="en-US" b="1" dirty="0">
                <a:solidFill>
                  <a:schemeClr val="tx1"/>
                </a:solidFill>
                <a:latin typeface="Congenial" panose="02000503040000020004"/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5899710" y="4480326"/>
            <a:ext cx="4450466" cy="1585098"/>
            <a:chOff x="5899710" y="4480326"/>
            <a:chExt cx="4450466" cy="1585098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277988" y="4480326"/>
              <a:ext cx="3055885" cy="792549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899710" y="5272875"/>
              <a:ext cx="4450466" cy="792549"/>
            </a:xfrm>
            <a:prstGeom prst="rect">
              <a:avLst/>
            </a:prstGeom>
          </p:spPr>
        </p:pic>
      </p:grpSp>
      <p:sp>
        <p:nvSpPr>
          <p:cNvPr id="47" name="Rectángulo 46">
            <a:extLst>
              <a:ext uri="{FF2B5EF4-FFF2-40B4-BE49-F238E27FC236}">
                <a16:creationId xmlns:a16="http://schemas.microsoft.com/office/drawing/2014/main" id="{363C0266-96BC-23D4-CAE9-4C23050222E3}"/>
              </a:ext>
            </a:extLst>
          </p:cNvPr>
          <p:cNvSpPr/>
          <p:nvPr/>
        </p:nvSpPr>
        <p:spPr>
          <a:xfrm>
            <a:off x="5209289" y="3461109"/>
            <a:ext cx="6100549" cy="726103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363C0266-96BC-23D4-CAE9-4C23050222E3}"/>
              </a:ext>
            </a:extLst>
          </p:cNvPr>
          <p:cNvSpPr/>
          <p:nvPr/>
        </p:nvSpPr>
        <p:spPr>
          <a:xfrm>
            <a:off x="5209289" y="4449102"/>
            <a:ext cx="6185542" cy="1636859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7492" y="3456245"/>
            <a:ext cx="4036368" cy="3922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788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157"/>
    </mc:Choice>
    <mc:Fallback xmlns="">
      <p:transition spd="slow" advTm="186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47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17E8F9-8DAF-8496-3349-08670AB98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7</a:t>
            </a:fld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90" y="684245"/>
            <a:ext cx="3353091" cy="716342"/>
          </a:xfrm>
          <a:prstGeom prst="rect">
            <a:avLst/>
          </a:prstGeom>
        </p:spPr>
      </p:pic>
      <p:grpSp>
        <p:nvGrpSpPr>
          <p:cNvPr id="35" name="Grupo 34">
            <a:extLst>
              <a:ext uri="{FF2B5EF4-FFF2-40B4-BE49-F238E27FC236}">
                <a16:creationId xmlns:a16="http://schemas.microsoft.com/office/drawing/2014/main" id="{E630E7DC-FDE8-0655-FB98-36648B6EB77A}"/>
              </a:ext>
            </a:extLst>
          </p:cNvPr>
          <p:cNvGrpSpPr/>
          <p:nvPr/>
        </p:nvGrpSpPr>
        <p:grpSpPr>
          <a:xfrm>
            <a:off x="120176" y="541346"/>
            <a:ext cx="3612318" cy="1378950"/>
            <a:chOff x="156110" y="4908250"/>
            <a:chExt cx="3612318" cy="1378950"/>
          </a:xfrm>
        </p:grpSpPr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928CB09D-B6DD-45E9-1628-C310ADA80AD6}"/>
                </a:ext>
              </a:extLst>
            </p:cNvPr>
            <p:cNvSpPr/>
            <p:nvPr/>
          </p:nvSpPr>
          <p:spPr>
            <a:xfrm>
              <a:off x="207426" y="4908250"/>
              <a:ext cx="3561002" cy="963472"/>
            </a:xfrm>
            <a:prstGeom prst="rect">
              <a:avLst/>
            </a:prstGeom>
            <a:noFill/>
            <a:ln w="38100">
              <a:solidFill>
                <a:srgbClr val="7A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upo 48">
              <a:extLst>
                <a:ext uri="{FF2B5EF4-FFF2-40B4-BE49-F238E27FC236}">
                  <a16:creationId xmlns:a16="http://schemas.microsoft.com/office/drawing/2014/main" id="{5A4FE9AC-49E1-324C-19E5-83C3917579D0}"/>
                </a:ext>
              </a:extLst>
            </p:cNvPr>
            <p:cNvGrpSpPr/>
            <p:nvPr/>
          </p:nvGrpSpPr>
          <p:grpSpPr>
            <a:xfrm>
              <a:off x="156110" y="5908058"/>
              <a:ext cx="2350431" cy="379142"/>
              <a:chOff x="156110" y="5908058"/>
              <a:chExt cx="2350431" cy="379142"/>
            </a:xfrm>
          </p:grpSpPr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498C7EBA-1C43-138B-2A0E-45C4E75ECDE1}"/>
                  </a:ext>
                </a:extLst>
              </p:cNvPr>
              <p:cNvSpPr txBox="1"/>
              <p:nvPr/>
            </p:nvSpPr>
            <p:spPr>
              <a:xfrm>
                <a:off x="156110" y="5917868"/>
                <a:ext cx="21334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Congenial" panose="02000503040000020004" pitchFamily="2" charset="0"/>
                  </a:rPr>
                  <a:t>Motion equation of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CuadroTexto 50">
                    <a:extLst>
                      <a:ext uri="{FF2B5EF4-FFF2-40B4-BE49-F238E27FC236}">
                        <a16:creationId xmlns:a16="http://schemas.microsoft.com/office/drawing/2014/main" id="{21C9170F-7DC1-C121-96A3-405C5CA7D433}"/>
                      </a:ext>
                    </a:extLst>
                  </p:cNvPr>
                  <p:cNvSpPr txBox="1"/>
                  <p:nvPr/>
                </p:nvSpPr>
                <p:spPr>
                  <a:xfrm>
                    <a:off x="2156060" y="5908058"/>
                    <a:ext cx="350481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s-E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42" name="CuadroTexto 41">
                    <a:extLst>
                      <a:ext uri="{FF2B5EF4-FFF2-40B4-BE49-F238E27FC236}">
                        <a16:creationId xmlns:a16="http://schemas.microsoft.com/office/drawing/2014/main" id="{21C9170F-7DC1-C121-96A3-405C5CA7D4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6060" y="5908058"/>
                    <a:ext cx="350481" cy="30777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17544" r="-10526" b="-156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3" name="Grupo 52"/>
          <p:cNvGrpSpPr/>
          <p:nvPr/>
        </p:nvGrpSpPr>
        <p:grpSpPr>
          <a:xfrm>
            <a:off x="4253595" y="649272"/>
            <a:ext cx="4450466" cy="1585098"/>
            <a:chOff x="5899710" y="4480326"/>
            <a:chExt cx="4450466" cy="1585098"/>
          </a:xfrm>
        </p:grpSpPr>
        <p:pic>
          <p:nvPicPr>
            <p:cNvPr id="57" name="Imagen 5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277988" y="4480326"/>
              <a:ext cx="3055885" cy="792549"/>
            </a:xfrm>
            <a:prstGeom prst="rect">
              <a:avLst/>
            </a:prstGeom>
          </p:spPr>
        </p:pic>
        <p:pic>
          <p:nvPicPr>
            <p:cNvPr id="58" name="Imagen 5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99710" y="5272875"/>
              <a:ext cx="4450466" cy="792549"/>
            </a:xfrm>
            <a:prstGeom prst="rect">
              <a:avLst/>
            </a:prstGeom>
          </p:spPr>
        </p:pic>
      </p:grpSp>
      <p:sp>
        <p:nvSpPr>
          <p:cNvPr id="59" name="Rectángulo 58">
            <a:extLst>
              <a:ext uri="{FF2B5EF4-FFF2-40B4-BE49-F238E27FC236}">
                <a16:creationId xmlns:a16="http://schemas.microsoft.com/office/drawing/2014/main" id="{363C0266-96BC-23D4-CAE9-4C23050222E3}"/>
              </a:ext>
            </a:extLst>
          </p:cNvPr>
          <p:cNvSpPr/>
          <p:nvPr/>
        </p:nvSpPr>
        <p:spPr>
          <a:xfrm>
            <a:off x="3931920" y="541345"/>
            <a:ext cx="7690104" cy="2338276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98C7EBA-1C43-138B-2A0E-45C4E75ECDE1}"/>
              </a:ext>
            </a:extLst>
          </p:cNvPr>
          <p:cNvSpPr txBox="1"/>
          <p:nvPr/>
        </p:nvSpPr>
        <p:spPr>
          <a:xfrm>
            <a:off x="3853303" y="2920582"/>
            <a:ext cx="377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genial" panose="02000503040000020004" pitchFamily="2" charset="0"/>
              </a:rPr>
              <a:t>Continuity equations of the all fluids. </a:t>
            </a:r>
            <a:endParaRPr lang="en-US" b="1" dirty="0">
              <a:latin typeface="Congenial" panose="02000503040000020004" pitchFamily="2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1" y="2333738"/>
            <a:ext cx="1828005" cy="769687"/>
          </a:xfrm>
          <a:prstGeom prst="rect">
            <a:avLst/>
          </a:prstGeom>
        </p:spPr>
      </p:pic>
      <p:sp>
        <p:nvSpPr>
          <p:cNvPr id="61" name="Rectángulo 60">
            <a:extLst>
              <a:ext uri="{FF2B5EF4-FFF2-40B4-BE49-F238E27FC236}">
                <a16:creationId xmlns:a16="http://schemas.microsoft.com/office/drawing/2014/main" id="{363C0266-96BC-23D4-CAE9-4C23050222E3}"/>
              </a:ext>
            </a:extLst>
          </p:cNvPr>
          <p:cNvSpPr/>
          <p:nvPr/>
        </p:nvSpPr>
        <p:spPr>
          <a:xfrm>
            <a:off x="237375" y="2069778"/>
            <a:ext cx="2196514" cy="1290502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40758" y="2171885"/>
            <a:ext cx="7407282" cy="678239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498C7EBA-1C43-138B-2A0E-45C4E75ECDE1}"/>
              </a:ext>
            </a:extLst>
          </p:cNvPr>
          <p:cNvSpPr txBox="1"/>
          <p:nvPr/>
        </p:nvSpPr>
        <p:spPr>
          <a:xfrm>
            <a:off x="171492" y="3490432"/>
            <a:ext cx="2570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genial" panose="02000503040000020004" pitchFamily="2" charset="0"/>
              </a:rPr>
              <a:t>During the scaling period</a:t>
            </a:r>
            <a:endParaRPr lang="en-US" b="1" dirty="0">
              <a:latin typeface="Congenial" panose="02000503040000020004" pitchFamily="2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1623" y="4137867"/>
            <a:ext cx="3162574" cy="792549"/>
          </a:xfrm>
          <a:prstGeom prst="rect">
            <a:avLst/>
          </a:prstGeom>
        </p:spPr>
      </p:pic>
      <p:sp>
        <p:nvSpPr>
          <p:cNvPr id="63" name="Rectángulo 62">
            <a:extLst>
              <a:ext uri="{FF2B5EF4-FFF2-40B4-BE49-F238E27FC236}">
                <a16:creationId xmlns:a16="http://schemas.microsoft.com/office/drawing/2014/main" id="{363C0266-96BC-23D4-CAE9-4C23050222E3}"/>
              </a:ext>
            </a:extLst>
          </p:cNvPr>
          <p:cNvSpPr/>
          <p:nvPr/>
        </p:nvSpPr>
        <p:spPr>
          <a:xfrm>
            <a:off x="171492" y="3992162"/>
            <a:ext cx="3811744" cy="1204250"/>
          </a:xfrm>
          <a:prstGeom prst="rect">
            <a:avLst/>
          </a:prstGeom>
          <a:noFill/>
          <a:ln w="38100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7375" y="5577039"/>
            <a:ext cx="11049958" cy="602032"/>
          </a:xfrm>
          <a:prstGeom prst="rect">
            <a:avLst/>
          </a:prstGeom>
          <a:ln w="38100">
            <a:solidFill>
              <a:srgbClr val="7A0000"/>
            </a:solidFill>
          </a:ln>
        </p:spPr>
      </p:pic>
      <p:pic>
        <p:nvPicPr>
          <p:cNvPr id="64" name="Imagen 6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26" y="3393090"/>
            <a:ext cx="5358578" cy="1047692"/>
          </a:xfrm>
          <a:prstGeom prst="rect">
            <a:avLst/>
          </a:prstGeom>
          <a:ln w="38100">
            <a:solidFill>
              <a:srgbClr val="7A0000"/>
            </a:solidFill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969937" y="4626562"/>
            <a:ext cx="3734124" cy="6553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372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157"/>
    </mc:Choice>
    <mc:Fallback xmlns="">
      <p:transition spd="slow" advTm="186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62507C-294D-7E49-CE4C-A4DF1A7A9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background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77CC893-E16F-2124-A687-A44151FC8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8</a:t>
            </a:fld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31" y="993173"/>
            <a:ext cx="4600374" cy="529809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049" y="993173"/>
            <a:ext cx="6645878" cy="53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6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677"/>
    </mc:Choice>
    <mc:Fallback xmlns="">
      <p:transition spd="slow" advTm="8767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341DD1-5E24-5F5C-3F24-E84015BC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perturbations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5FD218-1266-22BD-49B1-1D713865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2ABD-9A37-4008-9AE1-3C07249632A1}" type="slidenum">
              <a:rPr lang="es-CO" smtClean="0"/>
              <a:t>9</a:t>
            </a:fld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0322DEC-FFC1-DCB6-5A98-268AE92EF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97" y="1198368"/>
            <a:ext cx="7860310" cy="45788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E3E88AA4-A7E7-934A-87E0-753B2AF9E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944" y="1065264"/>
            <a:ext cx="2200110" cy="72603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49B02C2-C72D-7576-6EFE-1E55B789EA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436" y="2242703"/>
            <a:ext cx="2202518" cy="49408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53C6CF4-C9E6-4C4F-1AAA-D51CB2765C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436" y="2818306"/>
            <a:ext cx="5546372" cy="812804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707110E3-DA0E-E53A-8DCE-87BC3DEB7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697" y="4223443"/>
            <a:ext cx="2378692" cy="37058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C358FB36-0215-1D6B-7B5B-33035E58D3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8762" y="2298311"/>
            <a:ext cx="1299240" cy="300876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839EABD7-8E6F-359E-7DEE-B3EF3FE207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8762" y="2759219"/>
            <a:ext cx="5546372" cy="89915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482DFB6-CCE2-95BB-FDFD-B2CEF25F54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96" y="4055117"/>
            <a:ext cx="8425408" cy="809558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2D88D8F-9081-07C5-C205-0B33A57B5E4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6" y="5357011"/>
            <a:ext cx="3192035" cy="719707"/>
          </a:xfrm>
          <a:prstGeom prst="rect">
            <a:avLst/>
          </a:prstGeom>
          <a:ln w="38100">
            <a:solidFill>
              <a:srgbClr val="7A0000"/>
            </a:solidFill>
          </a:ln>
        </p:spPr>
      </p:pic>
      <p:sp>
        <p:nvSpPr>
          <p:cNvPr id="35" name="Rectángulo 34">
            <a:extLst>
              <a:ext uri="{FF2B5EF4-FFF2-40B4-BE49-F238E27FC236}">
                <a16:creationId xmlns:a16="http://schemas.microsoft.com/office/drawing/2014/main" id="{6F4C3AC0-63E5-D0EF-EBE3-A2671FA6D38C}"/>
              </a:ext>
            </a:extLst>
          </p:cNvPr>
          <p:cNvSpPr/>
          <p:nvPr/>
        </p:nvSpPr>
        <p:spPr>
          <a:xfrm>
            <a:off x="221697" y="2049399"/>
            <a:ext cx="11815628" cy="1747619"/>
          </a:xfrm>
          <a:prstGeom prst="rect">
            <a:avLst/>
          </a:prstGeom>
          <a:noFill/>
          <a:ln w="28575">
            <a:solidFill>
              <a:srgbClr val="7A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EA776DA3-3969-BB98-9516-C8A006B929F9}"/>
              </a:ext>
            </a:extLst>
          </p:cNvPr>
          <p:cNvGrpSpPr/>
          <p:nvPr/>
        </p:nvGrpSpPr>
        <p:grpSpPr>
          <a:xfrm>
            <a:off x="221697" y="4094326"/>
            <a:ext cx="2639505" cy="1027208"/>
            <a:chOff x="221697" y="4094326"/>
            <a:chExt cx="2639505" cy="1027208"/>
          </a:xfrm>
        </p:grpSpPr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BEA1EF02-EC23-FC3D-C8F5-49C875474AA9}"/>
                </a:ext>
              </a:extLst>
            </p:cNvPr>
            <p:cNvSpPr/>
            <p:nvPr/>
          </p:nvSpPr>
          <p:spPr>
            <a:xfrm flipV="1">
              <a:off x="221697" y="4094326"/>
              <a:ext cx="2378692" cy="577629"/>
            </a:xfrm>
            <a:prstGeom prst="rect">
              <a:avLst/>
            </a:prstGeom>
            <a:noFill/>
            <a:ln w="28575">
              <a:solidFill>
                <a:srgbClr val="7A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DB359671-1BEB-2761-D1FC-8238C845360F}"/>
                </a:ext>
              </a:extLst>
            </p:cNvPr>
            <p:cNvSpPr txBox="1"/>
            <p:nvPr/>
          </p:nvSpPr>
          <p:spPr>
            <a:xfrm>
              <a:off x="221697" y="4752202"/>
              <a:ext cx="2639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ongenial" panose="02000503040000020004" pitchFamily="2" charset="0"/>
                </a:rPr>
                <a:t>QSA-SHA approximation</a:t>
              </a: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283" y="5357011"/>
            <a:ext cx="2270957" cy="8230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09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52"/>
    </mc:Choice>
    <mc:Fallback xmlns="">
      <p:transition spd="slow" advTm="113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0.5|5.3|3.2|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11.3|69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5|14.5|0.5|3.4|1.9|0.5|9.4|0.5|38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9.2|33.5|22|2.9|16.3|4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6|9.9|23.2|36.6|4.7|8.5|2.9|35.2|1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6|9.9|23.2|36.6|4.7|8.5|2.9|35.2|15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18.1|2.3|0.3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8053</TotalTime>
  <Words>177</Words>
  <Application>Microsoft Office PowerPoint</Application>
  <PresentationFormat>Panorámica</PresentationFormat>
  <Paragraphs>64</Paragraphs>
  <Slides>12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  <vt:variant>
        <vt:lpstr>Presentaciones personalizadas</vt:lpstr>
      </vt:variant>
      <vt:variant>
        <vt:i4>1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Cavolini</vt:lpstr>
      <vt:lpstr>Congenial</vt:lpstr>
      <vt:lpstr>Tema de Office</vt:lpstr>
      <vt:lpstr>1_Tema de Office</vt:lpstr>
      <vt:lpstr>Presentación de PowerPoint</vt:lpstr>
      <vt:lpstr>Motivation</vt:lpstr>
      <vt:lpstr>Motivation</vt:lpstr>
      <vt:lpstr>Generalized Proca Theory </vt:lpstr>
      <vt:lpstr>On the background of FLRW</vt:lpstr>
      <vt:lpstr>Generalized Proca theory coupled to Cold Dark Matter and Scaling Solution</vt:lpstr>
      <vt:lpstr>Presentación de PowerPoint</vt:lpstr>
      <vt:lpstr>Evolution of the background </vt:lpstr>
      <vt:lpstr>Linear perturbations </vt:lpstr>
      <vt:lpstr>Evolution of the             factor </vt:lpstr>
      <vt:lpstr>Conclusions and prospects</vt:lpstr>
      <vt:lpstr>Presentación de PowerPoint</vt:lpstr>
      <vt:lpstr>Presentación personalizada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garcia serna</dc:creator>
  <cp:lastModifiedBy>santiago garcia serna</cp:lastModifiedBy>
  <cp:revision>48</cp:revision>
  <dcterms:created xsi:type="dcterms:W3CDTF">2023-06-14T17:13:58Z</dcterms:created>
  <dcterms:modified xsi:type="dcterms:W3CDTF">2023-09-22T05:14:41Z</dcterms:modified>
</cp:coreProperties>
</file>