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260" r:id="rId3"/>
    <p:sldId id="259" r:id="rId4"/>
    <p:sldId id="261" r:id="rId5"/>
    <p:sldId id="262" r:id="rId6"/>
    <p:sldId id="263" r:id="rId7"/>
    <p:sldId id="26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64A0"/>
    <a:srgbClr val="3868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33"/>
    <p:restoredTop sz="91207"/>
  </p:normalViewPr>
  <p:slideViewPr>
    <p:cSldViewPr snapToGrid="0">
      <p:cViewPr>
        <p:scale>
          <a:sx n="76" d="100"/>
          <a:sy n="76" d="100"/>
        </p:scale>
        <p:origin x="384" y="4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7A5B26-F589-8348-A680-64DAD98625ED}" type="datetimeFigureOut">
              <a:rPr lang="en-US" smtClean="0"/>
              <a:t>5/19/23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15BD61-B714-564C-9548-D3A60988D0F9}" type="slidenum">
              <a:rPr lang="en-US" smtClean="0"/>
              <a:t>‹#›</a:t>
            </a:fld>
            <a:endParaRPr lang="en-US"/>
          </a:p>
        </p:txBody>
      </p:sp>
    </p:spTree>
    <p:extLst>
      <p:ext uri="{BB962C8B-B14F-4D97-AF65-F5344CB8AC3E}">
        <p14:creationId xmlns:p14="http://schemas.microsoft.com/office/powerpoint/2010/main" val="1068833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15BD61-B714-564C-9548-D3A60988D0F9}" type="slidenum">
              <a:rPr lang="en-US" smtClean="0"/>
              <a:t>1</a:t>
            </a:fld>
            <a:endParaRPr lang="en-US"/>
          </a:p>
        </p:txBody>
      </p:sp>
    </p:spTree>
    <p:extLst>
      <p:ext uri="{BB962C8B-B14F-4D97-AF65-F5344CB8AC3E}">
        <p14:creationId xmlns:p14="http://schemas.microsoft.com/office/powerpoint/2010/main" val="3937397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2"/>
                </a:solidFill>
                <a:effectLst/>
                <a:latin typeface="Arial" panose="020B0604020202020204" pitchFamily="34" charset="0"/>
              </a:rPr>
              <a:t>During his tenure, the university formally desegregated its undergraduate divisions, named its first female full professor, and enrolled a record number of students after wartime veterans returned to the United States</a:t>
            </a:r>
            <a:endParaRPr lang="en-US" dirty="0"/>
          </a:p>
        </p:txBody>
      </p:sp>
      <p:sp>
        <p:nvSpPr>
          <p:cNvPr id="4" name="Slide Number Placeholder 3"/>
          <p:cNvSpPr>
            <a:spLocks noGrp="1"/>
          </p:cNvSpPr>
          <p:nvPr>
            <p:ph type="sldNum" sz="quarter" idx="5"/>
          </p:nvPr>
        </p:nvSpPr>
        <p:spPr/>
        <p:txBody>
          <a:bodyPr/>
          <a:lstStyle/>
          <a:p>
            <a:fld id="{D615BD61-B714-564C-9548-D3A60988D0F9}" type="slidenum">
              <a:rPr lang="en-US" smtClean="0"/>
              <a:t>5</a:t>
            </a:fld>
            <a:endParaRPr lang="en-US"/>
          </a:p>
        </p:txBody>
      </p:sp>
    </p:spTree>
    <p:extLst>
      <p:ext uri="{BB962C8B-B14F-4D97-AF65-F5344CB8AC3E}">
        <p14:creationId xmlns:p14="http://schemas.microsoft.com/office/powerpoint/2010/main" val="3812442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15BD61-B714-564C-9548-D3A60988D0F9}" type="slidenum">
              <a:rPr lang="en-US" smtClean="0"/>
              <a:t>6</a:t>
            </a:fld>
            <a:endParaRPr lang="en-US"/>
          </a:p>
        </p:txBody>
      </p:sp>
    </p:spTree>
    <p:extLst>
      <p:ext uri="{BB962C8B-B14F-4D97-AF65-F5344CB8AC3E}">
        <p14:creationId xmlns:p14="http://schemas.microsoft.com/office/powerpoint/2010/main" val="1426209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15BD61-B714-564C-9548-D3A60988D0F9}" type="slidenum">
              <a:rPr lang="en-US" smtClean="0"/>
              <a:t>7</a:t>
            </a:fld>
            <a:endParaRPr lang="en-US"/>
          </a:p>
        </p:txBody>
      </p:sp>
    </p:spTree>
    <p:extLst>
      <p:ext uri="{BB962C8B-B14F-4D97-AF65-F5344CB8AC3E}">
        <p14:creationId xmlns:p14="http://schemas.microsoft.com/office/powerpoint/2010/main" val="792871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407CF-44CF-1969-9056-CD8B994945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6EC1C9-05AF-C6E3-4E1A-5EA0BEFC4A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439095-9979-EBBD-9A27-A93DF3C26E08}"/>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7D61F6CE-7954-AA09-C06D-D882DBDDC5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B06BD4-9EA8-2AFE-6371-DEE570724F62}"/>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2400194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8D4A6-B517-DA1F-7438-6F7BC786E5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A9F850-D784-C36B-E027-98AD03C4EF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F4B6C-D2BD-8784-DD6D-1C0385D0AB37}"/>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35ABE012-46ED-30E3-130F-E201B267FA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4F8920-BB69-CBD1-2099-5C6E0E2872E0}"/>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3893857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5DCBD4-BD5A-866B-B1DF-FD2E936BA7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B2AD124-8BA8-024A-AAE9-4055C3F24A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851A9E-AAA9-4FFF-1E3D-F85732A1F85A}"/>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8279B60E-1624-52A4-9E18-EF99223C37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36804C-6510-10EB-3D54-65C9E745BD48}"/>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4048670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9E9B-AD0C-70F4-CFE6-C6E9DC57E0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5DEA8B-C0BD-BC01-EF9B-9EB43CEFED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D3B04-6EDC-F3F0-A5E4-1528AD07ED46}"/>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86E78C67-B83F-43D9-8FF1-9D09E0632A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8DAC42-F052-68AC-55D6-4DF250219515}"/>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3872036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5EE6C-E071-AA0A-CAB4-1636974C52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B41CDD1-2042-1C72-2313-6E93FADA70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33EF2A-9EFF-974C-D832-30EAD77EBA04}"/>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A0AD5F04-AC3E-E52F-C1DF-A591F7980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59BC05-20C6-A15B-AA34-F8AC8DE2A661}"/>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3604701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789E-B826-37B1-96AF-C9C5812CE3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79C1E2-D1E7-E9CC-D10C-39B0EE5EB15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347BBF-E6CF-825F-672D-D490986DDB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5DF74F-95C0-CD6C-63E7-1109C119BD79}"/>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6" name="Footer Placeholder 5">
            <a:extLst>
              <a:ext uri="{FF2B5EF4-FFF2-40B4-BE49-F238E27FC236}">
                <a16:creationId xmlns:a16="http://schemas.microsoft.com/office/drawing/2014/main" id="{95A42AFF-63DC-6899-4BB2-097562FFE4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94C355-BF9E-B981-01C7-9116CD9E7E41}"/>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822370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0295-2C8B-C44A-FBF2-1147A89BC6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63E2547-E946-8BBC-3CB5-E9C0B50058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3EE5957-2102-6A4E-84A9-369CA50D17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9EFD34-8AF4-0653-15C8-DC7968EC23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5854D7-03AF-6398-6931-CB7D76372D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7DB202-504B-54D2-B02B-FDC75B76D832}"/>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8" name="Footer Placeholder 7">
            <a:extLst>
              <a:ext uri="{FF2B5EF4-FFF2-40B4-BE49-F238E27FC236}">
                <a16:creationId xmlns:a16="http://schemas.microsoft.com/office/drawing/2014/main" id="{A8BF5CA3-5F0A-767D-F858-4BA76FB60E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1B3EF64-2474-7A02-FFBD-97062F2F7E1C}"/>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2553039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D51C2-E64E-A39B-8B29-1996D8A1DD0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95CA1A-70B5-E5FC-1CDE-1D930D99DCD8}"/>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4" name="Footer Placeholder 3">
            <a:extLst>
              <a:ext uri="{FF2B5EF4-FFF2-40B4-BE49-F238E27FC236}">
                <a16:creationId xmlns:a16="http://schemas.microsoft.com/office/drawing/2014/main" id="{21584D58-87BC-E19A-EFEC-8D01AE94BE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D40EC8-D7D6-5C21-0B4D-4CF8C60986A2}"/>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625665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063739-136E-5360-EF7E-1A6B0B9AD77F}"/>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3" name="Footer Placeholder 2">
            <a:extLst>
              <a:ext uri="{FF2B5EF4-FFF2-40B4-BE49-F238E27FC236}">
                <a16:creationId xmlns:a16="http://schemas.microsoft.com/office/drawing/2014/main" id="{7DEEB420-DFA9-8CE5-5CCF-D7FE6ABAAA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7F3222-D138-670E-B603-D08729F24600}"/>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2874821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0F972-D069-47C4-AE04-23C54B4D49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4BE32-81A9-7811-F19E-D630084F1A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6518FCB-98D0-15D6-2CEE-0BAC88DA0E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F6AEA0-7E0F-E784-9B80-904AB1F2E90C}"/>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6" name="Footer Placeholder 5">
            <a:extLst>
              <a:ext uri="{FF2B5EF4-FFF2-40B4-BE49-F238E27FC236}">
                <a16:creationId xmlns:a16="http://schemas.microsoft.com/office/drawing/2014/main" id="{329E8BB7-E97C-ADAA-D460-586DB49827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69B693-6E83-6064-B677-C74CB16FB514}"/>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1820563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4CA10-CBE4-DD7E-0EE7-2617DA761B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2F9259-B72B-944C-BA07-27BAF9A54A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E28A90-D748-4B42-688A-89D63A5FD5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03A005-3FC3-DA71-3CFA-2B36CE82B01B}"/>
              </a:ext>
            </a:extLst>
          </p:cNvPr>
          <p:cNvSpPr>
            <a:spLocks noGrp="1"/>
          </p:cNvSpPr>
          <p:nvPr>
            <p:ph type="dt" sz="half" idx="10"/>
          </p:nvPr>
        </p:nvSpPr>
        <p:spPr/>
        <p:txBody>
          <a:bodyPr/>
          <a:lstStyle/>
          <a:p>
            <a:fld id="{22C05486-7E1D-2049-AA00-8732EB0DF380}" type="datetimeFigureOut">
              <a:rPr lang="en-US" smtClean="0"/>
              <a:t>5/19/23</a:t>
            </a:fld>
            <a:endParaRPr lang="en-US"/>
          </a:p>
        </p:txBody>
      </p:sp>
      <p:sp>
        <p:nvSpPr>
          <p:cNvPr id="6" name="Footer Placeholder 5">
            <a:extLst>
              <a:ext uri="{FF2B5EF4-FFF2-40B4-BE49-F238E27FC236}">
                <a16:creationId xmlns:a16="http://schemas.microsoft.com/office/drawing/2014/main" id="{F890EBE3-53FA-33C8-979D-F890DF58E3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77C4D8-268B-9B4C-63D3-022485AF7D64}"/>
              </a:ext>
            </a:extLst>
          </p:cNvPr>
          <p:cNvSpPr>
            <a:spLocks noGrp="1"/>
          </p:cNvSpPr>
          <p:nvPr>
            <p:ph type="sldNum" sz="quarter" idx="12"/>
          </p:nvPr>
        </p:nvSpPr>
        <p:spPr/>
        <p:txBody>
          <a:bodyPr/>
          <a:lstStyle/>
          <a:p>
            <a:fld id="{61256F02-74CA-CA4D-82C2-AB59BF0E15DE}" type="slidenum">
              <a:rPr lang="en-US" smtClean="0"/>
              <a:t>‹#›</a:t>
            </a:fld>
            <a:endParaRPr lang="en-US"/>
          </a:p>
        </p:txBody>
      </p:sp>
    </p:spTree>
    <p:extLst>
      <p:ext uri="{BB962C8B-B14F-4D97-AF65-F5344CB8AC3E}">
        <p14:creationId xmlns:p14="http://schemas.microsoft.com/office/powerpoint/2010/main" val="3418263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D50624-CAFF-35E1-8F90-D3F7E32883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354684-52B1-4571-F26A-C20D6DDE3B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6254AF-02DD-A28F-3479-6DEDBCD04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C05486-7E1D-2049-AA00-8732EB0DF380}" type="datetimeFigureOut">
              <a:rPr lang="en-US" smtClean="0"/>
              <a:t>5/19/23</a:t>
            </a:fld>
            <a:endParaRPr lang="en-US"/>
          </a:p>
        </p:txBody>
      </p:sp>
      <p:sp>
        <p:nvSpPr>
          <p:cNvPr id="5" name="Footer Placeholder 4">
            <a:extLst>
              <a:ext uri="{FF2B5EF4-FFF2-40B4-BE49-F238E27FC236}">
                <a16:creationId xmlns:a16="http://schemas.microsoft.com/office/drawing/2014/main" id="{915DC0BE-DD82-A9DE-4E95-EA50A2AE2B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07DC82A-5B39-0B52-66E8-D8D9EAD261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56F02-74CA-CA4D-82C2-AB59BF0E15DE}" type="slidenum">
              <a:rPr lang="en-US" smtClean="0"/>
              <a:t>‹#›</a:t>
            </a:fld>
            <a:endParaRPr lang="en-US"/>
          </a:p>
        </p:txBody>
      </p:sp>
    </p:spTree>
    <p:extLst>
      <p:ext uri="{BB962C8B-B14F-4D97-AF65-F5344CB8AC3E}">
        <p14:creationId xmlns:p14="http://schemas.microsoft.com/office/powerpoint/2010/main" val="3890339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tiff"/><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E266974-FF61-3778-5C76-795F9E71E24E}"/>
              </a:ext>
            </a:extLst>
          </p:cNvPr>
          <p:cNvPicPr>
            <a:picLocks noChangeAspect="1"/>
          </p:cNvPicPr>
          <p:nvPr/>
        </p:nvPicPr>
        <p:blipFill>
          <a:blip r:embed="rId3"/>
          <a:stretch>
            <a:fillRect/>
          </a:stretch>
        </p:blipFill>
        <p:spPr>
          <a:xfrm>
            <a:off x="-1" y="954132"/>
            <a:ext cx="12178928" cy="3846965"/>
          </a:xfrm>
          <a:prstGeom prst="rect">
            <a:avLst/>
          </a:prstGeom>
        </p:spPr>
      </p:pic>
      <p:sp>
        <p:nvSpPr>
          <p:cNvPr id="11" name="TextBox 10">
            <a:extLst>
              <a:ext uri="{FF2B5EF4-FFF2-40B4-BE49-F238E27FC236}">
                <a16:creationId xmlns:a16="http://schemas.microsoft.com/office/drawing/2014/main" id="{360E1602-C63A-D923-EA10-CE518A836008}"/>
              </a:ext>
            </a:extLst>
          </p:cNvPr>
          <p:cNvSpPr txBox="1"/>
          <p:nvPr/>
        </p:nvSpPr>
        <p:spPr>
          <a:xfrm>
            <a:off x="13073" y="6305263"/>
            <a:ext cx="12192000" cy="584775"/>
          </a:xfrm>
          <a:prstGeom prst="rect">
            <a:avLst/>
          </a:prstGeom>
          <a:solidFill>
            <a:srgbClr val="1A64A0"/>
          </a:solidFill>
        </p:spPr>
        <p:txBody>
          <a:bodyPr wrap="square" rtlCol="0">
            <a:spAutoFit/>
          </a:bodyPr>
          <a:lstStyle/>
          <a:p>
            <a:pPr algn="ctr">
              <a:spcBef>
                <a:spcPts val="600"/>
              </a:spcBef>
              <a:spcAft>
                <a:spcPts val="2400"/>
              </a:spcAft>
            </a:pPr>
            <a:endParaRPr lang="en-US" sz="3200" dirty="0">
              <a:solidFill>
                <a:schemeClr val="bg1"/>
              </a:solidFill>
              <a:latin typeface="Cambria" panose="02040503050406030204" pitchFamily="18" charset="0"/>
            </a:endParaRPr>
          </a:p>
        </p:txBody>
      </p:sp>
      <p:sp>
        <p:nvSpPr>
          <p:cNvPr id="13" name="TextBox 12">
            <a:extLst>
              <a:ext uri="{FF2B5EF4-FFF2-40B4-BE49-F238E27FC236}">
                <a16:creationId xmlns:a16="http://schemas.microsoft.com/office/drawing/2014/main" id="{C6DA2316-E144-D097-CBE2-2BA03E24F70D}"/>
              </a:ext>
            </a:extLst>
          </p:cNvPr>
          <p:cNvSpPr txBox="1"/>
          <p:nvPr/>
        </p:nvSpPr>
        <p:spPr>
          <a:xfrm>
            <a:off x="4224171" y="1647936"/>
            <a:ext cx="2769476" cy="830997"/>
          </a:xfrm>
          <a:prstGeom prst="rect">
            <a:avLst/>
          </a:prstGeom>
          <a:noFill/>
        </p:spPr>
        <p:txBody>
          <a:bodyPr wrap="none" rtlCol="0">
            <a:spAutoFit/>
          </a:bodyPr>
          <a:lstStyle/>
          <a:p>
            <a:pPr algn="ctr"/>
            <a:r>
              <a:rPr lang="en-US" sz="4800" dirty="0">
                <a:solidFill>
                  <a:schemeClr val="bg1"/>
                </a:solidFill>
                <a:latin typeface="Cambria" panose="02040503050406030204" pitchFamily="18" charset="0"/>
              </a:rPr>
              <a:t>Welcome!</a:t>
            </a:r>
          </a:p>
        </p:txBody>
      </p:sp>
      <p:sp>
        <p:nvSpPr>
          <p:cNvPr id="16" name="TextBox 15">
            <a:extLst>
              <a:ext uri="{FF2B5EF4-FFF2-40B4-BE49-F238E27FC236}">
                <a16:creationId xmlns:a16="http://schemas.microsoft.com/office/drawing/2014/main" id="{1385419C-8D0A-41F6-290A-FC7EA26BEB7A}"/>
              </a:ext>
            </a:extLst>
          </p:cNvPr>
          <p:cNvSpPr txBox="1"/>
          <p:nvPr/>
        </p:nvSpPr>
        <p:spPr>
          <a:xfrm>
            <a:off x="-13073" y="-13679"/>
            <a:ext cx="12192000" cy="1477328"/>
          </a:xfrm>
          <a:prstGeom prst="rect">
            <a:avLst/>
          </a:prstGeom>
          <a:solidFill>
            <a:srgbClr val="1A64A0"/>
          </a:solidFill>
        </p:spPr>
        <p:txBody>
          <a:bodyPr wrap="square" rtlCol="0">
            <a:spAutoFit/>
          </a:bodyPr>
          <a:lstStyle/>
          <a:p>
            <a:pPr algn="ctr">
              <a:spcBef>
                <a:spcPts val="2400"/>
              </a:spcBef>
              <a:spcAft>
                <a:spcPts val="1200"/>
              </a:spcAft>
            </a:pPr>
            <a:endParaRPr lang="en-US" sz="600" dirty="0">
              <a:solidFill>
                <a:schemeClr val="bg1"/>
              </a:solidFill>
              <a:latin typeface="Cambria" panose="02040503050406030204" pitchFamily="18" charset="0"/>
            </a:endParaRPr>
          </a:p>
          <a:p>
            <a:pPr algn="ctr">
              <a:spcAft>
                <a:spcPts val="1200"/>
              </a:spcAft>
            </a:pPr>
            <a:r>
              <a:rPr lang="en-US" sz="2800" dirty="0">
                <a:solidFill>
                  <a:schemeClr val="bg1"/>
                </a:solidFill>
                <a:latin typeface="Cambria" panose="02040503050406030204" pitchFamily="18" charset="0"/>
              </a:rPr>
              <a:t>Information and Statistics for Nuclear Experiment and Theory (ISNET)</a:t>
            </a:r>
          </a:p>
          <a:p>
            <a:pPr algn="ctr">
              <a:spcBef>
                <a:spcPts val="1200"/>
              </a:spcBef>
              <a:spcAft>
                <a:spcPts val="1200"/>
              </a:spcAft>
            </a:pPr>
            <a:endParaRPr lang="en-US" sz="2400" dirty="0">
              <a:solidFill>
                <a:schemeClr val="bg1"/>
              </a:solidFill>
              <a:latin typeface="Cambria" panose="02040503050406030204" pitchFamily="18" charset="0"/>
            </a:endParaRPr>
          </a:p>
        </p:txBody>
      </p:sp>
      <p:pic>
        <p:nvPicPr>
          <p:cNvPr id="12" name="Picture 11">
            <a:extLst>
              <a:ext uri="{FF2B5EF4-FFF2-40B4-BE49-F238E27FC236}">
                <a16:creationId xmlns:a16="http://schemas.microsoft.com/office/drawing/2014/main" id="{2A85C66D-3510-28DE-5905-74D6BE6D77E7}"/>
              </a:ext>
            </a:extLst>
          </p:cNvPr>
          <p:cNvPicPr>
            <a:picLocks noChangeAspect="1"/>
          </p:cNvPicPr>
          <p:nvPr/>
        </p:nvPicPr>
        <p:blipFill rotWithShape="1">
          <a:blip r:embed="rId4"/>
          <a:srcRect b="11426"/>
          <a:stretch/>
        </p:blipFill>
        <p:spPr>
          <a:xfrm>
            <a:off x="13073" y="885891"/>
            <a:ext cx="12165854" cy="5419373"/>
          </a:xfrm>
          <a:prstGeom prst="rect">
            <a:avLst/>
          </a:prstGeom>
        </p:spPr>
      </p:pic>
      <p:pic>
        <p:nvPicPr>
          <p:cNvPr id="14" name="Picture 13">
            <a:extLst>
              <a:ext uri="{FF2B5EF4-FFF2-40B4-BE49-F238E27FC236}">
                <a16:creationId xmlns:a16="http://schemas.microsoft.com/office/drawing/2014/main" id="{F4BA68E1-720F-D496-1F8A-6FAC430A0418}"/>
              </a:ext>
            </a:extLst>
          </p:cNvPr>
          <p:cNvPicPr>
            <a:picLocks noChangeAspect="1"/>
          </p:cNvPicPr>
          <p:nvPr/>
        </p:nvPicPr>
        <p:blipFill>
          <a:blip r:embed="rId5"/>
          <a:stretch>
            <a:fillRect/>
          </a:stretch>
        </p:blipFill>
        <p:spPr>
          <a:xfrm>
            <a:off x="10136403" y="1259733"/>
            <a:ext cx="1663700" cy="1219200"/>
          </a:xfrm>
          <a:prstGeom prst="rect">
            <a:avLst/>
          </a:prstGeom>
          <a:ln w="25400">
            <a:solidFill>
              <a:srgbClr val="C00000"/>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0AB1EDD6-4D91-6416-4819-A8F510DFF546}"/>
              </a:ext>
            </a:extLst>
          </p:cNvPr>
          <p:cNvSpPr txBox="1"/>
          <p:nvPr/>
        </p:nvSpPr>
        <p:spPr>
          <a:xfrm>
            <a:off x="3128671" y="5873742"/>
            <a:ext cx="5960803" cy="646331"/>
          </a:xfrm>
          <a:prstGeom prst="rect">
            <a:avLst/>
          </a:prstGeom>
          <a:solidFill>
            <a:schemeClr val="bg1"/>
          </a:solidFill>
          <a:ln w="25400">
            <a:solidFill>
              <a:srgbClr val="1A64A0"/>
            </a:solidFill>
          </a:ln>
          <a:effectLst>
            <a:outerShdw blurRad="50800" dist="38100" dir="2700000" algn="tl" rotWithShape="0">
              <a:prstClr val="black">
                <a:alpha val="40000"/>
              </a:prstClr>
            </a:outerShdw>
          </a:effectLst>
        </p:spPr>
        <p:txBody>
          <a:bodyPr wrap="square" rtlCol="0">
            <a:spAutoFit/>
          </a:bodyPr>
          <a:lstStyle/>
          <a:p>
            <a:pPr algn="ctr"/>
            <a:r>
              <a:rPr lang="en-US" b="1" dirty="0">
                <a:solidFill>
                  <a:srgbClr val="C00000"/>
                </a:solidFill>
                <a:latin typeface="Cambria" panose="02040503050406030204" pitchFamily="18" charset="0"/>
              </a:rPr>
              <a:t>Department of Physics and the McDonnell Center for the Space Sciences, Washington University in St. Louis</a:t>
            </a:r>
          </a:p>
        </p:txBody>
      </p:sp>
      <p:sp>
        <p:nvSpPr>
          <p:cNvPr id="17" name="TextBox 16">
            <a:extLst>
              <a:ext uri="{FF2B5EF4-FFF2-40B4-BE49-F238E27FC236}">
                <a16:creationId xmlns:a16="http://schemas.microsoft.com/office/drawing/2014/main" id="{0EAC3E66-9390-6DA7-8484-A1C4C7B35B6C}"/>
              </a:ext>
            </a:extLst>
          </p:cNvPr>
          <p:cNvSpPr txBox="1"/>
          <p:nvPr/>
        </p:nvSpPr>
        <p:spPr>
          <a:xfrm>
            <a:off x="3119506" y="1201849"/>
            <a:ext cx="4891730" cy="769441"/>
          </a:xfrm>
          <a:prstGeom prst="rect">
            <a:avLst/>
          </a:prstGeom>
          <a:noFill/>
        </p:spPr>
        <p:txBody>
          <a:bodyPr wrap="square" rtlCol="0">
            <a:spAutoFit/>
          </a:bodyPr>
          <a:lstStyle/>
          <a:p>
            <a:pPr algn="ctr"/>
            <a:r>
              <a:rPr lang="en-US" sz="4400" dirty="0">
                <a:solidFill>
                  <a:srgbClr val="FFC000"/>
                </a:solidFill>
                <a:effectLst>
                  <a:outerShdw blurRad="50800" dist="38100" dir="2700000" algn="tl" rotWithShape="0">
                    <a:prstClr val="black">
                      <a:alpha val="40000"/>
                    </a:prstClr>
                  </a:outerShdw>
                </a:effectLst>
                <a:latin typeface="Cambria" panose="02040503050406030204" pitchFamily="18" charset="0"/>
              </a:rPr>
              <a:t>Welcome ISNET-9</a:t>
            </a:r>
          </a:p>
        </p:txBody>
      </p:sp>
    </p:spTree>
    <p:extLst>
      <p:ext uri="{BB962C8B-B14F-4D97-AF65-F5344CB8AC3E}">
        <p14:creationId xmlns:p14="http://schemas.microsoft.com/office/powerpoint/2010/main" val="1451354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52DE62-CA01-0150-743E-6861E9EAC646}"/>
              </a:ext>
            </a:extLst>
          </p:cNvPr>
          <p:cNvSpPr txBox="1"/>
          <p:nvPr/>
        </p:nvSpPr>
        <p:spPr>
          <a:xfrm>
            <a:off x="1009934" y="2991471"/>
            <a:ext cx="10235821" cy="3693319"/>
          </a:xfrm>
          <a:prstGeom prst="rect">
            <a:avLst/>
          </a:prstGeom>
          <a:noFill/>
        </p:spPr>
        <p:txBody>
          <a:bodyPr wrap="square" rtlCol="0">
            <a:spAutoFit/>
          </a:bodyPr>
          <a:lstStyle/>
          <a:p>
            <a:pPr>
              <a:lnSpc>
                <a:spcPct val="150000"/>
              </a:lnSpc>
            </a:pPr>
            <a:r>
              <a:rPr lang="en-US" b="1" i="0" dirty="0">
                <a:solidFill>
                  <a:srgbClr val="393939"/>
                </a:solidFill>
                <a:effectLst/>
                <a:latin typeface="Source Sans Pro" panose="020B0503030403020204" pitchFamily="34" charset="0"/>
              </a:rPr>
              <a:t>The mission of the Information and Statistics in Nuclear Experiment and Theory (ISNET) community</a:t>
            </a:r>
            <a:r>
              <a:rPr lang="en-US" b="0" i="0" dirty="0">
                <a:solidFill>
                  <a:srgbClr val="393939"/>
                </a:solidFill>
                <a:effectLst/>
                <a:latin typeface="Source Sans Pro" panose="020B0503030403020204" pitchFamily="34" charset="0"/>
              </a:rPr>
              <a:t> is to encourage, facilitate, and develop the use of statistical and computational methodologies to enable nuclear physics to reach more quantitatively rigorous scientific conclusions.  We do this by combining domain knowledge from the broad nuclear physics community with expertise in related fields of research, such as statistics, mathematics and computer science.</a:t>
            </a:r>
          </a:p>
          <a:p>
            <a:pPr>
              <a:lnSpc>
                <a:spcPct val="150000"/>
              </a:lnSpc>
            </a:pPr>
            <a:endParaRPr lang="en-US" b="0" i="0" dirty="0">
              <a:solidFill>
                <a:srgbClr val="393939"/>
              </a:solidFill>
              <a:effectLst/>
              <a:latin typeface="Source Sans Pro" panose="020B0503030403020204" pitchFamily="34" charset="0"/>
            </a:endParaRPr>
          </a:p>
          <a:p>
            <a:pPr>
              <a:lnSpc>
                <a:spcPct val="150000"/>
              </a:lnSpc>
            </a:pPr>
            <a:r>
              <a:rPr lang="en-US" b="1" i="0" dirty="0">
                <a:solidFill>
                  <a:srgbClr val="393939"/>
                </a:solidFill>
                <a:effectLst/>
                <a:latin typeface="Source Sans Pro" panose="020B0503030403020204" pitchFamily="34" charset="0"/>
              </a:rPr>
              <a:t>Welcome to remote participants:</a:t>
            </a:r>
            <a:r>
              <a:rPr lang="en-US" b="0" i="0" dirty="0">
                <a:solidFill>
                  <a:srgbClr val="393939"/>
                </a:solidFill>
                <a:effectLst/>
                <a:latin typeface="Source Sans Pro" panose="020B0503030403020204" pitchFamily="34" charset="0"/>
              </a:rPr>
              <a:t> For 2023, ISNET-9 is a hybrid meeting. All talks will be delivered on-site, but sessions will also be broadcast via Zoom for remote participants.</a:t>
            </a:r>
          </a:p>
          <a:p>
            <a:endParaRPr lang="en-US" dirty="0"/>
          </a:p>
        </p:txBody>
      </p:sp>
      <p:pic>
        <p:nvPicPr>
          <p:cNvPr id="5" name="Picture 4">
            <a:extLst>
              <a:ext uri="{FF2B5EF4-FFF2-40B4-BE49-F238E27FC236}">
                <a16:creationId xmlns:a16="http://schemas.microsoft.com/office/drawing/2014/main" id="{81875E32-8903-8DC0-D1D7-897C4DDDA609}"/>
              </a:ext>
            </a:extLst>
          </p:cNvPr>
          <p:cNvPicPr>
            <a:picLocks noChangeAspect="1"/>
          </p:cNvPicPr>
          <p:nvPr/>
        </p:nvPicPr>
        <p:blipFill rotWithShape="1">
          <a:blip r:embed="rId2"/>
          <a:srcRect b="32467"/>
          <a:stretch/>
        </p:blipFill>
        <p:spPr>
          <a:xfrm>
            <a:off x="2023281" y="0"/>
            <a:ext cx="7772400" cy="2019869"/>
          </a:xfrm>
          <a:prstGeom prst="rect">
            <a:avLst/>
          </a:prstGeom>
        </p:spPr>
      </p:pic>
      <p:pic>
        <p:nvPicPr>
          <p:cNvPr id="6" name="Picture 5">
            <a:extLst>
              <a:ext uri="{FF2B5EF4-FFF2-40B4-BE49-F238E27FC236}">
                <a16:creationId xmlns:a16="http://schemas.microsoft.com/office/drawing/2014/main" id="{FD8F8596-3C50-5E67-A04D-C1A3A9DDC2E9}"/>
              </a:ext>
            </a:extLst>
          </p:cNvPr>
          <p:cNvPicPr>
            <a:picLocks noChangeAspect="1"/>
          </p:cNvPicPr>
          <p:nvPr/>
        </p:nvPicPr>
        <p:blipFill rotWithShape="1">
          <a:blip r:embed="rId2"/>
          <a:srcRect t="72476"/>
          <a:stretch/>
        </p:blipFill>
        <p:spPr>
          <a:xfrm>
            <a:off x="2023281" y="1842970"/>
            <a:ext cx="7772400" cy="823230"/>
          </a:xfrm>
          <a:prstGeom prst="rect">
            <a:avLst/>
          </a:prstGeom>
        </p:spPr>
      </p:pic>
    </p:spTree>
    <p:extLst>
      <p:ext uri="{BB962C8B-B14F-4D97-AF65-F5344CB8AC3E}">
        <p14:creationId xmlns:p14="http://schemas.microsoft.com/office/powerpoint/2010/main" val="4044347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5B2A43-AA47-C42C-15CC-BFB4F563139D}"/>
              </a:ext>
            </a:extLst>
          </p:cNvPr>
          <p:cNvPicPr>
            <a:picLocks noChangeAspect="1"/>
          </p:cNvPicPr>
          <p:nvPr/>
        </p:nvPicPr>
        <p:blipFill>
          <a:blip r:embed="rId2"/>
          <a:stretch>
            <a:fillRect/>
          </a:stretch>
        </p:blipFill>
        <p:spPr>
          <a:xfrm>
            <a:off x="221568" y="940127"/>
            <a:ext cx="11693358" cy="4736892"/>
          </a:xfrm>
          <a:prstGeom prst="rect">
            <a:avLst/>
          </a:prstGeom>
        </p:spPr>
      </p:pic>
      <p:pic>
        <p:nvPicPr>
          <p:cNvPr id="6" name="Picture 5">
            <a:extLst>
              <a:ext uri="{FF2B5EF4-FFF2-40B4-BE49-F238E27FC236}">
                <a16:creationId xmlns:a16="http://schemas.microsoft.com/office/drawing/2014/main" id="{700FB03D-5E4C-BA8C-5B58-2250964F5AF2}"/>
              </a:ext>
            </a:extLst>
          </p:cNvPr>
          <p:cNvPicPr>
            <a:picLocks noChangeAspect="1"/>
          </p:cNvPicPr>
          <p:nvPr/>
        </p:nvPicPr>
        <p:blipFill>
          <a:blip r:embed="rId3"/>
          <a:stretch>
            <a:fillRect/>
          </a:stretch>
        </p:blipFill>
        <p:spPr>
          <a:xfrm>
            <a:off x="3452217" y="2141737"/>
            <a:ext cx="4178300" cy="317500"/>
          </a:xfrm>
          <a:prstGeom prst="rect">
            <a:avLst/>
          </a:prstGeom>
        </p:spPr>
      </p:pic>
      <p:pic>
        <p:nvPicPr>
          <p:cNvPr id="5" name="Picture 4">
            <a:extLst>
              <a:ext uri="{FF2B5EF4-FFF2-40B4-BE49-F238E27FC236}">
                <a16:creationId xmlns:a16="http://schemas.microsoft.com/office/drawing/2014/main" id="{92630AE1-77DD-B231-3125-4B3E1D0788E9}"/>
              </a:ext>
            </a:extLst>
          </p:cNvPr>
          <p:cNvPicPr>
            <a:picLocks noChangeAspect="1"/>
          </p:cNvPicPr>
          <p:nvPr/>
        </p:nvPicPr>
        <p:blipFill>
          <a:blip r:embed="rId4"/>
          <a:stretch>
            <a:fillRect/>
          </a:stretch>
        </p:blipFill>
        <p:spPr>
          <a:xfrm>
            <a:off x="3765654" y="2156727"/>
            <a:ext cx="6600444" cy="387350"/>
          </a:xfrm>
          <a:prstGeom prst="rect">
            <a:avLst/>
          </a:prstGeom>
        </p:spPr>
      </p:pic>
      <p:sp>
        <p:nvSpPr>
          <p:cNvPr id="7" name="TextBox 6">
            <a:extLst>
              <a:ext uri="{FF2B5EF4-FFF2-40B4-BE49-F238E27FC236}">
                <a16:creationId xmlns:a16="http://schemas.microsoft.com/office/drawing/2014/main" id="{B44D4049-6B89-5644-4F53-3A7923A61F09}"/>
              </a:ext>
            </a:extLst>
          </p:cNvPr>
          <p:cNvSpPr txBox="1"/>
          <p:nvPr/>
        </p:nvSpPr>
        <p:spPr>
          <a:xfrm>
            <a:off x="614149" y="292067"/>
            <a:ext cx="11027391" cy="523220"/>
          </a:xfrm>
          <a:prstGeom prst="rect">
            <a:avLst/>
          </a:prstGeom>
          <a:noFill/>
        </p:spPr>
        <p:txBody>
          <a:bodyPr wrap="square" rtlCol="0">
            <a:spAutoFit/>
          </a:bodyPr>
          <a:lstStyle/>
          <a:p>
            <a:pPr algn="ctr"/>
            <a:r>
              <a:rPr lang="en-US" sz="2800" dirty="0">
                <a:solidFill>
                  <a:srgbClr val="C00000"/>
                </a:solidFill>
                <a:latin typeface="Cambria" panose="02040503050406030204" pitchFamily="18" charset="0"/>
              </a:rPr>
              <a:t>A bit of Washington University history in the area of Bayesian Inference</a:t>
            </a:r>
          </a:p>
        </p:txBody>
      </p:sp>
      <p:sp>
        <p:nvSpPr>
          <p:cNvPr id="8" name="TextBox 7">
            <a:extLst>
              <a:ext uri="{FF2B5EF4-FFF2-40B4-BE49-F238E27FC236}">
                <a16:creationId xmlns:a16="http://schemas.microsoft.com/office/drawing/2014/main" id="{2C39DE91-97F8-7282-3991-84D6C969C530}"/>
              </a:ext>
            </a:extLst>
          </p:cNvPr>
          <p:cNvSpPr txBox="1"/>
          <p:nvPr/>
        </p:nvSpPr>
        <p:spPr>
          <a:xfrm>
            <a:off x="413094" y="5863414"/>
            <a:ext cx="11365811" cy="830997"/>
          </a:xfrm>
          <a:prstGeom prst="rect">
            <a:avLst/>
          </a:prstGeom>
          <a:noFill/>
        </p:spPr>
        <p:txBody>
          <a:bodyPr wrap="square" rtlCol="0">
            <a:spAutoFit/>
          </a:bodyPr>
          <a:lstStyle/>
          <a:p>
            <a:r>
              <a:rPr lang="en-US" sz="1600" dirty="0">
                <a:solidFill>
                  <a:srgbClr val="C00000"/>
                </a:solidFill>
              </a:rPr>
              <a:t>G. Larry Bretthorst, 1988, Bayesian Spectrum Analysis and Parameter Estimation, in Lecture Notes in Statistics 48, Springer-Verlag, New York: </a:t>
            </a:r>
            <a:r>
              <a:rPr lang="en-US" sz="1600" dirty="0"/>
              <a:t>Bayesian spectrum analysis is still in its infancy. It was born when E. T. Jaynes derived the periodogram as a sufficient statistic for determining the spectrum of a time-sampled data set containing a single stationary frequency... </a:t>
            </a:r>
          </a:p>
        </p:txBody>
      </p:sp>
    </p:spTree>
    <p:extLst>
      <p:ext uri="{BB962C8B-B14F-4D97-AF65-F5344CB8AC3E}">
        <p14:creationId xmlns:p14="http://schemas.microsoft.com/office/powerpoint/2010/main" val="907997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5AD433E-7121-774D-881C-3BBC35FC3C1D}"/>
              </a:ext>
            </a:extLst>
          </p:cNvPr>
          <p:cNvGrpSpPr/>
          <p:nvPr/>
        </p:nvGrpSpPr>
        <p:grpSpPr>
          <a:xfrm>
            <a:off x="0" y="0"/>
            <a:ext cx="12197204" cy="3766782"/>
            <a:chOff x="0" y="0"/>
            <a:chExt cx="12197204" cy="3766782"/>
          </a:xfrm>
        </p:grpSpPr>
        <p:pic>
          <p:nvPicPr>
            <p:cNvPr id="4" name="Picture 3">
              <a:extLst>
                <a:ext uri="{FF2B5EF4-FFF2-40B4-BE49-F238E27FC236}">
                  <a16:creationId xmlns:a16="http://schemas.microsoft.com/office/drawing/2014/main" id="{71288527-BB48-DCD3-884A-E69186025E54}"/>
                </a:ext>
              </a:extLst>
            </p:cNvPr>
            <p:cNvPicPr>
              <a:picLocks noChangeAspect="1"/>
            </p:cNvPicPr>
            <p:nvPr/>
          </p:nvPicPr>
          <p:blipFill>
            <a:blip r:embed="rId2"/>
            <a:stretch>
              <a:fillRect/>
            </a:stretch>
          </p:blipFill>
          <p:spPr>
            <a:xfrm>
              <a:off x="0" y="0"/>
              <a:ext cx="12197204" cy="3766782"/>
            </a:xfrm>
            <a:prstGeom prst="rect">
              <a:avLst/>
            </a:prstGeom>
          </p:spPr>
        </p:pic>
        <p:sp>
          <p:nvSpPr>
            <p:cNvPr id="5" name="Rectangle 4">
              <a:extLst>
                <a:ext uri="{FF2B5EF4-FFF2-40B4-BE49-F238E27FC236}">
                  <a16:creationId xmlns:a16="http://schemas.microsoft.com/office/drawing/2014/main" id="{646C594E-E6A8-7AC3-560E-A8EF7FDB7656}"/>
                </a:ext>
              </a:extLst>
            </p:cNvPr>
            <p:cNvSpPr/>
            <p:nvPr/>
          </p:nvSpPr>
          <p:spPr>
            <a:xfrm>
              <a:off x="10990998" y="177421"/>
              <a:ext cx="1105468" cy="7096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43CD70B5-DE55-B097-7EE3-2E7C4542302D}"/>
              </a:ext>
            </a:extLst>
          </p:cNvPr>
          <p:cNvPicPr>
            <a:picLocks noChangeAspect="1"/>
          </p:cNvPicPr>
          <p:nvPr/>
        </p:nvPicPr>
        <p:blipFill>
          <a:blip r:embed="rId3"/>
          <a:stretch>
            <a:fillRect/>
          </a:stretch>
        </p:blipFill>
        <p:spPr>
          <a:xfrm>
            <a:off x="203579" y="3974910"/>
            <a:ext cx="9327131" cy="2022430"/>
          </a:xfrm>
          <a:prstGeom prst="rect">
            <a:avLst/>
          </a:prstGeom>
        </p:spPr>
      </p:pic>
      <p:pic>
        <p:nvPicPr>
          <p:cNvPr id="8" name="Picture 7">
            <a:extLst>
              <a:ext uri="{FF2B5EF4-FFF2-40B4-BE49-F238E27FC236}">
                <a16:creationId xmlns:a16="http://schemas.microsoft.com/office/drawing/2014/main" id="{85B1AFE0-1799-B7D7-3C39-B4526B9DDD35}"/>
              </a:ext>
            </a:extLst>
          </p:cNvPr>
          <p:cNvPicPr>
            <a:picLocks noChangeAspect="1"/>
          </p:cNvPicPr>
          <p:nvPr/>
        </p:nvPicPr>
        <p:blipFill>
          <a:blip r:embed="rId4"/>
          <a:stretch>
            <a:fillRect/>
          </a:stretch>
        </p:blipFill>
        <p:spPr>
          <a:xfrm>
            <a:off x="9519560" y="3974910"/>
            <a:ext cx="2275234" cy="2022430"/>
          </a:xfrm>
          <a:prstGeom prst="rect">
            <a:avLst/>
          </a:prstGeom>
        </p:spPr>
      </p:pic>
      <p:pic>
        <p:nvPicPr>
          <p:cNvPr id="9" name="Picture 8">
            <a:extLst>
              <a:ext uri="{FF2B5EF4-FFF2-40B4-BE49-F238E27FC236}">
                <a16:creationId xmlns:a16="http://schemas.microsoft.com/office/drawing/2014/main" id="{BC9D72B0-AD89-785D-E90D-B51A1B49BADF}"/>
              </a:ext>
            </a:extLst>
          </p:cNvPr>
          <p:cNvPicPr>
            <a:picLocks noChangeAspect="1"/>
          </p:cNvPicPr>
          <p:nvPr/>
        </p:nvPicPr>
        <p:blipFill>
          <a:blip r:embed="rId5"/>
          <a:stretch>
            <a:fillRect/>
          </a:stretch>
        </p:blipFill>
        <p:spPr>
          <a:xfrm>
            <a:off x="1970469" y="109182"/>
            <a:ext cx="7362668" cy="900752"/>
          </a:xfrm>
          <a:prstGeom prst="rect">
            <a:avLst/>
          </a:prstGeom>
        </p:spPr>
      </p:pic>
      <p:pic>
        <p:nvPicPr>
          <p:cNvPr id="11" name="Picture 10">
            <a:extLst>
              <a:ext uri="{FF2B5EF4-FFF2-40B4-BE49-F238E27FC236}">
                <a16:creationId xmlns:a16="http://schemas.microsoft.com/office/drawing/2014/main" id="{60D89CA6-F7B6-3575-9430-7A33597B870A}"/>
              </a:ext>
            </a:extLst>
          </p:cNvPr>
          <p:cNvPicPr>
            <a:picLocks noChangeAspect="1"/>
          </p:cNvPicPr>
          <p:nvPr/>
        </p:nvPicPr>
        <p:blipFill>
          <a:blip r:embed="rId6"/>
          <a:stretch>
            <a:fillRect/>
          </a:stretch>
        </p:blipFill>
        <p:spPr>
          <a:xfrm>
            <a:off x="9979922" y="362173"/>
            <a:ext cx="1820676" cy="524932"/>
          </a:xfrm>
          <a:prstGeom prst="rect">
            <a:avLst/>
          </a:prstGeom>
        </p:spPr>
      </p:pic>
    </p:spTree>
    <p:extLst>
      <p:ext uri="{BB962C8B-B14F-4D97-AF65-F5344CB8AC3E}">
        <p14:creationId xmlns:p14="http://schemas.microsoft.com/office/powerpoint/2010/main" val="3089386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A5CC90-B7A3-325B-141B-161CAB5E2818}"/>
              </a:ext>
            </a:extLst>
          </p:cNvPr>
          <p:cNvPicPr>
            <a:picLocks noChangeAspect="1"/>
          </p:cNvPicPr>
          <p:nvPr/>
        </p:nvPicPr>
        <p:blipFill>
          <a:blip r:embed="rId3"/>
          <a:stretch>
            <a:fillRect/>
          </a:stretch>
        </p:blipFill>
        <p:spPr>
          <a:xfrm>
            <a:off x="341195" y="1398447"/>
            <a:ext cx="3835846" cy="4907266"/>
          </a:xfrm>
          <a:prstGeom prst="rect">
            <a:avLst/>
          </a:prstGeom>
        </p:spPr>
      </p:pic>
      <p:sp>
        <p:nvSpPr>
          <p:cNvPr id="5" name="TextBox 4">
            <a:extLst>
              <a:ext uri="{FF2B5EF4-FFF2-40B4-BE49-F238E27FC236}">
                <a16:creationId xmlns:a16="http://schemas.microsoft.com/office/drawing/2014/main" id="{21D31670-06A9-ED8F-7E6E-D4BB3526B952}"/>
              </a:ext>
            </a:extLst>
          </p:cNvPr>
          <p:cNvSpPr txBox="1"/>
          <p:nvPr/>
        </p:nvSpPr>
        <p:spPr>
          <a:xfrm>
            <a:off x="866632" y="180256"/>
            <a:ext cx="9853683" cy="523220"/>
          </a:xfrm>
          <a:prstGeom prst="rect">
            <a:avLst/>
          </a:prstGeom>
          <a:noFill/>
        </p:spPr>
        <p:txBody>
          <a:bodyPr wrap="square" rtlCol="0">
            <a:spAutoFit/>
          </a:bodyPr>
          <a:lstStyle/>
          <a:p>
            <a:pPr algn="ctr"/>
            <a:r>
              <a:rPr lang="en-US" sz="2800" dirty="0">
                <a:solidFill>
                  <a:srgbClr val="C00000"/>
                </a:solidFill>
                <a:latin typeface="Cambria" panose="02040503050406030204" pitchFamily="18" charset="0"/>
              </a:rPr>
              <a:t>Another bit of Washington University history of interest</a:t>
            </a:r>
          </a:p>
        </p:txBody>
      </p:sp>
      <p:sp>
        <p:nvSpPr>
          <p:cNvPr id="6" name="TextBox 5">
            <a:extLst>
              <a:ext uri="{FF2B5EF4-FFF2-40B4-BE49-F238E27FC236}">
                <a16:creationId xmlns:a16="http://schemas.microsoft.com/office/drawing/2014/main" id="{A1FBEDD4-4980-0B89-4167-EC8380C1F8D2}"/>
              </a:ext>
            </a:extLst>
          </p:cNvPr>
          <p:cNvSpPr txBox="1"/>
          <p:nvPr/>
        </p:nvSpPr>
        <p:spPr>
          <a:xfrm>
            <a:off x="4312691" y="1404176"/>
            <a:ext cx="2961566" cy="4401205"/>
          </a:xfrm>
          <a:prstGeom prst="rect">
            <a:avLst/>
          </a:prstGeom>
          <a:noFill/>
        </p:spPr>
        <p:txBody>
          <a:bodyPr wrap="square" rtlCol="0">
            <a:spAutoFit/>
          </a:bodyPr>
          <a:lstStyle/>
          <a:p>
            <a:pPr>
              <a:spcAft>
                <a:spcPts val="1200"/>
              </a:spcAft>
            </a:pPr>
            <a:r>
              <a:rPr lang="en-US" sz="2000" b="1" dirty="0">
                <a:latin typeface="Cambria" panose="02040503050406030204" pitchFamily="18" charset="0"/>
              </a:rPr>
              <a:t>Arthur Holly Compton</a:t>
            </a:r>
          </a:p>
          <a:p>
            <a:pPr>
              <a:spcAft>
                <a:spcPts val="1200"/>
              </a:spcAft>
            </a:pPr>
            <a:r>
              <a:rPr lang="en-US" sz="2000" dirty="0">
                <a:latin typeface="Cambria" panose="02040503050406030204" pitchFamily="18" charset="0"/>
              </a:rPr>
              <a:t>Wayman Crow Professor of  Physics and Department Head, </a:t>
            </a:r>
            <a:br>
              <a:rPr lang="en-US" sz="2000" dirty="0">
                <a:latin typeface="Cambria" panose="02040503050406030204" pitchFamily="18" charset="0"/>
              </a:rPr>
            </a:br>
            <a:r>
              <a:rPr lang="en-US" sz="2000" dirty="0">
                <a:latin typeface="Cambria" panose="02040503050406030204" pitchFamily="18" charset="0"/>
              </a:rPr>
              <a:t>1920-1922</a:t>
            </a:r>
          </a:p>
          <a:p>
            <a:pPr>
              <a:spcAft>
                <a:spcPts val="1200"/>
              </a:spcAft>
            </a:pPr>
            <a:r>
              <a:rPr lang="en-US" sz="2000" dirty="0">
                <a:latin typeface="Cambria" panose="02040503050406030204" pitchFamily="18" charset="0"/>
              </a:rPr>
              <a:t>Nobel Prize in </a:t>
            </a:r>
            <a:br>
              <a:rPr lang="en-US" sz="2000" dirty="0">
                <a:latin typeface="Cambria" panose="02040503050406030204" pitchFamily="18" charset="0"/>
              </a:rPr>
            </a:br>
            <a:r>
              <a:rPr lang="en-US" sz="2000" dirty="0">
                <a:latin typeface="Cambria" panose="02040503050406030204" pitchFamily="18" charset="0"/>
              </a:rPr>
              <a:t>Physics, 1927</a:t>
            </a:r>
          </a:p>
          <a:p>
            <a:pPr>
              <a:spcAft>
                <a:spcPts val="1200"/>
              </a:spcAft>
            </a:pPr>
            <a:r>
              <a:rPr lang="en-US" sz="2000" dirty="0">
                <a:latin typeface="Cambria" panose="02040503050406030204" pitchFamily="18" charset="0"/>
              </a:rPr>
              <a:t>Chancellor of </a:t>
            </a:r>
            <a:br>
              <a:rPr lang="en-US" sz="2000" dirty="0">
                <a:latin typeface="Cambria" panose="02040503050406030204" pitchFamily="18" charset="0"/>
              </a:rPr>
            </a:br>
            <a:r>
              <a:rPr lang="en-US" sz="2000" dirty="0">
                <a:latin typeface="Cambria" panose="02040503050406030204" pitchFamily="18" charset="0"/>
              </a:rPr>
              <a:t>WashU 1946-1954</a:t>
            </a:r>
          </a:p>
          <a:p>
            <a:pPr>
              <a:spcAft>
                <a:spcPts val="1200"/>
              </a:spcAft>
            </a:pPr>
            <a:r>
              <a:rPr lang="en-US" sz="2000" dirty="0">
                <a:latin typeface="Cambria" panose="02040503050406030204" pitchFamily="18" charset="0"/>
              </a:rPr>
              <a:t>Directed the work resulting in the first atomic chain reaction</a:t>
            </a:r>
          </a:p>
        </p:txBody>
      </p:sp>
      <p:pic>
        <p:nvPicPr>
          <p:cNvPr id="7" name="Picture 6">
            <a:extLst>
              <a:ext uri="{FF2B5EF4-FFF2-40B4-BE49-F238E27FC236}">
                <a16:creationId xmlns:a16="http://schemas.microsoft.com/office/drawing/2014/main" id="{503678F2-BE71-50A1-0263-74245A3535A0}"/>
              </a:ext>
            </a:extLst>
          </p:cNvPr>
          <p:cNvPicPr>
            <a:picLocks noChangeAspect="1"/>
          </p:cNvPicPr>
          <p:nvPr/>
        </p:nvPicPr>
        <p:blipFill>
          <a:blip r:embed="rId4"/>
          <a:stretch>
            <a:fillRect/>
          </a:stretch>
        </p:blipFill>
        <p:spPr>
          <a:xfrm>
            <a:off x="6836390" y="3963340"/>
            <a:ext cx="5014415" cy="2342373"/>
          </a:xfrm>
          <a:prstGeom prst="rect">
            <a:avLst/>
          </a:prstGeom>
        </p:spPr>
      </p:pic>
      <p:sp>
        <p:nvSpPr>
          <p:cNvPr id="8" name="TextBox 7">
            <a:extLst>
              <a:ext uri="{FF2B5EF4-FFF2-40B4-BE49-F238E27FC236}">
                <a16:creationId xmlns:a16="http://schemas.microsoft.com/office/drawing/2014/main" id="{705D1CD1-184D-E45B-87DC-B800F7491F73}"/>
              </a:ext>
            </a:extLst>
          </p:cNvPr>
          <p:cNvSpPr txBox="1"/>
          <p:nvPr/>
        </p:nvSpPr>
        <p:spPr>
          <a:xfrm>
            <a:off x="7034597" y="3280833"/>
            <a:ext cx="4954137" cy="646331"/>
          </a:xfrm>
          <a:prstGeom prst="rect">
            <a:avLst/>
          </a:prstGeom>
          <a:noFill/>
        </p:spPr>
        <p:txBody>
          <a:bodyPr wrap="square" rtlCol="0">
            <a:spAutoFit/>
          </a:bodyPr>
          <a:lstStyle/>
          <a:p>
            <a:r>
              <a:rPr lang="en-US" dirty="0"/>
              <a:t>The Compton Gamma Ray Observatory released into Earth orbit in 1991; NASA/Ken Cameron</a:t>
            </a:r>
          </a:p>
        </p:txBody>
      </p:sp>
      <p:sp>
        <p:nvSpPr>
          <p:cNvPr id="9" name="TextBox 8">
            <a:extLst>
              <a:ext uri="{FF2B5EF4-FFF2-40B4-BE49-F238E27FC236}">
                <a16:creationId xmlns:a16="http://schemas.microsoft.com/office/drawing/2014/main" id="{236F80E1-4435-43EC-0C00-41DD01017D06}"/>
              </a:ext>
            </a:extLst>
          </p:cNvPr>
          <p:cNvSpPr txBox="1"/>
          <p:nvPr/>
        </p:nvSpPr>
        <p:spPr>
          <a:xfrm>
            <a:off x="8410746" y="1398447"/>
            <a:ext cx="3281148" cy="1200329"/>
          </a:xfrm>
          <a:prstGeom prst="rect">
            <a:avLst/>
          </a:prstGeom>
          <a:noFill/>
          <a:ln w="25400">
            <a:solidFill>
              <a:schemeClr val="accent6">
                <a:lumMod val="75000"/>
              </a:schemeClr>
            </a:solidFill>
          </a:ln>
          <a:effectLst/>
        </p:spPr>
        <p:txBody>
          <a:bodyPr wrap="square" rtlCol="0">
            <a:spAutoFit/>
          </a:bodyPr>
          <a:lstStyle/>
          <a:p>
            <a:pPr algn="r"/>
            <a:r>
              <a:rPr lang="en-US" sz="1800" dirty="0">
                <a:latin typeface="Cambria" panose="02040503050406030204" pitchFamily="18" charset="0"/>
              </a:rPr>
              <a:t>Discovered the Compton effect (1923) – demonstrated the particle nature of electro-magnetic radiation</a:t>
            </a:r>
            <a:endParaRPr lang="en-US" dirty="0"/>
          </a:p>
        </p:txBody>
      </p:sp>
    </p:spTree>
    <p:extLst>
      <p:ext uri="{BB962C8B-B14F-4D97-AF65-F5344CB8AC3E}">
        <p14:creationId xmlns:p14="http://schemas.microsoft.com/office/powerpoint/2010/main" val="306343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1D31670-06A9-ED8F-7E6E-D4BB3526B952}"/>
              </a:ext>
            </a:extLst>
          </p:cNvPr>
          <p:cNvSpPr txBox="1"/>
          <p:nvPr/>
        </p:nvSpPr>
        <p:spPr>
          <a:xfrm>
            <a:off x="1059519" y="223828"/>
            <a:ext cx="9853683" cy="523220"/>
          </a:xfrm>
          <a:prstGeom prst="rect">
            <a:avLst/>
          </a:prstGeom>
          <a:noFill/>
        </p:spPr>
        <p:txBody>
          <a:bodyPr wrap="square" rtlCol="0">
            <a:spAutoFit/>
          </a:bodyPr>
          <a:lstStyle/>
          <a:p>
            <a:pPr algn="ctr"/>
            <a:r>
              <a:rPr lang="en-US" sz="2800" dirty="0">
                <a:solidFill>
                  <a:srgbClr val="C00000"/>
                </a:solidFill>
                <a:latin typeface="Cambria" panose="02040503050406030204" pitchFamily="18" charset="0"/>
              </a:rPr>
              <a:t>Another bit of Washington University history of interest</a:t>
            </a:r>
          </a:p>
        </p:txBody>
      </p:sp>
      <p:sp>
        <p:nvSpPr>
          <p:cNvPr id="6" name="TextBox 5">
            <a:extLst>
              <a:ext uri="{FF2B5EF4-FFF2-40B4-BE49-F238E27FC236}">
                <a16:creationId xmlns:a16="http://schemas.microsoft.com/office/drawing/2014/main" id="{A1FBEDD4-4980-0B89-4167-EC8380C1F8D2}"/>
              </a:ext>
            </a:extLst>
          </p:cNvPr>
          <p:cNvSpPr txBox="1"/>
          <p:nvPr/>
        </p:nvSpPr>
        <p:spPr>
          <a:xfrm>
            <a:off x="272953" y="913434"/>
            <a:ext cx="6073256" cy="1015663"/>
          </a:xfrm>
          <a:prstGeom prst="rect">
            <a:avLst/>
          </a:prstGeom>
          <a:noFill/>
        </p:spPr>
        <p:txBody>
          <a:bodyPr wrap="square" rtlCol="0">
            <a:spAutoFit/>
          </a:bodyPr>
          <a:lstStyle/>
          <a:p>
            <a:pPr>
              <a:spcAft>
                <a:spcPts val="1200"/>
              </a:spcAft>
            </a:pPr>
            <a:r>
              <a:rPr lang="en-US" sz="2000" b="1" dirty="0">
                <a:latin typeface="Cambria" panose="02040503050406030204" pitchFamily="18" charset="0"/>
              </a:rPr>
              <a:t>Arthur Holly Compton a</a:t>
            </a:r>
            <a:r>
              <a:rPr lang="en-US" sz="2000" dirty="0">
                <a:latin typeface="Cambria" panose="02040503050406030204" pitchFamily="18" charset="0"/>
              </a:rPr>
              <a:t>nd his brother Karl were honored posthumously with the naming of a crater on the Moon. The only such crater named for brothers. </a:t>
            </a:r>
          </a:p>
        </p:txBody>
      </p:sp>
      <p:sp>
        <p:nvSpPr>
          <p:cNvPr id="8" name="TextBox 7">
            <a:extLst>
              <a:ext uri="{FF2B5EF4-FFF2-40B4-BE49-F238E27FC236}">
                <a16:creationId xmlns:a16="http://schemas.microsoft.com/office/drawing/2014/main" id="{705D1CD1-184D-E45B-87DC-B800F7491F73}"/>
              </a:ext>
            </a:extLst>
          </p:cNvPr>
          <p:cNvSpPr txBox="1"/>
          <p:nvPr/>
        </p:nvSpPr>
        <p:spPr>
          <a:xfrm>
            <a:off x="7079241" y="913434"/>
            <a:ext cx="4312189" cy="369332"/>
          </a:xfrm>
          <a:prstGeom prst="rect">
            <a:avLst/>
          </a:prstGeom>
          <a:noFill/>
        </p:spPr>
        <p:txBody>
          <a:bodyPr wrap="square" rtlCol="0">
            <a:spAutoFit/>
          </a:bodyPr>
          <a:lstStyle/>
          <a:p>
            <a:r>
              <a:rPr lang="en-US" dirty="0"/>
              <a:t>Compton with the glider he built, age 16</a:t>
            </a:r>
          </a:p>
        </p:txBody>
      </p:sp>
      <p:pic>
        <p:nvPicPr>
          <p:cNvPr id="2" name="Picture 1">
            <a:extLst>
              <a:ext uri="{FF2B5EF4-FFF2-40B4-BE49-F238E27FC236}">
                <a16:creationId xmlns:a16="http://schemas.microsoft.com/office/drawing/2014/main" id="{CA5AFC63-AFF2-4F16-B7FF-E4C14B823F3D}"/>
              </a:ext>
            </a:extLst>
          </p:cNvPr>
          <p:cNvPicPr>
            <a:picLocks noChangeAspect="1"/>
          </p:cNvPicPr>
          <p:nvPr/>
        </p:nvPicPr>
        <p:blipFill>
          <a:blip r:embed="rId3"/>
          <a:stretch>
            <a:fillRect/>
          </a:stretch>
        </p:blipFill>
        <p:spPr>
          <a:xfrm>
            <a:off x="7079241" y="1282766"/>
            <a:ext cx="4312189" cy="3369137"/>
          </a:xfrm>
          <a:prstGeom prst="rect">
            <a:avLst/>
          </a:prstGeom>
        </p:spPr>
      </p:pic>
      <p:pic>
        <p:nvPicPr>
          <p:cNvPr id="3" name="Picture 2">
            <a:extLst>
              <a:ext uri="{FF2B5EF4-FFF2-40B4-BE49-F238E27FC236}">
                <a16:creationId xmlns:a16="http://schemas.microsoft.com/office/drawing/2014/main" id="{B1793BF3-C8C7-2208-C4D1-1AF556D02042}"/>
              </a:ext>
            </a:extLst>
          </p:cNvPr>
          <p:cNvPicPr>
            <a:picLocks noChangeAspect="1"/>
          </p:cNvPicPr>
          <p:nvPr/>
        </p:nvPicPr>
        <p:blipFill rotWithShape="1">
          <a:blip r:embed="rId4"/>
          <a:srcRect t="29166" b="20357"/>
          <a:stretch/>
        </p:blipFill>
        <p:spPr>
          <a:xfrm>
            <a:off x="7079241" y="3706727"/>
            <a:ext cx="4507205" cy="3070746"/>
          </a:xfrm>
          <a:prstGeom prst="rect">
            <a:avLst/>
          </a:prstGeom>
        </p:spPr>
      </p:pic>
      <p:pic>
        <p:nvPicPr>
          <p:cNvPr id="10" name="Picture 9">
            <a:extLst>
              <a:ext uri="{FF2B5EF4-FFF2-40B4-BE49-F238E27FC236}">
                <a16:creationId xmlns:a16="http://schemas.microsoft.com/office/drawing/2014/main" id="{91CA0003-339C-80EF-33FF-C3C4B10B1E5B}"/>
              </a:ext>
            </a:extLst>
          </p:cNvPr>
          <p:cNvPicPr>
            <a:picLocks noChangeAspect="1"/>
          </p:cNvPicPr>
          <p:nvPr/>
        </p:nvPicPr>
        <p:blipFill>
          <a:blip r:embed="rId5"/>
          <a:stretch>
            <a:fillRect/>
          </a:stretch>
        </p:blipFill>
        <p:spPr>
          <a:xfrm>
            <a:off x="136475" y="2298429"/>
            <a:ext cx="6458808" cy="3369137"/>
          </a:xfrm>
          <a:prstGeom prst="rect">
            <a:avLst/>
          </a:prstGeom>
        </p:spPr>
      </p:pic>
    </p:spTree>
    <p:extLst>
      <p:ext uri="{BB962C8B-B14F-4D97-AF65-F5344CB8AC3E}">
        <p14:creationId xmlns:p14="http://schemas.microsoft.com/office/powerpoint/2010/main" val="1848619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1D31670-06A9-ED8F-7E6E-D4BB3526B952}"/>
              </a:ext>
            </a:extLst>
          </p:cNvPr>
          <p:cNvSpPr txBox="1"/>
          <p:nvPr/>
        </p:nvSpPr>
        <p:spPr>
          <a:xfrm>
            <a:off x="1059519" y="223828"/>
            <a:ext cx="9853683" cy="523220"/>
          </a:xfrm>
          <a:prstGeom prst="rect">
            <a:avLst/>
          </a:prstGeom>
          <a:noFill/>
        </p:spPr>
        <p:txBody>
          <a:bodyPr wrap="square" rtlCol="0">
            <a:spAutoFit/>
          </a:bodyPr>
          <a:lstStyle/>
          <a:p>
            <a:pPr algn="ctr"/>
            <a:r>
              <a:rPr lang="en-US" sz="2800" dirty="0">
                <a:solidFill>
                  <a:srgbClr val="C00000"/>
                </a:solidFill>
                <a:latin typeface="Cambria" panose="02040503050406030204" pitchFamily="18" charset="0"/>
              </a:rPr>
              <a:t>Improvements to this method are using Bayesian Inference</a:t>
            </a:r>
          </a:p>
        </p:txBody>
      </p:sp>
      <p:pic>
        <p:nvPicPr>
          <p:cNvPr id="4" name="Content Placeholder 4" descr="Compton_WAC_Floor.PNG">
            <a:extLst>
              <a:ext uri="{FF2B5EF4-FFF2-40B4-BE49-F238E27FC236}">
                <a16:creationId xmlns:a16="http://schemas.microsoft.com/office/drawing/2014/main" id="{BC722DA9-4257-4EB4-FCEE-DED1E140A81F}"/>
              </a:ext>
            </a:extLst>
          </p:cNvPr>
          <p:cNvPicPr>
            <a:picLocks noGrp="1" noChangeAspect="1"/>
          </p:cNvPicPr>
          <p:nvPr>
            <p:ph sz="quarter" idx="1"/>
          </p:nvPr>
        </p:nvPicPr>
        <p:blipFill>
          <a:blip r:embed="rId3" cstate="print"/>
          <a:stretch>
            <a:fillRect/>
          </a:stretch>
        </p:blipFill>
        <p:spPr>
          <a:xfrm>
            <a:off x="882095" y="2182013"/>
            <a:ext cx="4153953" cy="4088741"/>
          </a:xfrm>
          <a:prstGeom prst="rect">
            <a:avLst/>
          </a:prstGeom>
        </p:spPr>
      </p:pic>
      <p:pic>
        <p:nvPicPr>
          <p:cNvPr id="7" name="Content Placeholder 5">
            <a:extLst>
              <a:ext uri="{FF2B5EF4-FFF2-40B4-BE49-F238E27FC236}">
                <a16:creationId xmlns:a16="http://schemas.microsoft.com/office/drawing/2014/main" id="{A86198BF-20C1-FE88-95F2-21E0DCE247F2}"/>
              </a:ext>
            </a:extLst>
          </p:cNvPr>
          <p:cNvPicPr>
            <a:picLocks noChangeAspect="1"/>
          </p:cNvPicPr>
          <p:nvPr/>
        </p:nvPicPr>
        <p:blipFill>
          <a:blip r:embed="rId4" cstate="print"/>
          <a:srcRect l="5164" t="7119" r="14050" b="7125"/>
          <a:stretch>
            <a:fillRect/>
          </a:stretch>
        </p:blipFill>
        <p:spPr>
          <a:xfrm>
            <a:off x="7337114" y="940904"/>
            <a:ext cx="4301283" cy="5329850"/>
          </a:xfrm>
          <a:prstGeom prst="rect">
            <a:avLst/>
          </a:prstGeom>
        </p:spPr>
      </p:pic>
      <p:sp>
        <p:nvSpPr>
          <p:cNvPr id="9" name="TextBox 8">
            <a:extLst>
              <a:ext uri="{FF2B5EF4-FFF2-40B4-BE49-F238E27FC236}">
                <a16:creationId xmlns:a16="http://schemas.microsoft.com/office/drawing/2014/main" id="{CEDB9C2C-30CB-C117-42D2-868794BF35C0}"/>
              </a:ext>
            </a:extLst>
          </p:cNvPr>
          <p:cNvSpPr txBox="1"/>
          <p:nvPr/>
        </p:nvSpPr>
        <p:spPr>
          <a:xfrm>
            <a:off x="857573" y="1052590"/>
            <a:ext cx="6858000" cy="1015663"/>
          </a:xfrm>
          <a:prstGeom prst="rect">
            <a:avLst/>
          </a:prstGeom>
          <a:noFill/>
        </p:spPr>
        <p:txBody>
          <a:bodyPr wrap="square" rtlCol="0">
            <a:spAutoFit/>
          </a:bodyPr>
          <a:lstStyle/>
          <a:p>
            <a:r>
              <a:rPr lang="en-US" sz="2000" dirty="0"/>
              <a:t>Determining the age of Compton Crater using crater size-frequency distribution analysis.. The most up-to-date methods make use of Poisson statistics and Bayesian inference.</a:t>
            </a:r>
          </a:p>
        </p:txBody>
      </p:sp>
      <p:sp>
        <p:nvSpPr>
          <p:cNvPr id="10" name="TextBox 9">
            <a:extLst>
              <a:ext uri="{FF2B5EF4-FFF2-40B4-BE49-F238E27FC236}">
                <a16:creationId xmlns:a16="http://schemas.microsoft.com/office/drawing/2014/main" id="{60445D0E-A5CF-85B9-3F3F-43676667FBBD}"/>
              </a:ext>
            </a:extLst>
          </p:cNvPr>
          <p:cNvSpPr txBox="1"/>
          <p:nvPr/>
        </p:nvSpPr>
        <p:spPr>
          <a:xfrm>
            <a:off x="1151639" y="6270754"/>
            <a:ext cx="3429000" cy="338554"/>
          </a:xfrm>
          <a:prstGeom prst="rect">
            <a:avLst/>
          </a:prstGeom>
          <a:noFill/>
        </p:spPr>
        <p:txBody>
          <a:bodyPr wrap="square" rtlCol="0">
            <a:spAutoFit/>
          </a:bodyPr>
          <a:lstStyle/>
          <a:p>
            <a:r>
              <a:rPr lang="en-US" sz="1600" dirty="0"/>
              <a:t>2087 craters, 21 uncertain (yellow)</a:t>
            </a:r>
          </a:p>
        </p:txBody>
      </p:sp>
      <p:sp>
        <p:nvSpPr>
          <p:cNvPr id="11" name="TextBox 10">
            <a:extLst>
              <a:ext uri="{FF2B5EF4-FFF2-40B4-BE49-F238E27FC236}">
                <a16:creationId xmlns:a16="http://schemas.microsoft.com/office/drawing/2014/main" id="{3627C60A-F579-B05E-D46C-BF7724E4BD8C}"/>
              </a:ext>
            </a:extLst>
          </p:cNvPr>
          <p:cNvSpPr txBox="1"/>
          <p:nvPr/>
        </p:nvSpPr>
        <p:spPr>
          <a:xfrm>
            <a:off x="7615451" y="6270754"/>
            <a:ext cx="4415702" cy="338554"/>
          </a:xfrm>
          <a:prstGeom prst="rect">
            <a:avLst/>
          </a:prstGeom>
          <a:solidFill>
            <a:schemeClr val="bg1"/>
          </a:solidFill>
        </p:spPr>
        <p:txBody>
          <a:bodyPr wrap="square" rtlCol="0">
            <a:spAutoFit/>
          </a:bodyPr>
          <a:lstStyle/>
          <a:p>
            <a:r>
              <a:rPr lang="en-US" sz="1600" dirty="0"/>
              <a:t>Model age fit to craters 450-6000 m in diameter </a:t>
            </a:r>
          </a:p>
        </p:txBody>
      </p:sp>
      <p:sp>
        <p:nvSpPr>
          <p:cNvPr id="12" name="TextBox 11">
            <a:extLst>
              <a:ext uri="{FF2B5EF4-FFF2-40B4-BE49-F238E27FC236}">
                <a16:creationId xmlns:a16="http://schemas.microsoft.com/office/drawing/2014/main" id="{3B728FDA-225A-7D2E-0159-80B12F0E3445}"/>
              </a:ext>
            </a:extLst>
          </p:cNvPr>
          <p:cNvSpPr txBox="1"/>
          <p:nvPr/>
        </p:nvSpPr>
        <p:spPr>
          <a:xfrm>
            <a:off x="5371499" y="4947315"/>
            <a:ext cx="2031876" cy="1223412"/>
          </a:xfrm>
          <a:prstGeom prst="rect">
            <a:avLst/>
          </a:prstGeom>
          <a:noFill/>
        </p:spPr>
        <p:txBody>
          <a:bodyPr wrap="square" rtlCol="0">
            <a:spAutoFit/>
          </a:bodyPr>
          <a:lstStyle/>
          <a:p>
            <a:r>
              <a:rPr lang="en-US" sz="1050" dirty="0">
                <a:solidFill>
                  <a:srgbClr val="000000"/>
                </a:solidFill>
                <a:effectLst/>
                <a:latin typeface="Helvetica" pitchFamily="2" charset="0"/>
              </a:rPr>
              <a:t>Shirley, K., M. Zanetti, B. Jolliff, C. v. d. Bogert, and H. Hiesinger (2016) Crater size-frequency distribution measurements and age of the Compton-Belkovich Volcanic Complex. </a:t>
            </a:r>
            <a:r>
              <a:rPr lang="en-US" sz="1050" i="1" dirty="0">
                <a:solidFill>
                  <a:srgbClr val="000000"/>
                </a:solidFill>
                <a:effectLst/>
                <a:latin typeface="Helvetica" pitchFamily="2" charset="0"/>
              </a:rPr>
              <a:t>Icarus</a:t>
            </a:r>
            <a:r>
              <a:rPr lang="en-US" sz="1050" dirty="0">
                <a:solidFill>
                  <a:srgbClr val="000000"/>
                </a:solidFill>
                <a:effectLst/>
                <a:latin typeface="Helvetica" pitchFamily="2" charset="0"/>
              </a:rPr>
              <a:t> </a:t>
            </a:r>
            <a:r>
              <a:rPr lang="en-US" sz="1050" b="1" dirty="0">
                <a:solidFill>
                  <a:srgbClr val="000000"/>
                </a:solidFill>
                <a:effectLst/>
                <a:latin typeface="Helvetica" pitchFamily="2" charset="0"/>
              </a:rPr>
              <a:t>273</a:t>
            </a:r>
            <a:r>
              <a:rPr lang="en-US" sz="1050" dirty="0">
                <a:solidFill>
                  <a:srgbClr val="000000"/>
                </a:solidFill>
                <a:effectLst/>
                <a:latin typeface="Helvetica" pitchFamily="2" charset="0"/>
              </a:rPr>
              <a:t>, 214-223.</a:t>
            </a:r>
          </a:p>
        </p:txBody>
      </p:sp>
    </p:spTree>
    <p:extLst>
      <p:ext uri="{BB962C8B-B14F-4D97-AF65-F5344CB8AC3E}">
        <p14:creationId xmlns:p14="http://schemas.microsoft.com/office/powerpoint/2010/main" val="1616918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4577</TotalTime>
  <Words>469</Words>
  <Application>Microsoft Macintosh PowerPoint</Application>
  <PresentationFormat>Widescreen</PresentationFormat>
  <Paragraphs>31</Paragraphs>
  <Slides>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Calibri Light</vt:lpstr>
      <vt:lpstr>Cambria</vt:lpstr>
      <vt:lpstr>Helvetica</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Brad Jolliff</dc:creator>
  <cp:lastModifiedBy>Brad Jolliff</cp:lastModifiedBy>
  <cp:revision>10</cp:revision>
  <dcterms:created xsi:type="dcterms:W3CDTF">2023-05-19T15:11:08Z</dcterms:created>
  <dcterms:modified xsi:type="dcterms:W3CDTF">2023-05-22T19:29:06Z</dcterms:modified>
</cp:coreProperties>
</file>