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61" r:id="rId4"/>
    <p:sldId id="259" r:id="rId5"/>
    <p:sldId id="260" r:id="rId6"/>
    <p:sldId id="262" r:id="rId7"/>
    <p:sldId id="257" r:id="rId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254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254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64"/>
    <p:restoredTop sz="94694"/>
  </p:normalViewPr>
  <p:slideViewPr>
    <p:cSldViewPr snapToGrid="0">
      <p:cViewPr varScale="1">
        <p:scale>
          <a:sx n="71" d="100"/>
          <a:sy n="71" d="100"/>
        </p:scale>
        <p:origin x="192" y="6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8657488"/>
            <a:ext cx="11607801" cy="461060"/>
          </a:xfrm>
          <a:prstGeom prst="rect">
            <a:avLst/>
          </a:prstGeom>
        </p:spPr>
        <p:txBody>
          <a:bodyPr anchor="b"/>
          <a:lstStyle>
            <a:lvl1pPr marL="0" indent="0" defTabSz="563541">
              <a:lnSpc>
                <a:spcPct val="100000"/>
              </a:lnSpc>
              <a:spcBef>
                <a:spcPts val="0"/>
              </a:spcBef>
              <a:buSzTx/>
              <a:buNone/>
              <a:defRPr sz="2304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1854200"/>
            <a:ext cx="11609057" cy="3302000"/>
          </a:xfrm>
          <a:prstGeom prst="rect">
            <a:avLst/>
          </a:prstGeom>
        </p:spPr>
        <p:txBody>
          <a:bodyPr anchor="b"/>
          <a:lstStyle>
            <a:lvl1pPr>
              <a:defRPr sz="8200" spc="-164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98500" y="5105400"/>
            <a:ext cx="11607800" cy="1456399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  <a:lvl2pPr marL="0" indent="4572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2pPr>
            <a:lvl3pPr marL="0" indent="9144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3pPr>
            <a:lvl4pPr marL="0" indent="13716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4pPr>
            <a:lvl5pPr marL="0" indent="18288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53454" y="9220199"/>
            <a:ext cx="297892" cy="2874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98500" y="3568700"/>
            <a:ext cx="11607800" cy="26177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820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820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820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820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820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6209979"/>
            <a:ext cx="11607800" cy="671803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</a:lstStyle>
          <a:p>
            <a:r>
              <a:t>Fact information</a:t>
            </a:r>
          </a:p>
        </p:txBody>
      </p:sp>
      <p:sp>
        <p:nvSpPr>
          <p:cNvPr id="107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698500" y="999066"/>
            <a:ext cx="11607800" cy="521091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7600" b="1" spc="-176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7600" b="1" spc="-176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7600" b="1" spc="-176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7600" b="1" spc="-176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7600" b="1" spc="-176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736600" y="3721100"/>
            <a:ext cx="11531600" cy="2324100"/>
          </a:xfrm>
          <a:prstGeom prst="rect">
            <a:avLst/>
          </a:prstGeom>
        </p:spPr>
        <p:txBody>
          <a:bodyPr anchor="ctr"/>
          <a:lstStyle>
            <a:lvl1pPr marL="457200" indent="-342900">
              <a:spcBef>
                <a:spcPts val="0"/>
              </a:spcBef>
              <a:buSzTx/>
              <a:buNone/>
              <a:defRPr sz="6000" spc="-1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457200" indent="114300">
              <a:spcBef>
                <a:spcPts val="0"/>
              </a:spcBef>
              <a:buSzTx/>
              <a:buNone/>
              <a:defRPr sz="6000" spc="-1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457200" indent="571500">
              <a:spcBef>
                <a:spcPts val="0"/>
              </a:spcBef>
              <a:buSzTx/>
              <a:buNone/>
              <a:defRPr sz="6000" spc="-1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457200" indent="1028700">
              <a:spcBef>
                <a:spcPts val="0"/>
              </a:spcBef>
              <a:buSzTx/>
              <a:buNone/>
              <a:defRPr sz="6000" spc="-1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457200" indent="1485900">
              <a:spcBef>
                <a:spcPts val="0"/>
              </a:spcBef>
              <a:buSzTx/>
              <a:buNone/>
              <a:defRPr sz="6000" spc="-11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6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6426200"/>
            <a:ext cx="11049000" cy="461059"/>
          </a:xfrm>
          <a:prstGeom prst="rect">
            <a:avLst/>
          </a:prstGeom>
        </p:spPr>
        <p:txBody>
          <a:bodyPr/>
          <a:lstStyle>
            <a:lvl1pPr marL="0" indent="0" defTabSz="563541">
              <a:lnSpc>
                <a:spcPct val="100000"/>
              </a:lnSpc>
              <a:spcBef>
                <a:spcPts val="0"/>
              </a:spcBef>
              <a:buSzTx/>
              <a:buNone/>
              <a:defRPr sz="2304" b="1"/>
            </a:lvl1pPr>
          </a:lstStyle>
          <a:p>
            <a:r>
              <a:t>Attribution</a:t>
            </a:r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pappardelle pasta with parsley butter, roasted hazelnuts, and shaved parmesan cheese"/>
          <p:cNvSpPr>
            <a:spLocks noGrp="1"/>
          </p:cNvSpPr>
          <p:nvPr>
            <p:ph type="pic" idx="21"/>
          </p:nvPr>
        </p:nvSpPr>
        <p:spPr>
          <a:xfrm>
            <a:off x="-2082800" y="687558"/>
            <a:ext cx="11165190" cy="837389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Bowl of salad with fried rice, boiled eggs, and chopsticks"/>
          <p:cNvSpPr>
            <a:spLocks noGrp="1"/>
          </p:cNvSpPr>
          <p:nvPr>
            <p:ph type="pic" sz="half" idx="22"/>
          </p:nvPr>
        </p:nvSpPr>
        <p:spPr>
          <a:xfrm>
            <a:off x="6597650" y="292100"/>
            <a:ext cx="5740400" cy="459232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Bowl with salmon cakes, salad, and hummus"/>
          <p:cNvSpPr>
            <a:spLocks noGrp="1"/>
          </p:cNvSpPr>
          <p:nvPr>
            <p:ph type="pic" idx="23"/>
          </p:nvPr>
        </p:nvSpPr>
        <p:spPr>
          <a:xfrm>
            <a:off x="4984750" y="2749413"/>
            <a:ext cx="7937500" cy="923827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, and chopsticks"/>
          <p:cNvSpPr>
            <a:spLocks noGrp="1"/>
          </p:cNvSpPr>
          <p:nvPr>
            <p:ph type="pic" idx="21"/>
          </p:nvPr>
        </p:nvSpPr>
        <p:spPr>
          <a:xfrm>
            <a:off x="-1016000" y="-1054100"/>
            <a:ext cx="14427200" cy="115417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53454" y="9220199"/>
            <a:ext cx="297892" cy="28747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>
            <a:spLocks noGrp="1"/>
          </p:cNvSpPr>
          <p:nvPr>
            <p:ph type="pic" idx="21"/>
          </p:nvPr>
        </p:nvSpPr>
        <p:spPr>
          <a:xfrm>
            <a:off x="-376767" y="-915894"/>
            <a:ext cx="17835652" cy="1068219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5181600"/>
            <a:ext cx="11607800" cy="3302000"/>
          </a:xfrm>
          <a:prstGeom prst="rect">
            <a:avLst/>
          </a:prstGeom>
        </p:spPr>
        <p:txBody>
          <a:bodyPr anchor="b"/>
          <a:lstStyle>
            <a:lvl1pPr>
              <a:defRPr sz="8200" spc="-164"/>
            </a:lvl1pPr>
          </a:lstStyle>
          <a:p>
            <a:r>
              <a:t>Presentation Title</a:t>
            </a:r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98500" y="8432800"/>
            <a:ext cx="11607800" cy="689769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  <a:lvl2pPr marL="0" indent="4572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2pPr>
            <a:lvl3pPr marL="0" indent="9144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3pPr>
            <a:lvl4pPr marL="0" indent="13716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4pPr>
            <a:lvl5pPr marL="0" indent="18288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698500" y="571500"/>
            <a:ext cx="11607801" cy="461059"/>
          </a:xfrm>
          <a:prstGeom prst="rect">
            <a:avLst/>
          </a:prstGeom>
        </p:spPr>
        <p:txBody>
          <a:bodyPr/>
          <a:lstStyle>
            <a:lvl1pPr marL="0" indent="0" defTabSz="563541">
              <a:lnSpc>
                <a:spcPct val="100000"/>
              </a:lnSpc>
              <a:spcBef>
                <a:spcPts val="0"/>
              </a:spcBef>
              <a:buSzTx/>
              <a:buNone/>
              <a:defRPr sz="2304" b="1"/>
            </a:lvl1pPr>
          </a:lstStyle>
          <a:p>
            <a:r>
              <a:t>Author and Date</a:t>
            </a:r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9999" y="9220199"/>
            <a:ext cx="297893" cy="2874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, and hummus "/>
          <p:cNvSpPr>
            <a:spLocks noGrp="1"/>
          </p:cNvSpPr>
          <p:nvPr>
            <p:ph type="pic" idx="21"/>
          </p:nvPr>
        </p:nvSpPr>
        <p:spPr>
          <a:xfrm>
            <a:off x="5319129" y="495299"/>
            <a:ext cx="7543801" cy="878005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98500" y="5003800"/>
            <a:ext cx="5105400" cy="4044566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  <a:lvl2pPr marL="0" indent="4572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2pPr>
            <a:lvl3pPr marL="0" indent="9144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3pPr>
            <a:lvl4pPr marL="0" indent="13716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4pPr>
            <a:lvl5pPr marL="0" indent="182880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4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692534"/>
            <a:ext cx="5105400" cy="4387466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1412977"/>
            <a:ext cx="11607801" cy="671803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</a:lstStyle>
          <a:p>
            <a:r>
              <a:t>Slide Subtitle</a:t>
            </a:r>
          </a:p>
        </p:txBody>
      </p:sp>
      <p:sp>
        <p:nvSpPr>
          <p:cNvPr id="44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589358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Bowl of pappardelle pasta with parsley butter, roasted hazelnuts, and shaved parmesan cheese"/>
          <p:cNvSpPr>
            <a:spLocks noGrp="1"/>
          </p:cNvSpPr>
          <p:nvPr>
            <p:ph type="pic" idx="21"/>
          </p:nvPr>
        </p:nvSpPr>
        <p:spPr>
          <a:xfrm>
            <a:off x="6172200" y="596900"/>
            <a:ext cx="6448425" cy="8597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1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444500"/>
            <a:ext cx="5105400" cy="10160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2" name="Slide Subtitl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698500" y="1412977"/>
            <a:ext cx="5105400" cy="671803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</a:lstStyle>
          <a:p>
            <a:r>
              <a:t>Slide Subtitle</a:t>
            </a:r>
          </a:p>
        </p:txBody>
      </p:sp>
      <p:sp>
        <p:nvSpPr>
          <p:cNvPr id="63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98500" y="3480196"/>
            <a:ext cx="5105400" cy="5593161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3225800"/>
            <a:ext cx="11607800" cy="3302000"/>
          </a:xfrm>
          <a:prstGeom prst="rect">
            <a:avLst/>
          </a:prstGeom>
        </p:spPr>
        <p:txBody>
          <a:bodyPr anchor="ctr"/>
          <a:lstStyle>
            <a:lvl1pPr>
              <a:defRPr sz="8200" b="0" spc="-164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1412977"/>
            <a:ext cx="11607801" cy="671803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</a:lstStyle>
          <a:p>
            <a:r>
              <a:t>Slide Subtitle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444500"/>
            <a:ext cx="11607800" cy="10160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8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1409700"/>
            <a:ext cx="11607801" cy="671802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</a:lstStyle>
          <a:p>
            <a:r>
              <a:t>Agenda Subtitle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>
              <a:spcBef>
                <a:spcPts val="1300"/>
              </a:spcBef>
              <a:buSzTx/>
              <a:buNone/>
              <a:defRPr sz="3800" spc="-38"/>
            </a:lvl1pPr>
            <a:lvl2pPr marL="0" indent="457200">
              <a:spcBef>
                <a:spcPts val="1300"/>
              </a:spcBef>
              <a:buSzTx/>
              <a:buNone/>
              <a:defRPr sz="3800" spc="-38"/>
            </a:lvl2pPr>
            <a:lvl3pPr marL="0" indent="914400">
              <a:spcBef>
                <a:spcPts val="1300"/>
              </a:spcBef>
              <a:buSzTx/>
              <a:buNone/>
              <a:defRPr sz="3800" spc="-38"/>
            </a:lvl3pPr>
            <a:lvl4pPr marL="0" indent="1371600">
              <a:spcBef>
                <a:spcPts val="1300"/>
              </a:spcBef>
              <a:buSzTx/>
              <a:buNone/>
              <a:defRPr sz="3800" spc="-38"/>
            </a:lvl4pPr>
            <a:lvl5pPr marL="0" indent="1828800">
              <a:spcBef>
                <a:spcPts val="1300"/>
              </a:spcBef>
              <a:buSzTx/>
              <a:buNone/>
              <a:defRPr sz="3800" spc="-38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698500" y="2959100"/>
            <a:ext cx="11607800" cy="609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98500" y="440266"/>
            <a:ext cx="1160780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50067" y="9220199"/>
            <a:ext cx="297892" cy="28747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3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-11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381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762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143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1524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1905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2286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2667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3048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3429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sz="3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88D032F-EA7B-13F4-4A3F-1BBF9D186359}"/>
              </a:ext>
            </a:extLst>
          </p:cNvPr>
          <p:cNvSpPr/>
          <p:nvPr/>
        </p:nvSpPr>
        <p:spPr>
          <a:xfrm>
            <a:off x="7609456" y="6714760"/>
            <a:ext cx="34515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Welcome!</a:t>
            </a:r>
          </a:p>
        </p:txBody>
      </p:sp>
      <p:pic>
        <p:nvPicPr>
          <p:cNvPr id="1028" name="Picture 4" descr="wash u logo - Trivers">
            <a:extLst>
              <a:ext uri="{FF2B5EF4-FFF2-40B4-BE49-F238E27FC236}">
                <a16:creationId xmlns:a16="http://schemas.microsoft.com/office/drawing/2014/main" id="{F5A99919-F2E8-929A-2B80-CAA75B01DE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0" t="14012" r="18658" b="15111"/>
          <a:stretch/>
        </p:blipFill>
        <p:spPr bwMode="auto">
          <a:xfrm>
            <a:off x="709557" y="3047999"/>
            <a:ext cx="5996046" cy="310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anforth Campus - Washington University in St. Louis">
            <a:extLst>
              <a:ext uri="{FF2B5EF4-FFF2-40B4-BE49-F238E27FC236}">
                <a16:creationId xmlns:a16="http://schemas.microsoft.com/office/drawing/2014/main" id="{7B856F15-147B-8BBE-6146-B287AEF774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400" y="3038839"/>
            <a:ext cx="5973372" cy="3675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BA2639B7-33A2-73E7-1360-6FE951EF8B03}"/>
              </a:ext>
            </a:extLst>
          </p:cNvPr>
          <p:cNvGrpSpPr/>
          <p:nvPr/>
        </p:nvGrpSpPr>
        <p:grpSpPr>
          <a:xfrm>
            <a:off x="3370732" y="1609102"/>
            <a:ext cx="8426824" cy="6535396"/>
            <a:chOff x="1667434" y="1342136"/>
            <a:chExt cx="8426824" cy="6535396"/>
          </a:xfrm>
        </p:grpSpPr>
        <p:pic>
          <p:nvPicPr>
            <p:cNvPr id="3078" name="Picture 6" descr="Nuclear Physics&quot; Images – Browse 5,830 Stock Photos, Vectors, and Video |  Adobe Stock">
              <a:extLst>
                <a:ext uri="{FF2B5EF4-FFF2-40B4-BE49-F238E27FC236}">
                  <a16:creationId xmlns:a16="http://schemas.microsoft.com/office/drawing/2014/main" id="{D830ED33-B305-FEE7-DA59-C5C2753CC1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87" r="5702"/>
            <a:stretch/>
          </p:blipFill>
          <p:spPr bwMode="auto">
            <a:xfrm>
              <a:off x="6042212" y="1342136"/>
              <a:ext cx="4034117" cy="31261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13BE19E-0313-8DA2-E044-B9DF24E8B96F}"/>
                </a:ext>
              </a:extLst>
            </p:cNvPr>
            <p:cNvSpPr txBox="1"/>
            <p:nvPr/>
          </p:nvSpPr>
          <p:spPr>
            <a:xfrm>
              <a:off x="6060141" y="3605279"/>
              <a:ext cx="4034117" cy="841256"/>
            </a:xfrm>
            <a:prstGeom prst="rect">
              <a:avLst/>
            </a:prstGeom>
            <a:solidFill>
              <a:srgbClr val="00487A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173393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"/>
                </a:rPr>
                <a:t>Nuclear and Fundamental Physics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2271350-D813-6EF7-806C-0C24647E7E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42212" y="4743861"/>
              <a:ext cx="4034117" cy="311060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AFAA142-9253-9E72-F4F9-3C46CF1301CE}"/>
                </a:ext>
              </a:extLst>
            </p:cNvPr>
            <p:cNvSpPr txBox="1"/>
            <p:nvPr/>
          </p:nvSpPr>
          <p:spPr>
            <a:xfrm>
              <a:off x="6060141" y="7020688"/>
              <a:ext cx="4016188" cy="841256"/>
            </a:xfrm>
            <a:prstGeom prst="rect">
              <a:avLst/>
            </a:prstGeom>
            <a:solidFill>
              <a:srgbClr val="00487A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173393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"/>
                </a:rPr>
                <a:t>Center for </a:t>
              </a:r>
              <a:br>
                <a:rPr kumimoji="0" lang="en-US" sz="2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"/>
                </a:rPr>
              </a:br>
              <a:r>
                <a:rPr kumimoji="0" lang="en-US" sz="2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"/>
                </a:rPr>
                <a:t>Quantum Leaps</a:t>
              </a:r>
            </a:p>
          </p:txBody>
        </p:sp>
        <p:pic>
          <p:nvPicPr>
            <p:cNvPr id="14" name="Picture 10" descr="Shankar Mukherji | Department of Physics">
              <a:extLst>
                <a:ext uri="{FF2B5EF4-FFF2-40B4-BE49-F238E27FC236}">
                  <a16:creationId xmlns:a16="http://schemas.microsoft.com/office/drawing/2014/main" id="{59153B4F-898B-027A-1F28-447B21CC2B6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518" b="15815"/>
            <a:stretch/>
          </p:blipFill>
          <p:spPr bwMode="auto">
            <a:xfrm>
              <a:off x="1667434" y="4765659"/>
              <a:ext cx="4016188" cy="28507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8" descr="Supersize me: Physicists awarded $3.3M for XL-Calibur telescope - The  Source - Washington University in St. Louis">
              <a:extLst>
                <a:ext uri="{FF2B5EF4-FFF2-40B4-BE49-F238E27FC236}">
                  <a16:creationId xmlns:a16="http://schemas.microsoft.com/office/drawing/2014/main" id="{72DC63E4-BB67-1BB8-CCB5-9E7A56DA7CA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79" t="9081" b="-25324"/>
            <a:stretch/>
          </p:blipFill>
          <p:spPr bwMode="auto">
            <a:xfrm>
              <a:off x="1667434" y="1395044"/>
              <a:ext cx="4034117" cy="31261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A9A4A09-B188-AFC0-158A-567F3312267E}"/>
                </a:ext>
              </a:extLst>
            </p:cNvPr>
            <p:cNvSpPr txBox="1"/>
            <p:nvPr/>
          </p:nvSpPr>
          <p:spPr>
            <a:xfrm>
              <a:off x="1667436" y="3627077"/>
              <a:ext cx="4034116" cy="841256"/>
            </a:xfrm>
            <a:prstGeom prst="rect">
              <a:avLst/>
            </a:prstGeom>
            <a:solidFill>
              <a:srgbClr val="00487A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173393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"/>
                </a:rPr>
                <a:t>Astrophysics</a:t>
              </a:r>
              <a:br>
                <a:rPr kumimoji="0" lang="en-US" sz="2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"/>
                </a:rPr>
              </a:br>
              <a:endParaRPr kumimoji="0" lang="en-US" sz="2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6D20838-3546-AD63-2EEE-F4E2F12F85C8}"/>
                </a:ext>
              </a:extLst>
            </p:cNvPr>
            <p:cNvSpPr txBox="1"/>
            <p:nvPr/>
          </p:nvSpPr>
          <p:spPr>
            <a:xfrm>
              <a:off x="1667434" y="7036276"/>
              <a:ext cx="4016187" cy="841256"/>
            </a:xfrm>
            <a:prstGeom prst="rect">
              <a:avLst/>
            </a:prstGeom>
            <a:solidFill>
              <a:srgbClr val="00487A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173393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"/>
                </a:rPr>
                <a:t>Biophysics</a:t>
              </a:r>
              <a:br>
                <a:rPr kumimoji="0" lang="en-US" sz="2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"/>
                </a:rPr>
              </a:br>
              <a:endParaRPr kumimoji="0" lang="en-US" sz="2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endParaRP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DF7EBFAE-AC3F-0886-51F3-3272E33CEF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5982" b="7364"/>
          <a:stretch/>
        </p:blipFill>
        <p:spPr>
          <a:xfrm>
            <a:off x="627531" y="0"/>
            <a:ext cx="2169458" cy="9802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95234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A9BDC4-445E-4D41-622A-63AB0D87FC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6906"/>
            <a:ext cx="11278342" cy="593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11796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CE46FA9-7422-DDE2-4E2E-FBC4D66F97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092244"/>
            <a:ext cx="11452486" cy="700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63187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CC3A9F-D3EA-8398-6526-05762C6487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1882" y="2291618"/>
            <a:ext cx="7772400" cy="709403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F80525E-92EA-C940-3B7D-49C0DA0E7A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7943"/>
            <a:ext cx="7772400" cy="2463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34582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ittle Grand Canyon Archives - Good Food St. Louis">
            <a:extLst>
              <a:ext uri="{FF2B5EF4-FFF2-40B4-BE49-F238E27FC236}">
                <a16:creationId xmlns:a16="http://schemas.microsoft.com/office/drawing/2014/main" id="{5E249411-F3BF-4869-AB85-DD4BD6F28A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244" y="4309380"/>
            <a:ext cx="7420556" cy="542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Little Grand Canyon Trail Guide – Shawnee National Forest">
            <a:extLst>
              <a:ext uri="{FF2B5EF4-FFF2-40B4-BE49-F238E27FC236}">
                <a16:creationId xmlns:a16="http://schemas.microsoft.com/office/drawing/2014/main" id="{3663F77C-9371-0CF7-E79D-174DD9F39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61412" cy="5446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3FFD209-CEE6-C2D5-AF2C-E2A0E0B80828}"/>
              </a:ext>
            </a:extLst>
          </p:cNvPr>
          <p:cNvSpPr/>
          <p:nvPr/>
        </p:nvSpPr>
        <p:spPr>
          <a:xfrm>
            <a:off x="7746621" y="3677138"/>
            <a:ext cx="396615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Little Grand Canyon</a:t>
            </a:r>
          </a:p>
        </p:txBody>
      </p:sp>
    </p:spTree>
    <p:extLst>
      <p:ext uri="{BB962C8B-B14F-4D97-AF65-F5344CB8AC3E}">
        <p14:creationId xmlns:p14="http://schemas.microsoft.com/office/powerpoint/2010/main" val="111581443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550" y="1572310"/>
            <a:ext cx="4965223" cy="3719124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Department of Physics"/>
          <p:cNvSpPr txBox="1"/>
          <p:nvPr/>
        </p:nvSpPr>
        <p:spPr>
          <a:xfrm>
            <a:off x="9198113" y="412165"/>
            <a:ext cx="3469284" cy="505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900" i="1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Department of Physics</a:t>
            </a:r>
          </a:p>
        </p:txBody>
      </p:sp>
      <p:pic>
        <p:nvPicPr>
          <p:cNvPr id="153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146" y="69340"/>
            <a:ext cx="1722554" cy="1190705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Wayman Crow Professor Emeritus of Physics"/>
          <p:cNvSpPr txBox="1"/>
          <p:nvPr/>
        </p:nvSpPr>
        <p:spPr>
          <a:xfrm>
            <a:off x="5285182" y="2057850"/>
            <a:ext cx="5110368" cy="407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587022">
              <a:defRPr sz="2100" b="1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Wayman Crow Professor Emeritus of Physics</a:t>
            </a:r>
          </a:p>
        </p:txBody>
      </p:sp>
      <p:sp>
        <p:nvSpPr>
          <p:cNvPr id="155" name="John W. Clark"/>
          <p:cNvSpPr txBox="1"/>
          <p:nvPr/>
        </p:nvSpPr>
        <p:spPr>
          <a:xfrm>
            <a:off x="5256708" y="1522358"/>
            <a:ext cx="2491384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90000"/>
              </a:lnSpc>
              <a:spcBef>
                <a:spcPts val="3200"/>
              </a:spcBef>
              <a:defRPr sz="3300"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r>
              <a:t>John W. Clark</a:t>
            </a:r>
          </a:p>
        </p:txBody>
      </p:sp>
      <p:sp>
        <p:nvSpPr>
          <p:cNvPr id="156" name="1955: B.S. Physics, University of Texas, Austin…"/>
          <p:cNvSpPr txBox="1"/>
          <p:nvPr/>
        </p:nvSpPr>
        <p:spPr>
          <a:xfrm>
            <a:off x="5329223" y="2752258"/>
            <a:ext cx="7762290" cy="2564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algn="l">
              <a:buSzPct val="100000"/>
              <a:buChar char="•"/>
            </a:pPr>
            <a:r>
              <a:rPr dirty="0"/>
              <a:t>1955: B.S. Physics, University of Texas, Austin</a:t>
            </a:r>
          </a:p>
          <a:p>
            <a:pPr marL="228600" indent="-228600" algn="l">
              <a:buSzPct val="100000"/>
              <a:buChar char="•"/>
            </a:pPr>
            <a:r>
              <a:rPr dirty="0"/>
              <a:t>1957: M.A. Physics, University of Texas, Austin </a:t>
            </a:r>
          </a:p>
          <a:p>
            <a:pPr marL="228600" indent="-228600" algn="l">
              <a:buSzPct val="100000"/>
              <a:buChar char="•"/>
            </a:pPr>
            <a:r>
              <a:rPr dirty="0"/>
              <a:t>1959: PHD, Washington University in St. Louis (advisor: Eugene </a:t>
            </a:r>
            <a:r>
              <a:rPr dirty="0" err="1"/>
              <a:t>Feenberg</a:t>
            </a:r>
            <a:r>
              <a:rPr dirty="0"/>
              <a:t>) </a:t>
            </a:r>
          </a:p>
          <a:p>
            <a:pPr algn="l"/>
            <a:endParaRPr dirty="0"/>
          </a:p>
          <a:p>
            <a:pPr marL="228600" indent="-228600" algn="l">
              <a:buSzPct val="100000"/>
              <a:buChar char="•"/>
            </a:pPr>
            <a:r>
              <a:rPr dirty="0"/>
              <a:t>1959-1963: </a:t>
            </a:r>
          </a:p>
          <a:p>
            <a:pPr marL="914400" lvl="1" indent="-228600" algn="l">
              <a:buClr>
                <a:srgbClr val="5E5E5E"/>
              </a:buClr>
              <a:buSzPct val="100000"/>
              <a:buChar char="-"/>
            </a:pPr>
            <a:r>
              <a:rPr dirty="0"/>
              <a:t>NSF Postdoctoral Fellow at Princeton University (advisor: Eugene Wigner)</a:t>
            </a:r>
          </a:p>
          <a:p>
            <a:pPr marL="914400" lvl="1" indent="-228600" algn="l">
              <a:buClr>
                <a:srgbClr val="5E5E5E"/>
              </a:buClr>
              <a:buSzPct val="100000"/>
              <a:buChar char="-"/>
            </a:pPr>
            <a:r>
              <a:rPr dirty="0"/>
              <a:t>Associate research scientist at the Martin Company, Denver</a:t>
            </a:r>
          </a:p>
          <a:p>
            <a:pPr marL="914400" lvl="1" indent="-228600" algn="l">
              <a:buClr>
                <a:srgbClr val="5E5E5E"/>
              </a:buClr>
              <a:buSzPct val="100000"/>
              <a:buChar char="-"/>
            </a:pPr>
            <a:r>
              <a:rPr dirty="0"/>
              <a:t>NATO postdoctoral fellow at University of Birmingham and </a:t>
            </a:r>
            <a:r>
              <a:rPr dirty="0" err="1"/>
              <a:t>Saclay</a:t>
            </a:r>
            <a:endParaRPr dirty="0"/>
          </a:p>
          <a:p>
            <a:pPr algn="l"/>
            <a:endParaRPr dirty="0"/>
          </a:p>
          <a:p>
            <a:pPr marL="228600" indent="-228600" algn="l">
              <a:buSzPct val="100000"/>
              <a:buChar char="•"/>
            </a:pPr>
            <a:r>
              <a:rPr dirty="0"/>
              <a:t>1963:</a:t>
            </a:r>
            <a:r>
              <a:rPr lang="en-US" dirty="0"/>
              <a:t> Joins the faculty at </a:t>
            </a:r>
            <a:r>
              <a:rPr dirty="0"/>
              <a:t>WashU</a:t>
            </a:r>
          </a:p>
        </p:txBody>
      </p:sp>
      <p:sp>
        <p:nvSpPr>
          <p:cNvPr id="157" name="Awards…"/>
          <p:cNvSpPr txBox="1"/>
          <p:nvPr/>
        </p:nvSpPr>
        <p:spPr>
          <a:xfrm>
            <a:off x="1023883" y="5716772"/>
            <a:ext cx="5113579" cy="12413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spcBef>
                <a:spcPts val="400"/>
              </a:spcBef>
            </a:pPr>
            <a:r>
              <a:rPr dirty="0"/>
              <a:t>Awards</a:t>
            </a:r>
          </a:p>
          <a:p>
            <a:pPr algn="l" defTabSz="457200">
              <a:spcBef>
                <a:spcPts val="400"/>
              </a:spcBef>
            </a:pPr>
            <a:r>
              <a:rPr dirty="0"/>
              <a:t>Fellow, American Physical Society</a:t>
            </a:r>
          </a:p>
          <a:p>
            <a:pPr algn="l" defTabSz="457200">
              <a:spcBef>
                <a:spcPts val="400"/>
              </a:spcBef>
            </a:pPr>
            <a:r>
              <a:rPr dirty="0"/>
              <a:t>1965: Alfred P. Sloan Foundation Fellowship</a:t>
            </a:r>
          </a:p>
          <a:p>
            <a:pPr algn="l" defTabSz="457200">
              <a:spcBef>
                <a:spcPts val="400"/>
              </a:spcBef>
            </a:pPr>
            <a:r>
              <a:rPr dirty="0"/>
              <a:t>1987: Eugene </a:t>
            </a:r>
            <a:r>
              <a:rPr dirty="0" err="1"/>
              <a:t>Feenberg</a:t>
            </a:r>
            <a:r>
              <a:rPr dirty="0"/>
              <a:t> Medal for Many-Body Physics</a:t>
            </a:r>
          </a:p>
        </p:txBody>
      </p:sp>
      <p:sp>
        <p:nvSpPr>
          <p:cNvPr id="158" name="Research interests:…"/>
          <p:cNvSpPr txBox="1"/>
          <p:nvPr/>
        </p:nvSpPr>
        <p:spPr>
          <a:xfrm>
            <a:off x="7160552" y="5595492"/>
            <a:ext cx="4075121" cy="1467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spcBef>
                <a:spcPts val="400"/>
              </a:spcBef>
            </a:pPr>
            <a:r>
              <a:rPr dirty="0"/>
              <a:t>Research interests:</a:t>
            </a:r>
          </a:p>
          <a:p>
            <a:pPr algn="l" defTabSz="457200">
              <a:spcBef>
                <a:spcPts val="400"/>
              </a:spcBef>
            </a:pPr>
            <a:r>
              <a:rPr dirty="0"/>
              <a:t>Quantum Many-body Theory</a:t>
            </a:r>
          </a:p>
          <a:p>
            <a:pPr algn="l" defTabSz="457200">
              <a:spcBef>
                <a:spcPts val="400"/>
              </a:spcBef>
            </a:pPr>
            <a:r>
              <a:rPr dirty="0"/>
              <a:t>Danse-Matter Astrophysics</a:t>
            </a:r>
          </a:p>
          <a:p>
            <a:pPr algn="l" defTabSz="457200">
              <a:spcBef>
                <a:spcPts val="400"/>
              </a:spcBef>
            </a:pPr>
            <a:r>
              <a:rPr dirty="0"/>
              <a:t>Neural Networks</a:t>
            </a:r>
          </a:p>
          <a:p>
            <a:pPr algn="l" defTabSz="457200">
              <a:spcBef>
                <a:spcPts val="400"/>
              </a:spcBef>
            </a:pPr>
            <a:r>
              <a:rPr dirty="0"/>
              <a:t>Quantum Control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A49FDC5-94C3-4E2E-45C5-2D7B3DFF2A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4215" y="7471542"/>
            <a:ext cx="7170092" cy="17580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156F98-E4A4-1A75-6530-020A74119E94}"/>
              </a:ext>
            </a:extLst>
          </p:cNvPr>
          <p:cNvSpPr txBox="1"/>
          <p:nvPr/>
        </p:nvSpPr>
        <p:spPr>
          <a:xfrm>
            <a:off x="8422855" y="8181290"/>
            <a:ext cx="2263588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arXiv:2305.04675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20545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7339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7339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1228</TotalTime>
  <Words>149</Words>
  <Application>Microsoft Macintosh PowerPoint</Application>
  <PresentationFormat>Custom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Cambria</vt:lpstr>
      <vt:lpstr>Helvetica Neue</vt:lpstr>
      <vt:lpstr>Helvetica Neue Medium</vt:lpstr>
      <vt:lpstr>Times New Roman</vt:lpstr>
      <vt:lpstr>21_BasicWhite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Krawczynski, Henric</cp:lastModifiedBy>
  <cp:revision>3</cp:revision>
  <dcterms:modified xsi:type="dcterms:W3CDTF">2023-05-23T18:23:57Z</dcterms:modified>
</cp:coreProperties>
</file>