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463" r:id="rId2"/>
    <p:sldId id="464" r:id="rId3"/>
    <p:sldId id="465" r:id="rId4"/>
    <p:sldId id="466" r:id="rId5"/>
    <p:sldId id="467" r:id="rId6"/>
    <p:sldId id="468" r:id="rId7"/>
    <p:sldId id="469" r:id="rId8"/>
    <p:sldId id="470" r:id="rId9"/>
    <p:sldId id="475" r:id="rId10"/>
    <p:sldId id="472" r:id="rId11"/>
    <p:sldId id="476" r:id="rId12"/>
    <p:sldId id="471" r:id="rId13"/>
    <p:sldId id="479" r:id="rId14"/>
    <p:sldId id="478" r:id="rId15"/>
    <p:sldId id="473" r:id="rId16"/>
    <p:sldId id="474" r:id="rId17"/>
    <p:sldId id="503" r:id="rId18"/>
    <p:sldId id="505" r:id="rId19"/>
    <p:sldId id="501" r:id="rId20"/>
    <p:sldId id="498" r:id="rId21"/>
    <p:sldId id="504" r:id="rId22"/>
    <p:sldId id="514" r:id="rId23"/>
    <p:sldId id="499" r:id="rId24"/>
    <p:sldId id="506" r:id="rId25"/>
    <p:sldId id="500" r:id="rId26"/>
    <p:sldId id="507" r:id="rId27"/>
    <p:sldId id="502" r:id="rId28"/>
    <p:sldId id="510" r:id="rId29"/>
    <p:sldId id="511" r:id="rId30"/>
    <p:sldId id="513" r:id="rId31"/>
    <p:sldId id="493" r:id="rId32"/>
  </p:sldIdLst>
  <p:sldSz cx="12192000" cy="6858000"/>
  <p:notesSz cx="6858000" cy="9144000"/>
  <p:embeddedFontLst>
    <p:embeddedFont>
      <p:font typeface="ＭＳ Ｐゴシック" panose="020B0600070205080204" pitchFamily="34" charset="-128"/>
      <p:regular r:id="rId33"/>
    </p:embeddedFont>
    <p:embeddedFont>
      <p:font typeface="Cambria Math" panose="02040503050406030204" pitchFamily="18" charset="0"/>
      <p:regular r:id="rId3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2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DCCBDA-298A-41E6-8DE3-AA25D7B68D2A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9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FE7034E-B181-49D0-B1AB-23660E77BA28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48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46067" y="404813"/>
            <a:ext cx="2753784" cy="6037262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80487" y="404813"/>
            <a:ext cx="8062383" cy="6037262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7E65069-2B0C-4CE9-AB14-71EC71F9777E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085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607E9E4-8FC6-4635-ADB8-97ACD8D37B0A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88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BAF40D9-02A9-4FC3-BEF4-305BF0E9C2B1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2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27051" y="191611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15051" y="1916113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88AEF4A-064D-477A-8FB9-81ABB674B8DE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61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6B20DF2-9F8A-41EF-A422-6267DDDCF204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3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9660687-CE5B-4725-A78A-BB53BC23FF0F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59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97DF79E6-DCA8-4EFA-A033-9A1897B77F8D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55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F845BBB-9547-40EB-9822-0422B3A8201B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6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2E230C5-D0A7-4497-917D-C74953B78CE9}" type="slidenum">
              <a:rPr lang="de-DE">
                <a:solidFill>
                  <a:srgbClr val="FFFFFF"/>
                </a:solidFill>
              </a:rPr>
              <a:pPr/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1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527800"/>
            <a:ext cx="12192000" cy="330200"/>
          </a:xfrm>
          <a:prstGeom prst="rect">
            <a:avLst/>
          </a:prstGeom>
        </p:spPr>
      </p:pic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24000"/>
            <a:ext cx="11176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4437" y="6553200"/>
            <a:ext cx="462703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8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27652" y="6553200"/>
            <a:ext cx="5645149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8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endParaRPr lang="de-DE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84000" y="6553200"/>
            <a:ext cx="508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80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</a:pPr>
            <a:fld id="{BEECC10D-913A-48FA-98A6-69C2C089C5BA}" type="slidenum">
              <a:rPr lang="de-DE">
                <a:solidFill>
                  <a:srgbClr val="FFFFFF"/>
                </a:solidFill>
              </a:rPr>
              <a:pPr fontAlgn="base">
                <a:spcAft>
                  <a:spcPct val="0"/>
                </a:spcAft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79379" y="220688"/>
            <a:ext cx="711199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Titelzeile</a:t>
            </a:r>
          </a:p>
        </p:txBody>
      </p:sp>
      <p:pic>
        <p:nvPicPr>
          <p:cNvPr id="2" name="Grafik 1"/>
          <p:cNvPicPr>
            <a:picLocks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200" y="196300"/>
            <a:ext cx="2710800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80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rgbClr val="808080"/>
          </a:solidFill>
          <a:latin typeface="+mj-lt"/>
          <a:ea typeface="+mj-ea"/>
          <a:cs typeface="+mj-cs"/>
        </a:defRPr>
      </a:lvl1pPr>
      <a:lvl2pPr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2pPr>
      <a:lvl3pPr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3pPr>
      <a:lvl4pPr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4pPr>
      <a:lvl5pPr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5pPr>
      <a:lvl6pPr marL="457200"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6pPr>
      <a:lvl7pPr marL="914400"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7pPr>
      <a:lvl8pPr marL="1371600"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8pPr>
      <a:lvl9pPr marL="1828800" algn="l" rtl="0" fontAlgn="base">
        <a:lnSpc>
          <a:spcPct val="120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9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pitchFamily="-96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pitchFamily="-96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pitchFamily="-96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pitchFamily="-96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pitchFamily="-96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pitchFamily="-96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pitchFamily="-96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200">
          <a:solidFill>
            <a:schemeClr val="tx1"/>
          </a:solidFill>
          <a:latin typeface="+mn-lt"/>
          <a:ea typeface="ＭＳ Ｐゴシック" pitchFamily="-96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Semi-empirical_mass_formul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ndc.bnl.gov/nudat3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B6BFCB-15A4-4C29-ACC2-1B7E2D4E7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9DCCBDA-298A-41E6-8DE3-AA25D7B68D2A}" type="slidenum">
              <a:rPr kumimoji="0" lang="de-DE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de-DE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F508E4D-4501-4706-A56C-AC35B2A9A0A8}"/>
              </a:ext>
            </a:extLst>
          </p:cNvPr>
          <p:cNvSpPr txBox="1">
            <a:spLocks/>
          </p:cNvSpPr>
          <p:nvPr/>
        </p:nvSpPr>
        <p:spPr>
          <a:xfrm>
            <a:off x="274180" y="1499099"/>
            <a:ext cx="11643639" cy="2330010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80808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2pPr>
            <a:lvl3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3pPr>
            <a:lvl4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4pPr>
            <a:lvl5pPr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5pPr>
            <a:lvl6pPr marL="4572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6pPr>
            <a:lvl7pPr marL="9144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7pPr>
            <a:lvl8pPr marL="13716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8pPr>
            <a:lvl9pPr marL="1828800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pitchFamily="-96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3200" kern="0" dirty="0" err="1">
                <a:latin typeface="Arial"/>
              </a:rPr>
              <a:t>Predicting</a:t>
            </a:r>
            <a:r>
              <a:rPr lang="de-DE" sz="3200" kern="0" dirty="0">
                <a:latin typeface="Arial"/>
              </a:rPr>
              <a:t> </a:t>
            </a:r>
            <a:r>
              <a:rPr lang="de-DE" sz="3200" kern="0" dirty="0" err="1">
                <a:latin typeface="Arial"/>
              </a:rPr>
              <a:t>nuclear</a:t>
            </a:r>
            <a:r>
              <a:rPr lang="de-DE" sz="3200" kern="0" dirty="0">
                <a:latin typeface="Arial"/>
              </a:rPr>
              <a:t> </a:t>
            </a:r>
            <a:r>
              <a:rPr lang="de-DE" sz="3200" kern="0" dirty="0" err="1">
                <a:latin typeface="Arial"/>
              </a:rPr>
              <a:t>masses</a:t>
            </a:r>
            <a:r>
              <a:rPr lang="de-DE" sz="3200" kern="0" dirty="0">
                <a:latin typeface="Arial"/>
              </a:rPr>
              <a:t> </a:t>
            </a:r>
            <a:r>
              <a:rPr lang="de-DE" sz="3200" kern="0" dirty="0" err="1">
                <a:latin typeface="Arial"/>
              </a:rPr>
              <a:t>with</a:t>
            </a:r>
            <a:r>
              <a:rPr lang="de-DE" sz="3200" kern="0" dirty="0">
                <a:latin typeface="Arial"/>
              </a:rPr>
              <a:t> </a:t>
            </a:r>
            <a:r>
              <a:rPr lang="de-DE" sz="3200" kern="0" dirty="0" err="1">
                <a:latin typeface="Arial"/>
              </a:rPr>
              <a:t>product</a:t>
            </a:r>
            <a:r>
              <a:rPr lang="de-DE" sz="3200" kern="0" dirty="0">
                <a:latin typeface="Arial"/>
              </a:rPr>
              <a:t>-unit </a:t>
            </a:r>
            <a:r>
              <a:rPr lang="de-DE" sz="3200" kern="0" dirty="0" err="1">
                <a:latin typeface="Arial"/>
              </a:rPr>
              <a:t>networks</a:t>
            </a:r>
            <a:endParaRPr kumimoji="0" lang="de-DE" sz="3200" b="1" i="0" u="none" strike="noStrike" kern="0" cap="none" spc="0" normalizeH="0" baseline="0" noProof="0" dirty="0">
              <a:ln>
                <a:noFill/>
              </a:ln>
              <a:solidFill>
                <a:srgbClr val="80808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Untertitel 2">
            <a:extLst>
              <a:ext uri="{FF2B5EF4-FFF2-40B4-BE49-F238E27FC236}">
                <a16:creationId xmlns:a16="http://schemas.microsoft.com/office/drawing/2014/main" id="{58753604-B784-4A25-B592-E5620609FF08}"/>
              </a:ext>
            </a:extLst>
          </p:cNvPr>
          <p:cNvSpPr txBox="1">
            <a:spLocks/>
          </p:cNvSpPr>
          <p:nvPr/>
        </p:nvSpPr>
        <p:spPr>
          <a:xfrm>
            <a:off x="3757564" y="3589139"/>
            <a:ext cx="4920712" cy="1858071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-96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Prof. Dr. Babette Dellen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Faculty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Mathematics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Technology,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RheinAhrCampus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Remagen,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University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Applied Sciences Koblenz, Germany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00DA4E8-E0CA-46C1-B29E-6A4FE073A9FF}"/>
              </a:ext>
            </a:extLst>
          </p:cNvPr>
          <p:cNvSpPr txBox="1"/>
          <p:nvPr/>
        </p:nvSpPr>
        <p:spPr bwMode="auto">
          <a:xfrm>
            <a:off x="1692564" y="2788920"/>
            <a:ext cx="880687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i="1" dirty="0">
                <a:solidFill>
                  <a:schemeClr val="bg2"/>
                </a:solidFill>
                <a:latin typeface="Arial"/>
              </a:rPr>
              <a:t>24.05.2023, Virtual Talk at ISNET, Washington University in </a:t>
            </a:r>
            <a:r>
              <a:rPr lang="en-US" b="1" i="1" dirty="0" err="1">
                <a:solidFill>
                  <a:schemeClr val="bg2"/>
                </a:solidFill>
                <a:latin typeface="Arial"/>
              </a:rPr>
              <a:t>St.Louis</a:t>
            </a:r>
            <a:r>
              <a:rPr lang="en-US" b="1" i="1" dirty="0">
                <a:solidFill>
                  <a:schemeClr val="bg2"/>
                </a:solidFill>
                <a:latin typeface="Arial"/>
              </a:rPr>
              <a:t>, MO, USA</a:t>
            </a:r>
            <a:endParaRPr kumimoji="0" lang="en-US" b="1" i="1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088C3878-574B-4E86-A7C2-96965FACC4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212517" y="6627408"/>
            <a:ext cx="423193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Dellen</a:t>
            </a:r>
            <a:endParaRPr kumimoji="0" lang="de-DE" alt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136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3E75B1-E519-4E52-9752-207DAA5A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10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3DB9D10-A8C4-4C62-B6C2-B0651D6A77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61" y="669760"/>
            <a:ext cx="7275299" cy="5518479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9520751F-7346-46D3-A066-55595C122C3C}"/>
              </a:ext>
            </a:extLst>
          </p:cNvPr>
          <p:cNvSpPr/>
          <p:nvPr/>
        </p:nvSpPr>
        <p:spPr>
          <a:xfrm>
            <a:off x="6365629" y="5853736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4233229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14ACCD-B230-447B-9269-B777ED70BF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11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8C78EB9-D6A8-4CBD-B596-59F451F73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08" y="996696"/>
            <a:ext cx="7644384" cy="48646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F81AC4D-52EE-4DA6-9498-F6EF0B164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953" y="6003440"/>
            <a:ext cx="7403335" cy="40762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DDEC41A1-3E2F-4C88-B7CE-AAF893E24E2B}"/>
              </a:ext>
            </a:extLst>
          </p:cNvPr>
          <p:cNvSpPr txBox="1"/>
          <p:nvPr/>
        </p:nvSpPr>
        <p:spPr bwMode="auto">
          <a:xfrm>
            <a:off x="334437" y="233131"/>
            <a:ext cx="3674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>
                <a:solidFill>
                  <a:schemeClr val="accent6"/>
                </a:solidFill>
              </a:rPr>
              <a:t>Classification </a:t>
            </a:r>
            <a:r>
              <a:rPr lang="de-DE" sz="2400" dirty="0" err="1">
                <a:solidFill>
                  <a:schemeClr val="accent6"/>
                </a:solidFill>
              </a:rPr>
              <a:t>task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98A2B34-9239-4D4E-9C99-E5EE7D855897}"/>
              </a:ext>
            </a:extLst>
          </p:cNvPr>
          <p:cNvSpPr/>
          <p:nvPr/>
        </p:nvSpPr>
        <p:spPr>
          <a:xfrm>
            <a:off x="7085690" y="6291590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1212925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5F40F3D-35CD-4B59-8FD5-6414135B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12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7EBE151-72A8-49B6-95DA-E16D3C08DA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002" y="6338477"/>
            <a:ext cx="4076241" cy="17076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8D7E65B-3D0B-4BF2-ABF7-2D5E975516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808" y="950976"/>
            <a:ext cx="7644384" cy="495604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92CAAFFE-EB3F-499A-815F-74917F521371}"/>
              </a:ext>
            </a:extLst>
          </p:cNvPr>
          <p:cNvSpPr/>
          <p:nvPr/>
        </p:nvSpPr>
        <p:spPr>
          <a:xfrm>
            <a:off x="7810707" y="6029980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223375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61B45D7-A92B-4B88-90D4-AD1F6D416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13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D2B198-A814-4E1F-A571-A9EA846389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852" y="1387956"/>
            <a:ext cx="9854987" cy="4590134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D162BB3F-9A02-4454-8704-226E396A5456}"/>
              </a:ext>
            </a:extLst>
          </p:cNvPr>
          <p:cNvSpPr/>
          <p:nvPr/>
        </p:nvSpPr>
        <p:spPr>
          <a:xfrm>
            <a:off x="7445826" y="5947266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3143535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2974DC3-4B55-40FB-9656-EC558006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14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CE680E-F5D5-4FAA-A6F5-DF93C7B1B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725" y="427897"/>
            <a:ext cx="8046376" cy="600220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855AE60-6A77-4EE7-B429-33D3497FE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6301611"/>
            <a:ext cx="1828800" cy="1266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DB6AD6BE-E1C8-46C0-9247-1995DC99D45E}"/>
              </a:ext>
            </a:extLst>
          </p:cNvPr>
          <p:cNvSpPr/>
          <p:nvPr/>
        </p:nvSpPr>
        <p:spPr>
          <a:xfrm>
            <a:off x="7729064" y="5644374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3363115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B9B790-2F63-43B1-9ED6-A6124CB3A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15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F3FC531-32BE-40A4-8304-45CE0EC76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34" y="1892808"/>
            <a:ext cx="6995160" cy="2980944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FC9132CC-69A3-4539-A232-7FF874C61FDD}"/>
              </a:ext>
            </a:extLst>
          </p:cNvPr>
          <p:cNvSpPr txBox="1"/>
          <p:nvPr/>
        </p:nvSpPr>
        <p:spPr bwMode="auto">
          <a:xfrm>
            <a:off x="334437" y="245824"/>
            <a:ext cx="3674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>
                <a:solidFill>
                  <a:schemeClr val="accent6"/>
                </a:solidFill>
              </a:rPr>
              <a:t>Label-</a:t>
            </a:r>
            <a:r>
              <a:rPr lang="de-DE" sz="2400" dirty="0" err="1">
                <a:solidFill>
                  <a:schemeClr val="accent6"/>
                </a:solidFill>
              </a:rPr>
              <a:t>completion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task</a:t>
            </a:r>
            <a:endParaRPr lang="de-DE" sz="2400" dirty="0">
              <a:solidFill>
                <a:schemeClr val="accent6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B1F61AA-3273-4873-A94C-6404CEA74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0678" y="1892808"/>
            <a:ext cx="6967728" cy="307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63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3E2046A-0357-4087-8B07-14C4FCE4A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16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1CD9AD2-B217-4FAC-81A6-FF492222C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3810" y="1686252"/>
            <a:ext cx="7799942" cy="279828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05F9C53-6D7D-4122-A45C-473E5DC49E7A}"/>
              </a:ext>
            </a:extLst>
          </p:cNvPr>
          <p:cNvSpPr txBox="1"/>
          <p:nvPr/>
        </p:nvSpPr>
        <p:spPr bwMode="auto">
          <a:xfrm>
            <a:off x="1257300" y="545123"/>
            <a:ext cx="20521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Summary: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3BC2482-DB43-4CF0-A3CB-B821EA90C83C}"/>
              </a:ext>
            </a:extLst>
          </p:cNvPr>
          <p:cNvSpPr txBox="1"/>
          <p:nvPr/>
        </p:nvSpPr>
        <p:spPr bwMode="auto">
          <a:xfrm>
            <a:off x="5208815" y="4868964"/>
            <a:ext cx="35349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800" dirty="0">
                <a:solidFill>
                  <a:srgbClr val="0070C0"/>
                </a:solidFill>
                <a:sym typeface="Wingdings" panose="05000000000000000000" pitchFamily="2" charset="2"/>
              </a:rPr>
              <a:t> Model </a:t>
            </a:r>
            <a:r>
              <a:rPr lang="de-DE" sz="2800" dirty="0" err="1">
                <a:solidFill>
                  <a:srgbClr val="0070C0"/>
                </a:solidFill>
                <a:sym typeface="Wingdings" panose="05000000000000000000" pitchFamily="2" charset="2"/>
              </a:rPr>
              <a:t>discovery</a:t>
            </a:r>
            <a:r>
              <a:rPr lang="de-DE" sz="2800" dirty="0">
                <a:solidFill>
                  <a:srgbClr val="0070C0"/>
                </a:solidFill>
                <a:sym typeface="Wingdings" panose="05000000000000000000" pitchFamily="2" charset="2"/>
              </a:rPr>
              <a:t>? </a:t>
            </a:r>
            <a:endParaRPr lang="de-DE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3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60BAF87-E307-48A8-A2EC-63324C42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17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6E4AB03-9E34-4746-8B7A-E8D47214E0E6}"/>
              </a:ext>
            </a:extLst>
          </p:cNvPr>
          <p:cNvSpPr txBox="1"/>
          <p:nvPr/>
        </p:nvSpPr>
        <p:spPr bwMode="auto">
          <a:xfrm>
            <a:off x="786245" y="451238"/>
            <a:ext cx="558197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Semi-</a:t>
            </a:r>
            <a:r>
              <a:rPr lang="de-DE" sz="3200" dirty="0" err="1">
                <a:solidFill>
                  <a:schemeClr val="accent6"/>
                </a:solidFill>
              </a:rPr>
              <a:t>empirical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mass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formula</a:t>
            </a:r>
            <a:r>
              <a:rPr lang="de-DE" sz="3200" dirty="0">
                <a:solidFill>
                  <a:schemeClr val="accent6"/>
                </a:solidFill>
              </a:rPr>
              <a:t>: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CF92C73C-C347-40C2-84C3-F1A034BE1DCA}"/>
              </a:ext>
            </a:extLst>
          </p:cNvPr>
          <p:cNvSpPr/>
          <p:nvPr/>
        </p:nvSpPr>
        <p:spPr bwMode="auto">
          <a:xfrm>
            <a:off x="10016837" y="1667165"/>
            <a:ext cx="2378363" cy="98512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96" charset="0"/>
            </a:endParaRP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D32ADA8-A570-452A-BF01-7773E672C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0690" y="1532136"/>
            <a:ext cx="8619119" cy="848158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1468754E-DF57-4308-AE1A-EA239B6F6BCB}"/>
              </a:ext>
            </a:extLst>
          </p:cNvPr>
          <p:cNvSpPr txBox="1"/>
          <p:nvPr/>
        </p:nvSpPr>
        <p:spPr bwMode="auto">
          <a:xfrm>
            <a:off x="730931" y="2867302"/>
            <a:ext cx="92859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000" b="1" dirty="0" err="1">
                <a:solidFill>
                  <a:srgbClr val="0070C0"/>
                </a:solidFill>
              </a:rPr>
              <a:t>Could</a:t>
            </a:r>
            <a:r>
              <a:rPr lang="de-DE" sz="2000" b="1" dirty="0">
                <a:solidFill>
                  <a:srgbClr val="0070C0"/>
                </a:solidFill>
              </a:rPr>
              <a:t> a </a:t>
            </a:r>
            <a:r>
              <a:rPr lang="de-DE" sz="2000" b="1" dirty="0" err="1">
                <a:solidFill>
                  <a:srgbClr val="0070C0"/>
                </a:solidFill>
              </a:rPr>
              <a:t>similar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functional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relationship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be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described</a:t>
            </a:r>
            <a:r>
              <a:rPr lang="de-DE" sz="2000" b="1" dirty="0">
                <a:solidFill>
                  <a:srgbClr val="0070C0"/>
                </a:solidFill>
              </a:rPr>
              <a:t> and </a:t>
            </a:r>
            <a:r>
              <a:rPr lang="de-DE" sz="2000" b="1" dirty="0" err="1">
                <a:solidFill>
                  <a:srgbClr val="0070C0"/>
                </a:solidFill>
              </a:rPr>
              <a:t>learned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from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mass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data</a:t>
            </a:r>
            <a:r>
              <a:rPr lang="de-DE" sz="2000" b="1" dirty="0">
                <a:solidFill>
                  <a:srgbClr val="0070C0"/>
                </a:solidFill>
              </a:rPr>
              <a:t> </a:t>
            </a:r>
            <a:r>
              <a:rPr lang="de-DE" sz="2000" b="1" dirty="0" err="1">
                <a:solidFill>
                  <a:srgbClr val="0070C0"/>
                </a:solidFill>
              </a:rPr>
              <a:t>by</a:t>
            </a:r>
            <a:r>
              <a:rPr lang="de-DE" sz="2000" b="1" dirty="0">
                <a:solidFill>
                  <a:srgbClr val="0070C0"/>
                </a:solidFill>
              </a:rPr>
              <a:t> a </a:t>
            </a:r>
            <a:r>
              <a:rPr lang="de-DE" sz="2000" b="1" dirty="0" err="1">
                <a:solidFill>
                  <a:srgbClr val="0070C0"/>
                </a:solidFill>
              </a:rPr>
              <a:t>product</a:t>
            </a:r>
            <a:r>
              <a:rPr lang="de-DE" sz="2000" b="1" dirty="0">
                <a:solidFill>
                  <a:srgbClr val="0070C0"/>
                </a:solidFill>
              </a:rPr>
              <a:t>-unit network?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5C35A8F-FF7C-4614-823F-355145EF978C}"/>
              </a:ext>
            </a:extLst>
          </p:cNvPr>
          <p:cNvSpPr/>
          <p:nvPr/>
        </p:nvSpPr>
        <p:spPr>
          <a:xfrm>
            <a:off x="2184856" y="3911258"/>
            <a:ext cx="78222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u="sng" dirty="0"/>
              <a:t>Atomic mass evaluation</a:t>
            </a:r>
            <a:r>
              <a:rPr lang="en-US" dirty="0"/>
              <a:t>: </a:t>
            </a:r>
          </a:p>
          <a:p>
            <a:pPr algn="just"/>
            <a:r>
              <a:rPr lang="en-US" dirty="0"/>
              <a:t>Atomic masses are expressed as mass excess, i.e., the difference between atomic mass and the atomic number times the atomic mass unit, a quantity related to the nuclear binding energy.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AB46751-7320-4DCF-9E68-E32BFFA2A69A}"/>
              </a:ext>
            </a:extLst>
          </p:cNvPr>
          <p:cNvSpPr txBox="1"/>
          <p:nvPr/>
        </p:nvSpPr>
        <p:spPr bwMode="auto">
          <a:xfrm>
            <a:off x="5646822" y="2380294"/>
            <a:ext cx="65451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Source: </a:t>
            </a:r>
            <a:r>
              <a:rPr lang="de-DE" sz="1200" dirty="0">
                <a:hlinkClick r:id="rId4"/>
              </a:rPr>
              <a:t>https://en.wikipedia.org/wiki/Semi-empirical_mass_formula</a:t>
            </a:r>
            <a:endParaRPr lang="de-DE" sz="1200" dirty="0"/>
          </a:p>
          <a:p>
            <a:r>
              <a:rPr lang="de-DE" sz="1200" dirty="0"/>
              <a:t>C. F. von Weizsäcker. Zur Theorie der Kernmassen. Zeitschrift für Physik, 96:431–458, 1935.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4222145-DD01-478D-9CA3-4BDDDA99FC88}"/>
              </a:ext>
            </a:extLst>
          </p:cNvPr>
          <p:cNvSpPr/>
          <p:nvPr/>
        </p:nvSpPr>
        <p:spPr>
          <a:xfrm>
            <a:off x="2197542" y="5161462"/>
            <a:ext cx="5727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M. Wang, W. Huang, F. </a:t>
            </a:r>
            <a:r>
              <a:rPr lang="en-US" sz="1200" dirty="0" err="1"/>
              <a:t>Kondev</a:t>
            </a:r>
            <a:r>
              <a:rPr lang="en-US" sz="1200" dirty="0"/>
              <a:t>, G. Audi, and S. </a:t>
            </a:r>
            <a:r>
              <a:rPr lang="en-US" sz="1200" dirty="0" err="1"/>
              <a:t>Naimi</a:t>
            </a:r>
            <a:r>
              <a:rPr lang="en-US" sz="1200" dirty="0"/>
              <a:t>. The </a:t>
            </a:r>
            <a:r>
              <a:rPr lang="en-US" sz="1200" dirty="0" err="1"/>
              <a:t>ame</a:t>
            </a:r>
            <a:r>
              <a:rPr lang="en-US" sz="1200" dirty="0"/>
              <a:t> 2020 atomic mass evaluation (ii). tables, graphs and references*. Chinese </a:t>
            </a:r>
            <a:r>
              <a:rPr lang="de-DE" sz="1200" dirty="0"/>
              <a:t>Physics C, 45(3):030003, 2021.</a:t>
            </a:r>
          </a:p>
        </p:txBody>
      </p:sp>
    </p:spTree>
    <p:extLst>
      <p:ext uri="{BB962C8B-B14F-4D97-AF65-F5344CB8AC3E}">
        <p14:creationId xmlns:p14="http://schemas.microsoft.com/office/powerpoint/2010/main" val="230407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7B1519F-A23F-4319-AB56-0DC3811D1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18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B690BA1-82C9-4E8D-8FE6-CAE8950354A7}"/>
              </a:ext>
            </a:extLst>
          </p:cNvPr>
          <p:cNvSpPr/>
          <p:nvPr/>
        </p:nvSpPr>
        <p:spPr>
          <a:xfrm>
            <a:off x="6274909" y="1295243"/>
            <a:ext cx="314325" cy="314325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F952CC0-D7E9-4371-836F-4600CBFA51E2}"/>
              </a:ext>
            </a:extLst>
          </p:cNvPr>
          <p:cNvSpPr/>
          <p:nvPr/>
        </p:nvSpPr>
        <p:spPr>
          <a:xfrm>
            <a:off x="4688338" y="1289107"/>
            <a:ext cx="314325" cy="314325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6A73CA1-33F1-4D0A-9F3E-BA86D202D895}"/>
              </a:ext>
            </a:extLst>
          </p:cNvPr>
          <p:cNvCxnSpPr>
            <a:cxnSpLocks/>
            <a:stCxn id="6" idx="4"/>
            <a:endCxn id="15" idx="0"/>
          </p:cNvCxnSpPr>
          <p:nvPr/>
        </p:nvCxnSpPr>
        <p:spPr>
          <a:xfrm>
            <a:off x="6432072" y="1609568"/>
            <a:ext cx="10269" cy="43412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6A5B4B6D-62C1-4A4F-B5A5-E11AE593AE00}"/>
              </a:ext>
            </a:extLst>
          </p:cNvPr>
          <p:cNvCxnSpPr>
            <a:cxnSpLocks/>
            <a:stCxn id="8" idx="4"/>
            <a:endCxn id="19" idx="0"/>
          </p:cNvCxnSpPr>
          <p:nvPr/>
        </p:nvCxnSpPr>
        <p:spPr>
          <a:xfrm>
            <a:off x="4845501" y="1603432"/>
            <a:ext cx="0" cy="44926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987EA8FD-BFCB-4621-A31D-BEC8D895D6A9}"/>
              </a:ext>
            </a:extLst>
          </p:cNvPr>
          <p:cNvSpPr txBox="1"/>
          <p:nvPr/>
        </p:nvSpPr>
        <p:spPr>
          <a:xfrm>
            <a:off x="4623422" y="801700"/>
            <a:ext cx="3722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0" dirty="0"/>
              <a:t>Z</a:t>
            </a:r>
          </a:p>
          <a:p>
            <a:endParaRPr lang="de-DE" sz="24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2C42975-0F81-4848-8A66-D7A00D86C2A4}"/>
              </a:ext>
            </a:extLst>
          </p:cNvPr>
          <p:cNvSpPr txBox="1"/>
          <p:nvPr/>
        </p:nvSpPr>
        <p:spPr>
          <a:xfrm>
            <a:off x="6215941" y="782664"/>
            <a:ext cx="407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0" dirty="0"/>
              <a:t>N</a:t>
            </a:r>
          </a:p>
          <a:p>
            <a:endParaRPr lang="de-DE" sz="2400" dirty="0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301DCD8C-4582-48ED-A8C2-C50071B463C2}"/>
              </a:ext>
            </a:extLst>
          </p:cNvPr>
          <p:cNvSpPr/>
          <p:nvPr/>
        </p:nvSpPr>
        <p:spPr>
          <a:xfrm>
            <a:off x="6150500" y="2043689"/>
            <a:ext cx="583682" cy="553917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E5FCC75-6D24-4A2A-A9CD-D6343985198C}"/>
              </a:ext>
            </a:extLst>
          </p:cNvPr>
          <p:cNvSpPr txBox="1"/>
          <p:nvPr/>
        </p:nvSpPr>
        <p:spPr>
          <a:xfrm>
            <a:off x="4522588" y="2164098"/>
            <a:ext cx="57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LOG</a:t>
            </a: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D3150761-BC1B-4E75-BD85-D7CD8D905283}"/>
              </a:ext>
            </a:extLst>
          </p:cNvPr>
          <p:cNvSpPr/>
          <p:nvPr/>
        </p:nvSpPr>
        <p:spPr>
          <a:xfrm>
            <a:off x="4553660" y="2052701"/>
            <a:ext cx="583682" cy="553917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9270FA8-F3A4-4705-B01F-97361A46486E}"/>
              </a:ext>
            </a:extLst>
          </p:cNvPr>
          <p:cNvSpPr txBox="1"/>
          <p:nvPr/>
        </p:nvSpPr>
        <p:spPr>
          <a:xfrm>
            <a:off x="6150500" y="2158936"/>
            <a:ext cx="575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LOG</a:t>
            </a:r>
          </a:p>
        </p:txBody>
      </p:sp>
      <p:sp>
        <p:nvSpPr>
          <p:cNvPr id="21" name="Rechteck: abgerundete Ecken 20">
            <a:extLst>
              <a:ext uri="{FF2B5EF4-FFF2-40B4-BE49-F238E27FC236}">
                <a16:creationId xmlns:a16="http://schemas.microsoft.com/office/drawing/2014/main" id="{FC7FC19C-09DC-40A5-AC3C-B4F294C2520F}"/>
              </a:ext>
            </a:extLst>
          </p:cNvPr>
          <p:cNvSpPr/>
          <p:nvPr/>
        </p:nvSpPr>
        <p:spPr>
          <a:xfrm>
            <a:off x="6333332" y="3224253"/>
            <a:ext cx="861483" cy="708214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1B86D8CB-7477-497D-8711-F04B21124025}"/>
                  </a:ext>
                </a:extLst>
              </p:cNvPr>
              <p:cNvSpPr txBox="1"/>
              <p:nvPr/>
            </p:nvSpPr>
            <p:spPr>
              <a:xfrm>
                <a:off x="5295792" y="3321697"/>
                <a:ext cx="774035" cy="614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/>
                      </m:nary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1B86D8CB-7477-497D-8711-F04B21124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792" y="3321697"/>
                <a:ext cx="774035" cy="614079"/>
              </a:xfrm>
              <a:prstGeom prst="rect">
                <a:avLst/>
              </a:prstGeom>
              <a:blipFill>
                <a:blip r:embed="rId2"/>
                <a:stretch>
                  <a:fillRect l="-65354" t="-115842" r="-85039" b="-1663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8B6ECD71-97B8-4222-B850-BA2E903F5364}"/>
              </a:ext>
            </a:extLst>
          </p:cNvPr>
          <p:cNvSpPr/>
          <p:nvPr/>
        </p:nvSpPr>
        <p:spPr>
          <a:xfrm>
            <a:off x="5228715" y="5091284"/>
            <a:ext cx="861483" cy="708214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C98A2279-6074-429F-9950-ADFA1BD17651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>
            <a:off x="6442341" y="2597606"/>
            <a:ext cx="321733" cy="62664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FF733FF-5146-4672-AB20-AAB4846B07F9}"/>
              </a:ext>
            </a:extLst>
          </p:cNvPr>
          <p:cNvCxnSpPr>
            <a:cxnSpLocks/>
            <a:stCxn id="19" idx="2"/>
            <a:endCxn id="21" idx="0"/>
          </p:cNvCxnSpPr>
          <p:nvPr/>
        </p:nvCxnSpPr>
        <p:spPr>
          <a:xfrm>
            <a:off x="4845501" y="2606618"/>
            <a:ext cx="1918573" cy="61763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9133BBFF-FE48-4D24-ADBB-0113F55EBBA8}"/>
              </a:ext>
            </a:extLst>
          </p:cNvPr>
          <p:cNvSpPr/>
          <p:nvPr/>
        </p:nvSpPr>
        <p:spPr>
          <a:xfrm>
            <a:off x="5228715" y="3210408"/>
            <a:ext cx="861483" cy="708214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19A98838-25E9-481A-9E38-7EE7227B0408}"/>
                  </a:ext>
                </a:extLst>
              </p:cNvPr>
              <p:cNvSpPr txBox="1"/>
              <p:nvPr/>
            </p:nvSpPr>
            <p:spPr>
              <a:xfrm>
                <a:off x="4200734" y="3321698"/>
                <a:ext cx="604276" cy="614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/>
                      </m:nary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19A98838-25E9-481A-9E38-7EE7227B04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0734" y="3321698"/>
                <a:ext cx="604276" cy="614079"/>
              </a:xfrm>
              <a:prstGeom prst="rect">
                <a:avLst/>
              </a:prstGeom>
              <a:blipFill>
                <a:blip r:embed="rId3"/>
                <a:stretch>
                  <a:fillRect l="-95960" t="-115842" r="-96970" b="-1663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5F715ED3-C882-41BD-A9C3-6656F69E96E9}"/>
              </a:ext>
            </a:extLst>
          </p:cNvPr>
          <p:cNvCxnSpPr>
            <a:cxnSpLocks/>
            <a:stCxn id="15" idx="2"/>
            <a:endCxn id="27" idx="0"/>
          </p:cNvCxnSpPr>
          <p:nvPr/>
        </p:nvCxnSpPr>
        <p:spPr>
          <a:xfrm flipH="1">
            <a:off x="5659457" y="2597606"/>
            <a:ext cx="782884" cy="61280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1EB96443-7ED0-4FFC-B056-1BE68DBEF5BC}"/>
              </a:ext>
            </a:extLst>
          </p:cNvPr>
          <p:cNvCxnSpPr>
            <a:cxnSpLocks/>
            <a:stCxn id="15" idx="2"/>
            <a:endCxn id="32" idx="0"/>
          </p:cNvCxnSpPr>
          <p:nvPr/>
        </p:nvCxnSpPr>
        <p:spPr>
          <a:xfrm flipH="1">
            <a:off x="4480657" y="2597606"/>
            <a:ext cx="1961684" cy="6356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4F9ECDC5-2920-4F8C-8FBF-93BDE0F9BA85}"/>
              </a:ext>
            </a:extLst>
          </p:cNvPr>
          <p:cNvCxnSpPr>
            <a:cxnSpLocks/>
            <a:stCxn id="19" idx="2"/>
            <a:endCxn id="27" idx="0"/>
          </p:cNvCxnSpPr>
          <p:nvPr/>
        </p:nvCxnSpPr>
        <p:spPr>
          <a:xfrm>
            <a:off x="4845501" y="2606618"/>
            <a:ext cx="813956" cy="60379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674A2ECA-8C7D-498B-ADD8-27AFE5E34695}"/>
              </a:ext>
            </a:extLst>
          </p:cNvPr>
          <p:cNvSpPr/>
          <p:nvPr/>
        </p:nvSpPr>
        <p:spPr>
          <a:xfrm>
            <a:off x="4049915" y="3233265"/>
            <a:ext cx="861483" cy="708214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B9148041-9406-4C87-B510-7FBDBB99CDDB}"/>
                  </a:ext>
                </a:extLst>
              </p:cNvPr>
              <p:cNvSpPr txBox="1"/>
              <p:nvPr/>
            </p:nvSpPr>
            <p:spPr>
              <a:xfrm>
                <a:off x="5375756" y="5180092"/>
                <a:ext cx="620346" cy="6107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/>
                      </m:nary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B9148041-9406-4C87-B510-7FBDBB99CD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756" y="5180092"/>
                <a:ext cx="620346" cy="610742"/>
              </a:xfrm>
              <a:prstGeom prst="rect">
                <a:avLst/>
              </a:prstGeom>
              <a:blipFill>
                <a:blip r:embed="rId4"/>
                <a:stretch>
                  <a:fillRect l="-93137" t="-117000" r="-94118" b="-169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6D4CA41F-16BF-42EC-BF9D-3F999A0AD1D6}"/>
              </a:ext>
            </a:extLst>
          </p:cNvPr>
          <p:cNvCxnSpPr>
            <a:cxnSpLocks/>
            <a:stCxn id="19" idx="2"/>
            <a:endCxn id="32" idx="0"/>
          </p:cNvCxnSpPr>
          <p:nvPr/>
        </p:nvCxnSpPr>
        <p:spPr>
          <a:xfrm flipH="1">
            <a:off x="4480657" y="2606618"/>
            <a:ext cx="364844" cy="62664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A149CCFC-2DE9-428A-B5FA-A12292AF7ED5}"/>
              </a:ext>
            </a:extLst>
          </p:cNvPr>
          <p:cNvCxnSpPr>
            <a:cxnSpLocks/>
            <a:stCxn id="21" idx="2"/>
            <a:endCxn id="40" idx="0"/>
          </p:cNvCxnSpPr>
          <p:nvPr/>
        </p:nvCxnSpPr>
        <p:spPr>
          <a:xfrm>
            <a:off x="6764074" y="3932467"/>
            <a:ext cx="1180" cy="291048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497934E4-090F-49BB-B80C-EFE4562120F8}"/>
              </a:ext>
            </a:extLst>
          </p:cNvPr>
          <p:cNvCxnSpPr>
            <a:cxnSpLocks/>
            <a:stCxn id="27" idx="2"/>
            <a:endCxn id="42" idx="0"/>
          </p:cNvCxnSpPr>
          <p:nvPr/>
        </p:nvCxnSpPr>
        <p:spPr>
          <a:xfrm>
            <a:off x="5659457" y="3918622"/>
            <a:ext cx="0" cy="2718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AE136435-290E-4BBB-B631-61C8DAFDAABE}"/>
              </a:ext>
            </a:extLst>
          </p:cNvPr>
          <p:cNvCxnSpPr>
            <a:cxnSpLocks/>
            <a:stCxn id="32" idx="2"/>
            <a:endCxn id="44" idx="0"/>
          </p:cNvCxnSpPr>
          <p:nvPr/>
        </p:nvCxnSpPr>
        <p:spPr>
          <a:xfrm flipH="1">
            <a:off x="4480656" y="3941479"/>
            <a:ext cx="1" cy="24233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026C4B8F-DBC5-4D49-8C30-5CE4BE0078D8}"/>
              </a:ext>
            </a:extLst>
          </p:cNvPr>
          <p:cNvSpPr/>
          <p:nvPr/>
        </p:nvSpPr>
        <p:spPr>
          <a:xfrm>
            <a:off x="6500590" y="4223515"/>
            <a:ext cx="529327" cy="524010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75CC7129-6E10-4A81-9F86-603833633287}"/>
              </a:ext>
            </a:extLst>
          </p:cNvPr>
          <p:cNvSpPr txBox="1"/>
          <p:nvPr/>
        </p:nvSpPr>
        <p:spPr>
          <a:xfrm>
            <a:off x="6432071" y="429005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EXP</a:t>
            </a:r>
          </a:p>
        </p:txBody>
      </p:sp>
      <p:sp>
        <p:nvSpPr>
          <p:cNvPr id="42" name="Rechteck: abgerundete Ecken 41">
            <a:extLst>
              <a:ext uri="{FF2B5EF4-FFF2-40B4-BE49-F238E27FC236}">
                <a16:creationId xmlns:a16="http://schemas.microsoft.com/office/drawing/2014/main" id="{144EE4D2-0EE8-41BF-B4BD-B6CBB918463F}"/>
              </a:ext>
            </a:extLst>
          </p:cNvPr>
          <p:cNvSpPr/>
          <p:nvPr/>
        </p:nvSpPr>
        <p:spPr>
          <a:xfrm>
            <a:off x="5367616" y="4190493"/>
            <a:ext cx="583682" cy="553917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01808E7-A8E7-4C9D-9384-B9FDA0F073FD}"/>
              </a:ext>
            </a:extLst>
          </p:cNvPr>
          <p:cNvSpPr txBox="1"/>
          <p:nvPr/>
        </p:nvSpPr>
        <p:spPr>
          <a:xfrm>
            <a:off x="5333777" y="429014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EXP</a:t>
            </a:r>
          </a:p>
        </p:txBody>
      </p: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1866A73C-ED32-459C-A604-A10C0CC66251}"/>
              </a:ext>
            </a:extLst>
          </p:cNvPr>
          <p:cNvSpPr/>
          <p:nvPr/>
        </p:nvSpPr>
        <p:spPr>
          <a:xfrm>
            <a:off x="4200804" y="4183818"/>
            <a:ext cx="559703" cy="553917"/>
          </a:xfrm>
          <a:prstGeom prst="round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01B1587C-1764-4E9B-AB5C-817D82611C41}"/>
              </a:ext>
            </a:extLst>
          </p:cNvPr>
          <p:cNvSpPr txBox="1"/>
          <p:nvPr/>
        </p:nvSpPr>
        <p:spPr>
          <a:xfrm>
            <a:off x="4203552" y="429014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EXP</a:t>
            </a:r>
          </a:p>
        </p:txBody>
      </p: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DB2C8A3C-7250-4C5C-908D-DADEB3F52047}"/>
              </a:ext>
            </a:extLst>
          </p:cNvPr>
          <p:cNvCxnSpPr>
            <a:cxnSpLocks/>
            <a:stCxn id="40" idx="2"/>
            <a:endCxn id="23" idx="0"/>
          </p:cNvCxnSpPr>
          <p:nvPr/>
        </p:nvCxnSpPr>
        <p:spPr>
          <a:xfrm flipH="1">
            <a:off x="5659457" y="4747525"/>
            <a:ext cx="1105797" cy="34375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EAC86E6C-3A65-4CAD-8845-78D8039223CA}"/>
              </a:ext>
            </a:extLst>
          </p:cNvPr>
          <p:cNvCxnSpPr>
            <a:cxnSpLocks/>
            <a:stCxn id="42" idx="2"/>
            <a:endCxn id="23" idx="0"/>
          </p:cNvCxnSpPr>
          <p:nvPr/>
        </p:nvCxnSpPr>
        <p:spPr>
          <a:xfrm>
            <a:off x="5659457" y="4744410"/>
            <a:ext cx="0" cy="34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74E389DF-D30C-44C9-98ED-48B2EFF099E3}"/>
              </a:ext>
            </a:extLst>
          </p:cNvPr>
          <p:cNvCxnSpPr>
            <a:cxnSpLocks/>
            <a:stCxn id="44" idx="2"/>
            <a:endCxn id="23" idx="0"/>
          </p:cNvCxnSpPr>
          <p:nvPr/>
        </p:nvCxnSpPr>
        <p:spPr>
          <a:xfrm>
            <a:off x="4480656" y="4737735"/>
            <a:ext cx="1178801" cy="3535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1C0C5694-941E-4C5F-AA91-984E004789C5}"/>
                  </a:ext>
                </a:extLst>
              </p:cNvPr>
              <p:cNvSpPr txBox="1"/>
              <p:nvPr/>
            </p:nvSpPr>
            <p:spPr>
              <a:xfrm>
                <a:off x="6413399" y="3336636"/>
                <a:ext cx="774035" cy="614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/>
                      </m:nary>
                    </m:oMath>
                  </m:oMathPara>
                </a14:m>
                <a:endParaRPr lang="de-DE" b="0" dirty="0"/>
              </a:p>
            </p:txBody>
          </p:sp>
        </mc:Choice>
        <mc:Fallback xmlns=""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1C0C5694-941E-4C5F-AA91-984E004789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399" y="3336636"/>
                <a:ext cx="774035" cy="614079"/>
              </a:xfrm>
              <a:prstGeom prst="rect">
                <a:avLst/>
              </a:prstGeom>
              <a:blipFill>
                <a:blip r:embed="rId5"/>
                <a:stretch>
                  <a:fillRect l="-64567" t="-115842" r="-85827" b="-1663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33B4D67-9DDA-4763-A34B-A1F4CF204D45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659457" y="5799498"/>
            <a:ext cx="0" cy="3433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>
            <a:extLst>
              <a:ext uri="{FF2B5EF4-FFF2-40B4-BE49-F238E27FC236}">
                <a16:creationId xmlns:a16="http://schemas.microsoft.com/office/drawing/2014/main" id="{8CA37B0D-3E79-4B3E-ADBC-06A460C7AB2A}"/>
              </a:ext>
            </a:extLst>
          </p:cNvPr>
          <p:cNvSpPr txBox="1"/>
          <p:nvPr/>
        </p:nvSpPr>
        <p:spPr bwMode="auto">
          <a:xfrm>
            <a:off x="7274987" y="3041728"/>
            <a:ext cx="8980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4000" dirty="0"/>
              <a:t>. . .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B50505D9-677E-42EB-8FC1-684D1E54E922}"/>
              </a:ext>
            </a:extLst>
          </p:cNvPr>
          <p:cNvSpPr txBox="1"/>
          <p:nvPr/>
        </p:nvSpPr>
        <p:spPr bwMode="auto">
          <a:xfrm>
            <a:off x="3067707" y="3045997"/>
            <a:ext cx="8980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4000" dirty="0"/>
              <a:t>. . .</a:t>
            </a:r>
          </a:p>
        </p:txBody>
      </p:sp>
      <p:cxnSp>
        <p:nvCxnSpPr>
          <p:cNvPr id="55" name="Gerade Verbindung mit Pfeil 54">
            <a:extLst>
              <a:ext uri="{FF2B5EF4-FFF2-40B4-BE49-F238E27FC236}">
                <a16:creationId xmlns:a16="http://schemas.microsoft.com/office/drawing/2014/main" id="{C2E3CE58-B252-481B-A728-F117DD617CE5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6442341" y="2597606"/>
            <a:ext cx="1228560" cy="592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8BDDB621-A0D4-44DF-A5FA-E0FC10E05BD1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586277" y="2597606"/>
            <a:ext cx="2856064" cy="64742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5E29305D-182F-476C-B598-94778F9AF3E7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4845501" y="2606618"/>
            <a:ext cx="2810922" cy="605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>
            <a:extLst>
              <a:ext uri="{FF2B5EF4-FFF2-40B4-BE49-F238E27FC236}">
                <a16:creationId xmlns:a16="http://schemas.microsoft.com/office/drawing/2014/main" id="{ADAAE2D8-0563-4E73-A09A-FBFF17785FC8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3525063" y="2606618"/>
            <a:ext cx="1320438" cy="644112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5E9AE537-FF9D-48FA-BF94-9B5A387FD852}"/>
              </a:ext>
            </a:extLst>
          </p:cNvPr>
          <p:cNvSpPr txBox="1"/>
          <p:nvPr/>
        </p:nvSpPr>
        <p:spPr bwMode="auto">
          <a:xfrm>
            <a:off x="7842518" y="3782542"/>
            <a:ext cx="8258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/>
              <a:t>50 PU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6DD25803-2D00-4272-A82F-3587B115D9E2}"/>
              </a:ext>
            </a:extLst>
          </p:cNvPr>
          <p:cNvSpPr txBox="1"/>
          <p:nvPr/>
        </p:nvSpPr>
        <p:spPr bwMode="auto">
          <a:xfrm>
            <a:off x="7269146" y="3967208"/>
            <a:ext cx="8980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4000" dirty="0"/>
              <a:t>. . .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473EA4EC-C564-40DB-9410-260268765D0E}"/>
              </a:ext>
            </a:extLst>
          </p:cNvPr>
          <p:cNvSpPr txBox="1"/>
          <p:nvPr/>
        </p:nvSpPr>
        <p:spPr bwMode="auto">
          <a:xfrm>
            <a:off x="3067707" y="3918622"/>
            <a:ext cx="89800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4000" dirty="0"/>
              <a:t>. . .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65AE259-DE2E-4CDF-9E92-C62011442112}"/>
              </a:ext>
            </a:extLst>
          </p:cNvPr>
          <p:cNvSpPr txBox="1"/>
          <p:nvPr/>
        </p:nvSpPr>
        <p:spPr bwMode="auto">
          <a:xfrm>
            <a:off x="426434" y="76200"/>
            <a:ext cx="77235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Real-</a:t>
            </a:r>
            <a:r>
              <a:rPr lang="de-DE" sz="3200" dirty="0" err="1">
                <a:solidFill>
                  <a:schemeClr val="accent6"/>
                </a:solidFill>
              </a:rPr>
              <a:t>valued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product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unit</a:t>
            </a:r>
            <a:r>
              <a:rPr lang="de-DE" sz="3200" dirty="0">
                <a:solidFill>
                  <a:schemeClr val="accent6"/>
                </a:solidFill>
              </a:rPr>
              <a:t> network (RPUN)</a:t>
            </a: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ECC8630F-C602-4E55-ABAF-29FFF405B1C8}"/>
              </a:ext>
            </a:extLst>
          </p:cNvPr>
          <p:cNvSpPr txBox="1"/>
          <p:nvPr/>
        </p:nvSpPr>
        <p:spPr bwMode="auto">
          <a:xfrm>
            <a:off x="7269146" y="5270079"/>
            <a:ext cx="390254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endParaRPr lang="de-DE" sz="1200" dirty="0"/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34782877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8855501-D623-4785-958A-E59E5EC9E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19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E68902A-989D-428A-9410-58180501886E}"/>
              </a:ext>
            </a:extLst>
          </p:cNvPr>
          <p:cNvSpPr txBox="1"/>
          <p:nvPr/>
        </p:nvSpPr>
        <p:spPr bwMode="auto">
          <a:xfrm>
            <a:off x="334436" y="245824"/>
            <a:ext cx="79561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Exponents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of</a:t>
            </a:r>
            <a:r>
              <a:rPr lang="de-DE" sz="2400" dirty="0">
                <a:solidFill>
                  <a:schemeClr val="accent6"/>
                </a:solidFill>
              </a:rPr>
              <a:t> N and Z </a:t>
            </a:r>
            <a:r>
              <a:rPr lang="de-DE" sz="2400" dirty="0" err="1">
                <a:solidFill>
                  <a:schemeClr val="accent6"/>
                </a:solidFill>
              </a:rPr>
              <a:t>of</a:t>
            </a:r>
            <a:r>
              <a:rPr lang="de-DE" sz="2400" dirty="0">
                <a:solidFill>
                  <a:schemeClr val="accent6"/>
                </a:solidFill>
              </a:rPr>
              <a:t>  </a:t>
            </a:r>
            <a:r>
              <a:rPr lang="de-DE" sz="2400" dirty="0" err="1">
                <a:solidFill>
                  <a:schemeClr val="accent6"/>
                </a:solidFill>
              </a:rPr>
              <a:t>product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units</a:t>
            </a:r>
            <a:r>
              <a:rPr lang="de-DE" sz="2400" dirty="0">
                <a:solidFill>
                  <a:schemeClr val="accent6"/>
                </a:solidFill>
              </a:rPr>
              <a:t> in </a:t>
            </a:r>
            <a:r>
              <a:rPr lang="de-DE" sz="2400" dirty="0" err="1">
                <a:solidFill>
                  <a:schemeClr val="accent6"/>
                </a:solidFill>
              </a:rPr>
              <a:t>exponent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space</a:t>
            </a:r>
            <a:endParaRPr lang="de-DE" sz="2400" dirty="0">
              <a:solidFill>
                <a:schemeClr val="accent6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3CECCBD-CBA1-4669-8A3C-11F88FBB5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000" y="976063"/>
            <a:ext cx="6926094" cy="518484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1AC5434-AE56-4EBD-8676-17BE539C7DB6}"/>
              </a:ext>
            </a:extLst>
          </p:cNvPr>
          <p:cNvSpPr txBox="1"/>
          <p:nvPr/>
        </p:nvSpPr>
        <p:spPr bwMode="auto">
          <a:xfrm>
            <a:off x="6899404" y="5930073"/>
            <a:ext cx="5224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r>
              <a:rPr lang="de-DE" sz="1200" dirty="0"/>
              <a:t> </a:t>
            </a:r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317196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9DF3DE-E736-4E44-AA79-523BD6C79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AF386A6-995B-4103-B846-F186A4F956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350" y="2029328"/>
            <a:ext cx="9805955" cy="3843934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38B8F43-DE5A-4483-A64E-28C099612507}"/>
              </a:ext>
            </a:extLst>
          </p:cNvPr>
          <p:cNvSpPr txBox="1"/>
          <p:nvPr/>
        </p:nvSpPr>
        <p:spPr bwMode="auto">
          <a:xfrm>
            <a:off x="641837" y="604975"/>
            <a:ext cx="8071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How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can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we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represent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nonlinear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functions</a:t>
            </a:r>
            <a:r>
              <a:rPr lang="de-DE" sz="2400" dirty="0">
                <a:solidFill>
                  <a:schemeClr val="accent6"/>
                </a:solidFill>
              </a:rPr>
              <a:t> and </a:t>
            </a:r>
            <a:r>
              <a:rPr lang="de-DE" sz="2400" dirty="0" err="1">
                <a:solidFill>
                  <a:schemeClr val="accent6"/>
                </a:solidFill>
              </a:rPr>
              <a:t>patterns</a:t>
            </a:r>
            <a:r>
              <a:rPr lang="de-DE" sz="2400" dirty="0">
                <a:solidFill>
                  <a:schemeClr val="accent6"/>
                </a:solidFill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11002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B406993-EE5D-4162-9FB9-AFEB1A9EC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20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27F40FA-C476-4DCF-A68C-F82283C230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600" y="821912"/>
            <a:ext cx="6995000" cy="5246251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AD50237D-1CD1-4DA1-B1B0-1670AC623944}"/>
              </a:ext>
            </a:extLst>
          </p:cNvPr>
          <p:cNvSpPr txBox="1"/>
          <p:nvPr/>
        </p:nvSpPr>
        <p:spPr bwMode="auto">
          <a:xfrm>
            <a:off x="334437" y="245824"/>
            <a:ext cx="7922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Mass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difference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of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Prediction</a:t>
            </a:r>
            <a:r>
              <a:rPr lang="de-DE" sz="2400" dirty="0">
                <a:solidFill>
                  <a:schemeClr val="accent6"/>
                </a:solidFill>
              </a:rPr>
              <a:t> and </a:t>
            </a:r>
            <a:r>
              <a:rPr lang="de-DE" sz="2400" dirty="0" err="1">
                <a:solidFill>
                  <a:schemeClr val="accent6"/>
                </a:solidFill>
              </a:rPr>
              <a:t>true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value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of</a:t>
            </a:r>
            <a:r>
              <a:rPr lang="de-DE" sz="2400" dirty="0">
                <a:solidFill>
                  <a:schemeClr val="accent6"/>
                </a:solidFill>
              </a:rPr>
              <a:t> RPUN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B03B236-5A88-491B-93C8-B205E86C4C6C}"/>
              </a:ext>
            </a:extLst>
          </p:cNvPr>
          <p:cNvSpPr txBox="1"/>
          <p:nvPr/>
        </p:nvSpPr>
        <p:spPr bwMode="auto">
          <a:xfrm>
            <a:off x="5821218" y="6036088"/>
            <a:ext cx="66565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r>
              <a:rPr lang="de-DE" sz="1200" dirty="0"/>
              <a:t>, </a:t>
            </a:r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33825630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1CCB15B-B4D0-4AFF-AE90-5FF2DDC1D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21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F4401F7-E83E-4309-A8A9-F5E5A31AB994}"/>
              </a:ext>
            </a:extLst>
          </p:cNvPr>
          <p:cNvSpPr txBox="1"/>
          <p:nvPr/>
        </p:nvSpPr>
        <p:spPr bwMode="auto">
          <a:xfrm>
            <a:off x="786245" y="451238"/>
            <a:ext cx="53751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 err="1">
                <a:solidFill>
                  <a:schemeClr val="accent6"/>
                </a:solidFill>
              </a:rPr>
              <a:t>Introducing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further</a:t>
            </a:r>
            <a:r>
              <a:rPr lang="de-DE" sz="3200" dirty="0">
                <a:solidFill>
                  <a:schemeClr val="accent6"/>
                </a:solidFill>
              </a:rPr>
              <a:t> variables: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3E96DC6-46EC-4F6D-B4D8-16E0610BA1EB}"/>
              </a:ext>
            </a:extLst>
          </p:cNvPr>
          <p:cNvSpPr txBox="1"/>
          <p:nvPr/>
        </p:nvSpPr>
        <p:spPr bwMode="auto">
          <a:xfrm>
            <a:off x="3473839" y="2064079"/>
            <a:ext cx="51139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/>
              <a:t>N</a:t>
            </a:r>
          </a:p>
          <a:p>
            <a:pPr algn="l"/>
            <a:r>
              <a:rPr lang="de-DE" sz="2400" dirty="0"/>
              <a:t>Z</a:t>
            </a:r>
          </a:p>
          <a:p>
            <a:pPr algn="l"/>
            <a:r>
              <a:rPr lang="de-DE" sz="2400" dirty="0"/>
              <a:t>N Odd and Even </a:t>
            </a:r>
            <a:r>
              <a:rPr lang="de-DE" sz="2400" dirty="0" err="1"/>
              <a:t>Parity</a:t>
            </a:r>
            <a:endParaRPr lang="de-DE" sz="2400" dirty="0"/>
          </a:p>
          <a:p>
            <a:pPr algn="l"/>
            <a:r>
              <a:rPr lang="de-DE" sz="2400" dirty="0"/>
              <a:t>Z Odd and Even </a:t>
            </a:r>
            <a:r>
              <a:rPr lang="de-DE" sz="2400" dirty="0" err="1"/>
              <a:t>Parity</a:t>
            </a:r>
            <a:endParaRPr lang="de-DE" sz="2400" dirty="0"/>
          </a:p>
          <a:p>
            <a:pPr algn="l"/>
            <a:r>
              <a:rPr lang="de-DE" sz="2400" dirty="0"/>
              <a:t>A Odd and Even </a:t>
            </a:r>
            <a:r>
              <a:rPr lang="de-DE" sz="2400" dirty="0" err="1"/>
              <a:t>Parity</a:t>
            </a:r>
            <a:endParaRPr lang="de-DE" sz="2400" dirty="0"/>
          </a:p>
          <a:p>
            <a:pPr algn="l"/>
            <a:r>
              <a:rPr lang="de-DE" sz="2400" dirty="0"/>
              <a:t>Z </a:t>
            </a:r>
            <a:r>
              <a:rPr lang="de-DE" sz="2400" dirty="0" err="1"/>
              <a:t>Distance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closest</a:t>
            </a:r>
            <a:r>
              <a:rPr lang="de-DE" sz="2400" dirty="0"/>
              <a:t> </a:t>
            </a:r>
            <a:r>
              <a:rPr lang="de-DE" sz="2400" dirty="0" err="1"/>
              <a:t>magic</a:t>
            </a:r>
            <a:r>
              <a:rPr lang="de-DE" sz="2400" dirty="0"/>
              <a:t> </a:t>
            </a:r>
            <a:r>
              <a:rPr lang="de-DE" sz="2400" dirty="0" err="1"/>
              <a:t>number</a:t>
            </a:r>
            <a:endParaRPr lang="de-DE" sz="2400" dirty="0"/>
          </a:p>
          <a:p>
            <a:pPr algn="l"/>
            <a:r>
              <a:rPr lang="de-DE" sz="2400" dirty="0"/>
              <a:t>N </a:t>
            </a:r>
            <a:r>
              <a:rPr lang="de-DE" sz="2400" dirty="0" err="1"/>
              <a:t>Distance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closest</a:t>
            </a:r>
            <a:r>
              <a:rPr lang="de-DE" sz="2400" dirty="0"/>
              <a:t> </a:t>
            </a:r>
            <a:r>
              <a:rPr lang="de-DE" sz="2400" dirty="0" err="1"/>
              <a:t>magic</a:t>
            </a:r>
            <a:r>
              <a:rPr lang="de-DE" sz="2400" dirty="0"/>
              <a:t> </a:t>
            </a:r>
            <a:r>
              <a:rPr lang="de-DE" sz="2400" dirty="0" err="1"/>
              <a:t>number</a:t>
            </a:r>
            <a:endParaRPr lang="de-DE" sz="2400" dirty="0"/>
          </a:p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3745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06E4F40-029F-4394-AEE0-2794D0606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22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7A660A8-2A22-4F9A-ADE5-3F7754449DDE}"/>
              </a:ext>
            </a:extLst>
          </p:cNvPr>
          <p:cNvSpPr txBox="1"/>
          <p:nvPr/>
        </p:nvSpPr>
        <p:spPr bwMode="auto">
          <a:xfrm>
            <a:off x="735442" y="114367"/>
            <a:ext cx="861165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 err="1">
                <a:solidFill>
                  <a:schemeClr val="accent6"/>
                </a:solidFill>
              </a:rPr>
              <a:t>Complex-valued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product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unit</a:t>
            </a:r>
            <a:r>
              <a:rPr lang="de-DE" sz="3200" dirty="0">
                <a:solidFill>
                  <a:schemeClr val="accent6"/>
                </a:solidFill>
              </a:rPr>
              <a:t> network (CPUN):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6E8D0902-76E0-415F-B5ED-DA4AB2841467}"/>
              </a:ext>
            </a:extLst>
          </p:cNvPr>
          <p:cNvSpPr/>
          <p:nvPr/>
        </p:nvSpPr>
        <p:spPr bwMode="auto">
          <a:xfrm>
            <a:off x="3053080" y="4682511"/>
            <a:ext cx="2743200" cy="706426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de-DE" sz="2000" dirty="0">
                <a:latin typeface="Arial" pitchFamily="-96" charset="0"/>
              </a:rPr>
              <a:t>Linear </a:t>
            </a:r>
            <a:r>
              <a:rPr lang="de-DE" sz="2000" dirty="0" err="1">
                <a:latin typeface="Arial" pitchFamily="-96" charset="0"/>
              </a:rPr>
              <a:t>output</a:t>
            </a:r>
            <a:r>
              <a:rPr lang="de-DE" sz="2000" dirty="0">
                <a:latin typeface="Arial" pitchFamily="-96" charset="0"/>
              </a:rPr>
              <a:t> </a:t>
            </a:r>
            <a:r>
              <a:rPr lang="de-DE" sz="2000" dirty="0" err="1">
                <a:latin typeface="Arial" pitchFamily="-96" charset="0"/>
              </a:rPr>
              <a:t>unit</a:t>
            </a:r>
            <a:r>
              <a:rPr lang="de-DE" sz="2000" dirty="0">
                <a:latin typeface="Arial" pitchFamily="-96" charset="0"/>
              </a:rPr>
              <a:t> (</a:t>
            </a:r>
            <a:r>
              <a:rPr lang="de-DE" sz="2000" dirty="0" err="1">
                <a:latin typeface="Arial" pitchFamily="-96" charset="0"/>
              </a:rPr>
              <a:t>complex</a:t>
            </a:r>
            <a:r>
              <a:rPr lang="de-DE" sz="2000" dirty="0">
                <a:latin typeface="Arial" pitchFamily="-96" charset="0"/>
              </a:rPr>
              <a:t> </a:t>
            </a:r>
            <a:r>
              <a:rPr lang="de-DE" sz="2000" dirty="0" err="1">
                <a:latin typeface="Arial" pitchFamily="-96" charset="0"/>
              </a:rPr>
              <a:t>weights</a:t>
            </a:r>
            <a:r>
              <a:rPr lang="de-DE" sz="2000" dirty="0">
                <a:latin typeface="Arial" pitchFamily="-96" charset="0"/>
              </a:rPr>
              <a:t>)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96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6018298-B18C-4E59-AD2A-8C9957E4E633}"/>
              </a:ext>
            </a:extLst>
          </p:cNvPr>
          <p:cNvSpPr/>
          <p:nvPr/>
        </p:nvSpPr>
        <p:spPr bwMode="auto">
          <a:xfrm>
            <a:off x="2367280" y="2033675"/>
            <a:ext cx="4114800" cy="70642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de-DE" sz="2000" dirty="0">
                <a:latin typeface="Arial" pitchFamily="-96" charset="0"/>
              </a:rPr>
              <a:t>Linear </a:t>
            </a:r>
            <a:r>
              <a:rPr lang="de-DE" sz="2000" dirty="0" err="1">
                <a:latin typeface="Arial" pitchFamily="-96" charset="0"/>
              </a:rPr>
              <a:t>layer</a:t>
            </a:r>
            <a:r>
              <a:rPr lang="de-DE" sz="2000" dirty="0">
                <a:latin typeface="Arial" pitchFamily="-96" charset="0"/>
              </a:rPr>
              <a:t> (</a:t>
            </a:r>
            <a:r>
              <a:rPr lang="de-DE" sz="2000" dirty="0" err="1">
                <a:latin typeface="Arial" pitchFamily="-96" charset="0"/>
              </a:rPr>
              <a:t>complex</a:t>
            </a:r>
            <a:r>
              <a:rPr lang="de-DE" sz="2000" dirty="0">
                <a:latin typeface="Arial" pitchFamily="-96" charset="0"/>
              </a:rPr>
              <a:t> </a:t>
            </a:r>
            <a:r>
              <a:rPr lang="de-DE" sz="2000" dirty="0" err="1">
                <a:latin typeface="Arial" pitchFamily="-96" charset="0"/>
              </a:rPr>
              <a:t>weights</a:t>
            </a:r>
            <a:r>
              <a:rPr lang="de-DE" sz="2000" dirty="0">
                <a:latin typeface="Arial" pitchFamily="-96" charset="0"/>
              </a:rPr>
              <a:t>)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96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52311267-ACC2-47DA-AB9A-00F7B998C0EB}"/>
              </a:ext>
            </a:extLst>
          </p:cNvPr>
          <p:cNvSpPr/>
          <p:nvPr/>
        </p:nvSpPr>
        <p:spPr bwMode="auto">
          <a:xfrm>
            <a:off x="2367280" y="3375411"/>
            <a:ext cx="4114800" cy="706427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Product-unit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layer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 (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complex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weights</a:t>
            </a:r>
            <a:r>
              <a:rPr lang="de-DE" sz="2000" dirty="0">
                <a:latin typeface="Arial" pitchFamily="-96" charset="0"/>
              </a:rPr>
              <a:t>)</a:t>
            </a:r>
            <a:endParaRPr kumimoji="0" lang="de-DE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9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46C19957-DE62-4590-A36E-3F42C1675310}"/>
              </a:ext>
            </a:extLst>
          </p:cNvPr>
          <p:cNvSpPr/>
          <p:nvPr/>
        </p:nvSpPr>
        <p:spPr bwMode="auto">
          <a:xfrm>
            <a:off x="3139440" y="975905"/>
            <a:ext cx="2570480" cy="532144"/>
          </a:xfrm>
          <a:prstGeom prst="rect">
            <a:avLst/>
          </a:prstGeom>
          <a:solidFill>
            <a:schemeClr val="accent3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Input </a:t>
            </a:r>
            <a:r>
              <a:rPr kumimoji="0" lang="de-DE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layer</a:t>
            </a:r>
            <a:r>
              <a:rPr kumimoji="0" lang="de-DE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96" charset="0"/>
              </a:rPr>
              <a:t> 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0D98E95-3A3E-4019-ADB0-94914217A246}"/>
              </a:ext>
            </a:extLst>
          </p:cNvPr>
          <p:cNvCxnSpPr>
            <a:stCxn id="9" idx="2"/>
            <a:endCxn id="6" idx="0"/>
          </p:cNvCxnSpPr>
          <p:nvPr/>
        </p:nvCxnSpPr>
        <p:spPr bwMode="auto">
          <a:xfrm>
            <a:off x="4424680" y="1508049"/>
            <a:ext cx="0" cy="525626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37C8B8E5-E29B-40B1-A05F-1ADC8A3EE6D4}"/>
              </a:ext>
            </a:extLst>
          </p:cNvPr>
          <p:cNvCxnSpPr>
            <a:cxnSpLocks/>
            <a:stCxn id="6" idx="2"/>
            <a:endCxn id="8" idx="0"/>
          </p:cNvCxnSpPr>
          <p:nvPr/>
        </p:nvCxnSpPr>
        <p:spPr bwMode="auto">
          <a:xfrm>
            <a:off x="4424680" y="2740102"/>
            <a:ext cx="0" cy="635309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E472CEFB-CB15-4704-97B3-62C3F20E3E53}"/>
              </a:ext>
            </a:extLst>
          </p:cNvPr>
          <p:cNvCxnSpPr>
            <a:cxnSpLocks/>
            <a:stCxn id="8" idx="2"/>
            <a:endCxn id="5" idx="0"/>
          </p:cNvCxnSpPr>
          <p:nvPr/>
        </p:nvCxnSpPr>
        <p:spPr bwMode="auto">
          <a:xfrm>
            <a:off x="4424680" y="4081838"/>
            <a:ext cx="0" cy="60067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8E66F2A-4482-49AC-A6A5-BD4277908855}"/>
              </a:ext>
            </a:extLst>
          </p:cNvPr>
          <p:cNvCxnSpPr>
            <a:cxnSpLocks/>
            <a:stCxn id="5" idx="2"/>
          </p:cNvCxnSpPr>
          <p:nvPr/>
        </p:nvCxnSpPr>
        <p:spPr bwMode="auto">
          <a:xfrm>
            <a:off x="4424680" y="5388937"/>
            <a:ext cx="0" cy="66642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51CF289E-651C-47AA-8D42-CDD935BD4890}"/>
              </a:ext>
            </a:extLst>
          </p:cNvPr>
          <p:cNvSpPr txBox="1"/>
          <p:nvPr/>
        </p:nvSpPr>
        <p:spPr bwMode="auto">
          <a:xfrm>
            <a:off x="7315200" y="1011144"/>
            <a:ext cx="527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b="1" dirty="0"/>
              <a:t>10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771A5C0-99A1-4470-86EF-A617A4324751}"/>
              </a:ext>
            </a:extLst>
          </p:cNvPr>
          <p:cNvSpPr txBox="1"/>
          <p:nvPr/>
        </p:nvSpPr>
        <p:spPr bwMode="auto">
          <a:xfrm>
            <a:off x="7315199" y="2156055"/>
            <a:ext cx="527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b="1" dirty="0"/>
              <a:t>20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B0D31953-C759-4707-BB92-5BEE462E7DA8}"/>
              </a:ext>
            </a:extLst>
          </p:cNvPr>
          <p:cNvSpPr txBox="1"/>
          <p:nvPr/>
        </p:nvSpPr>
        <p:spPr bwMode="auto">
          <a:xfrm>
            <a:off x="7284107" y="3497793"/>
            <a:ext cx="527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b="1" dirty="0"/>
              <a:t>40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9CC20B7-E5D5-4911-98DB-F270A3248A59}"/>
              </a:ext>
            </a:extLst>
          </p:cNvPr>
          <p:cNvSpPr txBox="1"/>
          <p:nvPr/>
        </p:nvSpPr>
        <p:spPr bwMode="auto">
          <a:xfrm>
            <a:off x="7283495" y="4804891"/>
            <a:ext cx="527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b="1" dirty="0"/>
              <a:t>10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1B50EED-7F6F-448E-95F2-736AA5BC9940}"/>
              </a:ext>
            </a:extLst>
          </p:cNvPr>
          <p:cNvSpPr/>
          <p:nvPr/>
        </p:nvSpPr>
        <p:spPr bwMode="auto">
          <a:xfrm>
            <a:off x="2042164" y="3030144"/>
            <a:ext cx="4937748" cy="2758904"/>
          </a:xfrm>
          <a:prstGeom prst="rect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96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BC8D59D3-CD18-4A14-BC01-4DD40E03EA4E}"/>
              </a:ext>
            </a:extLst>
          </p:cNvPr>
          <p:cNvSpPr txBox="1"/>
          <p:nvPr/>
        </p:nvSpPr>
        <p:spPr bwMode="auto">
          <a:xfrm>
            <a:off x="4981786" y="2975300"/>
            <a:ext cx="21098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000" dirty="0" err="1">
                <a:solidFill>
                  <a:srgbClr val="FFC000"/>
                </a:solidFill>
              </a:rPr>
              <a:t>Complex</a:t>
            </a:r>
            <a:r>
              <a:rPr lang="de-DE" sz="2000" dirty="0">
                <a:solidFill>
                  <a:srgbClr val="FFC000"/>
                </a:solidFill>
              </a:rPr>
              <a:t> GAON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E3C2190D-0F82-4E35-99B9-3EF8161C247E}"/>
                  </a:ext>
                </a:extLst>
              </p:cNvPr>
              <p:cNvSpPr txBox="1"/>
              <p:nvPr/>
            </p:nvSpPr>
            <p:spPr bwMode="auto">
              <a:xfrm>
                <a:off x="8269219" y="1885400"/>
                <a:ext cx="341478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de-DE" sz="2000" dirty="0"/>
                  <a:t>Loss </a:t>
                </a:r>
                <a:r>
                  <a:rPr lang="de-DE" sz="2000" dirty="0" err="1"/>
                  <a:t>function</a:t>
                </a:r>
                <a:r>
                  <a:rPr lang="de-DE" sz="2000" dirty="0"/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DE" sz="20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</m:d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sz="2000" dirty="0"/>
              </a:p>
            </p:txBody>
          </p:sp>
        </mc:Choice>
        <mc:Fallback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E3C2190D-0F82-4E35-99B9-3EF8161C24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269219" y="1885400"/>
                <a:ext cx="3414781" cy="400110"/>
              </a:xfrm>
              <a:prstGeom prst="rect">
                <a:avLst/>
              </a:prstGeom>
              <a:blipFill>
                <a:blip r:embed="rId2"/>
                <a:stretch>
                  <a:fillRect l="-1783" t="-6061" b="-2727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8620CB05-86F2-4939-A177-20B31189AAF9}"/>
                  </a:ext>
                </a:extLst>
              </p:cNvPr>
              <p:cNvSpPr txBox="1"/>
              <p:nvPr/>
            </p:nvSpPr>
            <p:spPr bwMode="auto">
              <a:xfrm>
                <a:off x="3725482" y="6104225"/>
                <a:ext cx="139839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𝑖𝑏</m:t>
                      </m:r>
                    </m:oMath>
                  </m:oMathPara>
                </a14:m>
                <a:endParaRPr lang="de-DE" sz="2000" dirty="0"/>
              </a:p>
            </p:txBody>
          </p:sp>
        </mc:Choice>
        <mc:Fallback xmlns="">
          <p:sp>
            <p:nvSpPr>
              <p:cNvPr id="29" name="Textfeld 28">
                <a:extLst>
                  <a:ext uri="{FF2B5EF4-FFF2-40B4-BE49-F238E27FC236}">
                    <a16:creationId xmlns:a16="http://schemas.microsoft.com/office/drawing/2014/main" id="{8620CB05-86F2-4939-A177-20B31189A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25482" y="6104225"/>
                <a:ext cx="1398396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feld 20">
            <a:extLst>
              <a:ext uri="{FF2B5EF4-FFF2-40B4-BE49-F238E27FC236}">
                <a16:creationId xmlns:a16="http://schemas.microsoft.com/office/drawing/2014/main" id="{39AED409-AD28-4F7A-8DAC-14EE72B37409}"/>
              </a:ext>
            </a:extLst>
          </p:cNvPr>
          <p:cNvSpPr txBox="1"/>
          <p:nvPr/>
        </p:nvSpPr>
        <p:spPr bwMode="auto">
          <a:xfrm>
            <a:off x="7068124" y="5943228"/>
            <a:ext cx="5224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r>
              <a:rPr lang="de-DE" sz="1200" dirty="0"/>
              <a:t> </a:t>
            </a:r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042C349-9D7C-49CA-804A-40FA0F75CAAB}"/>
              </a:ext>
            </a:extLst>
          </p:cNvPr>
          <p:cNvSpPr txBox="1"/>
          <p:nvPr/>
        </p:nvSpPr>
        <p:spPr bwMode="auto">
          <a:xfrm>
            <a:off x="8864596" y="3006078"/>
            <a:ext cx="26404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 err="1">
                <a:solidFill>
                  <a:srgbClr val="0070C0"/>
                </a:solidFill>
              </a:rPr>
              <a:t>prediction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uncertainty</a:t>
            </a:r>
            <a:r>
              <a:rPr lang="de-DE" dirty="0">
                <a:solidFill>
                  <a:srgbClr val="0070C0"/>
                </a:solidFill>
              </a:rPr>
              <a:t> :=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BE3FA1D-22EE-4AC0-A7CF-8DEF8C57A172}"/>
              </a:ext>
            </a:extLst>
          </p:cNvPr>
          <p:cNvCxnSpPr>
            <a:cxnSpLocks/>
          </p:cNvCxnSpPr>
          <p:nvPr/>
        </p:nvCxnSpPr>
        <p:spPr bwMode="auto">
          <a:xfrm flipV="1">
            <a:off x="11409109" y="2285510"/>
            <a:ext cx="0" cy="571336"/>
          </a:xfrm>
          <a:prstGeom prst="straightConnector1">
            <a:avLst/>
          </a:prstGeom>
          <a:noFill/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feld 19">
            <a:extLst>
              <a:ext uri="{FF2B5EF4-FFF2-40B4-BE49-F238E27FC236}">
                <a16:creationId xmlns:a16="http://schemas.microsoft.com/office/drawing/2014/main" id="{14E51F81-2F2F-49E5-AB3E-B01A5E81AE06}"/>
              </a:ext>
            </a:extLst>
          </p:cNvPr>
          <p:cNvSpPr txBox="1"/>
          <p:nvPr/>
        </p:nvSpPr>
        <p:spPr bwMode="auto">
          <a:xfrm>
            <a:off x="7547349" y="4173944"/>
            <a:ext cx="51604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de-DE" sz="2000" b="1" dirty="0">
                <a:solidFill>
                  <a:srgbClr val="FF0000"/>
                </a:solidFill>
              </a:rPr>
              <a:t>Advantage: </a:t>
            </a:r>
          </a:p>
          <a:p>
            <a:pPr algn="ctr"/>
            <a:r>
              <a:rPr lang="de-DE" sz="2000" b="1" dirty="0" err="1">
                <a:solidFill>
                  <a:srgbClr val="FF0000"/>
                </a:solidFill>
              </a:rPr>
              <a:t>No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thresholds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are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required</a:t>
            </a:r>
            <a:r>
              <a:rPr lang="de-DE" sz="2000" b="1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38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7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1CF0859-BF02-45F2-A899-42363E00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23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FD2B0BC-4245-4DDD-A55C-EC7D086CB5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153" y="1159760"/>
            <a:ext cx="6267440" cy="470058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6AFB936-FD56-4972-AE87-731FD45172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0857" y="2252380"/>
            <a:ext cx="4670856" cy="170577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65EF4C1-5344-48BA-BDD4-52EFC154768A}"/>
              </a:ext>
            </a:extLst>
          </p:cNvPr>
          <p:cNvSpPr txBox="1"/>
          <p:nvPr/>
        </p:nvSpPr>
        <p:spPr bwMode="auto">
          <a:xfrm>
            <a:off x="156325" y="243607"/>
            <a:ext cx="886633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Experiment A: </a:t>
            </a:r>
            <a:r>
              <a:rPr lang="de-DE" sz="3200" dirty="0" err="1">
                <a:solidFill>
                  <a:schemeClr val="accent6"/>
                </a:solidFill>
              </a:rPr>
              <a:t>Comparison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of</a:t>
            </a:r>
            <a:r>
              <a:rPr lang="de-DE" sz="3200" dirty="0">
                <a:solidFill>
                  <a:schemeClr val="accent6"/>
                </a:solidFill>
              </a:rPr>
              <a:t> RPUN and CPUN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B652D18-91D6-40E1-A8E5-9E64B1D6F313}"/>
              </a:ext>
            </a:extLst>
          </p:cNvPr>
          <p:cNvSpPr txBox="1"/>
          <p:nvPr/>
        </p:nvSpPr>
        <p:spPr bwMode="auto">
          <a:xfrm>
            <a:off x="1162153" y="5960885"/>
            <a:ext cx="6758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r>
              <a:rPr lang="de-DE" sz="1200" dirty="0"/>
              <a:t>,</a:t>
            </a:r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, arXiv:2305.04675, 2023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0D9C492-6C89-49CF-9A47-9A2D0233A97B}"/>
              </a:ext>
            </a:extLst>
          </p:cNvPr>
          <p:cNvSpPr txBox="1"/>
          <p:nvPr/>
        </p:nvSpPr>
        <p:spPr bwMode="auto">
          <a:xfrm>
            <a:off x="10289901" y="3953918"/>
            <a:ext cx="14798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/>
              <a:t>RMS in </a:t>
            </a:r>
            <a:r>
              <a:rPr lang="de-DE" dirty="0" err="1"/>
              <a:t>MeV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3754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75F24E1-976B-4E53-82EC-866C4A677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EA94B2A-A5FE-45FC-84AE-DB2CCFF9B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24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A53909F-3C67-435E-AA08-1016C097C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73" y="270759"/>
            <a:ext cx="7665387" cy="574904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6EA5E349-2A88-4DA2-A691-54440872A352}"/>
              </a:ext>
            </a:extLst>
          </p:cNvPr>
          <p:cNvSpPr txBox="1"/>
          <p:nvPr/>
        </p:nvSpPr>
        <p:spPr bwMode="auto">
          <a:xfrm>
            <a:off x="410325" y="60960"/>
            <a:ext cx="80423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Data </a:t>
            </a:r>
            <a:r>
              <a:rPr lang="de-DE" sz="3200" dirty="0" err="1">
                <a:solidFill>
                  <a:schemeClr val="accent6"/>
                </a:solidFill>
              </a:rPr>
              <a:t>sets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drawn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from</a:t>
            </a:r>
            <a:r>
              <a:rPr lang="de-DE" sz="3200" dirty="0">
                <a:solidFill>
                  <a:schemeClr val="accent6"/>
                </a:solidFill>
              </a:rPr>
              <a:t> AME (Experiment C):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6F02336-6A27-43B0-B362-48399E07028F}"/>
              </a:ext>
            </a:extLst>
          </p:cNvPr>
          <p:cNvSpPr txBox="1"/>
          <p:nvPr/>
        </p:nvSpPr>
        <p:spPr bwMode="auto">
          <a:xfrm>
            <a:off x="435585" y="5998766"/>
            <a:ext cx="6758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endParaRPr lang="de-DE" sz="1200" dirty="0"/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375297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C25B892-D281-4D1F-A5E4-51EEBCF26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25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268BFFF-7A06-45E1-AE6C-B921616F34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70" y="1707204"/>
            <a:ext cx="11556460" cy="3443591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142E8D6-DBE1-45D4-83EF-00C91C4FCFEF}"/>
              </a:ext>
            </a:extLst>
          </p:cNvPr>
          <p:cNvSpPr txBox="1"/>
          <p:nvPr/>
        </p:nvSpPr>
        <p:spPr bwMode="auto">
          <a:xfrm>
            <a:off x="334437" y="245824"/>
            <a:ext cx="79228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Neural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networks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with</a:t>
            </a:r>
            <a:r>
              <a:rPr lang="de-DE" sz="2400" dirty="0">
                <a:solidFill>
                  <a:schemeClr val="accent6"/>
                </a:solidFill>
              </a:rPr>
              <a:t> and </a:t>
            </a:r>
            <a:r>
              <a:rPr lang="de-DE" sz="2400" dirty="0" err="1">
                <a:solidFill>
                  <a:schemeClr val="accent6"/>
                </a:solidFill>
              </a:rPr>
              <a:t>without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product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units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investigated</a:t>
            </a:r>
            <a:r>
              <a:rPr lang="de-DE" sz="2400" dirty="0">
                <a:solidFill>
                  <a:schemeClr val="accent6"/>
                </a:solidFill>
              </a:rPr>
              <a:t> in </a:t>
            </a:r>
            <a:r>
              <a:rPr lang="de-DE" sz="2400" dirty="0" err="1">
                <a:solidFill>
                  <a:schemeClr val="accent6"/>
                </a:solidFill>
              </a:rPr>
              <a:t>this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work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DA29626-6F5F-44E4-873E-A64C93C3E661}"/>
              </a:ext>
            </a:extLst>
          </p:cNvPr>
          <p:cNvSpPr txBox="1"/>
          <p:nvPr/>
        </p:nvSpPr>
        <p:spPr bwMode="auto">
          <a:xfrm>
            <a:off x="724449" y="4919962"/>
            <a:ext cx="6758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endParaRPr lang="de-DE" sz="1200" dirty="0"/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1579746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7CA158E-733A-40F2-B9ED-9C8CBF007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33412E8-616B-448B-998C-FC2379675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26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9D82614A-FA1B-45EC-8D66-7502BB67EF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10" y="1141219"/>
            <a:ext cx="6100747" cy="4575561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4929F0E-1F26-4891-976F-5702A1DEA8B4}"/>
              </a:ext>
            </a:extLst>
          </p:cNvPr>
          <p:cNvSpPr txBox="1"/>
          <p:nvPr/>
        </p:nvSpPr>
        <p:spPr bwMode="auto">
          <a:xfrm>
            <a:off x="796405" y="895021"/>
            <a:ext cx="43524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 err="1">
                <a:solidFill>
                  <a:schemeClr val="accent6"/>
                </a:solidFill>
              </a:rPr>
              <a:t>Prediction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uncertainty</a:t>
            </a:r>
            <a:r>
              <a:rPr lang="de-DE" sz="3200" dirty="0">
                <a:solidFill>
                  <a:schemeClr val="accent6"/>
                </a:solidFill>
              </a:rPr>
              <a:t>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DB90D4A-98A7-4895-8557-EEC0E1CD7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141219"/>
            <a:ext cx="6100747" cy="4575561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F2B17430-0584-48AE-A508-036CE2428063}"/>
              </a:ext>
            </a:extLst>
          </p:cNvPr>
          <p:cNvSpPr txBox="1"/>
          <p:nvPr/>
        </p:nvSpPr>
        <p:spPr bwMode="auto">
          <a:xfrm>
            <a:off x="7337763" y="895022"/>
            <a:ext cx="30989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 err="1">
                <a:solidFill>
                  <a:schemeClr val="accent6"/>
                </a:solidFill>
              </a:rPr>
              <a:t>Prediction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error</a:t>
            </a:r>
            <a:r>
              <a:rPr lang="de-DE" sz="3200" dirty="0">
                <a:solidFill>
                  <a:schemeClr val="accent6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332251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2BE2BC6-751B-42E8-8CF2-EA675C2CD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27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C24F4FD-98D3-42EE-974B-980869342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885" y="2422187"/>
            <a:ext cx="10350230" cy="201362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45335D1-15BE-4809-875B-0D6343130AE5}"/>
              </a:ext>
            </a:extLst>
          </p:cNvPr>
          <p:cNvSpPr txBox="1"/>
          <p:nvPr/>
        </p:nvSpPr>
        <p:spPr bwMode="auto">
          <a:xfrm>
            <a:off x="334437" y="245824"/>
            <a:ext cx="79228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>
                <a:solidFill>
                  <a:schemeClr val="accent6"/>
                </a:solidFill>
              </a:rPr>
              <a:t>Vergleich der Netzwerke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2EB6891-B669-4D58-8795-88373FDA9829}"/>
              </a:ext>
            </a:extLst>
          </p:cNvPr>
          <p:cNvSpPr txBox="1"/>
          <p:nvPr/>
        </p:nvSpPr>
        <p:spPr bwMode="auto">
          <a:xfrm>
            <a:off x="1129550" y="4586345"/>
            <a:ext cx="6758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endParaRPr lang="de-DE" sz="1200" dirty="0"/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9D381E8-E979-41D8-85BF-C3052B6302C7}"/>
              </a:ext>
            </a:extLst>
          </p:cNvPr>
          <p:cNvSpPr txBox="1"/>
          <p:nvPr/>
        </p:nvSpPr>
        <p:spPr bwMode="auto">
          <a:xfrm>
            <a:off x="9418320" y="2071665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/>
              <a:t>RMS </a:t>
            </a:r>
            <a:r>
              <a:rPr lang="de-DE" dirty="0" err="1"/>
              <a:t>error</a:t>
            </a:r>
            <a:r>
              <a:rPr lang="de-DE" dirty="0"/>
              <a:t> in </a:t>
            </a:r>
            <a:r>
              <a:rPr lang="de-DE" dirty="0" err="1"/>
              <a:t>MeV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40456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5CBFE0D-39C4-4AFD-B17C-9927623ED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28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757CD70-5A06-48CA-8557-149799A6888C}"/>
              </a:ext>
            </a:extLst>
          </p:cNvPr>
          <p:cNvSpPr txBox="1"/>
          <p:nvPr/>
        </p:nvSpPr>
        <p:spPr bwMode="auto">
          <a:xfrm>
            <a:off x="786245" y="451238"/>
            <a:ext cx="20521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Summary: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7DA9F58-7266-4280-A24B-E1CC15F298E9}"/>
              </a:ext>
            </a:extLst>
          </p:cNvPr>
          <p:cNvSpPr txBox="1"/>
          <p:nvPr/>
        </p:nvSpPr>
        <p:spPr bwMode="auto">
          <a:xfrm>
            <a:off x="2269671" y="2187883"/>
            <a:ext cx="799283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/>
              <a:t>Development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complex-valued</a:t>
            </a:r>
            <a:r>
              <a:rPr lang="de-DE" sz="2000" dirty="0"/>
              <a:t> </a:t>
            </a:r>
            <a:r>
              <a:rPr lang="de-DE" sz="2000" dirty="0" err="1"/>
              <a:t>product</a:t>
            </a:r>
            <a:r>
              <a:rPr lang="de-DE" sz="2000" dirty="0"/>
              <a:t>-unit </a:t>
            </a:r>
            <a:r>
              <a:rPr lang="de-DE" sz="2000" dirty="0" err="1"/>
              <a:t>networks</a:t>
            </a:r>
            <a:r>
              <a:rPr lang="de-DE" sz="2000" dirty="0"/>
              <a:t> </a:t>
            </a:r>
          </a:p>
          <a:p>
            <a:pPr algn="l"/>
            <a:endParaRPr lang="de-DE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err="1"/>
              <a:t>Application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inter- and </a:t>
            </a:r>
            <a:r>
              <a:rPr lang="de-DE" sz="2000" dirty="0" err="1"/>
              <a:t>exrapolation</a:t>
            </a:r>
            <a:r>
              <a:rPr lang="de-DE" sz="2000" dirty="0"/>
              <a:t> </a:t>
            </a:r>
            <a:r>
              <a:rPr lang="de-DE" sz="2000" dirty="0" err="1"/>
              <a:t>problems</a:t>
            </a:r>
            <a:r>
              <a:rPr lang="de-DE" sz="2000" dirty="0"/>
              <a:t> in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mass</a:t>
            </a:r>
            <a:r>
              <a:rPr lang="de-DE" sz="2000" dirty="0"/>
              <a:t> </a:t>
            </a:r>
            <a:r>
              <a:rPr lang="de-DE" sz="2000" dirty="0" err="1"/>
              <a:t>prediction</a:t>
            </a:r>
            <a:endParaRPr lang="de-DE" sz="2000" dirty="0"/>
          </a:p>
          <a:p>
            <a:pPr algn="l"/>
            <a:endParaRPr lang="de-DE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/>
              <a:t>Performance </a:t>
            </a:r>
            <a:r>
              <a:rPr lang="de-DE" sz="2000" dirty="0" err="1"/>
              <a:t>comparison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different network </a:t>
            </a:r>
            <a:r>
              <a:rPr lang="de-DE" sz="2000" dirty="0" err="1"/>
              <a:t>architectures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and </a:t>
            </a:r>
            <a:r>
              <a:rPr lang="de-DE" sz="2000" dirty="0" err="1"/>
              <a:t>without</a:t>
            </a:r>
            <a:r>
              <a:rPr lang="de-DE" sz="2000" dirty="0"/>
              <a:t> </a:t>
            </a:r>
            <a:r>
              <a:rPr lang="de-DE" sz="2000" dirty="0" err="1"/>
              <a:t>product</a:t>
            </a:r>
            <a:r>
              <a:rPr lang="de-DE" sz="2000" dirty="0"/>
              <a:t> </a:t>
            </a:r>
            <a:r>
              <a:rPr lang="de-DE" sz="2000" dirty="0" err="1"/>
              <a:t>units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597065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F98143-DCF9-48A6-9CB1-1F9AFB341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C913B78-A65C-4D24-877C-95453B0A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29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29BBD6B-C202-49EE-B87C-9C75086D7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3" y="1429000"/>
            <a:ext cx="5333333" cy="400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02B9532-60BD-49A8-9514-2B9969321B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667" y="1357880"/>
            <a:ext cx="5333333" cy="400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068F9944-E01D-4C36-8E6E-3152F40DA5AD}"/>
              </a:ext>
            </a:extLst>
          </p:cNvPr>
          <p:cNvSpPr txBox="1"/>
          <p:nvPr/>
        </p:nvSpPr>
        <p:spPr bwMode="auto">
          <a:xfrm>
            <a:off x="652906" y="76200"/>
            <a:ext cx="667362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Experiment B: </a:t>
            </a:r>
          </a:p>
          <a:p>
            <a:pPr algn="l"/>
            <a:r>
              <a:rPr lang="de-DE" sz="3200" dirty="0" err="1">
                <a:solidFill>
                  <a:schemeClr val="accent6"/>
                </a:solidFill>
              </a:rPr>
              <a:t>Thresholding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predicting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  <a:r>
              <a:rPr lang="de-DE" sz="3200" dirty="0" err="1">
                <a:solidFill>
                  <a:schemeClr val="accent6"/>
                </a:solidFill>
              </a:rPr>
              <a:t>uncertainty</a:t>
            </a:r>
            <a:r>
              <a:rPr lang="de-DE" sz="32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C14D786-40B6-4F9B-9DB6-B3AF7250D87A}"/>
              </a:ext>
            </a:extLst>
          </p:cNvPr>
          <p:cNvSpPr txBox="1"/>
          <p:nvPr/>
        </p:nvSpPr>
        <p:spPr bwMode="auto">
          <a:xfrm>
            <a:off x="1100369" y="5760267"/>
            <a:ext cx="6758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200" dirty="0"/>
              <a:t>B Dellen, U </a:t>
            </a:r>
            <a:r>
              <a:rPr lang="de-DE" sz="1200" dirty="0" err="1"/>
              <a:t>Jaekel</a:t>
            </a:r>
            <a:r>
              <a:rPr lang="de-DE" sz="1200" dirty="0"/>
              <a:t>, PSA </a:t>
            </a:r>
            <a:r>
              <a:rPr lang="de-DE" sz="1200" dirty="0" err="1"/>
              <a:t>Freitas</a:t>
            </a:r>
            <a:r>
              <a:rPr lang="de-DE" sz="1200" dirty="0"/>
              <a:t>, JW Clark, </a:t>
            </a:r>
            <a:r>
              <a:rPr lang="de-DE" sz="1200" dirty="0" err="1"/>
              <a:t>Predicting</a:t>
            </a:r>
            <a:r>
              <a:rPr lang="de-DE" sz="1200" dirty="0"/>
              <a:t> </a:t>
            </a:r>
            <a:r>
              <a:rPr lang="de-DE" sz="1200" dirty="0" err="1"/>
              <a:t>nuclear</a:t>
            </a:r>
            <a:r>
              <a:rPr lang="de-DE" sz="1200" dirty="0"/>
              <a:t> </a:t>
            </a:r>
            <a:r>
              <a:rPr lang="de-DE" sz="1200" dirty="0" err="1"/>
              <a:t>masses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product</a:t>
            </a:r>
            <a:r>
              <a:rPr lang="de-DE" sz="1200" dirty="0"/>
              <a:t> </a:t>
            </a:r>
            <a:r>
              <a:rPr lang="de-DE" sz="1200" dirty="0" err="1"/>
              <a:t>unit</a:t>
            </a:r>
            <a:r>
              <a:rPr lang="de-DE" sz="1200" dirty="0"/>
              <a:t> </a:t>
            </a:r>
            <a:r>
              <a:rPr lang="de-DE" sz="1200" dirty="0" err="1"/>
              <a:t>networks</a:t>
            </a:r>
            <a:endParaRPr lang="de-DE" sz="1200" dirty="0"/>
          </a:p>
          <a:p>
            <a:r>
              <a:rPr lang="de-DE" sz="1200" dirty="0" err="1"/>
              <a:t>arXiv</a:t>
            </a:r>
            <a:r>
              <a:rPr lang="de-DE" sz="1200" dirty="0"/>
              <a:t> </a:t>
            </a:r>
            <a:r>
              <a:rPr lang="de-DE" sz="1200" dirty="0" err="1"/>
              <a:t>preprint</a:t>
            </a:r>
            <a:r>
              <a:rPr lang="de-DE" sz="1200" dirty="0"/>
              <a:t> arXiv:2305.04675, 2023</a:t>
            </a:r>
          </a:p>
        </p:txBody>
      </p:sp>
    </p:spTree>
    <p:extLst>
      <p:ext uri="{BB962C8B-B14F-4D97-AF65-F5344CB8AC3E}">
        <p14:creationId xmlns:p14="http://schemas.microsoft.com/office/powerpoint/2010/main" val="168252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B65888D-7D01-4609-B756-4D85F42B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3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219C456-FC28-4EBF-A092-226666E77F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327" y="499148"/>
            <a:ext cx="8442558" cy="568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4371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6C37A55-CB76-4596-9E09-DBEEC74B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C201FDD-A199-4A2D-BBDB-17E3BE26F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30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732B2BF-502A-45C1-B7A9-4C9AA59DB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963" y="1555112"/>
            <a:ext cx="4982073" cy="37477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9D94C60-A997-4B38-8FFF-0FDC048EBFD3}"/>
              </a:ext>
            </a:extLst>
          </p:cNvPr>
          <p:cNvSpPr txBox="1"/>
          <p:nvPr/>
        </p:nvSpPr>
        <p:spPr bwMode="auto">
          <a:xfrm>
            <a:off x="583045" y="340831"/>
            <a:ext cx="27590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3200" dirty="0">
                <a:solidFill>
                  <a:schemeClr val="accent6"/>
                </a:solidFill>
              </a:rPr>
              <a:t>Experiment B: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3CC74C5-01BB-425B-99B5-1C8B8C4FBFD5}"/>
              </a:ext>
            </a:extLst>
          </p:cNvPr>
          <p:cNvSpPr txBox="1"/>
          <p:nvPr/>
        </p:nvSpPr>
        <p:spPr bwMode="auto">
          <a:xfrm>
            <a:off x="7847090" y="5222378"/>
            <a:ext cx="20313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dirty="0"/>
              <a:t>RMS </a:t>
            </a:r>
            <a:r>
              <a:rPr lang="de-DE" dirty="0" err="1"/>
              <a:t>error</a:t>
            </a:r>
            <a:r>
              <a:rPr lang="de-DE" dirty="0"/>
              <a:t> in </a:t>
            </a:r>
            <a:r>
              <a:rPr lang="de-DE" dirty="0" err="1"/>
              <a:t>MeV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17913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7F79C0D-CF6D-4A7C-8001-384BF99C7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31</a:t>
            </a:fld>
            <a:endParaRPr lang="de-DE">
              <a:solidFill>
                <a:srgbClr val="FFFFFF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95F127B-BCA4-4724-B80B-0E4E9E95B5DB}"/>
              </a:ext>
            </a:extLst>
          </p:cNvPr>
          <p:cNvSpPr txBox="1"/>
          <p:nvPr/>
        </p:nvSpPr>
        <p:spPr bwMode="auto">
          <a:xfrm>
            <a:off x="3733034" y="2981036"/>
            <a:ext cx="37946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dirty="0">
                <a:hlinkClick r:id="rId2"/>
              </a:rPr>
              <a:t>https://www.nndc.bnl.gov/nudat3/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449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9BA6B39-B56F-428A-B204-408F0FC52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4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204F38D-9B2F-43C2-A82A-5A122FF955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984" y="297243"/>
            <a:ext cx="8605162" cy="6121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14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442E163-DB55-4EC9-A42E-2C973266D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5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4FDA78-BEB0-4D8B-9C24-4E72DD9C05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939" y="6250546"/>
            <a:ext cx="2974554" cy="11567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B27A483-9238-4695-B2CF-90565012F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866" y="933497"/>
            <a:ext cx="4032388" cy="503371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5D2B7BD-6C76-40C4-8AE1-90FB07667E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5205" y="5190808"/>
            <a:ext cx="3811836" cy="1024569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190AD7C0-6A52-46B0-8A71-37D3E8151288}"/>
              </a:ext>
            </a:extLst>
          </p:cNvPr>
          <p:cNvSpPr txBox="1"/>
          <p:nvPr/>
        </p:nvSpPr>
        <p:spPr bwMode="auto">
          <a:xfrm>
            <a:off x="475702" y="302920"/>
            <a:ext cx="8071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Perceptron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1CB1B14-844D-46FE-A368-5EBDC44BD9E6}"/>
              </a:ext>
            </a:extLst>
          </p:cNvPr>
          <p:cNvSpPr txBox="1"/>
          <p:nvPr/>
        </p:nvSpPr>
        <p:spPr bwMode="auto">
          <a:xfrm>
            <a:off x="6930372" y="3140100"/>
            <a:ext cx="38459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US" sz="900" dirty="0"/>
              <a:t>W. S. McCulloch and W. Pitts, “A logical calculus of the ideas immanent</a:t>
            </a:r>
          </a:p>
          <a:p>
            <a:r>
              <a:rPr lang="en-US" sz="900" dirty="0"/>
              <a:t>in nervous activity,” Bulletin of Mathematical Biophysics, pp. 115–133,</a:t>
            </a:r>
          </a:p>
          <a:p>
            <a:r>
              <a:rPr lang="en-US" sz="900" dirty="0"/>
              <a:t>vol. 5, 1943.</a:t>
            </a:r>
          </a:p>
          <a:p>
            <a:endParaRPr lang="en-US" sz="900" dirty="0"/>
          </a:p>
          <a:p>
            <a:r>
              <a:rPr lang="en-US" sz="900" dirty="0"/>
              <a:t>F. Rosenblatt, “The perceptron - a probabilistic model for information</a:t>
            </a:r>
          </a:p>
          <a:p>
            <a:r>
              <a:rPr lang="en-US" sz="900" dirty="0"/>
              <a:t>storage and organization in the brain,” Psychological Review, vol. 65,</a:t>
            </a:r>
          </a:p>
          <a:p>
            <a:r>
              <a:rPr lang="en-US" sz="900" dirty="0"/>
              <a:t>1958</a:t>
            </a:r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50453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85EAA17-B58C-4522-9B90-1EFED6E0A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>
                <a:solidFill>
                  <a:srgbClr val="FFFFFF"/>
                </a:solidFill>
              </a:rPr>
              <a:t>Autorenkennung: Name / Funktion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8F4086A-657C-447A-97C2-316D8A302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6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D1D1C66-1CD1-4651-ABC8-7C312EE44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824" y="4839476"/>
            <a:ext cx="7535537" cy="158642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35EA2C3-D3A4-41D1-8C9A-76A95A0A9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8" y="251055"/>
            <a:ext cx="7901354" cy="4494992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5299B1C-B454-4647-AAE3-399B501C6B6A}"/>
              </a:ext>
            </a:extLst>
          </p:cNvPr>
          <p:cNvSpPr txBox="1"/>
          <p:nvPr/>
        </p:nvSpPr>
        <p:spPr bwMode="auto">
          <a:xfrm>
            <a:off x="483576" y="217189"/>
            <a:ext cx="8071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Product</a:t>
            </a:r>
            <a:r>
              <a:rPr lang="de-DE" sz="2400" dirty="0">
                <a:solidFill>
                  <a:schemeClr val="accent6"/>
                </a:solidFill>
              </a:rPr>
              <a:t> </a:t>
            </a:r>
            <a:r>
              <a:rPr lang="de-DE" sz="2400" dirty="0" err="1">
                <a:solidFill>
                  <a:schemeClr val="accent6"/>
                </a:solidFill>
              </a:rPr>
              <a:t>unit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84CF9C5-EE06-497F-A589-09685DFC03BA}"/>
              </a:ext>
            </a:extLst>
          </p:cNvPr>
          <p:cNvSpPr txBox="1"/>
          <p:nvPr/>
        </p:nvSpPr>
        <p:spPr bwMode="auto">
          <a:xfrm>
            <a:off x="334437" y="6108064"/>
            <a:ext cx="54168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400" dirty="0"/>
              <a:t>Dellen et al., 2019, </a:t>
            </a:r>
            <a:r>
              <a:rPr lang="de-DE" sz="1400" dirty="0" err="1"/>
              <a:t>Leerink</a:t>
            </a:r>
            <a:r>
              <a:rPr lang="de-DE" sz="1400" dirty="0"/>
              <a:t> et al., 1995, </a:t>
            </a:r>
            <a:r>
              <a:rPr lang="de-DE" sz="1400" dirty="0" err="1"/>
              <a:t>Durbin</a:t>
            </a:r>
            <a:r>
              <a:rPr lang="de-DE" sz="1400" dirty="0"/>
              <a:t> &amp; </a:t>
            </a:r>
            <a:r>
              <a:rPr lang="de-DE" sz="1400" dirty="0" err="1"/>
              <a:t>Rumelhart</a:t>
            </a:r>
            <a:r>
              <a:rPr lang="de-DE" sz="1400" dirty="0"/>
              <a:t>, 1989</a:t>
            </a:r>
          </a:p>
        </p:txBody>
      </p:sp>
    </p:spTree>
    <p:extLst>
      <p:ext uri="{BB962C8B-B14F-4D97-AF65-F5344CB8AC3E}">
        <p14:creationId xmlns:p14="http://schemas.microsoft.com/office/powerpoint/2010/main" val="3382588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6405FDA-F338-4519-A010-77A9AADB8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7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88040F7-BB1A-4AC7-A7E0-3BE9CD3B4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038" y="165999"/>
            <a:ext cx="5065923" cy="6067153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82F31EB-2E94-4E81-85F4-223B0082AF52}"/>
              </a:ext>
            </a:extLst>
          </p:cNvPr>
          <p:cNvSpPr txBox="1"/>
          <p:nvPr/>
        </p:nvSpPr>
        <p:spPr bwMode="auto">
          <a:xfrm>
            <a:off x="193429" y="74551"/>
            <a:ext cx="8071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>
                <a:solidFill>
                  <a:schemeClr val="accent6"/>
                </a:solidFill>
              </a:rPr>
              <a:t>Product-unit network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BB2F2E8-CC1B-4045-9E82-6CC9628F3BFA}"/>
              </a:ext>
            </a:extLst>
          </p:cNvPr>
          <p:cNvSpPr/>
          <p:nvPr/>
        </p:nvSpPr>
        <p:spPr>
          <a:xfrm>
            <a:off x="193429" y="5502672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2055959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428F6D0-F637-4AE9-8AEA-3B214EFCD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8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794332B-242C-49EE-94F1-F1FE6AF73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872663"/>
            <a:ext cx="8257382" cy="464890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4A71CBF-7F5F-4E1B-BC89-3BCB852D7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734" y="5281952"/>
            <a:ext cx="1674564" cy="47923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A6CFC9A-DCD7-491B-AFF9-E238F998C1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314" y="1136392"/>
            <a:ext cx="3246645" cy="4525854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8C3DAC5-CBF8-456E-AEA3-5D587D00F5C2}"/>
              </a:ext>
            </a:extLst>
          </p:cNvPr>
          <p:cNvSpPr txBox="1"/>
          <p:nvPr/>
        </p:nvSpPr>
        <p:spPr bwMode="auto">
          <a:xfrm>
            <a:off x="334437" y="245824"/>
            <a:ext cx="3674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Function</a:t>
            </a:r>
            <a:r>
              <a:rPr lang="de-DE" sz="2400" dirty="0">
                <a:solidFill>
                  <a:schemeClr val="accent6"/>
                </a:solidFill>
              </a:rPr>
              <a:t>-regression </a:t>
            </a:r>
            <a:r>
              <a:rPr lang="de-DE" sz="2400" dirty="0" err="1">
                <a:solidFill>
                  <a:schemeClr val="accent6"/>
                </a:solidFill>
              </a:rPr>
              <a:t>task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382872AB-1807-4BDC-9CC1-4E9408BE5D52}"/>
              </a:ext>
            </a:extLst>
          </p:cNvPr>
          <p:cNvSpPr/>
          <p:nvPr/>
        </p:nvSpPr>
        <p:spPr>
          <a:xfrm>
            <a:off x="199211" y="5910886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282197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F98A887-EA4F-46EB-BB87-DF0D86AD6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F79E6-DCA8-4EFA-A033-9A1897B77F8D}" type="slidenum">
              <a:rPr lang="de-DE" smtClean="0">
                <a:solidFill>
                  <a:srgbClr val="FFFFFF"/>
                </a:solidFill>
              </a:rPr>
              <a:pPr/>
              <a:t>9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9A61E14-5E30-4571-AF32-F3EA49F5E6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386" y="-3030"/>
            <a:ext cx="6386406" cy="6439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6D02C40-46D0-46BA-870F-369C14A094F2}"/>
              </a:ext>
            </a:extLst>
          </p:cNvPr>
          <p:cNvSpPr txBox="1"/>
          <p:nvPr/>
        </p:nvSpPr>
        <p:spPr bwMode="auto">
          <a:xfrm>
            <a:off x="8009145" y="1591047"/>
            <a:ext cx="36748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2400" dirty="0" err="1">
                <a:solidFill>
                  <a:schemeClr val="accent6"/>
                </a:solidFill>
              </a:rPr>
              <a:t>Function</a:t>
            </a:r>
            <a:r>
              <a:rPr lang="de-DE" sz="2400" dirty="0">
                <a:solidFill>
                  <a:schemeClr val="accent6"/>
                </a:solidFill>
              </a:rPr>
              <a:t>-regression </a:t>
            </a:r>
            <a:r>
              <a:rPr lang="de-DE" sz="2400" dirty="0" err="1">
                <a:solidFill>
                  <a:schemeClr val="accent6"/>
                </a:solidFill>
              </a:rPr>
              <a:t>task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346CD43-FB08-4069-B69B-78FFEF325268}"/>
              </a:ext>
            </a:extLst>
          </p:cNvPr>
          <p:cNvSpPr/>
          <p:nvPr/>
        </p:nvSpPr>
        <p:spPr>
          <a:xfrm>
            <a:off x="7737229" y="5912750"/>
            <a:ext cx="47461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B Dellen, U </a:t>
            </a:r>
            <a:r>
              <a:rPr lang="de-DE" sz="1400" dirty="0" err="1"/>
              <a:t>Jaekel</a:t>
            </a:r>
            <a:r>
              <a:rPr lang="de-DE" sz="1400" dirty="0"/>
              <a:t>, M </a:t>
            </a:r>
            <a:r>
              <a:rPr lang="de-DE" sz="1400" dirty="0" err="1"/>
              <a:t>Wolnitza</a:t>
            </a:r>
            <a:r>
              <a:rPr lang="de-DE" sz="1400" dirty="0"/>
              <a:t>, </a:t>
            </a:r>
            <a:r>
              <a:rPr lang="de-DE" sz="1400" dirty="0" err="1"/>
              <a:t>Function</a:t>
            </a:r>
            <a:r>
              <a:rPr lang="de-DE" sz="1400" dirty="0"/>
              <a:t> and Pattern Extrapolation </a:t>
            </a:r>
            <a:r>
              <a:rPr lang="de-DE" sz="1400" dirty="0" err="1"/>
              <a:t>with</a:t>
            </a:r>
            <a:r>
              <a:rPr lang="de-DE" sz="1400" dirty="0"/>
              <a:t> Product-Unit Networks, ICCS 2019</a:t>
            </a:r>
          </a:p>
        </p:txBody>
      </p:sp>
    </p:spTree>
    <p:extLst>
      <p:ext uri="{BB962C8B-B14F-4D97-AF65-F5344CB8AC3E}">
        <p14:creationId xmlns:p14="http://schemas.microsoft.com/office/powerpoint/2010/main" val="1831959211"/>
      </p:ext>
    </p:extLst>
  </p:cSld>
  <p:clrMapOvr>
    <a:masterClrMapping/>
  </p:clrMapOvr>
</p:sld>
</file>

<file path=ppt/theme/theme1.xml><?xml version="1.0" encoding="utf-8"?>
<a:theme xmlns:a="http://schemas.openxmlformats.org/drawingml/2006/main" name="1_FH_PPT_quer_12_01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9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96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algn="l">
          <a:defRPr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982</Words>
  <Application>Microsoft Office PowerPoint</Application>
  <PresentationFormat>Breitbild</PresentationFormat>
  <Paragraphs>153</Paragraphs>
  <Slides>31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6" baseType="lpstr">
      <vt:lpstr>Cambria Math</vt:lpstr>
      <vt:lpstr>ＭＳ Ｐゴシック</vt:lpstr>
      <vt:lpstr>Arial</vt:lpstr>
      <vt:lpstr>Wingdings</vt:lpstr>
      <vt:lpstr>1_FH_PPT_quer_12_01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Biomathematik: Mathematik für das Leben</dc:title>
  <dc:creator>dellen</dc:creator>
  <cp:lastModifiedBy>dellen</cp:lastModifiedBy>
  <cp:revision>151</cp:revision>
  <dcterms:created xsi:type="dcterms:W3CDTF">2021-03-10T08:31:26Z</dcterms:created>
  <dcterms:modified xsi:type="dcterms:W3CDTF">2023-05-24T13:13:45Z</dcterms:modified>
</cp:coreProperties>
</file>