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39.jpg" ContentType="image/jpeg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51" r:id="rId1"/>
  </p:sldMasterIdLst>
  <p:notesMasterIdLst>
    <p:notesMasterId r:id="rId32"/>
  </p:notesMasterIdLst>
  <p:sldIdLst>
    <p:sldId id="293" r:id="rId2"/>
    <p:sldId id="698" r:id="rId3"/>
    <p:sldId id="554" r:id="rId4"/>
    <p:sldId id="612" r:id="rId5"/>
    <p:sldId id="697" r:id="rId6"/>
    <p:sldId id="654" r:id="rId7"/>
    <p:sldId id="702" r:id="rId8"/>
    <p:sldId id="656" r:id="rId9"/>
    <p:sldId id="699" r:id="rId10"/>
    <p:sldId id="714" r:id="rId11"/>
    <p:sldId id="715" r:id="rId12"/>
    <p:sldId id="716" r:id="rId13"/>
    <p:sldId id="695" r:id="rId14"/>
    <p:sldId id="718" r:id="rId15"/>
    <p:sldId id="658" r:id="rId16"/>
    <p:sldId id="640" r:id="rId17"/>
    <p:sldId id="717" r:id="rId18"/>
    <p:sldId id="709" r:id="rId19"/>
    <p:sldId id="710" r:id="rId20"/>
    <p:sldId id="706" r:id="rId21"/>
    <p:sldId id="669" r:id="rId22"/>
    <p:sldId id="700" r:id="rId23"/>
    <p:sldId id="712" r:id="rId24"/>
    <p:sldId id="696" r:id="rId25"/>
    <p:sldId id="661" r:id="rId26"/>
    <p:sldId id="675" r:id="rId27"/>
    <p:sldId id="705" r:id="rId28"/>
    <p:sldId id="667" r:id="rId29"/>
    <p:sldId id="666" r:id="rId30"/>
    <p:sldId id="71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00"/>
    <a:srgbClr val="B6DCDF"/>
    <a:srgbClr val="0096FF"/>
    <a:srgbClr val="FFD7EE"/>
    <a:srgbClr val="F9FFC2"/>
    <a:srgbClr val="EBA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70"/>
    <p:restoredTop sz="93369" autoAdjust="0"/>
  </p:normalViewPr>
  <p:slideViewPr>
    <p:cSldViewPr snapToGrid="0">
      <p:cViewPr varScale="1">
        <p:scale>
          <a:sx n="101" d="100"/>
          <a:sy n="101" d="100"/>
        </p:scale>
        <p:origin x="160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>
              <a:defRPr/>
            </a:pPr>
            <a:fld id="{7CCE59DA-BD7A-EB4A-B3C4-48DB9D01D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99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meth.4642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achinelearningmastery.com/relationship-between-applied-statistics-and-machine-learning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8F1380-1157-9649-952F-EF05FF7B437E}" type="slidenum">
              <a:rPr lang="en-US">
                <a:latin typeface="Arial" charset="0"/>
                <a:ea typeface="Arial" charset="0"/>
                <a:cs typeface="Arial" charset="0"/>
              </a:rPr>
              <a:pPr/>
              <a:t>1</a:t>
            </a:fld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Machine learning (automated processes that learn by example in order to classify,  predict, discover, or generate new data) 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Artificial intelligence (methods by which a  computer makes decisions or discoveries that would usually require human intelligence) 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towardsdatascience.com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/no-machine-learning-is-not-just-glorified-statistics-26d3952234e3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towardsdatascience.com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/the-actual-difference-between-statistics-and-machine-learning-64b49f07ea3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hlinkClick r:id="rId3"/>
              </a:rPr>
              <a:t>https://www.nature.com/articles/nmeth.4642</a:t>
            </a:r>
            <a:endParaRPr lang="en-US" dirty="0"/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hlinkClick r:id="rId4"/>
              </a:rPr>
              <a:t>https://machinelearningmastery.com/relationship-between-applied-statistics-and-machine-learning/</a:t>
            </a:r>
            <a:endParaRPr lang="en-US" dirty="0"/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68A38BA-76B8-3E4E-81BE-0E457FD73AAA}" type="slidenum">
              <a:rPr lang="en-US" sz="1200">
                <a:solidFill>
                  <a:srgbClr val="000000"/>
                </a:solidFill>
              </a:rPr>
              <a:pPr/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93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All nuclear models are phenomenological but at different resolution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pitchFamily="-112" charset="0"/>
                <a:ea typeface="Arial" pitchFamily="-112" charset="0"/>
                <a:cs typeface="Arial" pitchFamily="-112" charset="0"/>
              </a:rPr>
              <a:t>ultraviolet (continuum space, long distance) an infrared (momentum space, short distance) extrapolations</a:t>
            </a:r>
            <a:endParaRPr lang="en-US" dirty="0">
              <a:effectLst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29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 pitchFamily="-112" charset="0"/>
                <a:ea typeface="Arial" pitchFamily="-112" charset="0"/>
                <a:cs typeface="Arial" pitchFamily="-112" charset="0"/>
              </a:rPr>
              <a:t>Infrared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 pitchFamily="-112" charset="0"/>
                <a:ea typeface="Arial" pitchFamily="-112" charset="0"/>
                <a:cs typeface="Arial" pitchFamily="-112" charset="0"/>
              </a:rPr>
              <a:t> divergences arise from the propagator (large distances, small energy), whereas 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 pitchFamily="-112" charset="0"/>
                <a:ea typeface="Arial" pitchFamily="-112" charset="0"/>
                <a:cs typeface="Arial" pitchFamily="-112" charset="0"/>
              </a:rPr>
              <a:t>ultraviolet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 pitchFamily="-112" charset="0"/>
                <a:ea typeface="Arial" pitchFamily="-112" charset="0"/>
                <a:cs typeface="Arial" pitchFamily="-112" charset="0"/>
              </a:rPr>
              <a:t> divergences appear from the upper limit of integration (short-distance physics).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CE59DA-BD7A-EB4A-B3C4-48DB9D01DB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00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Henrik Bohr: grandson of Niels Bohr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CE59DA-BD7A-EB4A-B3C4-48DB9D01DB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63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CE59DA-BD7A-EB4A-B3C4-48DB9D01DB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37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Gaussian process is a stochastic process, such that every finite collection of those random variables has a multivariate normal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CE59DA-BD7A-EB4A-B3C4-48DB9D01DB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55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B42D53-2317-C34D-8838-949ABB4AD3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9BCFC5C0-A6C9-A745-A863-6508F934FE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79254" y="6501170"/>
            <a:ext cx="399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W. Nazarewicz,  ISNET-9, May 22-26,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40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9D8860-9707-4143-9105-B32A8B6EE5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F056F-4ACF-D645-A593-BCB5A197E8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55C2C9-9C0E-8A4D-B9D2-661243CFC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9A5268A9-481E-6442-BED8-0A72571EE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79254" y="6501170"/>
            <a:ext cx="399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W. Nazarewicz,  ISNET-9, May 22-26,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9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42866" y="65011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C7CF1-4D7D-C941-87F6-6592CA3F75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AC44A6DE-F48B-7645-B41A-DE8EAE026C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79254" y="6501170"/>
            <a:ext cx="399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W. Nazarewicz,  ISNET-9, May 22-26,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34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pt_bkg1.png">
            <a:extLst>
              <a:ext uri="{FF2B5EF4-FFF2-40B4-BE49-F238E27FC236}">
                <a16:creationId xmlns:a16="http://schemas.microsoft.com/office/drawing/2014/main" id="{040DA684-D1B6-DC4D-8026-AD13A9AE74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060" y="6588453"/>
            <a:ext cx="999277" cy="21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9">
            <a:extLst>
              <a:ext uri="{FF2B5EF4-FFF2-40B4-BE49-F238E27FC236}">
                <a16:creationId xmlns:a16="http://schemas.microsoft.com/office/drawing/2014/main" id="{BA305239-7D9F-3C48-8B33-C52341B8E72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89700"/>
            <a:ext cx="9144000" cy="635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172" tIns="45088" rIns="90172" bIns="45088" anchor="ctr"/>
          <a:lstStyle/>
          <a:p>
            <a:pPr defTabSz="450802"/>
            <a:endParaRPr lang="en-US" dirty="0">
              <a:solidFill>
                <a:prstClr val="black"/>
              </a:solidFill>
              <a:ea typeface="ヒラギノ角ゴ Pro W3" pitchFamily="-111" charset="-128"/>
            </a:endParaRPr>
          </a:p>
        </p:txBody>
      </p:sp>
      <p:pic>
        <p:nvPicPr>
          <p:cNvPr id="5" name="Picture 4" descr="FRIB_logo_NEW-web.png">
            <a:extLst>
              <a:ext uri="{FF2B5EF4-FFF2-40B4-BE49-F238E27FC236}">
                <a16:creationId xmlns:a16="http://schemas.microsoft.com/office/drawing/2014/main" id="{A81C5448-D9B4-0541-A12C-0B03B5770C8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1" y="6561207"/>
            <a:ext cx="222250" cy="284093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C6CC1ECF-E037-6149-8299-EBFD8D0EE9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42866" y="65011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3A941B0-37DE-B649-B81C-AA3D4107E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79254" y="6501170"/>
            <a:ext cx="399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W. Nazarewicz,  ISNET-9, May 22-26,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44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8" r:id="rId2"/>
    <p:sldLayoutId id="2147484463" r:id="rId3"/>
    <p:sldLayoutId id="2147484483" r:id="rId4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Arial" pitchFamily="-112" charset="0"/>
          <a:cs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>
            <a:extLst>
              <a:ext uri="{FF2B5EF4-FFF2-40B4-BE49-F238E27FC236}">
                <a16:creationId xmlns:a16="http://schemas.microsoft.com/office/drawing/2014/main" id="{67FC90F8-4A4D-424E-9059-0E512223D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0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90321"/>
            <a:ext cx="90713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300" dirty="0">
                <a:solidFill>
                  <a:srgbClr val="FFFF00"/>
                </a:solidFill>
              </a:rPr>
              <a:t>Machine Learning for nuclear structure theory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Witold </a:t>
            </a:r>
            <a:r>
              <a:rPr lang="en-US" sz="2000" dirty="0" err="1">
                <a:solidFill>
                  <a:schemeClr val="bg1"/>
                </a:solidFill>
              </a:rPr>
              <a:t>Nazarewicz</a:t>
            </a:r>
            <a:r>
              <a:rPr lang="en-US" sz="2000" dirty="0">
                <a:solidFill>
                  <a:schemeClr val="bg1"/>
                </a:solidFill>
              </a:rPr>
              <a:t> Michigan State University/FRIB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ISNET-9, Washington University in St. Louis, May 22-26, 2023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35F8FA-17E8-3249-8424-0A08AEF93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551AD1-41BA-C64E-8A0B-304A8AAC1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311E8D-593D-D04E-8557-3C7ACA930393}"/>
              </a:ext>
            </a:extLst>
          </p:cNvPr>
          <p:cNvGrpSpPr/>
          <p:nvPr/>
        </p:nvGrpSpPr>
        <p:grpSpPr>
          <a:xfrm>
            <a:off x="404063" y="2045136"/>
            <a:ext cx="3840198" cy="2772511"/>
            <a:chOff x="412245" y="3769723"/>
            <a:chExt cx="3840198" cy="277251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63DD3A8-E5B8-5E42-AEB9-3490F6AA9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6064" y="3769723"/>
              <a:ext cx="2546379" cy="2772511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BFEE1B8-D684-704B-96B0-32844D196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245" y="5107687"/>
              <a:ext cx="1972336" cy="1267930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4E2155B-81F6-9A41-8CCA-F6CD739F178D}"/>
              </a:ext>
            </a:extLst>
          </p:cNvPr>
          <p:cNvSpPr txBox="1"/>
          <p:nvPr/>
        </p:nvSpPr>
        <p:spPr>
          <a:xfrm>
            <a:off x="5740627" y="4651030"/>
            <a:ext cx="3345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Preliminaries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Why?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How?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Examples of recent work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Perspectives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0C35D5-0BD9-3547-AC6F-22FA80D51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4248" y="3563936"/>
            <a:ext cx="1689585" cy="1603541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03CC351-80BC-4546-B30A-62670680C9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517" y="4930897"/>
            <a:ext cx="3760918" cy="134954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A6C411-3A36-F840-BC03-99A8F4FAA4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353F11-7810-BF49-AA81-BF336A4334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47AF56-1CA7-1042-9136-2E600E0BD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540" y="1626225"/>
            <a:ext cx="4152926" cy="23885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AE3A39-D512-0F4A-B71D-44290D05BAC6}"/>
              </a:ext>
            </a:extLst>
          </p:cNvPr>
          <p:cNvSpPr/>
          <p:nvPr/>
        </p:nvSpPr>
        <p:spPr>
          <a:xfrm>
            <a:off x="5908704" y="1041450"/>
            <a:ext cx="2422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err="1"/>
              <a:t>Ekström</a:t>
            </a:r>
            <a:r>
              <a:rPr lang="en-US" sz="1600" dirty="0"/>
              <a:t> and Hagen</a:t>
            </a:r>
          </a:p>
          <a:p>
            <a:pPr algn="ctr"/>
            <a:r>
              <a:rPr lang="en-US" sz="1600" dirty="0"/>
              <a:t>PRL 123, 252501 (2019)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6F00BD-471F-814C-877F-2934BC060BFA}"/>
              </a:ext>
            </a:extLst>
          </p:cNvPr>
          <p:cNvSpPr txBox="1"/>
          <p:nvPr/>
        </p:nvSpPr>
        <p:spPr>
          <a:xfrm>
            <a:off x="5332520" y="4272335"/>
            <a:ext cx="3575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NNLO chiral-EFT Hamiltonian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12AB36-57A0-4E47-A3A0-9091BC637472}"/>
              </a:ext>
            </a:extLst>
          </p:cNvPr>
          <p:cNvSpPr/>
          <p:nvPr/>
        </p:nvSpPr>
        <p:spPr>
          <a:xfrm>
            <a:off x="167534" y="-20307"/>
            <a:ext cx="8808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Sensitivity studies, model calibration</a:t>
            </a:r>
          </a:p>
          <a:p>
            <a:pPr algn="ctr"/>
            <a:r>
              <a:rPr lang="en-US" sz="2000" dirty="0"/>
              <a:t>Identify key data to constraint models; Understanding model structure</a:t>
            </a:r>
            <a:endParaRPr lang="en-US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2A9BB3-2CB0-3544-BE79-5B183741B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60" y="1370170"/>
            <a:ext cx="4269340" cy="3605220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FEF194B6-AED7-2346-BE2C-5A53D418C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728" y="1642279"/>
            <a:ext cx="15070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/>
              <a:t>Fox et al. </a:t>
            </a:r>
          </a:p>
          <a:p>
            <a:r>
              <a:rPr lang="en-US" altLang="en-US" sz="1600" dirty="0"/>
              <a:t>PRC 101, 054308 (2020)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3C25DE-69E7-544A-A416-76D95EB42D97}"/>
              </a:ext>
            </a:extLst>
          </p:cNvPr>
          <p:cNvSpPr txBox="1"/>
          <p:nvPr/>
        </p:nvSpPr>
        <p:spPr>
          <a:xfrm>
            <a:off x="733980" y="5140428"/>
            <a:ext cx="3559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Shell-model matrix elements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02F7D8-A560-FF14-5B31-8702575F0B2E}"/>
              </a:ext>
            </a:extLst>
          </p:cNvPr>
          <p:cNvSpPr txBox="1"/>
          <p:nvPr/>
        </p:nvSpPr>
        <p:spPr>
          <a:xfrm>
            <a:off x="5908704" y="5159680"/>
            <a:ext cx="2575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⇒ talk by A. </a:t>
            </a:r>
            <a:r>
              <a:rPr lang="en-US" dirty="0" err="1"/>
              <a:t>Ekström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81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1E89AD-320A-4A24-7224-B5FC7A6E20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8DD62E-3EAB-1848-48A5-38890B4706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754822-AEE6-20ED-B6BD-8C5CC8669217}"/>
              </a:ext>
            </a:extLst>
          </p:cNvPr>
          <p:cNvSpPr txBox="1"/>
          <p:nvPr/>
        </p:nvSpPr>
        <p:spPr>
          <a:xfrm>
            <a:off x="903250" y="597131"/>
            <a:ext cx="5319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Lasseri</a:t>
            </a:r>
            <a:r>
              <a:rPr lang="en-US"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Lett. 124, 162502 (2020)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0141A-E646-2CEC-86CC-32DCFD5392BF}"/>
              </a:ext>
            </a:extLst>
          </p:cNvPr>
          <p:cNvSpPr txBox="1"/>
          <p:nvPr/>
        </p:nvSpPr>
        <p:spPr>
          <a:xfrm>
            <a:off x="2058993" y="135466"/>
            <a:ext cx="6126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DFT emulator with artificial neural networks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49D96D-1BB6-9EA0-F2CB-2AECFE078C68}"/>
              </a:ext>
            </a:extLst>
          </p:cNvPr>
          <p:cNvSpPr txBox="1"/>
          <p:nvPr/>
        </p:nvSpPr>
        <p:spPr>
          <a:xfrm>
            <a:off x="6066263" y="1084166"/>
            <a:ext cx="277665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database nuclei (grey). Nuclei included</a:t>
            </a:r>
          </a:p>
          <a:p>
            <a:r>
              <a:rPr lang="en-US" dirty="0"/>
              <a:t>in the 10% training dataset obtained by the active learning are marked (dots).</a:t>
            </a:r>
          </a:p>
          <a:p>
            <a:endParaRPr lang="en-US" dirty="0"/>
          </a:p>
          <a:p>
            <a:r>
              <a:rPr lang="en-US" dirty="0"/>
              <a:t>The root mean square deviation between the total energy for the testing dataset calculated in DFT (EHFB) and with the committee of ANN.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43205B-6578-64D5-2768-5CFBC1D72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58" y="932287"/>
            <a:ext cx="5916528" cy="46835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5B6CCE-A861-4F97-8D67-7715C30A63F3}"/>
              </a:ext>
            </a:extLst>
          </p:cNvPr>
          <p:cNvSpPr txBox="1"/>
          <p:nvPr/>
        </p:nvSpPr>
        <p:spPr>
          <a:xfrm>
            <a:off x="6222382" y="5072644"/>
            <a:ext cx="230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 talk by M. </a:t>
            </a:r>
            <a:r>
              <a:rPr lang="en-US" dirty="0" err="1"/>
              <a:t>Verriere</a:t>
            </a:r>
            <a:endParaRPr lang="en-US" dirty="0"/>
          </a:p>
          <a:p>
            <a:r>
              <a:rPr lang="en-US" dirty="0"/>
              <a:t>⇒ talk by D. Lay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121F31-1F00-B0E5-1D32-A1CB11AC37FA}"/>
              </a:ext>
            </a:extLst>
          </p:cNvPr>
          <p:cNvSpPr txBox="1"/>
          <p:nvPr/>
        </p:nvSpPr>
        <p:spPr>
          <a:xfrm>
            <a:off x="111131" y="6014135"/>
            <a:ext cx="8921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 talks by P. Giuliani and D. Odell on reduced basis method applications to emulation</a:t>
            </a:r>
          </a:p>
        </p:txBody>
      </p:sp>
    </p:spTree>
    <p:extLst>
      <p:ext uri="{BB962C8B-B14F-4D97-AF65-F5344CB8AC3E}">
        <p14:creationId xmlns:p14="http://schemas.microsoft.com/office/powerpoint/2010/main" val="346211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7AC3DAC-2ACF-0A25-B90B-1D3F6C293F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1E580E-7AAC-344D-2398-ADD2B28CEE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6A8E30-EE61-237F-76E4-3178BC88E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59" y="2185639"/>
            <a:ext cx="4666815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ED5F15-0458-0105-0466-79CCD3B082D4}"/>
              </a:ext>
            </a:extLst>
          </p:cNvPr>
          <p:cNvSpPr txBox="1"/>
          <p:nvPr/>
        </p:nvSpPr>
        <p:spPr>
          <a:xfrm>
            <a:off x="667761" y="746462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Optimizing multilayer Bayesian neural networks for evaluation of fission yields</a:t>
            </a:r>
          </a:p>
          <a:p>
            <a:r>
              <a:rPr lang="en-US" dirty="0"/>
              <a:t>Z.A Wand and J. Pei, Phys. Rev. C 104, 064608 (2021)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541DF1-4897-2296-32AD-CD71D0AB73AD}"/>
              </a:ext>
            </a:extLst>
          </p:cNvPr>
          <p:cNvSpPr txBox="1"/>
          <p:nvPr/>
        </p:nvSpPr>
        <p:spPr>
          <a:xfrm>
            <a:off x="5239761" y="868217"/>
            <a:ext cx="38261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Predictions of nuclear β-decay half-lives with BNN and their impact on r-process nucleosynthesis, Z.M. </a:t>
            </a:r>
            <a:r>
              <a:rPr lang="en-US" dirty="0" err="1"/>
              <a:t>Niu</a:t>
            </a:r>
            <a:r>
              <a:rPr lang="en-US" dirty="0"/>
              <a:t> et al., Phys. Rev. C 99, 064307 (2019)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9049FB-CC6D-38D8-AC90-75307DE80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305" y="2479369"/>
            <a:ext cx="3853048" cy="29566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A39946-B0EC-1E4E-2346-D519A9895465}"/>
              </a:ext>
            </a:extLst>
          </p:cNvPr>
          <p:cNvSpPr txBox="1"/>
          <p:nvPr/>
        </p:nvSpPr>
        <p:spPr>
          <a:xfrm>
            <a:off x="1527716" y="598753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Predicting missing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4CE1D4-E441-9391-474D-2ABB51D905C6}"/>
              </a:ext>
            </a:extLst>
          </p:cNvPr>
          <p:cNvSpPr txBox="1"/>
          <p:nvPr/>
        </p:nvSpPr>
        <p:spPr>
          <a:xfrm>
            <a:off x="5727754" y="5968592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Model-based extrapolations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456D93E3-4257-645E-1E72-E93D5D27C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318" y="114863"/>
            <a:ext cx="6317214" cy="46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 lIns="91425" tIns="45713" rIns="91425" bIns="45713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Machine learning for nuclear data mining</a:t>
            </a:r>
            <a:endParaRPr lang="en-US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59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3B1945-3B12-484B-8D4E-919F7AC029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F2C30-F961-5B42-81AE-7296ABBAC0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7624919-A6CA-EE4E-A049-89EF91B64CA6}"/>
              </a:ext>
            </a:extLst>
          </p:cNvPr>
          <p:cNvGrpSpPr/>
          <p:nvPr/>
        </p:nvGrpSpPr>
        <p:grpSpPr>
          <a:xfrm>
            <a:off x="326325" y="1705411"/>
            <a:ext cx="3344117" cy="4255818"/>
            <a:chOff x="2620000" y="804315"/>
            <a:chExt cx="4157763" cy="52912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FBA011-C69A-EE4B-8E91-825C01E5C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0000" y="804315"/>
              <a:ext cx="4157763" cy="490862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54DCFE-B167-C24F-9D0C-3B500524C6E3}"/>
                </a:ext>
              </a:extLst>
            </p:cNvPr>
            <p:cNvSpPr/>
            <p:nvPr/>
          </p:nvSpPr>
          <p:spPr>
            <a:xfrm>
              <a:off x="3277621" y="5712941"/>
              <a:ext cx="2455805" cy="3826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https://</a:t>
              </a:r>
              <a:r>
                <a:rPr lang="en-US" sz="1400" dirty="0" err="1"/>
                <a:t>xkcd.com</a:t>
              </a:r>
              <a:r>
                <a:rPr lang="en-US" sz="1400" dirty="0"/>
                <a:t>/1838/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EBF8536-A86F-9944-B3B7-8FDFC51EFAD6}"/>
              </a:ext>
            </a:extLst>
          </p:cNvPr>
          <p:cNvSpPr/>
          <p:nvPr/>
        </p:nvSpPr>
        <p:spPr>
          <a:xfrm>
            <a:off x="1989456" y="42703"/>
            <a:ext cx="5920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+mn-ea"/>
                <a:ea typeface="+mn-ea"/>
              </a:rPr>
              <a:t>Extrapolations and Model Interpretability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DB9BD6-0716-D14F-B974-1A808D48C46B}"/>
              </a:ext>
            </a:extLst>
          </p:cNvPr>
          <p:cNvSpPr/>
          <p:nvPr/>
        </p:nvSpPr>
        <p:spPr>
          <a:xfrm>
            <a:off x="402032" y="423455"/>
            <a:ext cx="8820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Disadvantage of deep learning methods is their “black box” nature: the computationally-advanced methods by which these methods come up with the convolved output is not readily understandable. </a:t>
            </a:r>
            <a:r>
              <a:rPr lang="en-US" dirty="0" err="1"/>
              <a:t>Kowsari</a:t>
            </a:r>
            <a:r>
              <a:rPr lang="en-US" dirty="0"/>
              <a:t> et al. </a:t>
            </a:r>
            <a:r>
              <a:rPr lang="en-US" i="1" dirty="0"/>
              <a:t>Information</a:t>
            </a:r>
            <a:r>
              <a:rPr lang="en-US" dirty="0"/>
              <a:t> 10, 150 (2019); on text classification algorithms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F4FDC72-4558-D001-9E29-4FD03B058D29}"/>
              </a:ext>
            </a:extLst>
          </p:cNvPr>
          <p:cNvGrpSpPr/>
          <p:nvPr/>
        </p:nvGrpSpPr>
        <p:grpSpPr>
          <a:xfrm>
            <a:off x="744274" y="1741077"/>
            <a:ext cx="8478107" cy="4760092"/>
            <a:chOff x="744274" y="1741077"/>
            <a:chExt cx="8478107" cy="47600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BB7376-3606-BA45-873E-B38F412D6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91776" y="2578242"/>
              <a:ext cx="4725998" cy="307521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BFBBBE-9D5B-3746-8B01-92E2270CE372}"/>
                </a:ext>
              </a:extLst>
            </p:cNvPr>
            <p:cNvSpPr/>
            <p:nvPr/>
          </p:nvSpPr>
          <p:spPr>
            <a:xfrm>
              <a:off x="5252224" y="5621528"/>
              <a:ext cx="29216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/>
                <a:t>Information</a:t>
              </a:r>
              <a:r>
                <a:rPr lang="en-US" sz="1400" dirty="0"/>
                <a:t> 10, 150 (2019)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0C3A6FD-2A1E-8A4E-B804-17B147D63DD7}"/>
                </a:ext>
              </a:extLst>
            </p:cNvPr>
            <p:cNvGrpSpPr/>
            <p:nvPr/>
          </p:nvGrpSpPr>
          <p:grpSpPr>
            <a:xfrm>
              <a:off x="5252301" y="1741077"/>
              <a:ext cx="3970080" cy="2405413"/>
              <a:chOff x="4407566" y="2177357"/>
              <a:chExt cx="3970080" cy="2405413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A7DA4091-A5CE-EB46-8940-BE56B57117FF}"/>
                  </a:ext>
                </a:extLst>
              </p:cNvPr>
              <p:cNvGrpSpPr/>
              <p:nvPr/>
            </p:nvGrpSpPr>
            <p:grpSpPr>
              <a:xfrm>
                <a:off x="4407566" y="2177357"/>
                <a:ext cx="2197770" cy="2405413"/>
                <a:chOff x="4407566" y="3056924"/>
                <a:chExt cx="2197770" cy="2405413"/>
              </a:xfrm>
            </p:grpSpPr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B2677F48-1E17-E14E-BADD-D21039B11ABA}"/>
                    </a:ext>
                  </a:extLst>
                </p:cNvPr>
                <p:cNvSpPr/>
                <p:nvPr/>
              </p:nvSpPr>
              <p:spPr>
                <a:xfrm>
                  <a:off x="6392778" y="5249779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F2D6D832-10D8-CA47-B216-8BD4C49B7FAA}"/>
                    </a:ext>
                  </a:extLst>
                </p:cNvPr>
                <p:cNvSpPr/>
                <p:nvPr/>
              </p:nvSpPr>
              <p:spPr>
                <a:xfrm>
                  <a:off x="6392778" y="4949943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6BCEA32B-8618-6D40-90B5-2EF84658C657}"/>
                    </a:ext>
                  </a:extLst>
                </p:cNvPr>
                <p:cNvSpPr/>
                <p:nvPr/>
              </p:nvSpPr>
              <p:spPr>
                <a:xfrm>
                  <a:off x="6392778" y="4650107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9DB312C6-3A24-6B46-9111-AE73FE47D809}"/>
                    </a:ext>
                  </a:extLst>
                </p:cNvPr>
                <p:cNvSpPr/>
                <p:nvPr/>
              </p:nvSpPr>
              <p:spPr>
                <a:xfrm>
                  <a:off x="5454315" y="4282675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A9B9097E-DC4A-B54F-A7F0-FC5B08C27DE9}"/>
                    </a:ext>
                  </a:extLst>
                </p:cNvPr>
                <p:cNvSpPr/>
                <p:nvPr/>
              </p:nvSpPr>
              <p:spPr>
                <a:xfrm>
                  <a:off x="5161990" y="3882355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F02FF53A-2DCB-8042-B38D-CE6AAE2CF23A}"/>
                    </a:ext>
                  </a:extLst>
                </p:cNvPr>
                <p:cNvSpPr/>
                <p:nvPr/>
              </p:nvSpPr>
              <p:spPr>
                <a:xfrm>
                  <a:off x="4812631" y="3601453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354D93F5-B3D1-494F-AC84-2FA450C1141D}"/>
                    </a:ext>
                  </a:extLst>
                </p:cNvPr>
                <p:cNvSpPr/>
                <p:nvPr/>
              </p:nvSpPr>
              <p:spPr>
                <a:xfrm>
                  <a:off x="4596062" y="3272038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55FA9DE2-76CE-6945-A7D4-1E8FF0334B8A}"/>
                    </a:ext>
                  </a:extLst>
                </p:cNvPr>
                <p:cNvSpPr/>
                <p:nvPr/>
              </p:nvSpPr>
              <p:spPr>
                <a:xfrm>
                  <a:off x="4407566" y="3056924"/>
                  <a:ext cx="212558" cy="21255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C90949-1A40-8841-B3B1-549A40E0B196}"/>
                  </a:ext>
                </a:extLst>
              </p:cNvPr>
              <p:cNvSpPr txBox="1"/>
              <p:nvPr/>
            </p:nvSpPr>
            <p:spPr>
              <a:xfrm>
                <a:off x="6017623" y="2364003"/>
                <a:ext cx="236002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Bayesian inference increases interpretability and accuracy! </a:t>
                </a: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58C2222-CAE7-CA46-F3CF-0277703FFD06}"/>
                </a:ext>
              </a:extLst>
            </p:cNvPr>
            <p:cNvSpPr/>
            <p:nvPr/>
          </p:nvSpPr>
          <p:spPr>
            <a:xfrm>
              <a:off x="744274" y="5916394"/>
              <a:ext cx="796404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002060"/>
                  </a:solidFill>
                </a:rPr>
                <a:t>⇒ Bayesian inference for nuclear modeling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1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CF1A35-B828-9B45-954C-19FFCE4A4B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F20D-1E6E-5B40-8FC1-876DE3892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1AC1B0-D93B-6549-85E5-1896B6E66DBE}"/>
              </a:ext>
            </a:extLst>
          </p:cNvPr>
          <p:cNvSpPr txBox="1"/>
          <p:nvPr/>
        </p:nvSpPr>
        <p:spPr>
          <a:xfrm>
            <a:off x="1583121" y="2899534"/>
            <a:ext cx="6516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Bayesian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420749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25701A-62C0-144C-AB29-4C0D20E31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FEF285-0190-B243-9790-2D5CC53AD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42866" y="65011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987C7CF1-4D7D-C941-87F6-6592CA3F75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142539-F1E3-E64C-85EE-A351928CCCC7}"/>
              </a:ext>
            </a:extLst>
          </p:cNvPr>
          <p:cNvSpPr/>
          <p:nvPr/>
        </p:nvSpPr>
        <p:spPr>
          <a:xfrm>
            <a:off x="2025500" y="552719"/>
            <a:ext cx="4779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</a:rPr>
              <a:t>Melendez et al., Phys. Rev. C 100, 044001 (2019) </a:t>
            </a:r>
            <a:endParaRPr lang="en-US" sz="16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F6FAA21-447A-AC4B-ABA9-D15AF38A70E6}"/>
              </a:ext>
            </a:extLst>
          </p:cNvPr>
          <p:cNvSpPr txBox="1">
            <a:spLocks/>
          </p:cNvSpPr>
          <p:nvPr/>
        </p:nvSpPr>
        <p:spPr bwMode="auto">
          <a:xfrm>
            <a:off x="82555" y="92019"/>
            <a:ext cx="88698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dirty="0">
                <a:solidFill>
                  <a:srgbClr val="002060"/>
                </a:solidFill>
                <a:latin typeface="Calibri" charset="0"/>
              </a:rPr>
              <a:t>Bayesian GP model for Quantifying Correlated Truncation Errors in EFT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B291A0-0173-004A-87C1-28CB357A1D36}"/>
              </a:ext>
            </a:extLst>
          </p:cNvPr>
          <p:cNvGrpSpPr/>
          <p:nvPr/>
        </p:nvGrpSpPr>
        <p:grpSpPr>
          <a:xfrm>
            <a:off x="3622836" y="1594493"/>
            <a:ext cx="4829346" cy="4821746"/>
            <a:chOff x="3499546" y="1094729"/>
            <a:chExt cx="5191482" cy="51833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A00E39-135A-AC4F-A14C-31237EA92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38467" y="1094729"/>
              <a:ext cx="5052561" cy="518331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D265FB-C013-CA47-83E8-3D6A8AB9E009}"/>
                </a:ext>
              </a:extLst>
            </p:cNvPr>
            <p:cNvSpPr/>
            <p:nvPr/>
          </p:nvSpPr>
          <p:spPr>
            <a:xfrm>
              <a:off x="3499546" y="5881775"/>
              <a:ext cx="277841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8B87E73-7171-3C43-BB8D-FCE9B8D9D398}"/>
              </a:ext>
            </a:extLst>
          </p:cNvPr>
          <p:cNvSpPr/>
          <p:nvPr/>
        </p:nvSpPr>
        <p:spPr>
          <a:xfrm>
            <a:off x="691818" y="1271106"/>
            <a:ext cx="2496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FRM1000"/>
              </a:rPr>
              <a:t>Bayesian network used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AA6AED-7E5D-AD43-B8C4-011EC1CC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51" y="1770604"/>
            <a:ext cx="3454115" cy="41009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1AB6F99-D632-EB47-9934-FFE4B69C57A2}"/>
              </a:ext>
            </a:extLst>
          </p:cNvPr>
          <p:cNvSpPr/>
          <p:nvPr/>
        </p:nvSpPr>
        <p:spPr>
          <a:xfrm>
            <a:off x="4080865" y="1014384"/>
            <a:ext cx="4779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FRM1000"/>
              </a:rPr>
              <a:t>Differential NN cross section coefficients from the </a:t>
            </a:r>
            <a:r>
              <a:rPr lang="en-US" dirty="0" err="1">
                <a:latin typeface="SFRM1000"/>
              </a:rPr>
              <a:t>semilocal</a:t>
            </a:r>
            <a:r>
              <a:rPr lang="en-US" dirty="0">
                <a:latin typeface="SFRM1000"/>
              </a:rPr>
              <a:t> EKM potential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9A076-07D5-4E32-47F2-10C0294A1125}"/>
              </a:ext>
            </a:extLst>
          </p:cNvPr>
          <p:cNvSpPr txBox="1"/>
          <p:nvPr/>
        </p:nvSpPr>
        <p:spPr>
          <a:xfrm>
            <a:off x="576059" y="6047615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 talk by D. </a:t>
            </a:r>
            <a:r>
              <a:rPr lang="en-US" dirty="0" err="1"/>
              <a:t>Furnstahl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16DF6A-C6AA-2D46-9A20-5B37139EC5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C29713-8BE6-BC4D-B451-ED5D65CF7F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F16744-A758-3048-9E97-A5B0F4166EE7}"/>
              </a:ext>
            </a:extLst>
          </p:cNvPr>
          <p:cNvSpPr txBox="1">
            <a:spLocks/>
          </p:cNvSpPr>
          <p:nvPr/>
        </p:nvSpPr>
        <p:spPr bwMode="auto">
          <a:xfrm>
            <a:off x="1676573" y="37633"/>
            <a:ext cx="5790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800" dirty="0">
                <a:solidFill>
                  <a:srgbClr val="002060"/>
                </a:solidFill>
                <a:latin typeface="Calibri" charset="0"/>
              </a:rPr>
              <a:t>Parameter estimation: Quantified DFT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8A0949-F483-E046-85C3-A4E284353E32}"/>
              </a:ext>
            </a:extLst>
          </p:cNvPr>
          <p:cNvSpPr/>
          <p:nvPr/>
        </p:nvSpPr>
        <p:spPr>
          <a:xfrm>
            <a:off x="138989" y="1077726"/>
            <a:ext cx="34534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00000"/>
                </a:solidFill>
                <a:latin typeface="Calibri"/>
                <a:ea typeface="+mn-ea"/>
              </a:rPr>
              <a:t>McDonnell et al.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800" dirty="0" err="1">
                <a:solidFill>
                  <a:srgbClr val="000000"/>
                </a:solidFill>
                <a:latin typeface="Calibri"/>
                <a:ea typeface="+mn-ea"/>
              </a:rPr>
              <a:t>Phys</a:t>
            </a:r>
            <a:r>
              <a:rPr lang="hu-HU" sz="1800" dirty="0">
                <a:solidFill>
                  <a:srgbClr val="000000"/>
                </a:solidFill>
                <a:latin typeface="Calibri"/>
                <a:ea typeface="+mn-ea"/>
              </a:rPr>
              <a:t>. Rev. Lett. 114, 122501 (2015)</a:t>
            </a:r>
            <a:endParaRPr lang="en-US" sz="1800" dirty="0">
              <a:solidFill>
                <a:srgbClr val="000000"/>
              </a:solidFill>
              <a:latin typeface="Calibri"/>
              <a:ea typeface="+mn-ea"/>
            </a:endParaRPr>
          </a:p>
        </p:txBody>
      </p:sp>
      <p:pic>
        <p:nvPicPr>
          <p:cNvPr id="7" name="Picture 12" descr="thetaComp.pdf">
            <a:extLst>
              <a:ext uri="{FF2B5EF4-FFF2-40B4-BE49-F238E27FC236}">
                <a16:creationId xmlns:a16="http://schemas.microsoft.com/office/drawing/2014/main" id="{4641B901-1AD2-C747-B5ED-BBD75EC69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36" y="1882054"/>
            <a:ext cx="3667171" cy="32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3FE987-2741-7348-B0D3-FF18F6D531F3}"/>
              </a:ext>
            </a:extLst>
          </p:cNvPr>
          <p:cNvSpPr/>
          <p:nvPr/>
        </p:nvSpPr>
        <p:spPr>
          <a:xfrm>
            <a:off x="236278" y="5140801"/>
            <a:ext cx="36671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</a:rPr>
              <a:t>Bivariate marginal estimates of the posterior distribution for the 12-dimensional DFT UNEDF</a:t>
            </a:r>
            <a:r>
              <a:rPr lang="en-US" sz="1800" i="1" baseline="-25000" dirty="0">
                <a:solidFill>
                  <a:prstClr val="black"/>
                </a:solidFill>
                <a:latin typeface="Arial"/>
                <a:ea typeface="+mn-ea"/>
                <a:cs typeface="Arial"/>
              </a:rPr>
              <a:t>1</a:t>
            </a:r>
            <a:r>
              <a:rPr lang="en-US" sz="1800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</a:rPr>
              <a:t> parameterization. 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8E4661-745D-E74C-B742-1FB2C8ECC82D}"/>
              </a:ext>
            </a:extLst>
          </p:cNvPr>
          <p:cNvSpPr/>
          <p:nvPr/>
        </p:nvSpPr>
        <p:spPr>
          <a:xfrm>
            <a:off x="5564029" y="413419"/>
            <a:ext cx="2826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ea typeface="+mn-ea"/>
              </a:rPr>
              <a:t>Sprouse et al.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Phys. Rev. C 101, 055803 (2020)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EE7279-6D51-0FB9-BF6C-0A13A5C4F2C6}"/>
              </a:ext>
            </a:extLst>
          </p:cNvPr>
          <p:cNvGrpSpPr/>
          <p:nvPr/>
        </p:nvGrpSpPr>
        <p:grpSpPr>
          <a:xfrm>
            <a:off x="5315770" y="933716"/>
            <a:ext cx="3322996" cy="2829269"/>
            <a:chOff x="5527738" y="1286162"/>
            <a:chExt cx="3605043" cy="30694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AA56851-3410-094A-A5A5-B288BDACA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7738" y="1286162"/>
              <a:ext cx="3605043" cy="306941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1426D36-F1B0-DD61-133F-8256D07A5434}"/>
                </a:ext>
              </a:extLst>
            </p:cNvPr>
            <p:cNvSpPr txBox="1"/>
            <p:nvPr/>
          </p:nvSpPr>
          <p:spPr>
            <a:xfrm>
              <a:off x="7198112" y="1286162"/>
              <a:ext cx="154444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prstClr val="black"/>
                  </a:solidFill>
                  <a:latin typeface="Corbel" panose="020B0503020204020204" pitchFamily="34" charset="0"/>
                  <a:ea typeface="+mn-ea"/>
                </a:rPr>
                <a:t>high-entropy</a:t>
              </a:r>
              <a:endParaRPr lang="en-US" sz="16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48EC30-2175-1A3C-1EE8-B19A4F774AF4}"/>
                </a:ext>
              </a:extLst>
            </p:cNvPr>
            <p:cNvSpPr txBox="1"/>
            <p:nvPr/>
          </p:nvSpPr>
          <p:spPr>
            <a:xfrm>
              <a:off x="7277293" y="2196137"/>
              <a:ext cx="154444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prstClr val="black"/>
                  </a:solidFill>
                  <a:latin typeface="Corbel" panose="020B0503020204020204" pitchFamily="34" charset="0"/>
                  <a:ea typeface="+mn-ea"/>
                </a:rPr>
                <a:t>low-entropy</a:t>
              </a:r>
              <a:endParaRPr lang="en-US" sz="16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74D6CB-2923-2325-3CED-46ACEF547DC9}"/>
                </a:ext>
              </a:extLst>
            </p:cNvPr>
            <p:cNvSpPr txBox="1"/>
            <p:nvPr/>
          </p:nvSpPr>
          <p:spPr>
            <a:xfrm>
              <a:off x="6977269" y="3161679"/>
              <a:ext cx="17652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prstClr val="black"/>
                  </a:solidFill>
                  <a:latin typeface="Corbel" panose="020B0503020204020204" pitchFamily="34" charset="0"/>
                  <a:ea typeface="+mn-ea"/>
                </a:rPr>
                <a:t>fission recycling</a:t>
              </a:r>
              <a:endParaRPr lang="en-US" sz="1600" dirty="0"/>
            </a:p>
          </p:txBody>
        </p:sp>
      </p:grpSp>
      <p:pic>
        <p:nvPicPr>
          <p:cNvPr id="17" name="Picture 4">
            <a:extLst>
              <a:ext uri="{FF2B5EF4-FFF2-40B4-BE49-F238E27FC236}">
                <a16:creationId xmlns:a16="http://schemas.microsoft.com/office/drawing/2014/main" id="{09312F8B-8421-55BF-D21E-55AF364BC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157" y="3834929"/>
            <a:ext cx="2728620" cy="259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rrow: Right 6">
            <a:extLst>
              <a:ext uri="{FF2B5EF4-FFF2-40B4-BE49-F238E27FC236}">
                <a16:creationId xmlns:a16="http://schemas.microsoft.com/office/drawing/2014/main" id="{8C01B7BA-A712-261E-4569-8509E61C34A8}"/>
              </a:ext>
            </a:extLst>
          </p:cNvPr>
          <p:cNvSpPr/>
          <p:nvPr/>
        </p:nvSpPr>
        <p:spPr>
          <a:xfrm>
            <a:off x="4231502" y="3422186"/>
            <a:ext cx="964936" cy="638159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DAC536-96B7-D5F0-1169-6E3F75B7E39C}"/>
              </a:ext>
            </a:extLst>
          </p:cNvPr>
          <p:cNvSpPr txBox="1"/>
          <p:nvPr/>
        </p:nvSpPr>
        <p:spPr>
          <a:xfrm>
            <a:off x="6751144" y="5239310"/>
            <a:ext cx="1929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⇒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K.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Godbey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et al.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Phys. Rev. C 106, L051602 (2022)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D5B8C6-8FF1-2027-86BE-B4B22C649C2A}"/>
              </a:ext>
            </a:extLst>
          </p:cNvPr>
          <p:cNvSpPr txBox="1"/>
          <p:nvPr/>
        </p:nvSpPr>
        <p:spPr>
          <a:xfrm>
            <a:off x="3918407" y="5270113"/>
            <a:ext cx="1871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heavy-ion fusion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85F6F8-9DCA-155E-9BAF-B8D6777986E8}"/>
              </a:ext>
            </a:extLst>
          </p:cNvPr>
          <p:cNvSpPr txBox="1"/>
          <p:nvPr/>
        </p:nvSpPr>
        <p:spPr>
          <a:xfrm>
            <a:off x="4112169" y="2335522"/>
            <a:ext cx="18716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r-process </a:t>
            </a:r>
          </a:p>
          <a:p>
            <a:r>
              <a:rPr lang="en-US" dirty="0">
                <a:solidFill>
                  <a:srgbClr val="002060"/>
                </a:solidFill>
              </a:rPr>
              <a:t>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8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9A4958-DE42-C731-F8F5-A230AA6F99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9343F0-B50E-460B-B9AC-B58BAFC598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B9799C-2356-B2CF-0AFC-C3BE186553A9}"/>
              </a:ext>
            </a:extLst>
          </p:cNvPr>
          <p:cNvGrpSpPr/>
          <p:nvPr/>
        </p:nvGrpSpPr>
        <p:grpSpPr>
          <a:xfrm>
            <a:off x="200424" y="749288"/>
            <a:ext cx="9144000" cy="5586770"/>
            <a:chOff x="0" y="553251"/>
            <a:chExt cx="9144000" cy="558677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407B76-502D-280A-2F30-FE0AD3DB7994}"/>
                </a:ext>
              </a:extLst>
            </p:cNvPr>
            <p:cNvGrpSpPr/>
            <p:nvPr/>
          </p:nvGrpSpPr>
          <p:grpSpPr>
            <a:xfrm>
              <a:off x="0" y="553251"/>
              <a:ext cx="9144000" cy="5586770"/>
              <a:chOff x="0" y="553251"/>
              <a:chExt cx="9144000" cy="558677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8773233-4724-1FDB-D6F2-49319DA372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8536"/>
              <a:stretch/>
            </p:blipFill>
            <p:spPr>
              <a:xfrm>
                <a:off x="0" y="553251"/>
                <a:ext cx="9144000" cy="5586770"/>
              </a:xfrm>
              <a:prstGeom prst="rect">
                <a:avLst/>
              </a:prstGeom>
            </p:spPr>
          </p:pic>
          <p:sp>
            <p:nvSpPr>
              <p:cNvPr id="11" name="5-Point Star 10">
                <a:extLst>
                  <a:ext uri="{FF2B5EF4-FFF2-40B4-BE49-F238E27FC236}">
                    <a16:creationId xmlns:a16="http://schemas.microsoft.com/office/drawing/2014/main" id="{0CEB8622-0C55-A39F-8DEC-2D8C1A010827}"/>
                  </a:ext>
                </a:extLst>
              </p:cNvPr>
              <p:cNvSpPr/>
              <p:nvPr/>
            </p:nvSpPr>
            <p:spPr>
              <a:xfrm>
                <a:off x="7494930" y="937129"/>
                <a:ext cx="161937" cy="161937"/>
              </a:xfrm>
              <a:prstGeom prst="star5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81D1DA-B698-B87B-9015-6DE82FC32DF4}"/>
                </a:ext>
              </a:extLst>
            </p:cNvPr>
            <p:cNvSpPr txBox="1"/>
            <p:nvPr/>
          </p:nvSpPr>
          <p:spPr>
            <a:xfrm>
              <a:off x="2133600" y="775900"/>
              <a:ext cx="2700148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0" dirty="0">
                  <a:effectLst/>
                </a:rPr>
                <a:t>Hu et al., Nature Phys. 18, 1196 (2022) </a:t>
              </a:r>
              <a:endParaRPr lang="en-US" dirty="0"/>
            </a:p>
            <a:p>
              <a:endParaRPr lang="en-US" i="0" dirty="0">
                <a:effectLst/>
              </a:endParaRPr>
            </a:p>
            <a:p>
              <a:r>
                <a:rPr lang="en-US" i="0" dirty="0">
                  <a:effectLst/>
                </a:rPr>
                <a:t>⇒ talk by Ch. </a:t>
              </a:r>
              <a:r>
                <a:rPr lang="en-US" i="0" dirty="0" err="1">
                  <a:effectLst/>
                </a:rPr>
                <a:t>Forssén</a:t>
              </a:r>
              <a:endParaRPr lang="en-US" i="0" dirty="0">
                <a:effectLst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8071BC7-7078-429D-2547-BEE4173F5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261" y="1612163"/>
              <a:ext cx="749300" cy="13462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FB59C34-7B53-CE73-CB4E-76C838F213E8}"/>
              </a:ext>
            </a:extLst>
          </p:cNvPr>
          <p:cNvSpPr txBox="1"/>
          <p:nvPr/>
        </p:nvSpPr>
        <p:spPr>
          <a:xfrm>
            <a:off x="588545" y="5957000"/>
            <a:ext cx="7966909" cy="461614"/>
          </a:xfrm>
          <a:prstGeom prst="rect">
            <a:avLst/>
          </a:prstGeom>
          <a:noFill/>
        </p:spPr>
        <p:txBody>
          <a:bodyPr wrap="square" lIns="91391" tIns="45695" rIns="91391" bIns="45695" rtlCol="0">
            <a:spAutoFit/>
          </a:bodyPr>
          <a:lstStyle/>
          <a:p>
            <a:pPr algn="ctr"/>
            <a:r>
              <a:rPr lang="en-US" sz="2400" dirty="0">
                <a:solidFill>
                  <a:srgbClr val="000090"/>
                </a:solidFill>
              </a:rPr>
              <a:t>Nuclei from NN+NNN interactions: CC, IM-SRG, MBPT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FFF32DE1-5784-AB34-CADC-F467A5151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746" y="122525"/>
            <a:ext cx="6433141" cy="46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91425" tIns="45713" rIns="91425" bIns="45713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Emulators for the nuclear many-body problem</a:t>
            </a:r>
            <a:endParaRPr lang="en-US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C146F6-2536-417B-2C06-404AA5B77AD6}"/>
              </a:ext>
            </a:extLst>
          </p:cNvPr>
          <p:cNvSpPr txBox="1"/>
          <p:nvPr/>
        </p:nvSpPr>
        <p:spPr>
          <a:xfrm>
            <a:off x="4605452" y="4121945"/>
            <a:ext cx="4236771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222222"/>
                </a:solidFill>
                <a:effectLst/>
                <a:latin typeface="Harding"/>
              </a:rPr>
              <a:t>They explored 10</a:t>
            </a:r>
            <a:r>
              <a:rPr lang="en-US" b="0" i="0" u="none" strike="noStrike" baseline="30000" dirty="0">
                <a:solidFill>
                  <a:srgbClr val="222222"/>
                </a:solidFill>
                <a:effectLst/>
                <a:latin typeface="Harding"/>
              </a:rPr>
              <a:t>9</a:t>
            </a:r>
            <a:r>
              <a:rPr lang="en-US" b="0" i="0" u="none" strike="noStrike" dirty="0">
                <a:solidFill>
                  <a:srgbClr val="222222"/>
                </a:solidFill>
                <a:effectLst/>
                <a:latin typeface="Harding"/>
              </a:rPr>
              <a:t> different nuclear force parameterizations via history matching, confront them with data in select light nuclei and arrive at an importance-weighted ensemble of 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9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D6E32E-B91F-FC44-9263-A2DC986C70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33FB1-9620-8843-AA84-8CE0A6EB0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618F5C-30BE-484E-8233-02E51627BCF0}"/>
              </a:ext>
            </a:extLst>
          </p:cNvPr>
          <p:cNvSpPr/>
          <p:nvPr/>
        </p:nvSpPr>
        <p:spPr>
          <a:xfrm>
            <a:off x="-55777" y="4987939"/>
            <a:ext cx="5019663" cy="108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>
              <a:lnSpc>
                <a:spcPct val="110000"/>
              </a:lnSpc>
              <a:defRPr sz="3200"/>
            </a:pPr>
            <a:r>
              <a:rPr lang="en-US" sz="2000" dirty="0"/>
              <a:t>In the more advanced BMM, it is assumed that the total prediction is an average over predictions of individual models.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DAA5D6-4F13-274D-B0D2-F3D95CA9FC92}"/>
              </a:ext>
            </a:extLst>
          </p:cNvPr>
          <p:cNvSpPr/>
          <p:nvPr/>
        </p:nvSpPr>
        <p:spPr>
          <a:xfrm>
            <a:off x="187803" y="79829"/>
            <a:ext cx="83955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Bayesian Model Averaging (BMA) or Bayesian Model Mixing (BMM) incorporate insights from different models into a unified prediction in a statistically rigorous way.</a:t>
            </a:r>
          </a:p>
          <a:p>
            <a:endParaRPr lang="en-US" sz="2000" dirty="0"/>
          </a:p>
          <a:p>
            <a:r>
              <a:rPr lang="en-US" sz="2000" dirty="0"/>
              <a:t>BMA: the total pdf is an average over pdf’s f individual models.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FFF5F1-7973-2F49-A2D9-780B92295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1711148"/>
            <a:ext cx="6197600" cy="838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942FFE-9DDB-0F47-BF72-B76ADF6B3125}"/>
              </a:ext>
            </a:extLst>
          </p:cNvPr>
          <p:cNvSpPr txBox="1"/>
          <p:nvPr/>
        </p:nvSpPr>
        <p:spPr>
          <a:xfrm>
            <a:off x="1092821" y="2484672"/>
            <a:ext cx="1531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MI7" pitchFamily="2" charset="0"/>
              </a:rPr>
              <a:t>observable of interest</a:t>
            </a:r>
            <a:endParaRPr lang="en-US" sz="16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8D2AD35-7336-A740-BA2C-2C4B9A1FF698}"/>
              </a:ext>
            </a:extLst>
          </p:cNvPr>
          <p:cNvCxnSpPr>
            <a:cxnSpLocks/>
          </p:cNvCxnSpPr>
          <p:nvPr/>
        </p:nvCxnSpPr>
        <p:spPr>
          <a:xfrm flipV="1">
            <a:off x="1990251" y="2146477"/>
            <a:ext cx="0" cy="411294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0F3896A-B8DA-3F46-8AF3-00D5CBC2C9B8}"/>
              </a:ext>
            </a:extLst>
          </p:cNvPr>
          <p:cNvSpPr txBox="1"/>
          <p:nvPr/>
        </p:nvSpPr>
        <p:spPr>
          <a:xfrm>
            <a:off x="2624369" y="2571364"/>
            <a:ext cx="1412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MI7" pitchFamily="2" charset="0"/>
              </a:rPr>
              <a:t>evidence dataset</a:t>
            </a:r>
            <a:endParaRPr lang="en-US" sz="16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257797-709C-A64D-AA18-1F5DCAB1B822}"/>
              </a:ext>
            </a:extLst>
          </p:cNvPr>
          <p:cNvCxnSpPr>
            <a:cxnSpLocks/>
          </p:cNvCxnSpPr>
          <p:nvPr/>
        </p:nvCxnSpPr>
        <p:spPr>
          <a:xfrm flipV="1">
            <a:off x="2966534" y="2204842"/>
            <a:ext cx="0" cy="411294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FA89049-B8EC-6A4A-8648-D64D13E0F450}"/>
              </a:ext>
            </a:extLst>
          </p:cNvPr>
          <p:cNvSpPr txBox="1"/>
          <p:nvPr/>
        </p:nvSpPr>
        <p:spPr>
          <a:xfrm>
            <a:off x="4403777" y="2731053"/>
            <a:ext cx="1022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MI7" pitchFamily="2" charset="0"/>
              </a:rPr>
              <a:t>model weight</a:t>
            </a:r>
            <a:endParaRPr lang="en-US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E1AA3A-1D56-2449-9F0B-06D3E88A075A}"/>
              </a:ext>
            </a:extLst>
          </p:cNvPr>
          <p:cNvCxnSpPr>
            <a:cxnSpLocks/>
          </p:cNvCxnSpPr>
          <p:nvPr/>
        </p:nvCxnSpPr>
        <p:spPr>
          <a:xfrm flipV="1">
            <a:off x="4745942" y="2266557"/>
            <a:ext cx="0" cy="411294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6A7DED9-E497-1A48-9A35-BED55BAF6298}"/>
              </a:ext>
            </a:extLst>
          </p:cNvPr>
          <p:cNvSpPr txBox="1"/>
          <p:nvPr/>
        </p:nvSpPr>
        <p:spPr>
          <a:xfrm>
            <a:off x="6948101" y="2699819"/>
            <a:ext cx="1022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MMI7" pitchFamily="2" charset="0"/>
              </a:rPr>
              <a:t>model</a:t>
            </a:r>
            <a:endParaRPr lang="en-US" sz="16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A3D29D-9248-2B46-B226-C1C4F6F680DE}"/>
              </a:ext>
            </a:extLst>
          </p:cNvPr>
          <p:cNvCxnSpPr>
            <a:cxnSpLocks/>
          </p:cNvCxnSpPr>
          <p:nvPr/>
        </p:nvCxnSpPr>
        <p:spPr>
          <a:xfrm flipV="1">
            <a:off x="7290266" y="2235323"/>
            <a:ext cx="0" cy="411294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DD6D40F-FE0F-5949-BADB-A3B564D08542}"/>
              </a:ext>
            </a:extLst>
          </p:cNvPr>
          <p:cNvSpPr/>
          <p:nvPr/>
        </p:nvSpPr>
        <p:spPr>
          <a:xfrm>
            <a:off x="0" y="3233613"/>
            <a:ext cx="9015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evidence dataset that is used to assess the aspects of model performance that are pertinent for predicting </a:t>
            </a:r>
            <a:r>
              <a:rPr lang="en-US" i="1" dirty="0"/>
              <a:t>y* </a:t>
            </a:r>
            <a:r>
              <a:rPr lang="en-US" dirty="0"/>
              <a:t>need not be the same as the dataset(s) used to calibrate the models. Ideally the data </a:t>
            </a:r>
            <a:r>
              <a:rPr lang="en-US" i="1" dirty="0" err="1"/>
              <a:t>y</a:t>
            </a:r>
            <a:r>
              <a:rPr lang="en-US" baseline="-25000" dirty="0" err="1"/>
              <a:t>ev</a:t>
            </a:r>
            <a:r>
              <a:rPr lang="en-US" dirty="0"/>
              <a:t> will be chosen because it is understood to be, or analyzed to be, a good proxy for the quantity of interest.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That performance is usually be addressed within the context of the model discrepancy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i="1" dirty="0" err="1"/>
              <a:t>y</a:t>
            </a:r>
            <a:r>
              <a:rPr lang="en-US" baseline="-25000" dirty="0" err="1"/>
              <a:t>th</a:t>
            </a:r>
            <a:r>
              <a:rPr lang="en-US" dirty="0"/>
              <a:t> of each model.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5173AD0-5535-0A44-9EAA-D0FABD38D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988" y="5236245"/>
            <a:ext cx="3848100" cy="838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71B645-5309-0CA0-75B6-ED396350A5E7}"/>
              </a:ext>
            </a:extLst>
          </p:cNvPr>
          <p:cNvSpPr txBox="1"/>
          <p:nvPr/>
        </p:nvSpPr>
        <p:spPr>
          <a:xfrm>
            <a:off x="4181707" y="6177776"/>
            <a:ext cx="2975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 BAND Camp on Monday</a:t>
            </a:r>
          </a:p>
        </p:txBody>
      </p:sp>
    </p:spTree>
    <p:extLst>
      <p:ext uri="{BB962C8B-B14F-4D97-AF65-F5344CB8AC3E}">
        <p14:creationId xmlns:p14="http://schemas.microsoft.com/office/powerpoint/2010/main" val="152345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12F512-A9D1-824F-8ED9-35FC5F0D5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03B66-17EA-0040-BA5B-4E30F8908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842A74-A7E9-F4F7-72C8-EBC6C35D3094}"/>
              </a:ext>
            </a:extLst>
          </p:cNvPr>
          <p:cNvSpPr/>
          <p:nvPr/>
        </p:nvSpPr>
        <p:spPr>
          <a:xfrm>
            <a:off x="304694" y="779201"/>
            <a:ext cx="8832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cs typeface="+mn-cs"/>
              </a:rPr>
              <a:t>L. </a:t>
            </a:r>
            <a:r>
              <a:rPr lang="en-US" sz="1600" dirty="0" err="1">
                <a:latin typeface="+mj-lt"/>
                <a:cs typeface="+mn-cs"/>
              </a:rPr>
              <a:t>Neufcourt</a:t>
            </a:r>
            <a:r>
              <a:rPr lang="en-US" sz="1600" dirty="0">
                <a:latin typeface="+mj-lt"/>
                <a:cs typeface="+mn-cs"/>
              </a:rPr>
              <a:t> at al , </a:t>
            </a:r>
            <a:r>
              <a:rPr lang="en-US" sz="1600" dirty="0"/>
              <a:t>Phys. Rev. C 101, 044307 (2020)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Predictions made with 11 global mass model and Bayesian model averaging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2DC83C-19CD-A7DA-9F88-EBD200E65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39" y="1375958"/>
            <a:ext cx="8746029" cy="36513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809D59-34AF-1310-5E6A-2A0F5625B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78" y="1622457"/>
            <a:ext cx="3693414" cy="2644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4E4E2D7-9EF2-405B-FEAE-A8D887E90FB8}"/>
              </a:ext>
            </a:extLst>
          </p:cNvPr>
          <p:cNvSpPr/>
          <p:nvPr/>
        </p:nvSpPr>
        <p:spPr>
          <a:xfrm>
            <a:off x="-1" y="182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Quantified predictions based on current data and current theoretical knowledge (extrapolations are tough!)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FA60AF-61BC-09F7-1E5B-9173D98EC782}"/>
              </a:ext>
            </a:extLst>
          </p:cNvPr>
          <p:cNvSpPr/>
          <p:nvPr/>
        </p:nvSpPr>
        <p:spPr>
          <a:xfrm>
            <a:off x="144439" y="5623753"/>
            <a:ext cx="8832027" cy="646331"/>
          </a:xfrm>
          <a:prstGeom prst="rect">
            <a:avLst/>
          </a:prstGeom>
        </p:spPr>
        <p:txBody>
          <a:bodyPr wrap="square" numCol="2" spcCol="274320">
            <a:spAutoFit/>
          </a:bodyPr>
          <a:lstStyle/>
          <a:p>
            <a:pPr marL="285750" lvl="2" indent="-161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Local model mixing</a:t>
            </a:r>
          </a:p>
          <a:p>
            <a:pPr marL="285750" lvl="2" indent="-161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Model orthogonalization</a:t>
            </a:r>
          </a:p>
          <a:p>
            <a:pPr marL="460375" lvl="2" indent="-2238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Web-based mass interface (BMEX)</a:t>
            </a:r>
          </a:p>
          <a:p>
            <a:pPr marL="460375" lvl="2" indent="-2238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Masses and covariances!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E7E0BE-32CC-A92C-5F5F-6BBCDE48A73A}"/>
              </a:ext>
            </a:extLst>
          </p:cNvPr>
          <p:cNvSpPr txBox="1"/>
          <p:nvPr/>
        </p:nvSpPr>
        <p:spPr>
          <a:xfrm>
            <a:off x="662178" y="5300514"/>
            <a:ext cx="7553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060"/>
                </a:solidFill>
              </a:rPr>
              <a:t>More advanced Bayesian model mixing techniques on the horizon!</a:t>
            </a:r>
          </a:p>
        </p:txBody>
      </p:sp>
    </p:spTree>
    <p:extLst>
      <p:ext uri="{BB962C8B-B14F-4D97-AF65-F5344CB8AC3E}">
        <p14:creationId xmlns:p14="http://schemas.microsoft.com/office/powerpoint/2010/main" val="66805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CF99B4-7460-664E-8945-36586B0B50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D59E42-9D0A-6943-A9F7-565C6160A5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0EA152-D486-3A42-9614-57D54E03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5994"/>
            <a:ext cx="8995350" cy="4184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839276-0675-8843-A874-C8520CFE285C}"/>
              </a:ext>
            </a:extLst>
          </p:cNvPr>
          <p:cNvSpPr txBox="1"/>
          <p:nvPr/>
        </p:nvSpPr>
        <p:spPr>
          <a:xfrm>
            <a:off x="138764" y="5670173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7475" lvl="1">
              <a:defRPr/>
            </a:pPr>
            <a:r>
              <a:rPr lang="en-US" altLang="en-US" sz="2400" dirty="0">
                <a:solidFill>
                  <a:srgbClr val="000000"/>
                </a:solidFill>
              </a:rPr>
              <a:t>Speeding-up the cycle of the scientific method through machine learning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2FB517-9D01-424E-67E6-741F46518F54}"/>
              </a:ext>
            </a:extLst>
          </p:cNvPr>
          <p:cNvSpPr txBox="1"/>
          <p:nvPr/>
        </p:nvSpPr>
        <p:spPr>
          <a:xfrm>
            <a:off x="295260" y="496871"/>
            <a:ext cx="76144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Artificial Intelligence and Machine Learning in Nuclear Physics</a:t>
            </a:r>
          </a:p>
          <a:p>
            <a:pPr algn="ctr"/>
            <a:r>
              <a:rPr lang="en-US" sz="1400" dirty="0"/>
              <a:t>A. </a:t>
            </a:r>
            <a:r>
              <a:rPr lang="en-US" sz="1400" dirty="0" err="1"/>
              <a:t>Boehnlein</a:t>
            </a:r>
            <a:r>
              <a:rPr lang="en-US" sz="1400" dirty="0"/>
              <a:t> et al., Rev. Mod. Phys. Rev. Mod. Phys. 94, 031003 (2022)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BA233E-CF88-B21A-3112-2A36D33F2B38}"/>
              </a:ext>
            </a:extLst>
          </p:cNvPr>
          <p:cNvSpPr txBox="1"/>
          <p:nvPr/>
        </p:nvSpPr>
        <p:spPr>
          <a:xfrm>
            <a:off x="679545" y="61777"/>
            <a:ext cx="80624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rgbClr val="002060"/>
                </a:solidFill>
                <a:latin typeface="+mn-lt"/>
              </a:rPr>
              <a:t>Machine learning and nuclear theory: big picture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D4C65D-0E11-495B-0820-03B1DCE57022}"/>
              </a:ext>
            </a:extLst>
          </p:cNvPr>
          <p:cNvSpPr txBox="1"/>
          <p:nvPr/>
        </p:nvSpPr>
        <p:spPr>
          <a:xfrm>
            <a:off x="2430966" y="1025069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examples can be found there!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B9AD96-808C-C7B5-CDAF-3148E0F6D6E8}"/>
              </a:ext>
            </a:extLst>
          </p:cNvPr>
          <p:cNvSpPr txBox="1"/>
          <p:nvPr/>
        </p:nvSpPr>
        <p:spPr>
          <a:xfrm rot="20435543">
            <a:off x="1841061" y="3185302"/>
            <a:ext cx="50321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Highly interdisciplinary! </a:t>
            </a:r>
          </a:p>
        </p:txBody>
      </p:sp>
    </p:spTree>
    <p:extLst>
      <p:ext uri="{BB962C8B-B14F-4D97-AF65-F5344CB8AC3E}">
        <p14:creationId xmlns:p14="http://schemas.microsoft.com/office/powerpoint/2010/main" val="275489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526BAC-F43E-E844-ADFA-AA8B6EC35E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6C901A-664D-1843-BD1E-30BD54BD1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40271A-A735-F244-BC86-29F8ADB75AC5}"/>
              </a:ext>
            </a:extLst>
          </p:cNvPr>
          <p:cNvSpPr txBox="1"/>
          <p:nvPr/>
        </p:nvSpPr>
        <p:spPr>
          <a:xfrm>
            <a:off x="-6017741" y="-16681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A5F28E-397C-0D6C-6F1C-990A707ADBED}"/>
              </a:ext>
            </a:extLst>
          </p:cNvPr>
          <p:cNvSpPr txBox="1"/>
          <p:nvPr/>
        </p:nvSpPr>
        <p:spPr>
          <a:xfrm>
            <a:off x="308170" y="1887410"/>
            <a:ext cx="852766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Physically interpretable machine learning for nuclear masses, M. R. </a:t>
            </a:r>
            <a:r>
              <a:rPr lang="en-US" dirty="0" err="1"/>
              <a:t>Mumpower</a:t>
            </a:r>
            <a:r>
              <a:rPr lang="en-US" dirty="0"/>
              <a:t> et al., C Phys. Rev. C 106, L021301 (2022) - physically interpretable machine learning approach based on neural networks. (</a:t>
            </a:r>
            <a:r>
              <a:rPr lang="en-US"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⇒ talk</a:t>
            </a:r>
            <a:r>
              <a:rPr lang="en-US" dirty="0"/>
              <a:t> by A. E. Lovell)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Predicting nuclear masses with product-unit networks, B. </a:t>
            </a:r>
            <a:r>
              <a:rPr lang="en-US" dirty="0" err="1"/>
              <a:t>Dellen</a:t>
            </a:r>
            <a:r>
              <a:rPr lang="en-US" dirty="0"/>
              <a:t> et al., arXiv:2305.04675 (2023) (</a:t>
            </a:r>
            <a:r>
              <a:rPr lang="en-US" sz="1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⇒ talk</a:t>
            </a:r>
            <a:r>
              <a:rPr lang="en-US" dirty="0"/>
              <a:t> by B. </a:t>
            </a:r>
            <a:r>
              <a:rPr lang="en-US" dirty="0" err="1"/>
              <a:t>Dellen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Controlling extrapolations of nuclear properties with feature selection, R. Navarro Perez and N. </a:t>
            </a:r>
            <a:r>
              <a:rPr lang="en-US" dirty="0" err="1"/>
              <a:t>Schunck</a:t>
            </a:r>
            <a:r>
              <a:rPr lang="en-US" dirty="0"/>
              <a:t>, Phys. Lett. B833, 137336 (2022)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Uncertainty Quantification of Mass Models using Ensemble Bayesian Model Averaging, Y. Saito et al., arXiv:2305.01782 (2023)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0F8DDC-1753-6688-C994-9E668314D95E}"/>
              </a:ext>
            </a:extLst>
          </p:cNvPr>
          <p:cNvSpPr txBox="1"/>
          <p:nvPr/>
        </p:nvSpPr>
        <p:spPr>
          <a:xfrm>
            <a:off x="970157" y="96226"/>
            <a:ext cx="75828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</a:rPr>
              <a:t>Many mass models based on machine learning!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3150B3-4BA1-11B5-C134-F77494DDAD9E}"/>
              </a:ext>
            </a:extLst>
          </p:cNvPr>
          <p:cNvSpPr txBox="1"/>
          <p:nvPr/>
        </p:nvSpPr>
        <p:spPr>
          <a:xfrm>
            <a:off x="1186847" y="1287586"/>
            <a:ext cx="7582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See examples in Rev. Mod. Phys. Rev. Mod. Phys. 94, 031003 (2022)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36BFCC-0DE3-4FA8-7C7A-117DB0B4DA0D}"/>
              </a:ext>
            </a:extLst>
          </p:cNvPr>
          <p:cNvSpPr txBox="1"/>
          <p:nvPr/>
        </p:nvSpPr>
        <p:spPr>
          <a:xfrm>
            <a:off x="963070" y="6017696"/>
            <a:ext cx="7592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Dataset limited, prone to overfitting, see </a:t>
            </a:r>
            <a:r>
              <a:rPr lang="en-US" b="0" i="0" u="none" strike="noStrike" dirty="0">
                <a:solidFill>
                  <a:srgbClr val="FF0000"/>
                </a:solidFill>
                <a:effectLst/>
                <a:latin typeface="+mj-lt"/>
                <a:cs typeface="+mn-cs"/>
              </a:rPr>
              <a:t>Phys. Rev. C </a:t>
            </a:r>
            <a:r>
              <a:rPr lang="en-US" i="0" u="none" strike="noStrike" dirty="0">
                <a:solidFill>
                  <a:srgbClr val="FF0000"/>
                </a:solidFill>
                <a:effectLst/>
                <a:latin typeface="+mj-lt"/>
                <a:cs typeface="+mn-cs"/>
              </a:rPr>
              <a:t>98</a:t>
            </a:r>
            <a:r>
              <a:rPr lang="en-US" b="0" i="0" u="none" strike="noStrike" dirty="0">
                <a:solidFill>
                  <a:srgbClr val="FF0000"/>
                </a:solidFill>
                <a:effectLst/>
                <a:latin typeface="+mj-lt"/>
                <a:cs typeface="+mn-cs"/>
              </a:rPr>
              <a:t>, 034318 </a:t>
            </a:r>
            <a:r>
              <a:rPr lang="en-US" dirty="0">
                <a:solidFill>
                  <a:srgbClr val="FF0000"/>
                </a:solidFill>
                <a:latin typeface="+mj-lt"/>
                <a:cs typeface="+mn-cs"/>
              </a:rPr>
              <a:t>(</a:t>
            </a:r>
            <a:r>
              <a:rPr lang="en-US" b="0" i="0" u="none" strike="noStrike" dirty="0">
                <a:solidFill>
                  <a:srgbClr val="FF0000"/>
                </a:solidFill>
                <a:effectLst/>
                <a:latin typeface="+mj-lt"/>
                <a:cs typeface="+mn-cs"/>
              </a:rPr>
              <a:t>2018)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8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308E4E-D13B-014E-B5DA-17AFD6516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3BF146-7DBA-E04A-8C8A-9E55815C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02D10E-D997-B44E-DEFA-D27E2110452C}"/>
              </a:ext>
            </a:extLst>
          </p:cNvPr>
          <p:cNvSpPr txBox="1"/>
          <p:nvPr/>
        </p:nvSpPr>
        <p:spPr>
          <a:xfrm>
            <a:off x="814329" y="5275"/>
            <a:ext cx="802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Existence experiments provide strong constraints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46B29E-CCE6-4565-A316-A82364B4B33C}"/>
              </a:ext>
            </a:extLst>
          </p:cNvPr>
          <p:cNvSpPr txBox="1"/>
          <p:nvPr/>
        </p:nvSpPr>
        <p:spPr>
          <a:xfrm>
            <a:off x="671249" y="848098"/>
            <a:ext cx="8123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Bayesian model averaging, see L. </a:t>
            </a:r>
            <a:r>
              <a:rPr lang="en-US" sz="1600" dirty="0" err="1">
                <a:solidFill>
                  <a:srgbClr val="002060"/>
                </a:solidFill>
              </a:rPr>
              <a:t>Neufcourt</a:t>
            </a:r>
            <a:r>
              <a:rPr lang="en-US" sz="1600" dirty="0">
                <a:solidFill>
                  <a:srgbClr val="002060"/>
                </a:solidFill>
              </a:rPr>
              <a:t> et al., Phys. Rev. Lett. 122, 062502 (2019)</a:t>
            </a:r>
          </a:p>
        </p:txBody>
      </p:sp>
      <p:pic>
        <p:nvPicPr>
          <p:cNvPr id="6" name="Picture 5" descr="Chart, waterfall chart&#10;&#10;Description automatically generated">
            <a:extLst>
              <a:ext uri="{FF2B5EF4-FFF2-40B4-BE49-F238E27FC236}">
                <a16:creationId xmlns:a16="http://schemas.microsoft.com/office/drawing/2014/main" id="{4EDFA63E-E939-56A3-FC4E-0B550D922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23" y="1132803"/>
            <a:ext cx="8528154" cy="5256949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29D7B5B-F8DA-6FA9-D490-006013819004}"/>
              </a:ext>
            </a:extLst>
          </p:cNvPr>
          <p:cNvSpPr/>
          <p:nvPr/>
        </p:nvSpPr>
        <p:spPr>
          <a:xfrm>
            <a:off x="3400715" y="4891909"/>
            <a:ext cx="363421" cy="3723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7BEEF71-96C6-4046-CE3C-D46FA515BACE}"/>
              </a:ext>
            </a:extLst>
          </p:cNvPr>
          <p:cNvSpPr/>
          <p:nvPr/>
        </p:nvSpPr>
        <p:spPr>
          <a:xfrm>
            <a:off x="7106359" y="3836642"/>
            <a:ext cx="363421" cy="3723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036009A-6603-244D-47D6-2E253B0335AA}"/>
              </a:ext>
            </a:extLst>
          </p:cNvPr>
          <p:cNvSpPr/>
          <p:nvPr/>
        </p:nvSpPr>
        <p:spPr>
          <a:xfrm>
            <a:off x="4733002" y="3829724"/>
            <a:ext cx="363421" cy="3723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E38FE5E-2A8C-D86B-A1A0-948E068A4BE8}"/>
              </a:ext>
            </a:extLst>
          </p:cNvPr>
          <p:cNvSpPr/>
          <p:nvPr/>
        </p:nvSpPr>
        <p:spPr>
          <a:xfrm>
            <a:off x="4979306" y="4329389"/>
            <a:ext cx="363421" cy="3723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C96B60-4833-C750-E455-A8475145D30F}"/>
              </a:ext>
            </a:extLst>
          </p:cNvPr>
          <p:cNvSpPr txBox="1"/>
          <p:nvPr/>
        </p:nvSpPr>
        <p:spPr>
          <a:xfrm>
            <a:off x="4825203" y="2089231"/>
            <a:ext cx="4066428" cy="830997"/>
          </a:xfrm>
          <a:prstGeom prst="rect">
            <a:avLst/>
          </a:prstGeom>
          <a:solidFill>
            <a:srgbClr val="FFFFE8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The impact of the discovery of </a:t>
            </a:r>
            <a:r>
              <a:rPr lang="en-US" sz="1200" baseline="30000" dirty="0"/>
              <a:t>52</a:t>
            </a:r>
            <a:r>
              <a:rPr lang="en-US" sz="1200" dirty="0"/>
              <a:t>Cl, </a:t>
            </a:r>
            <a:r>
              <a:rPr lang="en-US" sz="1200" baseline="30000" dirty="0"/>
              <a:t>53</a:t>
            </a:r>
            <a:r>
              <a:rPr lang="en-US" sz="1200" dirty="0"/>
              <a:t>Ar, and </a:t>
            </a:r>
            <a:r>
              <a:rPr lang="en-US" sz="1200" baseline="30000" dirty="0"/>
              <a:t>49</a:t>
            </a:r>
            <a:r>
              <a:rPr lang="en-US" sz="1200" dirty="0"/>
              <a:t>S on drip-line predictions: the 2n drip line obtained with posterior weights generally extends by two neutron numbers for odd-Z chains.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9CA11A-5A59-7207-056C-99B32F96E88A}"/>
              </a:ext>
            </a:extLst>
          </p:cNvPr>
          <p:cNvSpPr/>
          <p:nvPr/>
        </p:nvSpPr>
        <p:spPr>
          <a:xfrm>
            <a:off x="950328" y="474646"/>
            <a:ext cx="73793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a typeface="MS PGothic" charset="0"/>
                <a:cs typeface="MS PGothic" charset="0"/>
              </a:rPr>
              <a:t>Discovery of </a:t>
            </a:r>
            <a:r>
              <a:rPr lang="en-US" sz="1600" baseline="30000" dirty="0">
                <a:ea typeface="MS PGothic" charset="0"/>
                <a:cs typeface="MS PGothic" charset="0"/>
              </a:rPr>
              <a:t>60</a:t>
            </a:r>
            <a:r>
              <a:rPr lang="en-US" sz="1600" dirty="0">
                <a:ea typeface="MS PGothic" charset="0"/>
                <a:cs typeface="MS PGothic" charset="0"/>
              </a:rPr>
              <a:t>Ca, </a:t>
            </a:r>
            <a:r>
              <a:rPr lang="sk-SK" sz="1600" dirty="0" err="1"/>
              <a:t>Tarasov</a:t>
            </a:r>
            <a:r>
              <a:rPr lang="sk-SK" sz="1600" dirty="0"/>
              <a:t> et al. </a:t>
            </a:r>
            <a:r>
              <a:rPr lang="sk-SK" sz="1600" dirty="0" err="1"/>
              <a:t>Phys</a:t>
            </a:r>
            <a:r>
              <a:rPr lang="sk-SK" sz="1600" dirty="0"/>
              <a:t>. Rev. </a:t>
            </a:r>
            <a:r>
              <a:rPr lang="sk-SK" sz="1600" dirty="0" err="1"/>
              <a:t>Lett</a:t>
            </a:r>
            <a:r>
              <a:rPr lang="sk-SK" sz="1600" dirty="0"/>
              <a:t>. 121, 022501 </a:t>
            </a:r>
            <a:r>
              <a:rPr lang="en-US" sz="1600" dirty="0"/>
              <a:t>(2018)</a:t>
            </a:r>
          </a:p>
        </p:txBody>
      </p:sp>
    </p:spTree>
    <p:extLst>
      <p:ext uri="{BB962C8B-B14F-4D97-AF65-F5344CB8AC3E}">
        <p14:creationId xmlns:p14="http://schemas.microsoft.com/office/powerpoint/2010/main" val="15114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87833-65B1-AB47-AD4E-C3D380740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3C010B-9834-F440-A9DC-C30F46EBE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C587F8-6D6E-1043-B944-D5FB08CBC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268"/>
            <a:ext cx="4670234" cy="28985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3DABAE-209B-D943-9C95-3E88A1FCA360}"/>
              </a:ext>
            </a:extLst>
          </p:cNvPr>
          <p:cNvSpPr txBox="1"/>
          <p:nvPr/>
        </p:nvSpPr>
        <p:spPr>
          <a:xfrm>
            <a:off x="4972513" y="1742426"/>
            <a:ext cx="38692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G. </a:t>
            </a:r>
            <a:r>
              <a:rPr lang="en-US" sz="1600" dirty="0" err="1"/>
              <a:t>Raaijmakers</a:t>
            </a:r>
            <a:r>
              <a:rPr lang="en-US" sz="1600" dirty="0"/>
              <a:t> et al., Constraining the Dense Matter Equation of State with Joint Analysis of NICER and LIGO/Virgo Measurements, AJ Letters, 893, L21 (2020)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80F19F-DA47-98B1-7BF6-1F3B2D823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983" y="3065865"/>
            <a:ext cx="5331484" cy="32117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B74C34-E64E-45F2-2188-3B81E314ED03}"/>
              </a:ext>
            </a:extLst>
          </p:cNvPr>
          <p:cNvSpPr txBox="1"/>
          <p:nvPr/>
        </p:nvSpPr>
        <p:spPr>
          <a:xfrm>
            <a:off x="4461890" y="5702852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(ASY-EOS@GSI)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839BBE45-3D88-3567-CD2E-0FCAABDDF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1890" y="0"/>
            <a:ext cx="48041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2060"/>
                </a:solidFill>
                <a:latin typeface="Calibri" charset="0"/>
              </a:rPr>
              <a:t>Equation of state of nuclear matter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2060"/>
                </a:solidFill>
                <a:latin typeface="Calibri" charset="0"/>
              </a:rPr>
              <a:t>Many studies combining nuclear data and astrophysical observations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E3DC07-EDF1-C6DC-985C-8CFC7A114F17}"/>
              </a:ext>
            </a:extLst>
          </p:cNvPr>
          <p:cNvSpPr txBox="1"/>
          <p:nvPr/>
        </p:nvSpPr>
        <p:spPr>
          <a:xfrm>
            <a:off x="520039" y="4010014"/>
            <a:ext cx="31249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Helvetica" pitchFamily="2" charset="0"/>
              </a:rPr>
              <a:t>S. </a:t>
            </a:r>
            <a:r>
              <a:rPr lang="en-US" sz="1600" dirty="0" err="1">
                <a:effectLst/>
                <a:latin typeface="Helvetica" pitchFamily="2" charset="0"/>
              </a:rPr>
              <a:t>Huth</a:t>
            </a:r>
            <a:r>
              <a:rPr lang="en-US" sz="1600" dirty="0">
                <a:latin typeface="Helvetica" pitchFamily="2" charset="0"/>
              </a:rPr>
              <a:t> </a:t>
            </a:r>
            <a:r>
              <a:rPr lang="en-US" sz="1600" dirty="0">
                <a:effectLst/>
                <a:latin typeface="Helvetica" pitchFamily="2" charset="0"/>
              </a:rPr>
              <a:t>et al. Constraining neutron-star matter with microscopic and macroscopic collisions, Nature 606, 276 (2022)</a:t>
            </a:r>
          </a:p>
        </p:txBody>
      </p:sp>
    </p:spTree>
    <p:extLst>
      <p:ext uri="{BB962C8B-B14F-4D97-AF65-F5344CB8AC3E}">
        <p14:creationId xmlns:p14="http://schemas.microsoft.com/office/powerpoint/2010/main" val="322504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C49FA490-C544-5047-AC3A-888AA3621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67" y="592501"/>
            <a:ext cx="5892595" cy="36723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848B46-427F-E140-A988-FB27E5A13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3DD9D-724B-F84F-93B2-591DD1E2F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4DD1EC8-3BE6-C048-95BB-14867AC7D986}"/>
              </a:ext>
            </a:extLst>
          </p:cNvPr>
          <p:cNvSpPr txBox="1">
            <a:spLocks/>
          </p:cNvSpPr>
          <p:nvPr/>
        </p:nvSpPr>
        <p:spPr>
          <a:xfrm>
            <a:off x="2467366" y="-55153"/>
            <a:ext cx="4387539" cy="58477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auto" hangingPunct="0"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Current 0</a:t>
            </a:r>
            <a:r>
              <a:rPr lang="en-US" sz="3200" dirty="0">
                <a:solidFill>
                  <a:srgbClr val="000000"/>
                </a:solidFill>
                <a:latin typeface="Symbol" charset="0"/>
                <a:cs typeface="Symbol" charset="0"/>
              </a:rPr>
              <a:t>nbb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predictions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D5DBFCE-7CA8-1141-8ADF-44C8A6B16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6192" y="470780"/>
            <a:ext cx="282146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“There is generally significant variation among different calculations of the nuclear matrix elements for a given isotope. For consideration of future experiments and their projected sensitivity it would be very desirable to reduce the uncertainty in these nuclear matrix elements.”   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Neutrinoless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 charset="0"/>
                <a:cs typeface="ＭＳ Ｐゴシック" charset="0"/>
              </a:rPr>
              <a:t> Double Beta Decay NSAC Report 2014)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E746C3-64B2-7245-BD2E-CD6B5F65E16E}"/>
              </a:ext>
            </a:extLst>
          </p:cNvPr>
          <p:cNvGrpSpPr/>
          <p:nvPr/>
        </p:nvGrpSpPr>
        <p:grpSpPr>
          <a:xfrm>
            <a:off x="1066191" y="1170790"/>
            <a:ext cx="5104882" cy="2629138"/>
            <a:chOff x="1066191" y="1170790"/>
            <a:chExt cx="5104882" cy="262913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9B2E45C-3BC9-5A49-B0F0-0068ACB409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191" y="1170790"/>
              <a:ext cx="5104882" cy="2629138"/>
              <a:chOff x="2296582" y="1850226"/>
              <a:chExt cx="5046756" cy="2599218"/>
            </a:xfrm>
          </p:grpSpPr>
          <p:cxnSp>
            <p:nvCxnSpPr>
              <p:cNvPr id="9" name="Straight Connector 2">
                <a:extLst>
                  <a:ext uri="{FF2B5EF4-FFF2-40B4-BE49-F238E27FC236}">
                    <a16:creationId xmlns:a16="http://schemas.microsoft.com/office/drawing/2014/main" id="{B4AF5E48-56F2-CF43-84F2-F2D7321826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52182" y="1858123"/>
                <a:ext cx="0" cy="2154549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0" name="Straight Connector 6">
                <a:extLst>
                  <a:ext uri="{FF2B5EF4-FFF2-40B4-BE49-F238E27FC236}">
                    <a16:creationId xmlns:a16="http://schemas.microsoft.com/office/drawing/2014/main" id="{EE3AF104-39AF-044A-9801-DAE98DD183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2652182" y="1494626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1" name="Straight Connector 8">
                <a:extLst>
                  <a:ext uri="{FF2B5EF4-FFF2-40B4-BE49-F238E27FC236}">
                    <a16:creationId xmlns:a16="http://schemas.microsoft.com/office/drawing/2014/main" id="{EE8D4375-78BC-564D-A129-913A9132FC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5400000">
                <a:off x="2652182" y="3674005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2" name="Straight Connector 2">
                <a:extLst>
                  <a:ext uri="{FF2B5EF4-FFF2-40B4-BE49-F238E27FC236}">
                    <a16:creationId xmlns:a16="http://schemas.microsoft.com/office/drawing/2014/main" id="{66F9FB01-7194-584F-B4D0-6CE29A73563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683251" y="2220912"/>
                <a:ext cx="0" cy="1961622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3" name="Straight Connector 6">
                <a:extLst>
                  <a:ext uri="{FF2B5EF4-FFF2-40B4-BE49-F238E27FC236}">
                    <a16:creationId xmlns:a16="http://schemas.microsoft.com/office/drawing/2014/main" id="{12E1C720-2520-C24F-94C0-DD441FCF6F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5683253" y="1875872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4" name="Straight Connector 8">
                <a:extLst>
                  <a:ext uri="{FF2B5EF4-FFF2-40B4-BE49-F238E27FC236}">
                    <a16:creationId xmlns:a16="http://schemas.microsoft.com/office/drawing/2014/main" id="{41BC204E-CA61-A240-9512-BF7F3B3C71F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5400000">
                <a:off x="5683252" y="3860272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5" name="Straight Connector 2">
                <a:extLst>
                  <a:ext uri="{FF2B5EF4-FFF2-40B4-BE49-F238E27FC236}">
                    <a16:creationId xmlns:a16="http://schemas.microsoft.com/office/drawing/2014/main" id="{590DB4FF-6265-394D-AD96-2F83E295DA2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043100" y="1930673"/>
                <a:ext cx="0" cy="2234928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6" name="Straight Connector 6">
                <a:extLst>
                  <a:ext uri="{FF2B5EF4-FFF2-40B4-BE49-F238E27FC236}">
                    <a16:creationId xmlns:a16="http://schemas.microsoft.com/office/drawing/2014/main" id="{30EC8D2B-0896-0146-9DEB-4EC7B90F4F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043100" y="1570053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7" name="Straight Connector 8">
                <a:extLst>
                  <a:ext uri="{FF2B5EF4-FFF2-40B4-BE49-F238E27FC236}">
                    <a16:creationId xmlns:a16="http://schemas.microsoft.com/office/drawing/2014/main" id="{2F04D7F8-E50A-F743-85BF-1F983A17A0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043100" y="3843339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8" name="Straight Connector 2">
                <a:extLst>
                  <a:ext uri="{FF2B5EF4-FFF2-40B4-BE49-F238E27FC236}">
                    <a16:creationId xmlns:a16="http://schemas.microsoft.com/office/drawing/2014/main" id="{5D8B104E-6D34-9746-8626-A698D97A91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987738" y="2672085"/>
                <a:ext cx="0" cy="1063659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9" name="Straight Connector 6">
                <a:extLst>
                  <a:ext uri="{FF2B5EF4-FFF2-40B4-BE49-F238E27FC236}">
                    <a16:creationId xmlns:a16="http://schemas.microsoft.com/office/drawing/2014/main" id="{A065CB43-25AF-8343-8674-34502C3D78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6987738" y="2323349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0" name="Straight Connector 8">
                <a:extLst>
                  <a:ext uri="{FF2B5EF4-FFF2-40B4-BE49-F238E27FC236}">
                    <a16:creationId xmlns:a16="http://schemas.microsoft.com/office/drawing/2014/main" id="{F1857B14-6C71-994D-93C8-4A38E6D81D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6987737" y="3413482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1" name="Straight Connector 2">
                <a:extLst>
                  <a:ext uri="{FF2B5EF4-FFF2-40B4-BE49-F238E27FC236}">
                    <a16:creationId xmlns:a16="http://schemas.microsoft.com/office/drawing/2014/main" id="{F0FD2BC5-A8D3-314B-B321-3CE6E93613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380319" y="2167603"/>
                <a:ext cx="0" cy="1761067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2" name="Straight Connector 6">
                <a:extLst>
                  <a:ext uri="{FF2B5EF4-FFF2-40B4-BE49-F238E27FC236}">
                    <a16:creationId xmlns:a16="http://schemas.microsoft.com/office/drawing/2014/main" id="{FFA039D8-8F94-DB4C-9C14-8ABC95B4CC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5400000">
                <a:off x="3380319" y="1794382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3" name="Straight Connector 8">
                <a:extLst>
                  <a:ext uri="{FF2B5EF4-FFF2-40B4-BE49-F238E27FC236}">
                    <a16:creationId xmlns:a16="http://schemas.microsoft.com/office/drawing/2014/main" id="{2C69F423-2CA2-FC44-8968-952C444667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5400000">
                <a:off x="3380319" y="3589338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4" name="Straight Connector 2">
                <a:extLst>
                  <a:ext uri="{FF2B5EF4-FFF2-40B4-BE49-F238E27FC236}">
                    <a16:creationId xmlns:a16="http://schemas.microsoft.com/office/drawing/2014/main" id="{AD2CDB61-7578-CA49-9AA5-B983D139A8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411385" y="2489199"/>
                <a:ext cx="0" cy="1949826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5" name="Straight Connector 6">
                <a:extLst>
                  <a:ext uri="{FF2B5EF4-FFF2-40B4-BE49-F238E27FC236}">
                    <a16:creationId xmlns:a16="http://schemas.microsoft.com/office/drawing/2014/main" id="{FDAC4E4E-BBED-1242-8557-FBA28C8E7E4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-5400000">
                <a:off x="6411385" y="2133048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6" name="Straight Connector 8">
                <a:extLst>
                  <a:ext uri="{FF2B5EF4-FFF2-40B4-BE49-F238E27FC236}">
                    <a16:creationId xmlns:a16="http://schemas.microsoft.com/office/drawing/2014/main" id="{7AB16042-C96E-5743-BF36-EF66AB7569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6411385" y="4093844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7" name="Straight Connector 2">
                <a:extLst>
                  <a:ext uri="{FF2B5EF4-FFF2-40B4-BE49-F238E27FC236}">
                    <a16:creationId xmlns:a16="http://schemas.microsoft.com/office/drawing/2014/main" id="{E935AC65-8E60-B745-9AE2-EFCE8DF7BD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89730" y="1853814"/>
                <a:ext cx="0" cy="1418729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8" name="Straight Connector 6">
                <a:extLst>
                  <a:ext uri="{FF2B5EF4-FFF2-40B4-BE49-F238E27FC236}">
                    <a16:creationId xmlns:a16="http://schemas.microsoft.com/office/drawing/2014/main" id="{A8E4C362-E827-764A-A887-1991F9AC98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589732" y="1497370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9" name="Straight Connector 8">
                <a:extLst>
                  <a:ext uri="{FF2B5EF4-FFF2-40B4-BE49-F238E27FC236}">
                    <a16:creationId xmlns:a16="http://schemas.microsoft.com/office/drawing/2014/main" id="{1C7B73E7-7DDD-2F4B-9546-81AF8FD8DC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589732" y="2950281"/>
                <a:ext cx="0" cy="711200"/>
              </a:xfrm>
              <a:prstGeom prst="line">
                <a:avLst/>
              </a:prstGeom>
              <a:noFill/>
              <a:ln w="76200">
                <a:solidFill>
                  <a:srgbClr val="B3B3B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32" name="Straight Connector 2">
              <a:extLst>
                <a:ext uri="{FF2B5EF4-FFF2-40B4-BE49-F238E27FC236}">
                  <a16:creationId xmlns:a16="http://schemas.microsoft.com/office/drawing/2014/main" id="{E0FECC6F-F199-4349-8625-9B97CAA436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47035" y="1491820"/>
              <a:ext cx="0" cy="1435060"/>
            </a:xfrm>
            <a:prstGeom prst="line">
              <a:avLst/>
            </a:prstGeom>
            <a:noFill/>
            <a:ln w="76200">
              <a:solidFill>
                <a:srgbClr val="B3B3B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" name="Straight Connector 6">
              <a:extLst>
                <a:ext uri="{FF2B5EF4-FFF2-40B4-BE49-F238E27FC236}">
                  <a16:creationId xmlns:a16="http://schemas.microsoft.com/office/drawing/2014/main" id="{EB36D6B4-7E5C-4540-BF3A-73DC260AC0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947037" y="1131271"/>
              <a:ext cx="0" cy="719391"/>
            </a:xfrm>
            <a:prstGeom prst="line">
              <a:avLst/>
            </a:prstGeom>
            <a:noFill/>
            <a:ln w="76200">
              <a:solidFill>
                <a:srgbClr val="B3B3B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4" name="Straight Connector 8">
              <a:extLst>
                <a:ext uri="{FF2B5EF4-FFF2-40B4-BE49-F238E27FC236}">
                  <a16:creationId xmlns:a16="http://schemas.microsoft.com/office/drawing/2014/main" id="{C0FC82E6-5083-E94A-AF2F-2DC2FE00A4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3947037" y="2600907"/>
              <a:ext cx="0" cy="719391"/>
            </a:xfrm>
            <a:prstGeom prst="line">
              <a:avLst/>
            </a:prstGeom>
            <a:noFill/>
            <a:ln w="76200">
              <a:solidFill>
                <a:srgbClr val="B3B3B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5AF5D2C-E009-10B4-AB70-0337368FAFF4}"/>
              </a:ext>
            </a:extLst>
          </p:cNvPr>
          <p:cNvSpPr txBox="1"/>
          <p:nvPr/>
        </p:nvSpPr>
        <p:spPr>
          <a:xfrm>
            <a:off x="284414" y="5014821"/>
            <a:ext cx="87311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Towards Precise and Accurate Calculations of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Neutrinoless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 Double-Beta Decay, V.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Cirigliano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 et al., </a:t>
            </a:r>
          </a:p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J. Phys. G</a:t>
            </a:r>
            <a:r>
              <a:rPr lang="en-US" sz="2400" dirty="0">
                <a:solidFill>
                  <a:srgbClr val="000000"/>
                </a:solidFill>
                <a:latin typeface="Lucida Grande" panose="020B0600040502020204" pitchFamily="34" charset="0"/>
              </a:rPr>
              <a:t>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49, 120502 (2022)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541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B05C75-9D2B-BA4B-9F57-BE3BF17FEB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B0B288-3C0F-AB41-867F-D6B1E819D9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4AF188-578A-F44C-AE8F-F278889BB62B}"/>
              </a:ext>
            </a:extLst>
          </p:cNvPr>
          <p:cNvSpPr/>
          <p:nvPr/>
        </p:nvSpPr>
        <p:spPr>
          <a:xfrm>
            <a:off x="1495267" y="-68059"/>
            <a:ext cx="65517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</a:rPr>
              <a:t>Experimental design</a:t>
            </a:r>
          </a:p>
          <a:p>
            <a:pPr algn="ctr"/>
            <a:r>
              <a:rPr lang="en-US" altLang="en-US" sz="2400" dirty="0">
                <a:solidFill>
                  <a:srgbClr val="000090"/>
                </a:solidFill>
              </a:rPr>
              <a:t>Beam time and compute cycles are expensive!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7D8479-9351-D246-A261-B920BE777B84}"/>
              </a:ext>
            </a:extLst>
          </p:cNvPr>
          <p:cNvSpPr/>
          <p:nvPr/>
        </p:nvSpPr>
        <p:spPr>
          <a:xfrm>
            <a:off x="128372" y="883217"/>
            <a:ext cx="88872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Bayesian experimental design provides a framework in which experiments can be designed using the best experimental and theoretical information available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The utility function </a:t>
            </a:r>
            <a:r>
              <a:rPr lang="en-US" dirty="0"/>
              <a:t>is designed to encode the goals of the experiment and the constraints inherent in carrying it 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the utility function and the possible designs have been specified, the optimal design is simply the scenario that  maximizes the expected utility function over the domain of possible designs.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6698EA-DF2F-D549-9215-D6C6B80F1D42}"/>
              </a:ext>
            </a:extLst>
          </p:cNvPr>
          <p:cNvGrpSpPr/>
          <p:nvPr/>
        </p:nvGrpSpPr>
        <p:grpSpPr>
          <a:xfrm>
            <a:off x="256745" y="2984291"/>
            <a:ext cx="8887255" cy="3341626"/>
            <a:chOff x="232301" y="2902617"/>
            <a:chExt cx="8887255" cy="33416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072B1D-76B3-1F49-8360-1395440C6688}"/>
                </a:ext>
              </a:extLst>
            </p:cNvPr>
            <p:cNvGrpSpPr/>
            <p:nvPr/>
          </p:nvGrpSpPr>
          <p:grpSpPr>
            <a:xfrm>
              <a:off x="232301" y="2902617"/>
              <a:ext cx="8887255" cy="3341626"/>
              <a:chOff x="390558" y="2902617"/>
              <a:chExt cx="8887255" cy="3341626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841F0DA-4F5D-4146-B8AE-59DDD54829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3844" y="2902617"/>
                <a:ext cx="6289022" cy="2695295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5B1C83A-EC97-3B44-87E1-CF2A8D2A5DF5}"/>
                  </a:ext>
                </a:extLst>
              </p:cNvPr>
              <p:cNvSpPr/>
              <p:nvPr/>
            </p:nvSpPr>
            <p:spPr>
              <a:xfrm>
                <a:off x="390558" y="5597912"/>
                <a:ext cx="888725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Designing optimal experiments: An application to proton Compton scattering </a:t>
                </a:r>
              </a:p>
              <a:p>
                <a:r>
                  <a:rPr lang="en-US" dirty="0"/>
                  <a:t>J. A. Melendez et al., EPJA 57, 81(2021)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287920-FF21-E841-82A0-F44E57BE268B}"/>
                </a:ext>
              </a:extLst>
            </p:cNvPr>
            <p:cNvSpPr/>
            <p:nvPr/>
          </p:nvSpPr>
          <p:spPr>
            <a:xfrm>
              <a:off x="6766666" y="2972992"/>
              <a:ext cx="2286000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The  expected utility of proton differential cross section measurements. The circles show the optimal design kinematics for five measurement points at the same energy but different angles.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D59E3ED-258A-0518-7CCC-B0B75947D6CA}"/>
              </a:ext>
            </a:extLst>
          </p:cNvPr>
          <p:cNvSpPr txBox="1"/>
          <p:nvPr/>
        </p:nvSpPr>
        <p:spPr>
          <a:xfrm>
            <a:off x="5818918" y="6131838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⇒ D. </a:t>
            </a:r>
            <a:r>
              <a:rPr lang="en-US" dirty="0" err="1"/>
              <a:t>Furnstahl@BANDCamp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4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11"/>
          <p:cNvSpPr>
            <a:spLocks noChangeArrowheads="1"/>
          </p:cNvSpPr>
          <p:nvPr/>
        </p:nvSpPr>
        <p:spPr bwMode="auto">
          <a:xfrm>
            <a:off x="202036" y="-59324"/>
            <a:ext cx="86668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2060"/>
                </a:solidFill>
                <a:latin typeface="Calibri" charset="0"/>
              </a:rPr>
              <a:t>Summary</a:t>
            </a:r>
            <a:endParaRPr lang="en-US" sz="2800" dirty="0">
              <a:solidFill>
                <a:srgbClr val="002060"/>
              </a:solidFill>
              <a:latin typeface="Calibri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47DA32-3F01-F24F-A2FC-9E34019902A1}"/>
              </a:ext>
            </a:extLst>
          </p:cNvPr>
          <p:cNvSpPr/>
          <p:nvPr/>
        </p:nvSpPr>
        <p:spPr>
          <a:xfrm>
            <a:off x="61337" y="805676"/>
            <a:ext cx="902132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Great progress! Various </a:t>
            </a:r>
            <a:r>
              <a:rPr lang="en-US" sz="2400"/>
              <a:t>machine learning approaches </a:t>
            </a:r>
            <a:r>
              <a:rPr lang="en-US" sz="2400" dirty="0"/>
              <a:t>used in numerous applications.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Need for Uncertainty Quantification in nuclear physics theory. Much remains to be done.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 solve many complex problems in the field and facilitate discoveries, multidisciplinary efforts efforts are required involving scientists in  nuclear physics, statistics, computational science, and applied math.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DC8A45-8782-494E-898C-66014291F3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EDF9B-545A-EA4E-8F4F-FB2C728C2B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B1F9F5-FADE-A8B0-8978-BCEB1E473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963" y="5030132"/>
            <a:ext cx="7596596" cy="1190813"/>
          </a:xfrm>
          <a:prstGeom prst="rect">
            <a:avLst/>
          </a:prstGeom>
          <a:solidFill>
            <a:srgbClr val="1F497D"/>
          </a:solidFill>
          <a:ln w="9525">
            <a:solidFill>
              <a:sysClr val="window" lastClr="FFFFFF"/>
            </a:solidFill>
            <a:miter lim="800000"/>
            <a:headEnd/>
            <a:tailEnd/>
          </a:ln>
          <a:effectLst>
            <a:glow>
              <a:srgbClr val="4F81BD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2014" tIns="41008" rIns="82014" bIns="41008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Handwriting" panose="03010101010101010101" pitchFamily="66" charset="77"/>
                <a:ea typeface="ＭＳ Ｐゴシック" charset="-128"/>
              </a:rPr>
              <a:t>Congratulations and best wishes, John!</a:t>
            </a:r>
          </a:p>
        </p:txBody>
      </p:sp>
    </p:spTree>
    <p:extLst>
      <p:ext uri="{BB962C8B-B14F-4D97-AF65-F5344CB8AC3E}">
        <p14:creationId xmlns:p14="http://schemas.microsoft.com/office/powerpoint/2010/main" val="316302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CF1A35-B828-9B45-954C-19FFCE4A4B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F20D-1E6E-5B40-8FC1-876DE3892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1AC1B0-D93B-6549-85E5-1896B6E66DBE}"/>
              </a:ext>
            </a:extLst>
          </p:cNvPr>
          <p:cNvSpPr txBox="1"/>
          <p:nvPr/>
        </p:nvSpPr>
        <p:spPr>
          <a:xfrm>
            <a:off x="3445376" y="2572408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66654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A3361B-D7B0-2E4B-A1FB-0DBFEC4D6A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D269E2-DA8D-2A44-AB13-DE595DB1EA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F17CBB-3EB6-8D43-8D30-5E1AB817F6BC}"/>
              </a:ext>
            </a:extLst>
          </p:cNvPr>
          <p:cNvSpPr txBox="1">
            <a:spLocks/>
          </p:cNvSpPr>
          <p:nvPr/>
        </p:nvSpPr>
        <p:spPr bwMode="auto">
          <a:xfrm>
            <a:off x="2911601" y="37633"/>
            <a:ext cx="33208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800" dirty="0">
                <a:solidFill>
                  <a:srgbClr val="002060"/>
                </a:solidFill>
                <a:latin typeface="Calibri" charset="0"/>
              </a:rPr>
              <a:t>Model imperfections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8FF97D-5026-A24C-A3E7-10C867AE0536}"/>
              </a:ext>
            </a:extLst>
          </p:cNvPr>
          <p:cNvSpPr txBox="1"/>
          <p:nvPr/>
        </p:nvSpPr>
        <p:spPr>
          <a:xfrm>
            <a:off x="285949" y="653456"/>
            <a:ext cx="851236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 inclusion of a model discrepancy term in the analysis of data is known to be crucial for accurate parameter estimation</a:t>
            </a:r>
          </a:p>
          <a:p>
            <a:r>
              <a:rPr lang="en-US" dirty="0">
                <a:solidFill>
                  <a:srgbClr val="FF0000"/>
                </a:solidFill>
              </a:rPr>
              <a:t>M.C. Kennedy and A. O’Hagan, J. Royal. Stat. Soc. B 63, 425 (2001);</a:t>
            </a:r>
          </a:p>
          <a:p>
            <a:r>
              <a:rPr lang="en-US" dirty="0">
                <a:solidFill>
                  <a:srgbClr val="FF0000"/>
                </a:solidFill>
              </a:rPr>
              <a:t>Higdon et al., SIAM J. Sci. </a:t>
            </a:r>
            <a:r>
              <a:rPr lang="en-US" dirty="0" err="1">
                <a:solidFill>
                  <a:srgbClr val="FF0000"/>
                </a:solidFill>
              </a:rPr>
              <a:t>Comput</a:t>
            </a:r>
            <a:r>
              <a:rPr lang="en-US" dirty="0">
                <a:solidFill>
                  <a:srgbClr val="FF0000"/>
                </a:solidFill>
              </a:rPr>
              <a:t>. 26448–466 (2004)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E214B5-5EDA-384D-9727-8706310A2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672" y="2002017"/>
            <a:ext cx="6489700" cy="419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A212B9-859F-C14B-AF78-0E324AA633BF}"/>
              </a:ext>
            </a:extLst>
          </p:cNvPr>
          <p:cNvSpPr txBox="1"/>
          <p:nvPr/>
        </p:nvSpPr>
        <p:spPr>
          <a:xfrm>
            <a:off x="723849" y="2821420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MI7" pitchFamily="2" charset="0"/>
              </a:rPr>
              <a:t>x</a:t>
            </a:r>
            <a:r>
              <a:rPr lang="en-US" dirty="0"/>
              <a:t>: input space (e.g., Z,N)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75ECAD-CB50-214B-9437-AB9260C3D123}"/>
              </a:ext>
            </a:extLst>
          </p:cNvPr>
          <p:cNvCxnSpPr>
            <a:cxnSpLocks/>
          </p:cNvCxnSpPr>
          <p:nvPr/>
        </p:nvCxnSpPr>
        <p:spPr>
          <a:xfrm flipV="1">
            <a:off x="1990251" y="2421117"/>
            <a:ext cx="0" cy="411294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CEDA597-615F-2C42-8AC2-5D0713168F14}"/>
              </a:ext>
            </a:extLst>
          </p:cNvPr>
          <p:cNvSpPr txBox="1"/>
          <p:nvPr/>
        </p:nvSpPr>
        <p:spPr>
          <a:xfrm>
            <a:off x="2438085" y="242111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model prediction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44EF71-135F-1D43-B02A-D6EE76A048DD}"/>
              </a:ext>
            </a:extLst>
          </p:cNvPr>
          <p:cNvSpPr txBox="1"/>
          <p:nvPr/>
        </p:nvSpPr>
        <p:spPr>
          <a:xfrm>
            <a:off x="4572000" y="2421117"/>
            <a:ext cx="15277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experimental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error (</a:t>
            </a:r>
            <a:r>
              <a:rPr lang="en-US" i="1" dirty="0">
                <a:solidFill>
                  <a:srgbClr val="002060"/>
                </a:solidFill>
                <a:latin typeface="Symbol" pitchFamily="2" charset="2"/>
              </a:rPr>
              <a:t>s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543744-82DA-6842-99A8-01F1F95176F1}"/>
              </a:ext>
            </a:extLst>
          </p:cNvPr>
          <p:cNvSpPr txBox="1"/>
          <p:nvPr/>
        </p:nvSpPr>
        <p:spPr>
          <a:xfrm>
            <a:off x="6201559" y="2445459"/>
            <a:ext cx="2029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theory uncertainty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24F5B86-75FC-284C-86D1-B39FE48A0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10" y="3484439"/>
            <a:ext cx="4533900" cy="4191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780C2A7-FABB-2A46-9253-EF78224F71A7}"/>
              </a:ext>
            </a:extLst>
          </p:cNvPr>
          <p:cNvSpPr txBox="1"/>
          <p:nvPr/>
        </p:nvSpPr>
        <p:spPr>
          <a:xfrm>
            <a:off x="5106300" y="3357139"/>
            <a:ext cx="40377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discrepancy or residual</a:t>
            </a:r>
          </a:p>
          <a:p>
            <a:r>
              <a:rPr lang="en-US" dirty="0">
                <a:solidFill>
                  <a:srgbClr val="002060"/>
                </a:solidFill>
              </a:rPr>
              <a:t>(can also be used to build emulators of expensive models)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34A7AC-112A-4C40-B4CE-07646DBCC695}"/>
              </a:ext>
            </a:extLst>
          </p:cNvPr>
          <p:cNvSpPr txBox="1"/>
          <p:nvPr/>
        </p:nvSpPr>
        <p:spPr>
          <a:xfrm>
            <a:off x="285949" y="4517861"/>
            <a:ext cx="851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Regular part of the residual represents  missing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                                       - a small number, if the model is good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Theory error contains systematic and statistical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Refinements can be added based on our knowledge of trends (e.g. magic nuclei)  ⇒ features</a:t>
            </a:r>
          </a:p>
          <a:p>
            <a:endParaRPr lang="en-US" sz="20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F1888AA-C6A8-6D4A-9E38-C384F8A99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542" y="4874806"/>
            <a:ext cx="2841031" cy="3324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77C719-D818-67F4-02D6-FA88A4F5D301}"/>
              </a:ext>
            </a:extLst>
          </p:cNvPr>
          <p:cNvSpPr txBox="1"/>
          <p:nvPr/>
        </p:nvSpPr>
        <p:spPr>
          <a:xfrm>
            <a:off x="1693707" y="6124240"/>
            <a:ext cx="6537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+mj-lt"/>
                <a:cs typeface="+mn-cs"/>
              </a:rPr>
              <a:t>see L. </a:t>
            </a:r>
            <a:r>
              <a:rPr lang="en-US" dirty="0" err="1">
                <a:latin typeface="+mj-lt"/>
                <a:cs typeface="+mn-cs"/>
              </a:rPr>
              <a:t>Neufcourt</a:t>
            </a:r>
            <a:r>
              <a:rPr lang="en-US" dirty="0">
                <a:latin typeface="+mj-lt"/>
                <a:cs typeface="+mn-cs"/>
              </a:rPr>
              <a:t> at al., </a:t>
            </a:r>
            <a:r>
              <a:rPr lang="en-US" b="0" i="0" u="none" strike="noStrike" dirty="0">
                <a:effectLst/>
                <a:latin typeface="+mj-lt"/>
                <a:cs typeface="+mn-cs"/>
              </a:rPr>
              <a:t>Phys. Rev. C </a:t>
            </a:r>
            <a:r>
              <a:rPr lang="en-US" b="1" i="0" u="none" strike="noStrike" dirty="0">
                <a:effectLst/>
                <a:latin typeface="+mj-lt"/>
                <a:cs typeface="+mn-cs"/>
              </a:rPr>
              <a:t>98</a:t>
            </a:r>
            <a:r>
              <a:rPr lang="en-US" b="0" i="0" u="none" strike="noStrike" dirty="0">
                <a:effectLst/>
                <a:latin typeface="+mj-lt"/>
                <a:cs typeface="+mn-cs"/>
              </a:rPr>
              <a:t>, 034318 </a:t>
            </a:r>
            <a:r>
              <a:rPr lang="en-US" dirty="0">
                <a:latin typeface="+mj-lt"/>
                <a:cs typeface="+mn-cs"/>
              </a:rPr>
              <a:t>(</a:t>
            </a:r>
            <a:r>
              <a:rPr lang="en-US" b="0" i="0" u="none" strike="noStrike" dirty="0">
                <a:effectLst/>
                <a:latin typeface="+mj-lt"/>
                <a:cs typeface="+mn-cs"/>
              </a:rPr>
              <a:t>2018)</a:t>
            </a:r>
          </a:p>
        </p:txBody>
      </p:sp>
    </p:spTree>
    <p:extLst>
      <p:ext uri="{BB962C8B-B14F-4D97-AF65-F5344CB8AC3E}">
        <p14:creationId xmlns:p14="http://schemas.microsoft.com/office/powerpoint/2010/main" val="130395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5EE25A-9ED8-0B4A-A722-324F850D45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7C7CF1-4D7D-C941-87F6-6592CA3F7595}" type="slidenum">
              <a:rPr lang="en-US" smtClean="0"/>
              <a:t>28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E97957-CE9D-944A-9174-24044501F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CEDAC6-37C4-7746-8F67-98FDBA5B58E5}"/>
              </a:ext>
            </a:extLst>
          </p:cNvPr>
          <p:cNvSpPr/>
          <p:nvPr/>
        </p:nvSpPr>
        <p:spPr>
          <a:xfrm>
            <a:off x="163629" y="92422"/>
            <a:ext cx="88128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How many Ca nuclei exist? 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</a:rPr>
              <a:t>Neufcourt</a:t>
            </a:r>
            <a:r>
              <a:rPr lang="en-US" sz="2000" dirty="0">
                <a:solidFill>
                  <a:srgbClr val="002060"/>
                </a:solidFill>
              </a:rPr>
              <a:t> et </a:t>
            </a:r>
            <a:r>
              <a:rPr lang="en-US" sz="2000" dirty="0" err="1">
                <a:solidFill>
                  <a:srgbClr val="002060"/>
                </a:solidFill>
              </a:rPr>
              <a:t>al.,Phys</a:t>
            </a:r>
            <a:r>
              <a:rPr lang="en-US" sz="2000" dirty="0">
                <a:solidFill>
                  <a:srgbClr val="002060"/>
                </a:solidFill>
              </a:rPr>
              <a:t>. Rev. Lett. 122, 062502 (2019)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FA95F1-2F3F-EE4C-97B0-EBBCD31922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93794" y="2206711"/>
            <a:ext cx="4619069" cy="24445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3175D6-31D9-BE43-9EBF-B55F0E0C2F04}"/>
              </a:ext>
            </a:extLst>
          </p:cNvPr>
          <p:cNvSpPr txBox="1"/>
          <p:nvPr/>
        </p:nvSpPr>
        <p:spPr>
          <a:xfrm>
            <a:off x="1559834" y="1013863"/>
            <a:ext cx="265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a typeface="MS PGothic" charset="0"/>
                <a:cs typeface="MS PGothic" charset="0"/>
              </a:rPr>
              <a:t>Discovery of </a:t>
            </a:r>
            <a:r>
              <a:rPr lang="en-US" sz="2000" baseline="30000" dirty="0">
                <a:solidFill>
                  <a:srgbClr val="FF0000"/>
                </a:solidFill>
                <a:ea typeface="MS PGothic" charset="0"/>
                <a:cs typeface="MS PGothic" charset="0"/>
              </a:rPr>
              <a:t>60</a:t>
            </a:r>
            <a:r>
              <a:rPr lang="en-US" sz="2000" dirty="0">
                <a:solidFill>
                  <a:srgbClr val="FF0000"/>
                </a:solidFill>
                <a:ea typeface="MS PGothic" charset="0"/>
                <a:cs typeface="MS PGothic" charset="0"/>
              </a:rPr>
              <a:t>Ca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52B99E-B452-7A44-8C23-93BBC3155CAA}"/>
              </a:ext>
            </a:extLst>
          </p:cNvPr>
          <p:cNvSpPr/>
          <p:nvPr/>
        </p:nvSpPr>
        <p:spPr>
          <a:xfrm>
            <a:off x="5195885" y="2301744"/>
            <a:ext cx="38704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According to nuclear DFT, calcium isotopes are expected to be bound out to about </a:t>
            </a:r>
            <a:r>
              <a:rPr lang="en-US" baseline="30000" dirty="0"/>
              <a:t>70</a:t>
            </a:r>
            <a:r>
              <a:rPr lang="en-US" dirty="0"/>
              <a:t>Ca</a:t>
            </a:r>
            <a:endParaRPr lang="en-US" baseline="30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5EA30D-D355-C440-BED5-0E9B289ED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32982" y="2354094"/>
            <a:ext cx="3445592" cy="44590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4BB4040-25DD-0D4B-A602-19BDA2C4A2DC}"/>
              </a:ext>
            </a:extLst>
          </p:cNvPr>
          <p:cNvSpPr/>
          <p:nvPr/>
        </p:nvSpPr>
        <p:spPr>
          <a:xfrm>
            <a:off x="5341858" y="6065227"/>
            <a:ext cx="32708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Phys. Scr. 2013, 014022 (2013)</a:t>
            </a: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C6F64F-AB42-7249-A5D2-A494ED7C41DC}"/>
              </a:ext>
            </a:extLst>
          </p:cNvPr>
          <p:cNvSpPr/>
          <p:nvPr/>
        </p:nvSpPr>
        <p:spPr>
          <a:xfrm>
            <a:off x="6012194" y="5111781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E518BF-0D8C-2B44-92A1-F3582E1959BA}"/>
              </a:ext>
            </a:extLst>
          </p:cNvPr>
          <p:cNvSpPr/>
          <p:nvPr/>
        </p:nvSpPr>
        <p:spPr>
          <a:xfrm>
            <a:off x="1069137" y="1392223"/>
            <a:ext cx="3468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1600" dirty="0"/>
              <a:t>O. </a:t>
            </a:r>
            <a:r>
              <a:rPr lang="sk-SK" sz="1600" dirty="0" err="1"/>
              <a:t>Tarasov</a:t>
            </a:r>
            <a:r>
              <a:rPr lang="sk-SK" sz="1600" dirty="0"/>
              <a:t> et al. </a:t>
            </a:r>
          </a:p>
          <a:p>
            <a:pPr algn="ctr"/>
            <a:r>
              <a:rPr lang="sk-SK" sz="1600" dirty="0" err="1"/>
              <a:t>Phys</a:t>
            </a:r>
            <a:r>
              <a:rPr lang="sk-SK" sz="1600" dirty="0"/>
              <a:t>. Rev. </a:t>
            </a:r>
            <a:r>
              <a:rPr lang="sk-SK" sz="1600" dirty="0" err="1"/>
              <a:t>Lett</a:t>
            </a:r>
            <a:r>
              <a:rPr lang="sk-SK" sz="1600" dirty="0"/>
              <a:t>. 121, 022501 </a:t>
            </a:r>
            <a:r>
              <a:rPr lang="en-US" sz="1600" dirty="0"/>
              <a:t>(2018)</a:t>
            </a:r>
          </a:p>
        </p:txBody>
      </p:sp>
    </p:spTree>
    <p:extLst>
      <p:ext uri="{BB962C8B-B14F-4D97-AF65-F5344CB8AC3E}">
        <p14:creationId xmlns:p14="http://schemas.microsoft.com/office/powerpoint/2010/main" val="307766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AAD54A-898E-D043-A02A-6A75C85E00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EA70FA-81FF-E445-831C-81A8E6D37A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CBD1E0-E48B-BC42-8243-95E3B79E193D}"/>
              </a:ext>
            </a:extLst>
          </p:cNvPr>
          <p:cNvGrpSpPr/>
          <p:nvPr/>
        </p:nvGrpSpPr>
        <p:grpSpPr>
          <a:xfrm>
            <a:off x="302386" y="1025327"/>
            <a:ext cx="8841614" cy="4204862"/>
            <a:chOff x="302386" y="1872819"/>
            <a:chExt cx="8841614" cy="42048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53B63A2-A990-554E-AFAC-94F7B575D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386" y="3418815"/>
              <a:ext cx="8405446" cy="2658866"/>
            </a:xfrm>
            <a:prstGeom prst="rect">
              <a:avLst/>
            </a:prstGeom>
          </p:spPr>
        </p:pic>
        <p:sp>
          <p:nvSpPr>
            <p:cNvPr id="7" name="Rectangle 1">
              <a:extLst>
                <a:ext uri="{FF2B5EF4-FFF2-40B4-BE49-F238E27FC236}">
                  <a16:creationId xmlns:a16="http://schemas.microsoft.com/office/drawing/2014/main" id="{7DAD9A9D-39DE-C244-8291-2C0C2F2BC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1872819"/>
              <a:ext cx="8686800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rgbClr val="000090"/>
                  </a:solidFill>
                </a:rPr>
                <a:t>In many cases, nuclear input MUST involve massive extrapolations based on predicted quantities. And extrapolations are impossible tough.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41DFBB-961C-3A4A-9E3F-15C775FFBD7A}"/>
                </a:ext>
              </a:extLst>
            </p:cNvPr>
            <p:cNvCxnSpPr/>
            <p:nvPr/>
          </p:nvCxnSpPr>
          <p:spPr>
            <a:xfrm flipV="1">
              <a:off x="3387970" y="2883877"/>
              <a:ext cx="1817076" cy="28135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A897304-935D-AB48-AD3B-6CDF1B5315F9}"/>
              </a:ext>
            </a:extLst>
          </p:cNvPr>
          <p:cNvSpPr/>
          <p:nvPr/>
        </p:nvSpPr>
        <p:spPr>
          <a:xfrm>
            <a:off x="3387970" y="3701062"/>
            <a:ext cx="984738" cy="855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27CAD9-08A7-E048-A14E-8BDE313EE752}"/>
              </a:ext>
            </a:extLst>
          </p:cNvPr>
          <p:cNvSpPr/>
          <p:nvPr/>
        </p:nvSpPr>
        <p:spPr>
          <a:xfrm>
            <a:off x="4505108" y="2845277"/>
            <a:ext cx="4435691" cy="2384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7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 rot="5400000" flipH="1" flipV="1">
            <a:off x="1924751" y="3587410"/>
            <a:ext cx="5651500" cy="158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pic>
        <p:nvPicPr>
          <p:cNvPr id="58375" name="Picture 10" descr="DoF_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99" y="241301"/>
            <a:ext cx="3713052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52706" y="4731577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DFT</a:t>
            </a: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178565" y="2594103"/>
            <a:ext cx="9156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i="1" dirty="0">
                <a:solidFill>
                  <a:srgbClr val="FF0000"/>
                </a:solidFill>
              </a:rPr>
              <a:t>A</a:t>
            </a:r>
            <a:r>
              <a:rPr lang="en-US" sz="1800" dirty="0">
                <a:solidFill>
                  <a:srgbClr val="FF0000"/>
                </a:solidFill>
              </a:rPr>
              <a:t>-body</a:t>
            </a:r>
          </a:p>
        </p:txBody>
      </p: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178565" y="570643"/>
            <a:ext cx="8259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LQCD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609259" y="5501378"/>
            <a:ext cx="11340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collective</a:t>
            </a:r>
          </a:p>
        </p:txBody>
      </p: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126340" y="1093289"/>
            <a:ext cx="9287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quark</a:t>
            </a:r>
          </a:p>
          <a:p>
            <a:r>
              <a:rPr lang="en-US" sz="1800" dirty="0">
                <a:solidFill>
                  <a:srgbClr val="FF0000"/>
                </a:solidFill>
              </a:rPr>
              <a:t>models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33848" y="400399"/>
            <a:ext cx="4483277" cy="5392348"/>
            <a:chOff x="100253" y="400399"/>
            <a:chExt cx="4483277" cy="5392348"/>
          </a:xfrm>
        </p:grpSpPr>
        <p:sp>
          <p:nvSpPr>
            <p:cNvPr id="26" name="TextBox 25"/>
            <p:cNvSpPr txBox="1"/>
            <p:nvPr/>
          </p:nvSpPr>
          <p:spPr>
            <a:xfrm>
              <a:off x="3680317" y="400399"/>
              <a:ext cx="903213" cy="461614"/>
            </a:xfrm>
            <a:prstGeom prst="rect">
              <a:avLst/>
            </a:prstGeom>
            <a:noFill/>
          </p:spPr>
          <p:txBody>
            <a:bodyPr wrap="none" lIns="91391" tIns="45695" rIns="91391" bIns="45695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3366FF"/>
                  </a:solidFill>
                </a:rPr>
                <a:t>scale</a:t>
              </a:r>
            </a:p>
            <a:p>
              <a:pPr algn="ctr"/>
              <a:r>
                <a:rPr lang="en-US" sz="1200" dirty="0">
                  <a:solidFill>
                    <a:srgbClr val="3366FF"/>
                  </a:solidFill>
                </a:rPr>
                <a:t>separation</a:t>
              </a:r>
            </a:p>
          </p:txBody>
        </p:sp>
        <p:sp>
          <p:nvSpPr>
            <p:cNvPr id="27" name="Curved Left Arrow 26"/>
            <p:cNvSpPr/>
            <p:nvPr/>
          </p:nvSpPr>
          <p:spPr bwMode="auto">
            <a:xfrm>
              <a:off x="1081388" y="985686"/>
              <a:ext cx="462175" cy="1788149"/>
            </a:xfrm>
            <a:prstGeom prst="curved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1" tIns="45695" rIns="91391" bIns="45695" numCol="1" rtlCol="0" anchor="t" anchorCtr="0" compatLnSpc="1">
              <a:prstTxWarp prst="textNoShape">
                <a:avLst/>
              </a:prstTxWarp>
            </a:bodyPr>
            <a:lstStyle/>
            <a:p>
              <a:pPr defTabSz="913912"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8" name="Curved Left Arrow 27"/>
            <p:cNvSpPr/>
            <p:nvPr/>
          </p:nvSpPr>
          <p:spPr bwMode="auto">
            <a:xfrm>
              <a:off x="1107675" y="2796115"/>
              <a:ext cx="462175" cy="2194559"/>
            </a:xfrm>
            <a:prstGeom prst="curved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1" tIns="45695" rIns="91391" bIns="45695" numCol="1" rtlCol="0" anchor="t" anchorCtr="0" compatLnSpc="1">
              <a:prstTxWarp prst="textNoShape">
                <a:avLst/>
              </a:prstTxWarp>
            </a:bodyPr>
            <a:lstStyle/>
            <a:p>
              <a:pPr defTabSz="913912"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29" name="Curved Left Arrow 28"/>
            <p:cNvSpPr/>
            <p:nvPr/>
          </p:nvSpPr>
          <p:spPr bwMode="auto">
            <a:xfrm flipH="1">
              <a:off x="100253" y="3907542"/>
              <a:ext cx="401091" cy="1885205"/>
            </a:xfrm>
            <a:prstGeom prst="curved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1" tIns="45695" rIns="91391" bIns="45695" numCol="1" rtlCol="0" anchor="t" anchorCtr="0" compatLnSpc="1">
              <a:prstTxWarp prst="textNoShape">
                <a:avLst/>
              </a:prstTxWarp>
            </a:bodyPr>
            <a:lstStyle/>
            <a:p>
              <a:pPr defTabSz="913912" eaLnBrk="0" hangingPunct="0"/>
              <a:endParaRPr lang="en-US" sz="2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 rot="16200000">
              <a:off x="1930276" y="3101946"/>
              <a:ext cx="265970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solidFill>
                    <a:srgbClr val="FF0000"/>
                  </a:solidFill>
                </a:rPr>
                <a:t>Effective Field </a:t>
              </a:r>
              <a:r>
                <a:rPr lang="en-US" sz="1800" dirty="0">
                  <a:solidFill>
                    <a:srgbClr val="FF0000"/>
                  </a:solidFill>
                </a:rPr>
                <a:t>Theory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140683" y="6475084"/>
            <a:ext cx="4152926" cy="364628"/>
          </a:xfrm>
          <a:prstGeom prst="rect">
            <a:avLst/>
          </a:prstGeom>
          <a:ln>
            <a:noFill/>
          </a:ln>
        </p:spPr>
        <p:txBody>
          <a:bodyPr lIns="0" tIns="48077" rIns="0" bIns="48077" anchor="b"/>
          <a:lstStyle>
            <a:defPPr>
              <a:defRPr lang="en-US"/>
            </a:defPPr>
            <a:lvl1pPr algn="r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/>
              <a:t>W. Nazarewicz,  ISNET-9, May 22-26, 2023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8" name="TextBox 10"/>
          <p:cNvSpPr txBox="1">
            <a:spLocks noChangeArrowheads="1"/>
          </p:cNvSpPr>
          <p:nvPr/>
        </p:nvSpPr>
        <p:spPr bwMode="auto">
          <a:xfrm rot="-5400000">
            <a:off x="4161094" y="5220466"/>
            <a:ext cx="1638841" cy="46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1" tIns="45695" rIns="91391" bIns="4569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cs typeface="Arial" charset="0"/>
              </a:rPr>
              <a:t>Resolution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842866" y="65011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defTabSz="456955"/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955"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65515" y="4239586"/>
            <a:ext cx="4154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CI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2E3002-7C6C-BB49-B910-B4B2671DC76F}"/>
              </a:ext>
            </a:extLst>
          </p:cNvPr>
          <p:cNvSpPr/>
          <p:nvPr/>
        </p:nvSpPr>
        <p:spPr>
          <a:xfrm>
            <a:off x="5152595" y="4358403"/>
            <a:ext cx="18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Hilbert-space truncations necessary</a:t>
            </a:r>
          </a:p>
        </p:txBody>
      </p:sp>
      <p:pic>
        <p:nvPicPr>
          <p:cNvPr id="32" name="Picture 2" descr="latex-image-1.pdf">
            <a:extLst>
              <a:ext uri="{FF2B5EF4-FFF2-40B4-BE49-F238E27FC236}">
                <a16:creationId xmlns:a16="http://schemas.microsoft.com/office/drawing/2014/main" id="{8F16C2D4-57EE-F145-9BF2-0CECA4B5DD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584" y="2228270"/>
            <a:ext cx="1336707" cy="60160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4">
            <a:extLst>
              <a:ext uri="{FF2B5EF4-FFF2-40B4-BE49-F238E27FC236}">
                <a16:creationId xmlns:a16="http://schemas.microsoft.com/office/drawing/2014/main" id="{09ADCE63-3E59-5B4F-B2A9-84DA84805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0727" y="2913900"/>
            <a:ext cx="1676821" cy="5232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hangingPunct="0"/>
            <a:r>
              <a:rPr lang="en-US" sz="1400" dirty="0">
                <a:solidFill>
                  <a:srgbClr val="000000"/>
                </a:solidFill>
              </a:rPr>
              <a:t>coupled equations in 3A dimensions</a:t>
            </a: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B82D9AA2-3CB6-C242-8E53-B24A10E2F155}"/>
              </a:ext>
            </a:extLst>
          </p:cNvPr>
          <p:cNvSpPr/>
          <p:nvPr/>
        </p:nvSpPr>
        <p:spPr>
          <a:xfrm>
            <a:off x="5414743" y="3603509"/>
            <a:ext cx="669101" cy="67038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44D8BAF-23D9-7C74-D2AA-B8FD341460AC}"/>
              </a:ext>
            </a:extLst>
          </p:cNvPr>
          <p:cNvGrpSpPr/>
          <p:nvPr/>
        </p:nvGrpSpPr>
        <p:grpSpPr>
          <a:xfrm>
            <a:off x="6403818" y="185545"/>
            <a:ext cx="2683126" cy="6158035"/>
            <a:chOff x="6403818" y="185545"/>
            <a:chExt cx="2683126" cy="615803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FD6E314-7B47-A64B-B695-BFDE5942A214}"/>
                </a:ext>
              </a:extLst>
            </p:cNvPr>
            <p:cNvGrpSpPr/>
            <p:nvPr/>
          </p:nvGrpSpPr>
          <p:grpSpPr>
            <a:xfrm>
              <a:off x="6403818" y="185545"/>
              <a:ext cx="2613842" cy="6158035"/>
              <a:chOff x="6399054" y="204666"/>
              <a:chExt cx="2613842" cy="6158035"/>
            </a:xfrm>
          </p:grpSpPr>
          <p:pic>
            <p:nvPicPr>
              <p:cNvPr id="34" name="Picture 33" descr="CowModels.png">
                <a:extLst>
                  <a:ext uri="{FF2B5EF4-FFF2-40B4-BE49-F238E27FC236}">
                    <a16:creationId xmlns:a16="http://schemas.microsoft.com/office/drawing/2014/main" id="{9EAF211E-CB04-3E46-95BC-43F894C1BF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07275" y="204666"/>
                <a:ext cx="2005621" cy="615803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FAF6102-7C3D-434D-BD92-EE4AFA5068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 flipV="1">
                <a:off x="4019024" y="3315251"/>
                <a:ext cx="5651500" cy="158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</p:cxnSp>
          <p:sp>
            <p:nvSpPr>
              <p:cNvPr id="37" name="TextBox 10">
                <a:extLst>
                  <a:ext uri="{FF2B5EF4-FFF2-40B4-BE49-F238E27FC236}">
                    <a16:creationId xmlns:a16="http://schemas.microsoft.com/office/drawing/2014/main" id="{A1E17A0A-36F8-2F4D-A49D-388397FC2B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660187" y="3131282"/>
                <a:ext cx="5939347" cy="461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91" tIns="45695" rIns="91391" bIns="4569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dirty="0">
                    <a:solidFill>
                      <a:srgbClr val="FF0000"/>
                    </a:solidFill>
                    <a:cs typeface="Arial" charset="0"/>
                  </a:rPr>
                  <a:t>Resolution (depends on questions asked!)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70635B3-3B97-AE4E-BD97-5A8A93514EE2}"/>
                </a:ext>
              </a:extLst>
            </p:cNvPr>
            <p:cNvSpPr txBox="1"/>
            <p:nvPr/>
          </p:nvSpPr>
          <p:spPr>
            <a:xfrm>
              <a:off x="7055619" y="1438756"/>
              <a:ext cx="2031325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C00"/>
                  </a:solidFill>
                </a:rPr>
                <a:t>model emulators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A1E9CD4-D408-5443-85FC-98932C236746}"/>
                </a:ext>
              </a:extLst>
            </p:cNvPr>
            <p:cNvSpPr txBox="1"/>
            <p:nvPr/>
          </p:nvSpPr>
          <p:spPr>
            <a:xfrm>
              <a:off x="7391545" y="3218871"/>
              <a:ext cx="864339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C00"/>
                  </a:solidFill>
                </a:rPr>
                <a:t>model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CA727ED-808D-5340-BD39-968EF591D58C}"/>
                </a:ext>
              </a:extLst>
            </p:cNvPr>
            <p:cNvSpPr txBox="1"/>
            <p:nvPr/>
          </p:nvSpPr>
          <p:spPr>
            <a:xfrm>
              <a:off x="7230766" y="4653520"/>
              <a:ext cx="1415772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C00"/>
                  </a:solidFill>
                </a:rPr>
                <a:t>experiment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346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EE4C57C-29CE-7D4D-A75A-BFF3F0183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397" y="1834731"/>
            <a:ext cx="6977269" cy="42998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0E1C4A-0A21-0840-AD7A-EED45A15BE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9704C5-CCD4-CB4D-86F5-7D2CC33E9B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F9A5EB-4C97-C142-8E12-735B068DA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082" y="26426"/>
            <a:ext cx="2679700" cy="1231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454BAF-F4A5-074D-A3C8-B05F2994A44C}"/>
              </a:ext>
            </a:extLst>
          </p:cNvPr>
          <p:cNvSpPr/>
          <p:nvPr/>
        </p:nvSpPr>
        <p:spPr>
          <a:xfrm>
            <a:off x="3070975" y="1258326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bandframework.github.io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E128E5-9B02-154B-BE24-1C827BC2D196}"/>
              </a:ext>
            </a:extLst>
          </p:cNvPr>
          <p:cNvGrpSpPr/>
          <p:nvPr/>
        </p:nvGrpSpPr>
        <p:grpSpPr>
          <a:xfrm>
            <a:off x="334798" y="200314"/>
            <a:ext cx="2560482" cy="1660227"/>
            <a:chOff x="6751708" y="101790"/>
            <a:chExt cx="2560482" cy="166022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3022F19-8A40-074A-9B9F-D309CF0BB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35370" y="101790"/>
              <a:ext cx="988086" cy="98808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617D10B-B58B-3444-84DE-59930A7F9301}"/>
                </a:ext>
              </a:extLst>
            </p:cNvPr>
            <p:cNvSpPr/>
            <p:nvPr/>
          </p:nvSpPr>
          <p:spPr>
            <a:xfrm>
              <a:off x="6751708" y="1023353"/>
              <a:ext cx="256048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Source Sans Pro" panose="020F0502020204030204" pitchFamily="34" charset="0"/>
                </a:rPr>
                <a:t>Cyberinfrastructure for Sustained Scientific Innovation</a:t>
              </a:r>
            </a:p>
            <a:p>
              <a:pPr algn="ctr"/>
              <a:r>
                <a:rPr lang="en-US" sz="1400" dirty="0">
                  <a:latin typeface="Source Sans Pro" panose="020F0502020204030204" pitchFamily="34" charset="0"/>
                </a:rPr>
                <a:t>Framework</a:t>
              </a:r>
              <a:endParaRPr lang="en-US" sz="14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0B8A411-0CC2-C04B-9A99-E79DBA5184A5}"/>
              </a:ext>
            </a:extLst>
          </p:cNvPr>
          <p:cNvSpPr txBox="1"/>
          <p:nvPr/>
        </p:nvSpPr>
        <p:spPr>
          <a:xfrm>
            <a:off x="7123171" y="200314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Ohio U.</a:t>
            </a:r>
          </a:p>
          <a:p>
            <a:r>
              <a:rPr lang="en-US" dirty="0"/>
              <a:t>Michigan State U.</a:t>
            </a:r>
          </a:p>
          <a:p>
            <a:r>
              <a:rPr lang="en-US" dirty="0"/>
              <a:t>Ohio State U.</a:t>
            </a:r>
          </a:p>
          <a:p>
            <a:r>
              <a:rPr lang="en-US" dirty="0"/>
              <a:t>Northwestern 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01C9F8-46F9-4849-9A37-D1E4451B2A20}"/>
              </a:ext>
            </a:extLst>
          </p:cNvPr>
          <p:cNvSpPr txBox="1"/>
          <p:nvPr/>
        </p:nvSpPr>
        <p:spPr>
          <a:xfrm>
            <a:off x="3070975" y="5989521"/>
            <a:ext cx="6311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BAND Manifesto: D R Phillips </a:t>
            </a:r>
            <a:r>
              <a:rPr lang="en-US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.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J. Phys. G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b="1" i="0" u="none" strike="noStrike" dirty="0">
                <a:solidFill>
                  <a:srgbClr val="333333"/>
                </a:solidFill>
                <a:effectLst/>
                <a:latin typeface="-apple-system"/>
              </a:rPr>
              <a:t>48,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072001 (2021)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4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210" y="566518"/>
            <a:ext cx="9144000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11113">
              <a:spcBef>
                <a:spcPts val="600"/>
              </a:spcBef>
              <a:defRPr/>
            </a:pPr>
            <a:r>
              <a:rPr lang="en-US" altLang="en-US" sz="2200" dirty="0">
                <a:solidFill>
                  <a:srgbClr val="000090"/>
                </a:solidFill>
              </a:rPr>
              <a:t>ML tools can help us to speed up the scientific method cycle and hence facilitate discoveries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Enabling fast emulation for big simulations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Revealing the information content of measured observables </a:t>
            </a:r>
            <a:r>
              <a:rPr lang="en-US" altLang="en-US" sz="2000" dirty="0" err="1">
                <a:solidFill>
                  <a:srgbClr val="000000"/>
                </a:solidFill>
              </a:rPr>
              <a:t>w.r.t.</a:t>
            </a:r>
            <a:r>
              <a:rPr lang="en-US" altLang="en-US" sz="2000" dirty="0">
                <a:solidFill>
                  <a:srgbClr val="000000"/>
                </a:solidFill>
              </a:rPr>
              <a:t> theory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Identifying crucial experimental data for better constraining theory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Providing meaningful input to applications and planned measurements</a:t>
            </a:r>
          </a:p>
          <a:p>
            <a:pPr lvl="0">
              <a:spcBef>
                <a:spcPts val="600"/>
              </a:spcBef>
              <a:defRPr/>
            </a:pPr>
            <a:r>
              <a:rPr lang="en-US" altLang="en-US" sz="2200" dirty="0">
                <a:solidFill>
                  <a:srgbClr val="000090"/>
                </a:solidFill>
              </a:rPr>
              <a:t>ML tools can help us to reveal the structure of our models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Parameter estimation with heterogeneous/multi-scale datasets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Model reduction</a:t>
            </a:r>
          </a:p>
          <a:p>
            <a:pPr lvl="0">
              <a:spcBef>
                <a:spcPts val="600"/>
              </a:spcBef>
              <a:defRPr/>
            </a:pPr>
            <a:r>
              <a:rPr lang="en-US" altLang="en-US" sz="2200" dirty="0">
                <a:solidFill>
                  <a:srgbClr val="000090"/>
                </a:solidFill>
              </a:rPr>
              <a:t>ML tools can help us to provide predictive capability</a:t>
            </a:r>
          </a:p>
          <a:p>
            <a:pPr marL="342900" marR="0" lvl="1" indent="-225425" eaLnBrk="1" latinLnBrk="0" hangingPunct="1">
              <a:lnSpc>
                <a:spcPct val="100000"/>
              </a:lnSpc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Theoretical results often involve ultraviolet  and infrared extrapolations due to Hilbert-space truncations </a:t>
            </a:r>
          </a:p>
          <a:p>
            <a:pPr marL="342900" lvl="1" indent="-225425">
              <a:buFont typeface="Arial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Uncertainty quantification essential</a:t>
            </a:r>
          </a:p>
          <a:p>
            <a:pPr marL="342900" marR="0" lvl="1" indent="-225425" eaLnBrk="1" latinLnBrk="0" hangingPunct="1">
              <a:lnSpc>
                <a:spcPct val="100000"/>
              </a:lnSpc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Theoretical models are often applied to entirely new nuclear systems and conditions that are not accessible to experiment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B4EE6F48-8845-9548-9D29-67C27E066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31655"/>
            <a:ext cx="807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Machine learning &amp; low-energy nuclear theory: Why?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D2FC5B-788A-C147-9C70-6FC93B3AD8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456955">
              <a:defRPr/>
            </a:pPr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419AD9-20E0-ED43-9CB0-CEE28A4FDD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456955"/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955"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2866AA-DD2D-8048-9FE8-C35225ABB32F}"/>
              </a:ext>
            </a:extLst>
          </p:cNvPr>
          <p:cNvGrpSpPr/>
          <p:nvPr/>
        </p:nvGrpSpPr>
        <p:grpSpPr>
          <a:xfrm>
            <a:off x="2148254" y="5490277"/>
            <a:ext cx="4487008" cy="964313"/>
            <a:chOff x="1562100" y="3736892"/>
            <a:chExt cx="5791200" cy="1244600"/>
          </a:xfrm>
        </p:grpSpPr>
        <p:pic>
          <p:nvPicPr>
            <p:cNvPr id="8" name="Picture 1" descr="illuminated_line_volume_s.jpg">
              <a:extLst>
                <a:ext uri="{FF2B5EF4-FFF2-40B4-BE49-F238E27FC236}">
                  <a16:creationId xmlns:a16="http://schemas.microsoft.com/office/drawing/2014/main" id="{CCA8D798-4F37-5641-AAB0-5CF80FF33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2100" y="3736892"/>
              <a:ext cx="1231900" cy="123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Reactor-core-simulation-image.jpg">
              <a:extLst>
                <a:ext uri="{FF2B5EF4-FFF2-40B4-BE49-F238E27FC236}">
                  <a16:creationId xmlns:a16="http://schemas.microsoft.com/office/drawing/2014/main" id="{CD5A44A0-8237-5A4F-97CA-D66109FE8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2300" y="3736892"/>
              <a:ext cx="121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images.jpeg">
              <a:extLst>
                <a:ext uri="{FF2B5EF4-FFF2-40B4-BE49-F238E27FC236}">
                  <a16:creationId xmlns:a16="http://schemas.microsoft.com/office/drawing/2014/main" id="{E5368044-AEF1-DD4E-89BD-00C8F4268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500" y="3762292"/>
              <a:ext cx="121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heavy_el_head.jpg">
              <a:extLst>
                <a:ext uri="{FF2B5EF4-FFF2-40B4-BE49-F238E27FC236}">
                  <a16:creationId xmlns:a16="http://schemas.microsoft.com/office/drawing/2014/main" id="{8DD84C14-2E98-7C44-B29C-EB917062A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1713" y="3736892"/>
              <a:ext cx="1271587" cy="120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0E55C5D-774A-66F3-0DBA-82FB5AD98859}"/>
              </a:ext>
            </a:extLst>
          </p:cNvPr>
          <p:cNvSpPr txBox="1"/>
          <p:nvPr/>
        </p:nvSpPr>
        <p:spPr>
          <a:xfrm rot="20435543">
            <a:off x="35870" y="3105834"/>
            <a:ext cx="934101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Many applications </a:t>
            </a:r>
            <a:r>
              <a:rPr lang="en-US" sz="3600" dirty="0">
                <a:solidFill>
                  <a:srgbClr val="FF0000"/>
                </a:solidFill>
              </a:rPr>
              <a:t>represented at ISNET’23</a:t>
            </a:r>
          </a:p>
        </p:txBody>
      </p:sp>
    </p:spTree>
    <p:extLst>
      <p:ext uri="{BB962C8B-B14F-4D97-AF65-F5344CB8AC3E}">
        <p14:creationId xmlns:p14="http://schemas.microsoft.com/office/powerpoint/2010/main" val="418482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472A872-2E1F-154C-A716-1A91F0EBCB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EFCE8F-BA29-B14F-8B91-CC22D9BD6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2D3303F-5076-3B41-BAB0-26BBE0305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0"/>
            <a:ext cx="807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Explosion of papers on machine learning in theoretical nuclear structure/reactions: Various techniques used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3FC97C-8519-E143-AAC8-7038CA790274}"/>
              </a:ext>
            </a:extLst>
          </p:cNvPr>
          <p:cNvSpPr txBox="1"/>
          <p:nvPr/>
        </p:nvSpPr>
        <p:spPr>
          <a:xfrm>
            <a:off x="266700" y="954107"/>
            <a:ext cx="861060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Neural Networks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Bayesian, convolutional, feedforward, recurrent, Boltzmann machines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Bayesian Machine Learning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Bayesian calibration, Bayesian model averaging &amp; mixing, Bayesian experimental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Clustering Methods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Ensemble Methods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Random forests, bagging and voting methods, gradient boosting approaches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Dimensionality Reduction 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Principal component analysis, linear and generalized discriminant analysis, reduced basis methods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Classification and regression analysis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Kernel methods, linear regression, support vector machines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3E19B6-B70C-0DBF-E9D4-4364D9FB7B38}"/>
              </a:ext>
            </a:extLst>
          </p:cNvPr>
          <p:cNvSpPr txBox="1"/>
          <p:nvPr/>
        </p:nvSpPr>
        <p:spPr>
          <a:xfrm rot="20435543">
            <a:off x="266700" y="3105834"/>
            <a:ext cx="887935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Many techniques represented at ISNET’23</a:t>
            </a:r>
          </a:p>
        </p:txBody>
      </p:sp>
    </p:spTree>
    <p:extLst>
      <p:ext uri="{BB962C8B-B14F-4D97-AF65-F5344CB8AC3E}">
        <p14:creationId xmlns:p14="http://schemas.microsoft.com/office/powerpoint/2010/main" val="27241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FF947B-3B07-C549-A2DC-9A88A61C12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6DB446-CEC6-EA4C-A9DE-5835A697C6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5752EA-C70A-054C-8F5A-288295D774BA}"/>
              </a:ext>
            </a:extLst>
          </p:cNvPr>
          <p:cNvSpPr txBox="1">
            <a:spLocks/>
          </p:cNvSpPr>
          <p:nvPr/>
        </p:nvSpPr>
        <p:spPr bwMode="auto">
          <a:xfrm>
            <a:off x="1434891" y="50244"/>
            <a:ext cx="62742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rgbClr val="002060"/>
                </a:solidFill>
                <a:latin typeface="Calibri" charset="0"/>
              </a:rPr>
              <a:t>Early applications of neural networks: 1991-2006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C92FCC-8B60-7943-B63D-FF20B33B325E}"/>
              </a:ext>
            </a:extLst>
          </p:cNvPr>
          <p:cNvSpPr/>
          <p:nvPr/>
        </p:nvSpPr>
        <p:spPr>
          <a:xfrm>
            <a:off x="252191" y="4919583"/>
            <a:ext cx="871396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Several applications of ML to various nuclear structure problems by Clark and his collaborators, including: nuclear systematics</a:t>
            </a:r>
            <a:r>
              <a:rPr lang="en-US" sz="1600" baseline="30000" dirty="0"/>
              <a:t>1,2</a:t>
            </a:r>
            <a:r>
              <a:rPr lang="en-US" sz="1600" dirty="0"/>
              <a:t>; backpropagation algorithm for training NN</a:t>
            </a:r>
            <a:r>
              <a:rPr lang="en-US" sz="1600" baseline="30000" dirty="0"/>
              <a:t>3</a:t>
            </a:r>
            <a:r>
              <a:rPr lang="en-US" sz="1600" dirty="0"/>
              <a:t>; Nuclear mass systematics</a:t>
            </a:r>
            <a:r>
              <a:rPr lang="en-US" sz="1600" baseline="30000" dirty="0"/>
              <a:t>4</a:t>
            </a:r>
            <a:r>
              <a:rPr lang="en-US" sz="1600" dirty="0"/>
              <a:t>; </a:t>
            </a:r>
            <a:r>
              <a:rPr lang="en-US" altLang="en-US" sz="1600" dirty="0">
                <a:solidFill>
                  <a:srgbClr val="000000"/>
                </a:solidFill>
              </a:rPr>
              <a:t>Global properties: Support Vector Machines</a:t>
            </a:r>
            <a:r>
              <a:rPr lang="en-US" altLang="en-US" sz="1600" baseline="30000" dirty="0">
                <a:solidFill>
                  <a:srgbClr val="000000"/>
                </a:solidFill>
              </a:rPr>
              <a:t>5</a:t>
            </a:r>
            <a:r>
              <a:rPr lang="en-US" altLang="en-US" sz="1600" dirty="0">
                <a:solidFill>
                  <a:srgbClr val="000000"/>
                </a:solidFill>
              </a:rPr>
              <a:t> </a:t>
            </a:r>
          </a:p>
          <a:p>
            <a:r>
              <a:rPr lang="en-US" sz="1400" baseline="30000" dirty="0"/>
              <a:t>	1</a:t>
            </a:r>
            <a:r>
              <a:rPr lang="en-US" sz="1400" dirty="0"/>
              <a:t>Phys. Lett. B 300, 1 (1993); </a:t>
            </a:r>
            <a:r>
              <a:rPr lang="en-US" sz="1400" baseline="30000" dirty="0"/>
              <a:t>2</a:t>
            </a:r>
            <a:r>
              <a:rPr lang="en-US" sz="1400" dirty="0"/>
              <a:t>Neural Networks 8, 291 (1995); </a:t>
            </a:r>
            <a:r>
              <a:rPr lang="en-US" sz="1400" baseline="30000" dirty="0"/>
              <a:t>3</a:t>
            </a:r>
            <a:r>
              <a:rPr lang="en-US" sz="1400" dirty="0"/>
              <a:t>CPC 88, 1 (1995); </a:t>
            </a:r>
          </a:p>
          <a:p>
            <a:r>
              <a:rPr lang="en-US" sz="1400" baseline="30000" dirty="0"/>
              <a:t>	4</a:t>
            </a:r>
            <a:r>
              <a:rPr lang="en-US" sz="1400" dirty="0"/>
              <a:t>Nucl. Phys. A 743, 222 (2004); </a:t>
            </a:r>
            <a:r>
              <a:rPr lang="en-US" altLang="en-US" sz="1400" baseline="30000" dirty="0">
                <a:solidFill>
                  <a:srgbClr val="000000"/>
                </a:solidFill>
              </a:rPr>
              <a:t>5</a:t>
            </a:r>
            <a:r>
              <a:rPr lang="en-US" altLang="en-US" sz="1400" dirty="0">
                <a:solidFill>
                  <a:srgbClr val="000000"/>
                </a:solidFill>
              </a:rPr>
              <a:t>IJMP B 20, 5015 (2006)</a:t>
            </a:r>
          </a:p>
          <a:p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FCC376-C627-884B-97D9-E0576A68A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6" y="699970"/>
            <a:ext cx="4593880" cy="27058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3249BEB-DBAD-104C-9AA3-67276F036E63}"/>
              </a:ext>
            </a:extLst>
          </p:cNvPr>
          <p:cNvSpPr/>
          <p:nvPr/>
        </p:nvSpPr>
        <p:spPr>
          <a:xfrm>
            <a:off x="252191" y="3510059"/>
            <a:ext cx="88918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new adaptive computational systems can grasp essential regularities of nuclear physics including the valley of β-stability, the pairing effect and the existence of shell structure</a:t>
            </a:r>
            <a:r>
              <a:rPr lang="en-US" sz="1600" dirty="0">
                <a:highlight>
                  <a:srgbClr val="FFFF00"/>
                </a:highlight>
              </a:rPr>
              <a:t>. Significant predictive ability is demonstrated, opening the prospect that neural networks may provide a valuable new tool for computing nuclear properties and, more broadly, for phenomenological description of complex many-body systems.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54FBD3-22C6-BA4E-ABCC-45C4BD9B15BA}"/>
              </a:ext>
            </a:extLst>
          </p:cNvPr>
          <p:cNvSpPr/>
          <p:nvPr/>
        </p:nvSpPr>
        <p:spPr>
          <a:xfrm>
            <a:off x="4698095" y="554952"/>
            <a:ext cx="43953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The backpropagation learning algorithm is used to teach layered feedforward networks of model neurons the existing data on nuclear stability and atomic masses. </a:t>
            </a:r>
            <a:r>
              <a:rPr lang="en-US" sz="1600" dirty="0"/>
              <a:t>Specific applications include (</a:t>
            </a:r>
            <a:r>
              <a:rPr lang="en-US" sz="1600" dirty="0" err="1"/>
              <a:t>i</a:t>
            </a:r>
            <a:r>
              <a:rPr lang="en-US" sz="1600" dirty="0"/>
              <a:t>) the construction of networks that decide stability, (ii) learning and prediction of nuclear mass excesses and (iii) analysis of the systematics of neutron separation energies. </a:t>
            </a:r>
            <a:r>
              <a:rPr lang="en-US" sz="1600" dirty="0">
                <a:highlight>
                  <a:srgbClr val="FFFF00"/>
                </a:highlight>
              </a:rPr>
              <a:t>With suitable architecture and representation of input and output data, learning can be accomplished with high accuracy</a:t>
            </a:r>
            <a:r>
              <a:rPr lang="en-US" sz="1600" dirty="0"/>
              <a:t>. Evidence is presented that these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0F7F1A-838F-DC59-023E-9346F3798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7984" y="2346729"/>
            <a:ext cx="7772400" cy="3930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6A29E28-0B86-EA8B-60C0-8CB7017902EE}"/>
              </a:ext>
            </a:extLst>
          </p:cNvPr>
          <p:cNvGrpSpPr/>
          <p:nvPr/>
        </p:nvGrpSpPr>
        <p:grpSpPr>
          <a:xfrm>
            <a:off x="3610979" y="4927391"/>
            <a:ext cx="1877437" cy="647481"/>
            <a:chOff x="3610979" y="4927391"/>
            <a:chExt cx="1877437" cy="64748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82F078-840D-E6EB-81C7-CD54430A4AAC}"/>
                </a:ext>
              </a:extLst>
            </p:cNvPr>
            <p:cNvSpPr txBox="1"/>
            <p:nvPr/>
          </p:nvSpPr>
          <p:spPr>
            <a:xfrm>
              <a:off x="3610979" y="4927391"/>
              <a:ext cx="1877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WN visits WUSL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D6D085A-700B-78BF-558D-3F953AC732DF}"/>
                </a:ext>
              </a:extLst>
            </p:cNvPr>
            <p:cNvCxnSpPr>
              <a:cxnSpLocks/>
            </p:cNvCxnSpPr>
            <p:nvPr/>
          </p:nvCxnSpPr>
          <p:spPr>
            <a:xfrm>
              <a:off x="4527396" y="5263270"/>
              <a:ext cx="0" cy="3116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B3F641-A6F1-F6CA-2C14-35F708F8F890}"/>
              </a:ext>
            </a:extLst>
          </p:cNvPr>
          <p:cNvGrpSpPr/>
          <p:nvPr/>
        </p:nvGrpSpPr>
        <p:grpSpPr>
          <a:xfrm>
            <a:off x="6164941" y="4210062"/>
            <a:ext cx="1403013" cy="1260843"/>
            <a:chOff x="6164941" y="4210062"/>
            <a:chExt cx="1403013" cy="126084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48C592-EADF-542C-225A-566A5CC3563A}"/>
                </a:ext>
              </a:extLst>
            </p:cNvPr>
            <p:cNvSpPr txBox="1"/>
            <p:nvPr/>
          </p:nvSpPr>
          <p:spPr>
            <a:xfrm>
              <a:off x="6164941" y="4210062"/>
              <a:ext cx="1403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TensorFlow</a:t>
              </a:r>
            </a:p>
            <a:p>
              <a:pPr algn="ctr"/>
              <a:r>
                <a:rPr lang="en-US" dirty="0" err="1"/>
                <a:t>PyTorch</a:t>
              </a:r>
              <a:endParaRPr lang="en-US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FEC0CC0-C9F5-C423-664D-AC59DE2199A2}"/>
                </a:ext>
              </a:extLst>
            </p:cNvPr>
            <p:cNvCxnSpPr>
              <a:cxnSpLocks/>
            </p:cNvCxnSpPr>
            <p:nvPr/>
          </p:nvCxnSpPr>
          <p:spPr>
            <a:xfrm>
              <a:off x="6852758" y="4919583"/>
              <a:ext cx="0" cy="551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5460A0-965E-C510-B4E4-6FE9C4D5C2BE}"/>
              </a:ext>
            </a:extLst>
          </p:cNvPr>
          <p:cNvGrpSpPr/>
          <p:nvPr/>
        </p:nvGrpSpPr>
        <p:grpSpPr>
          <a:xfrm>
            <a:off x="7061692" y="3193315"/>
            <a:ext cx="1120820" cy="2234886"/>
            <a:chOff x="7061692" y="3193315"/>
            <a:chExt cx="1120820" cy="223488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7E8D43-1895-1A0A-B7DD-7C21E299EDF2}"/>
                </a:ext>
              </a:extLst>
            </p:cNvPr>
            <p:cNvSpPr txBox="1"/>
            <p:nvPr/>
          </p:nvSpPr>
          <p:spPr>
            <a:xfrm>
              <a:off x="7061692" y="3193315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DoE/</a:t>
              </a:r>
              <a:r>
                <a:rPr lang="en-US" dirty="0" err="1"/>
                <a:t>Jlab</a:t>
              </a:r>
              <a:endParaRPr lang="en-US" dirty="0"/>
            </a:p>
            <a:p>
              <a:r>
                <a:rPr lang="en-US" dirty="0"/>
                <a:t>meeting 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CDB1267-A51D-41CA-C932-56E8FDE4D3E1}"/>
                </a:ext>
              </a:extLst>
            </p:cNvPr>
            <p:cNvCxnSpPr>
              <a:cxnSpLocks/>
            </p:cNvCxnSpPr>
            <p:nvPr/>
          </p:nvCxnSpPr>
          <p:spPr>
            <a:xfrm>
              <a:off x="7823197" y="3853573"/>
              <a:ext cx="0" cy="15746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B234772-D1DA-5CC6-A50A-38EE3B285933}"/>
              </a:ext>
            </a:extLst>
          </p:cNvPr>
          <p:cNvGrpSpPr/>
          <p:nvPr/>
        </p:nvGrpSpPr>
        <p:grpSpPr>
          <a:xfrm>
            <a:off x="2464454" y="2540786"/>
            <a:ext cx="3987928" cy="2336093"/>
            <a:chOff x="3369092" y="2585434"/>
            <a:chExt cx="2910655" cy="170503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3964394-7B8E-3FBD-D0CA-0C86B7117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9092" y="2715842"/>
              <a:ext cx="2450134" cy="15746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733756B-DEB6-733B-2D2D-609E0157C9A5}"/>
                </a:ext>
              </a:extLst>
            </p:cNvPr>
            <p:cNvCxnSpPr/>
            <p:nvPr/>
          </p:nvCxnSpPr>
          <p:spPr>
            <a:xfrm>
              <a:off x="5908788" y="2706067"/>
              <a:ext cx="0" cy="1424979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64D839-BEF0-2F73-7F4B-3B9858BC546F}"/>
                </a:ext>
              </a:extLst>
            </p:cNvPr>
            <p:cNvSpPr txBox="1"/>
            <p:nvPr/>
          </p:nvSpPr>
          <p:spPr>
            <a:xfrm rot="16200000">
              <a:off x="5403225" y="3092624"/>
              <a:ext cx="13837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&gt;7 decades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930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CF1A35-B828-9B45-954C-19FFCE4A4B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F20D-1E6E-5B40-8FC1-876DE3892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1AC1B0-D93B-6549-85E5-1896B6E66DBE}"/>
              </a:ext>
            </a:extLst>
          </p:cNvPr>
          <p:cNvSpPr txBox="1"/>
          <p:nvPr/>
        </p:nvSpPr>
        <p:spPr>
          <a:xfrm>
            <a:off x="2586732" y="2721114"/>
            <a:ext cx="45752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Selected Examples</a:t>
            </a:r>
          </a:p>
        </p:txBody>
      </p:sp>
    </p:spTree>
    <p:extLst>
      <p:ext uri="{BB962C8B-B14F-4D97-AF65-F5344CB8AC3E}">
        <p14:creationId xmlns:p14="http://schemas.microsoft.com/office/powerpoint/2010/main" val="202373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25701A-62C0-144C-AB29-4C0D20E31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W. Nazarewicz,  ISNET-9, May 22-26, 2023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FEF285-0190-B243-9790-2D5CC53AD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42866" y="65011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987C7CF1-4D7D-C941-87F6-6592CA3F75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1BA855-8848-5342-93C9-188C7D02C7C3}"/>
              </a:ext>
            </a:extLst>
          </p:cNvPr>
          <p:cNvSpPr txBox="1">
            <a:spLocks/>
          </p:cNvSpPr>
          <p:nvPr/>
        </p:nvSpPr>
        <p:spPr bwMode="auto">
          <a:xfrm>
            <a:off x="312811" y="2358"/>
            <a:ext cx="8333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800" dirty="0">
                <a:solidFill>
                  <a:srgbClr val="002060"/>
                </a:solidFill>
                <a:latin typeface="Calibri" charset="0"/>
              </a:rPr>
              <a:t>Hilbert-space extrapolations of A-body results with ANN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1EF9A8-79A9-4543-951C-62375357CA28}"/>
              </a:ext>
            </a:extLst>
          </p:cNvPr>
          <p:cNvSpPr/>
          <p:nvPr/>
        </p:nvSpPr>
        <p:spPr>
          <a:xfrm>
            <a:off x="328606" y="1223664"/>
            <a:ext cx="42939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1"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Yoshida, Phys. Rev. C 102, </a:t>
            </a:r>
            <a:r>
              <a:rPr lang="en-US" sz="1600" dirty="0"/>
              <a:t>024305 </a:t>
            </a:r>
            <a:r>
              <a:rPr lang="en-US" altLang="en-US" sz="1600" dirty="0">
                <a:solidFill>
                  <a:srgbClr val="000000"/>
                </a:solidFill>
              </a:rPr>
              <a:t>(2020)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043F6-3352-2941-A0E7-1F9754101B74}"/>
              </a:ext>
            </a:extLst>
          </p:cNvPr>
          <p:cNvSpPr/>
          <p:nvPr/>
        </p:nvSpPr>
        <p:spPr>
          <a:xfrm>
            <a:off x="4727710" y="789108"/>
            <a:ext cx="44991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1775" lvl="1" indent="0"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Jiang et al. Phys. Rev. C </a:t>
            </a:r>
            <a:r>
              <a:rPr lang="en-US" sz="1600" dirty="0"/>
              <a:t>100, 054326 (2019)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D7448-C7EC-D842-8C00-D12EABE48B04}"/>
              </a:ext>
            </a:extLst>
          </p:cNvPr>
          <p:cNvSpPr txBox="1"/>
          <p:nvPr/>
        </p:nvSpPr>
        <p:spPr>
          <a:xfrm>
            <a:off x="5490777" y="1113413"/>
            <a:ext cx="3639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>
                <a:solidFill>
                  <a:srgbClr val="FF0000"/>
                </a:solidFill>
              </a:rPr>
              <a:t>4</a:t>
            </a:r>
            <a:r>
              <a:rPr lang="en-US" sz="2400" dirty="0">
                <a:solidFill>
                  <a:srgbClr val="FF0000"/>
                </a:solidFill>
              </a:rPr>
              <a:t>He with </a:t>
            </a:r>
            <a:r>
              <a:rPr lang="en-US" sz="2400" dirty="0" err="1">
                <a:solidFill>
                  <a:srgbClr val="FF0000"/>
                </a:solidFill>
              </a:rPr>
              <a:t>NCSM+NNLO</a:t>
            </a:r>
            <a:r>
              <a:rPr lang="en-US" sz="2400" baseline="-25000" dirty="0" err="1">
                <a:solidFill>
                  <a:srgbClr val="FF0000"/>
                </a:solidFill>
              </a:rPr>
              <a:t>opt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72F3C3-6C59-CE46-A1A6-9A0CDA330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722" y="1578832"/>
            <a:ext cx="3139258" cy="30965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A32FBDC-E3C6-3644-BF66-D77D989F9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302" y="5135523"/>
            <a:ext cx="3024098" cy="12106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14D1D5-BFA4-7A44-9CC7-85B6A0B2535B}"/>
              </a:ext>
            </a:extLst>
          </p:cNvPr>
          <p:cNvSpPr txBox="1"/>
          <p:nvPr/>
        </p:nvSpPr>
        <p:spPr>
          <a:xfrm>
            <a:off x="5674302" y="4720511"/>
            <a:ext cx="3135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>
                <a:solidFill>
                  <a:srgbClr val="FF0000"/>
                </a:solidFill>
              </a:rPr>
              <a:t>16</a:t>
            </a:r>
            <a:r>
              <a:rPr lang="en-US" sz="2400" dirty="0">
                <a:solidFill>
                  <a:srgbClr val="FF0000"/>
                </a:solidFill>
              </a:rPr>
              <a:t>O with </a:t>
            </a:r>
            <a:r>
              <a:rPr lang="en-US" sz="2400" dirty="0" err="1">
                <a:solidFill>
                  <a:srgbClr val="FF0000"/>
                </a:solidFill>
              </a:rPr>
              <a:t>CC+NNLO</a:t>
            </a:r>
            <a:r>
              <a:rPr lang="en-US" sz="2400" baseline="-25000" dirty="0" err="1">
                <a:solidFill>
                  <a:srgbClr val="FF0000"/>
                </a:solidFill>
              </a:rPr>
              <a:t>opt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DBA080-82AF-DCF5-C5DB-DD32436BA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72" y="1683921"/>
            <a:ext cx="4572000" cy="30365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6A80AD-F379-0C4C-5707-FD36DA5E9D18}"/>
              </a:ext>
            </a:extLst>
          </p:cNvPr>
          <p:cNvSpPr txBox="1"/>
          <p:nvPr/>
        </p:nvSpPr>
        <p:spPr>
          <a:xfrm>
            <a:off x="328606" y="4844038"/>
            <a:ext cx="47878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Extrapolated ground-state energy of </a:t>
            </a:r>
            <a:r>
              <a:rPr lang="en-US" sz="2000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71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004C21-7F50-9641-8962-008A4A4C22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W. Nazarewicz,  ISNET-9, May 22-26,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7ECB7A-58AC-354E-B089-78549F6B5A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C7CF1-4D7D-C941-87F6-6592CA3F75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0AEFF-6DAF-FC49-B67B-B9B622B03096}"/>
              </a:ext>
            </a:extLst>
          </p:cNvPr>
          <p:cNvSpPr txBox="1"/>
          <p:nvPr/>
        </p:nvSpPr>
        <p:spPr>
          <a:xfrm>
            <a:off x="122663" y="95112"/>
            <a:ext cx="902133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31F2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Variational Monte Carlo calculations of A ≤ 6 nuclei with Artificial Neural Networks, 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Adams et al., Phys. Rev. Lett. 127, 022502 (2021); </a:t>
            </a:r>
            <a:r>
              <a:rPr lang="en-US" sz="20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Gnech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Few Body Systems 63, 7 (2022) (⇒ talk by A. Lovato)</a:t>
            </a:r>
          </a:p>
          <a:p>
            <a:br>
              <a:rPr lang="en-US" sz="2000" dirty="0">
                <a:solidFill>
                  <a:srgbClr val="231F20"/>
                </a:solidFill>
                <a:latin typeface="Times" pitchFamily="2" charset="0"/>
              </a:rPr>
            </a:br>
            <a:endParaRPr lang="en-US" sz="2000" dirty="0">
              <a:solidFill>
                <a:srgbClr val="231F20"/>
              </a:solidFill>
              <a:effectLst/>
              <a:latin typeface="Time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EA88D8-9070-6348-8496-77937D1AF9E2}"/>
              </a:ext>
            </a:extLst>
          </p:cNvPr>
          <p:cNvSpPr txBox="1"/>
          <p:nvPr/>
        </p:nvSpPr>
        <p:spPr>
          <a:xfrm>
            <a:off x="546410" y="5215619"/>
            <a:ext cx="85975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31F20"/>
                </a:solidFill>
                <a:effectLst/>
                <a:latin typeface="+mj-lt"/>
              </a:rPr>
              <a:t>The spin-isospin dependent ANN variational wave function outperforms the routinely employed two- and three-body Jastrow parametrization of the correlation function.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6A5A47-B8BE-3047-B92E-CB6E1AF16FDC}"/>
              </a:ext>
            </a:extLst>
          </p:cNvPr>
          <p:cNvSpPr txBox="1"/>
          <p:nvPr/>
        </p:nvSpPr>
        <p:spPr>
          <a:xfrm>
            <a:off x="1734483" y="1151114"/>
            <a:ext cx="532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Leading order </a:t>
            </a:r>
            <a:r>
              <a:rPr lang="en-US" dirty="0" err="1"/>
              <a:t>pionless</a:t>
            </a:r>
            <a:r>
              <a:rPr lang="en-US" dirty="0"/>
              <a:t> EFT NN+NNN Hamiltonian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0B065-A16A-3F42-A334-DF2DD50C8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537" y="1502024"/>
            <a:ext cx="5586290" cy="37972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E49EB9-B150-5744-8CA5-6D1A3ABC0098}"/>
              </a:ext>
            </a:extLst>
          </p:cNvPr>
          <p:cNvSpPr txBox="1"/>
          <p:nvPr/>
        </p:nvSpPr>
        <p:spPr>
          <a:xfrm>
            <a:off x="2447691" y="4312108"/>
            <a:ext cx="32896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" pitchFamily="2" charset="0"/>
              </a:rPr>
              <a:t>point-nucleon density of </a:t>
            </a:r>
            <a:r>
              <a:rPr lang="en-US" sz="2000" baseline="30000" dirty="0">
                <a:effectLst/>
                <a:latin typeface="Times" pitchFamily="2" charset="0"/>
              </a:rPr>
              <a:t>6</a:t>
            </a:r>
            <a:r>
              <a:rPr lang="en-US" sz="2000" dirty="0">
                <a:effectLst/>
                <a:latin typeface="Times" pitchFamily="2" charset="0"/>
              </a:rPr>
              <a:t>Li </a:t>
            </a:r>
            <a:endParaRPr lang="en-US" sz="200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2_NEUP-20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12836</TotalTime>
  <Words>2870</Words>
  <Application>Microsoft Macintosh PowerPoint</Application>
  <PresentationFormat>On-screen Show (4:3)</PresentationFormat>
  <Paragraphs>313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-apple-system</vt:lpstr>
      <vt:lpstr>Arial</vt:lpstr>
      <vt:lpstr>Calibri</vt:lpstr>
      <vt:lpstr>CMMI7</vt:lpstr>
      <vt:lpstr>Corbel</vt:lpstr>
      <vt:lpstr>Courier New</vt:lpstr>
      <vt:lpstr>Harding</vt:lpstr>
      <vt:lpstr>Helvetica</vt:lpstr>
      <vt:lpstr>Lucida Grande</vt:lpstr>
      <vt:lpstr>Lucida Handwriting</vt:lpstr>
      <vt:lpstr>SFRM1000</vt:lpstr>
      <vt:lpstr>Source Sans Pro</vt:lpstr>
      <vt:lpstr>Symbol</vt:lpstr>
      <vt:lpstr>Times</vt:lpstr>
      <vt:lpstr>2_NEUP-2010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MSU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Witold Nazarewicz</dc:creator>
  <cp:keywords/>
  <dc:description/>
  <cp:lastModifiedBy>Nazarewicz, Witold</cp:lastModifiedBy>
  <cp:revision>601</cp:revision>
  <cp:lastPrinted>2022-08-02T10:16:24Z</cp:lastPrinted>
  <dcterms:created xsi:type="dcterms:W3CDTF">2011-02-08T20:20:39Z</dcterms:created>
  <dcterms:modified xsi:type="dcterms:W3CDTF">2023-05-22T19:48:51Z</dcterms:modified>
  <cp:category/>
</cp:coreProperties>
</file>