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69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6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67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</p:sldIdLst>
  <p:sldSz cy="7559675" cx="10080625"/>
  <p:notesSz cx="7772400" cy="10058400"/>
  <p:embeddedFontLst>
    <p:embeddedFont>
      <p:font typeface="Proxima Nova"/>
      <p:regular r:id="rId74"/>
      <p:bold r:id="rId75"/>
      <p:italic r:id="rId76"/>
      <p:boldItalic r:id="rId7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31" Type="http://schemas.openxmlformats.org/officeDocument/2006/relationships/slide" Target="slides/slide27.xml"/><Relationship Id="rId75" Type="http://schemas.openxmlformats.org/officeDocument/2006/relationships/font" Target="fonts/ProximaNova-bold.fntdata"/><Relationship Id="rId30" Type="http://schemas.openxmlformats.org/officeDocument/2006/relationships/slide" Target="slides/slide26.xml"/><Relationship Id="rId74" Type="http://schemas.openxmlformats.org/officeDocument/2006/relationships/font" Target="fonts/ProximaNova-regular.fntdata"/><Relationship Id="rId33" Type="http://schemas.openxmlformats.org/officeDocument/2006/relationships/slide" Target="slides/slide29.xml"/><Relationship Id="rId77" Type="http://schemas.openxmlformats.org/officeDocument/2006/relationships/font" Target="fonts/ProximaNova-boldItalic.fntdata"/><Relationship Id="rId32" Type="http://schemas.openxmlformats.org/officeDocument/2006/relationships/slide" Target="slides/slide28.xml"/><Relationship Id="rId76" Type="http://schemas.openxmlformats.org/officeDocument/2006/relationships/font" Target="fonts/ProximaNova-italic.fntdata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20" Type="http://schemas.openxmlformats.org/officeDocument/2006/relationships/slide" Target="slides/slide16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22" Type="http://schemas.openxmlformats.org/officeDocument/2006/relationships/slide" Target="slides/slide18.xml"/><Relationship Id="rId66" Type="http://schemas.openxmlformats.org/officeDocument/2006/relationships/slide" Target="slides/slide62.xml"/><Relationship Id="rId21" Type="http://schemas.openxmlformats.org/officeDocument/2006/relationships/slide" Target="slides/slide17.xml"/><Relationship Id="rId65" Type="http://schemas.openxmlformats.org/officeDocument/2006/relationships/slide" Target="slides/slide61.xml"/><Relationship Id="rId24" Type="http://schemas.openxmlformats.org/officeDocument/2006/relationships/slide" Target="slides/slide20.xml"/><Relationship Id="rId68" Type="http://schemas.openxmlformats.org/officeDocument/2006/relationships/slide" Target="slides/slide64.xml"/><Relationship Id="rId23" Type="http://schemas.openxmlformats.org/officeDocument/2006/relationships/slide" Target="slides/slide19.xml"/><Relationship Id="rId67" Type="http://schemas.openxmlformats.org/officeDocument/2006/relationships/slide" Target="slides/slide63.xml"/><Relationship Id="rId60" Type="http://schemas.openxmlformats.org/officeDocument/2006/relationships/slide" Target="slides/slide56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69" Type="http://schemas.openxmlformats.org/officeDocument/2006/relationships/slide" Target="slides/slide6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11" Type="http://schemas.openxmlformats.org/officeDocument/2006/relationships/slide" Target="slides/slide7.xml"/><Relationship Id="rId55" Type="http://schemas.openxmlformats.org/officeDocument/2006/relationships/slide" Target="slides/slide51.xml"/><Relationship Id="rId10" Type="http://schemas.openxmlformats.org/officeDocument/2006/relationships/slide" Target="slides/slide6.xml"/><Relationship Id="rId54" Type="http://schemas.openxmlformats.org/officeDocument/2006/relationships/slide" Target="slides/slide50.xml"/><Relationship Id="rId13" Type="http://schemas.openxmlformats.org/officeDocument/2006/relationships/slide" Target="slides/slide9.xml"/><Relationship Id="rId57" Type="http://schemas.openxmlformats.org/officeDocument/2006/relationships/slide" Target="slides/slide53.xml"/><Relationship Id="rId12" Type="http://schemas.openxmlformats.org/officeDocument/2006/relationships/slide" Target="slides/slide8.xml"/><Relationship Id="rId56" Type="http://schemas.openxmlformats.org/officeDocument/2006/relationships/slide" Target="slides/slide52.xml"/><Relationship Id="rId15" Type="http://schemas.openxmlformats.org/officeDocument/2006/relationships/slide" Target="slides/slide11.xml"/><Relationship Id="rId59" Type="http://schemas.openxmlformats.org/officeDocument/2006/relationships/slide" Target="slides/slide55.xml"/><Relationship Id="rId14" Type="http://schemas.openxmlformats.org/officeDocument/2006/relationships/slide" Target="slides/slide10.xml"/><Relationship Id="rId58" Type="http://schemas.openxmlformats.org/officeDocument/2006/relationships/slide" Target="slides/slide5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arxiv.org/pdf/2103.08978.pdf" TargetMode="Externa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 txBox="1"/>
          <p:nvPr>
            <p:ph idx="1" type="body"/>
          </p:nvPr>
        </p:nvSpPr>
        <p:spPr>
          <a:xfrm>
            <a:off x="777240" y="4777560"/>
            <a:ext cx="6212160" cy="4520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Let’s imagine the following: when you put inside a coconut ice cream and fruits you get some exotic. Something similar happens when you couple DM and DE. I do not if it taste good or not. let’s see if you wanna  try.</a:t>
            </a:r>
            <a:endParaRPr b="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:notes"/>
          <p:cNvSpPr/>
          <p:nvPr/>
        </p:nvSpPr>
        <p:spPr>
          <a:xfrm>
            <a:off x="4402440" y="9553320"/>
            <a:ext cx="3362400" cy="49716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ee485b7bf0_0_612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>
                <a:solidFill>
                  <a:schemeClr val="dk1"/>
                </a:solidFill>
              </a:rPr>
              <a:t>indeed, this is the question, bekenstein ask himself in 1993. He found the most general relation between the geometrical and physical sectors. It respects causality and the weak equivalence principle (</a:t>
            </a:r>
            <a:r>
              <a:rPr lang="es-CO" sz="1000">
                <a:solidFill>
                  <a:schemeClr val="dk1"/>
                </a:solidFill>
              </a:rPr>
              <a:t> The WEP requires that all freely falling test-bodies follow the geodesics of the spacetime</a:t>
            </a:r>
            <a:r>
              <a:rPr lang="es-CO">
                <a:solidFill>
                  <a:schemeClr val="dk1"/>
                </a:solidFill>
              </a:rPr>
              <a:t>) so the WEP holds here. See </a:t>
            </a:r>
            <a:r>
              <a:rPr lang="es-CO" u="sng">
                <a:solidFill>
                  <a:schemeClr val="hlink"/>
                </a:solidFill>
                <a:hlinkClick r:id="rId2"/>
              </a:rPr>
              <a:t>https://arxiv.org/pdf/2103.08978.pdf</a:t>
            </a:r>
            <a:r>
              <a:rPr lang="es-CO">
                <a:solidFill>
                  <a:schemeClr val="dk1"/>
                </a:solidFill>
              </a:rPr>
              <a:t>. </a:t>
            </a:r>
            <a:r>
              <a:rPr lang="es-CO" sz="900">
                <a:solidFill>
                  <a:schemeClr val="dk1"/>
                </a:solidFill>
              </a:rPr>
              <a:t>Quoting Bekenstein [42], the most general transformation between the two frames that ”respects the weak equivalence principle, ordinary notions of causality, and which is insensitive to a change of zero for the auxiliary scalar field” is the so called disformal transformation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1" name="Google Shape;141;gee485b7bf0_0_612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eeb28bfbe4_0_3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eeb28bfbe4_0_3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eeb28bfbe4_0_1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eeb28bfbe4_0_1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02e809a10d_1_20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102e809a10d_1_20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08e39da284_0_206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208e39da284_0_206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08e39da284_0_216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Thought of the most general way of relating...</a:t>
            </a:r>
            <a:endParaRPr/>
          </a:p>
        </p:txBody>
      </p:sp>
      <p:sp>
        <p:nvSpPr>
          <p:cNvPr id="179" name="Google Shape;179;g208e39da284_0_216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0c589abc19_0_1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Thought of the most general way of relating...</a:t>
            </a:r>
            <a:endParaRPr/>
          </a:p>
        </p:txBody>
      </p:sp>
      <p:sp>
        <p:nvSpPr>
          <p:cNvPr id="186" name="Google Shape;186;g20c589abc19_0_1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e485b7bf0_0_714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in this work we </a:t>
            </a:r>
            <a:r>
              <a:rPr lang="es-CO"/>
              <a:t>assumed</a:t>
            </a:r>
            <a:r>
              <a:rPr lang="es-CO"/>
              <a:t> a different scenario. We imagine…  but the vector sector </a:t>
            </a:r>
            <a:r>
              <a:rPr lang="es-CO"/>
              <a:t>which</a:t>
            </a:r>
            <a:r>
              <a:rPr lang="es-CO"/>
              <a:t> is part of the gravitational sector experiences a different metric.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850">
                <a:solidFill>
                  <a:schemeClr val="dk1"/>
                </a:solidFill>
              </a:rPr>
              <a:t>Levi-Civita symbol which represents the structure constants of the SU(2) group.</a:t>
            </a:r>
            <a:endParaRPr sz="8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ee485b7bf0_0_714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08e39da284_0_266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in this work we assumed a different scenario. We imagine…  but the vector sector which is part of the gravitational sector experiences a different metric.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850">
                <a:solidFill>
                  <a:schemeClr val="dk1"/>
                </a:solidFill>
              </a:rPr>
              <a:t>Levi-Civita symbol which represents the structure constants of the SU(2) group.</a:t>
            </a:r>
            <a:endParaRPr sz="8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208e39da284_0_266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08e39da284_0_13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08e39da284_0_13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08e39da284_0_25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in this work we assumed a different scenario. We imagine…  but the vector sector which is part of the gravitational sector experiences a different metric.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850">
                <a:solidFill>
                  <a:schemeClr val="dk1"/>
                </a:solidFill>
              </a:rPr>
              <a:t>Levi-Civita symbol which represents the structure constants of the SU(2) group.</a:t>
            </a:r>
            <a:endParaRPr sz="8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208e39da284_0_25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0c589abc19_0_139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in this work we assumed a different scenario. We imagine…  but the vector sector which is part of the gravitational sector experiences a different metric.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850">
                <a:solidFill>
                  <a:schemeClr val="dk1"/>
                </a:solidFill>
              </a:rPr>
              <a:t>Levi-Civita symbol which represents the structure constants of the SU(2) group.</a:t>
            </a:r>
            <a:endParaRPr sz="8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20c589abc19_0_139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08e39da284_0_326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208e39da284_0_326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08e39da284_0_317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208e39da284_0_317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208e39da284_0_35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208e39da284_0_35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02e809a10d_1_45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102e809a10d_1_45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08e39da284_0_36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208e39da284_0_36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08e39da284_0_369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g208e39da284_0_369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ea3a74d609_0_11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1ea3a74d609_0_11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02e809a10d_1_33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102e809a10d_1_33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08e39da284_0_3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Thought of the most general way of relating...</a:t>
            </a:r>
            <a:endParaRPr/>
          </a:p>
        </p:txBody>
      </p:sp>
      <p:sp>
        <p:nvSpPr>
          <p:cNvPr id="77" name="Google Shape;77;g208e39da284_0_3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08e39da284_0_40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g208e39da284_0_40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08e39da284_0_39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g208e39da284_0_39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1ea1cf4f58f_0_5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g1ea1cf4f58f_0_5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1ea1cf4f58f_0_111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g1ea1cf4f58f_0_111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ea1cf4f58f_0_7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1ea1cf4f58f_0_7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ea1cf4f58f_0_119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1ea1cf4f58f_0_119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1ea1cf4f58f_0_10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g1ea1cf4f58f_0_10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ea1cf4f58f_0_1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g1ea1cf4f58f_0_1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208e39da284_0_46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g208e39da284_0_46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208e39da284_0_45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g208e39da284_0_45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08e39da284_0_155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Thought of the most general way of relating...</a:t>
            </a:r>
            <a:endParaRPr/>
          </a:p>
        </p:txBody>
      </p:sp>
      <p:sp>
        <p:nvSpPr>
          <p:cNvPr id="83" name="Google Shape;83;g208e39da284_0_155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208e39da284_0_47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g208e39da284_0_47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208e39da284_0_432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g208e39da284_0_432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08e39da284_0_48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g208e39da284_0_48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20c589abc19_0_274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there should be no changes in the signature of the metric</a:t>
            </a:r>
            <a:endParaRPr/>
          </a:p>
        </p:txBody>
      </p:sp>
      <p:sp>
        <p:nvSpPr>
          <p:cNvPr id="439" name="Google Shape;439;g20c589abc19_0_274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208e39da284_0_51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g208e39da284_0_51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208e39da284_0_531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0" name="Google Shape;460;g208e39da284_0_531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208e39da284_0_542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g208e39da284_0_542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208e39da284_0_521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g208e39da284_0_521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20c589abc19_0_39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g20c589abc19_0_39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ee485b7bf0_0_784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gee485b7bf0_0_784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08e39da284_0_147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Thought of the most general way of relating...</a:t>
            </a:r>
            <a:endParaRPr/>
          </a:p>
        </p:txBody>
      </p:sp>
      <p:sp>
        <p:nvSpPr>
          <p:cNvPr id="90" name="Google Shape;90;g208e39da284_0_147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102e809a10d_1_101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g102e809a10d_1_101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20c589abc19_0_48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g20c589abc19_0_48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20c589abc19_0_16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g20c589abc19_0_16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20c589abc19_0_79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g20c589abc19_0_79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20c589abc19_0_93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g20c589abc19_0_93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208e39da284_0_557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g208e39da284_0_557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20c589abc19_0_61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1" name="Google Shape;581;g20c589abc19_0_61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20c589abc19_0_7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g20c589abc19_0_7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20c589abc19_0_112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g20c589abc19_0_112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102e809a10d_1_157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g102e809a10d_1_157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08e39da284_0_136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Thought of the most general way of relating...</a:t>
            </a:r>
            <a:endParaRPr/>
          </a:p>
        </p:txBody>
      </p:sp>
      <p:sp>
        <p:nvSpPr>
          <p:cNvPr id="99" name="Google Shape;99;g208e39da284_0_136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208e39da284_0_57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g208e39da284_0_57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20c589abc19_0_264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we have proposed a novel recipe...</a:t>
            </a:r>
            <a:endParaRPr/>
          </a:p>
        </p:txBody>
      </p:sp>
      <p:sp>
        <p:nvSpPr>
          <p:cNvPr id="636" name="Google Shape;636;g20c589abc19_0_264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ee485b7bf0_0_835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we have </a:t>
            </a:r>
            <a:r>
              <a:rPr lang="es-CO"/>
              <a:t>proposed</a:t>
            </a:r>
            <a:r>
              <a:rPr lang="es-CO"/>
              <a:t> a novel recipe...</a:t>
            </a:r>
            <a:endParaRPr/>
          </a:p>
        </p:txBody>
      </p:sp>
      <p:sp>
        <p:nvSpPr>
          <p:cNvPr id="643" name="Google Shape;643;gee485b7bf0_0_835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20c589abc19_0_249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we have proposed a novel recipe...</a:t>
            </a:r>
            <a:endParaRPr/>
          </a:p>
        </p:txBody>
      </p:sp>
      <p:sp>
        <p:nvSpPr>
          <p:cNvPr id="649" name="Google Shape;649;g20c589abc19_0_249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20c589abc19_0_244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we have proposed a novel recipe...</a:t>
            </a:r>
            <a:endParaRPr/>
          </a:p>
        </p:txBody>
      </p:sp>
      <p:sp>
        <p:nvSpPr>
          <p:cNvPr id="655" name="Google Shape;655;g20c589abc19_0_244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20c589abc19_0_239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we have proposed a novel recipe...</a:t>
            </a:r>
            <a:endParaRPr/>
          </a:p>
        </p:txBody>
      </p:sp>
      <p:sp>
        <p:nvSpPr>
          <p:cNvPr id="661" name="Google Shape;661;g20c589abc19_0_239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20c589abc19_0_234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we have proposed a novel recipe...</a:t>
            </a:r>
            <a:endParaRPr/>
          </a:p>
        </p:txBody>
      </p:sp>
      <p:sp>
        <p:nvSpPr>
          <p:cNvPr id="667" name="Google Shape;667;g20c589abc19_0_234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20c589abc19_0_259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we have proposed a novel recipe...</a:t>
            </a:r>
            <a:endParaRPr/>
          </a:p>
        </p:txBody>
      </p:sp>
      <p:sp>
        <p:nvSpPr>
          <p:cNvPr id="673" name="Google Shape;673;g20c589abc19_0_259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20c589abc19_0_254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we have proposed a novel recipe...</a:t>
            </a:r>
            <a:endParaRPr/>
          </a:p>
        </p:txBody>
      </p:sp>
      <p:sp>
        <p:nvSpPr>
          <p:cNvPr id="679" name="Google Shape;679;g20c589abc19_0_254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ecaf421a80_0_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5" name="Google Shape;685;gecaf421a80_0_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08e39da284_0_180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Thought of the most general way of relating...</a:t>
            </a:r>
            <a:endParaRPr/>
          </a:p>
        </p:txBody>
      </p:sp>
      <p:sp>
        <p:nvSpPr>
          <p:cNvPr id="108" name="Google Shape;108;g208e39da284_0_180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08e39da284_0_189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Thought of the most general way of relating...</a:t>
            </a:r>
            <a:endParaRPr/>
          </a:p>
        </p:txBody>
      </p:sp>
      <p:sp>
        <p:nvSpPr>
          <p:cNvPr id="118" name="Google Shape;118;g208e39da284_0_189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08e39da284_0_122:notes"/>
          <p:cNvSpPr txBox="1"/>
          <p:nvPr>
            <p:ph idx="1" type="body"/>
          </p:nvPr>
        </p:nvSpPr>
        <p:spPr>
          <a:xfrm>
            <a:off x="777225" y="4777725"/>
            <a:ext cx="6217800" cy="45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Thought of the most general way of relating...</a:t>
            </a:r>
            <a:endParaRPr/>
          </a:p>
        </p:txBody>
      </p:sp>
      <p:sp>
        <p:nvSpPr>
          <p:cNvPr id="129" name="Google Shape;129;g208e39da284_0_122:notes"/>
          <p:cNvSpPr/>
          <p:nvPr>
            <p:ph idx="2" type="sldImg"/>
          </p:nvPr>
        </p:nvSpPr>
        <p:spPr>
          <a:xfrm>
            <a:off x="1295650" y="754375"/>
            <a:ext cx="518190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4406540"/>
            <a:ext cx="100806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62736" y="1847921"/>
            <a:ext cx="8955300" cy="2334600"/>
          </a:xfrm>
          <a:prstGeom prst="rect">
            <a:avLst/>
          </a:prstGeom>
        </p:spPr>
        <p:txBody>
          <a:bodyPr anchorCtr="0" anchor="b" bIns="111975" lIns="111975" spcFirstLastPara="1" rIns="111975" wrap="square" tIns="1119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00"/>
              <a:buNone/>
              <a:defRPr sz="59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00"/>
              <a:buNone/>
              <a:defRPr sz="59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00"/>
              <a:buNone/>
              <a:defRPr sz="59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00"/>
              <a:buNone/>
              <a:defRPr sz="59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00"/>
              <a:buNone/>
              <a:defRPr sz="59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00"/>
              <a:buNone/>
              <a:defRPr sz="59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00"/>
              <a:buNone/>
              <a:defRPr sz="59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00"/>
              <a:buNone/>
              <a:defRPr sz="59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00"/>
              <a:buNone/>
              <a:defRPr sz="59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62736" y="4677214"/>
            <a:ext cx="8955300" cy="925800"/>
          </a:xfrm>
          <a:prstGeom prst="rect">
            <a:avLst/>
          </a:prstGeom>
        </p:spPr>
        <p:txBody>
          <a:bodyPr anchorCtr="0" anchor="t" bIns="111975" lIns="111975" spcFirstLastPara="1" rIns="111975" wrap="square" tIns="11197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 sz="29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 sz="29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 sz="29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 sz="29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 sz="29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 sz="29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 sz="29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 sz="29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None/>
              <a:defRPr sz="29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7415933"/>
            <a:ext cx="10080600" cy="143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1975" lIns="111975" spcFirstLastPara="1" rIns="111975" wrap="square" tIns="1119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43628" y="1457223"/>
            <a:ext cx="9393300" cy="28188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7100"/>
              <a:buNone/>
              <a:defRPr b="1" sz="171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100"/>
              <a:buNone/>
              <a:defRPr b="1" sz="171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100"/>
              <a:buNone/>
              <a:defRPr b="1" sz="171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100"/>
              <a:buNone/>
              <a:defRPr b="1" sz="171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100"/>
              <a:buNone/>
              <a:defRPr b="1" sz="171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100"/>
              <a:buNone/>
              <a:defRPr b="1" sz="171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100"/>
              <a:buNone/>
              <a:defRPr b="1" sz="171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100"/>
              <a:buNone/>
              <a:defRPr b="1" sz="171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100"/>
              <a:buNone/>
              <a:defRPr b="1" sz="171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43628" y="4514053"/>
            <a:ext cx="9393300" cy="1325400"/>
          </a:xfrm>
          <a:prstGeom prst="rect">
            <a:avLst/>
          </a:prstGeom>
        </p:spPr>
        <p:txBody>
          <a:bodyPr anchorCtr="0" anchor="t" bIns="111975" lIns="111975" spcFirstLastPara="1" rIns="111975" wrap="square" tIns="111975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4406540"/>
            <a:ext cx="100806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62736" y="3023870"/>
            <a:ext cx="8955300" cy="1144500"/>
          </a:xfrm>
          <a:prstGeom prst="rect">
            <a:avLst/>
          </a:prstGeom>
        </p:spPr>
        <p:txBody>
          <a:bodyPr anchorCtr="0" anchor="b" bIns="111975" lIns="111975" spcFirstLastPara="1" rIns="111975" wrap="square" tIns="1119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7415933"/>
            <a:ext cx="10080600" cy="143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1975" lIns="111975" spcFirstLastPara="1" rIns="111975" wrap="square" tIns="1119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43628" y="654077"/>
            <a:ext cx="9393300" cy="841800"/>
          </a:xfrm>
          <a:prstGeom prst="rect">
            <a:avLst/>
          </a:prstGeom>
        </p:spPr>
        <p:txBody>
          <a:bodyPr anchorCtr="0" anchor="t" bIns="111975" lIns="111975" spcFirstLastPara="1" rIns="111975" wrap="square" tIns="1119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43628" y="1693854"/>
            <a:ext cx="9393300" cy="5021400"/>
          </a:xfrm>
          <a:prstGeom prst="rect">
            <a:avLst/>
          </a:prstGeom>
        </p:spPr>
        <p:txBody>
          <a:bodyPr anchorCtr="0" anchor="t" bIns="111975" lIns="111975" spcFirstLastPara="1" rIns="111975" wrap="square" tIns="111975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43628" y="654077"/>
            <a:ext cx="9393300" cy="841800"/>
          </a:xfrm>
          <a:prstGeom prst="rect">
            <a:avLst/>
          </a:prstGeom>
        </p:spPr>
        <p:txBody>
          <a:bodyPr anchorCtr="0" anchor="t" bIns="111975" lIns="111975" spcFirstLastPara="1" rIns="111975" wrap="square" tIns="1119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43628" y="1693854"/>
            <a:ext cx="4409700" cy="5021400"/>
          </a:xfrm>
          <a:prstGeom prst="rect">
            <a:avLst/>
          </a:prstGeom>
        </p:spPr>
        <p:txBody>
          <a:bodyPr anchorCtr="0" anchor="t" bIns="111975" lIns="111975" spcFirstLastPara="1" rIns="111975" wrap="square" tIns="11197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5327385" y="1693854"/>
            <a:ext cx="4409700" cy="5021400"/>
          </a:xfrm>
          <a:prstGeom prst="rect">
            <a:avLst/>
          </a:prstGeom>
        </p:spPr>
        <p:txBody>
          <a:bodyPr anchorCtr="0" anchor="t" bIns="111975" lIns="111975" spcFirstLastPara="1" rIns="111975" wrap="square" tIns="111975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43628" y="654077"/>
            <a:ext cx="9393300" cy="841800"/>
          </a:xfrm>
          <a:prstGeom prst="rect">
            <a:avLst/>
          </a:prstGeom>
        </p:spPr>
        <p:txBody>
          <a:bodyPr anchorCtr="0" anchor="t" bIns="111975" lIns="111975" spcFirstLastPara="1" rIns="111975" wrap="square" tIns="1119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43628" y="816595"/>
            <a:ext cx="3095700" cy="1110600"/>
          </a:xfrm>
          <a:prstGeom prst="rect">
            <a:avLst/>
          </a:prstGeom>
        </p:spPr>
        <p:txBody>
          <a:bodyPr anchorCtr="0" anchor="b" bIns="111975" lIns="111975" spcFirstLastPara="1" rIns="111975" wrap="square" tIns="1119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1pPr>
            <a:lvl2pPr lvl="1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2pPr>
            <a:lvl3pPr lvl="2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3pPr>
            <a:lvl4pPr lvl="3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4pPr>
            <a:lvl5pPr lvl="4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5pPr>
            <a:lvl6pPr lvl="5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6pPr>
            <a:lvl7pPr lvl="6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7pPr>
            <a:lvl8pPr lvl="7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8pPr>
            <a:lvl9pPr lvl="8">
              <a:spcBef>
                <a:spcPts val="0"/>
              </a:spcBef>
              <a:spcAft>
                <a:spcPts val="0"/>
              </a:spcAft>
              <a:buSzPts val="2900"/>
              <a:buNone/>
              <a:defRPr sz="29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43628" y="2042369"/>
            <a:ext cx="3095700" cy="4672800"/>
          </a:xfrm>
          <a:prstGeom prst="rect">
            <a:avLst/>
          </a:prstGeom>
        </p:spPr>
        <p:txBody>
          <a:bodyPr anchorCtr="0" anchor="t" bIns="111975" lIns="111975" spcFirstLastPara="1" rIns="111975" wrap="square" tIns="111975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540467" y="773605"/>
            <a:ext cx="6391200" cy="60126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5040313" y="110"/>
            <a:ext cx="5040300" cy="7559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11975" lIns="111975" spcFirstLastPara="1" rIns="111975" wrap="square" tIns="1119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544867" y="6607275"/>
            <a:ext cx="516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92695" y="1772265"/>
            <a:ext cx="4459500" cy="2218800"/>
          </a:xfrm>
          <a:prstGeom prst="rect">
            <a:avLst/>
          </a:prstGeom>
        </p:spPr>
        <p:txBody>
          <a:bodyPr anchorCtr="0" anchor="b" bIns="111975" lIns="111975" spcFirstLastPara="1" rIns="111975" wrap="square" tIns="1119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92695" y="4069748"/>
            <a:ext cx="4459500" cy="1977600"/>
          </a:xfrm>
          <a:prstGeom prst="rect">
            <a:avLst/>
          </a:prstGeom>
        </p:spPr>
        <p:txBody>
          <a:bodyPr anchorCtr="0" anchor="t" bIns="111975" lIns="111975" spcFirstLastPara="1" rIns="111975" wrap="square" tIns="1119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5445456" y="1064395"/>
            <a:ext cx="4230000" cy="54309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Char char="●"/>
              <a:defRPr>
                <a:solidFill>
                  <a:schemeClr val="lt1"/>
                </a:solidFill>
              </a:defRPr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○"/>
              <a:defRPr>
                <a:solidFill>
                  <a:schemeClr val="lt1"/>
                </a:solidFill>
              </a:defRPr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■"/>
              <a:defRPr>
                <a:solidFill>
                  <a:schemeClr val="lt1"/>
                </a:solidFill>
              </a:defRPr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●"/>
              <a:defRPr>
                <a:solidFill>
                  <a:schemeClr val="lt1"/>
                </a:solidFill>
              </a:defRPr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○"/>
              <a:defRPr>
                <a:solidFill>
                  <a:schemeClr val="lt1"/>
                </a:solidFill>
              </a:defRPr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■"/>
              <a:defRPr>
                <a:solidFill>
                  <a:schemeClr val="lt1"/>
                </a:solidFill>
              </a:defRPr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●"/>
              <a:defRPr>
                <a:solidFill>
                  <a:schemeClr val="lt1"/>
                </a:solidFill>
              </a:defRPr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○"/>
              <a:defRPr>
                <a:solidFill>
                  <a:schemeClr val="lt1"/>
                </a:solidFill>
              </a:defRPr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43628" y="6227087"/>
            <a:ext cx="6613200" cy="8802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3628" y="654077"/>
            <a:ext cx="93933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1975" lIns="111975" spcFirstLastPara="1" rIns="111975" wrap="square" tIns="1119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Proxima Nova"/>
              <a:buNone/>
              <a:defRPr sz="34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Proxima Nova"/>
              <a:buNone/>
              <a:defRPr sz="34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Proxima Nova"/>
              <a:buNone/>
              <a:defRPr sz="34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Proxima Nova"/>
              <a:buNone/>
              <a:defRPr sz="34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Proxima Nova"/>
              <a:buNone/>
              <a:defRPr sz="34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Proxima Nova"/>
              <a:buNone/>
              <a:defRPr sz="34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Proxima Nova"/>
              <a:buNone/>
              <a:defRPr sz="34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Proxima Nova"/>
              <a:buNone/>
              <a:defRPr sz="34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Proxima Nova"/>
              <a:buNone/>
              <a:defRPr sz="34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3628" y="1693854"/>
            <a:ext cx="9393300" cy="50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111975" lIns="111975" spcFirstLastPara="1" rIns="111975" wrap="square" tIns="111975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200"/>
              <a:buFont typeface="Proxima Nova"/>
              <a:buChar char="●"/>
              <a:defRPr sz="22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○"/>
              <a:defRPr sz="17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■"/>
              <a:defRPr sz="17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●"/>
              <a:defRPr sz="17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○"/>
              <a:defRPr sz="17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■"/>
              <a:defRPr sz="17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●"/>
              <a:defRPr sz="17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○"/>
              <a:defRPr sz="17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700"/>
              <a:buFont typeface="Proxima Nova"/>
              <a:buChar char="■"/>
              <a:defRPr sz="17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40296" y="6853777"/>
            <a:ext cx="6048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1975" lIns="111975" spcFirstLastPara="1" rIns="111975" wrap="square" tIns="111975">
            <a:normAutofit/>
          </a:bodyPr>
          <a:lstStyle>
            <a:lvl1pPr lvl="0" algn="r">
              <a:buNone/>
              <a:defRPr sz="1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2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Relationship Id="rId4" Type="http://schemas.openxmlformats.org/officeDocument/2006/relationships/image" Target="../media/image38.png"/><Relationship Id="rId5" Type="http://schemas.openxmlformats.org/officeDocument/2006/relationships/image" Target="../media/image12.png"/><Relationship Id="rId6" Type="http://schemas.openxmlformats.org/officeDocument/2006/relationships/image" Target="../media/image2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1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18.png"/><Relationship Id="rId6" Type="http://schemas.openxmlformats.org/officeDocument/2006/relationships/image" Target="../media/image1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5.png"/><Relationship Id="rId6" Type="http://schemas.openxmlformats.org/officeDocument/2006/relationships/image" Target="../media/image2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5.png"/><Relationship Id="rId6" Type="http://schemas.openxmlformats.org/officeDocument/2006/relationships/image" Target="../media/image2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9.png"/><Relationship Id="rId4" Type="http://schemas.openxmlformats.org/officeDocument/2006/relationships/image" Target="../media/image27.png"/><Relationship Id="rId5" Type="http://schemas.openxmlformats.org/officeDocument/2006/relationships/image" Target="../media/image30.png"/><Relationship Id="rId6" Type="http://schemas.openxmlformats.org/officeDocument/2006/relationships/image" Target="../media/image37.png"/><Relationship Id="rId7" Type="http://schemas.openxmlformats.org/officeDocument/2006/relationships/image" Target="../media/image26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0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0.png"/><Relationship Id="rId4" Type="http://schemas.openxmlformats.org/officeDocument/2006/relationships/image" Target="../media/image3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0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0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1.png"/><Relationship Id="rId7" Type="http://schemas.openxmlformats.org/officeDocument/2006/relationships/image" Target="../media/image55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55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6.png"/><Relationship Id="rId4" Type="http://schemas.openxmlformats.org/officeDocument/2006/relationships/image" Target="../media/image34.png"/><Relationship Id="rId5" Type="http://schemas.openxmlformats.org/officeDocument/2006/relationships/image" Target="../media/image55.png"/><Relationship Id="rId6" Type="http://schemas.openxmlformats.org/officeDocument/2006/relationships/image" Target="../media/image35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6.png"/><Relationship Id="rId4" Type="http://schemas.openxmlformats.org/officeDocument/2006/relationships/image" Target="../media/image34.png"/><Relationship Id="rId5" Type="http://schemas.openxmlformats.org/officeDocument/2006/relationships/image" Target="../media/image55.png"/><Relationship Id="rId6" Type="http://schemas.openxmlformats.org/officeDocument/2006/relationships/image" Target="../media/image35.png"/><Relationship Id="rId7" Type="http://schemas.openxmlformats.org/officeDocument/2006/relationships/image" Target="../media/image42.png"/><Relationship Id="rId8" Type="http://schemas.openxmlformats.org/officeDocument/2006/relationships/image" Target="../media/image54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1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9.png"/><Relationship Id="rId4" Type="http://schemas.openxmlformats.org/officeDocument/2006/relationships/image" Target="../media/image41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39.png"/><Relationship Id="rId4" Type="http://schemas.openxmlformats.org/officeDocument/2006/relationships/image" Target="../media/image41.png"/><Relationship Id="rId5" Type="http://schemas.openxmlformats.org/officeDocument/2006/relationships/image" Target="../media/image43.png"/><Relationship Id="rId6" Type="http://schemas.openxmlformats.org/officeDocument/2006/relationships/image" Target="../media/image50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9.png"/><Relationship Id="rId4" Type="http://schemas.openxmlformats.org/officeDocument/2006/relationships/image" Target="../media/image41.png"/><Relationship Id="rId5" Type="http://schemas.openxmlformats.org/officeDocument/2006/relationships/image" Target="../media/image43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image" Target="../media/image50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4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4.png"/><Relationship Id="rId4" Type="http://schemas.openxmlformats.org/officeDocument/2006/relationships/image" Target="../media/image5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9.png"/><Relationship Id="rId4" Type="http://schemas.openxmlformats.org/officeDocument/2006/relationships/image" Target="../media/image45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9.png"/><Relationship Id="rId4" Type="http://schemas.openxmlformats.org/officeDocument/2006/relationships/image" Target="../media/image45.png"/><Relationship Id="rId5" Type="http://schemas.openxmlformats.org/officeDocument/2006/relationships/image" Target="../media/image52.png"/><Relationship Id="rId6" Type="http://schemas.openxmlformats.org/officeDocument/2006/relationships/image" Target="../media/image48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64.png"/><Relationship Id="rId4" Type="http://schemas.openxmlformats.org/officeDocument/2006/relationships/image" Target="../media/image49.png"/><Relationship Id="rId5" Type="http://schemas.openxmlformats.org/officeDocument/2006/relationships/image" Target="../media/image45.png"/><Relationship Id="rId6" Type="http://schemas.openxmlformats.org/officeDocument/2006/relationships/image" Target="../media/image52.png"/><Relationship Id="rId7" Type="http://schemas.openxmlformats.org/officeDocument/2006/relationships/image" Target="../media/image48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64.png"/><Relationship Id="rId4" Type="http://schemas.openxmlformats.org/officeDocument/2006/relationships/image" Target="../media/image49.png"/><Relationship Id="rId5" Type="http://schemas.openxmlformats.org/officeDocument/2006/relationships/image" Target="../media/image45.png"/><Relationship Id="rId6" Type="http://schemas.openxmlformats.org/officeDocument/2006/relationships/image" Target="../media/image52.png"/><Relationship Id="rId7" Type="http://schemas.openxmlformats.org/officeDocument/2006/relationships/image" Target="../media/image48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64.png"/><Relationship Id="rId4" Type="http://schemas.openxmlformats.org/officeDocument/2006/relationships/image" Target="../media/image49.png"/><Relationship Id="rId5" Type="http://schemas.openxmlformats.org/officeDocument/2006/relationships/image" Target="../media/image45.png"/><Relationship Id="rId6" Type="http://schemas.openxmlformats.org/officeDocument/2006/relationships/image" Target="../media/image52.png"/><Relationship Id="rId7" Type="http://schemas.openxmlformats.org/officeDocument/2006/relationships/image" Target="../media/image48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56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56.png"/><Relationship Id="rId4" Type="http://schemas.openxmlformats.org/officeDocument/2006/relationships/image" Target="../media/image53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3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3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61.png"/><Relationship Id="rId4" Type="http://schemas.openxmlformats.org/officeDocument/2006/relationships/image" Target="../media/image59.png"/><Relationship Id="rId5" Type="http://schemas.openxmlformats.org/officeDocument/2006/relationships/image" Target="../media/image5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8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5.png"/><Relationship Id="rId6" Type="http://schemas.openxmlformats.org/officeDocument/2006/relationships/image" Target="../media/image60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62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9.xml"/><Relationship Id="rId3" Type="http://schemas.openxmlformats.org/officeDocument/2006/relationships/image" Target="../media/image6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3.png"/><Relationship Id="rId5" Type="http://schemas.openxmlformats.org/officeDocument/2006/relationships/image" Target="../media/image9.png"/><Relationship Id="rId6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13.png"/><Relationship Id="rId5" Type="http://schemas.openxmlformats.org/officeDocument/2006/relationships/image" Target="../media/image9.png"/><Relationship Id="rId6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59525" y="5203342"/>
            <a:ext cx="1921100" cy="1626659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/>
          <p:nvPr/>
        </p:nvSpPr>
        <p:spPr>
          <a:xfrm>
            <a:off x="3336480" y="2108520"/>
            <a:ext cx="1757880" cy="13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/>
          <p:nvPr/>
        </p:nvSpPr>
        <p:spPr>
          <a:xfrm>
            <a:off x="7223760" y="7007040"/>
            <a:ext cx="2346480" cy="39672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3"/>
          <p:cNvSpPr/>
          <p:nvPr/>
        </p:nvSpPr>
        <p:spPr>
          <a:xfrm>
            <a:off x="408775" y="3624325"/>
            <a:ext cx="9263100" cy="17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>
                <a:latin typeface="Verdana"/>
                <a:ea typeface="Verdana"/>
                <a:cs typeface="Verdana"/>
                <a:sym typeface="Verdana"/>
              </a:rPr>
              <a:t>Gabriel Gómez</a:t>
            </a:r>
            <a:endParaRPr b="1" sz="24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100">
                <a:latin typeface="Verdana"/>
                <a:ea typeface="Verdana"/>
                <a:cs typeface="Verdana"/>
                <a:sym typeface="Verdana"/>
              </a:rPr>
              <a:t>Fondecyt Postdoctoral Fellow</a:t>
            </a:r>
            <a:endParaRPr sz="21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100">
                <a:latin typeface="Verdana"/>
                <a:ea typeface="Verdana"/>
                <a:cs typeface="Verdana"/>
                <a:sym typeface="Verdana"/>
              </a:rPr>
              <a:t>Departamento de Física, Universidad de Santiago de Chile</a:t>
            </a:r>
            <a:endParaRPr sz="21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3"/>
          <p:cNvSpPr txBox="1"/>
          <p:nvPr/>
        </p:nvSpPr>
        <p:spPr>
          <a:xfrm>
            <a:off x="1922350" y="6383600"/>
            <a:ext cx="76746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500">
                <a:solidFill>
                  <a:srgbClr val="B7B7B7"/>
                </a:solidFill>
                <a:latin typeface="Proxima Nova"/>
                <a:ea typeface="Proxima Nova"/>
                <a:cs typeface="Proxima Nova"/>
                <a:sym typeface="Proxima Nova"/>
              </a:rPr>
              <a:t>Third Workshop on Current Challenges in Cosmology Colombia 2023</a:t>
            </a:r>
            <a:endParaRPr sz="2200">
              <a:solidFill>
                <a:srgbClr val="B7B7B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4248" y="5584300"/>
            <a:ext cx="1625651" cy="147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5">
            <a:alphaModFix amt="39000"/>
          </a:blip>
          <a:stretch>
            <a:fillRect/>
          </a:stretch>
        </p:blipFill>
        <p:spPr>
          <a:xfrm>
            <a:off x="4775" y="1770211"/>
            <a:ext cx="10080625" cy="1501588"/>
          </a:xfrm>
          <a:prstGeom prst="rect">
            <a:avLst/>
          </a:prstGeom>
          <a:noFill/>
          <a:ln>
            <a:noFill/>
          </a:ln>
          <a:effectLst>
            <a:reflection blurRad="0" dir="0" dist="0" endA="0" endPos="30000" fadeDir="5400012" kx="0" rotWithShape="0" algn="bl" stA="75000" stPos="0" sy="-100000" ky="0"/>
          </a:effectLst>
        </p:spPr>
      </p:pic>
      <p:sp>
        <p:nvSpPr>
          <p:cNvPr id="68" name="Google Shape;68;p13"/>
          <p:cNvSpPr txBox="1"/>
          <p:nvPr/>
        </p:nvSpPr>
        <p:spPr>
          <a:xfrm>
            <a:off x="255163" y="1455300"/>
            <a:ext cx="95703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Generalized Coupled Vector Dark Energy </a:t>
            </a:r>
            <a:r>
              <a:rPr lang="es-CO" sz="36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Models</a:t>
            </a:r>
            <a:r>
              <a:rPr lang="es-CO" sz="36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/>
          <p:nvPr/>
        </p:nvSpPr>
        <p:spPr>
          <a:xfrm>
            <a:off x="7223760" y="7007040"/>
            <a:ext cx="2346480" cy="39672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2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What is the most general way of relating geometries of the same gravitational theory?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-According to GR gravity and matter experience the same metric.</a:t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3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3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What is the most general way of relating geometries of the same gravitational theory?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-According to GR gravity and matter experience the same metric.</a:t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-Conformal/Disformal transformation(</a:t>
            </a:r>
            <a:r>
              <a:rPr lang="es-CO" sz="2400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rPr>
              <a:t>Bekenstein PRD. (1993)</a:t>
            </a: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5" name="Google Shape;14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5575" y="3429670"/>
            <a:ext cx="5390280" cy="5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4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What is the most general way of relating geometries of the same gravitational theory?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-According to GR </a:t>
            </a: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gravity and matter</a:t>
            </a: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 experience the same metric.</a:t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-Conformal/Disformal transformation(</a:t>
            </a:r>
            <a:r>
              <a:rPr lang="es-CO" sz="2400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rPr>
              <a:t>Bekenstein PRD. (1993)</a:t>
            </a: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5575" y="3429670"/>
            <a:ext cx="5390280" cy="5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4"/>
          <p:cNvSpPr/>
          <p:nvPr/>
        </p:nvSpPr>
        <p:spPr>
          <a:xfrm>
            <a:off x="4126300" y="3375725"/>
            <a:ext cx="898500" cy="6882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5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5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What is the most general way of relating geometries of the same gravitational theory?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-According to GR </a:t>
            </a: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gravity and matter</a:t>
            </a: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 experience the same metric.</a:t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-Conformal/Disformal transformation(</a:t>
            </a:r>
            <a:r>
              <a:rPr lang="es-CO" sz="2400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rPr>
              <a:t>Bekenstein PRD. (1993)</a:t>
            </a: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5575" y="3429670"/>
            <a:ext cx="5390280" cy="5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5"/>
          <p:cNvSpPr/>
          <p:nvPr/>
        </p:nvSpPr>
        <p:spPr>
          <a:xfrm>
            <a:off x="5655800" y="3375738"/>
            <a:ext cx="898500" cy="6882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6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6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What is the most general way of relating geometries of the same gravitational theory?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-According to GR gravity and matter experience the same metric.</a:t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-Conformal/Disformal transformation(</a:t>
            </a:r>
            <a:r>
              <a:rPr lang="es-CO" sz="2400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rPr>
              <a:t>Bekenstein PRD. (1993)</a:t>
            </a: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  <a:r>
              <a:rPr lang="es-CO" sz="2400">
                <a:solidFill>
                  <a:srgbClr val="0000FF"/>
                </a:solidFill>
                <a:highlight>
                  <a:srgbClr val="B6D7A8"/>
                </a:highlight>
                <a:latin typeface="Verdana"/>
                <a:ea typeface="Verdana"/>
                <a:cs typeface="Verdana"/>
                <a:sym typeface="Verdana"/>
              </a:rPr>
              <a:t>Different representations of the same theory:</a:t>
            </a:r>
            <a:endParaRPr sz="2400">
              <a:solidFill>
                <a:srgbClr val="0000FF"/>
              </a:solidFill>
              <a:highlight>
                <a:srgbClr val="B6D7A8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68" name="Google Shape;168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5575" y="3429670"/>
            <a:ext cx="5390280" cy="5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4325" y="5256213"/>
            <a:ext cx="4371975" cy="177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7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7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What is the most general way of relating geometries of the same gravitational theory?</a:t>
            </a:r>
            <a:endParaRPr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-According to GR gravity and matter experience the same metric.</a:t>
            </a:r>
            <a:endParaRPr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-Conformal/Disformal transformation(</a:t>
            </a:r>
            <a:r>
              <a:rPr lang="es-CO" sz="2400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rPr>
              <a:t>Bekenstein PRD. (1993)</a:t>
            </a: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  <a:r>
              <a:rPr lang="es-CO" sz="2400">
                <a:solidFill>
                  <a:srgbClr val="0000FF"/>
                </a:solidFill>
                <a:highlight>
                  <a:srgbClr val="B6D7A8"/>
                </a:highlight>
                <a:latin typeface="Verdana"/>
                <a:ea typeface="Verdana"/>
                <a:cs typeface="Verdana"/>
                <a:sym typeface="Verdana"/>
              </a:rPr>
              <a:t>Different representations of the same theory:</a:t>
            </a:r>
            <a:endParaRPr sz="2400">
              <a:solidFill>
                <a:srgbClr val="0000FF"/>
              </a:solidFill>
              <a:highlight>
                <a:srgbClr val="B6D7A8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200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rPr>
              <a:t>Jordan frame:</a:t>
            </a:r>
            <a:r>
              <a:rPr lang="es-CO" sz="220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s-CO" sz="22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fields and curvature couple directly, but matter only involves the metric.</a:t>
            </a:r>
            <a:endParaRPr sz="22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200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rPr>
              <a:t>Einstein frame:</a:t>
            </a:r>
            <a:r>
              <a:rPr lang="es-CO" sz="220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s-CO" sz="2200">
                <a:solidFill>
                  <a:srgbClr val="0000FF"/>
                </a:solidFill>
                <a:latin typeface="Verdana"/>
                <a:ea typeface="Verdana"/>
                <a:cs typeface="Verdana"/>
                <a:sym typeface="Verdana"/>
              </a:rPr>
              <a:t>the gravitational Lagrangian has the Einstein-Hilbert form  but the matter sector is affected by fields, which mediates an additional force.</a:t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76" name="Google Shape;176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5575" y="3429670"/>
            <a:ext cx="5390280" cy="5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8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-Coupled scalar field models:</a:t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5943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lt2"/>
                </a:solidFill>
              </a:rPr>
              <a:t>JCAP 1005 (2010) 038</a:t>
            </a:r>
            <a:endParaRPr b="1" sz="1800">
              <a:solidFill>
                <a:schemeClr val="lt2"/>
              </a:solidFill>
            </a:endParaRPr>
          </a:p>
        </p:txBody>
      </p:sp>
      <p:pic>
        <p:nvPicPr>
          <p:cNvPr id="183" name="Google Shape;18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863" y="1558388"/>
            <a:ext cx="8439150" cy="394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9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-Coupled scalar field models:</a:t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5943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lt2"/>
                </a:solidFill>
              </a:rPr>
              <a:t>JCAP 1005 (2010) 038</a:t>
            </a:r>
            <a:endParaRPr b="1" sz="1800">
              <a:solidFill>
                <a:schemeClr val="lt2"/>
              </a:solidFill>
            </a:endParaRPr>
          </a:p>
        </p:txBody>
      </p:sp>
      <p:pic>
        <p:nvPicPr>
          <p:cNvPr id="190" name="Google Shape;19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863" y="1558388"/>
            <a:ext cx="8439150" cy="394335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9"/>
          <p:cNvSpPr/>
          <p:nvPr/>
        </p:nvSpPr>
        <p:spPr>
          <a:xfrm>
            <a:off x="0" y="3090800"/>
            <a:ext cx="3942300" cy="23886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30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-Coupled Multi-Proca Vector Dark Energy:  </a:t>
            </a:r>
            <a:r>
              <a:rPr b="1" lang="es-CO" sz="1800">
                <a:solidFill>
                  <a:schemeClr val="lt2"/>
                </a:solidFill>
              </a:rPr>
              <a:t>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D0D0D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D0D0D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lt2"/>
                </a:solidFill>
              </a:rPr>
              <a:t>Gómez &amp; Rodríguez (PDU. 31 (2021) 100759)										</a:t>
            </a:r>
            <a:endParaRPr b="1" sz="30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98" name="Google Shape;19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3613" y="1227713"/>
            <a:ext cx="7077075" cy="85725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0"/>
          <p:cNvSpPr txBox="1"/>
          <p:nvPr/>
        </p:nvSpPr>
        <p:spPr>
          <a:xfrm>
            <a:off x="6248400" y="66939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arXiv:2004.06466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1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31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-Coupled Multi-Proca Vector Dark Energy: </a:t>
            </a:r>
            <a:r>
              <a:rPr b="1" lang="es-CO" sz="1800">
                <a:solidFill>
                  <a:schemeClr val="lt2"/>
                </a:solidFill>
              </a:rPr>
              <a:t>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D0D0D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D0D0D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lt2"/>
                </a:solidFill>
              </a:rPr>
              <a:t>Gómez &amp; Rodríguez (PDU. 31 (2021) 100759)</a:t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6" name="Google Shape;20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3613" y="1227713"/>
            <a:ext cx="7077075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16000" y="2432050"/>
            <a:ext cx="8353425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1"/>
          <p:cNvSpPr txBox="1"/>
          <p:nvPr/>
        </p:nvSpPr>
        <p:spPr>
          <a:xfrm>
            <a:off x="6248400" y="66939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arXiv:2004.06466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5934075" cy="451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819650"/>
            <a:ext cx="7969135" cy="258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2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32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-Coupled Multi-Proca Vector Dark Energy: </a:t>
            </a:r>
            <a:r>
              <a:rPr b="1" lang="es-CO" sz="1800">
                <a:solidFill>
                  <a:schemeClr val="lt2"/>
                </a:solidFill>
              </a:rPr>
              <a:t>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D0D0D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D0D0D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lt2"/>
                </a:solidFill>
              </a:rPr>
              <a:t>Gómez &amp; Rodríguez (PDU. 31 (2021) 100759)										</a:t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15" name="Google Shape;215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3613" y="1227713"/>
            <a:ext cx="7077075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16000" y="2432050"/>
            <a:ext cx="835342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1150" y="3889125"/>
            <a:ext cx="5122849" cy="62415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2"/>
          <p:cNvSpPr txBox="1"/>
          <p:nvPr/>
        </p:nvSpPr>
        <p:spPr>
          <a:xfrm>
            <a:off x="6248400" y="66939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arXiv:2004.06466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3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33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-Coupled Multi-Proca Vector Dark Energy: </a:t>
            </a:r>
            <a:r>
              <a:rPr b="1" lang="es-CO" sz="1800">
                <a:solidFill>
                  <a:schemeClr val="lt2"/>
                </a:solidFill>
              </a:rPr>
              <a:t>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D0D0D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D0D0D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lt2"/>
                </a:solidFill>
              </a:rPr>
              <a:t>Gómez &amp; Rodríguez (PDU. 31 (2021) 100759)</a:t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25" name="Google Shape;22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3613" y="1227713"/>
            <a:ext cx="7077075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0100" y="3315626"/>
            <a:ext cx="3871426" cy="403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16000" y="2432050"/>
            <a:ext cx="835342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1150" y="3889125"/>
            <a:ext cx="5122849" cy="62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4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34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-Disformally coupled Vector Dark Energy:</a:t>
            </a:r>
            <a:r>
              <a:rPr b="1" lang="es-CO" sz="1800">
                <a:solidFill>
                  <a:schemeClr val="lt2"/>
                </a:solidFill>
              </a:rPr>
              <a:t> </a:t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lt2"/>
                </a:solidFill>
              </a:rPr>
              <a:t>Gómez (PRD 107 (2023) 12)</a:t>
            </a:r>
            <a:endParaRPr sz="31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35" name="Google Shape;23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275" y="1409700"/>
            <a:ext cx="8010525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275" y="2657575"/>
            <a:ext cx="780097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4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5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35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-Disformally coupled Vector Dark Energy:</a:t>
            </a:r>
            <a:r>
              <a:rPr b="1" lang="es-CO" sz="1800">
                <a:solidFill>
                  <a:schemeClr val="lt2"/>
                </a:solidFill>
              </a:rPr>
              <a:t> </a:t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Vector disformal transformation: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45720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800">
                <a:solidFill>
                  <a:schemeClr val="lt2"/>
                </a:solidFill>
              </a:rPr>
              <a:t>Gómez (PRD 107 (2023) 12)</a:t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44" name="Google Shape;24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275" y="1409700"/>
            <a:ext cx="8010525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275" y="2657575"/>
            <a:ext cx="7800975" cy="6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2138" y="4622800"/>
            <a:ext cx="8896350" cy="752475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5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6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36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-Disformally coupled Vector Dark Energy:</a:t>
            </a:r>
            <a:r>
              <a:rPr b="1" lang="es-CO" sz="1800">
                <a:solidFill>
                  <a:schemeClr val="lt2"/>
                </a:solidFill>
              </a:rPr>
              <a:t> </a:t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Vector disformal transformation: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Energy momentum tensor in both frames: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54" name="Google Shape;25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275" y="1409700"/>
            <a:ext cx="8010525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5275" y="2657575"/>
            <a:ext cx="7800975" cy="6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2138" y="4622800"/>
            <a:ext cx="8896350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82788" y="6508750"/>
            <a:ext cx="6115050" cy="79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7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37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-Vector field equation of motion: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64" name="Google Shape;26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888" y="1301325"/>
            <a:ext cx="3638550" cy="752475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7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8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38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-Vector field equation of motion: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72" name="Google Shape;27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888" y="1301325"/>
            <a:ext cx="3638550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04650" y="2827488"/>
            <a:ext cx="5343525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8"/>
          <p:cNvSpPr/>
          <p:nvPr/>
        </p:nvSpPr>
        <p:spPr>
          <a:xfrm>
            <a:off x="1443975" y="2688100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38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9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39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-Vector field equation of motion: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Interacting term: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Conservation law: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82" name="Google Shape;28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888" y="1301325"/>
            <a:ext cx="3638550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04650" y="2827488"/>
            <a:ext cx="5343525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39"/>
          <p:cNvSpPr/>
          <p:nvPr/>
        </p:nvSpPr>
        <p:spPr>
          <a:xfrm>
            <a:off x="1443975" y="2688100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5" name="Google Shape;285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9263" y="4294188"/>
            <a:ext cx="90297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68625" y="6408738"/>
            <a:ext cx="6276975" cy="83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0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40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-Vector field equation of motion: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Interacting term: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Conservation law: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93" name="Google Shape;29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2888" y="1301325"/>
            <a:ext cx="3638550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04650" y="2827488"/>
            <a:ext cx="5343525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0"/>
          <p:cNvSpPr/>
          <p:nvPr/>
        </p:nvSpPr>
        <p:spPr>
          <a:xfrm>
            <a:off x="1443975" y="2688100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6" name="Google Shape;296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9263" y="4294188"/>
            <a:ext cx="90297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68625" y="6408738"/>
            <a:ext cx="6276975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40"/>
          <p:cNvSpPr/>
          <p:nvPr/>
        </p:nvSpPr>
        <p:spPr>
          <a:xfrm>
            <a:off x="7784825" y="6056100"/>
            <a:ext cx="1570800" cy="10383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1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41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Concrete model: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05" name="Google Shape;30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8563" y="578488"/>
            <a:ext cx="5010150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41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5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4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Interacting Dark Energy Models:</a:t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2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42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Concrete model: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13" name="Google Shape;31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8563" y="578488"/>
            <a:ext cx="501015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956500"/>
            <a:ext cx="10080626" cy="598675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42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3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43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Concrete model: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It can be recast as: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22" name="Google Shape;32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8563" y="578488"/>
            <a:ext cx="501015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956500"/>
            <a:ext cx="10080626" cy="59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82119" y="3717600"/>
            <a:ext cx="8026881" cy="83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5963" y="5056188"/>
            <a:ext cx="89535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43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  <p:pic>
        <p:nvPicPr>
          <p:cNvPr id="327" name="Google Shape;327;p4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54125" y="6285025"/>
            <a:ext cx="4112825" cy="83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4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44"/>
          <p:cNvSpPr/>
          <p:nvPr/>
        </p:nvSpPr>
        <p:spPr>
          <a:xfrm>
            <a:off x="0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44"/>
          <p:cNvSpPr txBox="1"/>
          <p:nvPr/>
        </p:nvSpPr>
        <p:spPr>
          <a:xfrm>
            <a:off x="4984850" y="4481425"/>
            <a:ext cx="49731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Intrinsic pathologies?</a:t>
            </a:r>
            <a:endParaRPr i="1" sz="36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(2205.07784)</a:t>
            </a:r>
            <a:endParaRPr i="1" sz="36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p44"/>
          <p:cNvSpPr txBox="1"/>
          <p:nvPr/>
        </p:nvSpPr>
        <p:spPr>
          <a:xfrm>
            <a:off x="6118750" y="1232100"/>
            <a:ext cx="400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5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45"/>
          <p:cNvSpPr/>
          <p:nvPr/>
        </p:nvSpPr>
        <p:spPr>
          <a:xfrm>
            <a:off x="0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45"/>
          <p:cNvSpPr txBox="1"/>
          <p:nvPr/>
        </p:nvSpPr>
        <p:spPr>
          <a:xfrm>
            <a:off x="4984850" y="4481425"/>
            <a:ext cx="49731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Intrinsic pathologies?</a:t>
            </a:r>
            <a:endParaRPr i="1" sz="36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(2205.07784)</a:t>
            </a:r>
            <a:endParaRPr i="1" sz="36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45"/>
          <p:cNvSpPr txBox="1"/>
          <p:nvPr/>
        </p:nvSpPr>
        <p:spPr>
          <a:xfrm>
            <a:off x="870050" y="5929225"/>
            <a:ext cx="4973100" cy="16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Ghost instabilities? </a:t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(2204.10868)</a:t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45"/>
          <p:cNvSpPr txBox="1"/>
          <p:nvPr/>
        </p:nvSpPr>
        <p:spPr>
          <a:xfrm>
            <a:off x="6118750" y="1232100"/>
            <a:ext cx="400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6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46"/>
          <p:cNvSpPr/>
          <p:nvPr/>
        </p:nvSpPr>
        <p:spPr>
          <a:xfrm>
            <a:off x="0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46"/>
          <p:cNvSpPr txBox="1"/>
          <p:nvPr/>
        </p:nvSpPr>
        <p:spPr>
          <a:xfrm>
            <a:off x="4984850" y="4481425"/>
            <a:ext cx="49731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Intrinsic pathologies?</a:t>
            </a:r>
            <a:endParaRPr i="1" sz="36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(2205.07784)</a:t>
            </a:r>
            <a:endParaRPr i="1" sz="36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46"/>
          <p:cNvSpPr txBox="1"/>
          <p:nvPr/>
        </p:nvSpPr>
        <p:spPr>
          <a:xfrm>
            <a:off x="108050" y="1204825"/>
            <a:ext cx="49731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Breakdown of the theory?</a:t>
            </a:r>
            <a:endParaRPr i="1" sz="3600">
              <a:solidFill>
                <a:srgbClr val="99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(2301.02263)</a:t>
            </a:r>
            <a:endParaRPr i="1" sz="3600">
              <a:solidFill>
                <a:srgbClr val="99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46"/>
          <p:cNvSpPr txBox="1"/>
          <p:nvPr/>
        </p:nvSpPr>
        <p:spPr>
          <a:xfrm>
            <a:off x="870050" y="5929225"/>
            <a:ext cx="4973100" cy="16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Ghost instabilities? </a:t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(2204.10868)</a:t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47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47"/>
          <p:cNvSpPr/>
          <p:nvPr/>
        </p:nvSpPr>
        <p:spPr>
          <a:xfrm>
            <a:off x="0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47"/>
          <p:cNvSpPr txBox="1"/>
          <p:nvPr/>
        </p:nvSpPr>
        <p:spPr>
          <a:xfrm>
            <a:off x="4984850" y="4481425"/>
            <a:ext cx="49731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Intrinsic pathologies?</a:t>
            </a:r>
            <a:endParaRPr i="1" sz="36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(2205.07784)</a:t>
            </a:r>
            <a:endParaRPr i="1" sz="36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47"/>
          <p:cNvSpPr txBox="1"/>
          <p:nvPr/>
        </p:nvSpPr>
        <p:spPr>
          <a:xfrm>
            <a:off x="108050" y="1204825"/>
            <a:ext cx="49731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Breakdown of the theory?</a:t>
            </a:r>
            <a:endParaRPr i="1" sz="3600">
              <a:solidFill>
                <a:srgbClr val="99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(2301.02263)</a:t>
            </a:r>
            <a:endParaRPr i="1" sz="3600">
              <a:solidFill>
                <a:srgbClr val="99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47"/>
          <p:cNvSpPr txBox="1"/>
          <p:nvPr/>
        </p:nvSpPr>
        <p:spPr>
          <a:xfrm>
            <a:off x="870050" y="5929225"/>
            <a:ext cx="4973100" cy="16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Ghost instabilities? </a:t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(2204.10868)</a:t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p47"/>
          <p:cNvSpPr txBox="1"/>
          <p:nvPr/>
        </p:nvSpPr>
        <p:spPr>
          <a:xfrm>
            <a:off x="5518250" y="671425"/>
            <a:ext cx="4509300" cy="16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D0D0D"/>
                </a:solidFill>
                <a:latin typeface="Calibri"/>
                <a:ea typeface="Calibri"/>
                <a:cs typeface="Calibri"/>
                <a:sym typeface="Calibri"/>
              </a:rPr>
              <a:t>A singularity problem? </a:t>
            </a:r>
            <a:endParaRPr i="1"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D0D0D"/>
                </a:solidFill>
                <a:latin typeface="Calibri"/>
                <a:ea typeface="Calibri"/>
                <a:cs typeface="Calibri"/>
                <a:sym typeface="Calibri"/>
              </a:rPr>
              <a:t>(2204.11324)</a:t>
            </a:r>
            <a:endParaRPr i="1"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47"/>
          <p:cNvSpPr txBox="1"/>
          <p:nvPr/>
        </p:nvSpPr>
        <p:spPr>
          <a:xfrm>
            <a:off x="6118750" y="1232100"/>
            <a:ext cx="400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8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48"/>
          <p:cNvSpPr/>
          <p:nvPr/>
        </p:nvSpPr>
        <p:spPr>
          <a:xfrm>
            <a:off x="0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48"/>
          <p:cNvSpPr txBox="1"/>
          <p:nvPr/>
        </p:nvSpPr>
        <p:spPr>
          <a:xfrm>
            <a:off x="4984850" y="4481425"/>
            <a:ext cx="49731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Intrinsic pathologies?</a:t>
            </a:r>
            <a:endParaRPr i="1" sz="36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(2205.07784)</a:t>
            </a:r>
            <a:endParaRPr i="1" sz="36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48"/>
          <p:cNvSpPr txBox="1"/>
          <p:nvPr/>
        </p:nvSpPr>
        <p:spPr>
          <a:xfrm>
            <a:off x="108050" y="1204825"/>
            <a:ext cx="49731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Breakdown of the theory?</a:t>
            </a:r>
            <a:endParaRPr i="1" sz="3600">
              <a:solidFill>
                <a:srgbClr val="99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(2301.02263)</a:t>
            </a:r>
            <a:endParaRPr i="1" sz="3600">
              <a:solidFill>
                <a:srgbClr val="99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p48"/>
          <p:cNvSpPr txBox="1"/>
          <p:nvPr/>
        </p:nvSpPr>
        <p:spPr>
          <a:xfrm>
            <a:off x="870050" y="5929225"/>
            <a:ext cx="4973100" cy="16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Ghost instabilities? </a:t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(2204.10868)</a:t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48"/>
          <p:cNvSpPr txBox="1"/>
          <p:nvPr/>
        </p:nvSpPr>
        <p:spPr>
          <a:xfrm>
            <a:off x="5518250" y="671425"/>
            <a:ext cx="4509300" cy="16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D0D0D"/>
                </a:solidFill>
                <a:latin typeface="Calibri"/>
                <a:ea typeface="Calibri"/>
                <a:cs typeface="Calibri"/>
                <a:sym typeface="Calibri"/>
              </a:rPr>
              <a:t>A singularity problem? </a:t>
            </a:r>
            <a:endParaRPr i="1"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600">
                <a:solidFill>
                  <a:srgbClr val="0D0D0D"/>
                </a:solidFill>
                <a:latin typeface="Calibri"/>
                <a:ea typeface="Calibri"/>
                <a:cs typeface="Calibri"/>
                <a:sym typeface="Calibri"/>
              </a:rPr>
              <a:t>(2204.11324)</a:t>
            </a:r>
            <a:endParaRPr i="1"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6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p48"/>
          <p:cNvSpPr txBox="1"/>
          <p:nvPr/>
        </p:nvSpPr>
        <p:spPr>
          <a:xfrm>
            <a:off x="684050" y="2918425"/>
            <a:ext cx="4973100" cy="23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well-posedness of the Cauchy problem</a:t>
            </a:r>
            <a:endParaRPr sz="3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(2207.00443)</a:t>
            </a:r>
            <a:endParaRPr sz="3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6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Google Shape;376;p48"/>
          <p:cNvSpPr txBox="1"/>
          <p:nvPr/>
        </p:nvSpPr>
        <p:spPr>
          <a:xfrm>
            <a:off x="6118750" y="1232100"/>
            <a:ext cx="400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7" name="Google Shape;377;p48"/>
          <p:cNvSpPr/>
          <p:nvPr/>
        </p:nvSpPr>
        <p:spPr>
          <a:xfrm>
            <a:off x="343925" y="2500225"/>
            <a:ext cx="4973100" cy="26130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9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49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Wave equation: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84" name="Google Shape;384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41391"/>
            <a:ext cx="10080626" cy="400094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49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50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50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Wave equation: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92" name="Google Shape;392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41391"/>
            <a:ext cx="10080626" cy="400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488" y="2036988"/>
            <a:ext cx="94488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50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51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51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Wave equation: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The Stueckelberg field: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01" name="Google Shape;401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41391"/>
            <a:ext cx="10080626" cy="400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488" y="2036988"/>
            <a:ext cx="944880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44963" y="3175000"/>
            <a:ext cx="3467100" cy="447675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51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6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4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Interacting Dark Energy Models:</a:t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-Phenomenological interaction: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088" y="2017550"/>
            <a:ext cx="9239250" cy="92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2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52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Wave equation: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The Stueckelberg field: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11" name="Google Shape;411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41391"/>
            <a:ext cx="10080626" cy="400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488" y="2036988"/>
            <a:ext cx="944880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44963" y="3175000"/>
            <a:ext cx="3467100" cy="44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988" y="4052394"/>
            <a:ext cx="10080626" cy="848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5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20863" y="5351463"/>
            <a:ext cx="7048500" cy="12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52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53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53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23" name="Google Shape;423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8463" y="446163"/>
            <a:ext cx="7048500" cy="12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53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4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54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General conditions: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31" name="Google Shape;431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6988" y="4593088"/>
            <a:ext cx="29337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6013" y="2941675"/>
            <a:ext cx="78486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68463" y="446163"/>
            <a:ext cx="7048500" cy="12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434" name="Google Shape;434;p54"/>
          <p:cNvSpPr/>
          <p:nvPr/>
        </p:nvSpPr>
        <p:spPr>
          <a:xfrm>
            <a:off x="1901175" y="4440700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35" name="Google Shape;435;p5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16150" y="3741738"/>
            <a:ext cx="5953125" cy="381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6" name="Google Shape;436;p54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55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55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General conditions: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Effective metric:</a:t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443" name="Google Shape;443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6988" y="4593088"/>
            <a:ext cx="29337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6013" y="2941675"/>
            <a:ext cx="78486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p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68463" y="446163"/>
            <a:ext cx="7048500" cy="12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55"/>
          <p:cNvSpPr/>
          <p:nvPr/>
        </p:nvSpPr>
        <p:spPr>
          <a:xfrm>
            <a:off x="1901175" y="4440700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47" name="Google Shape;447;p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16150" y="3741738"/>
            <a:ext cx="5953125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p5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916100" y="5406313"/>
            <a:ext cx="2105025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5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8738" y="6418379"/>
            <a:ext cx="10080626" cy="4565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56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56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Cosmological Background: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6" name="Google Shape;456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3538" y="525713"/>
            <a:ext cx="3067050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56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57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57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Cosmological Background: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4" name="Google Shape;464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7175" y="1080350"/>
            <a:ext cx="7077075" cy="263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3538" y="525713"/>
            <a:ext cx="3067050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57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58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58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Cosmological Background: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Continuity equations: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3" name="Google Shape;473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7175" y="1080350"/>
            <a:ext cx="7077075" cy="263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3538" y="525713"/>
            <a:ext cx="3067050" cy="4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8513" y="4693925"/>
            <a:ext cx="6915150" cy="44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p5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263" y="5583350"/>
            <a:ext cx="483870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58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59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p59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Cosmological Background: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Continuity equations: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4" name="Google Shape;484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7175" y="1080350"/>
            <a:ext cx="7077075" cy="263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3538" y="525713"/>
            <a:ext cx="3067050" cy="40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6" name="Google Shape;486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8513" y="4693925"/>
            <a:ext cx="6915150" cy="44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16088" y="5468763"/>
            <a:ext cx="4381500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5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7638" y="6710350"/>
            <a:ext cx="7848600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5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263" y="5583350"/>
            <a:ext cx="4838700" cy="8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60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60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Dynamical system analysis:</a:t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486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6" name="Google Shape;496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0123" y="704850"/>
            <a:ext cx="7098700" cy="1980850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60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61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61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Dynamical system analysis:</a:t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5486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Autonomous system</a:t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4" name="Google Shape;504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0123" y="704850"/>
            <a:ext cx="7098700" cy="198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5" name="Google Shape;505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1800" y="3600450"/>
            <a:ext cx="3492825" cy="3532200"/>
          </a:xfrm>
          <a:prstGeom prst="rect">
            <a:avLst/>
          </a:prstGeom>
          <a:noFill/>
          <a:ln>
            <a:noFill/>
          </a:ln>
        </p:spPr>
      </p:pic>
      <p:sp>
        <p:nvSpPr>
          <p:cNvPr id="506" name="Google Shape;506;p61"/>
          <p:cNvSpPr/>
          <p:nvPr/>
        </p:nvSpPr>
        <p:spPr>
          <a:xfrm>
            <a:off x="2496975" y="4473688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7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4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Interacting Dark Energy Models:</a:t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-Phenomenological interaction: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-Post-Friedmannian formalism: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088" y="2017550"/>
            <a:ext cx="9239250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425" y="4079875"/>
            <a:ext cx="9324975" cy="9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11700" y="5839375"/>
            <a:ext cx="3867250" cy="512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62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62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Conformal case:</a:t>
            </a:r>
            <a:endParaRPr i="1" sz="320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Model 1: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Model 2: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3" name="Google Shape;513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7875" y="716475"/>
            <a:ext cx="2228825" cy="70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Google Shape;514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92300" y="1830199"/>
            <a:ext cx="1842687" cy="48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Google Shape;515;p62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63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63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Conformal case:</a:t>
            </a:r>
            <a:endParaRPr i="1" sz="320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Model 1: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Model 2: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2" name="Google Shape;522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7875" y="716475"/>
            <a:ext cx="2228825" cy="70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92300" y="1830199"/>
            <a:ext cx="1842687" cy="48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63"/>
          <p:cNvSpPr/>
          <p:nvPr/>
        </p:nvSpPr>
        <p:spPr>
          <a:xfrm>
            <a:off x="4358625" y="816088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5" name="Google Shape;525;p63"/>
          <p:cNvSpPr/>
          <p:nvPr/>
        </p:nvSpPr>
        <p:spPr>
          <a:xfrm>
            <a:off x="4206225" y="1806688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26" name="Google Shape;526;p6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78538" y="669925"/>
            <a:ext cx="1733550" cy="73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6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49963" y="1736725"/>
            <a:ext cx="3467100" cy="733425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63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64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p64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Conformal case:</a:t>
            </a:r>
            <a:endParaRPr i="1" sz="320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Model 1: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Model 2: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5" name="Google Shape;535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000" y="2765425"/>
            <a:ext cx="9753325" cy="483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Google Shape;536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47875" y="716475"/>
            <a:ext cx="2228825" cy="70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7" name="Google Shape;537;p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92300" y="1830199"/>
            <a:ext cx="1842687" cy="48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64"/>
          <p:cNvSpPr/>
          <p:nvPr/>
        </p:nvSpPr>
        <p:spPr>
          <a:xfrm>
            <a:off x="4358625" y="816088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9" name="Google Shape;539;p64"/>
          <p:cNvSpPr/>
          <p:nvPr/>
        </p:nvSpPr>
        <p:spPr>
          <a:xfrm>
            <a:off x="4206225" y="1806688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40" name="Google Shape;540;p6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78538" y="669925"/>
            <a:ext cx="1733550" cy="73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1" name="Google Shape;541;p6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49963" y="1736725"/>
            <a:ext cx="3467100" cy="73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65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65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Conformal case:</a:t>
            </a:r>
            <a:endParaRPr i="1" sz="320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Model 1: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Model 2: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8" name="Google Shape;548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000" y="2765425"/>
            <a:ext cx="9753325" cy="483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9" name="Google Shape;549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47875" y="716475"/>
            <a:ext cx="2228825" cy="70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92300" y="1830199"/>
            <a:ext cx="1842687" cy="48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51" name="Google Shape;551;p65"/>
          <p:cNvSpPr/>
          <p:nvPr/>
        </p:nvSpPr>
        <p:spPr>
          <a:xfrm>
            <a:off x="4358625" y="816088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65"/>
          <p:cNvSpPr/>
          <p:nvPr/>
        </p:nvSpPr>
        <p:spPr>
          <a:xfrm>
            <a:off x="4206225" y="1806688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3" name="Google Shape;553;p6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78538" y="669925"/>
            <a:ext cx="1733550" cy="73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p6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49963" y="1736725"/>
            <a:ext cx="3467100" cy="733425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p65"/>
          <p:cNvSpPr/>
          <p:nvPr/>
        </p:nvSpPr>
        <p:spPr>
          <a:xfrm>
            <a:off x="1249500" y="4743450"/>
            <a:ext cx="1055400" cy="25839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65"/>
          <p:cNvSpPr/>
          <p:nvPr/>
        </p:nvSpPr>
        <p:spPr>
          <a:xfrm>
            <a:off x="6126175" y="4819750"/>
            <a:ext cx="865200" cy="25839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66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2" name="Google Shape;562;p66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Conformal case:</a:t>
            </a:r>
            <a:endParaRPr i="1" sz="320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Model 1: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Model 2: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3" name="Google Shape;563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000" y="2765425"/>
            <a:ext cx="9753325" cy="483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47875" y="716475"/>
            <a:ext cx="2228825" cy="70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92300" y="1830199"/>
            <a:ext cx="1842687" cy="48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66"/>
          <p:cNvSpPr/>
          <p:nvPr/>
        </p:nvSpPr>
        <p:spPr>
          <a:xfrm>
            <a:off x="4358625" y="816088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p66"/>
          <p:cNvSpPr/>
          <p:nvPr/>
        </p:nvSpPr>
        <p:spPr>
          <a:xfrm>
            <a:off x="4206225" y="1806688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8" name="Google Shape;568;p6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78538" y="669925"/>
            <a:ext cx="1733550" cy="73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9" name="Google Shape;569;p6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49963" y="1736725"/>
            <a:ext cx="3467100" cy="733425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p66"/>
          <p:cNvSpPr/>
          <p:nvPr/>
        </p:nvSpPr>
        <p:spPr>
          <a:xfrm rot="5400917">
            <a:off x="3914574" y="2120850"/>
            <a:ext cx="1124400" cy="48387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67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67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Disformal case:</a:t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7" name="Google Shape;577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400" y="640525"/>
            <a:ext cx="4197300" cy="863925"/>
          </a:xfrm>
          <a:prstGeom prst="rect">
            <a:avLst/>
          </a:prstGeom>
          <a:noFill/>
          <a:ln>
            <a:noFill/>
          </a:ln>
        </p:spPr>
      </p:pic>
      <p:sp>
        <p:nvSpPr>
          <p:cNvPr id="578" name="Google Shape;578;p67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68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68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Disformal case:</a:t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5" name="Google Shape;585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400" y="640525"/>
            <a:ext cx="4197300" cy="86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6" name="Google Shape;586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2838" y="1879600"/>
            <a:ext cx="710565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587" name="Google Shape;587;p68"/>
          <p:cNvSpPr/>
          <p:nvPr/>
        </p:nvSpPr>
        <p:spPr>
          <a:xfrm>
            <a:off x="548625" y="1981475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68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69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4" name="Google Shape;594;p69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Disformal case:</a:t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5" name="Google Shape;595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400" y="640525"/>
            <a:ext cx="4197300" cy="86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6" name="Google Shape;596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965224"/>
            <a:ext cx="10080626" cy="3000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97" name="Google Shape;597;p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82838" y="1879600"/>
            <a:ext cx="710565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598" name="Google Shape;598;p69"/>
          <p:cNvSpPr/>
          <p:nvPr/>
        </p:nvSpPr>
        <p:spPr>
          <a:xfrm>
            <a:off x="548625" y="1981475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p69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70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70"/>
          <p:cNvSpPr/>
          <p:nvPr/>
        </p:nvSpPr>
        <p:spPr>
          <a:xfrm>
            <a:off x="13" y="-12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457200" lvl="0" marL="3657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Disformal case:</a:t>
            </a:r>
            <a:endParaRPr i="1"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6" name="Google Shape;606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400" y="640525"/>
            <a:ext cx="4197300" cy="86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7" name="Google Shape;607;p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965224"/>
            <a:ext cx="10080626" cy="30008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08" name="Google Shape;608;p7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82838" y="1879600"/>
            <a:ext cx="7105650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609" name="Google Shape;609;p70"/>
          <p:cNvSpPr/>
          <p:nvPr/>
        </p:nvSpPr>
        <p:spPr>
          <a:xfrm>
            <a:off x="548625" y="1981475"/>
            <a:ext cx="1570800" cy="50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p70"/>
          <p:cNvSpPr/>
          <p:nvPr/>
        </p:nvSpPr>
        <p:spPr>
          <a:xfrm>
            <a:off x="1064025" y="3390900"/>
            <a:ext cx="1055400" cy="8640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p70"/>
          <p:cNvSpPr/>
          <p:nvPr/>
        </p:nvSpPr>
        <p:spPr>
          <a:xfrm>
            <a:off x="1064025" y="4381500"/>
            <a:ext cx="1055400" cy="8640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p70"/>
          <p:cNvSpPr/>
          <p:nvPr/>
        </p:nvSpPr>
        <p:spPr>
          <a:xfrm>
            <a:off x="6474225" y="3314700"/>
            <a:ext cx="1055400" cy="8640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3" name="Google Shape;613;p70"/>
          <p:cNvSpPr/>
          <p:nvPr/>
        </p:nvSpPr>
        <p:spPr>
          <a:xfrm>
            <a:off x="6474225" y="4457700"/>
            <a:ext cx="1055400" cy="8640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4" name="Google Shape;614;p70"/>
          <p:cNvSpPr txBox="1"/>
          <p:nvPr/>
        </p:nvSpPr>
        <p:spPr>
          <a:xfrm>
            <a:off x="6248400" y="6922500"/>
            <a:ext cx="3697200" cy="4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1700">
                <a:solidFill>
                  <a:schemeClr val="lt2"/>
                </a:solidFill>
              </a:rPr>
              <a:t>arXiv:2202.07027</a:t>
            </a:r>
            <a:r>
              <a:rPr b="1" lang="es-CO" sz="1700"/>
              <a:t> [gr-qc]</a:t>
            </a:r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8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71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p71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Cosmological evolution: conformal case</a:t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9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2900">
              <a:solidFill>
                <a:srgbClr val="729FC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1" name="Google Shape;621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50" y="949975"/>
            <a:ext cx="5014851" cy="326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p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1775" y="862568"/>
            <a:ext cx="4792626" cy="3398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p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16222" y="4324925"/>
            <a:ext cx="4792625" cy="317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4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Interacting Dark Energy Models:</a:t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-Scalar-fluid theories: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650" y="2014225"/>
            <a:ext cx="7527600" cy="111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3623850"/>
            <a:ext cx="9606975" cy="64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249" y="4766300"/>
            <a:ext cx="4854172" cy="53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72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9" name="Google Shape;629;p72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Cosmological evolution: disformal case</a:t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90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2900">
              <a:solidFill>
                <a:srgbClr val="729FC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0" name="Google Shape;630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350" y="1087975"/>
            <a:ext cx="4551626" cy="309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1" name="Google Shape;631;p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0150" y="4304225"/>
            <a:ext cx="5061724" cy="315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2" name="Google Shape;632;p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1221" y="1132396"/>
            <a:ext cx="4662786" cy="309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3" name="Google Shape;633;p7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88250" y="4304225"/>
            <a:ext cx="4947928" cy="309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73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9" name="Google Shape;639;p73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500">
                <a:solidFill>
                  <a:srgbClr val="800000"/>
                </a:solidFill>
                <a:highlight>
                  <a:schemeClr val="lt2"/>
                </a:highlight>
                <a:latin typeface="Calibri"/>
                <a:ea typeface="Calibri"/>
                <a:cs typeface="Calibri"/>
                <a:sym typeface="Calibri"/>
              </a:rPr>
              <a:t>Summary and perspectives:</a:t>
            </a:r>
            <a:endParaRPr sz="3500">
              <a:solidFill>
                <a:srgbClr val="800000"/>
              </a:solidFill>
              <a:highlight>
                <a:schemeClr val="lt2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0" name="Google Shape;640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7063" y="1970088"/>
            <a:ext cx="6286500" cy="361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74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6" name="Google Shape;646;p74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500">
                <a:solidFill>
                  <a:srgbClr val="800000"/>
                </a:solidFill>
                <a:highlight>
                  <a:schemeClr val="lt2"/>
                </a:highlight>
                <a:latin typeface="Calibri"/>
                <a:ea typeface="Calibri"/>
                <a:cs typeface="Calibri"/>
                <a:sym typeface="Calibri"/>
              </a:rPr>
              <a:t>Summary</a:t>
            </a:r>
            <a:r>
              <a:rPr lang="es-CO" sz="3500">
                <a:solidFill>
                  <a:srgbClr val="800000"/>
                </a:solidFill>
                <a:highlight>
                  <a:schemeClr val="lt2"/>
                </a:highlight>
                <a:latin typeface="Calibri"/>
                <a:ea typeface="Calibri"/>
                <a:cs typeface="Calibri"/>
                <a:sym typeface="Calibri"/>
              </a:rPr>
              <a:t> and perspectives:</a:t>
            </a:r>
            <a:endParaRPr sz="3500">
              <a:solidFill>
                <a:srgbClr val="800000"/>
              </a:solidFill>
              <a:highlight>
                <a:schemeClr val="lt2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-It is possible to build coupled vector dark energy models by DT.</a:t>
            </a:r>
            <a:endParaRPr sz="24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75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2" name="Google Shape;652;p75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500">
                <a:solidFill>
                  <a:srgbClr val="800000"/>
                </a:solidFill>
                <a:highlight>
                  <a:schemeClr val="lt2"/>
                </a:highlight>
                <a:latin typeface="Calibri"/>
                <a:ea typeface="Calibri"/>
                <a:cs typeface="Calibri"/>
                <a:sym typeface="Calibri"/>
              </a:rPr>
              <a:t>Summary and perspectives:</a:t>
            </a:r>
            <a:endParaRPr sz="3500">
              <a:solidFill>
                <a:srgbClr val="800000"/>
              </a:solidFill>
              <a:highlight>
                <a:schemeClr val="lt2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-It is possible to build coupled vector dark energy models by DT.</a:t>
            </a:r>
            <a:endParaRPr sz="24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-The resulting theory can be </a:t>
            </a:r>
            <a:r>
              <a:rPr i="1"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healthy:</a:t>
            </a:r>
            <a:r>
              <a:rPr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 ghost free instabilities.</a:t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76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8" name="Google Shape;658;p76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500">
                <a:solidFill>
                  <a:srgbClr val="800000"/>
                </a:solidFill>
                <a:highlight>
                  <a:schemeClr val="lt2"/>
                </a:highlight>
                <a:latin typeface="Calibri"/>
                <a:ea typeface="Calibri"/>
                <a:cs typeface="Calibri"/>
                <a:sym typeface="Calibri"/>
              </a:rPr>
              <a:t>Summary and perspectives:</a:t>
            </a:r>
            <a:endParaRPr sz="3500">
              <a:solidFill>
                <a:srgbClr val="800000"/>
              </a:solidFill>
              <a:highlight>
                <a:schemeClr val="lt2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-It is possible to build coupled vector dark energy models by DT.</a:t>
            </a:r>
            <a:endParaRPr sz="24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-The resulting theory can be </a:t>
            </a:r>
            <a:r>
              <a:rPr i="1"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healthy:</a:t>
            </a:r>
            <a:r>
              <a:rPr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 ghost free instabilities.</a:t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-Study disformal couplings for </a:t>
            </a:r>
            <a:r>
              <a:rPr lang="es-CO" sz="2400">
                <a:highlight>
                  <a:srgbClr val="729FCF"/>
                </a:highlight>
                <a:latin typeface="Calibri"/>
                <a:ea typeface="Calibri"/>
                <a:cs typeface="Calibri"/>
                <a:sym typeface="Calibri"/>
              </a:rPr>
              <a:t>spatial vector fields</a:t>
            </a: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: Muti-fields, non-Abelian vector fields</a:t>
            </a:r>
            <a:r>
              <a:rPr lang="es-CO" sz="2400"/>
              <a:t>.</a:t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77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4" name="Google Shape;664;p77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500">
                <a:solidFill>
                  <a:srgbClr val="800000"/>
                </a:solidFill>
                <a:highlight>
                  <a:schemeClr val="lt2"/>
                </a:highlight>
                <a:latin typeface="Calibri"/>
                <a:ea typeface="Calibri"/>
                <a:cs typeface="Calibri"/>
                <a:sym typeface="Calibri"/>
              </a:rPr>
              <a:t>Summary and perspectives:</a:t>
            </a:r>
            <a:endParaRPr sz="3500">
              <a:solidFill>
                <a:srgbClr val="800000"/>
              </a:solidFill>
              <a:highlight>
                <a:schemeClr val="lt2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-It is possible to build coupled vector dark energy models by DT.</a:t>
            </a:r>
            <a:endParaRPr sz="24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-The resulting theory can be </a:t>
            </a:r>
            <a:r>
              <a:rPr i="1"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healthy:</a:t>
            </a:r>
            <a:r>
              <a:rPr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 ghost free instabilities.</a:t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-Study disformal couplings for </a:t>
            </a:r>
            <a:r>
              <a:rPr lang="es-CO" sz="2400">
                <a:highlight>
                  <a:srgbClr val="729FCF"/>
                </a:highlight>
                <a:latin typeface="Calibri"/>
                <a:ea typeface="Calibri"/>
                <a:cs typeface="Calibri"/>
                <a:sym typeface="Calibri"/>
              </a:rPr>
              <a:t>spatial vector fields</a:t>
            </a: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: Muti-fields, non-Abelian vector fields</a:t>
            </a:r>
            <a:r>
              <a:rPr lang="es-CO" sz="2400"/>
              <a:t>.</a:t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-Several critical points arise in comparison to the standard quintessence case, leading to new interesting cosmological solutions:</a:t>
            </a:r>
            <a:r>
              <a:rPr lang="es-CO" sz="240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2400">
                <a:solidFill>
                  <a:srgbClr val="9900FF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scaling solutions and stable attractor points.</a:t>
            </a:r>
            <a:endParaRPr sz="2400">
              <a:solidFill>
                <a:srgbClr val="9900FF"/>
              </a:solidFill>
              <a:highlight>
                <a:srgbClr val="B6D7A8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78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0" name="Google Shape;670;p78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500">
                <a:solidFill>
                  <a:srgbClr val="800000"/>
                </a:solidFill>
                <a:highlight>
                  <a:schemeClr val="lt2"/>
                </a:highlight>
                <a:latin typeface="Calibri"/>
                <a:ea typeface="Calibri"/>
                <a:cs typeface="Calibri"/>
                <a:sym typeface="Calibri"/>
              </a:rPr>
              <a:t>Summary and perspectives:</a:t>
            </a:r>
            <a:endParaRPr sz="3500">
              <a:solidFill>
                <a:srgbClr val="800000"/>
              </a:solidFill>
              <a:highlight>
                <a:schemeClr val="lt2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-It is possible to build coupled vector dark energy models by DT.</a:t>
            </a:r>
            <a:endParaRPr sz="24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-The resulting theory can be </a:t>
            </a:r>
            <a:r>
              <a:rPr i="1"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healthy:</a:t>
            </a:r>
            <a:r>
              <a:rPr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 ghost free instabilities.</a:t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-Study disformal couplings for </a:t>
            </a:r>
            <a:r>
              <a:rPr lang="es-CO" sz="2400">
                <a:highlight>
                  <a:srgbClr val="729FCF"/>
                </a:highlight>
                <a:latin typeface="Calibri"/>
                <a:ea typeface="Calibri"/>
                <a:cs typeface="Calibri"/>
                <a:sym typeface="Calibri"/>
              </a:rPr>
              <a:t>spatial vector fields</a:t>
            </a: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: Muti-fields, non-Abelian vector fields</a:t>
            </a:r>
            <a:r>
              <a:rPr lang="es-CO" sz="2400"/>
              <a:t>.</a:t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-Several critical points arise in comparison to the standard quintessence case, leading to new interesting cosmological solutions:</a:t>
            </a:r>
            <a:r>
              <a:rPr lang="es-CO" sz="240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2400">
                <a:solidFill>
                  <a:srgbClr val="9900FF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scaling solutions and stable attractor points.</a:t>
            </a:r>
            <a:endParaRPr sz="2400">
              <a:solidFill>
                <a:srgbClr val="9900FF"/>
              </a:solidFill>
              <a:highlight>
                <a:srgbClr val="B6D7A8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-The disformal coupling affects the</a:t>
            </a:r>
            <a:r>
              <a:rPr lang="es-CO" sz="2400">
                <a:solidFill>
                  <a:srgbClr val="8019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early and late-time universe</a:t>
            </a:r>
            <a:r>
              <a:rPr lang="es-CO" sz="24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, leaving some imprints that can be contrasted with observational data at different redshifts. </a:t>
            </a:r>
            <a:endParaRPr sz="240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79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79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500">
                <a:solidFill>
                  <a:srgbClr val="800000"/>
                </a:solidFill>
                <a:highlight>
                  <a:schemeClr val="lt2"/>
                </a:highlight>
                <a:latin typeface="Calibri"/>
                <a:ea typeface="Calibri"/>
                <a:cs typeface="Calibri"/>
                <a:sym typeface="Calibri"/>
              </a:rPr>
              <a:t>Summary and perspectives:</a:t>
            </a:r>
            <a:endParaRPr sz="3500">
              <a:solidFill>
                <a:srgbClr val="800000"/>
              </a:solidFill>
              <a:highlight>
                <a:schemeClr val="lt2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-It is possible to build coupled vector dark energy models by DT.</a:t>
            </a:r>
            <a:endParaRPr sz="24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-The resulting theory can be </a:t>
            </a:r>
            <a:r>
              <a:rPr i="1"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healthy:</a:t>
            </a:r>
            <a:r>
              <a:rPr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 ghost free instabilities.</a:t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-Study disformal couplings for </a:t>
            </a:r>
            <a:r>
              <a:rPr lang="es-CO" sz="2400">
                <a:highlight>
                  <a:srgbClr val="729FCF"/>
                </a:highlight>
                <a:latin typeface="Calibri"/>
                <a:ea typeface="Calibri"/>
                <a:cs typeface="Calibri"/>
                <a:sym typeface="Calibri"/>
              </a:rPr>
              <a:t>spatial vector fields</a:t>
            </a: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: Muti-fields, non-Abelian vector fields</a:t>
            </a:r>
            <a:r>
              <a:rPr lang="es-CO" sz="2400"/>
              <a:t>.</a:t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-Several critical points arise in comparison to the standard quintessence case, leading to new interesting cosmological solutions:</a:t>
            </a:r>
            <a:r>
              <a:rPr lang="es-CO" sz="240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2400">
                <a:solidFill>
                  <a:srgbClr val="9900FF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scaling solutions and stable attractor points.</a:t>
            </a:r>
            <a:endParaRPr sz="2400">
              <a:solidFill>
                <a:srgbClr val="9900FF"/>
              </a:solidFill>
              <a:highlight>
                <a:srgbClr val="B6D7A8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-The disformal coupling affects the</a:t>
            </a:r>
            <a:r>
              <a:rPr lang="es-CO" sz="2400">
                <a:solidFill>
                  <a:srgbClr val="8019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early and late-time universe</a:t>
            </a:r>
            <a:r>
              <a:rPr lang="es-CO" sz="24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, leaving some imprints that can be contrasted with observational data at different redshifts. </a:t>
            </a:r>
            <a:endParaRPr sz="240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-Constrain the background dynamics, number counts, the growth rate and the redshift-space distortion.</a:t>
            </a:r>
            <a:endParaRPr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80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p80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500">
                <a:solidFill>
                  <a:srgbClr val="800000"/>
                </a:solidFill>
                <a:highlight>
                  <a:schemeClr val="lt2"/>
                </a:highlight>
                <a:latin typeface="Calibri"/>
                <a:ea typeface="Calibri"/>
                <a:cs typeface="Calibri"/>
                <a:sym typeface="Calibri"/>
              </a:rPr>
              <a:t>Summary and perspectives:</a:t>
            </a:r>
            <a:endParaRPr sz="3500">
              <a:solidFill>
                <a:srgbClr val="800000"/>
              </a:solidFill>
              <a:highlight>
                <a:schemeClr val="lt2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-It is possible to build coupled vector dark energy models by DT.</a:t>
            </a:r>
            <a:endParaRPr sz="24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-The resulting theory can be </a:t>
            </a:r>
            <a:r>
              <a:rPr i="1"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healthy:</a:t>
            </a:r>
            <a:r>
              <a:rPr lang="es-CO" sz="2400">
                <a:solidFill>
                  <a:srgbClr val="8000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 ghost free instabilities.</a:t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-Study disformal couplings for </a:t>
            </a:r>
            <a:r>
              <a:rPr lang="es-CO" sz="2400">
                <a:highlight>
                  <a:srgbClr val="729FCF"/>
                </a:highlight>
                <a:latin typeface="Calibri"/>
                <a:ea typeface="Calibri"/>
                <a:cs typeface="Calibri"/>
                <a:sym typeface="Calibri"/>
              </a:rPr>
              <a:t>spatial vector fields</a:t>
            </a: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: Muti-fields, non-Abelian vector fields</a:t>
            </a:r>
            <a:r>
              <a:rPr lang="es-CO" sz="2400"/>
              <a:t>.</a:t>
            </a:r>
            <a:endParaRPr i="1"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latin typeface="Calibri"/>
                <a:ea typeface="Calibri"/>
                <a:cs typeface="Calibri"/>
                <a:sym typeface="Calibri"/>
              </a:rPr>
              <a:t>-Several critical points arise in comparison to the standard quintessence case, leading to new interesting cosmological solutions:</a:t>
            </a:r>
            <a:r>
              <a:rPr lang="es-CO" sz="240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CO" sz="2400">
                <a:solidFill>
                  <a:srgbClr val="9900FF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scaling solutions and stable attractor points.</a:t>
            </a:r>
            <a:endParaRPr sz="2400">
              <a:solidFill>
                <a:srgbClr val="9900FF"/>
              </a:solidFill>
              <a:highlight>
                <a:srgbClr val="B6D7A8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-The disformal coupling affects the</a:t>
            </a:r>
            <a:r>
              <a:rPr lang="es-CO" sz="2400">
                <a:solidFill>
                  <a:srgbClr val="801900"/>
                </a:solidFill>
                <a:highlight>
                  <a:srgbClr val="B6D7A8"/>
                </a:highlight>
                <a:latin typeface="Calibri"/>
                <a:ea typeface="Calibri"/>
                <a:cs typeface="Calibri"/>
                <a:sym typeface="Calibri"/>
              </a:rPr>
              <a:t> early and late-time universe</a:t>
            </a:r>
            <a:r>
              <a:rPr lang="es-CO" sz="24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, leaving some imprints that can be contrasted with observational data at different redshifts. </a:t>
            </a:r>
            <a:endParaRPr sz="240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-Constrain the background dynamics, number counts, the growth rate and the redshift-space distortion.</a:t>
            </a:r>
            <a:endParaRPr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400">
                <a:solidFill>
                  <a:schemeClr val="dk1"/>
                </a:solidFill>
                <a:highlight>
                  <a:schemeClr val="lt2"/>
                </a:highlight>
                <a:latin typeface="Calibri"/>
                <a:ea typeface="Calibri"/>
                <a:cs typeface="Calibri"/>
                <a:sym typeface="Calibri"/>
              </a:rPr>
              <a:t>-Suppression of the growth factor? What about the current tensions?</a:t>
            </a:r>
            <a:endParaRPr sz="24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81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88" name="Google Shape;688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0080624" cy="7481675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p81"/>
          <p:cNvSpPr txBox="1"/>
          <p:nvPr/>
        </p:nvSpPr>
        <p:spPr>
          <a:xfrm>
            <a:off x="3272850" y="3263688"/>
            <a:ext cx="38697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5000">
                <a:solidFill>
                  <a:srgbClr val="FF9900"/>
                </a:solidFill>
                <a:latin typeface="Proxima Nova"/>
                <a:ea typeface="Proxima Nova"/>
                <a:cs typeface="Proxima Nova"/>
                <a:sym typeface="Proxima Nova"/>
              </a:rPr>
              <a:t>Thank you!</a:t>
            </a:r>
            <a:endParaRPr sz="5000">
              <a:solidFill>
                <a:srgbClr val="FF99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9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4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Interacting Dark Energy Models:</a:t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-Scalar-fluid theories: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-Conformal and disformal coupling: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Google Shape;11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0750" y="6322725"/>
            <a:ext cx="6410050" cy="53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0650" y="2014225"/>
            <a:ext cx="7527600" cy="111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800" y="3623850"/>
            <a:ext cx="9606975" cy="64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9249" y="4766300"/>
            <a:ext cx="4854172" cy="53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0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4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Interacting Dark Energy Models:</a:t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-Scalar-fluid theories: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>
                <a:solidFill>
                  <a:srgbClr val="80000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3200">
                <a:solidFill>
                  <a:srgbClr val="00FFFF"/>
                </a:solidFill>
                <a:latin typeface="Calibri"/>
                <a:ea typeface="Calibri"/>
                <a:cs typeface="Calibri"/>
                <a:sym typeface="Calibri"/>
              </a:rPr>
              <a:t>-Conformal and disformal coupling: </a:t>
            </a:r>
            <a:endParaRPr i="1" sz="3200">
              <a:solidFill>
                <a:srgbClr val="00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Google Shape;1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0750" y="6322725"/>
            <a:ext cx="6410050" cy="53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0650" y="2014225"/>
            <a:ext cx="7527600" cy="111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800" y="3623850"/>
            <a:ext cx="9606975" cy="64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9249" y="4766300"/>
            <a:ext cx="4854172" cy="53277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0"/>
          <p:cNvSpPr/>
          <p:nvPr/>
        </p:nvSpPr>
        <p:spPr>
          <a:xfrm>
            <a:off x="838200" y="5995800"/>
            <a:ext cx="7452300" cy="1422900"/>
          </a:xfrm>
          <a:prstGeom prst="ellipse">
            <a:avLst/>
          </a:prstGeom>
          <a:solidFill>
            <a:srgbClr val="729FCF">
              <a:alpha val="40000"/>
            </a:srgbClr>
          </a:solidFill>
          <a:ln cap="flat" cmpd="sng" w="9525">
            <a:solidFill>
              <a:srgbClr val="FF42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/>
          <p:nvPr/>
        </p:nvSpPr>
        <p:spPr>
          <a:xfrm>
            <a:off x="7223760" y="7007040"/>
            <a:ext cx="2346600" cy="39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1"/>
          <p:cNvSpPr/>
          <p:nvPr/>
        </p:nvSpPr>
        <p:spPr>
          <a:xfrm>
            <a:off x="0" y="0"/>
            <a:ext cx="10080600" cy="7559700"/>
          </a:xfrm>
          <a:prstGeom prst="rect">
            <a:avLst/>
          </a:prstGeom>
          <a:gradFill>
            <a:gsLst>
              <a:gs pos="0">
                <a:srgbClr val="729FCF"/>
              </a:gs>
              <a:gs pos="100000">
                <a:srgbClr val="204A87"/>
              </a:gs>
            </a:gsLst>
            <a:lin ang="3600008" scaled="0"/>
          </a:gradFill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0D0D0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>
                <a:solidFill>
                  <a:srgbClr val="801900"/>
                </a:solidFill>
                <a:latin typeface="Calibri"/>
                <a:ea typeface="Calibri"/>
                <a:cs typeface="Calibri"/>
                <a:sym typeface="Calibri"/>
              </a:rPr>
              <a:t>What is the most general way of relating geometries of the same gravitational theory?</a:t>
            </a:r>
            <a:endParaRPr sz="3200">
              <a:solidFill>
                <a:srgbClr val="8019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8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