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8" r:id="rId2"/>
    <p:sldId id="259" r:id="rId3"/>
    <p:sldId id="286" r:id="rId4"/>
    <p:sldId id="298" r:id="rId5"/>
    <p:sldId id="303" r:id="rId6"/>
    <p:sldId id="304" r:id="rId7"/>
    <p:sldId id="290" r:id="rId8"/>
    <p:sldId id="296" r:id="rId9"/>
    <p:sldId id="297" r:id="rId10"/>
    <p:sldId id="287" r:id="rId11"/>
    <p:sldId id="289" r:id="rId12"/>
    <p:sldId id="291" r:id="rId13"/>
    <p:sldId id="292" r:id="rId14"/>
    <p:sldId id="293" r:id="rId15"/>
    <p:sldId id="309" r:id="rId16"/>
    <p:sldId id="294" r:id="rId17"/>
    <p:sldId id="307" r:id="rId18"/>
    <p:sldId id="284" r:id="rId19"/>
    <p:sldId id="272" r:id="rId20"/>
    <p:sldId id="308" r:id="rId21"/>
    <p:sldId id="288" r:id="rId22"/>
    <p:sldId id="306" r:id="rId23"/>
    <p:sldId id="302" r:id="rId24"/>
    <p:sldId id="305" r:id="rId2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E79"/>
    <a:srgbClr val="FF99CC"/>
    <a:srgbClr val="FF2F92"/>
    <a:srgbClr val="DAE3F3"/>
    <a:srgbClr val="FF00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00" autoAdjust="0"/>
    <p:restoredTop sz="95624"/>
  </p:normalViewPr>
  <p:slideViewPr>
    <p:cSldViewPr snapToGrid="0">
      <p:cViewPr>
        <p:scale>
          <a:sx n="121" d="100"/>
          <a:sy n="121" d="100"/>
        </p:scale>
        <p:origin x="-200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FDAA98-D059-41D2-B48A-C1DF96D287BD}" type="datetimeFigureOut">
              <a:rPr lang="es-CO" smtClean="0"/>
              <a:t>18/10/23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35B01-822B-4342-AE3F-B855745BE722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5516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err="1"/>
              <a:t>Hello</a:t>
            </a:r>
            <a:r>
              <a:rPr lang="es-CO" dirty="0"/>
              <a:t> </a:t>
            </a:r>
            <a:r>
              <a:rPr lang="es-CO" dirty="0" err="1"/>
              <a:t>everyone</a:t>
            </a:r>
            <a:r>
              <a:rPr lang="es-CO" dirty="0"/>
              <a:t>. </a:t>
            </a:r>
            <a:r>
              <a:rPr lang="es-CO" dirty="0" err="1"/>
              <a:t>My</a:t>
            </a:r>
            <a:r>
              <a:rPr lang="es-CO" dirty="0"/>
              <a:t> </a:t>
            </a:r>
            <a:r>
              <a:rPr lang="es-CO" dirty="0" err="1"/>
              <a:t>name</a:t>
            </a:r>
            <a:r>
              <a:rPr lang="es-CO" dirty="0"/>
              <a:t> </a:t>
            </a:r>
            <a:r>
              <a:rPr lang="es-CO" dirty="0" err="1"/>
              <a:t>is</a:t>
            </a:r>
            <a:r>
              <a:rPr lang="es-CO" dirty="0"/>
              <a:t> </a:t>
            </a:r>
            <a:r>
              <a:rPr lang="es-CO" dirty="0" err="1"/>
              <a:t>Bayron</a:t>
            </a:r>
            <a:r>
              <a:rPr lang="es-CO" dirty="0"/>
              <a:t>, </a:t>
            </a:r>
            <a:r>
              <a:rPr lang="es-CO" dirty="0" err="1"/>
              <a:t>I'm</a:t>
            </a:r>
            <a:r>
              <a:rPr lang="es-CO" dirty="0"/>
              <a:t> a PhD </a:t>
            </a:r>
            <a:r>
              <a:rPr lang="es-CO" dirty="0" err="1"/>
              <a:t>student</a:t>
            </a:r>
            <a:r>
              <a:rPr lang="es-CO" dirty="0"/>
              <a:t> in Colombia, and </a:t>
            </a:r>
            <a:r>
              <a:rPr lang="es-CO" dirty="0" err="1"/>
              <a:t>I'm</a:t>
            </a:r>
            <a:r>
              <a:rPr lang="es-CO" dirty="0"/>
              <a:t> </a:t>
            </a:r>
            <a:r>
              <a:rPr lang="es-CO" dirty="0" err="1"/>
              <a:t>very</a:t>
            </a:r>
            <a:r>
              <a:rPr lang="es-CO" dirty="0"/>
              <a:t> </a:t>
            </a:r>
            <a:r>
              <a:rPr lang="es-CO" dirty="0" err="1"/>
              <a:t>grateful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have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opportunity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share </a:t>
            </a:r>
            <a:r>
              <a:rPr lang="es-CO" dirty="0" err="1"/>
              <a:t>with</a:t>
            </a:r>
            <a:r>
              <a:rPr lang="es-CO" dirty="0"/>
              <a:t> </a:t>
            </a:r>
            <a:r>
              <a:rPr lang="es-CO" dirty="0" err="1"/>
              <a:t>you</a:t>
            </a:r>
            <a:r>
              <a:rPr lang="es-CO" dirty="0"/>
              <a:t> </a:t>
            </a:r>
            <a:r>
              <a:rPr lang="es-CO" dirty="0" err="1"/>
              <a:t>my</a:t>
            </a:r>
            <a:r>
              <a:rPr lang="es-CO" dirty="0"/>
              <a:t> </a:t>
            </a:r>
            <a:r>
              <a:rPr lang="es-CO" dirty="0" err="1"/>
              <a:t>work</a:t>
            </a:r>
            <a:r>
              <a:rPr lang="es-CO" dirty="0"/>
              <a:t> </a:t>
            </a:r>
            <a:r>
              <a:rPr lang="es-CO" dirty="0" err="1"/>
              <a:t>on</a:t>
            </a:r>
            <a:r>
              <a:rPr lang="es-CO" dirty="0"/>
              <a:t> </a:t>
            </a:r>
            <a:r>
              <a:rPr lang="es-CO" dirty="0" err="1"/>
              <a:t>theoretical</a:t>
            </a:r>
            <a:r>
              <a:rPr lang="es-CO" dirty="0"/>
              <a:t> </a:t>
            </a:r>
            <a:r>
              <a:rPr lang="es-CO" dirty="0" err="1"/>
              <a:t>aspects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modified</a:t>
            </a:r>
            <a:r>
              <a:rPr lang="es-CO" dirty="0"/>
              <a:t> </a:t>
            </a:r>
            <a:r>
              <a:rPr lang="es-CO" dirty="0" err="1"/>
              <a:t>gravity</a:t>
            </a:r>
            <a:r>
              <a:rPr lang="es-CO" dirty="0"/>
              <a:t> </a:t>
            </a:r>
            <a:r>
              <a:rPr lang="es-CO" dirty="0" err="1"/>
              <a:t>theories</a:t>
            </a:r>
            <a:r>
              <a:rPr lang="es-CO" dirty="0"/>
              <a:t> in </a:t>
            </a:r>
            <a:r>
              <a:rPr lang="es-CO" dirty="0" err="1"/>
              <a:t>this</a:t>
            </a:r>
            <a:r>
              <a:rPr lang="es-CO" dirty="0"/>
              <a:t> </a:t>
            </a:r>
            <a:r>
              <a:rPr lang="es-CO" dirty="0" err="1"/>
              <a:t>Cosmology</a:t>
            </a:r>
            <a:r>
              <a:rPr lang="es-CO" dirty="0"/>
              <a:t> </a:t>
            </a:r>
            <a:r>
              <a:rPr lang="es-CO" dirty="0" err="1"/>
              <a:t>from</a:t>
            </a:r>
            <a:r>
              <a:rPr lang="es-CO" dirty="0"/>
              <a:t> Home 2023. </a:t>
            </a:r>
            <a:r>
              <a:rPr lang="es-CO" dirty="0" err="1"/>
              <a:t>This</a:t>
            </a:r>
            <a:r>
              <a:rPr lang="es-CO" dirty="0"/>
              <a:t> </a:t>
            </a:r>
            <a:r>
              <a:rPr lang="es-CO" dirty="0" err="1"/>
              <a:t>work</a:t>
            </a:r>
            <a:r>
              <a:rPr lang="es-CO" dirty="0"/>
              <a:t> </a:t>
            </a:r>
            <a:r>
              <a:rPr lang="es-CO" dirty="0" err="1"/>
              <a:t>is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fruit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collaboration</a:t>
            </a:r>
            <a:r>
              <a:rPr lang="es-CO" dirty="0"/>
              <a:t> </a:t>
            </a:r>
            <a:r>
              <a:rPr lang="es-CO" dirty="0" err="1"/>
              <a:t>with</a:t>
            </a:r>
            <a:r>
              <a:rPr lang="es-CO" dirty="0"/>
              <a:t> </a:t>
            </a:r>
            <a:r>
              <a:rPr lang="es-CO" dirty="0" err="1"/>
              <a:t>Professor</a:t>
            </a:r>
            <a:r>
              <a:rPr lang="es-CO" dirty="0"/>
              <a:t> </a:t>
            </a:r>
            <a:r>
              <a:rPr lang="es-CO" dirty="0" err="1"/>
              <a:t>Savvas</a:t>
            </a:r>
            <a:r>
              <a:rPr lang="es-CO" dirty="0"/>
              <a:t> </a:t>
            </a:r>
            <a:r>
              <a:rPr lang="es-CO" dirty="0" err="1"/>
              <a:t>Neseeris</a:t>
            </a:r>
            <a:r>
              <a:rPr lang="es-CO" dirty="0"/>
              <a:t> at Instituto de F\'</a:t>
            </a:r>
            <a:r>
              <a:rPr lang="es-CO" dirty="0" err="1"/>
              <a:t>isica</a:t>
            </a:r>
            <a:r>
              <a:rPr lang="es-CO" dirty="0"/>
              <a:t> Te\'</a:t>
            </a:r>
            <a:r>
              <a:rPr lang="es-CO" dirty="0" err="1"/>
              <a:t>orica</a:t>
            </a:r>
            <a:r>
              <a:rPr lang="es-CO" dirty="0"/>
              <a:t> in Madrid.</a:t>
            </a:r>
          </a:p>
          <a:p>
            <a:endParaRPr lang="es-CO" dirty="0"/>
          </a:p>
          <a:p>
            <a:r>
              <a:rPr lang="es-CO" dirty="0"/>
              <a:t>So, </a:t>
            </a:r>
            <a:r>
              <a:rPr lang="es-CO" dirty="0" err="1"/>
              <a:t>let's</a:t>
            </a:r>
            <a:r>
              <a:rPr lang="es-CO" dirty="0"/>
              <a:t> </a:t>
            </a:r>
            <a:r>
              <a:rPr lang="es-CO" dirty="0" err="1"/>
              <a:t>get</a:t>
            </a:r>
            <a:r>
              <a:rPr lang="es-CO" dirty="0"/>
              <a:t> </a:t>
            </a:r>
            <a:r>
              <a:rPr lang="es-CO" dirty="0" err="1"/>
              <a:t>start</a:t>
            </a:r>
            <a:r>
              <a:rPr lang="es-CO" dirty="0"/>
              <a:t> </a:t>
            </a:r>
            <a:r>
              <a:rPr lang="es-CO" dirty="0" err="1"/>
              <a:t>it</a:t>
            </a:r>
            <a:r>
              <a:rPr lang="es-CO" dirty="0"/>
              <a:t>. </a:t>
            </a:r>
            <a:r>
              <a:rPr lang="es-CO" dirty="0" err="1"/>
              <a:t>It</a:t>
            </a:r>
            <a:r>
              <a:rPr lang="es-CO" dirty="0"/>
              <a:t> </a:t>
            </a:r>
            <a:r>
              <a:rPr lang="es-CO" dirty="0" err="1"/>
              <a:t>is</a:t>
            </a:r>
            <a:r>
              <a:rPr lang="es-CO" dirty="0"/>
              <a:t> </a:t>
            </a:r>
            <a:r>
              <a:rPr lang="es-CO" dirty="0" err="1"/>
              <a:t>far</a:t>
            </a:r>
            <a:r>
              <a:rPr lang="es-CO" dirty="0"/>
              <a:t> </a:t>
            </a:r>
            <a:r>
              <a:rPr lang="es-CO" dirty="0" err="1"/>
              <a:t>known</a:t>
            </a:r>
            <a:r>
              <a:rPr lang="es-CO" dirty="0"/>
              <a:t> </a:t>
            </a:r>
            <a:r>
              <a:rPr lang="es-CO" dirty="0" err="1"/>
              <a:t>that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standard </a:t>
            </a:r>
            <a:r>
              <a:rPr lang="es-CO" dirty="0" err="1"/>
              <a:t>cosmological</a:t>
            </a:r>
            <a:r>
              <a:rPr lang="es-CO" dirty="0"/>
              <a:t> </a:t>
            </a:r>
            <a:r>
              <a:rPr lang="es-CO" dirty="0" err="1"/>
              <a:t>model</a:t>
            </a:r>
            <a:r>
              <a:rPr lang="es-CO" dirty="0"/>
              <a:t> </a:t>
            </a:r>
            <a:r>
              <a:rPr lang="es-CO" dirty="0" err="1"/>
              <a:t>is</a:t>
            </a:r>
            <a:r>
              <a:rPr lang="es-CO" dirty="0"/>
              <a:t> </a:t>
            </a:r>
            <a:r>
              <a:rPr lang="es-CO" dirty="0" err="1"/>
              <a:t>suffering</a:t>
            </a:r>
            <a:r>
              <a:rPr lang="es-CO" dirty="0"/>
              <a:t> </a:t>
            </a:r>
            <a:r>
              <a:rPr lang="es-CO" dirty="0" err="1"/>
              <a:t>by</a:t>
            </a:r>
            <a:r>
              <a:rPr lang="es-CO" dirty="0"/>
              <a:t> </a:t>
            </a:r>
            <a:r>
              <a:rPr lang="es-CO" dirty="0" err="1"/>
              <a:t>some</a:t>
            </a:r>
            <a:r>
              <a:rPr lang="es-CO" dirty="0"/>
              <a:t> </a:t>
            </a:r>
            <a:r>
              <a:rPr lang="es-CO" dirty="0" err="1"/>
              <a:t>theoretical</a:t>
            </a:r>
            <a:r>
              <a:rPr lang="es-CO" dirty="0"/>
              <a:t> and </a:t>
            </a:r>
            <a:r>
              <a:rPr lang="es-CO" dirty="0" err="1"/>
              <a:t>observational</a:t>
            </a:r>
            <a:r>
              <a:rPr lang="es-CO" dirty="0"/>
              <a:t> </a:t>
            </a:r>
            <a:r>
              <a:rPr lang="es-CO" dirty="0" err="1"/>
              <a:t>problems</a:t>
            </a:r>
            <a:r>
              <a:rPr lang="es-CO" dirty="0"/>
              <a:t>, and </a:t>
            </a:r>
            <a:r>
              <a:rPr lang="es-CO" dirty="0" err="1"/>
              <a:t>that</a:t>
            </a:r>
            <a:r>
              <a:rPr lang="es-CO" dirty="0"/>
              <a:t> </a:t>
            </a:r>
            <a:r>
              <a:rPr lang="es-CO" dirty="0" err="1"/>
              <a:t>modified</a:t>
            </a:r>
            <a:r>
              <a:rPr lang="es-CO" dirty="0"/>
              <a:t> </a:t>
            </a:r>
            <a:r>
              <a:rPr lang="es-CO" dirty="0" err="1"/>
              <a:t>gravity</a:t>
            </a:r>
            <a:r>
              <a:rPr lang="es-CO" dirty="0"/>
              <a:t> </a:t>
            </a:r>
            <a:r>
              <a:rPr lang="es-CO" dirty="0" err="1"/>
              <a:t>is</a:t>
            </a:r>
            <a:r>
              <a:rPr lang="es-CO" dirty="0"/>
              <a:t> </a:t>
            </a:r>
            <a:r>
              <a:rPr lang="es-CO" dirty="0" err="1"/>
              <a:t>one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main</a:t>
            </a:r>
            <a:r>
              <a:rPr lang="es-CO" dirty="0"/>
              <a:t> </a:t>
            </a:r>
            <a:r>
              <a:rPr lang="es-CO" dirty="0" err="1"/>
              <a:t>platforms</a:t>
            </a:r>
            <a:r>
              <a:rPr lang="es-CO" dirty="0"/>
              <a:t> </a:t>
            </a:r>
            <a:r>
              <a:rPr lang="es-CO" dirty="0" err="1"/>
              <a:t>displayed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investigate</a:t>
            </a:r>
            <a:r>
              <a:rPr lang="es-CO" dirty="0"/>
              <a:t> alternative </a:t>
            </a:r>
            <a:r>
              <a:rPr lang="es-CO" dirty="0" err="1"/>
              <a:t>models</a:t>
            </a:r>
            <a:r>
              <a:rPr lang="es-CO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035B01-822B-4342-AE3F-B855745BE722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81253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err="1"/>
              <a:t>However</a:t>
            </a:r>
            <a:r>
              <a:rPr lang="es-CO" dirty="0"/>
              <a:t>, </a:t>
            </a:r>
            <a:r>
              <a:rPr lang="es-CO" dirty="0" err="1"/>
              <a:t>there</a:t>
            </a:r>
            <a:r>
              <a:rPr lang="es-CO" dirty="0"/>
              <a:t> </a:t>
            </a:r>
            <a:r>
              <a:rPr lang="es-CO" dirty="0" err="1"/>
              <a:t>is</a:t>
            </a:r>
            <a:r>
              <a:rPr lang="es-CO" dirty="0"/>
              <a:t> a </a:t>
            </a:r>
            <a:r>
              <a:rPr lang="es-CO" dirty="0" err="1"/>
              <a:t>huge</a:t>
            </a:r>
            <a:r>
              <a:rPr lang="es-CO" dirty="0"/>
              <a:t> </a:t>
            </a:r>
            <a:r>
              <a:rPr lang="es-CO" dirty="0" err="1"/>
              <a:t>number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possibilities</a:t>
            </a:r>
            <a:r>
              <a:rPr lang="es-CO" dirty="0"/>
              <a:t> as </a:t>
            </a:r>
            <a:r>
              <a:rPr lang="es-CO" dirty="0" err="1"/>
              <a:t>you</a:t>
            </a:r>
            <a:r>
              <a:rPr lang="es-CO" dirty="0"/>
              <a:t> can </a:t>
            </a:r>
            <a:r>
              <a:rPr lang="es-CO" dirty="0" err="1"/>
              <a:t>see</a:t>
            </a:r>
            <a:r>
              <a:rPr lang="es-CO" dirty="0"/>
              <a:t> in </a:t>
            </a:r>
            <a:r>
              <a:rPr lang="es-CO" dirty="0" err="1"/>
              <a:t>this</a:t>
            </a:r>
            <a:r>
              <a:rPr lang="es-CO" dirty="0"/>
              <a:t> </a:t>
            </a:r>
            <a:r>
              <a:rPr lang="es-CO" dirty="0" err="1"/>
              <a:t>picture</a:t>
            </a:r>
            <a:r>
              <a:rPr lang="es-CO" dirty="0"/>
              <a:t>. </a:t>
            </a:r>
            <a:r>
              <a:rPr lang="es-CO" dirty="0" err="1"/>
              <a:t>Then</a:t>
            </a:r>
            <a:r>
              <a:rPr lang="es-CO" dirty="0"/>
              <a:t>, </a:t>
            </a:r>
            <a:r>
              <a:rPr lang="es-CO" dirty="0" err="1"/>
              <a:t>some</a:t>
            </a:r>
            <a:r>
              <a:rPr lang="es-CO" dirty="0"/>
              <a:t> </a:t>
            </a:r>
            <a:r>
              <a:rPr lang="es-CO" dirty="0" err="1"/>
              <a:t>theoretical</a:t>
            </a:r>
            <a:r>
              <a:rPr lang="es-CO" dirty="0"/>
              <a:t> </a:t>
            </a:r>
            <a:r>
              <a:rPr lang="es-CO" dirty="0" err="1"/>
              <a:t>strategies</a:t>
            </a:r>
            <a:r>
              <a:rPr lang="es-CO" dirty="0"/>
              <a:t> are </a:t>
            </a:r>
            <a:r>
              <a:rPr lang="es-CO" dirty="0" err="1"/>
              <a:t>required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understand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physics</a:t>
            </a:r>
            <a:r>
              <a:rPr lang="es-CO" dirty="0"/>
              <a:t> </a:t>
            </a:r>
            <a:r>
              <a:rPr lang="es-CO" dirty="0" err="1"/>
              <a:t>behind</a:t>
            </a:r>
            <a:r>
              <a:rPr lang="es-CO" dirty="0"/>
              <a:t> </a:t>
            </a:r>
            <a:r>
              <a:rPr lang="es-CO" dirty="0" err="1"/>
              <a:t>these</a:t>
            </a:r>
            <a:r>
              <a:rPr lang="es-CO" dirty="0"/>
              <a:t> </a:t>
            </a:r>
            <a:r>
              <a:rPr lang="es-CO" dirty="0" err="1"/>
              <a:t>theories</a:t>
            </a:r>
            <a:r>
              <a:rPr lang="es-CO" dirty="0"/>
              <a:t>. Here, </a:t>
            </a:r>
            <a:r>
              <a:rPr lang="es-CO" dirty="0" err="1"/>
              <a:t>for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sake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simplicity</a:t>
            </a:r>
            <a:r>
              <a:rPr lang="es-CO" dirty="0"/>
              <a:t>, I </a:t>
            </a:r>
            <a:r>
              <a:rPr lang="es-CO" dirty="0" err="1"/>
              <a:t>will</a:t>
            </a:r>
            <a:r>
              <a:rPr lang="es-CO" dirty="0"/>
              <a:t> </a:t>
            </a:r>
            <a:r>
              <a:rPr lang="es-CO" dirty="0" err="1"/>
              <a:t>focus</a:t>
            </a:r>
            <a:r>
              <a:rPr lang="es-CO" dirty="0"/>
              <a:t> in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tiny</a:t>
            </a:r>
            <a:r>
              <a:rPr lang="es-CO" dirty="0"/>
              <a:t> </a:t>
            </a:r>
            <a:r>
              <a:rPr lang="es-CO" dirty="0" err="1"/>
              <a:t>part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this</a:t>
            </a:r>
            <a:r>
              <a:rPr lang="es-CO" dirty="0"/>
              <a:t> </a:t>
            </a:r>
            <a:r>
              <a:rPr lang="es-CO" dirty="0" err="1"/>
              <a:t>map</a:t>
            </a:r>
            <a:r>
              <a:rPr lang="es-CO" dirty="0"/>
              <a:t> </a:t>
            </a:r>
            <a:r>
              <a:rPr lang="es-CO" dirty="0" err="1"/>
              <a:t>known</a:t>
            </a:r>
            <a:r>
              <a:rPr lang="es-CO" dirty="0"/>
              <a:t> as $f(R)$ </a:t>
            </a:r>
            <a:r>
              <a:rPr lang="es-CO" dirty="0" err="1"/>
              <a:t>theories</a:t>
            </a:r>
            <a:r>
              <a:rPr lang="es-CO" dirty="0"/>
              <a:t>, </a:t>
            </a:r>
            <a:r>
              <a:rPr lang="es-CO" dirty="0" err="1"/>
              <a:t>which</a:t>
            </a:r>
            <a:r>
              <a:rPr lang="es-CO" dirty="0"/>
              <a:t> are </a:t>
            </a:r>
            <a:r>
              <a:rPr lang="es-CO" dirty="0" err="1"/>
              <a:t>very</a:t>
            </a:r>
            <a:r>
              <a:rPr lang="es-CO" dirty="0"/>
              <a:t> representative </a:t>
            </a:r>
            <a:r>
              <a:rPr lang="es-CO" dirty="0" err="1"/>
              <a:t>among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plethora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modified</a:t>
            </a:r>
            <a:r>
              <a:rPr lang="es-CO" dirty="0"/>
              <a:t> </a:t>
            </a:r>
            <a:r>
              <a:rPr lang="es-CO" dirty="0" err="1"/>
              <a:t>gravity</a:t>
            </a:r>
            <a:r>
              <a:rPr lang="es-CO" dirty="0"/>
              <a:t> </a:t>
            </a:r>
            <a:r>
              <a:rPr lang="es-CO" dirty="0" err="1"/>
              <a:t>theories</a:t>
            </a:r>
            <a:r>
              <a:rPr lang="es-CO" dirty="0"/>
              <a:t>. </a:t>
            </a:r>
            <a:r>
              <a:rPr lang="es-CO" dirty="0" err="1"/>
              <a:t>We</a:t>
            </a:r>
            <a:r>
              <a:rPr lang="es-CO" dirty="0"/>
              <a:t> hope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extend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results</a:t>
            </a:r>
            <a:r>
              <a:rPr lang="es-CO" dirty="0"/>
              <a:t> I </a:t>
            </a:r>
            <a:r>
              <a:rPr lang="es-CO" dirty="0" err="1"/>
              <a:t>will</a:t>
            </a:r>
            <a:r>
              <a:rPr lang="es-CO" dirty="0"/>
              <a:t> show </a:t>
            </a:r>
            <a:r>
              <a:rPr lang="es-CO" dirty="0" err="1"/>
              <a:t>you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larger</a:t>
            </a:r>
            <a:r>
              <a:rPr lang="es-CO" dirty="0"/>
              <a:t> </a:t>
            </a:r>
            <a:r>
              <a:rPr lang="es-CO" dirty="0" err="1"/>
              <a:t>portions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this</a:t>
            </a:r>
            <a:r>
              <a:rPr lang="es-CO" dirty="0"/>
              <a:t> </a:t>
            </a:r>
            <a:r>
              <a:rPr lang="es-CO" dirty="0" err="1"/>
              <a:t>map</a:t>
            </a:r>
            <a:r>
              <a:rPr lang="es-CO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035B01-822B-4342-AE3F-B855745BE722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1172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err="1"/>
              <a:t>Well</a:t>
            </a:r>
            <a:r>
              <a:rPr lang="es-CO" dirty="0"/>
              <a:t>. In </a:t>
            </a:r>
            <a:r>
              <a:rPr lang="es-CO" dirty="0" err="1"/>
              <a:t>brief</a:t>
            </a:r>
            <a:r>
              <a:rPr lang="es-CO" dirty="0"/>
              <a:t>,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main</a:t>
            </a:r>
            <a:r>
              <a:rPr lang="es-CO" dirty="0"/>
              <a:t> </a:t>
            </a:r>
            <a:r>
              <a:rPr lang="es-CO" dirty="0" err="1"/>
              <a:t>goal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this</a:t>
            </a:r>
            <a:r>
              <a:rPr lang="es-CO" dirty="0"/>
              <a:t> </a:t>
            </a:r>
            <a:r>
              <a:rPr lang="es-CO" dirty="0" err="1"/>
              <a:t>work</a:t>
            </a:r>
            <a:r>
              <a:rPr lang="es-CO" dirty="0"/>
              <a:t> </a:t>
            </a:r>
            <a:r>
              <a:rPr lang="es-CO" dirty="0" err="1"/>
              <a:t>was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make</a:t>
            </a:r>
            <a:r>
              <a:rPr lang="es-CO" dirty="0"/>
              <a:t> </a:t>
            </a:r>
            <a:r>
              <a:rPr lang="es-CO" dirty="0" err="1"/>
              <a:t>transparent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application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an</a:t>
            </a:r>
            <a:r>
              <a:rPr lang="es-CO" dirty="0"/>
              <a:t> </a:t>
            </a:r>
            <a:r>
              <a:rPr lang="es-CO" dirty="0" err="1"/>
              <a:t>approximation</a:t>
            </a:r>
            <a:r>
              <a:rPr lang="es-CO" dirty="0"/>
              <a:t> </a:t>
            </a:r>
            <a:r>
              <a:rPr lang="es-CO" dirty="0" err="1"/>
              <a:t>scheme</a:t>
            </a:r>
            <a:r>
              <a:rPr lang="es-CO" dirty="0"/>
              <a:t> </a:t>
            </a:r>
            <a:r>
              <a:rPr lang="es-CO" dirty="0" err="1"/>
              <a:t>which</a:t>
            </a:r>
            <a:r>
              <a:rPr lang="es-CO" dirty="0"/>
              <a:t> </a:t>
            </a:r>
            <a:r>
              <a:rPr lang="es-CO" dirty="0" err="1"/>
              <a:t>is</a:t>
            </a:r>
            <a:r>
              <a:rPr lang="es-CO" dirty="0"/>
              <a:t> </a:t>
            </a:r>
            <a:r>
              <a:rPr lang="es-CO" dirty="0" err="1"/>
              <a:t>broadly</a:t>
            </a:r>
            <a:r>
              <a:rPr lang="es-CO" dirty="0"/>
              <a:t> </a:t>
            </a:r>
            <a:r>
              <a:rPr lang="es-CO" dirty="0" err="1"/>
              <a:t>used</a:t>
            </a:r>
            <a:r>
              <a:rPr lang="es-CO" dirty="0"/>
              <a:t> in </a:t>
            </a:r>
            <a:r>
              <a:rPr lang="es-CO" dirty="0" err="1"/>
              <a:t>Cosmology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study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dynamics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modified</a:t>
            </a:r>
            <a:r>
              <a:rPr lang="es-CO" dirty="0"/>
              <a:t> </a:t>
            </a:r>
            <a:r>
              <a:rPr lang="es-CO" dirty="0" err="1"/>
              <a:t>gravity</a:t>
            </a:r>
            <a:r>
              <a:rPr lang="es-CO" dirty="0"/>
              <a:t> </a:t>
            </a:r>
            <a:r>
              <a:rPr lang="es-CO" dirty="0" err="1"/>
              <a:t>theories</a:t>
            </a:r>
            <a:r>
              <a:rPr lang="es-CO" dirty="0"/>
              <a:t>. </a:t>
            </a:r>
            <a:r>
              <a:rPr lang="es-CO" dirty="0" err="1"/>
              <a:t>Some</a:t>
            </a:r>
            <a:r>
              <a:rPr lang="es-CO" dirty="0"/>
              <a:t> </a:t>
            </a:r>
            <a:r>
              <a:rPr lang="es-CO" dirty="0" err="1"/>
              <a:t>terms</a:t>
            </a:r>
            <a:r>
              <a:rPr lang="es-CO" dirty="0"/>
              <a:t> </a:t>
            </a:r>
            <a:r>
              <a:rPr lang="es-CO" dirty="0" err="1"/>
              <a:t>neglected</a:t>
            </a:r>
            <a:r>
              <a:rPr lang="es-CO" dirty="0"/>
              <a:t> in </a:t>
            </a:r>
            <a:r>
              <a:rPr lang="es-CO" dirty="0" err="1"/>
              <a:t>the</a:t>
            </a:r>
            <a:r>
              <a:rPr lang="es-CO" dirty="0"/>
              <a:t> standard </a:t>
            </a:r>
            <a:r>
              <a:rPr lang="es-CO" dirty="0" err="1"/>
              <a:t>approach</a:t>
            </a:r>
            <a:r>
              <a:rPr lang="es-CO" dirty="0"/>
              <a:t> are </a:t>
            </a:r>
            <a:r>
              <a:rPr lang="es-CO" dirty="0" err="1"/>
              <a:t>found</a:t>
            </a:r>
            <a:r>
              <a:rPr lang="es-CO" dirty="0"/>
              <a:t> </a:t>
            </a:r>
            <a:r>
              <a:rPr lang="es-CO" dirty="0" err="1"/>
              <a:t>but</a:t>
            </a:r>
            <a:r>
              <a:rPr lang="es-CO" dirty="0"/>
              <a:t> </a:t>
            </a:r>
            <a:r>
              <a:rPr lang="es-CO" dirty="0" err="1"/>
              <a:t>for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models</a:t>
            </a:r>
            <a:r>
              <a:rPr lang="es-CO" dirty="0"/>
              <a:t> </a:t>
            </a:r>
            <a:r>
              <a:rPr lang="es-CO" dirty="0" err="1"/>
              <a:t>analyzed</a:t>
            </a:r>
            <a:r>
              <a:rPr lang="es-CO" dirty="0"/>
              <a:t> </a:t>
            </a:r>
            <a:r>
              <a:rPr lang="es-CO" dirty="0" err="1"/>
              <a:t>they</a:t>
            </a:r>
            <a:r>
              <a:rPr lang="es-CO" dirty="0"/>
              <a:t> do </a:t>
            </a:r>
            <a:r>
              <a:rPr lang="es-CO" dirty="0" err="1"/>
              <a:t>not</a:t>
            </a:r>
            <a:r>
              <a:rPr lang="es-CO" dirty="0"/>
              <a:t> </a:t>
            </a:r>
            <a:r>
              <a:rPr lang="es-CO" dirty="0" err="1"/>
              <a:t>seem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be </a:t>
            </a:r>
            <a:r>
              <a:rPr lang="es-CO" dirty="0" err="1"/>
              <a:t>very</a:t>
            </a:r>
            <a:r>
              <a:rPr lang="es-CO" dirty="0"/>
              <a:t> </a:t>
            </a:r>
            <a:r>
              <a:rPr lang="es-CO" dirty="0" err="1"/>
              <a:t>relevant</a:t>
            </a:r>
            <a:r>
              <a:rPr lang="es-CO" dirty="0"/>
              <a:t> at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observational</a:t>
            </a:r>
            <a:r>
              <a:rPr lang="es-CO" dirty="0"/>
              <a:t> </a:t>
            </a:r>
            <a:r>
              <a:rPr lang="es-CO" dirty="0" err="1"/>
              <a:t>level</a:t>
            </a:r>
            <a:r>
              <a:rPr lang="es-CO" dirty="0"/>
              <a:t>. </a:t>
            </a:r>
            <a:r>
              <a:rPr lang="es-CO" dirty="0" err="1"/>
              <a:t>However</a:t>
            </a:r>
            <a:r>
              <a:rPr lang="es-CO" dirty="0"/>
              <a:t>, $f(R)$ </a:t>
            </a:r>
            <a:r>
              <a:rPr lang="es-CO" dirty="0" err="1"/>
              <a:t>is</a:t>
            </a:r>
            <a:r>
              <a:rPr lang="es-CO" dirty="0"/>
              <a:t> </a:t>
            </a:r>
            <a:r>
              <a:rPr lang="es-CO" dirty="0" err="1"/>
              <a:t>just</a:t>
            </a:r>
            <a:r>
              <a:rPr lang="es-CO" dirty="0"/>
              <a:t> </a:t>
            </a:r>
            <a:r>
              <a:rPr lang="es-CO" dirty="0" err="1"/>
              <a:t>an</a:t>
            </a:r>
            <a:r>
              <a:rPr lang="es-CO" dirty="0"/>
              <a:t> </a:t>
            </a:r>
            <a:r>
              <a:rPr lang="es-CO" dirty="0" err="1"/>
              <a:t>example</a:t>
            </a:r>
            <a:r>
              <a:rPr lang="es-CO" dirty="0"/>
              <a:t> and </a:t>
            </a:r>
            <a:r>
              <a:rPr lang="es-CO" dirty="0" err="1"/>
              <a:t>things</a:t>
            </a:r>
            <a:r>
              <a:rPr lang="es-CO" dirty="0"/>
              <a:t> </a:t>
            </a:r>
            <a:r>
              <a:rPr lang="es-CO" dirty="0" err="1"/>
              <a:t>promise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be </a:t>
            </a:r>
            <a:r>
              <a:rPr lang="es-CO" dirty="0" err="1"/>
              <a:t>different</a:t>
            </a:r>
            <a:r>
              <a:rPr lang="es-CO" dirty="0"/>
              <a:t> in </a:t>
            </a:r>
            <a:r>
              <a:rPr lang="es-CO" dirty="0" err="1"/>
              <a:t>other</a:t>
            </a:r>
            <a:r>
              <a:rPr lang="es-CO" dirty="0"/>
              <a:t> </a:t>
            </a:r>
            <a:r>
              <a:rPr lang="es-CO" dirty="0" err="1"/>
              <a:t>theories</a:t>
            </a:r>
            <a:r>
              <a:rPr lang="es-CO" dirty="0"/>
              <a:t>, </a:t>
            </a:r>
            <a:r>
              <a:rPr lang="es-CO" dirty="0" err="1"/>
              <a:t>such</a:t>
            </a:r>
            <a:r>
              <a:rPr lang="es-CO" dirty="0"/>
              <a:t> as </a:t>
            </a:r>
            <a:r>
              <a:rPr lang="es-CO" dirty="0" err="1"/>
              <a:t>Horndeski</a:t>
            </a:r>
            <a:r>
              <a:rPr lang="es-CO" dirty="0"/>
              <a:t> </a:t>
            </a:r>
            <a:r>
              <a:rPr lang="es-CO" dirty="0" err="1"/>
              <a:t>theories</a:t>
            </a:r>
            <a:r>
              <a:rPr lang="es-CO" dirty="0"/>
              <a:t>.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035B01-822B-4342-AE3F-B855745BE722}" type="slidenum">
              <a:rPr lang="es-CO" smtClean="0"/>
              <a:t>18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89627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I </a:t>
            </a:r>
            <a:r>
              <a:rPr lang="es-CO" dirty="0" err="1"/>
              <a:t>appreciate</a:t>
            </a:r>
            <a:r>
              <a:rPr lang="es-CO" dirty="0"/>
              <a:t> </a:t>
            </a:r>
            <a:r>
              <a:rPr lang="es-CO" dirty="0" err="1"/>
              <a:t>that</a:t>
            </a:r>
            <a:r>
              <a:rPr lang="es-CO" dirty="0"/>
              <a:t> </a:t>
            </a:r>
            <a:r>
              <a:rPr lang="es-CO" dirty="0" err="1"/>
              <a:t>you</a:t>
            </a:r>
            <a:r>
              <a:rPr lang="es-CO" dirty="0"/>
              <a:t> </a:t>
            </a:r>
            <a:r>
              <a:rPr lang="es-CO" dirty="0" err="1"/>
              <a:t>watched</a:t>
            </a:r>
            <a:r>
              <a:rPr lang="es-CO" dirty="0"/>
              <a:t> </a:t>
            </a:r>
            <a:r>
              <a:rPr lang="es-CO" dirty="0" err="1"/>
              <a:t>this</a:t>
            </a:r>
            <a:r>
              <a:rPr lang="es-CO" dirty="0"/>
              <a:t> video </a:t>
            </a:r>
            <a:r>
              <a:rPr lang="es-CO" dirty="0" err="1"/>
              <a:t>until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end</a:t>
            </a:r>
            <a:r>
              <a:rPr lang="es-CO" dirty="0"/>
              <a:t>, I </a:t>
            </a:r>
            <a:r>
              <a:rPr lang="es-CO" dirty="0" err="1"/>
              <a:t>will</a:t>
            </a:r>
            <a:r>
              <a:rPr lang="es-CO" dirty="0"/>
              <a:t> be </a:t>
            </a:r>
            <a:r>
              <a:rPr lang="es-CO" dirty="0" err="1"/>
              <a:t>very</a:t>
            </a:r>
            <a:r>
              <a:rPr lang="es-CO" dirty="0"/>
              <a:t> </a:t>
            </a:r>
            <a:r>
              <a:rPr lang="es-CO" dirty="0" err="1"/>
              <a:t>happy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discuss</a:t>
            </a:r>
            <a:r>
              <a:rPr lang="es-CO" dirty="0"/>
              <a:t> </a:t>
            </a:r>
            <a:r>
              <a:rPr lang="es-CO" dirty="0" err="1"/>
              <a:t>about</a:t>
            </a:r>
            <a:r>
              <a:rPr lang="es-CO" dirty="0"/>
              <a:t> </a:t>
            </a:r>
            <a:r>
              <a:rPr lang="es-CO" dirty="0" err="1"/>
              <a:t>any</a:t>
            </a:r>
            <a:r>
              <a:rPr lang="es-CO" dirty="0"/>
              <a:t> </a:t>
            </a:r>
            <a:r>
              <a:rPr lang="es-CO" dirty="0" err="1"/>
              <a:t>concern</a:t>
            </a:r>
            <a:r>
              <a:rPr lang="es-CO" dirty="0"/>
              <a:t> </a:t>
            </a:r>
            <a:r>
              <a:rPr lang="es-CO" dirty="0" err="1"/>
              <a:t>you</a:t>
            </a:r>
            <a:r>
              <a:rPr lang="es-CO" dirty="0"/>
              <a:t> </a:t>
            </a:r>
            <a:r>
              <a:rPr lang="es-CO" dirty="0" err="1"/>
              <a:t>have</a:t>
            </a:r>
            <a:r>
              <a:rPr lang="es-CO" dirty="0"/>
              <a:t> </a:t>
            </a:r>
            <a:r>
              <a:rPr lang="es-CO" dirty="0" err="1"/>
              <a:t>about</a:t>
            </a:r>
            <a:r>
              <a:rPr lang="es-CO" dirty="0"/>
              <a:t> </a:t>
            </a:r>
            <a:r>
              <a:rPr lang="es-CO" dirty="0" err="1"/>
              <a:t>this</a:t>
            </a:r>
            <a:r>
              <a:rPr lang="es-CO" dirty="0"/>
              <a:t> </a:t>
            </a:r>
            <a:r>
              <a:rPr lang="es-CO" dirty="0" err="1"/>
              <a:t>work</a:t>
            </a:r>
            <a:r>
              <a:rPr lang="es-CO" dirty="0"/>
              <a:t>. </a:t>
            </a:r>
            <a:r>
              <a:rPr lang="es-CO" dirty="0" err="1"/>
              <a:t>Thank</a:t>
            </a:r>
            <a:r>
              <a:rPr lang="es-CO" dirty="0"/>
              <a:t> </a:t>
            </a:r>
            <a:r>
              <a:rPr lang="es-CO" dirty="0" err="1"/>
              <a:t>you</a:t>
            </a:r>
            <a:r>
              <a:rPr lang="es-CO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035B01-822B-4342-AE3F-B855745BE722}" type="slidenum">
              <a:rPr lang="es-CO" smtClean="0"/>
              <a:t>19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03834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0526C9-1292-4AF8-AE3A-76AD90E7FD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DB2A1EC-0E3E-4882-A432-5707649726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B06C1E5-2F08-4C86-8E8A-8CA0D4F4A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F98A-F7C2-47D4-9EEA-55636FE3AE13}" type="datetime1">
              <a:rPr lang="es-CO" smtClean="0"/>
              <a:t>18/10/23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6DB17B5-817E-4198-8F81-C78E19F1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122B43-EC62-428E-898C-637A45956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854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1C317F-7CDD-4B39-BC4C-B1CDCC791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DBCC002-3311-4B4C-BC58-E8E9E5DC11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08C6791-E8D9-47D1-AF63-7B580562A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540E5-C413-4BDB-8B9B-A5C03EEAC1F5}" type="datetime1">
              <a:rPr lang="es-CO" smtClean="0"/>
              <a:t>18/10/23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B6BCCE-C79A-4352-80D4-E4FDC0A53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BBC8B85-1E47-407C-A1DF-37238C61C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3888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437BC13-9A9E-4170-BE08-023775488C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1465BB3-210A-4924-BFEA-7E7A2C0435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2FD6DBA-D691-420E-ABC4-1A91F8E6D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189D6-DE10-45FB-A3F5-050423F84DD3}" type="datetime1">
              <a:rPr lang="es-CO" smtClean="0"/>
              <a:t>18/10/23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BC5B245-AC2C-4409-8B68-AED4BD1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CE406-C2F8-44EB-8881-493431A83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0441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A4C258-AD7B-450A-B7A8-29DB44CA5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2FE401-A50B-40DE-BF07-0BCA70D9F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FBEC95-5CF9-4F21-AB3E-80D0725C7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A0AA-8242-44BD-915F-1FA37E4BA1EB}" type="datetime1">
              <a:rPr lang="es-CO" smtClean="0"/>
              <a:t>18/10/23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3512EC-8619-4114-885A-E77136181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58242A-E407-48B7-9251-1EE834C2C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00018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20D732-5121-4478-97B7-AD42D72D9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AD7CC13-EBCA-48D5-A975-C7840B3420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A1C7D3A-FE45-4EEF-AC80-E6AA66CFD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49A8-6302-4884-8A22-33B64E58B1CC}" type="datetime1">
              <a:rPr lang="es-CO" smtClean="0"/>
              <a:t>18/10/23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F3D299-EAE5-4AB6-B4D7-DEAA26EE5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5A4557-8A8B-4325-B5F7-6F6C46F8D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1830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BF225C-1D10-4A3D-95F2-0F2470A6A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563A066-A623-45FE-B13F-6BA36F6E8F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7BF624A-F0A9-4437-8047-9C80FB0588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601F09A-8C30-4F7C-8775-8724D1E66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0A26-5FD2-45B2-9B46-0828413CD201}" type="datetime1">
              <a:rPr lang="es-CO" smtClean="0"/>
              <a:t>18/10/23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AC1AB02-2F41-408F-93A2-E2BAB7082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F0BF190-6DCE-427F-BE05-1EE6993A8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1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D842C8-61C3-4509-8FCC-5AE3E4D6F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53A939C-48FF-4A44-B263-0095CFB9D7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765007A-7A1C-41AE-89DB-D8BB63FC67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19F42F0-DC45-4550-AD6D-94B05B7628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2EA2243-CBC6-4234-AFCD-B01FDF1A03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4FEF8D9-9567-4502-A991-6DE0C6351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F8263-7F50-4516-8DC5-B23BAF74A431}" type="datetime1">
              <a:rPr lang="es-CO" smtClean="0"/>
              <a:t>18/10/23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F539931-836D-45E5-8750-A315BC4D5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B4B4772-B5AB-4F9D-82C6-9ECD8821B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5268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897234-2E6D-46F0-BEF8-93747A714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8563CED-8396-4E14-9369-82187DD4E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DBF4-4C8E-4040-9692-CAA1A7522898}" type="datetime1">
              <a:rPr lang="es-CO" smtClean="0"/>
              <a:t>18/10/23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7701CBA-8956-4535-BA95-91277DC3D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A840630-DB01-47A6-880C-272ED39FD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6560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CF634D8-9FE5-46C6-A963-5757F95DC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F195-570C-43D1-BA8B-445A874195EB}" type="datetime1">
              <a:rPr lang="es-CO" smtClean="0"/>
              <a:t>18/10/23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B98FDDC-6D84-4F53-BB3A-951612E12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BC9D91E-EFCE-4D02-9ADE-D3D00A121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36835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8050E7-3F8A-4A2D-86CA-157C352B6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360D040-894F-4206-9F4E-FF481ECF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6FCFD6B-5C69-4068-A0FC-E6E190A050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70B1A1-554B-4AE8-B9E9-20502D0B2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AFD1-416B-4DE0-8FC2-CFF35CA4DA44}" type="datetime1">
              <a:rPr lang="es-CO" smtClean="0"/>
              <a:t>18/10/23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0DE9ADB-D760-47A4-B78C-F19B10CEA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D689036-8F67-4016-807A-377F667FE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37766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14FE79-E5F6-4434-A6E2-A985180C6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FEEDAD8-7797-45EA-AF5F-47A909E3EC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19E510F-AAEA-4A26-B98E-40C7AB6022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52557D0-E246-4D68-94FB-E092F2746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2641-F94B-4D59-B377-AC9C2F67C8EE}" type="datetime1">
              <a:rPr lang="es-CO" smtClean="0"/>
              <a:t>18/10/23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3ACAC85-19BD-4687-A843-428F21A11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A0CB6A4-AB66-4572-B2FD-5AFDB60DF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975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F9EAC09-D7D9-4163-9E48-BF6CA6F95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20C5FC6-5093-4592-8D7B-11B82B2D6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36E00E-1ED3-474B-9010-9B109085DE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95D19-25AD-41BC-94F1-39F76341E8BB}" type="datetime1">
              <a:rPr lang="es-CO" smtClean="0"/>
              <a:t>18/10/23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8CD42FA-4027-462E-AAC1-AD8F6BFB16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A96B7A-6277-4DFA-B4E4-4016F46DBD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9463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11.0639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307.03643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media" Target="../media/media2.mov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age result for cosmology vector picture">
            <a:extLst>
              <a:ext uri="{FF2B5EF4-FFF2-40B4-BE49-F238E27FC236}">
                <a16:creationId xmlns:a16="http://schemas.microsoft.com/office/drawing/2014/main" id="{891E75A4-A360-47DA-89D0-B0CBC185851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-1" y="-3920"/>
            <a:ext cx="12192001" cy="686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F44ED3BA-7517-4A8E-AA17-B9B1A94ED944}"/>
              </a:ext>
            </a:extLst>
          </p:cNvPr>
          <p:cNvSpPr txBox="1">
            <a:spLocks/>
          </p:cNvSpPr>
          <p:nvPr/>
        </p:nvSpPr>
        <p:spPr>
          <a:xfrm>
            <a:off x="271669" y="379642"/>
            <a:ext cx="11648661" cy="1333205"/>
          </a:xfrm>
          <a:prstGeom prst="roundRect">
            <a:avLst/>
          </a:prstGeom>
          <a:ln w="38100" cap="flat" cmpd="sng" algn="ctr">
            <a:solidFill>
              <a:schemeClr val="dk1"/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5200" dirty="0">
                <a:latin typeface="Candara" panose="020E0502030303020204" pitchFamily="34" charset="0"/>
              </a:rPr>
              <a:t>Machine Learning Unveils the Matter Power Spectrum of Modified Gravity</a:t>
            </a:r>
            <a:endParaRPr lang="es-CO" sz="5200" dirty="0">
              <a:latin typeface="Candara" panose="020E0502030303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2C22B8B-3ACD-8A4E-6CD2-E0193D13CEFA}"/>
              </a:ext>
            </a:extLst>
          </p:cNvPr>
          <p:cNvGrpSpPr/>
          <p:nvPr/>
        </p:nvGrpSpPr>
        <p:grpSpPr>
          <a:xfrm>
            <a:off x="4005943" y="2641995"/>
            <a:ext cx="4180112" cy="3631096"/>
            <a:chOff x="1436915" y="2341887"/>
            <a:chExt cx="4180112" cy="3631096"/>
          </a:xfrm>
        </p:grpSpPr>
        <p:sp>
          <p:nvSpPr>
            <p:cNvPr id="7" name="Subtítulo 2">
              <a:extLst>
                <a:ext uri="{FF2B5EF4-FFF2-40B4-BE49-F238E27FC236}">
                  <a16:creationId xmlns:a16="http://schemas.microsoft.com/office/drawing/2014/main" id="{E5218F09-AC87-42B2-8AD0-88499082B064}"/>
                </a:ext>
              </a:extLst>
            </p:cNvPr>
            <p:cNvSpPr txBox="1">
              <a:spLocks/>
            </p:cNvSpPr>
            <p:nvPr/>
          </p:nvSpPr>
          <p:spPr>
            <a:xfrm>
              <a:off x="1436915" y="2341887"/>
              <a:ext cx="4180112" cy="3631096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CO" b="1" dirty="0">
                  <a:latin typeface="Candara" panose="020E0502030303020204" pitchFamily="34" charset="0"/>
                </a:rPr>
                <a:t>J. </a:t>
              </a:r>
              <a:r>
                <a:rPr lang="es-CO" b="1" dirty="0" err="1">
                  <a:latin typeface="Candara" panose="020E0502030303020204" pitchFamily="34" charset="0"/>
                </a:rPr>
                <a:t>Bayron</a:t>
              </a:r>
              <a:r>
                <a:rPr lang="es-CO" b="1" dirty="0">
                  <a:latin typeface="Candara" panose="020E0502030303020204" pitchFamily="34" charset="0"/>
                </a:rPr>
                <a:t> Orjuela- Quintana</a:t>
              </a:r>
            </a:p>
          </p:txBody>
        </p:sp>
        <p:pic>
          <p:nvPicPr>
            <p:cNvPr id="8" name="Google Shape;55;p13">
              <a:extLst>
                <a:ext uri="{FF2B5EF4-FFF2-40B4-BE49-F238E27FC236}">
                  <a16:creationId xmlns:a16="http://schemas.microsoft.com/office/drawing/2014/main" id="{52C2A555-9E49-43C9-9C6B-7832F0BBA084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394628" y="3187641"/>
              <a:ext cx="2156346" cy="240200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3175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0C3E1F-03D2-ABF6-7407-4ABEDF7BCAAD}"/>
              </a:ext>
            </a:extLst>
          </p:cNvPr>
          <p:cNvGrpSpPr/>
          <p:nvPr/>
        </p:nvGrpSpPr>
        <p:grpSpPr>
          <a:xfrm>
            <a:off x="359000" y="3072865"/>
            <a:ext cx="3222400" cy="2761607"/>
            <a:chOff x="6181651" y="2341887"/>
            <a:chExt cx="4180113" cy="3631096"/>
          </a:xfrm>
        </p:grpSpPr>
        <p:sp>
          <p:nvSpPr>
            <p:cNvPr id="6" name="Subtítulo 2">
              <a:extLst>
                <a:ext uri="{FF2B5EF4-FFF2-40B4-BE49-F238E27FC236}">
                  <a16:creationId xmlns:a16="http://schemas.microsoft.com/office/drawing/2014/main" id="{6862CA4C-9357-4838-8990-E1CD94A87D38}"/>
                </a:ext>
              </a:extLst>
            </p:cNvPr>
            <p:cNvSpPr txBox="1">
              <a:spLocks/>
            </p:cNvSpPr>
            <p:nvPr/>
          </p:nvSpPr>
          <p:spPr>
            <a:xfrm>
              <a:off x="6181651" y="2341887"/>
              <a:ext cx="4180113" cy="3631096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CO" dirty="0" err="1">
                  <a:latin typeface="Candara" panose="020E0502030303020204" pitchFamily="34" charset="0"/>
                </a:rPr>
                <a:t>Savvas</a:t>
              </a:r>
              <a:r>
                <a:rPr lang="es-CO" dirty="0">
                  <a:latin typeface="Candara" panose="020E0502030303020204" pitchFamily="34" charset="0"/>
                </a:rPr>
                <a:t> </a:t>
              </a:r>
              <a:r>
                <a:rPr lang="es-CO" dirty="0" err="1">
                  <a:latin typeface="Candara" panose="020E0502030303020204" pitchFamily="34" charset="0"/>
                </a:rPr>
                <a:t>Nesseris</a:t>
              </a:r>
              <a:endParaRPr lang="es-CO" dirty="0">
                <a:latin typeface="Candara" panose="020E0502030303020204" pitchFamily="34" charset="0"/>
              </a:endParaRPr>
            </a:p>
            <a:p>
              <a:endParaRPr lang="es-CO" dirty="0">
                <a:latin typeface="Candara" panose="020E0502030303020204" pitchFamily="34" charset="0"/>
              </a:endParaRPr>
            </a:p>
            <a:p>
              <a:endParaRPr lang="es-CO" dirty="0">
                <a:latin typeface="Candara" panose="020E0502030303020204" pitchFamily="34" charset="0"/>
              </a:endParaRPr>
            </a:p>
            <a:p>
              <a:endParaRPr lang="es-CO" dirty="0">
                <a:latin typeface="Candara" panose="020E0502030303020204" pitchFamily="34" charset="0"/>
              </a:endParaRPr>
            </a:p>
            <a:p>
              <a:endParaRPr lang="es-CO" dirty="0">
                <a:latin typeface="Candara" panose="020E0502030303020204" pitchFamily="34" charset="0"/>
              </a:endParaRPr>
            </a:p>
            <a:p>
              <a:endParaRPr lang="es-CO" dirty="0">
                <a:latin typeface="Candara" panose="020E0502030303020204" pitchFamily="34" charset="0"/>
              </a:endParaRPr>
            </a:p>
            <a:p>
              <a:endParaRPr lang="es-CO" dirty="0">
                <a:latin typeface="Candara" panose="020E0502030303020204" pitchFamily="34" charset="0"/>
              </a:endParaRPr>
            </a:p>
            <a:p>
              <a:endParaRPr lang="es-CO" dirty="0">
                <a:latin typeface="Candara" panose="020E0502030303020204" pitchFamily="34" charset="0"/>
              </a:endParaRPr>
            </a:p>
            <a:p>
              <a:endParaRPr lang="es-CO" sz="2600" dirty="0">
                <a:latin typeface="Candara" panose="020E0502030303020204" pitchFamily="34" charset="0"/>
              </a:endParaRPr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5F28D4DB-480E-4902-944B-7B05C5FF0A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63" r="17990"/>
            <a:stretch/>
          </p:blipFill>
          <p:spPr>
            <a:xfrm>
              <a:off x="6433742" y="3064432"/>
              <a:ext cx="3744925" cy="2322900"/>
            </a:xfrm>
            <a:prstGeom prst="rect">
              <a:avLst/>
            </a:prstGeom>
          </p:spPr>
        </p:pic>
      </p:grp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000FDAD-6203-4A96-ABB2-B160A28A7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008045"/>
            <a:ext cx="2743200" cy="365125"/>
          </a:xfrm>
        </p:spPr>
        <p:txBody>
          <a:bodyPr/>
          <a:lstStyle/>
          <a:p>
            <a:fld id="{E0AD9B60-90C9-468C-A55F-17EE892E4379}" type="slidenum">
              <a:rPr lang="es-CO" smtClean="0"/>
              <a:t>1</a:t>
            </a:fld>
            <a:endParaRPr lang="es-CO" dirty="0"/>
          </a:p>
        </p:txBody>
      </p:sp>
      <p:sp>
        <p:nvSpPr>
          <p:cNvPr id="14" name="Subtítulo 2">
            <a:extLst>
              <a:ext uri="{FF2B5EF4-FFF2-40B4-BE49-F238E27FC236}">
                <a16:creationId xmlns:a16="http://schemas.microsoft.com/office/drawing/2014/main" id="{083862DA-666C-6A5E-2ADB-AADF254FB1D0}"/>
              </a:ext>
            </a:extLst>
          </p:cNvPr>
          <p:cNvSpPr txBox="1">
            <a:spLocks/>
          </p:cNvSpPr>
          <p:nvPr/>
        </p:nvSpPr>
        <p:spPr>
          <a:xfrm>
            <a:off x="8610600" y="3020809"/>
            <a:ext cx="3222400" cy="2761607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 err="1">
                <a:latin typeface="Candara" panose="020E0502030303020204" pitchFamily="34" charset="0"/>
              </a:rPr>
              <a:t>Domenico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Sapone</a:t>
            </a:r>
            <a:endParaRPr lang="es-CO" dirty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sz="2600" dirty="0">
              <a:latin typeface="Candara" panose="020E0502030303020204" pitchFamily="34" charset="0"/>
            </a:endParaRPr>
          </a:p>
        </p:txBody>
      </p:sp>
      <p:pic>
        <p:nvPicPr>
          <p:cNvPr id="20" name="Picture 19" descr="A logo of a university of chile&#10;&#10;Description automatically generated">
            <a:extLst>
              <a:ext uri="{FF2B5EF4-FFF2-40B4-BE49-F238E27FC236}">
                <a16:creationId xmlns:a16="http://schemas.microsoft.com/office/drawing/2014/main" id="{D8EB740B-5B0B-6B46-FC3F-E95F714A1B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768" y="3622392"/>
            <a:ext cx="2372302" cy="208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9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733"/>
    </mc:Choice>
    <mc:Fallback xmlns="">
      <p:transition spd="slow" advTm="4273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7301FE-B85F-F346-B882-FB32B4858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10</a:t>
            </a:fld>
            <a:endParaRPr lang="es-CO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DA7A31-7F98-AD44-F450-A3148CA26F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423732"/>
            <a:ext cx="7772400" cy="864281"/>
          </a:xfrm>
          <a:prstGeom prst="rect">
            <a:avLst/>
          </a:prstGeom>
        </p:spPr>
      </p:pic>
      <p:pic>
        <p:nvPicPr>
          <p:cNvPr id="12" name="Picture 11" descr="A graph of a function&#10;&#10;Description automatically generated">
            <a:extLst>
              <a:ext uri="{FF2B5EF4-FFF2-40B4-BE49-F238E27FC236}">
                <a16:creationId xmlns:a16="http://schemas.microsoft.com/office/drawing/2014/main" id="{3A8BDB2D-AE83-E723-A1FE-250C0AC0A7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329" y="2434504"/>
            <a:ext cx="5889885" cy="3990347"/>
          </a:xfrm>
          <a:prstGeom prst="rect">
            <a:avLst/>
          </a:prstGeom>
        </p:spPr>
      </p:pic>
      <p:pic>
        <p:nvPicPr>
          <p:cNvPr id="13" name="Picture 12" descr="A graph of a function&#10;&#10;Description automatically generated">
            <a:extLst>
              <a:ext uri="{FF2B5EF4-FFF2-40B4-BE49-F238E27FC236}">
                <a16:creationId xmlns:a16="http://schemas.microsoft.com/office/drawing/2014/main" id="{485DF9DF-6DEC-2B47-4D38-B359170DF0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49" y="2440276"/>
            <a:ext cx="5889886" cy="3990348"/>
          </a:xfrm>
          <a:prstGeom prst="rect">
            <a:avLst/>
          </a:prstGeom>
        </p:spPr>
      </p:pic>
      <p:sp>
        <p:nvSpPr>
          <p:cNvPr id="14" name="Título 1">
            <a:extLst>
              <a:ext uri="{FF2B5EF4-FFF2-40B4-BE49-F238E27FC236}">
                <a16:creationId xmlns:a16="http://schemas.microsoft.com/office/drawing/2014/main" id="{88FC66F8-DF1C-E369-5F95-7EC94E0ADA01}"/>
              </a:ext>
            </a:extLst>
          </p:cNvPr>
          <p:cNvSpPr txBox="1">
            <a:spLocks/>
          </p:cNvSpPr>
          <p:nvPr/>
        </p:nvSpPr>
        <p:spPr>
          <a:xfrm>
            <a:off x="2754350" y="301783"/>
            <a:ext cx="667917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 err="1">
                <a:latin typeface="Candara" panose="020E0502030303020204" pitchFamily="34" charset="0"/>
              </a:rPr>
              <a:t>Effects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of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Modified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Gravity</a:t>
            </a:r>
            <a:endParaRPr lang="es-CO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217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6F16FE-06E7-4129-F05D-D7E17EC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11</a:t>
            </a:fld>
            <a:endParaRPr lang="es-C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DCF679-44CD-ADB1-2597-14C4E55F04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433145"/>
            <a:ext cx="7772400" cy="939066"/>
          </a:xfrm>
          <a:prstGeom prst="rect">
            <a:avLst/>
          </a:prstGeom>
        </p:spPr>
      </p:pic>
      <p:pic>
        <p:nvPicPr>
          <p:cNvPr id="7" name="Picture 6" descr="A graph of a function&#10;&#10;Description automatically generated">
            <a:extLst>
              <a:ext uri="{FF2B5EF4-FFF2-40B4-BE49-F238E27FC236}">
                <a16:creationId xmlns:a16="http://schemas.microsoft.com/office/drawing/2014/main" id="{C8A29C58-931E-A1AD-6F9C-F43FD0D584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410" y="1641204"/>
            <a:ext cx="7229179" cy="4897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15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2A20F3-07F3-6E67-0ABD-C14CD7708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12</a:t>
            </a:fld>
            <a:endParaRPr lang="es-CO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6E7A72-363E-6B7D-60F4-0BC9F4DBF1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209" y="458590"/>
            <a:ext cx="4107581" cy="492294"/>
          </a:xfrm>
          <a:prstGeom prst="rect">
            <a:avLst/>
          </a:prstGeom>
        </p:spPr>
      </p:pic>
      <p:pic>
        <p:nvPicPr>
          <p:cNvPr id="6" name="Picture 5" descr="A graph of a function&#10;&#10;Description automatically generated">
            <a:extLst>
              <a:ext uri="{FF2B5EF4-FFF2-40B4-BE49-F238E27FC236}">
                <a16:creationId xmlns:a16="http://schemas.microsoft.com/office/drawing/2014/main" id="{C79D87DF-C145-0859-C55A-BBF22520E5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133675"/>
            <a:ext cx="7772400" cy="526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151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8D988A-4604-72AC-DEA3-CD70C94BE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13</a:t>
            </a:fld>
            <a:endParaRPr lang="es-CO"/>
          </a:p>
        </p:txBody>
      </p:sp>
      <p:pic>
        <p:nvPicPr>
          <p:cNvPr id="5" name="Picture 4" descr="A close-up of a math equation&#10;&#10;Description automatically generated">
            <a:extLst>
              <a:ext uri="{FF2B5EF4-FFF2-40B4-BE49-F238E27FC236}">
                <a16:creationId xmlns:a16="http://schemas.microsoft.com/office/drawing/2014/main" id="{83B44A71-5F69-AE20-0D61-AB8FDFAC04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687" y="1199628"/>
            <a:ext cx="5480330" cy="742211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pic>
        <p:nvPicPr>
          <p:cNvPr id="6" name="Picture 5" descr="A mathematical equation with black text&#10;&#10;Description automatically generated">
            <a:extLst>
              <a:ext uri="{FF2B5EF4-FFF2-40B4-BE49-F238E27FC236}">
                <a16:creationId xmlns:a16="http://schemas.microsoft.com/office/drawing/2014/main" id="{6D50BA41-E17B-0DBE-7D9D-D43609EBE0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687" y="2015221"/>
            <a:ext cx="3538905" cy="74221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E439B0-42F2-443B-D1DE-05836BA639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9" y="3007222"/>
            <a:ext cx="11526291" cy="105912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9" name="Picture 8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30F92F84-680F-FE64-14FD-C312CE9E31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942" y="4187703"/>
            <a:ext cx="3999471" cy="710354"/>
          </a:xfrm>
          <a:prstGeom prst="rect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09B60B-C8E5-F870-0BC4-45A7D0DD3D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78" y="5720817"/>
            <a:ext cx="10897035" cy="533698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sp>
        <p:nvSpPr>
          <p:cNvPr id="2" name="CuadroTexto 9">
            <a:extLst>
              <a:ext uri="{FF2B5EF4-FFF2-40B4-BE49-F238E27FC236}">
                <a16:creationId xmlns:a16="http://schemas.microsoft.com/office/drawing/2014/main" id="{3301AD28-C1DB-1319-D53B-69CE08CB9A80}"/>
              </a:ext>
            </a:extLst>
          </p:cNvPr>
          <p:cNvSpPr txBox="1"/>
          <p:nvPr/>
        </p:nvSpPr>
        <p:spPr>
          <a:xfrm>
            <a:off x="98531" y="1693434"/>
            <a:ext cx="4763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Modification</a:t>
            </a:r>
            <a:r>
              <a:rPr lang="es-CO" sz="2400" dirty="0"/>
              <a:t> at </a:t>
            </a:r>
            <a:r>
              <a:rPr lang="es-CO" sz="2400" dirty="0" err="1"/>
              <a:t>large</a:t>
            </a:r>
            <a:r>
              <a:rPr lang="es-CO" sz="2400" dirty="0"/>
              <a:t> </a:t>
            </a:r>
            <a:r>
              <a:rPr lang="es-CO" sz="2400" dirty="0" err="1"/>
              <a:t>scales</a:t>
            </a:r>
            <a:r>
              <a:rPr lang="es-CO" sz="2400" dirty="0"/>
              <a:t>:</a:t>
            </a:r>
          </a:p>
        </p:txBody>
      </p:sp>
      <p:sp>
        <p:nvSpPr>
          <p:cNvPr id="3" name="CuadroTexto 9">
            <a:extLst>
              <a:ext uri="{FF2B5EF4-FFF2-40B4-BE49-F238E27FC236}">
                <a16:creationId xmlns:a16="http://schemas.microsoft.com/office/drawing/2014/main" id="{AFA10738-AB33-D27B-7A5A-2BFFE343086F}"/>
              </a:ext>
            </a:extLst>
          </p:cNvPr>
          <p:cNvSpPr txBox="1"/>
          <p:nvPr/>
        </p:nvSpPr>
        <p:spPr>
          <a:xfrm>
            <a:off x="98531" y="2424274"/>
            <a:ext cx="4763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Modification</a:t>
            </a:r>
            <a:r>
              <a:rPr lang="es-CO" sz="2400" dirty="0"/>
              <a:t> at </a:t>
            </a:r>
            <a:r>
              <a:rPr lang="es-CO" sz="2400" dirty="0" err="1"/>
              <a:t>small</a:t>
            </a:r>
            <a:r>
              <a:rPr lang="es-CO" sz="2400" dirty="0"/>
              <a:t> </a:t>
            </a:r>
            <a:r>
              <a:rPr lang="es-CO" sz="2400" dirty="0" err="1"/>
              <a:t>scales</a:t>
            </a:r>
            <a:r>
              <a:rPr lang="es-CO" sz="2400" dirty="0"/>
              <a:t>:</a:t>
            </a:r>
          </a:p>
        </p:txBody>
      </p:sp>
      <p:sp>
        <p:nvSpPr>
          <p:cNvPr id="8" name="CuadroTexto 9">
            <a:extLst>
              <a:ext uri="{FF2B5EF4-FFF2-40B4-BE49-F238E27FC236}">
                <a16:creationId xmlns:a16="http://schemas.microsoft.com/office/drawing/2014/main" id="{31AC137E-F642-BE7D-223B-21FB92038FA6}"/>
              </a:ext>
            </a:extLst>
          </p:cNvPr>
          <p:cNvSpPr txBox="1"/>
          <p:nvPr/>
        </p:nvSpPr>
        <p:spPr>
          <a:xfrm>
            <a:off x="471510" y="4187632"/>
            <a:ext cx="6899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Transition</a:t>
            </a:r>
            <a:r>
              <a:rPr lang="es-CO" sz="2400" dirty="0"/>
              <a:t> </a:t>
            </a:r>
            <a:r>
              <a:rPr lang="es-CO" sz="2400" dirty="0" err="1"/>
              <a:t>function</a:t>
            </a:r>
            <a:r>
              <a:rPr lang="es-CO" sz="2400" dirty="0"/>
              <a:t> </a:t>
            </a:r>
            <a:r>
              <a:rPr lang="es-CO" sz="2400" dirty="0" err="1"/>
              <a:t>between</a:t>
            </a:r>
            <a:r>
              <a:rPr lang="es-CO" sz="2400" dirty="0"/>
              <a:t> </a:t>
            </a:r>
            <a:r>
              <a:rPr lang="es-CO" sz="2400" dirty="0" err="1"/>
              <a:t>large</a:t>
            </a:r>
            <a:r>
              <a:rPr lang="es-CO" sz="2400" dirty="0"/>
              <a:t> and </a:t>
            </a:r>
            <a:r>
              <a:rPr lang="es-CO" sz="2400" dirty="0" err="1"/>
              <a:t>small</a:t>
            </a:r>
            <a:r>
              <a:rPr lang="es-CO" sz="2400" dirty="0"/>
              <a:t> </a:t>
            </a:r>
            <a:r>
              <a:rPr lang="es-CO" sz="2400" dirty="0" err="1"/>
              <a:t>scales</a:t>
            </a:r>
            <a:r>
              <a:rPr lang="es-CO" sz="2400" dirty="0"/>
              <a:t>: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F80F255-78A2-0AA3-E9CB-A0E33721A800}"/>
              </a:ext>
            </a:extLst>
          </p:cNvPr>
          <p:cNvSpPr txBox="1"/>
          <p:nvPr/>
        </p:nvSpPr>
        <p:spPr>
          <a:xfrm>
            <a:off x="471510" y="5123531"/>
            <a:ext cx="2885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The</a:t>
            </a:r>
            <a:r>
              <a:rPr lang="es-CO" sz="2400" dirty="0"/>
              <a:t> Magic Formula!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DC127606-ED84-6611-AC61-EE4EBFAD3E71}"/>
              </a:ext>
            </a:extLst>
          </p:cNvPr>
          <p:cNvSpPr txBox="1">
            <a:spLocks/>
          </p:cNvSpPr>
          <p:nvPr/>
        </p:nvSpPr>
        <p:spPr>
          <a:xfrm>
            <a:off x="2754348" y="136281"/>
            <a:ext cx="667917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>
                <a:latin typeface="Candara" panose="020E0502030303020204" pitchFamily="34" charset="0"/>
              </a:rPr>
              <a:t>Magic Formula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EE126E73-BF73-C119-9549-3CD29F4795A6}"/>
              </a:ext>
            </a:extLst>
          </p:cNvPr>
          <p:cNvSpPr/>
          <p:nvPr/>
        </p:nvSpPr>
        <p:spPr>
          <a:xfrm>
            <a:off x="4367464" y="1151500"/>
            <a:ext cx="298382" cy="1588066"/>
          </a:xfrm>
          <a:prstGeom prst="leftBrac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1126230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66E7C6-FBBC-DA8F-0C5B-D6EB715ED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14</a:t>
            </a:fld>
            <a:endParaRPr lang="es-CO"/>
          </a:p>
        </p:txBody>
      </p:sp>
      <p:pic>
        <p:nvPicPr>
          <p:cNvPr id="6" name="Picture 5" descr="A table of numbers and symbols&#10;&#10;Description automatically generated">
            <a:extLst>
              <a:ext uri="{FF2B5EF4-FFF2-40B4-BE49-F238E27FC236}">
                <a16:creationId xmlns:a16="http://schemas.microsoft.com/office/drawing/2014/main" id="{2E2E4764-9CB4-53A3-152A-10CBE64708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30" y="1328188"/>
            <a:ext cx="11318606" cy="36424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2DE256-6E28-6D5B-E49F-EB73C9CF4A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408" y="5198618"/>
            <a:ext cx="5253049" cy="83103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C90B997-88FF-2182-F429-8F337ADEBD63}"/>
              </a:ext>
            </a:extLst>
          </p:cNvPr>
          <p:cNvSpPr txBox="1">
            <a:spLocks/>
          </p:cNvSpPr>
          <p:nvPr/>
        </p:nvSpPr>
        <p:spPr>
          <a:xfrm>
            <a:off x="2754348" y="136281"/>
            <a:ext cx="667917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>
                <a:latin typeface="Candara" panose="020E0502030303020204" pitchFamily="34" charset="0"/>
              </a:rPr>
              <a:t>Performance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BD8626-D763-4305-F2BD-42047023C833}"/>
              </a:ext>
            </a:extLst>
          </p:cNvPr>
          <p:cNvSpPr/>
          <p:nvPr/>
        </p:nvSpPr>
        <p:spPr>
          <a:xfrm>
            <a:off x="10635916" y="1913021"/>
            <a:ext cx="717884" cy="2923674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A978CAC-C1D4-7A9E-85AA-8002C64AAE68}"/>
              </a:ext>
            </a:extLst>
          </p:cNvPr>
          <p:cNvSpPr/>
          <p:nvPr/>
        </p:nvSpPr>
        <p:spPr>
          <a:xfrm>
            <a:off x="717885" y="1913021"/>
            <a:ext cx="1532020" cy="2923674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1405349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25D6EC-7333-47AB-83CC-CB6981706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15</a:t>
            </a:fld>
            <a:endParaRPr lang="es-CO"/>
          </a:p>
        </p:txBody>
      </p:sp>
      <p:pic>
        <p:nvPicPr>
          <p:cNvPr id="5" name="Picture 4" descr="A table of numbers and symbols&#10;&#10;Description automatically generated">
            <a:extLst>
              <a:ext uri="{FF2B5EF4-FFF2-40B4-BE49-F238E27FC236}">
                <a16:creationId xmlns:a16="http://schemas.microsoft.com/office/drawing/2014/main" id="{0C481410-E987-3C0D-E844-49394B16FE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93" y="1701166"/>
            <a:ext cx="11318606" cy="364244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36A3903-A5AC-E740-0A89-38C876CC870F}"/>
              </a:ext>
            </a:extLst>
          </p:cNvPr>
          <p:cNvSpPr/>
          <p:nvPr/>
        </p:nvSpPr>
        <p:spPr>
          <a:xfrm>
            <a:off x="958515" y="2622884"/>
            <a:ext cx="10724147" cy="264695"/>
          </a:xfrm>
          <a:prstGeom prst="rect">
            <a:avLst/>
          </a:prstGeom>
          <a:noFill/>
          <a:ln w="38100">
            <a:solidFill>
              <a:srgbClr val="FF2F9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028026-1E36-D7DC-1EC3-01FC2B05A6E3}"/>
              </a:ext>
            </a:extLst>
          </p:cNvPr>
          <p:cNvSpPr/>
          <p:nvPr/>
        </p:nvSpPr>
        <p:spPr>
          <a:xfrm>
            <a:off x="960458" y="2281990"/>
            <a:ext cx="10724147" cy="264695"/>
          </a:xfrm>
          <a:prstGeom prst="rect">
            <a:avLst/>
          </a:prstGeom>
          <a:noFill/>
          <a:ln w="38100">
            <a:solidFill>
              <a:srgbClr val="FF7E7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0C6564-7086-BA17-6FD7-B5EF8A54DFDC}"/>
              </a:ext>
            </a:extLst>
          </p:cNvPr>
          <p:cNvSpPr/>
          <p:nvPr/>
        </p:nvSpPr>
        <p:spPr>
          <a:xfrm>
            <a:off x="958515" y="4580021"/>
            <a:ext cx="10724147" cy="264695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DF37FC-76F1-F18F-E9B5-00085952A350}"/>
              </a:ext>
            </a:extLst>
          </p:cNvPr>
          <p:cNvSpPr/>
          <p:nvPr/>
        </p:nvSpPr>
        <p:spPr>
          <a:xfrm>
            <a:off x="958514" y="4239127"/>
            <a:ext cx="1532437" cy="340895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16484353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FECBCB-112C-BC1B-72B5-EE6732A42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16</a:t>
            </a:fld>
            <a:endParaRPr lang="es-CO"/>
          </a:p>
        </p:txBody>
      </p:sp>
      <p:pic>
        <p:nvPicPr>
          <p:cNvPr id="6" name="Picture 5" descr="A graph of a function&#10;&#10;Description automatically generated">
            <a:extLst>
              <a:ext uri="{FF2B5EF4-FFF2-40B4-BE49-F238E27FC236}">
                <a16:creationId xmlns:a16="http://schemas.microsoft.com/office/drawing/2014/main" id="{012AF05B-25B7-1B47-2910-6498BA4AF1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567" y="0"/>
            <a:ext cx="73728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117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19EE5-8212-AE95-EACD-6BFFB1924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17</a:t>
            </a:fld>
            <a:endParaRPr lang="es-C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AEF878-5FDF-F326-9B2C-5B1575A254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174" y="881722"/>
            <a:ext cx="7791651" cy="5657190"/>
          </a:xfrm>
          <a:prstGeom prst="rect">
            <a:avLst/>
          </a:prstGeom>
        </p:spPr>
      </p:pic>
      <p:sp>
        <p:nvSpPr>
          <p:cNvPr id="7" name="CuadroTexto 9">
            <a:extLst>
              <a:ext uri="{FF2B5EF4-FFF2-40B4-BE49-F238E27FC236}">
                <a16:creationId xmlns:a16="http://schemas.microsoft.com/office/drawing/2014/main" id="{217CEC10-165B-67A9-94FD-C450D4F58DE5}"/>
              </a:ext>
            </a:extLst>
          </p:cNvPr>
          <p:cNvSpPr txBox="1"/>
          <p:nvPr/>
        </p:nvSpPr>
        <p:spPr>
          <a:xfrm>
            <a:off x="4010494" y="237494"/>
            <a:ext cx="4171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All</a:t>
            </a:r>
            <a:r>
              <a:rPr lang="es-CO" sz="2400" dirty="0"/>
              <a:t> posible MPS are </a:t>
            </a:r>
            <a:r>
              <a:rPr lang="es-CO" sz="2400" dirty="0" err="1"/>
              <a:t>covered</a:t>
            </a:r>
            <a:r>
              <a:rPr lang="es-CO" sz="2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696317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ED26CCA-04AE-4A25-B696-48277FFBF62A}"/>
              </a:ext>
            </a:extLst>
          </p:cNvPr>
          <p:cNvSpPr/>
          <p:nvPr/>
        </p:nvSpPr>
        <p:spPr>
          <a:xfrm>
            <a:off x="538421" y="2029327"/>
            <a:ext cx="11115157" cy="4000034"/>
          </a:xfrm>
          <a:prstGeom prst="rect">
            <a:avLst/>
          </a:prstGeom>
          <a:solidFill>
            <a:srgbClr val="DAE3F3">
              <a:alpha val="30196"/>
            </a:srgb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8598BF86-CA69-47BF-9B6E-7CF2A3C676A4}"/>
              </a:ext>
            </a:extLst>
          </p:cNvPr>
          <p:cNvSpPr txBox="1">
            <a:spLocks/>
          </p:cNvSpPr>
          <p:nvPr/>
        </p:nvSpPr>
        <p:spPr>
          <a:xfrm>
            <a:off x="3535689" y="535222"/>
            <a:ext cx="5120622" cy="963925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err="1">
                <a:latin typeface="Candara" panose="020E0502030303020204" pitchFamily="34" charset="0"/>
              </a:rPr>
              <a:t>Take</a:t>
            </a:r>
            <a:r>
              <a:rPr lang="es-MX" dirty="0">
                <a:latin typeface="Candara" panose="020E0502030303020204" pitchFamily="34" charset="0"/>
              </a:rPr>
              <a:t>-Home </a:t>
            </a:r>
            <a:r>
              <a:rPr lang="es-MX" dirty="0" err="1">
                <a:latin typeface="Candara" panose="020E0502030303020204" pitchFamily="34" charset="0"/>
              </a:rPr>
              <a:t>Points</a:t>
            </a:r>
            <a:endParaRPr lang="es-CO" dirty="0">
              <a:latin typeface="Candara" panose="020E0502030303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4D54B2E-93A8-4EBC-B0B7-0FAB7FEE0D43}"/>
              </a:ext>
            </a:extLst>
          </p:cNvPr>
          <p:cNvSpPr txBox="1"/>
          <p:nvPr/>
        </p:nvSpPr>
        <p:spPr>
          <a:xfrm>
            <a:off x="538420" y="2321184"/>
            <a:ext cx="11115157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s-MX" sz="2400" dirty="0"/>
              <a:t>GAs are able to find simple and accurate analytical expressions for many interesting quantities in Cosmology</a:t>
            </a:r>
          </a:p>
          <a:p>
            <a:pPr lvl="0" algn="just"/>
            <a:endParaRPr lang="es-CO" sz="2400" dirty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1"/>
                </a:solidFill>
              </a:rPr>
              <a:t>A general formula </a:t>
            </a:r>
            <a:r>
              <a:rPr lang="es-CO" sz="2400" dirty="0" err="1">
                <a:solidFill>
                  <a:schemeClr val="tx1"/>
                </a:solidFill>
              </a:rPr>
              <a:t>for</a:t>
            </a:r>
            <a:r>
              <a:rPr lang="es-CO" sz="2400" dirty="0">
                <a:solidFill>
                  <a:schemeClr val="tx1"/>
                </a:solidFill>
              </a:rPr>
              <a:t> </a:t>
            </a:r>
            <a:r>
              <a:rPr lang="es-CO" sz="2400" dirty="0" err="1">
                <a:solidFill>
                  <a:schemeClr val="tx1"/>
                </a:solidFill>
              </a:rPr>
              <a:t>the</a:t>
            </a:r>
            <a:r>
              <a:rPr lang="es-CO" sz="2400" dirty="0">
                <a:solidFill>
                  <a:schemeClr val="tx1"/>
                </a:solidFill>
              </a:rPr>
              <a:t> </a:t>
            </a:r>
            <a:r>
              <a:rPr lang="es-CO" sz="2400" dirty="0" err="1">
                <a:solidFill>
                  <a:schemeClr val="tx1"/>
                </a:solidFill>
              </a:rPr>
              <a:t>matter</a:t>
            </a:r>
            <a:r>
              <a:rPr lang="es-CO" sz="2400" dirty="0">
                <a:solidFill>
                  <a:schemeClr val="tx1"/>
                </a:solidFill>
              </a:rPr>
              <a:t> </a:t>
            </a:r>
            <a:r>
              <a:rPr lang="es-CO" sz="2400" dirty="0" err="1">
                <a:solidFill>
                  <a:schemeClr val="tx1"/>
                </a:solidFill>
              </a:rPr>
              <a:t>power</a:t>
            </a:r>
            <a:r>
              <a:rPr lang="es-CO" sz="2400" dirty="0">
                <a:solidFill>
                  <a:schemeClr val="tx1"/>
                </a:solidFill>
              </a:rPr>
              <a:t> </a:t>
            </a:r>
            <a:r>
              <a:rPr lang="es-CO" sz="2400" dirty="0" err="1">
                <a:solidFill>
                  <a:schemeClr val="tx1"/>
                </a:solidFill>
              </a:rPr>
              <a:t>spectrum</a:t>
            </a:r>
            <a:r>
              <a:rPr lang="es-CO" sz="2400" dirty="0">
                <a:solidFill>
                  <a:schemeClr val="tx1"/>
                </a:solidFill>
              </a:rPr>
              <a:t> </a:t>
            </a:r>
            <a:r>
              <a:rPr lang="es-CO" sz="2400" dirty="0" err="1">
                <a:solidFill>
                  <a:schemeClr val="tx1"/>
                </a:solidFill>
              </a:rPr>
              <a:t>of</a:t>
            </a:r>
            <a:r>
              <a:rPr lang="es-CO" sz="2400" dirty="0">
                <a:solidFill>
                  <a:schemeClr val="tx1"/>
                </a:solidFill>
              </a:rPr>
              <a:t> </a:t>
            </a:r>
            <a:r>
              <a:rPr lang="es-CO" sz="2400" dirty="0" err="1">
                <a:solidFill>
                  <a:schemeClr val="tx1"/>
                </a:solidFill>
              </a:rPr>
              <a:t>modified</a:t>
            </a:r>
            <a:r>
              <a:rPr lang="es-CO" sz="2400" dirty="0">
                <a:solidFill>
                  <a:schemeClr val="tx1"/>
                </a:solidFill>
              </a:rPr>
              <a:t> </a:t>
            </a:r>
            <a:r>
              <a:rPr lang="es-CO" sz="2400" dirty="0" err="1">
                <a:solidFill>
                  <a:schemeClr val="tx1"/>
                </a:solidFill>
              </a:rPr>
              <a:t>gravity</a:t>
            </a:r>
            <a:r>
              <a:rPr lang="es-CO" sz="2400" dirty="0">
                <a:solidFill>
                  <a:schemeClr val="tx1"/>
                </a:solidFill>
              </a:rPr>
              <a:t>!</a:t>
            </a:r>
            <a:endParaRPr lang="es-CO" sz="2400" dirty="0">
              <a:sym typeface="Wingdings" panose="05000000000000000000" pitchFamily="2" charset="2"/>
            </a:endParaRPr>
          </a:p>
          <a:p>
            <a:pPr algn="just"/>
            <a:endParaRPr lang="es-MX" sz="2400" dirty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/>
                </a:solidFill>
              </a:rPr>
              <a:t>Further details: </a:t>
            </a:r>
            <a:r>
              <a:rPr lang="en-CO" sz="2400" b="0" i="0" u="none" strike="noStrike" dirty="0">
                <a:solidFill>
                  <a:srgbClr val="0050B3"/>
                </a:solidFill>
                <a:effectLst/>
                <a:latin typeface="-apple-system"/>
                <a:hlinkClick r:id="rId3"/>
              </a:rPr>
              <a:t>2211.06393</a:t>
            </a:r>
            <a:r>
              <a:rPr lang="en-CO" sz="2400" dirty="0">
                <a:solidFill>
                  <a:srgbClr val="0050B3"/>
                </a:solidFill>
                <a:latin typeface="-apple-system"/>
              </a:rPr>
              <a:t>… </a:t>
            </a:r>
            <a:r>
              <a:rPr lang="es-MX" sz="2400" dirty="0">
                <a:solidFill>
                  <a:schemeClr val="tx1"/>
                </a:solidFill>
              </a:rPr>
              <a:t>Available on PRD</a:t>
            </a:r>
          </a:p>
          <a:p>
            <a:pPr marL="2171700" lvl="4" indent="-342900" algn="just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bg1"/>
                </a:solidFill>
              </a:rPr>
              <a:t>  </a:t>
            </a:r>
            <a:r>
              <a:rPr lang="en-CO" sz="2400" b="0" i="0" u="none" strike="noStrike" dirty="0">
                <a:solidFill>
                  <a:srgbClr val="0050B3"/>
                </a:solidFill>
                <a:effectLst/>
                <a:latin typeface="-apple-system"/>
                <a:hlinkClick r:id="rId4"/>
              </a:rPr>
              <a:t>2307.03643</a:t>
            </a:r>
            <a:r>
              <a:rPr lang="en-CO" sz="2400" dirty="0">
                <a:solidFill>
                  <a:srgbClr val="0050B3"/>
                </a:solidFill>
                <a:latin typeface="-apple-system"/>
              </a:rPr>
              <a:t>… </a:t>
            </a:r>
            <a:r>
              <a:rPr lang="es-MX" sz="2400" dirty="0">
                <a:solidFill>
                  <a:schemeClr val="tx1"/>
                </a:solidFill>
              </a:rPr>
              <a:t>Soonly on PRD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3E756D-AE39-4024-8280-714308FFC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030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738"/>
    </mc:Choice>
    <mc:Fallback xmlns="">
      <p:transition spd="slow" advTm="30738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63"/>
          <a:stretch/>
        </p:blipFill>
        <p:spPr>
          <a:xfrm>
            <a:off x="0" y="0"/>
            <a:ext cx="12192000" cy="3826847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410688" y="4428786"/>
            <a:ext cx="6630511" cy="1740854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0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Thank</a:t>
            </a:r>
            <a:r>
              <a:rPr lang="es-CO" sz="10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s-CO" sz="10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you</a:t>
            </a:r>
            <a:r>
              <a:rPr lang="es-CO" sz="10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! </a:t>
            </a:r>
          </a:p>
        </p:txBody>
      </p:sp>
      <p:pic>
        <p:nvPicPr>
          <p:cNvPr id="1026" name="Picture 2" descr="Image result for whatsapp emoji guiÃ±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660" y="4428786"/>
            <a:ext cx="1692174" cy="163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C6A20A8-C1EB-4965-8871-09D7A5184F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3077" y="3912674"/>
            <a:ext cx="2998235" cy="2852590"/>
          </a:xfrm>
          <a:prstGeom prst="rect">
            <a:avLst/>
          </a:prstGeom>
        </p:spPr>
      </p:pic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F1F9F05-FD02-400C-A65E-AB635845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767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00"/>
    </mc:Choice>
    <mc:Fallback xmlns="">
      <p:transition spd="slow" advTm="117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>
            <a:extLst>
              <a:ext uri="{FF2B5EF4-FFF2-40B4-BE49-F238E27FC236}">
                <a16:creationId xmlns:a16="http://schemas.microsoft.com/office/drawing/2014/main" id="{82CCFF5D-CB46-43D8-BBDA-78458B96CD0A}"/>
              </a:ext>
            </a:extLst>
          </p:cNvPr>
          <p:cNvSpPr txBox="1">
            <a:spLocks/>
          </p:cNvSpPr>
          <p:nvPr/>
        </p:nvSpPr>
        <p:spPr>
          <a:xfrm>
            <a:off x="3148992" y="218497"/>
            <a:ext cx="637932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 err="1">
                <a:latin typeface="Candara" panose="020E0502030303020204" pitchFamily="34" charset="0"/>
              </a:rPr>
              <a:t>Matter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Power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Spectrum</a:t>
            </a:r>
            <a:endParaRPr lang="es-CO" dirty="0">
              <a:latin typeface="Candara" panose="020E050203030302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4428B5A-BC60-4177-94D4-1A0D7AA2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2</a:t>
            </a:fld>
            <a:endParaRPr lang="es-CO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3B9B7C7-9928-9701-66A5-68E302DE4E0B}"/>
              </a:ext>
            </a:extLst>
          </p:cNvPr>
          <p:cNvSpPr txBox="1"/>
          <p:nvPr/>
        </p:nvSpPr>
        <p:spPr>
          <a:xfrm>
            <a:off x="5379720" y="1897814"/>
            <a:ext cx="3987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/>
              <a:t>Transfer </a:t>
            </a:r>
            <a:r>
              <a:rPr lang="es-CO" sz="2400" dirty="0" err="1"/>
              <a:t>Function</a:t>
            </a:r>
            <a:endParaRPr lang="es-CO" sz="24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F459EE0-1E43-2EF6-BAA6-1C527F1D5468}"/>
              </a:ext>
            </a:extLst>
          </p:cNvPr>
          <p:cNvSpPr txBox="1"/>
          <p:nvPr/>
        </p:nvSpPr>
        <p:spPr>
          <a:xfrm>
            <a:off x="264695" y="45960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/>
          </a:p>
        </p:txBody>
      </p:sp>
      <p:pic>
        <p:nvPicPr>
          <p:cNvPr id="5" name="Picture 4" descr="A black letter on a white background&#10;&#10;Description automatically generated">
            <a:extLst>
              <a:ext uri="{FF2B5EF4-FFF2-40B4-BE49-F238E27FC236}">
                <a16:creationId xmlns:a16="http://schemas.microsoft.com/office/drawing/2014/main" id="{FCD94E13-3F67-DA8D-92B6-24D643113A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946" y="1870998"/>
            <a:ext cx="3190774" cy="515298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pic>
        <p:nvPicPr>
          <p:cNvPr id="11" name="Picture 10" descr="A black and white symbol&#10;&#10;Description automatically generated">
            <a:extLst>
              <a:ext uri="{FF2B5EF4-FFF2-40B4-BE49-F238E27FC236}">
                <a16:creationId xmlns:a16="http://schemas.microsoft.com/office/drawing/2014/main" id="{9FB870D7-2DCA-C4EB-C820-32DC10269C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232" y="2930287"/>
            <a:ext cx="2540085" cy="465619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pic>
        <p:nvPicPr>
          <p:cNvPr id="13" name="Picture 12" descr="A number and symbols on a white background&#10;&#10;Description automatically generated">
            <a:extLst>
              <a:ext uri="{FF2B5EF4-FFF2-40B4-BE49-F238E27FC236}">
                <a16:creationId xmlns:a16="http://schemas.microsoft.com/office/drawing/2014/main" id="{853A1BD7-BA66-7C65-9F97-0F376EA7DE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946" y="4007082"/>
            <a:ext cx="4234136" cy="1106985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BB11EF-5BEB-24A3-BF13-851EE67EFA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777" y="5725243"/>
            <a:ext cx="3983663" cy="480736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3D50481-A1F0-645E-B31F-5438540BD79A}"/>
              </a:ext>
            </a:extLst>
          </p:cNvPr>
          <p:cNvCxnSpPr/>
          <p:nvPr/>
        </p:nvCxnSpPr>
        <p:spPr>
          <a:xfrm>
            <a:off x="5516880" y="2128647"/>
            <a:ext cx="57912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1157E9A-A138-F5D2-1FC9-CFF783CC17DF}"/>
              </a:ext>
            </a:extLst>
          </p:cNvPr>
          <p:cNvCxnSpPr>
            <a:cxnSpLocks/>
          </p:cNvCxnSpPr>
          <p:nvPr/>
        </p:nvCxnSpPr>
        <p:spPr>
          <a:xfrm>
            <a:off x="3926232" y="2470966"/>
            <a:ext cx="465294" cy="3418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9">
            <a:extLst>
              <a:ext uri="{FF2B5EF4-FFF2-40B4-BE49-F238E27FC236}">
                <a16:creationId xmlns:a16="http://schemas.microsoft.com/office/drawing/2014/main" id="{9F8437E7-9ADC-1D8F-B0A6-C661033283A7}"/>
              </a:ext>
            </a:extLst>
          </p:cNvPr>
          <p:cNvSpPr txBox="1"/>
          <p:nvPr/>
        </p:nvSpPr>
        <p:spPr>
          <a:xfrm>
            <a:off x="6750393" y="2854311"/>
            <a:ext cx="3987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Z’eldovich</a:t>
            </a:r>
            <a:r>
              <a:rPr lang="es-CO" sz="2400" dirty="0"/>
              <a:t> </a:t>
            </a:r>
            <a:r>
              <a:rPr lang="es-CO" sz="2400" dirty="0" err="1"/>
              <a:t>Spectrum</a:t>
            </a:r>
            <a:endParaRPr lang="es-CO" sz="24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9960611-9571-C784-CB31-255461375123}"/>
              </a:ext>
            </a:extLst>
          </p:cNvPr>
          <p:cNvCxnSpPr/>
          <p:nvPr/>
        </p:nvCxnSpPr>
        <p:spPr>
          <a:xfrm>
            <a:off x="6655870" y="3134080"/>
            <a:ext cx="57912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830241-CEA7-C413-9918-3042A9649480}"/>
              </a:ext>
            </a:extLst>
          </p:cNvPr>
          <p:cNvCxnSpPr>
            <a:cxnSpLocks/>
          </p:cNvCxnSpPr>
          <p:nvPr/>
        </p:nvCxnSpPr>
        <p:spPr>
          <a:xfrm flipH="1">
            <a:off x="5125453" y="3489455"/>
            <a:ext cx="533856" cy="45044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9">
            <a:extLst>
              <a:ext uri="{FF2B5EF4-FFF2-40B4-BE49-F238E27FC236}">
                <a16:creationId xmlns:a16="http://schemas.microsoft.com/office/drawing/2014/main" id="{90CB5058-5B66-A36C-B307-365C80FA8F98}"/>
              </a:ext>
            </a:extLst>
          </p:cNvPr>
          <p:cNvSpPr txBox="1"/>
          <p:nvPr/>
        </p:nvSpPr>
        <p:spPr>
          <a:xfrm>
            <a:off x="7002202" y="4251335"/>
            <a:ext cx="3987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For</a:t>
            </a:r>
            <a:r>
              <a:rPr lang="es-CO" sz="2400" dirty="0"/>
              <a:t> </a:t>
            </a:r>
            <a:r>
              <a:rPr lang="es-CO" sz="2400" dirty="0" err="1"/>
              <a:t>concordance</a:t>
            </a:r>
            <a:r>
              <a:rPr lang="es-CO" sz="2400" dirty="0"/>
              <a:t> </a:t>
            </a:r>
            <a:r>
              <a:rPr lang="es-CO" sz="2400" dirty="0" err="1"/>
              <a:t>model</a:t>
            </a:r>
            <a:r>
              <a:rPr lang="es-CO" sz="2400" dirty="0"/>
              <a:t> and sub-</a:t>
            </a:r>
            <a:r>
              <a:rPr lang="es-CO" sz="2400" dirty="0" err="1"/>
              <a:t>horizon</a:t>
            </a:r>
            <a:r>
              <a:rPr lang="es-CO" sz="2400" dirty="0"/>
              <a:t> </a:t>
            </a:r>
            <a:r>
              <a:rPr lang="es-CO" sz="2400" dirty="0" err="1"/>
              <a:t>modes</a:t>
            </a:r>
            <a:endParaRPr lang="es-CO" sz="24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D63C15F-5E42-5B1C-F5BA-102D0CD6E2C6}"/>
              </a:ext>
            </a:extLst>
          </p:cNvPr>
          <p:cNvCxnSpPr/>
          <p:nvPr/>
        </p:nvCxnSpPr>
        <p:spPr>
          <a:xfrm>
            <a:off x="6423082" y="4770556"/>
            <a:ext cx="57912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8E9DAF3-9E39-823F-F718-224A86D19ADB}"/>
              </a:ext>
            </a:extLst>
          </p:cNvPr>
          <p:cNvCxnSpPr>
            <a:cxnSpLocks/>
          </p:cNvCxnSpPr>
          <p:nvPr/>
        </p:nvCxnSpPr>
        <p:spPr>
          <a:xfrm flipH="1">
            <a:off x="3893659" y="5181252"/>
            <a:ext cx="412355" cy="3368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A9DFF44-3F70-5406-F82B-E5129F816B2A}"/>
              </a:ext>
            </a:extLst>
          </p:cNvPr>
          <p:cNvCxnSpPr/>
          <p:nvPr/>
        </p:nvCxnSpPr>
        <p:spPr>
          <a:xfrm>
            <a:off x="5843962" y="5965611"/>
            <a:ext cx="57912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9">
            <a:extLst>
              <a:ext uri="{FF2B5EF4-FFF2-40B4-BE49-F238E27FC236}">
                <a16:creationId xmlns:a16="http://schemas.microsoft.com/office/drawing/2014/main" id="{206C2ABE-1AF8-8C47-9901-7C8AC3C85993}"/>
              </a:ext>
            </a:extLst>
          </p:cNvPr>
          <p:cNvSpPr txBox="1"/>
          <p:nvPr/>
        </p:nvSpPr>
        <p:spPr>
          <a:xfrm>
            <a:off x="6494317" y="5734778"/>
            <a:ext cx="3987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/>
              <a:t>Primordial </a:t>
            </a:r>
            <a:r>
              <a:rPr lang="es-CO" sz="2400" dirty="0" err="1"/>
              <a:t>power</a:t>
            </a:r>
            <a:r>
              <a:rPr lang="es-CO" sz="2400" dirty="0"/>
              <a:t> </a:t>
            </a:r>
            <a:r>
              <a:rPr lang="es-CO" sz="2400" dirty="0" err="1"/>
              <a:t>spectrum</a:t>
            </a:r>
            <a:endParaRPr lang="es-CO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295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333"/>
    </mc:Choice>
    <mc:Fallback xmlns="">
      <p:transition spd="slow" advTm="39333"/>
    </mc:Fallback>
  </mc:AlternateContent>
  <p:extLst>
    <p:ext uri="{3A86A75C-4F4B-4683-9AE1-C65F6400EC91}">
      <p14:laserTraceLst xmlns:p14="http://schemas.microsoft.com/office/powerpoint/2010/main">
        <p14:tracePtLst>
          <p14:tracePt t="7591" x="3792538" y="6824663"/>
          <p14:tracePt t="7594" x="4183063" y="6646863"/>
          <p14:tracePt t="7646" x="5351463" y="6332538"/>
          <p14:tracePt t="7651" x="5435600" y="6291263"/>
          <p14:tracePt t="7688" x="5707063" y="6172200"/>
          <p14:tracePt t="7692" x="5859463" y="6062663"/>
          <p14:tracePt t="7720" x="5918200" y="6037263"/>
          <p14:tracePt t="7754" x="5918200" y="6019800"/>
          <p14:tracePt t="7803" x="5918200" y="6002338"/>
          <p14:tracePt t="7805" x="5918200" y="5976938"/>
          <p14:tracePt t="7809" x="5918200" y="5961063"/>
          <p14:tracePt t="7826" x="5900738" y="5961063"/>
          <p14:tracePt t="7869" x="5824538" y="6078538"/>
          <p14:tracePt t="7871" x="5799138" y="6129338"/>
          <p14:tracePt t="7873" x="5748338" y="6197600"/>
          <p14:tracePt t="7889" x="5664200" y="6367463"/>
          <p14:tracePt t="7905" x="5570538" y="6561138"/>
          <p14:tracePt t="7932" x="5468938" y="6840538"/>
          <p14:tracePt t="8130" x="5427663" y="6738938"/>
          <p14:tracePt t="8153" x="5554663" y="6197600"/>
          <p14:tracePt t="8179" x="5664200" y="5842000"/>
          <p14:tracePt t="8186" x="6154738" y="4538663"/>
          <p14:tracePt t="8188" x="6248400" y="4376738"/>
          <p14:tracePt t="8192" x="6307138" y="4224338"/>
          <p14:tracePt t="8211" x="6443663" y="3911600"/>
          <p14:tracePt t="8239" x="6586538" y="3573463"/>
          <p14:tracePt t="8257" x="6586538" y="3538538"/>
          <p14:tracePt t="8296" x="6604000" y="3522663"/>
          <p14:tracePt t="10953" x="6570663" y="3522663"/>
          <p14:tracePt t="10972" x="6527800" y="3556000"/>
          <p14:tracePt t="10975" x="6426200" y="3589338"/>
          <p14:tracePt t="10979" x="6408738" y="3598863"/>
          <p14:tracePt t="11018" x="6197600" y="3675063"/>
          <p14:tracePt t="11021" x="6172200" y="3690938"/>
          <p14:tracePt t="11044" x="6037263" y="3751263"/>
          <p14:tracePt t="11081" x="5875338" y="3868738"/>
          <p14:tracePt t="11086" x="5808663" y="3903663"/>
          <p14:tracePt t="11103" x="5748338" y="3962400"/>
          <p14:tracePt t="11106" x="5740400" y="3970338"/>
          <p14:tracePt t="11138" x="5707063" y="4005263"/>
          <p14:tracePt t="11140" x="5707063" y="4021138"/>
          <p14:tracePt t="11158" x="5707063" y="4030663"/>
          <p14:tracePt t="11204" x="5707063" y="4046538"/>
          <p14:tracePt t="11221" x="5722938" y="4046538"/>
          <p14:tracePt t="11253" x="5799138" y="4046538"/>
          <p14:tracePt t="11256" x="5842000" y="4046538"/>
          <p14:tracePt t="11259" x="5884863" y="4046538"/>
          <p14:tracePt t="11303" x="6037263" y="4046538"/>
          <p14:tracePt t="11306" x="6392863" y="4064000"/>
          <p14:tracePt t="11307" x="6451600" y="4081463"/>
          <p14:tracePt t="11324" x="6662738" y="4106863"/>
          <p14:tracePt t="11337" x="6781800" y="4157663"/>
          <p14:tracePt t="11340" x="6959600" y="4198938"/>
          <p14:tracePt t="11365" x="7213600" y="4335463"/>
          <p14:tracePt t="11370" x="7289800" y="4394200"/>
          <p14:tracePt t="11390" x="7424738" y="4529138"/>
          <p14:tracePt t="11404" x="7526338" y="4648200"/>
          <p14:tracePt t="11428" x="7653338" y="4826000"/>
          <p14:tracePt t="11455" x="7721600" y="4927600"/>
          <p14:tracePt t="11467" x="7739063" y="4960938"/>
          <p14:tracePt t="11469" x="7754938" y="4978400"/>
          <p14:tracePt t="11486" x="7754938" y="4986338"/>
          <p14:tracePt t="11508" x="7713663" y="5021263"/>
          <p14:tracePt t="11537" x="7424738" y="5046663"/>
          <p14:tracePt t="11539" x="7246938" y="5062538"/>
          <p14:tracePt t="11552" x="7053263" y="5062538"/>
          <p14:tracePt t="11563" x="6621463" y="5062538"/>
          <p14:tracePt t="11568" x="6451600" y="5062538"/>
          <p14:tracePt t="11570" x="6189663" y="5037138"/>
          <p14:tracePt t="11591" x="5605463" y="4919663"/>
          <p14:tracePt t="11604" x="5367338" y="4859338"/>
          <p14:tracePt t="11607" x="5257800" y="4826000"/>
          <p14:tracePt t="11610" x="5097463" y="4767263"/>
          <p14:tracePt t="11629" x="4749800" y="4538663"/>
          <p14:tracePt t="11657" x="4589463" y="3903663"/>
          <p14:tracePt t="11659" x="4589463" y="3598863"/>
          <p14:tracePt t="11675" x="4919663" y="3014663"/>
          <p14:tracePt t="11686" x="5156200" y="2751138"/>
          <p14:tracePt t="11711" x="5435600" y="2506663"/>
          <p14:tracePt t="11713" x="6129338" y="2166938"/>
          <p14:tracePt t="11714" x="6291263" y="2125663"/>
          <p14:tracePt t="11740" x="7408863" y="1955800"/>
          <p14:tracePt t="11760" x="8110538" y="1955800"/>
          <p14:tracePt t="11762" x="8399463" y="2014538"/>
          <p14:tracePt t="11778" x="8636000" y="2108200"/>
          <p14:tracePt t="11780" x="8737600" y="2151063"/>
          <p14:tracePt t="11805" x="9085263" y="2303463"/>
          <p14:tracePt t="11819" x="9202738" y="2379663"/>
          <p14:tracePt t="11837" x="9278938" y="2497138"/>
          <p14:tracePt t="11842" x="9278938" y="2522538"/>
        </p14:tracePtLst>
      </p14:laserTraceLst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46D9F1-929E-9890-FE6C-BD70D3A76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20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06606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08B0B4-382B-01A4-0C53-13563E965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21</a:t>
            </a:fld>
            <a:endParaRPr lang="es-CO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86A14B6-3ADE-A668-5233-D85ADD0AB405}"/>
              </a:ext>
            </a:extLst>
          </p:cNvPr>
          <p:cNvSpPr txBox="1">
            <a:spLocks/>
          </p:cNvSpPr>
          <p:nvPr/>
        </p:nvSpPr>
        <p:spPr>
          <a:xfrm>
            <a:off x="3161024" y="218497"/>
            <a:ext cx="637932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 err="1">
                <a:latin typeface="Candara" panose="020E0502030303020204" pitchFamily="34" charset="0"/>
              </a:rPr>
              <a:t>Numerical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Computation</a:t>
            </a:r>
            <a:endParaRPr lang="es-CO" dirty="0">
              <a:latin typeface="Candara" panose="020E0502030303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B52AADB-97DD-7DFB-7DF3-1970B72BBD9B}"/>
              </a:ext>
            </a:extLst>
          </p:cNvPr>
          <p:cNvGrpSpPr/>
          <p:nvPr/>
        </p:nvGrpSpPr>
        <p:grpSpPr>
          <a:xfrm>
            <a:off x="2464484" y="1687171"/>
            <a:ext cx="7772400" cy="5034304"/>
            <a:chOff x="2464484" y="1687171"/>
            <a:chExt cx="7772400" cy="5034304"/>
          </a:xfrm>
        </p:grpSpPr>
        <p:pic>
          <p:nvPicPr>
            <p:cNvPr id="12" name="Picture 1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F6D14076-976B-B8D6-1A65-9880D618B4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4484" y="1687171"/>
              <a:ext cx="7772400" cy="187011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30C0E25-B559-30CC-FD06-1F9E6F1F2E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4484" y="3557281"/>
              <a:ext cx="7772400" cy="796966"/>
            </a:xfrm>
            <a:prstGeom prst="rect">
              <a:avLst/>
            </a:prstGeom>
          </p:spPr>
        </p:pic>
        <p:pic>
          <p:nvPicPr>
            <p:cNvPr id="14" name="Picture 13" descr="A screenshot of a computer program&#10;&#10;Description automatically generated">
              <a:extLst>
                <a:ext uri="{FF2B5EF4-FFF2-40B4-BE49-F238E27FC236}">
                  <a16:creationId xmlns:a16="http://schemas.microsoft.com/office/drawing/2014/main" id="{1CC1B792-4183-FA8B-D0B0-C69C09137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4484" y="4354247"/>
              <a:ext cx="7772400" cy="2367228"/>
            </a:xfrm>
            <a:prstGeom prst="rect">
              <a:avLst/>
            </a:prstGeom>
          </p:spPr>
        </p:pic>
      </p:grpSp>
      <p:sp>
        <p:nvSpPr>
          <p:cNvPr id="3" name="CuadroTexto 9">
            <a:extLst>
              <a:ext uri="{FF2B5EF4-FFF2-40B4-BE49-F238E27FC236}">
                <a16:creationId xmlns:a16="http://schemas.microsoft.com/office/drawing/2014/main" id="{FDC89D9C-348C-94FC-7BB7-CEA026893B5C}"/>
              </a:ext>
            </a:extLst>
          </p:cNvPr>
          <p:cNvSpPr txBox="1"/>
          <p:nvPr/>
        </p:nvSpPr>
        <p:spPr>
          <a:xfrm>
            <a:off x="3969106" y="1133873"/>
            <a:ext cx="4763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Using</a:t>
            </a:r>
            <a:r>
              <a:rPr lang="es-CO" sz="2400" dirty="0"/>
              <a:t> </a:t>
            </a:r>
            <a:r>
              <a:rPr lang="es-CO" sz="2400" dirty="0" err="1"/>
              <a:t>the</a:t>
            </a:r>
            <a:r>
              <a:rPr lang="es-CO" sz="2400" dirty="0"/>
              <a:t> Python </a:t>
            </a:r>
            <a:r>
              <a:rPr lang="es-CO" sz="2400" dirty="0" err="1"/>
              <a:t>wrapper</a:t>
            </a:r>
            <a:r>
              <a:rPr lang="es-CO" sz="2400" dirty="0"/>
              <a:t> </a:t>
            </a:r>
            <a:r>
              <a:rPr lang="es-CO" sz="2400" dirty="0" err="1"/>
              <a:t>of</a:t>
            </a:r>
            <a:r>
              <a:rPr lang="es-CO" sz="2400" dirty="0"/>
              <a:t> CLASS</a:t>
            </a:r>
          </a:p>
        </p:txBody>
      </p:sp>
    </p:spTree>
    <p:extLst>
      <p:ext uri="{BB962C8B-B14F-4D97-AF65-F5344CB8AC3E}">
        <p14:creationId xmlns:p14="http://schemas.microsoft.com/office/powerpoint/2010/main" val="36009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C9B22-0C3D-F7FE-2BCE-6D6EC5177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22</a:t>
            </a:fld>
            <a:endParaRPr lang="es-CO"/>
          </a:p>
        </p:txBody>
      </p:sp>
      <p:pic>
        <p:nvPicPr>
          <p:cNvPr id="5" name="Picture 4" descr="A blue line graph&#10;&#10;Description automatically generated">
            <a:extLst>
              <a:ext uri="{FF2B5EF4-FFF2-40B4-BE49-F238E27FC236}">
                <a16:creationId xmlns:a16="http://schemas.microsoft.com/office/drawing/2014/main" id="{7177181C-4A61-60BF-E7CF-11BAF70D37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789" y="446806"/>
            <a:ext cx="7928421" cy="596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0892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208CA-1EA3-C7B7-BD0C-070B5624F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23</a:t>
            </a:fld>
            <a:endParaRPr lang="es-CO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9C2EE5C-F95E-5B03-0E54-B54886D97674}"/>
              </a:ext>
            </a:extLst>
          </p:cNvPr>
          <p:cNvGrpSpPr/>
          <p:nvPr/>
        </p:nvGrpSpPr>
        <p:grpSpPr>
          <a:xfrm>
            <a:off x="121920" y="1384815"/>
            <a:ext cx="11948160" cy="4088368"/>
            <a:chOff x="121920" y="1384815"/>
            <a:chExt cx="11948160" cy="4088368"/>
          </a:xfrm>
        </p:grpSpPr>
        <p:pic>
          <p:nvPicPr>
            <p:cNvPr id="5" name="GA_Animation">
              <a:hlinkClick r:id="" action="ppaction://media"/>
              <a:extLst>
                <a:ext uri="{FF2B5EF4-FFF2-40B4-BE49-F238E27FC236}">
                  <a16:creationId xmlns:a16="http://schemas.microsoft.com/office/drawing/2014/main" id="{6E618BB7-9CF3-41FE-6AF9-8259A562DD3E}"/>
                </a:ext>
              </a:extLst>
            </p:cNvPr>
            <p:cNvPicPr>
              <a:picLocks noChangeAspect="1"/>
            </p:cNvPicPr>
            <p:nvPr>
              <a:videoFile r:link="rId1"/>
              <p:extLst>
                <p:ext uri="{DAA4B4D4-6D71-4841-9C94-3DE7FCFB9230}">
                  <p14:media xmlns:p14="http://schemas.microsoft.com/office/powerpoint/2010/main" r:embed="rId2">
                    <p14:trim end="2051.3372"/>
                  </p14:media>
                </p:ext>
              </p:extLst>
            </p:nvPr>
          </p:nvPicPr>
          <p:blipFill>
            <a:blip r:embed="rId5"/>
            <a:stretch>
              <a:fillRect/>
            </a:stretch>
          </p:blipFill>
          <p:spPr>
            <a:xfrm>
              <a:off x="121920" y="1384815"/>
              <a:ext cx="5809837" cy="4088368"/>
            </a:xfrm>
            <a:prstGeom prst="rect">
              <a:avLst/>
            </a:prstGeom>
          </p:spPr>
        </p:pic>
        <p:pic>
          <p:nvPicPr>
            <p:cNvPr id="2" name="chi2_Animation">
              <a:hlinkClick r:id="" action="ppaction://media"/>
              <a:extLst>
                <a:ext uri="{FF2B5EF4-FFF2-40B4-BE49-F238E27FC236}">
                  <a16:creationId xmlns:a16="http://schemas.microsoft.com/office/drawing/2014/main" id="{949DCFCD-09C2-631D-A88F-5A81203C696A}"/>
                </a:ext>
              </a:extLst>
            </p:cNvPr>
            <p:cNvPicPr>
              <a:picLocks noChangeAspect="1"/>
            </p:cNvPicPr>
            <p:nvPr>
              <a:videoFile r:link="rId1"/>
              <p:extLst>
                <p:ext uri="{DAA4B4D4-6D71-4841-9C94-3DE7FCFB9230}">
                  <p14:media xmlns:p14="http://schemas.microsoft.com/office/powerpoint/2010/main" r:embed="rId3">
                    <p14:trim end="1946.7823"/>
                  </p14:media>
                </p:ext>
              </p:extLst>
            </p:nvPr>
          </p:nvPicPr>
          <p:blipFill>
            <a:blip r:embed="rId6"/>
            <a:stretch>
              <a:fillRect/>
            </a:stretch>
          </p:blipFill>
          <p:spPr>
            <a:xfrm>
              <a:off x="6205354" y="1384815"/>
              <a:ext cx="5864726" cy="40883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431689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repeatCount="0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2A0E69-A2E5-3751-6194-1C2780859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24</a:t>
            </a:fld>
            <a:endParaRPr lang="es-CO"/>
          </a:p>
        </p:txBody>
      </p:sp>
      <p:pic>
        <p:nvPicPr>
          <p:cNvPr id="5" name="Picture 4" descr="A graph of a solution&#10;&#10;Description automatically generated">
            <a:extLst>
              <a:ext uri="{FF2B5EF4-FFF2-40B4-BE49-F238E27FC236}">
                <a16:creationId xmlns:a16="http://schemas.microsoft.com/office/drawing/2014/main" id="{979E301A-2F5E-BDA6-2EEE-E912A6D3CF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961" y="1555115"/>
            <a:ext cx="7942075" cy="5166360"/>
          </a:xfrm>
          <a:prstGeom prst="rect">
            <a:avLst/>
          </a:prstGeom>
        </p:spPr>
      </p:pic>
      <p:pic>
        <p:nvPicPr>
          <p:cNvPr id="6" name="Picture 5" descr="A black and white text with blue letters&#10;&#10;Description automatically generated">
            <a:extLst>
              <a:ext uri="{FF2B5EF4-FFF2-40B4-BE49-F238E27FC236}">
                <a16:creationId xmlns:a16="http://schemas.microsoft.com/office/drawing/2014/main" id="{A2547682-5CF8-C693-CA23-1111769C89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379" y="199382"/>
            <a:ext cx="4587240" cy="1247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322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E0C63-C61D-BB44-4352-C700F13B7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3</a:t>
            </a:fld>
            <a:endParaRPr lang="es-CO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021D4411-B3B3-96D9-3302-01EB32B1AE93}"/>
              </a:ext>
            </a:extLst>
          </p:cNvPr>
          <p:cNvSpPr txBox="1">
            <a:spLocks/>
          </p:cNvSpPr>
          <p:nvPr/>
        </p:nvSpPr>
        <p:spPr>
          <a:xfrm>
            <a:off x="3148992" y="319088"/>
            <a:ext cx="667917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 err="1">
                <a:latin typeface="Candara" panose="020E0502030303020204" pitchFamily="34" charset="0"/>
              </a:rPr>
              <a:t>Fitting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Functions</a:t>
            </a:r>
            <a:r>
              <a:rPr lang="es-CO" dirty="0">
                <a:latin typeface="Candara" panose="020E0502030303020204" pitchFamily="34" charset="0"/>
              </a:rPr>
              <a:t>:    CDM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B70A6C4-85F8-C614-48D8-507B92F753D2}"/>
                  </a:ext>
                </a:extLst>
              </p:cNvPr>
              <p:cNvSpPr txBox="1"/>
              <p:nvPr/>
            </p:nvSpPr>
            <p:spPr>
              <a:xfrm>
                <a:off x="7868654" y="438432"/>
                <a:ext cx="409074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4400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CO" sz="4400" b="0" dirty="0"/>
                  <a:t> </a:t>
                </a:r>
                <a:endParaRPr lang="es-ES" sz="4400" b="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B70A6C4-85F8-C614-48D8-507B92F753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8654" y="438432"/>
                <a:ext cx="409074" cy="677108"/>
              </a:xfrm>
              <a:prstGeom prst="rect">
                <a:avLst/>
              </a:prstGeom>
              <a:blipFill>
                <a:blip r:embed="rId2"/>
                <a:stretch>
                  <a:fillRect l="-45455" r="-30303" b="-5556"/>
                </a:stretch>
              </a:blipFill>
            </p:spPr>
            <p:txBody>
              <a:bodyPr/>
              <a:lstStyle/>
              <a:p>
                <a:r>
                  <a:rPr lang="en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38E53070-89F1-B212-97D9-5D7DA85E58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84" y="2069732"/>
            <a:ext cx="9010632" cy="77257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8" name="Picture 7" descr="A black text with black text&#10;&#10;Description automatically generated">
            <a:extLst>
              <a:ext uri="{FF2B5EF4-FFF2-40B4-BE49-F238E27FC236}">
                <a16:creationId xmlns:a16="http://schemas.microsoft.com/office/drawing/2014/main" id="{A526D9C0-B28C-DDF8-C82A-46FAB34A35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999" y="3059918"/>
            <a:ext cx="5283501" cy="826407"/>
          </a:xfrm>
          <a:prstGeom prst="rect">
            <a:avLst/>
          </a:prstGeom>
        </p:spPr>
      </p:pic>
      <p:sp>
        <p:nvSpPr>
          <p:cNvPr id="2" name="CuadroTexto 9">
            <a:extLst>
              <a:ext uri="{FF2B5EF4-FFF2-40B4-BE49-F238E27FC236}">
                <a16:creationId xmlns:a16="http://schemas.microsoft.com/office/drawing/2014/main" id="{322B0331-8AA9-78DB-7EF3-1C70906002DC}"/>
              </a:ext>
            </a:extLst>
          </p:cNvPr>
          <p:cNvSpPr txBox="1"/>
          <p:nvPr/>
        </p:nvSpPr>
        <p:spPr>
          <a:xfrm>
            <a:off x="376750" y="1402492"/>
            <a:ext cx="8827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/>
              <a:t>Bardeen-Bondi-Kaiser-</a:t>
            </a:r>
            <a:r>
              <a:rPr lang="es-CO" sz="2400" dirty="0" err="1"/>
              <a:t>Szalay</a:t>
            </a:r>
            <a:r>
              <a:rPr lang="es-CO" sz="2400" dirty="0"/>
              <a:t> </a:t>
            </a:r>
            <a:r>
              <a:rPr lang="es-CO" sz="2400" dirty="0" err="1"/>
              <a:t>Fitting</a:t>
            </a:r>
            <a:r>
              <a:rPr lang="es-CO" sz="2400" dirty="0"/>
              <a:t> Formula: </a:t>
            </a:r>
            <a:r>
              <a:rPr lang="en-US" sz="1800" i="1" dirty="0" err="1">
                <a:solidFill>
                  <a:srgbClr val="0000FF"/>
                </a:solidFill>
                <a:effectLst/>
                <a:latin typeface="LMRoman9"/>
              </a:rPr>
              <a:t>Astrophys</a:t>
            </a:r>
            <a:r>
              <a:rPr lang="en-US" sz="1800" i="1" dirty="0">
                <a:solidFill>
                  <a:srgbClr val="0000FF"/>
                </a:solidFill>
                <a:effectLst/>
                <a:latin typeface="LMRoman9"/>
              </a:rPr>
              <a:t>. J. </a:t>
            </a:r>
            <a:r>
              <a:rPr lang="en-US" sz="1800" b="1" dirty="0">
                <a:solidFill>
                  <a:srgbClr val="0000FF"/>
                </a:solidFill>
                <a:effectLst/>
                <a:latin typeface="LMRoman9"/>
              </a:rPr>
              <a:t>304 </a:t>
            </a:r>
            <a:r>
              <a:rPr lang="en-US" sz="1800" dirty="0">
                <a:solidFill>
                  <a:srgbClr val="0000FF"/>
                </a:solidFill>
                <a:effectLst/>
                <a:latin typeface="LMRoman9"/>
              </a:rPr>
              <a:t>(1986) 15–61</a:t>
            </a:r>
            <a:r>
              <a:rPr lang="en-US" sz="1800" dirty="0">
                <a:effectLst/>
                <a:latin typeface="LMRoman9"/>
              </a:rPr>
              <a:t>. </a:t>
            </a:r>
            <a:endParaRPr lang="en-US" sz="2400" dirty="0">
              <a:effectLst/>
            </a:endParaRPr>
          </a:p>
        </p:txBody>
      </p:sp>
      <p:sp>
        <p:nvSpPr>
          <p:cNvPr id="3" name="CuadroTexto 9">
            <a:extLst>
              <a:ext uri="{FF2B5EF4-FFF2-40B4-BE49-F238E27FC236}">
                <a16:creationId xmlns:a16="http://schemas.microsoft.com/office/drawing/2014/main" id="{D448E351-E166-FAC2-80B5-F845E9B645EB}"/>
              </a:ext>
            </a:extLst>
          </p:cNvPr>
          <p:cNvSpPr txBox="1"/>
          <p:nvPr/>
        </p:nvSpPr>
        <p:spPr>
          <a:xfrm>
            <a:off x="997345" y="4277292"/>
            <a:ext cx="9157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/>
              <a:t>Eisenstein-</a:t>
            </a:r>
            <a:r>
              <a:rPr lang="es-CO" sz="2400" dirty="0" err="1"/>
              <a:t>Hu</a:t>
            </a:r>
            <a:r>
              <a:rPr lang="es-CO" sz="2400" dirty="0"/>
              <a:t> </a:t>
            </a:r>
            <a:r>
              <a:rPr lang="es-CO" sz="2400" dirty="0" err="1"/>
              <a:t>Fitting</a:t>
            </a:r>
            <a:r>
              <a:rPr lang="es-CO" sz="2400" dirty="0"/>
              <a:t> Formula: </a:t>
            </a:r>
            <a:r>
              <a:rPr lang="en-US" sz="1800" i="1" dirty="0" err="1">
                <a:solidFill>
                  <a:srgbClr val="0000FF"/>
                </a:solidFill>
                <a:effectLst/>
                <a:latin typeface="LMRoman9"/>
              </a:rPr>
              <a:t>Astrophys</a:t>
            </a:r>
            <a:r>
              <a:rPr lang="en-US" sz="1800" i="1" dirty="0">
                <a:solidFill>
                  <a:srgbClr val="0000FF"/>
                </a:solidFill>
                <a:effectLst/>
                <a:latin typeface="LMRoman9"/>
              </a:rPr>
              <a:t>. J. </a:t>
            </a:r>
            <a:r>
              <a:rPr lang="en-US" sz="1800" b="1" dirty="0">
                <a:solidFill>
                  <a:srgbClr val="0000FF"/>
                </a:solidFill>
                <a:effectLst/>
                <a:latin typeface="LMRoman9"/>
              </a:rPr>
              <a:t>496 </a:t>
            </a:r>
            <a:r>
              <a:rPr lang="en-US" sz="1800" dirty="0">
                <a:solidFill>
                  <a:srgbClr val="0000FF"/>
                </a:solidFill>
                <a:effectLst/>
                <a:latin typeface="LMRoman9"/>
              </a:rPr>
              <a:t>(1998) 605</a:t>
            </a:r>
            <a:r>
              <a:rPr lang="en-US" sz="1800" dirty="0">
                <a:effectLst/>
                <a:latin typeface="LMRoman9"/>
              </a:rPr>
              <a:t>, </a:t>
            </a:r>
            <a:r>
              <a:rPr lang="en-US" sz="1800" dirty="0" err="1">
                <a:solidFill>
                  <a:srgbClr val="0000FF"/>
                </a:solidFill>
                <a:effectLst/>
                <a:latin typeface="LMMono9"/>
              </a:rPr>
              <a:t>arXiv:astro-ph</a:t>
            </a:r>
            <a:r>
              <a:rPr lang="en-US" sz="1800" dirty="0">
                <a:solidFill>
                  <a:srgbClr val="0000FF"/>
                </a:solidFill>
                <a:effectLst/>
                <a:latin typeface="LMMono9"/>
              </a:rPr>
              <a:t>/9709112</a:t>
            </a:r>
            <a:r>
              <a:rPr lang="en-US" sz="1800" dirty="0">
                <a:effectLst/>
                <a:latin typeface="LMRoman9"/>
              </a:rPr>
              <a:t>. </a:t>
            </a:r>
            <a:endParaRPr lang="en-US" sz="2400" dirty="0">
              <a:effectLst/>
            </a:endParaRPr>
          </a:p>
        </p:txBody>
      </p:sp>
      <p:pic>
        <p:nvPicPr>
          <p:cNvPr id="9" name="Picture 8" descr="A mathematical equation with numbers and symbols&#10;&#10;Description automatically generated">
            <a:extLst>
              <a:ext uri="{FF2B5EF4-FFF2-40B4-BE49-F238E27FC236}">
                <a16:creationId xmlns:a16="http://schemas.microsoft.com/office/drawing/2014/main" id="{F97FE6FF-66C1-E32D-339B-1D69CE751C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14" y="5044675"/>
            <a:ext cx="5499746" cy="78715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852417A-8589-F644-BFF2-E0BE4D41C70B}"/>
              </a:ext>
            </a:extLst>
          </p:cNvPr>
          <p:cNvSpPr txBox="1"/>
          <p:nvPr/>
        </p:nvSpPr>
        <p:spPr>
          <a:xfrm>
            <a:off x="8219738" y="5171324"/>
            <a:ext cx="4763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/>
              <a:t>A </a:t>
            </a:r>
            <a:r>
              <a:rPr lang="es-CO" sz="2400" dirty="0" err="1"/>
              <a:t>lot</a:t>
            </a:r>
            <a:r>
              <a:rPr lang="es-CO" sz="2400" dirty="0"/>
              <a:t> </a:t>
            </a:r>
            <a:r>
              <a:rPr lang="es-CO" sz="2400" dirty="0" err="1"/>
              <a:t>of</a:t>
            </a:r>
            <a:r>
              <a:rPr lang="es-CO" sz="2400" dirty="0"/>
              <a:t> </a:t>
            </a:r>
            <a:r>
              <a:rPr lang="es-CO" sz="2400" dirty="0" err="1"/>
              <a:t>physics</a:t>
            </a:r>
            <a:r>
              <a:rPr lang="es-CO" sz="2400" dirty="0"/>
              <a:t>!</a:t>
            </a:r>
          </a:p>
        </p:txBody>
      </p:sp>
      <p:sp>
        <p:nvSpPr>
          <p:cNvPr id="11" name="CuadroTexto 9">
            <a:extLst>
              <a:ext uri="{FF2B5EF4-FFF2-40B4-BE49-F238E27FC236}">
                <a16:creationId xmlns:a16="http://schemas.microsoft.com/office/drawing/2014/main" id="{A1E15958-262C-371D-B15E-BC5E41D01749}"/>
              </a:ext>
            </a:extLst>
          </p:cNvPr>
          <p:cNvSpPr txBox="1"/>
          <p:nvPr/>
        </p:nvSpPr>
        <p:spPr>
          <a:xfrm>
            <a:off x="7868654" y="3207076"/>
            <a:ext cx="4763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Too</a:t>
            </a:r>
            <a:r>
              <a:rPr lang="es-CO" sz="2400" dirty="0"/>
              <a:t> </a:t>
            </a:r>
            <a:r>
              <a:rPr lang="es-CO" sz="2400" dirty="0" err="1"/>
              <a:t>simplistic</a:t>
            </a:r>
            <a:r>
              <a:rPr lang="es-CO" sz="2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87622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3C2B09-629E-D6A4-9950-30C6BD91E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4</a:t>
            </a:fld>
            <a:endParaRPr lang="es-CO"/>
          </a:p>
        </p:txBody>
      </p:sp>
      <p:pic>
        <p:nvPicPr>
          <p:cNvPr id="7" name="Picture 6" descr="A math equations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9307F5C2-C94A-E3AE-AFEA-36BE923CB8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122" y="307517"/>
            <a:ext cx="5621756" cy="2723764"/>
          </a:xfrm>
          <a:prstGeom prst="rect">
            <a:avLst/>
          </a:prstGeom>
        </p:spPr>
      </p:pic>
      <p:pic>
        <p:nvPicPr>
          <p:cNvPr id="2" name="Picture 1" descr="A math equations and formulas&#10;&#10;Description automatically generated">
            <a:extLst>
              <a:ext uri="{FF2B5EF4-FFF2-40B4-BE49-F238E27FC236}">
                <a16:creationId xmlns:a16="http://schemas.microsoft.com/office/drawing/2014/main" id="{663CA4D1-707F-4C2D-3E17-5E46944C26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122" y="2914718"/>
            <a:ext cx="5634949" cy="368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91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F44EA0-FA9F-69AE-0744-28B79693B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5</a:t>
            </a:fld>
            <a:endParaRPr lang="es-CO"/>
          </a:p>
        </p:txBody>
      </p:sp>
      <p:pic>
        <p:nvPicPr>
          <p:cNvPr id="9" name="Picture 8" descr="A math equations and formulas&#10;&#10;Description automatically generated with medium confidence">
            <a:extLst>
              <a:ext uri="{FF2B5EF4-FFF2-40B4-BE49-F238E27FC236}">
                <a16:creationId xmlns:a16="http://schemas.microsoft.com/office/drawing/2014/main" id="{3EE179F9-263D-DE5C-76AA-87FE10BC13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122" y="715645"/>
            <a:ext cx="5621756" cy="3676210"/>
          </a:xfrm>
          <a:prstGeom prst="rect">
            <a:avLst/>
          </a:prstGeom>
        </p:spPr>
      </p:pic>
      <p:pic>
        <p:nvPicPr>
          <p:cNvPr id="10" name="Picture 9" descr="A math equations and formulas&#10;&#10;Description automatically generated">
            <a:extLst>
              <a:ext uri="{FF2B5EF4-FFF2-40B4-BE49-F238E27FC236}">
                <a16:creationId xmlns:a16="http://schemas.microsoft.com/office/drawing/2014/main" id="{EC58B3BE-6E70-523F-519A-2B8C784CAC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828"/>
          <a:stretch/>
        </p:blipFill>
        <p:spPr>
          <a:xfrm>
            <a:off x="2734598" y="4391855"/>
            <a:ext cx="6722803" cy="171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57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B9D1C-B5B8-AA45-9680-7C74BF47B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6</a:t>
            </a:fld>
            <a:endParaRPr lang="es-CO"/>
          </a:p>
        </p:txBody>
      </p:sp>
      <p:pic>
        <p:nvPicPr>
          <p:cNvPr id="5" name="Picture 4" descr="A math equations and numbers&#10;&#10;Description automatically generated with medium confidence">
            <a:extLst>
              <a:ext uri="{FF2B5EF4-FFF2-40B4-BE49-F238E27FC236}">
                <a16:creationId xmlns:a16="http://schemas.microsoft.com/office/drawing/2014/main" id="{1C52C319-81AF-203E-8FDF-5376A78B04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382" y="3759776"/>
            <a:ext cx="6599235" cy="1928675"/>
          </a:xfrm>
          <a:prstGeom prst="rect">
            <a:avLst/>
          </a:prstGeom>
        </p:spPr>
      </p:pic>
      <p:pic>
        <p:nvPicPr>
          <p:cNvPr id="6" name="Picture 5" descr="A math equations and formulas&#10;&#10;Description automatically generated">
            <a:extLst>
              <a:ext uri="{FF2B5EF4-FFF2-40B4-BE49-F238E27FC236}">
                <a16:creationId xmlns:a16="http://schemas.microsoft.com/office/drawing/2014/main" id="{F66D543E-A2C2-A7BC-3064-FEED3EC9AF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63"/>
          <a:stretch/>
        </p:blipFill>
        <p:spPr>
          <a:xfrm>
            <a:off x="2672814" y="1169549"/>
            <a:ext cx="6722803" cy="2468393"/>
          </a:xfrm>
          <a:prstGeom prst="rect">
            <a:avLst/>
          </a:prstGeom>
        </p:spPr>
      </p:pic>
      <p:sp>
        <p:nvSpPr>
          <p:cNvPr id="7" name="CuadroTexto 9">
            <a:extLst>
              <a:ext uri="{FF2B5EF4-FFF2-40B4-BE49-F238E27FC236}">
                <a16:creationId xmlns:a16="http://schemas.microsoft.com/office/drawing/2014/main" id="{258F3930-8852-76D6-2F6F-3E3AC61FFCCA}"/>
              </a:ext>
            </a:extLst>
          </p:cNvPr>
          <p:cNvSpPr txBox="1"/>
          <p:nvPr/>
        </p:nvSpPr>
        <p:spPr>
          <a:xfrm>
            <a:off x="4662615" y="5894685"/>
            <a:ext cx="2743200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Too</a:t>
            </a:r>
            <a:r>
              <a:rPr lang="es-CO" sz="2400" dirty="0"/>
              <a:t> </a:t>
            </a:r>
            <a:r>
              <a:rPr lang="es-CO" sz="2400" dirty="0" err="1"/>
              <a:t>complicated</a:t>
            </a:r>
            <a:r>
              <a:rPr lang="es-CO" sz="2400" dirty="0"/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2073361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695BB95B-C31C-2336-6DF0-223536FA123A}"/>
              </a:ext>
            </a:extLst>
          </p:cNvPr>
          <p:cNvSpPr txBox="1">
            <a:spLocks/>
          </p:cNvSpPr>
          <p:nvPr/>
        </p:nvSpPr>
        <p:spPr>
          <a:xfrm>
            <a:off x="2756414" y="282994"/>
            <a:ext cx="667917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 err="1">
                <a:latin typeface="Candara" panose="020E0502030303020204" pitchFamily="34" charset="0"/>
              </a:rPr>
              <a:t>Genetic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Algorithms</a:t>
            </a:r>
            <a:endParaRPr lang="es-CO" dirty="0">
              <a:latin typeface="Candara" panose="020E0502030303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69A396-EF5D-D49A-9D52-53BA0CAD8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447" y="2460205"/>
            <a:ext cx="9471102" cy="3416969"/>
          </a:xfrm>
          <a:prstGeom prst="rect">
            <a:avLst/>
          </a:prstGeom>
        </p:spPr>
      </p:pic>
      <p:sp>
        <p:nvSpPr>
          <p:cNvPr id="2" name="CuadroTexto 9">
            <a:extLst>
              <a:ext uri="{FF2B5EF4-FFF2-40B4-BE49-F238E27FC236}">
                <a16:creationId xmlns:a16="http://schemas.microsoft.com/office/drawing/2014/main" id="{E63E0F1E-CF39-1296-4CAB-53D806795A75}"/>
              </a:ext>
            </a:extLst>
          </p:cNvPr>
          <p:cNvSpPr txBox="1"/>
          <p:nvPr/>
        </p:nvSpPr>
        <p:spPr>
          <a:xfrm>
            <a:off x="1735369" y="1708483"/>
            <a:ext cx="8721257" cy="46166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400" dirty="0"/>
              <a:t>GOAL: </a:t>
            </a:r>
            <a:r>
              <a:rPr lang="es-CO" sz="2400" dirty="0" err="1"/>
              <a:t>To</a:t>
            </a:r>
            <a:r>
              <a:rPr lang="es-CO" sz="2400" dirty="0"/>
              <a:t> </a:t>
            </a:r>
            <a:r>
              <a:rPr lang="es-CO" sz="2400" dirty="0" err="1"/>
              <a:t>find</a:t>
            </a:r>
            <a:r>
              <a:rPr lang="es-CO" sz="2400" dirty="0"/>
              <a:t> a </a:t>
            </a:r>
            <a:r>
              <a:rPr lang="es-CO" sz="2400" dirty="0" err="1"/>
              <a:t>simpler</a:t>
            </a:r>
            <a:r>
              <a:rPr lang="es-CO" sz="2400" dirty="0"/>
              <a:t> </a:t>
            </a:r>
            <a:r>
              <a:rPr lang="es-CO" sz="2400" dirty="0" err="1"/>
              <a:t>formulation</a:t>
            </a:r>
            <a:r>
              <a:rPr lang="es-CO" sz="2400" dirty="0"/>
              <a:t> </a:t>
            </a:r>
            <a:r>
              <a:rPr lang="es-CO" sz="2400" dirty="0" err="1"/>
              <a:t>with</a:t>
            </a:r>
            <a:r>
              <a:rPr lang="es-CO" sz="2400" dirty="0"/>
              <a:t> similar </a:t>
            </a:r>
            <a:r>
              <a:rPr lang="es-CO" sz="2400" dirty="0" err="1"/>
              <a:t>or</a:t>
            </a:r>
            <a:r>
              <a:rPr lang="es-CO" sz="2400" dirty="0"/>
              <a:t> </a:t>
            </a:r>
            <a:r>
              <a:rPr lang="es-CO" sz="2400" dirty="0" err="1"/>
              <a:t>better</a:t>
            </a:r>
            <a:r>
              <a:rPr lang="es-CO" sz="2400" dirty="0"/>
              <a:t> </a:t>
            </a:r>
            <a:r>
              <a:rPr lang="es-CO" sz="2400" dirty="0" err="1"/>
              <a:t>accuracy</a:t>
            </a: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2154984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E11620-2DF2-7910-6F0B-395164489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8</a:t>
            </a:fld>
            <a:endParaRPr lang="es-CO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47398B7-A5FB-2348-B854-A2E478362FD9}"/>
              </a:ext>
            </a:extLst>
          </p:cNvPr>
          <p:cNvSpPr txBox="1">
            <a:spLocks/>
          </p:cNvSpPr>
          <p:nvPr/>
        </p:nvSpPr>
        <p:spPr>
          <a:xfrm>
            <a:off x="3148992" y="319088"/>
            <a:ext cx="667917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>
                <a:latin typeface="Candara" panose="020E0502030303020204" pitchFamily="34" charset="0"/>
              </a:rPr>
              <a:t>GA </a:t>
            </a:r>
            <a:r>
              <a:rPr lang="es-CO" dirty="0" err="1">
                <a:latin typeface="Candara" panose="020E0502030303020204" pitchFamily="34" charset="0"/>
              </a:rPr>
              <a:t>Fitting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Function</a:t>
            </a:r>
            <a:r>
              <a:rPr lang="es-CO" dirty="0">
                <a:latin typeface="Candara" panose="020E0502030303020204" pitchFamily="34" charset="0"/>
              </a:rPr>
              <a:t>:    CDM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790C93-8600-8F61-0C21-B0B346F1A94B}"/>
                  </a:ext>
                </a:extLst>
              </p:cNvPr>
              <p:cNvSpPr txBox="1"/>
              <p:nvPr/>
            </p:nvSpPr>
            <p:spPr>
              <a:xfrm>
                <a:off x="8158214" y="453672"/>
                <a:ext cx="409074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4400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CO" sz="4400" b="0" dirty="0"/>
                  <a:t> </a:t>
                </a:r>
                <a:endParaRPr lang="es-ES" sz="4400" b="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790C93-8600-8F61-0C21-B0B346F1A9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8214" y="453672"/>
                <a:ext cx="409074" cy="677108"/>
              </a:xfrm>
              <a:prstGeom prst="rect">
                <a:avLst/>
              </a:prstGeom>
              <a:blipFill>
                <a:blip r:embed="rId2"/>
                <a:stretch>
                  <a:fillRect l="-45455" r="-30303" b="-7407"/>
                </a:stretch>
              </a:blipFill>
            </p:spPr>
            <p:txBody>
              <a:bodyPr/>
              <a:lstStyle/>
              <a:p>
                <a:r>
                  <a:rPr lang="en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A0CA6D7F-2732-E559-6A6D-DDC8DC5931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27" y="2232160"/>
            <a:ext cx="11317918" cy="561823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6" name="Picture 15" descr="A mathematical equation with black text&#10;&#10;Description automatically generated with medium confidence">
            <a:extLst>
              <a:ext uri="{FF2B5EF4-FFF2-40B4-BE49-F238E27FC236}">
                <a16:creationId xmlns:a16="http://schemas.microsoft.com/office/drawing/2014/main" id="{E6201363-5F1F-0887-30D8-292BCB21D3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827" y="2934793"/>
            <a:ext cx="1746784" cy="75164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99B0851-189A-7BEC-88BF-F995B13FD5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71" y="4441502"/>
            <a:ext cx="11668087" cy="57926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20" name="Picture 19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22626364-640E-6AC9-6170-26706BBF38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827" y="5249737"/>
            <a:ext cx="2356118" cy="75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775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465BDC-32A8-A9E4-986C-99464D83E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9</a:t>
            </a:fld>
            <a:endParaRPr lang="es-CO"/>
          </a:p>
        </p:txBody>
      </p:sp>
      <p:pic>
        <p:nvPicPr>
          <p:cNvPr id="5" name="Picture 4" descr="A white box with black text&#10;&#10;Description automatically generated">
            <a:extLst>
              <a:ext uri="{FF2B5EF4-FFF2-40B4-BE49-F238E27FC236}">
                <a16:creationId xmlns:a16="http://schemas.microsoft.com/office/drawing/2014/main" id="{52BEA851-0441-FA3C-A4BA-D583CA9CD1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049" y="3545471"/>
            <a:ext cx="5009899" cy="1526370"/>
          </a:xfrm>
          <a:prstGeom prst="rect">
            <a:avLst/>
          </a:prstGeom>
        </p:spPr>
      </p:pic>
      <p:pic>
        <p:nvPicPr>
          <p:cNvPr id="7" name="Picture 6" descr="A close-up of a logo&#10;&#10;Description automatically generated">
            <a:extLst>
              <a:ext uri="{FF2B5EF4-FFF2-40B4-BE49-F238E27FC236}">
                <a16:creationId xmlns:a16="http://schemas.microsoft.com/office/drawing/2014/main" id="{F03BDABE-E273-654A-FA3A-9F8CD6057C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523" y="2020992"/>
            <a:ext cx="5568950" cy="1021086"/>
          </a:xfrm>
          <a:prstGeom prst="rect">
            <a:avLst/>
          </a:prstGeom>
        </p:spPr>
      </p:pic>
      <p:pic>
        <p:nvPicPr>
          <p:cNvPr id="11" name="Picture 10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73AF2772-1976-36A3-D66E-779C38F874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718" y="1413154"/>
            <a:ext cx="8146560" cy="523339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8E97A18-AD7B-90C2-F2C8-414B7B9C3B42}"/>
              </a:ext>
            </a:extLst>
          </p:cNvPr>
          <p:cNvSpPr txBox="1">
            <a:spLocks/>
          </p:cNvSpPr>
          <p:nvPr/>
        </p:nvSpPr>
        <p:spPr>
          <a:xfrm>
            <a:off x="3555696" y="301292"/>
            <a:ext cx="5080608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>
                <a:latin typeface="Candara" panose="020E0502030303020204" pitchFamily="34" charset="0"/>
              </a:rPr>
              <a:t>Performance</a:t>
            </a:r>
          </a:p>
        </p:txBody>
      </p:sp>
    </p:spTree>
    <p:extLst>
      <p:ext uri="{BB962C8B-B14F-4D97-AF65-F5344CB8AC3E}">
        <p14:creationId xmlns:p14="http://schemas.microsoft.com/office/powerpoint/2010/main" val="2456291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4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3402</TotalTime>
  <Words>537</Words>
  <Application>Microsoft Macintosh PowerPoint</Application>
  <PresentationFormat>Widescreen</PresentationFormat>
  <Paragraphs>84</Paragraphs>
  <Slides>24</Slides>
  <Notes>4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-apple-system</vt:lpstr>
      <vt:lpstr>Arial</vt:lpstr>
      <vt:lpstr>Calibri</vt:lpstr>
      <vt:lpstr>Calibri Light</vt:lpstr>
      <vt:lpstr>Cambria Math</vt:lpstr>
      <vt:lpstr>Candara</vt:lpstr>
      <vt:lpstr>LMMono9</vt:lpstr>
      <vt:lpstr>LMRoman9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Tracking the Validity of the Quasi-Static Approximation for Modified Gravity</dc:title>
  <dc:creator>Alejandra Lozada</dc:creator>
  <cp:lastModifiedBy>John Bayron Orjuela Quintana</cp:lastModifiedBy>
  <cp:revision>110</cp:revision>
  <dcterms:created xsi:type="dcterms:W3CDTF">2023-06-09T15:57:37Z</dcterms:created>
  <dcterms:modified xsi:type="dcterms:W3CDTF">2023-10-18T14:12:43Z</dcterms:modified>
</cp:coreProperties>
</file>