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30"/>
  </p:notesMasterIdLst>
  <p:sldIdLst>
    <p:sldId id="256" r:id="rId2"/>
    <p:sldId id="301" r:id="rId3"/>
    <p:sldId id="262" r:id="rId4"/>
    <p:sldId id="264" r:id="rId5"/>
    <p:sldId id="303" r:id="rId6"/>
    <p:sldId id="265" r:id="rId7"/>
    <p:sldId id="306" r:id="rId8"/>
    <p:sldId id="271" r:id="rId9"/>
    <p:sldId id="308" r:id="rId10"/>
    <p:sldId id="307" r:id="rId11"/>
    <p:sldId id="309" r:id="rId12"/>
    <p:sldId id="310" r:id="rId13"/>
    <p:sldId id="321" r:id="rId14"/>
    <p:sldId id="311" r:id="rId15"/>
    <p:sldId id="312" r:id="rId16"/>
    <p:sldId id="324" r:id="rId17"/>
    <p:sldId id="325" r:id="rId18"/>
    <p:sldId id="326" r:id="rId19"/>
    <p:sldId id="315" r:id="rId20"/>
    <p:sldId id="328" r:id="rId21"/>
    <p:sldId id="316" r:id="rId22"/>
    <p:sldId id="317" r:id="rId23"/>
    <p:sldId id="318" r:id="rId24"/>
    <p:sldId id="319" r:id="rId25"/>
    <p:sldId id="320" r:id="rId26"/>
    <p:sldId id="323" r:id="rId27"/>
    <p:sldId id="327" r:id="rId28"/>
    <p:sldId id="329" r:id="rId29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31"/>
    </p:embeddedFont>
    <p:embeddedFont>
      <p:font typeface="Playfair Display" panose="00000500000000000000" pitchFamily="2" charset="0"/>
      <p:regular r:id="rId32"/>
      <p:bold r:id="rId33"/>
      <p:italic r:id="rId34"/>
      <p:boldItalic r:id="rId35"/>
    </p:embeddedFont>
    <p:embeddedFont>
      <p:font typeface="PT Serif" panose="020A0603040505020204" pitchFamily="18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1B1EF8C-80D7-432A-8A8E-BE115640C814}">
  <a:tblStyle styleId="{71B1EF8C-80D7-432A-8A8E-BE115640C81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E8E6813-FC1B-481F-AC74-7B53D04BDA1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9337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59681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9708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04837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36483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98640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1269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37273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95101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08442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07212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90810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64827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28733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39183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71654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88914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3535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63585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5223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1881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1111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9745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0000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768800" y="1991813"/>
            <a:ext cx="5606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1619700" y="1583344"/>
            <a:ext cx="590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1619700" y="2840060"/>
            <a:ext cx="5904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Playfair Display"/>
              <a:buNone/>
              <a:defRPr i="1">
                <a:solidFill>
                  <a:srgbClr val="666666"/>
                </a:solidFill>
                <a:highlight>
                  <a:srgbClr val="F3F3F3"/>
                </a:highlight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Playfair Display"/>
              <a:buNone/>
              <a:defRPr sz="3000" i="1">
                <a:solidFill>
                  <a:srgbClr val="666666"/>
                </a:solidFill>
                <a:highlight>
                  <a:srgbClr val="F3F3F3"/>
                </a:highlight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Playfair Display"/>
              <a:buNone/>
              <a:defRPr sz="3000" i="1">
                <a:solidFill>
                  <a:srgbClr val="666666"/>
                </a:solidFill>
                <a:highlight>
                  <a:srgbClr val="F3F3F3"/>
                </a:highlight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Playfair Display"/>
              <a:buNone/>
              <a:defRPr sz="3000" i="1">
                <a:solidFill>
                  <a:srgbClr val="666666"/>
                </a:solidFill>
                <a:highlight>
                  <a:srgbClr val="F3F3F3"/>
                </a:highlight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Playfair Display"/>
              <a:buNone/>
              <a:defRPr sz="3000" i="1">
                <a:solidFill>
                  <a:srgbClr val="666666"/>
                </a:solidFill>
                <a:highlight>
                  <a:srgbClr val="F3F3F3"/>
                </a:highlight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Playfair Display"/>
              <a:buNone/>
              <a:defRPr sz="3000" i="1">
                <a:solidFill>
                  <a:srgbClr val="666666"/>
                </a:solidFill>
                <a:highlight>
                  <a:srgbClr val="F3F3F3"/>
                </a:highlight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Playfair Display"/>
              <a:buNone/>
              <a:defRPr sz="3000" i="1">
                <a:solidFill>
                  <a:srgbClr val="666666"/>
                </a:solidFill>
                <a:highlight>
                  <a:srgbClr val="F3F3F3"/>
                </a:highlight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Playfair Display"/>
              <a:buNone/>
              <a:defRPr sz="3000" i="1">
                <a:solidFill>
                  <a:srgbClr val="666666"/>
                </a:solidFill>
                <a:highlight>
                  <a:srgbClr val="F3F3F3"/>
                </a:highlight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Playfair Display"/>
              <a:buNone/>
              <a:defRPr sz="3000" i="1">
                <a:solidFill>
                  <a:srgbClr val="666666"/>
                </a:solidFill>
                <a:highlight>
                  <a:srgbClr val="F3F3F3"/>
                </a:highlight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388955" y="338306"/>
            <a:ext cx="8366100" cy="76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highlight>
                  <a:srgbClr val="F3F3F3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1251600" y="1272975"/>
            <a:ext cx="6640800" cy="30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▣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88955" y="338306"/>
            <a:ext cx="8366100" cy="76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highlight>
                  <a:srgbClr val="F3F3F3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738590" y="1200150"/>
            <a:ext cx="2471100" cy="317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▣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2"/>
          </p:nvPr>
        </p:nvSpPr>
        <p:spPr>
          <a:xfrm>
            <a:off x="3336450" y="1200150"/>
            <a:ext cx="2471100" cy="317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▣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3"/>
          </p:nvPr>
        </p:nvSpPr>
        <p:spPr>
          <a:xfrm>
            <a:off x="5934310" y="1200150"/>
            <a:ext cx="2471100" cy="317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▣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lack">
  <p:cSld name="BLANK_1">
    <p:bg>
      <p:bgPr>
        <a:solidFill>
          <a:srgbClr val="000000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222625" y="226575"/>
            <a:ext cx="8698800" cy="4690200"/>
          </a:xfrm>
          <a:prstGeom prst="rect">
            <a:avLst/>
          </a:prstGeom>
          <a:noFill/>
          <a:ln w="28575" cap="flat" cmpd="sng">
            <a:solidFill>
              <a:srgbClr val="D9D9D9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7;p1"/>
          <p:cNvSpPr/>
          <p:nvPr/>
        </p:nvSpPr>
        <p:spPr>
          <a:xfrm>
            <a:off x="288000" y="288125"/>
            <a:ext cx="8567700" cy="45672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388955" y="338306"/>
            <a:ext cx="83661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layfair Display"/>
              <a:buNone/>
              <a:defRPr sz="1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layfair Display"/>
              <a:buNone/>
              <a:defRPr sz="1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layfair Display"/>
              <a:buNone/>
              <a:defRPr sz="1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layfair Display"/>
              <a:buNone/>
              <a:defRPr sz="1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layfair Display"/>
              <a:buNone/>
              <a:defRPr sz="1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layfair Display"/>
              <a:buNone/>
              <a:defRPr sz="1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layfair Display"/>
              <a:buNone/>
              <a:defRPr sz="1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layfair Display"/>
              <a:buNone/>
              <a:defRPr sz="1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layfair Display"/>
              <a:buNone/>
              <a:defRPr sz="1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1251600" y="1272975"/>
            <a:ext cx="6640800" cy="30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▣"/>
              <a:defRPr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buNone/>
              <a:defRPr sz="1100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lvl="1" algn="ctr">
              <a:buNone/>
              <a:defRPr sz="1100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lvl="2" algn="ctr">
              <a:buNone/>
              <a:defRPr sz="1100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lvl="3" algn="ctr">
              <a:buNone/>
              <a:defRPr sz="1100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lvl="4" algn="ctr">
              <a:buNone/>
              <a:defRPr sz="1100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lvl="5" algn="ctr">
              <a:buNone/>
              <a:defRPr sz="1100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lvl="6" algn="ctr">
              <a:buNone/>
              <a:defRPr sz="1100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lvl="7" algn="ctr">
              <a:buNone/>
              <a:defRPr sz="1100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lvl="8" algn="ctr">
              <a:buNone/>
              <a:defRPr sz="1100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7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3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image" Target="../media/image53.png"/><Relationship Id="rId4" Type="http://schemas.openxmlformats.org/officeDocument/2006/relationships/image" Target="../media/image46.png"/><Relationship Id="rId9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ctrTitle"/>
          </p:nvPr>
        </p:nvSpPr>
        <p:spPr>
          <a:xfrm>
            <a:off x="367095" y="-37587"/>
            <a:ext cx="8316368" cy="197690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Neutrino masses at two-loop in multi-component dark matter Z5 model</a:t>
            </a:r>
            <a:endParaRPr dirty="0"/>
          </a:p>
        </p:txBody>
      </p:sp>
      <p:sp>
        <p:nvSpPr>
          <p:cNvPr id="2" name="Google Shape;66;p14">
            <a:extLst>
              <a:ext uri="{FF2B5EF4-FFF2-40B4-BE49-F238E27FC236}">
                <a16:creationId xmlns:a16="http://schemas.microsoft.com/office/drawing/2014/main" id="{AA5A400B-420A-83DF-215D-E913C03BE083}"/>
              </a:ext>
            </a:extLst>
          </p:cNvPr>
          <p:cNvSpPr txBox="1">
            <a:spLocks/>
          </p:cNvSpPr>
          <p:nvPr/>
        </p:nvSpPr>
        <p:spPr>
          <a:xfrm>
            <a:off x="1802250" y="1705022"/>
            <a:ext cx="55395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▣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 algn="ctr">
              <a:buFont typeface="PT Serif"/>
              <a:buNone/>
            </a:pPr>
            <a:r>
              <a:rPr lang="es-MX" sz="4800" dirty="0">
                <a:solidFill>
                  <a:schemeClr val="bg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Brallan Taborda</a:t>
            </a:r>
          </a:p>
        </p:txBody>
      </p:sp>
      <p:sp>
        <p:nvSpPr>
          <p:cNvPr id="3" name="Google Shape;67;p14">
            <a:extLst>
              <a:ext uri="{FF2B5EF4-FFF2-40B4-BE49-F238E27FC236}">
                <a16:creationId xmlns:a16="http://schemas.microsoft.com/office/drawing/2014/main" id="{AF833CDC-3C96-BF83-30AD-EC88A91C1996}"/>
              </a:ext>
            </a:extLst>
          </p:cNvPr>
          <p:cNvSpPr txBox="1">
            <a:spLocks/>
          </p:cNvSpPr>
          <p:nvPr/>
        </p:nvSpPr>
        <p:spPr>
          <a:xfrm>
            <a:off x="1802250" y="3394088"/>
            <a:ext cx="5539500" cy="10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▣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 algn="ctr">
              <a:buFont typeface="PT Serif"/>
              <a:buNone/>
            </a:pPr>
            <a:r>
              <a:rPr lang="en-US" sz="1800">
                <a:solidFill>
                  <a:schemeClr val="bg1"/>
                </a:solidFill>
              </a:rPr>
              <a:t>Universidad de Antioquia</a:t>
            </a:r>
          </a:p>
          <a:p>
            <a:pPr marL="0" indent="0" algn="ctr">
              <a:buFont typeface="PT Serif"/>
              <a:buNone/>
            </a:pPr>
            <a:r>
              <a:rPr lang="en-US" sz="1800">
                <a:solidFill>
                  <a:schemeClr val="bg1"/>
                </a:solidFill>
              </a:rPr>
              <a:t>Facultad de Ciencias Exactas y Naturales</a:t>
            </a:r>
          </a:p>
          <a:p>
            <a:pPr marL="0" indent="0" algn="ctr">
              <a:buFont typeface="PT Serif"/>
              <a:buNone/>
            </a:pPr>
            <a:r>
              <a:rPr lang="en-US" sz="1800">
                <a:solidFill>
                  <a:schemeClr val="bg1"/>
                </a:solidFill>
              </a:rPr>
              <a:t>Instituto de Física</a:t>
            </a:r>
          </a:p>
          <a:p>
            <a:pPr marL="0" indent="0" algn="ctr">
              <a:buFont typeface="PT Serif"/>
              <a:buNone/>
            </a:pP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4" name="Google Shape;69;p14">
            <a:extLst>
              <a:ext uri="{FF2B5EF4-FFF2-40B4-BE49-F238E27FC236}">
                <a16:creationId xmlns:a16="http://schemas.microsoft.com/office/drawing/2014/main" id="{EAD88D5A-155C-C58D-6734-20AB2D859D9F}"/>
              </a:ext>
            </a:extLst>
          </p:cNvPr>
          <p:cNvSpPr txBox="1">
            <a:spLocks/>
          </p:cNvSpPr>
          <p:nvPr/>
        </p:nvSpPr>
        <p:spPr>
          <a:xfrm>
            <a:off x="4297650" y="4459465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fld id="{00000000-1234-1234-1234-123412341234}" type="slidenum">
              <a:rPr lang="en" smtClean="0">
                <a:solidFill>
                  <a:schemeClr val="bg1"/>
                </a:solidFill>
              </a:rPr>
              <a:pPr algn="ctr"/>
              <a:t>1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B63120E-57DF-6709-607C-335B6AED2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75" y="3077888"/>
            <a:ext cx="120967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66;p14">
            <a:extLst>
              <a:ext uri="{FF2B5EF4-FFF2-40B4-BE49-F238E27FC236}">
                <a16:creationId xmlns:a16="http://schemas.microsoft.com/office/drawing/2014/main" id="{2844FDF4-C11B-D876-FE6B-1924D346AFF2}"/>
              </a:ext>
            </a:extLst>
          </p:cNvPr>
          <p:cNvSpPr txBox="1">
            <a:spLocks/>
          </p:cNvSpPr>
          <p:nvPr/>
        </p:nvSpPr>
        <p:spPr>
          <a:xfrm>
            <a:off x="1755529" y="2685488"/>
            <a:ext cx="55395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▣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 algn="ctr">
              <a:buFont typeface="PT Serif"/>
              <a:buNone/>
            </a:pPr>
            <a:r>
              <a:rPr lang="en-US" dirty="0">
                <a:solidFill>
                  <a:schemeClr val="bg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Adviser</a:t>
            </a:r>
            <a:r>
              <a:rPr lang="es-MX" dirty="0">
                <a:solidFill>
                  <a:schemeClr val="bg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: Óscar Zapata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>
            <a:extLst>
              <a:ext uri="{FF2B5EF4-FFF2-40B4-BE49-F238E27FC236}">
                <a16:creationId xmlns:a16="http://schemas.microsoft.com/office/drawing/2014/main" id="{F5598426-BC15-2C5A-5954-7CB59552D395}"/>
              </a:ext>
            </a:extLst>
          </p:cNvPr>
          <p:cNvSpPr/>
          <p:nvPr/>
        </p:nvSpPr>
        <p:spPr>
          <a:xfrm>
            <a:off x="1090575" y="3519190"/>
            <a:ext cx="6885396" cy="104680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27D6A82-88D0-5AF2-F0D6-7C13309950DC}"/>
              </a:ext>
            </a:extLst>
          </p:cNvPr>
          <p:cNvSpPr/>
          <p:nvPr/>
        </p:nvSpPr>
        <p:spPr>
          <a:xfrm>
            <a:off x="540610" y="1100906"/>
            <a:ext cx="8214426" cy="235429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Google Shape;126;p21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s-MX" sz="2400" b="1" dirty="0"/>
                  <a:t> Model (Shu-</a:t>
                </a:r>
                <a:r>
                  <a:rPr lang="es-MX" sz="2400" b="1" dirty="0" err="1"/>
                  <a:t>Yu</a:t>
                </a:r>
                <a:r>
                  <a:rPr lang="es-MX" sz="2400" b="1" dirty="0"/>
                  <a:t> Ho, </a:t>
                </a:r>
                <a:r>
                  <a:rPr lang="es-MX" sz="2400" b="1" dirty="0" err="1"/>
                  <a:t>Takashi</a:t>
                </a:r>
                <a:r>
                  <a:rPr lang="es-MX" sz="2400" b="1" dirty="0"/>
                  <a:t> Toma, </a:t>
                </a:r>
                <a:r>
                  <a:rPr lang="es-MX" sz="2400" b="1" dirty="0" err="1"/>
                  <a:t>Koji</a:t>
                </a:r>
                <a:r>
                  <a:rPr lang="es-MX" sz="2400" b="1" dirty="0"/>
                  <a:t> </a:t>
                </a:r>
                <a:r>
                  <a:rPr lang="es-MX" sz="2400" b="1" dirty="0" err="1"/>
                  <a:t>Tsumura</a:t>
                </a:r>
                <a:r>
                  <a:rPr lang="es-MX" sz="2400" b="1" dirty="0"/>
                  <a:t>)</a:t>
                </a:r>
              </a:p>
            </p:txBody>
          </p:sp>
        </mc:Choice>
        <mc:Fallback xmlns="">
          <p:sp>
            <p:nvSpPr>
              <p:cNvPr id="126" name="Google Shape;126;p2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10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93F4F56-28DA-722E-BA7C-B3AFC49FF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281" y="1145583"/>
            <a:ext cx="7809109" cy="223812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F0C977B-7217-A96A-5DE4-B72EAB1C2D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0762" y="3530332"/>
            <a:ext cx="6565022" cy="102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013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>
            <a:extLst>
              <a:ext uri="{FF2B5EF4-FFF2-40B4-BE49-F238E27FC236}">
                <a16:creationId xmlns:a16="http://schemas.microsoft.com/office/drawing/2014/main" id="{F5598426-BC15-2C5A-5954-7CB59552D395}"/>
              </a:ext>
            </a:extLst>
          </p:cNvPr>
          <p:cNvSpPr/>
          <p:nvPr/>
        </p:nvSpPr>
        <p:spPr>
          <a:xfrm>
            <a:off x="1037179" y="3047374"/>
            <a:ext cx="6825326" cy="58326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27D6A82-88D0-5AF2-F0D6-7C13309950DC}"/>
              </a:ext>
            </a:extLst>
          </p:cNvPr>
          <p:cNvSpPr/>
          <p:nvPr/>
        </p:nvSpPr>
        <p:spPr>
          <a:xfrm>
            <a:off x="540610" y="1100907"/>
            <a:ext cx="8062780" cy="17818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Google Shape;126;p21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r>
                  <a:rPr lang="en" sz="2400" b="1" dirty="0"/>
                  <a:t>Our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s-MX" sz="2400" b="1" dirty="0"/>
                  <a:t> Model</a:t>
                </a:r>
              </a:p>
            </p:txBody>
          </p:sp>
        </mc:Choice>
        <mc:Fallback xmlns="">
          <p:sp>
            <p:nvSpPr>
              <p:cNvPr id="126" name="Google Shape;126;p2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11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8515A4F-24AE-3F24-5020-905D1F939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707" y="1190068"/>
            <a:ext cx="7793915" cy="1654759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BD32294-E18E-C619-BD40-B94CCC269C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4633" y="3100015"/>
            <a:ext cx="6692011" cy="51927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1F16638-8AA5-AB43-85BF-D9297FD8DD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7696" y="3844789"/>
            <a:ext cx="2002193" cy="49466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5192DEF-D8F6-6D69-9259-9EE4E0AA2F84}"/>
              </a:ext>
            </a:extLst>
          </p:cNvPr>
          <p:cNvSpPr/>
          <p:nvPr/>
        </p:nvSpPr>
        <p:spPr>
          <a:xfrm>
            <a:off x="3617695" y="3795286"/>
            <a:ext cx="2002193" cy="6245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95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B2022E4E-DCC9-9DB9-0CF5-ADAEF4DEE9EB}"/>
              </a:ext>
            </a:extLst>
          </p:cNvPr>
          <p:cNvSpPr/>
          <p:nvPr/>
        </p:nvSpPr>
        <p:spPr>
          <a:xfrm>
            <a:off x="388955" y="3369820"/>
            <a:ext cx="8443182" cy="54808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27D6A82-88D0-5AF2-F0D6-7C13309950DC}"/>
              </a:ext>
            </a:extLst>
          </p:cNvPr>
          <p:cNvSpPr/>
          <p:nvPr/>
        </p:nvSpPr>
        <p:spPr>
          <a:xfrm>
            <a:off x="927749" y="1393247"/>
            <a:ext cx="7455364" cy="7626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Google Shape;126;p21"/>
          <p:cNvSpPr txBox="1">
            <a:spLocks noGrp="1"/>
          </p:cNvSpPr>
          <p:nvPr>
            <p:ph type="title"/>
          </p:nvPr>
        </p:nvSpPr>
        <p:spPr>
          <a:xfrm>
            <a:off x="388955" y="338306"/>
            <a:ext cx="8366100" cy="76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b="1" dirty="0"/>
              <a:t>Comparation</a:t>
            </a:r>
          </a:p>
        </p:txBody>
      </p:sp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12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373C9A7-69A2-E138-6E73-A70BAA83F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135" y="1414144"/>
            <a:ext cx="7341898" cy="682968"/>
          </a:xfrm>
          <a:prstGeom prst="rect">
            <a:avLst/>
          </a:prstGeom>
        </p:spPr>
      </p:pic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7E806794-42D4-0269-4A68-3CF4E20D2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4852" y="764505"/>
            <a:ext cx="1697810" cy="762600"/>
          </a:xfrm>
        </p:spPr>
        <p:txBody>
          <a:bodyPr/>
          <a:lstStyle/>
          <a:p>
            <a:pPr marL="101600" indent="0">
              <a:buNone/>
            </a:pPr>
            <a:r>
              <a:rPr lang="en-US" dirty="0"/>
              <a:t>Their</a:t>
            </a:r>
            <a:r>
              <a:rPr lang="es-MX" dirty="0"/>
              <a:t>: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7F6D163-C708-F08B-1D68-0D3F65EB0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851" y="3383513"/>
            <a:ext cx="8208739" cy="479458"/>
          </a:xfrm>
          <a:prstGeom prst="rect">
            <a:avLst/>
          </a:prstGeom>
        </p:spPr>
      </p:pic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41E0053C-B6D0-D33F-A09B-371BCF231BED}"/>
              </a:ext>
            </a:extLst>
          </p:cNvPr>
          <p:cNvSpPr txBox="1">
            <a:spLocks/>
          </p:cNvSpPr>
          <p:nvPr/>
        </p:nvSpPr>
        <p:spPr>
          <a:xfrm>
            <a:off x="546304" y="2638479"/>
            <a:ext cx="169781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▣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101600" indent="0">
              <a:buFont typeface="PT Serif"/>
              <a:buNone/>
            </a:pPr>
            <a:r>
              <a:rPr lang="en-US" dirty="0"/>
              <a:t>Our</a:t>
            </a:r>
            <a:r>
              <a:rPr lang="es-MX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91735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13</a:t>
            </a:fld>
            <a:endParaRPr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Google Shape;126;p21">
                <a:extLst>
                  <a:ext uri="{FF2B5EF4-FFF2-40B4-BE49-F238E27FC236}">
                    <a16:creationId xmlns:a16="http://schemas.microsoft.com/office/drawing/2014/main" id="{C7E3CE88-3457-3E65-1850-D97602312D04}"/>
                  </a:ext>
                </a:extLst>
              </p:cNvPr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r>
                  <a:rPr lang="en" sz="2400" b="1" dirty="0"/>
                  <a:t>Our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s-MX" sz="2400" b="1" dirty="0"/>
                  <a:t> Model</a:t>
                </a:r>
              </a:p>
            </p:txBody>
          </p:sp>
        </mc:Choice>
        <mc:Fallback xmlns="">
          <p:sp>
            <p:nvSpPr>
              <p:cNvPr id="13" name="Google Shape;126;p21">
                <a:extLst>
                  <a:ext uri="{FF2B5EF4-FFF2-40B4-BE49-F238E27FC236}">
                    <a16:creationId xmlns:a16="http://schemas.microsoft.com/office/drawing/2014/main" id="{C7E3CE88-3457-3E65-1850-D97602312D04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n 2">
            <a:extLst>
              <a:ext uri="{FF2B5EF4-FFF2-40B4-BE49-F238E27FC236}">
                <a16:creationId xmlns:a16="http://schemas.microsoft.com/office/drawing/2014/main" id="{492A238C-63F5-8045-3D89-B539F8C0EB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5324" y="1095843"/>
            <a:ext cx="6253352" cy="1030602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FD5721A2-6A76-B2FB-5D59-59DD3C44664B}"/>
              </a:ext>
            </a:extLst>
          </p:cNvPr>
          <p:cNvSpPr/>
          <p:nvPr/>
        </p:nvSpPr>
        <p:spPr>
          <a:xfrm>
            <a:off x="1445324" y="1056667"/>
            <a:ext cx="6253352" cy="11089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195;p27">
            <a:extLst>
              <a:ext uri="{FF2B5EF4-FFF2-40B4-BE49-F238E27FC236}">
                <a16:creationId xmlns:a16="http://schemas.microsoft.com/office/drawing/2014/main" id="{6DB0EFFD-8429-A5CD-71C8-A6457B7EC4E0}"/>
              </a:ext>
            </a:extLst>
          </p:cNvPr>
          <p:cNvSpPr txBox="1">
            <a:spLocks/>
          </p:cNvSpPr>
          <p:nvPr/>
        </p:nvSpPr>
        <p:spPr>
          <a:xfrm>
            <a:off x="388945" y="2087001"/>
            <a:ext cx="1534857" cy="470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▣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 algn="just">
              <a:buFont typeface="PT Serif"/>
              <a:buNone/>
            </a:pPr>
            <a:r>
              <a:rPr lang="en-US" sz="1600" dirty="0">
                <a:solidFill>
                  <a:schemeClr val="tx1"/>
                </a:solidFill>
              </a:rPr>
              <a:t>Diagonalizing: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47F1AE7-EB63-34FB-EF70-20E17A70BEF2}"/>
              </a:ext>
            </a:extLst>
          </p:cNvPr>
          <p:cNvSpPr/>
          <p:nvPr/>
        </p:nvSpPr>
        <p:spPr>
          <a:xfrm>
            <a:off x="747540" y="2641176"/>
            <a:ext cx="7395292" cy="16838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21A00A5-3CD1-BC93-EE4C-1782EF7CDD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330" y="2673061"/>
            <a:ext cx="7208410" cy="162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607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Google Shape;126;p21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s-MX" sz="2400" b="1" dirty="0"/>
                  <a:t> Model</a:t>
                </a:r>
              </a:p>
            </p:txBody>
          </p:sp>
        </mc:Choice>
        <mc:Fallback xmlns="">
          <p:sp>
            <p:nvSpPr>
              <p:cNvPr id="126" name="Google Shape;126;p2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14</a:t>
            </a:fld>
            <a:endParaRPr dirty="0">
              <a:solidFill>
                <a:schemeClr val="tx1"/>
              </a:solidFill>
            </a:endParaRPr>
          </a:p>
        </p:txBody>
      </p:sp>
      <p:sp>
        <p:nvSpPr>
          <p:cNvPr id="6" name="Google Shape;109;p19">
            <a:extLst>
              <a:ext uri="{FF2B5EF4-FFF2-40B4-BE49-F238E27FC236}">
                <a16:creationId xmlns:a16="http://schemas.microsoft.com/office/drawing/2014/main" id="{1373BF3F-10BC-8154-8076-182D17F5C2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543410" y="3943925"/>
            <a:ext cx="6352468" cy="5138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sz="1600" dirty="0"/>
              <a:t>Feynman diagram for the generation of neutrino mass in two loops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8C02CCB-2D40-0E67-C457-0A5697726C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0996" y="2342002"/>
            <a:ext cx="4582007" cy="1839879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05BE455D-2FB5-8013-BF66-5FDF7ADA0A26}"/>
              </a:ext>
            </a:extLst>
          </p:cNvPr>
          <p:cNvSpPr/>
          <p:nvPr/>
        </p:nvSpPr>
        <p:spPr>
          <a:xfrm>
            <a:off x="880026" y="1181704"/>
            <a:ext cx="7376994" cy="6047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echa: hacia abajo 7">
            <a:extLst>
              <a:ext uri="{FF2B5EF4-FFF2-40B4-BE49-F238E27FC236}">
                <a16:creationId xmlns:a16="http://schemas.microsoft.com/office/drawing/2014/main" id="{54CE830C-853A-C096-85C4-FF87802EDD30}"/>
              </a:ext>
            </a:extLst>
          </p:cNvPr>
          <p:cNvSpPr/>
          <p:nvPr/>
        </p:nvSpPr>
        <p:spPr>
          <a:xfrm>
            <a:off x="4509731" y="2010172"/>
            <a:ext cx="45719" cy="212852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74A9B91-FE26-55C3-7E64-A621C5EED5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395" y="1208516"/>
            <a:ext cx="7190110" cy="55792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1A77E0F-A576-BBC8-275E-15E5037F24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830" y="2328655"/>
            <a:ext cx="941526" cy="33184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6865F46-969C-4271-6937-D720A1B05A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4007" y="2699267"/>
            <a:ext cx="1086052" cy="331849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96A252BF-1DA9-2567-3533-A9D1FF4BEBE8}"/>
              </a:ext>
            </a:extLst>
          </p:cNvPr>
          <p:cNvSpPr/>
          <p:nvPr/>
        </p:nvSpPr>
        <p:spPr>
          <a:xfrm>
            <a:off x="444007" y="2342002"/>
            <a:ext cx="1099403" cy="68911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091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AEAAE8F9-77F3-AA47-3AF5-F04F96B761CF}"/>
              </a:ext>
            </a:extLst>
          </p:cNvPr>
          <p:cNvSpPr/>
          <p:nvPr/>
        </p:nvSpPr>
        <p:spPr>
          <a:xfrm>
            <a:off x="1868149" y="2207666"/>
            <a:ext cx="4632070" cy="15698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Google Shape;126;p21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s-MX" sz="2400" b="1" dirty="0"/>
                  <a:t> Model</a:t>
                </a:r>
              </a:p>
            </p:txBody>
          </p:sp>
        </mc:Choice>
        <mc:Fallback xmlns="">
          <p:sp>
            <p:nvSpPr>
              <p:cNvPr id="126" name="Google Shape;126;p2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15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F10C710-E8F0-2D82-A5B2-D08100C73B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3353" y="2223839"/>
            <a:ext cx="4529496" cy="148729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0E91B50-D9C0-A757-A982-25A16A188735}"/>
              </a:ext>
            </a:extLst>
          </p:cNvPr>
          <p:cNvSpPr txBox="1"/>
          <p:nvPr/>
        </p:nvSpPr>
        <p:spPr>
          <a:xfrm>
            <a:off x="388955" y="1123415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dk1"/>
                </a:solidFill>
                <a:latin typeface="PT Serif"/>
                <a:sym typeface="PT Serif"/>
              </a:rPr>
              <a:t>neutrino mass matrix</a:t>
            </a:r>
            <a:r>
              <a:rPr lang="en-US" dirty="0"/>
              <a:t>: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6B53AFC-C584-8A5F-23DF-CEA2910F59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9548" y="1516709"/>
            <a:ext cx="514422" cy="31436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BCBFD9DE-62D5-2189-EE47-B9669F1A66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2400" y="1493448"/>
            <a:ext cx="2324424" cy="400106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1715D9E-E062-CCD8-8B86-B65807DADDC2}"/>
              </a:ext>
            </a:extLst>
          </p:cNvPr>
          <p:cNvSpPr/>
          <p:nvPr/>
        </p:nvSpPr>
        <p:spPr>
          <a:xfrm>
            <a:off x="2679548" y="1493448"/>
            <a:ext cx="2987276" cy="4001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echa: hacia abajo 13">
            <a:extLst>
              <a:ext uri="{FF2B5EF4-FFF2-40B4-BE49-F238E27FC236}">
                <a16:creationId xmlns:a16="http://schemas.microsoft.com/office/drawing/2014/main" id="{B9C30240-570D-1E0A-278B-E3A1A6AE2152}"/>
              </a:ext>
            </a:extLst>
          </p:cNvPr>
          <p:cNvSpPr/>
          <p:nvPr/>
        </p:nvSpPr>
        <p:spPr>
          <a:xfrm>
            <a:off x="4030672" y="1974716"/>
            <a:ext cx="87465" cy="1679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4EDCB8D0-995B-1868-FB76-668B3C9714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679" y="4159883"/>
            <a:ext cx="2854721" cy="456755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48E43A6E-D4D8-895A-2888-55E940628737}"/>
              </a:ext>
            </a:extLst>
          </p:cNvPr>
          <p:cNvSpPr/>
          <p:nvPr/>
        </p:nvSpPr>
        <p:spPr>
          <a:xfrm>
            <a:off x="487679" y="4154101"/>
            <a:ext cx="2854721" cy="4625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92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Google Shape;126;p21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s-MX" sz="2400" b="1" dirty="0"/>
                  <a:t> Model</a:t>
                </a:r>
              </a:p>
            </p:txBody>
          </p:sp>
        </mc:Choice>
        <mc:Fallback xmlns="">
          <p:sp>
            <p:nvSpPr>
              <p:cNvPr id="126" name="Google Shape;126;p2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16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79EC0DA-816B-471A-F2A0-D76DD003A1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783" y="1361587"/>
            <a:ext cx="6986535" cy="275655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E5AF224D-7093-2806-55AF-C7A16B9DF1CC}"/>
              </a:ext>
            </a:extLst>
          </p:cNvPr>
          <p:cNvSpPr/>
          <p:nvPr/>
        </p:nvSpPr>
        <p:spPr>
          <a:xfrm>
            <a:off x="921783" y="1168029"/>
            <a:ext cx="6986535" cy="29501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00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Google Shape;126;p21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s-MX" sz="2400" b="1" dirty="0"/>
                  <a:t> Model</a:t>
                </a:r>
              </a:p>
            </p:txBody>
          </p:sp>
        </mc:Choice>
        <mc:Fallback xmlns="">
          <p:sp>
            <p:nvSpPr>
              <p:cNvPr id="126" name="Google Shape;126;p2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17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B79C538D-3C6C-DC21-4852-8F71422977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722" y="1234773"/>
            <a:ext cx="8571398" cy="277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192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Google Shape;126;p21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s-MX" sz="2400" b="1" dirty="0"/>
                  <a:t> Model</a:t>
                </a:r>
              </a:p>
            </p:txBody>
          </p:sp>
        </mc:Choice>
        <mc:Fallback xmlns="">
          <p:sp>
            <p:nvSpPr>
              <p:cNvPr id="126" name="Google Shape;126;p2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18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05D606C-3866-93C7-0241-CA0D3C154A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9284" y="1579855"/>
            <a:ext cx="6239943" cy="86644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D8A20FB-C3C5-4BB1-8A20-CD8224376D80}"/>
              </a:ext>
            </a:extLst>
          </p:cNvPr>
          <p:cNvSpPr txBox="1"/>
          <p:nvPr/>
        </p:nvSpPr>
        <p:spPr>
          <a:xfrm>
            <a:off x="470549" y="1100905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flavor-changing radiative decay: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41BAE29-8B61-FBA0-60ED-4C1DE6C27C8E}"/>
              </a:ext>
            </a:extLst>
          </p:cNvPr>
          <p:cNvSpPr/>
          <p:nvPr/>
        </p:nvSpPr>
        <p:spPr>
          <a:xfrm>
            <a:off x="1575171" y="1579855"/>
            <a:ext cx="6334056" cy="8664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434D1B9-A70C-7C91-36EE-1C30BBB028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4394" y="2679014"/>
            <a:ext cx="2452428" cy="61137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F98B9CF1-EC7A-33D7-385E-138893C00635}"/>
              </a:ext>
            </a:extLst>
          </p:cNvPr>
          <p:cNvSpPr/>
          <p:nvPr/>
        </p:nvSpPr>
        <p:spPr>
          <a:xfrm>
            <a:off x="3363926" y="2658256"/>
            <a:ext cx="2509594" cy="6474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119B3BDD-E7CD-4710-3CA7-8E8952DB4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4374" y="3685778"/>
            <a:ext cx="3415251" cy="539596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B35D7F68-FADF-31E5-2D7D-DD3B4804E9CF}"/>
              </a:ext>
            </a:extLst>
          </p:cNvPr>
          <p:cNvSpPr/>
          <p:nvPr/>
        </p:nvSpPr>
        <p:spPr>
          <a:xfrm>
            <a:off x="2771967" y="3656578"/>
            <a:ext cx="3648856" cy="5687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87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>
            <a:spLocks noGrp="1"/>
          </p:cNvSpPr>
          <p:nvPr>
            <p:ph type="ctrTitle" idx="4294967295"/>
          </p:nvPr>
        </p:nvSpPr>
        <p:spPr>
          <a:xfrm>
            <a:off x="1154250" y="1796927"/>
            <a:ext cx="68355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i="1" dirty="0">
                <a:solidFill>
                  <a:srgbClr val="FFFFFF"/>
                </a:solidFill>
              </a:rPr>
              <a:t>3. Results</a:t>
            </a:r>
          </a:p>
        </p:txBody>
      </p:sp>
      <p:sp>
        <p:nvSpPr>
          <p:cNvPr id="196" name="Google Shape;196;p27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5585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ctrTitle"/>
          </p:nvPr>
        </p:nvSpPr>
        <p:spPr>
          <a:xfrm>
            <a:off x="1666421" y="429251"/>
            <a:ext cx="5904600" cy="57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Content</a:t>
            </a:r>
            <a:endParaRPr dirty="0"/>
          </a:p>
        </p:txBody>
      </p:sp>
      <p:sp>
        <p:nvSpPr>
          <p:cNvPr id="76" name="Google Shape;76;p15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2</a:t>
            </a:fld>
            <a:endParaRPr dirty="0">
              <a:solidFill>
                <a:schemeClr val="tx1"/>
              </a:solidFill>
            </a:endParaRP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AD35B754-82BF-8D70-6736-73EE6F83C926}"/>
              </a:ext>
            </a:extLst>
          </p:cNvPr>
          <p:cNvSpPr txBox="1">
            <a:spLocks/>
          </p:cNvSpPr>
          <p:nvPr/>
        </p:nvSpPr>
        <p:spPr>
          <a:xfrm>
            <a:off x="3477389" y="1670938"/>
            <a:ext cx="4529536" cy="29457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 algn="just">
              <a:buAutoNum type="arabicPeriod"/>
            </a:pPr>
            <a:r>
              <a:rPr lang="en-US" sz="2800" dirty="0">
                <a:solidFill>
                  <a:schemeClr val="dk1"/>
                </a:solidFill>
                <a:latin typeface="PT Serif"/>
                <a:sym typeface="PT Serif"/>
              </a:rPr>
              <a:t>Motivation</a:t>
            </a:r>
          </a:p>
          <a:p>
            <a:pPr marL="342900" indent="-342900" algn="just">
              <a:buAutoNum type="arabicPeriod"/>
            </a:pPr>
            <a:r>
              <a:rPr lang="en-US" sz="2800" dirty="0">
                <a:solidFill>
                  <a:schemeClr val="dk1"/>
                </a:solidFill>
                <a:latin typeface="PT Serif"/>
                <a:sym typeface="PT Serif"/>
              </a:rPr>
              <a:t>The model</a:t>
            </a:r>
          </a:p>
          <a:p>
            <a:pPr marL="342900" indent="-342900" algn="just">
              <a:buAutoNum type="arabicPeriod"/>
            </a:pPr>
            <a:r>
              <a:rPr lang="en-US" sz="2800" dirty="0">
                <a:solidFill>
                  <a:schemeClr val="dk1"/>
                </a:solidFill>
                <a:latin typeface="PT Serif"/>
                <a:sym typeface="PT Serif"/>
              </a:rPr>
              <a:t>Results</a:t>
            </a:r>
          </a:p>
          <a:p>
            <a:pPr marL="342900" indent="-342900" algn="just">
              <a:buAutoNum type="arabicPeriod"/>
            </a:pPr>
            <a:r>
              <a:rPr lang="en-US" sz="2800" dirty="0">
                <a:solidFill>
                  <a:schemeClr val="dk1"/>
                </a:solidFill>
                <a:latin typeface="PT Serif"/>
                <a:sym typeface="PT Serif"/>
              </a:rPr>
              <a:t>Conclusions</a:t>
            </a:r>
          </a:p>
          <a:p>
            <a:pPr algn="just"/>
            <a:endParaRPr lang="es-MX" sz="2800" dirty="0">
              <a:solidFill>
                <a:schemeClr val="dk1"/>
              </a:solidFill>
              <a:latin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234949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26" name="Google Shape;126;p21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𝑷𝒂𝒓𝒂𝒎𝒆𝒕𝒆𝒓𝒔</m:t>
                      </m:r>
                    </m:oMath>
                  </m:oMathPara>
                </a14:m>
                <a:endParaRPr lang="es-MX" sz="2400" b="1" dirty="0"/>
              </a:p>
            </p:txBody>
          </p:sp>
        </mc:Choice>
        <mc:Fallback>
          <p:sp>
            <p:nvSpPr>
              <p:cNvPr id="126" name="Google Shape;126;p2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20</a:t>
            </a:fld>
            <a:endParaRPr dirty="0">
              <a:solidFill>
                <a:schemeClr val="tx1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D8A20FB-C3C5-4BB1-8A20-CD8224376D80}"/>
              </a:ext>
            </a:extLst>
          </p:cNvPr>
          <p:cNvSpPr txBox="1"/>
          <p:nvPr/>
        </p:nvSpPr>
        <p:spPr>
          <a:xfrm>
            <a:off x="388955" y="1153370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To be fixed: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1FD0237-5F60-600A-ED23-6ACFD157AD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026" y="1597729"/>
            <a:ext cx="1847009" cy="23736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40BF702-921B-5EBA-519B-CEA8EE7586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166" y="2673028"/>
            <a:ext cx="3067050" cy="1903686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7CE6B54-CB61-CEFB-0A2C-115AEC71FDDE}"/>
              </a:ext>
            </a:extLst>
          </p:cNvPr>
          <p:cNvSpPr txBox="1"/>
          <p:nvPr/>
        </p:nvSpPr>
        <p:spPr>
          <a:xfrm>
            <a:off x="388954" y="2183894"/>
            <a:ext cx="21473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Dependent parameters: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A208B674-8F7D-A1A9-4EDC-AA5044BDDE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4791" y="1565931"/>
            <a:ext cx="836594" cy="26916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553F6FD3-C47C-B97B-226C-A1053F4D4B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6150" y="2706338"/>
            <a:ext cx="1329209" cy="265842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1607CAC6-815A-34AA-0AC1-876C6F9DBA9F}"/>
              </a:ext>
            </a:extLst>
          </p:cNvPr>
          <p:cNvSpPr txBox="1"/>
          <p:nvPr/>
        </p:nvSpPr>
        <p:spPr>
          <a:xfrm>
            <a:off x="5687357" y="2129386"/>
            <a:ext cx="21473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Mass ratios: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EB575D38-7052-44E4-5457-9630A7D1E8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8841" y="3293723"/>
            <a:ext cx="1206518" cy="25298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1AD8E2D3-CB29-B585-D6C7-3945184922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47495" y="3546583"/>
            <a:ext cx="1329209" cy="248783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17321A6D-8F38-B9C2-45B3-9EE5212391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44953" y="3040863"/>
            <a:ext cx="1463924" cy="25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9125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21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2B79276-FA39-692C-0C47-3BE19F918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1675" y="493254"/>
            <a:ext cx="5120650" cy="3529591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88D4A2E-7BAD-DA20-67AE-11486EDC4566}"/>
              </a:ext>
            </a:extLst>
          </p:cNvPr>
          <p:cNvSpPr txBox="1"/>
          <p:nvPr/>
        </p:nvSpPr>
        <p:spPr>
          <a:xfrm>
            <a:off x="2296012" y="3975117"/>
            <a:ext cx="4772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dk1"/>
                </a:solidFill>
                <a:latin typeface="PT Serif"/>
                <a:sym typeface="PT Serif"/>
              </a:rPr>
              <a:t>Relic density of particle S as a function of its mass</a:t>
            </a:r>
            <a:endParaRPr lang="es-MX" sz="1600" dirty="0">
              <a:solidFill>
                <a:schemeClr val="dk1"/>
              </a:solidFill>
              <a:latin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37182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22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A365148-6BE4-4EAB-9278-1ECB97009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963" y="453208"/>
            <a:ext cx="5084074" cy="352959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90805CC-5C41-88F4-7DEF-70BF98ED7596}"/>
              </a:ext>
            </a:extLst>
          </p:cNvPr>
          <p:cNvSpPr txBox="1"/>
          <p:nvPr/>
        </p:nvSpPr>
        <p:spPr>
          <a:xfrm>
            <a:off x="2296013" y="3975117"/>
            <a:ext cx="46387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dk1"/>
                </a:solidFill>
                <a:latin typeface="PT Serif"/>
                <a:sym typeface="PT Serif"/>
              </a:rPr>
              <a:t>Relic density of particle </a:t>
            </a:r>
            <a:r>
              <a:rPr lang="en-US" sz="1800" kern="100" dirty="0">
                <a:solidFill>
                  <a:srgbClr val="37415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en-US" sz="1800" kern="100" baseline="-25000" dirty="0">
                <a:solidFill>
                  <a:srgbClr val="37415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solidFill>
                  <a:schemeClr val="dk1"/>
                </a:solidFill>
                <a:latin typeface="PT Serif"/>
                <a:sym typeface="PT Serif"/>
              </a:rPr>
              <a:t> as a function of the particle S mass</a:t>
            </a:r>
            <a:endParaRPr lang="es-MX" sz="1600" dirty="0">
              <a:solidFill>
                <a:schemeClr val="dk1"/>
              </a:solidFill>
              <a:latin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5576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23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CF9FEAE-B97D-7609-8F4F-519F92EEF0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583" y="429191"/>
            <a:ext cx="5068834" cy="355092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D8EC8BD-BC00-5F47-393A-8B8F05E469F7}"/>
              </a:ext>
            </a:extLst>
          </p:cNvPr>
          <p:cNvSpPr txBox="1"/>
          <p:nvPr/>
        </p:nvSpPr>
        <p:spPr>
          <a:xfrm>
            <a:off x="2334184" y="3921044"/>
            <a:ext cx="477223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dk1"/>
                </a:solidFill>
                <a:latin typeface="PT Serif"/>
                <a:sym typeface="PT Serif"/>
              </a:rPr>
              <a:t>Relic density of particle S as a function of particle </a:t>
            </a:r>
            <a:r>
              <a:rPr lang="en-US" sz="1800" kern="100" dirty="0">
                <a:solidFill>
                  <a:srgbClr val="37415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en-US" sz="1800" kern="100" baseline="-25000" dirty="0">
                <a:solidFill>
                  <a:srgbClr val="37415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solidFill>
                  <a:schemeClr val="dk1"/>
                </a:solidFill>
                <a:latin typeface="PT Serif"/>
                <a:sym typeface="PT Serif"/>
              </a:rPr>
              <a:t> mass</a:t>
            </a:r>
            <a:endParaRPr lang="es-MX" sz="1600" dirty="0">
              <a:solidFill>
                <a:schemeClr val="dk1"/>
              </a:solidFill>
              <a:latin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3357699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24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E32714C-157F-F2C7-D08C-A7C9181A2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2531" y="330062"/>
            <a:ext cx="5138938" cy="355092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4122D62-BB87-E9FA-87F7-661829800737}"/>
              </a:ext>
            </a:extLst>
          </p:cNvPr>
          <p:cNvSpPr txBox="1"/>
          <p:nvPr/>
        </p:nvSpPr>
        <p:spPr>
          <a:xfrm>
            <a:off x="2296013" y="3975117"/>
            <a:ext cx="46387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dk1"/>
                </a:solidFill>
                <a:latin typeface="PT Serif"/>
                <a:sym typeface="PT Serif"/>
              </a:rPr>
              <a:t>Relic density of particle </a:t>
            </a:r>
            <a:r>
              <a:rPr lang="en-US" sz="1800" kern="100" dirty="0">
                <a:solidFill>
                  <a:srgbClr val="37415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en-US" sz="1800" kern="100" baseline="-25000" dirty="0">
                <a:solidFill>
                  <a:srgbClr val="37415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solidFill>
                  <a:schemeClr val="dk1"/>
                </a:solidFill>
                <a:latin typeface="PT Serif"/>
                <a:sym typeface="PT Serif"/>
              </a:rPr>
              <a:t> as a function of its  mass</a:t>
            </a:r>
            <a:endParaRPr lang="es-MX" sz="1600" dirty="0">
              <a:solidFill>
                <a:schemeClr val="dk1"/>
              </a:solidFill>
              <a:latin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1173680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25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9431D35-1C41-8BFE-4ED4-4B7DA9A928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02" y="1413821"/>
            <a:ext cx="2534004" cy="3391373"/>
          </a:xfrm>
          <a:prstGeom prst="rect">
            <a:avLst/>
          </a:prstGeom>
        </p:spPr>
      </p:pic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18E5442E-B46E-C375-0467-53BC920F7E12}"/>
              </a:ext>
            </a:extLst>
          </p:cNvPr>
          <p:cNvCxnSpPr/>
          <p:nvPr/>
        </p:nvCxnSpPr>
        <p:spPr>
          <a:xfrm>
            <a:off x="3277156" y="3264425"/>
            <a:ext cx="6340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>
            <a:extLst>
              <a:ext uri="{FF2B5EF4-FFF2-40B4-BE49-F238E27FC236}">
                <a16:creationId xmlns:a16="http://schemas.microsoft.com/office/drawing/2014/main" id="{B5D387A8-9053-2298-7458-99F2230BE9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657" y="2719292"/>
            <a:ext cx="4576398" cy="1130315"/>
          </a:xfrm>
          <a:prstGeom prst="rect">
            <a:avLst/>
          </a:prstGeom>
        </p:spPr>
      </p:pic>
      <p:sp>
        <p:nvSpPr>
          <p:cNvPr id="9" name="Google Shape;126;p21">
            <a:extLst>
              <a:ext uri="{FF2B5EF4-FFF2-40B4-BE49-F238E27FC236}">
                <a16:creationId xmlns:a16="http://schemas.microsoft.com/office/drawing/2014/main" id="{0BDB7CCF-93B9-CDCF-8B55-F2B845BA70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8955" y="338306"/>
            <a:ext cx="8366100" cy="76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MX" sz="2400" b="1" dirty="0"/>
              <a:t>Yukawa Matrix</a:t>
            </a:r>
            <a:endPara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9095CE5-A6F1-53A1-2A96-B3A28A28FE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0333" y="1037134"/>
            <a:ext cx="3048425" cy="971686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10B11378-5812-CEEC-2ECA-4D41C3B59D04}"/>
              </a:ext>
            </a:extLst>
          </p:cNvPr>
          <p:cNvSpPr/>
          <p:nvPr/>
        </p:nvSpPr>
        <p:spPr>
          <a:xfrm>
            <a:off x="5230333" y="974470"/>
            <a:ext cx="3119407" cy="10343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881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>
            <a:spLocks noGrp="1"/>
          </p:cNvSpPr>
          <p:nvPr>
            <p:ph type="ctrTitle" idx="4294967295"/>
          </p:nvPr>
        </p:nvSpPr>
        <p:spPr>
          <a:xfrm>
            <a:off x="1154250" y="508757"/>
            <a:ext cx="68355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i="1" dirty="0">
                <a:solidFill>
                  <a:srgbClr val="FFFFFF"/>
                </a:solidFill>
              </a:rPr>
              <a:t>4. Conclusions</a:t>
            </a:r>
          </a:p>
        </p:txBody>
      </p:sp>
      <p:sp>
        <p:nvSpPr>
          <p:cNvPr id="196" name="Google Shape;196;p27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EA0791A1-C3E6-45BF-31EA-827D796C9184}"/>
                  </a:ext>
                </a:extLst>
              </p:cNvPr>
              <p:cNvSpPr txBox="1"/>
              <p:nvPr/>
            </p:nvSpPr>
            <p:spPr>
              <a:xfrm>
                <a:off x="407142" y="1828800"/>
                <a:ext cx="8309693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bg1"/>
                    </a:solidFill>
                  </a:rPr>
                  <a:t>-We found that it is possible to satisfy the dark matter relic abundance with the model.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bg1"/>
                    </a:solidFill>
                  </a:rPr>
                  <a:t>-Generating the neutrino masses falls under the responsibility of DM.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bg1"/>
                    </a:solidFill>
                  </a:rPr>
                  <a:t>-The stability of the DM is guaranteed by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𝒁</m:t>
                        </m:r>
                      </m:e>
                      <m:sub>
                        <m:r>
                          <a:rPr lang="es-MX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symmetry.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bg1"/>
                    </a:solidFill>
                  </a:rPr>
                  <a:t>-It is achievable to fulfill the LFV constraints and the dark matter relic abundance.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EA0791A1-C3E6-45BF-31EA-827D796C91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42" y="1828800"/>
                <a:ext cx="8309693" cy="2246769"/>
              </a:xfrm>
              <a:prstGeom prst="rect">
                <a:avLst/>
              </a:prstGeom>
              <a:blipFill>
                <a:blip r:embed="rId3"/>
                <a:stretch>
                  <a:fillRect l="-147" t="-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60147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>
            <a:spLocks noGrp="1"/>
          </p:cNvSpPr>
          <p:nvPr>
            <p:ph type="ctrTitle" idx="4294967295"/>
          </p:nvPr>
        </p:nvSpPr>
        <p:spPr>
          <a:xfrm>
            <a:off x="1154250" y="1796927"/>
            <a:ext cx="68355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i="1" dirty="0">
                <a:solidFill>
                  <a:srgbClr val="FFFFFF"/>
                </a:solidFill>
              </a:rPr>
              <a:t>Thanks!</a:t>
            </a:r>
          </a:p>
        </p:txBody>
      </p:sp>
      <p:sp>
        <p:nvSpPr>
          <p:cNvPr id="196" name="Google Shape;196;p27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81464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28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F3B09D36-A323-CE82-9E43-2A2D18A71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049" y="798641"/>
            <a:ext cx="4667901" cy="2972215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10942DA1-7320-A031-7BAF-9E2C21598E06}"/>
              </a:ext>
            </a:extLst>
          </p:cNvPr>
          <p:cNvSpPr txBox="1"/>
          <p:nvPr/>
        </p:nvSpPr>
        <p:spPr>
          <a:xfrm>
            <a:off x="2603036" y="3911229"/>
            <a:ext cx="4078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Relevant Dark matter semi-annihilation process</a:t>
            </a:r>
          </a:p>
        </p:txBody>
      </p:sp>
    </p:spTree>
    <p:extLst>
      <p:ext uri="{BB962C8B-B14F-4D97-AF65-F5344CB8AC3E}">
        <p14:creationId xmlns:p14="http://schemas.microsoft.com/office/powerpoint/2010/main" val="1586821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ctrTitle" idx="4294967295"/>
          </p:nvPr>
        </p:nvSpPr>
        <p:spPr>
          <a:xfrm>
            <a:off x="1620900" y="2326294"/>
            <a:ext cx="59022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i="1" dirty="0">
                <a:solidFill>
                  <a:srgbClr val="FFFFFF"/>
                </a:solidFill>
              </a:rPr>
              <a:t>Standard Model</a:t>
            </a:r>
            <a:endParaRPr sz="6000" i="1" dirty="0">
              <a:solidFill>
                <a:srgbClr val="FFFFFF"/>
              </a:solidFill>
            </a:endParaRPr>
          </a:p>
        </p:txBody>
      </p:sp>
      <p:sp>
        <p:nvSpPr>
          <p:cNvPr id="95" name="Google Shape;95;p18"/>
          <p:cNvSpPr txBox="1">
            <a:spLocks noGrp="1"/>
          </p:cNvSpPr>
          <p:nvPr>
            <p:ph type="subTitle" idx="4294967295"/>
          </p:nvPr>
        </p:nvSpPr>
        <p:spPr>
          <a:xfrm>
            <a:off x="1620900" y="3411559"/>
            <a:ext cx="59022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</a:rPr>
              <a:t>Has to be modified!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04" name="Google Shape;104;p18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51CF2C42-458C-92CC-DE7B-C8AEE3FA1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143" y="435924"/>
            <a:ext cx="2044955" cy="204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oogle Shape;95;p18">
            <a:extLst>
              <a:ext uri="{FF2B5EF4-FFF2-40B4-BE49-F238E27FC236}">
                <a16:creationId xmlns:a16="http://schemas.microsoft.com/office/drawing/2014/main" id="{FAE6DC71-5DD0-0FEA-D612-B5D66DAF789A}"/>
              </a:ext>
            </a:extLst>
          </p:cNvPr>
          <p:cNvSpPr txBox="1">
            <a:spLocks/>
          </p:cNvSpPr>
          <p:nvPr/>
        </p:nvSpPr>
        <p:spPr>
          <a:xfrm>
            <a:off x="273651" y="162341"/>
            <a:ext cx="2876689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▣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>
              <a:buFont typeface="PT Serif"/>
              <a:buNone/>
            </a:pPr>
            <a:r>
              <a:rPr lang="en-US" dirty="0">
                <a:solidFill>
                  <a:srgbClr val="FFFFFF"/>
                </a:solidFill>
              </a:rPr>
              <a:t>1.Motivation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Google Shape;117;p20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 dirty="0"/>
                  <a:t>Extension of the standard model with an extra symmetry: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𝐙</m:t>
                        </m:r>
                      </m:e>
                      <m:sub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𝐍</m:t>
                        </m:r>
                      </m:sub>
                    </m:sSub>
                  </m:oMath>
                </a14:m>
                <a:r>
                  <a:rPr lang="en" sz="2400" b="1" dirty="0"/>
                  <a:t> </a:t>
                </a:r>
                <a:endParaRPr sz="2400" b="1" dirty="0"/>
              </a:p>
            </p:txBody>
          </p:sp>
        </mc:Choice>
        <mc:Fallback xmlns="">
          <p:sp>
            <p:nvSpPr>
              <p:cNvPr id="117" name="Google Shape;117;p20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 l="-292" t="-8730" r="-1166" b="-71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 8">
            <a:extLst>
              <a:ext uri="{FF2B5EF4-FFF2-40B4-BE49-F238E27FC236}">
                <a16:creationId xmlns:a16="http://schemas.microsoft.com/office/drawing/2014/main" id="{4CDE2901-9902-B2C1-9C6A-57F5DE8EA04A}"/>
              </a:ext>
            </a:extLst>
          </p:cNvPr>
          <p:cNvSpPr/>
          <p:nvPr/>
        </p:nvSpPr>
        <p:spPr>
          <a:xfrm>
            <a:off x="2839252" y="3066298"/>
            <a:ext cx="2416153" cy="4540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67E6312E-787E-0F12-8091-94C9735C087C}"/>
              </a:ext>
            </a:extLst>
          </p:cNvPr>
          <p:cNvSpPr/>
          <p:nvPr/>
        </p:nvSpPr>
        <p:spPr>
          <a:xfrm>
            <a:off x="3794417" y="3825103"/>
            <a:ext cx="1625238" cy="51131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7FE1A81-871B-70D3-B094-5898797982EF}"/>
              </a:ext>
            </a:extLst>
          </p:cNvPr>
          <p:cNvSpPr/>
          <p:nvPr/>
        </p:nvSpPr>
        <p:spPr>
          <a:xfrm>
            <a:off x="2429428" y="1897943"/>
            <a:ext cx="5820619" cy="6482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42B15F7A-AB11-9421-8660-CF248E00947C}"/>
              </a:ext>
            </a:extLst>
          </p:cNvPr>
          <p:cNvSpPr/>
          <p:nvPr/>
        </p:nvSpPr>
        <p:spPr>
          <a:xfrm>
            <a:off x="5912601" y="2945024"/>
            <a:ext cx="2029032" cy="5706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B19C3F7-7F5D-E828-C4CD-B60F56B1A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593" y="1909156"/>
            <a:ext cx="5563194" cy="57736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D3C6A27-B6A5-2FDA-0FC8-F8797B723B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2739" y="2998699"/>
            <a:ext cx="1848756" cy="50261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D3FDA01-53EE-4909-2CB9-325E347973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1208" y="3845067"/>
            <a:ext cx="1457415" cy="470134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49E86436-6DB7-F7F1-0491-E50CE0DCCA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6309" y="3091592"/>
            <a:ext cx="2342037" cy="403413"/>
          </a:xfrm>
          <a:prstGeom prst="rect">
            <a:avLst/>
          </a:prstGeom>
        </p:spPr>
      </p:pic>
      <p:sp>
        <p:nvSpPr>
          <p:cNvPr id="17" name="Google Shape;112;p19">
            <a:extLst>
              <a:ext uri="{FF2B5EF4-FFF2-40B4-BE49-F238E27FC236}">
                <a16:creationId xmlns:a16="http://schemas.microsoft.com/office/drawing/2014/main" id="{C970CD87-AB39-AC0F-F8F3-60420F9024E4}"/>
              </a:ext>
            </a:extLst>
          </p:cNvPr>
          <p:cNvSpPr txBox="1">
            <a:spLocks/>
          </p:cNvSpPr>
          <p:nvPr/>
        </p:nvSpPr>
        <p:spPr>
          <a:xfrm>
            <a:off x="4297650" y="441983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fld id="{00000000-1234-1234-1234-123412341234}" type="slidenum">
              <a:rPr lang="en" smtClean="0">
                <a:solidFill>
                  <a:schemeClr val="tx1"/>
                </a:solidFill>
              </a:rPr>
              <a:pPr/>
              <a:t>4</a:t>
            </a:fld>
            <a:endParaRPr lang="en" dirty="0">
              <a:solidFill>
                <a:schemeClr val="tx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8D08A30-4E99-816C-FDE0-65EBE5091E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955" y="1435819"/>
            <a:ext cx="1126547" cy="403253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B37A9644-EF8A-4B13-C722-2C9D756C60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97824" y="1437259"/>
            <a:ext cx="447301" cy="401813"/>
          </a:xfrm>
          <a:prstGeom prst="rect">
            <a:avLst/>
          </a:prstGeom>
        </p:spPr>
      </p:pic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210A81CA-9BCC-A082-0C50-7A6FE5E221BB}"/>
              </a:ext>
            </a:extLst>
          </p:cNvPr>
          <p:cNvSpPr/>
          <p:nvPr/>
        </p:nvSpPr>
        <p:spPr>
          <a:xfrm>
            <a:off x="388955" y="1384010"/>
            <a:ext cx="1656170" cy="51393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echa: doblada hacia arriba 36">
            <a:extLst>
              <a:ext uri="{FF2B5EF4-FFF2-40B4-BE49-F238E27FC236}">
                <a16:creationId xmlns:a16="http://schemas.microsoft.com/office/drawing/2014/main" id="{E197C7F5-115C-1384-4DDD-BD9AAA8A8AF1}"/>
              </a:ext>
            </a:extLst>
          </p:cNvPr>
          <p:cNvSpPr/>
          <p:nvPr/>
        </p:nvSpPr>
        <p:spPr>
          <a:xfrm rot="5400000">
            <a:off x="1815451" y="1909156"/>
            <a:ext cx="384303" cy="46998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echa: hacia abajo 37">
            <a:extLst>
              <a:ext uri="{FF2B5EF4-FFF2-40B4-BE49-F238E27FC236}">
                <a16:creationId xmlns:a16="http://schemas.microsoft.com/office/drawing/2014/main" id="{3B39B5E8-AE77-53F7-43FD-4569D2067E28}"/>
              </a:ext>
            </a:extLst>
          </p:cNvPr>
          <p:cNvSpPr/>
          <p:nvPr/>
        </p:nvSpPr>
        <p:spPr>
          <a:xfrm>
            <a:off x="4297650" y="2656432"/>
            <a:ext cx="67442" cy="2691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echa: a la derecha 38">
            <a:extLst>
              <a:ext uri="{FF2B5EF4-FFF2-40B4-BE49-F238E27FC236}">
                <a16:creationId xmlns:a16="http://schemas.microsoft.com/office/drawing/2014/main" id="{3517485E-DDE6-39CD-A995-D3711A6D99F3}"/>
              </a:ext>
            </a:extLst>
          </p:cNvPr>
          <p:cNvSpPr/>
          <p:nvPr/>
        </p:nvSpPr>
        <p:spPr>
          <a:xfrm>
            <a:off x="5419655" y="3243784"/>
            <a:ext cx="26030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Google Shape;117;p20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 dirty="0"/>
                  <a:t>Extension of the standard model with an extra symmetry: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𝐙</m:t>
                        </m:r>
                      </m:e>
                      <m:sub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𝐍</m:t>
                        </m:r>
                      </m:sub>
                    </m:sSub>
                  </m:oMath>
                </a14:m>
                <a:r>
                  <a:rPr lang="en" sz="2400" b="1" dirty="0"/>
                  <a:t> </a:t>
                </a:r>
                <a:endParaRPr sz="2400" b="1" dirty="0"/>
              </a:p>
            </p:txBody>
          </p:sp>
        </mc:Choice>
        <mc:Fallback xmlns="">
          <p:sp>
            <p:nvSpPr>
              <p:cNvPr id="117" name="Google Shape;117;p20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 l="-292" t="-8730" r="-1166" b="-71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Google Shape;109;p19">
                <a:extLst>
                  <a:ext uri="{FF2B5EF4-FFF2-40B4-BE49-F238E27FC236}">
                    <a16:creationId xmlns:a16="http://schemas.microsoft.com/office/drawing/2014/main" id="{04903697-2810-D61C-A0C0-157AF2AEDE26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94017" y="1668668"/>
                <a:ext cx="8155965" cy="2516213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285750" indent="-285750" algn="just"/>
                <a:r>
                  <a:rPr lang="en-US" sz="2400" dirty="0"/>
                  <a:t>When two or more fields have the same charges, they mix with each other and only the lightest one can be stable.</a:t>
                </a:r>
              </a:p>
              <a:p>
                <a:pPr marL="285750" indent="-285750" algn="just"/>
                <a:r>
                  <a:rPr lang="en-US" sz="2400" dirty="0"/>
                  <a:t>It is required that these fields do not develop an vacuum expectation value so that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𝐙</m:t>
                        </m:r>
                      </m:e>
                      <m:sub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𝐍</m:t>
                        </m:r>
                      </m:sub>
                    </m:sSub>
                  </m:oMath>
                </a14:m>
                <a:r>
                  <a:rPr lang="en" sz="2400" b="1" dirty="0"/>
                  <a:t> </a:t>
                </a:r>
                <a:r>
                  <a:rPr lang="en-US" sz="2400" dirty="0"/>
                  <a:t>symmetry remains intact.</a:t>
                </a:r>
              </a:p>
            </p:txBody>
          </p:sp>
        </mc:Choice>
        <mc:Fallback xmlns="">
          <p:sp>
            <p:nvSpPr>
              <p:cNvPr id="2" name="Google Shape;109;p19">
                <a:extLst>
                  <a:ext uri="{FF2B5EF4-FFF2-40B4-BE49-F238E27FC236}">
                    <a16:creationId xmlns:a16="http://schemas.microsoft.com/office/drawing/2014/main" id="{04903697-2810-D61C-A0C0-157AF2AEDE26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94017" y="1668668"/>
                <a:ext cx="8155965" cy="2516213"/>
              </a:xfrm>
              <a:prstGeom prst="rect">
                <a:avLst/>
              </a:prstGeom>
              <a:blipFill>
                <a:blip r:embed="rId4"/>
                <a:stretch>
                  <a:fillRect l="-299" r="-1196" b="-4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Google Shape;112;p19">
            <a:extLst>
              <a:ext uri="{FF2B5EF4-FFF2-40B4-BE49-F238E27FC236}">
                <a16:creationId xmlns:a16="http://schemas.microsoft.com/office/drawing/2014/main" id="{905D32F4-F2D7-BEF1-4B87-9869F518F468}"/>
              </a:ext>
            </a:extLst>
          </p:cNvPr>
          <p:cNvSpPr txBox="1">
            <a:spLocks/>
          </p:cNvSpPr>
          <p:nvPr/>
        </p:nvSpPr>
        <p:spPr>
          <a:xfrm>
            <a:off x="4297650" y="441983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100" b="0" i="0" u="none" strike="noStrike" cap="none">
                <a:solidFill>
                  <a:schemeClr val="accent3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fld id="{00000000-1234-1234-1234-123412341234}" type="slidenum">
              <a:rPr lang="en" smtClean="0">
                <a:solidFill>
                  <a:schemeClr val="tx1"/>
                </a:solidFill>
              </a:rPr>
              <a:pPr/>
              <a:t>5</a:t>
            </a:fld>
            <a:endParaRPr lang="e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690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Google Shape;126;p21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 b="1" dirty="0"/>
                  <a:t>Example: </a:t>
                </a:r>
                <a:r>
                  <a:rPr lang="es-MX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Seesaw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𝒁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</m:sSub>
                    <m:r>
                      <a:rPr lang="es-MX" sz="2400" b="1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sz="2400" b="1" dirty="0"/>
              </a:p>
            </p:txBody>
          </p:sp>
        </mc:Choice>
        <mc:Fallback xmlns="">
          <p:sp>
            <p:nvSpPr>
              <p:cNvPr id="126" name="Google Shape;126;p2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6</a:t>
            </a:fld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063A1DD-F431-3901-F698-81AE8A3CF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1667" y="574705"/>
            <a:ext cx="4087962" cy="1457111"/>
          </a:xfrm>
        </p:spPr>
        <p:txBody>
          <a:bodyPr/>
          <a:lstStyle/>
          <a:p>
            <a:r>
              <a:rPr lang="en-US" dirty="0"/>
              <a:t>Scalar</a:t>
            </a:r>
            <a:r>
              <a:rPr lang="es-MX" dirty="0"/>
              <a:t> sector: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E175B2-E0B9-BD4D-D6BC-20B82562D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965" y="1558038"/>
            <a:ext cx="6823370" cy="1111859"/>
          </a:xfrm>
          <a:prstGeom prst="rect">
            <a:avLst/>
          </a:prstGeom>
        </p:spPr>
      </p:pic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D159C205-61B2-CF90-7B15-3ADB6C7ADD10}"/>
              </a:ext>
            </a:extLst>
          </p:cNvPr>
          <p:cNvSpPr txBox="1">
            <a:spLocks/>
          </p:cNvSpPr>
          <p:nvPr/>
        </p:nvSpPr>
        <p:spPr>
          <a:xfrm>
            <a:off x="711667" y="2571750"/>
            <a:ext cx="4087962" cy="1457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▣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r>
              <a:rPr lang="en-US" dirty="0"/>
              <a:t>Fermion</a:t>
            </a:r>
            <a:r>
              <a:rPr lang="es-MX" dirty="0"/>
              <a:t> sector: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3DA93C7-F9DC-B9FB-A599-D3AF784B4F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965" y="3718756"/>
            <a:ext cx="3132222" cy="49770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6CB3645-C2AD-E002-DA67-5426B47645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945" y="1724974"/>
            <a:ext cx="4523242" cy="26192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Google Shape;126;p21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 b="1" dirty="0"/>
                  <a:t>Example: </a:t>
                </a:r>
                <a:r>
                  <a:rPr lang="es-MX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Seesaw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𝒁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</m:sSub>
                    <m:r>
                      <a:rPr lang="es-MX" sz="2400" b="1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sz="2400" b="1" dirty="0"/>
              </a:p>
            </p:txBody>
          </p:sp>
        </mc:Choice>
        <mc:Fallback xmlns="">
          <p:sp>
            <p:nvSpPr>
              <p:cNvPr id="126" name="Google Shape;126;p2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7</a:t>
            </a:fld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063A1DD-F431-3901-F698-81AE8A3CF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473" y="1100906"/>
            <a:ext cx="4087962" cy="458738"/>
          </a:xfrm>
        </p:spPr>
        <p:txBody>
          <a:bodyPr/>
          <a:lstStyle/>
          <a:p>
            <a:r>
              <a:rPr lang="es-MX" dirty="0"/>
              <a:t>Neutrino </a:t>
            </a:r>
            <a:r>
              <a:rPr lang="en-US" dirty="0"/>
              <a:t>mass: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D278495-0AF9-E76C-FBA8-ED5ADB430D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2965" y="2322244"/>
            <a:ext cx="4062090" cy="71236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8E6261C7-54B4-89A2-E609-DF633390027F}"/>
              </a:ext>
            </a:extLst>
          </p:cNvPr>
          <p:cNvSpPr txBox="1"/>
          <p:nvPr/>
        </p:nvSpPr>
        <p:spPr>
          <a:xfrm>
            <a:off x="403460" y="4228148"/>
            <a:ext cx="4615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Mechanism for generating neutrino masses to a loop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26623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>
            <a:spLocks noGrp="1"/>
          </p:cNvSpPr>
          <p:nvPr>
            <p:ph type="ctrTitle" idx="4294967295"/>
          </p:nvPr>
        </p:nvSpPr>
        <p:spPr>
          <a:xfrm>
            <a:off x="1368530" y="696570"/>
            <a:ext cx="68355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5400" i="1" dirty="0">
                <a:solidFill>
                  <a:srgbClr val="FFFFFF"/>
                </a:solidFill>
              </a:rPr>
              <a:t>Multi-component Dark matter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5" name="Google Shape;195;p27"/>
              <p:cNvSpPr txBox="1">
                <a:spLocks noGrp="1"/>
              </p:cNvSpPr>
              <p:nvPr>
                <p:ph type="subTitle" idx="4294967295"/>
              </p:nvPr>
            </p:nvSpPr>
            <p:spPr>
              <a:xfrm>
                <a:off x="1241715" y="2712391"/>
                <a:ext cx="6835500" cy="784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just" rtl="0">
                  <a:spcBef>
                    <a:spcPts val="600"/>
                  </a:spcBef>
                  <a:spcAft>
                    <a:spcPts val="0"/>
                  </a:spcAft>
                  <a:buNone/>
                </a:pPr>
                <a:r>
                  <a:rPr lang="en-US" dirty="0">
                    <a:solidFill>
                      <a:srgbClr val="FFFFFF"/>
                    </a:solidFill>
                  </a:rPr>
                  <a:t>Dark matter can be thought of as being composed of several species of particles, each contributing a fraction of the relic density that is observed, and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" sz="2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𝐙</m:t>
                        </m:r>
                      </m:e>
                      <m:sub>
                        <m:r>
                          <a:rPr lang="es-MX" sz="2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FFFF"/>
                    </a:solidFill>
                  </a:rPr>
                  <a:t> symmetry allows stabilizing several particles in order to reach this type of scenario.</a:t>
                </a:r>
                <a:endParaRPr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195" name="Google Shape;195;p27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4294967295"/>
              </p:nvPr>
            </p:nvSpPr>
            <p:spPr>
              <a:xfrm>
                <a:off x="1241715" y="2712391"/>
                <a:ext cx="6835500" cy="784800"/>
              </a:xfrm>
              <a:prstGeom prst="rect">
                <a:avLst/>
              </a:prstGeom>
              <a:blipFill>
                <a:blip r:embed="rId3"/>
                <a:stretch>
                  <a:fillRect l="-981" r="-892" b="-1348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6" name="Google Shape;196;p27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" name="Google Shape;95;p18">
            <a:extLst>
              <a:ext uri="{FF2B5EF4-FFF2-40B4-BE49-F238E27FC236}">
                <a16:creationId xmlns:a16="http://schemas.microsoft.com/office/drawing/2014/main" id="{CAE5C392-7F2B-1008-AE26-9A09285F6D25}"/>
              </a:ext>
            </a:extLst>
          </p:cNvPr>
          <p:cNvSpPr txBox="1">
            <a:spLocks/>
          </p:cNvSpPr>
          <p:nvPr/>
        </p:nvSpPr>
        <p:spPr>
          <a:xfrm>
            <a:off x="287001" y="148923"/>
            <a:ext cx="2876689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▣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○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■"/>
              <a:defRPr sz="2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>
              <a:buFont typeface="PT Serif"/>
              <a:buNone/>
            </a:pPr>
            <a:r>
              <a:rPr lang="en-US" dirty="0">
                <a:solidFill>
                  <a:srgbClr val="FFFFFF"/>
                </a:solidFill>
              </a:rPr>
              <a:t>2. The model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Google Shape;126;p21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s-MX" sz="2400" b="1"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s-MX" sz="2400" b="1" dirty="0"/>
                  <a:t> Model (Shu-</a:t>
                </a:r>
                <a:r>
                  <a:rPr lang="es-MX" sz="2400" b="1" dirty="0" err="1"/>
                  <a:t>Yu</a:t>
                </a:r>
                <a:r>
                  <a:rPr lang="es-MX" sz="2400" b="1" dirty="0"/>
                  <a:t> Ho, </a:t>
                </a:r>
                <a:r>
                  <a:rPr lang="es-MX" sz="2400" b="1" dirty="0" err="1"/>
                  <a:t>Takashi</a:t>
                </a:r>
                <a:r>
                  <a:rPr lang="es-MX" sz="2400" b="1" dirty="0"/>
                  <a:t> Toma, </a:t>
                </a:r>
                <a:r>
                  <a:rPr lang="es-MX" sz="2400" b="1" dirty="0" err="1"/>
                  <a:t>Koji</a:t>
                </a:r>
                <a:r>
                  <a:rPr lang="es-MX" sz="2400" b="1" dirty="0"/>
                  <a:t> </a:t>
                </a:r>
                <a:r>
                  <a:rPr lang="es-MX" sz="2400" b="1" dirty="0" err="1"/>
                  <a:t>Tsumura</a:t>
                </a:r>
                <a:r>
                  <a:rPr lang="es-MX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26" name="Google Shape;126;p2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8955" y="338306"/>
                <a:ext cx="8366100" cy="762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Google Shape;129;p21"/>
          <p:cNvSpPr txBox="1">
            <a:spLocks noGrp="1"/>
          </p:cNvSpPr>
          <p:nvPr>
            <p:ph type="sldNum" idx="12"/>
          </p:nvPr>
        </p:nvSpPr>
        <p:spPr>
          <a:xfrm>
            <a:off x="4297650" y="441983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tx1"/>
                </a:solidFill>
              </a:rPr>
              <a:t>9</a:t>
            </a:fld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DF5E7F6-BD8B-E6C2-3E7F-97B73B1B5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047" y="1370589"/>
            <a:ext cx="4828679" cy="196724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DE049953-4E9C-C56A-4690-673E023B83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4448" y="1441682"/>
            <a:ext cx="2353530" cy="99595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1359A27-F875-1FE7-91FF-BFF090BA5C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4448" y="2866783"/>
            <a:ext cx="1767034" cy="1140022"/>
          </a:xfrm>
          <a:prstGeom prst="rect">
            <a:avLst/>
          </a:prstGeom>
        </p:spPr>
      </p:pic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E6EA164E-AF0C-5008-AC34-02D109BCE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59556" y="3283830"/>
            <a:ext cx="2905886" cy="523390"/>
          </a:xfrm>
        </p:spPr>
        <p:txBody>
          <a:bodyPr/>
          <a:lstStyle/>
          <a:p>
            <a:pPr marL="101600" indent="0">
              <a:buNone/>
            </a:pPr>
            <a:r>
              <a:rPr lang="en-US" dirty="0"/>
              <a:t>Charges</a:t>
            </a:r>
            <a:r>
              <a:rPr lang="es-MX" dirty="0"/>
              <a:t> </a:t>
            </a:r>
            <a:r>
              <a:rPr lang="en-US" dirty="0"/>
              <a:t>assignment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297426E-15FE-5412-F8E1-3A7AF1BFE5A9}"/>
              </a:ext>
            </a:extLst>
          </p:cNvPr>
          <p:cNvSpPr/>
          <p:nvPr/>
        </p:nvSpPr>
        <p:spPr>
          <a:xfrm>
            <a:off x="5980309" y="1321542"/>
            <a:ext cx="2589688" cy="27565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112106"/>
      </p:ext>
    </p:extLst>
  </p:cSld>
  <p:clrMapOvr>
    <a:masterClrMapping/>
  </p:clrMapOvr>
</p:sld>
</file>

<file path=ppt/theme/theme1.xml><?xml version="1.0" encoding="utf-8"?>
<a:theme xmlns:a="http://schemas.openxmlformats.org/drawingml/2006/main" name="Portia template">
  <a:themeElements>
    <a:clrScheme name="Custom 347">
      <a:dk1>
        <a:srgbClr val="000000"/>
      </a:dk1>
      <a:lt1>
        <a:srgbClr val="FFFFFF"/>
      </a:lt1>
      <a:dk2>
        <a:srgbClr val="000000"/>
      </a:dk2>
      <a:lt2>
        <a:srgbClr val="F3F3F3"/>
      </a:lt2>
      <a:accent1>
        <a:srgbClr val="434343"/>
      </a:accent1>
      <a:accent2>
        <a:srgbClr val="999999"/>
      </a:accent2>
      <a:accent3>
        <a:srgbClr val="CCCCCC"/>
      </a:accent3>
      <a:accent4>
        <a:srgbClr val="4D5F6D"/>
      </a:accent4>
      <a:accent5>
        <a:srgbClr val="7F98AC"/>
      </a:accent5>
      <a:accent6>
        <a:srgbClr val="BCCEDB"/>
      </a:accent6>
      <a:hlink>
        <a:srgbClr val="1D1D1B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418</Words>
  <Application>Microsoft Office PowerPoint</Application>
  <PresentationFormat>Presentación en pantalla (16:9)</PresentationFormat>
  <Paragraphs>93</Paragraphs>
  <Slides>28</Slides>
  <Notes>28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4" baseType="lpstr">
      <vt:lpstr>Playfair Display</vt:lpstr>
      <vt:lpstr>Courier New</vt:lpstr>
      <vt:lpstr>PT Serif</vt:lpstr>
      <vt:lpstr>Arial</vt:lpstr>
      <vt:lpstr>Cambria Math</vt:lpstr>
      <vt:lpstr>Portia template</vt:lpstr>
      <vt:lpstr>Neutrino masses at two-loop in multi-component dark matter Z5 model</vt:lpstr>
      <vt:lpstr>Content</vt:lpstr>
      <vt:lpstr>Standard Model</vt:lpstr>
      <vt:lpstr>Extension of the standard model with an extra symmetry: Z_N </vt:lpstr>
      <vt:lpstr>Extension of the standard model with an extra symmetry: Z_N </vt:lpstr>
      <vt:lpstr>Example: Seesaw  〖(Z〗_2)</vt:lpstr>
      <vt:lpstr>Example: Seesaw  〖(Z〗_2)</vt:lpstr>
      <vt:lpstr>Multi-component Dark matter</vt:lpstr>
      <vt:lpstr>Z_5 Model (Shu-Yu Ho, Takashi Toma, Koji Tsumura)</vt:lpstr>
      <vt:lpstr>Z_5 Model (Shu-Yu Ho, Takashi Toma, Koji Tsumura)</vt:lpstr>
      <vt:lpstr>Our Z_5 Model</vt:lpstr>
      <vt:lpstr>Comparation</vt:lpstr>
      <vt:lpstr>Our Z_5 Model</vt:lpstr>
      <vt:lpstr>Z_5 Model</vt:lpstr>
      <vt:lpstr>Z_5 Model</vt:lpstr>
      <vt:lpstr>Z_5 Model</vt:lpstr>
      <vt:lpstr>Z_5 Model</vt:lpstr>
      <vt:lpstr>Z_5 Model</vt:lpstr>
      <vt:lpstr>3. Results</vt:lpstr>
      <vt:lpstr>Parameters</vt:lpstr>
      <vt:lpstr>Presentación de PowerPoint</vt:lpstr>
      <vt:lpstr>Presentación de PowerPoint</vt:lpstr>
      <vt:lpstr>Presentación de PowerPoint</vt:lpstr>
      <vt:lpstr>Presentación de PowerPoint</vt:lpstr>
      <vt:lpstr>Yukawa Matrix</vt:lpstr>
      <vt:lpstr>4. Conclusions</vt:lpstr>
      <vt:lpstr>Thanks!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 masses at two-loop in multi-component dark matter Z5 model</dc:title>
  <dc:creator>Brallan</dc:creator>
  <cp:lastModifiedBy>brallan taborda toro</cp:lastModifiedBy>
  <cp:revision>34</cp:revision>
  <dcterms:modified xsi:type="dcterms:W3CDTF">2023-05-11T14:20:03Z</dcterms:modified>
</cp:coreProperties>
</file>