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3" r:id="rId4"/>
    <p:sldId id="260" r:id="rId5"/>
    <p:sldId id="262" r:id="rId6"/>
    <p:sldId id="265" r:id="rId7"/>
    <p:sldId id="270" r:id="rId8"/>
    <p:sldId id="272" r:id="rId9"/>
    <p:sldId id="263" r:id="rId10"/>
    <p:sldId id="261" r:id="rId11"/>
    <p:sldId id="267" r:id="rId12"/>
    <p:sldId id="268" r:id="rId1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410E94-8FD0-F2FE-A518-23A4A524A3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14CA532-CDF1-0B40-6AB3-77C9AC17F9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63F950A-DDC5-DA69-C9A9-5A291C316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21BE-F846-4B29-8B4B-4AC1817CEF21}" type="datetimeFigureOut">
              <a:rPr lang="es-CO" smtClean="0"/>
              <a:t>29/11/2022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43B1B1D-7BE6-68E9-F467-27F790AEB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4E70B49-2637-F191-F690-43B4B99AF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C162C-491F-46AE-B244-24C858F5E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92690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C24747-5959-9AFB-C87D-A4A85EC1D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C1A5EE2-3A0D-3788-C5CE-D7CA80D146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1903339-51B5-A314-09A7-9C3C2A1D6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21BE-F846-4B29-8B4B-4AC1817CEF21}" type="datetimeFigureOut">
              <a:rPr lang="es-CO" smtClean="0"/>
              <a:t>29/11/2022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BD38A0A-B052-A440-936A-1C00A395D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EED68EA-3D58-516D-5957-84132C6C0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C162C-491F-46AE-B244-24C858F5E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00787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478E383-5473-377F-CD9C-1B045E0358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1D6956C-38D8-BD3B-EF12-D348D426E8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E95F8D6-2DFA-A8D4-6626-EF6FD292E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21BE-F846-4B29-8B4B-4AC1817CEF21}" type="datetimeFigureOut">
              <a:rPr lang="es-CO" smtClean="0"/>
              <a:t>29/11/2022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1A2C97F-9FAE-9C0E-6EAD-FB403D325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32B4EB0-0B70-5B5B-7BDE-20CC86CBA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C162C-491F-46AE-B244-24C858F5E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85034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F5C77B-A77E-0528-A658-25E7B4A29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B9688F5-DFE4-9588-F973-78E85FAA01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F614CE-41C1-447F-D506-88F7D2759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21BE-F846-4B29-8B4B-4AC1817CEF21}" type="datetimeFigureOut">
              <a:rPr lang="es-CO" smtClean="0"/>
              <a:t>29/11/2022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220500-8B94-156A-A0AD-22EEB85CF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EB14FE5-F746-CA4B-AE78-3825DA683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C162C-491F-46AE-B244-24C858F5E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029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41D192-E1AD-245E-049D-B7BC34FDE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756CFFB-C7A9-6CC8-7F6C-E74FADBB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7C01C85-FD20-4C82-B0B2-E00C95A63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21BE-F846-4B29-8B4B-4AC1817CEF21}" type="datetimeFigureOut">
              <a:rPr lang="es-CO" smtClean="0"/>
              <a:t>29/11/2022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18F198C-5266-38C8-0E2D-76671906D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3B7CF0E-3945-B4FE-5242-EED7E72FF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C162C-491F-46AE-B244-24C858F5E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15984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1DCC74-AA30-C349-472A-1FE1040DE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66B9B45-FB51-5ECF-E263-C2290D8275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6084460-1F5C-4068-1D93-F890901FC0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BA7DFF4-1233-42DA-861C-5AD922D52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21BE-F846-4B29-8B4B-4AC1817CEF21}" type="datetimeFigureOut">
              <a:rPr lang="es-CO" smtClean="0"/>
              <a:t>29/11/2022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DBC5884-552C-1EE8-6FD0-BC99E7C31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AE9E38B-0666-EDA5-25C4-5D76E2B09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C162C-491F-46AE-B244-24C858F5E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3969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835BED-700A-3648-1A18-999122C4D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8F3A869-6F13-68F7-83ED-CFE73F3215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029164F-852F-CB61-7D98-006F1E1B8C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0B7E022-F803-E203-C32B-47ADEFFB25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7582A98-9AAE-532A-6968-7617091E3E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A906582-CD21-A952-FFC4-65F058853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21BE-F846-4B29-8B4B-4AC1817CEF21}" type="datetimeFigureOut">
              <a:rPr lang="es-CO" smtClean="0"/>
              <a:t>29/11/2022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9D5AF38-4AED-2773-A8B5-3441D1DA2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555B01C-9FFB-CB99-A321-24002700A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C162C-491F-46AE-B244-24C858F5E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1141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13962E-BA28-F83E-1E31-8225B44D3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4D3E17E-A69C-0D4D-4809-FA3AC51F0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21BE-F846-4B29-8B4B-4AC1817CEF21}" type="datetimeFigureOut">
              <a:rPr lang="es-CO" smtClean="0"/>
              <a:t>29/11/2022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12C9520-BC84-DD43-E399-F238052B1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2D345E1-543B-BCB6-4AC5-6F7AA8E22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C162C-491F-46AE-B244-24C858F5E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67855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F86B54E-E580-26BB-9646-AC255ACE0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21BE-F846-4B29-8B4B-4AC1817CEF21}" type="datetimeFigureOut">
              <a:rPr lang="es-CO" smtClean="0"/>
              <a:t>29/11/2022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891999F-D49B-62B7-86CE-9B883104E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E30B59B-053E-87C5-1622-D869FBC39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C162C-491F-46AE-B244-24C858F5E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3994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1DED94-C1BA-6609-B0FE-0BA52C131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4704A5B-AEB4-6C5C-5748-8CA735005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703D242-5008-5A98-6F5B-0BFE2298CF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FCC908B-2D0C-2727-1F85-6E4502343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21BE-F846-4B29-8B4B-4AC1817CEF21}" type="datetimeFigureOut">
              <a:rPr lang="es-CO" smtClean="0"/>
              <a:t>29/11/2022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49B15B7-DA41-EE39-024F-A3BB9A435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DF9D426-0B93-3FC5-01A6-CC465BAAC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C162C-491F-46AE-B244-24C858F5E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15686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9BCF11-961A-45C2-2266-6667399E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AFEDF3F-13CE-63CC-8131-C894C7F11A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8FF2135-DE0B-6308-85BA-0A023602E6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0DABD4A-4423-9313-D734-A849A653E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21BE-F846-4B29-8B4B-4AC1817CEF21}" type="datetimeFigureOut">
              <a:rPr lang="es-CO" smtClean="0"/>
              <a:t>29/11/2022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C8BBC7F-6B4A-2BFE-3303-06FD6EA11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671F11E-D5CB-4CA1-8469-5C52555A8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C162C-491F-46AE-B244-24C858F5E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2404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2DB0C41-87D3-77B5-7033-A2202110F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2D3AE4F-0382-94A4-250A-293CE3782C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F97C931-6FFA-02A5-11D7-1866F19FF8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021BE-F846-4B29-8B4B-4AC1817CEF21}" type="datetimeFigureOut">
              <a:rPr lang="es-CO" smtClean="0"/>
              <a:t>29/11/2022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3FEE5A8-780E-F623-6598-325F264862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B3C930D-D4AB-9AC3-C10B-F6F9C3CCD0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C162C-491F-46AE-B244-24C858F5E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57365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image" Target="../media/image23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24.png"/><Relationship Id="rId9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Un grupo de navidad&#10;&#10;Descripción generada automáticamente con confianza media">
            <a:extLst>
              <a:ext uri="{FF2B5EF4-FFF2-40B4-BE49-F238E27FC236}">
                <a16:creationId xmlns:a16="http://schemas.microsoft.com/office/drawing/2014/main" id="{5940953B-912F-3A30-869F-4E6455A797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6" r="7792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1F399E6-B0C4-B11A-ED40-67B4445F21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5200" y="2581422"/>
            <a:ext cx="10261600" cy="2244071"/>
          </a:xfrm>
        </p:spPr>
        <p:txBody>
          <a:bodyPr>
            <a:normAutofit/>
          </a:bodyPr>
          <a:lstStyle/>
          <a:p>
            <a:pPr algn="just"/>
            <a:r>
              <a:rPr lang="es-ES" sz="7200" dirty="0" err="1">
                <a:ln w="22225">
                  <a:solidFill>
                    <a:schemeClr val="tx1"/>
                  </a:solidFill>
                  <a:miter lim="800000"/>
                </a:ln>
                <a:noFill/>
              </a:rPr>
              <a:t>Dark</a:t>
            </a:r>
            <a:r>
              <a:rPr lang="es-ES" sz="7200" dirty="0">
                <a:ln w="22225">
                  <a:solidFill>
                    <a:schemeClr val="tx1"/>
                  </a:solidFill>
                  <a:miter lim="800000"/>
                </a:ln>
                <a:noFill/>
              </a:rPr>
              <a:t> </a:t>
            </a:r>
            <a:r>
              <a:rPr lang="es-ES" sz="7200" dirty="0" err="1">
                <a:ln w="22225">
                  <a:solidFill>
                    <a:schemeClr val="tx1"/>
                  </a:solidFill>
                  <a:miter lim="800000"/>
                </a:ln>
                <a:noFill/>
              </a:rPr>
              <a:t>Matter</a:t>
            </a:r>
            <a:r>
              <a:rPr lang="es-ES" sz="7200" dirty="0">
                <a:ln w="22225">
                  <a:solidFill>
                    <a:schemeClr val="tx1"/>
                  </a:solidFill>
                  <a:miter lim="800000"/>
                </a:ln>
                <a:noFill/>
              </a:rPr>
              <a:t> </a:t>
            </a:r>
            <a:r>
              <a:rPr lang="es-ES" sz="7200" dirty="0" err="1">
                <a:ln w="22225">
                  <a:solidFill>
                    <a:schemeClr val="tx1"/>
                  </a:solidFill>
                  <a:miter lim="800000"/>
                </a:ln>
                <a:noFill/>
              </a:rPr>
              <a:t>production</a:t>
            </a:r>
            <a:r>
              <a:rPr lang="es-ES" sz="7200" dirty="0">
                <a:ln w="22225">
                  <a:solidFill>
                    <a:schemeClr val="tx1"/>
                  </a:solidFill>
                  <a:miter lim="800000"/>
                </a:ln>
                <a:noFill/>
              </a:rPr>
              <a:t> in non-standard </a:t>
            </a:r>
            <a:r>
              <a:rPr lang="es-ES" sz="7200" dirty="0" err="1">
                <a:ln w="22225">
                  <a:solidFill>
                    <a:schemeClr val="tx1"/>
                  </a:solidFill>
                  <a:miter lim="800000"/>
                </a:ln>
                <a:noFill/>
              </a:rPr>
              <a:t>cosmologies</a:t>
            </a:r>
            <a:endParaRPr lang="es-CO" sz="7200" dirty="0">
              <a:ln w="22225">
                <a:solidFill>
                  <a:schemeClr val="tx1"/>
                </a:solidFill>
                <a:miter lim="800000"/>
              </a:ln>
              <a:noFill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2ED8D93-F164-494F-702F-F269898D43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5200" y="4867426"/>
            <a:ext cx="10261600" cy="1202995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s-ES" sz="4100" dirty="0"/>
              <a:t>Valentina Franco Velásquez</a:t>
            </a:r>
          </a:p>
          <a:p>
            <a:pPr algn="l"/>
            <a:r>
              <a:rPr lang="es-ES" sz="3100" dirty="0" err="1"/>
              <a:t>Advisors</a:t>
            </a:r>
            <a:r>
              <a:rPr lang="es-ES" sz="3100" dirty="0"/>
              <a:t>: Óscar Zapata and Nicolás Bernal</a:t>
            </a:r>
          </a:p>
          <a:p>
            <a:pPr algn="l"/>
            <a:r>
              <a:rPr lang="es-ES" sz="2800" i="1" dirty="0"/>
              <a:t>Villa de Leyva, 2022.</a:t>
            </a:r>
            <a:endParaRPr lang="es-CO" sz="2800" i="1" dirty="0"/>
          </a:p>
        </p:txBody>
      </p:sp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70410F4F-717B-D06E-8435-B7B2BB40F3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0" y="1032826"/>
            <a:ext cx="4305901" cy="876422"/>
          </a:xfrm>
          <a:prstGeom prst="rect">
            <a:avLst/>
          </a:prstGeom>
        </p:spPr>
      </p:pic>
      <p:pic>
        <p:nvPicPr>
          <p:cNvPr id="9" name="Imagen 8" descr="Texto&#10;&#10;Descripción generada automáticamente">
            <a:extLst>
              <a:ext uri="{FF2B5EF4-FFF2-40B4-BE49-F238E27FC236}">
                <a16:creationId xmlns:a16="http://schemas.microsoft.com/office/drawing/2014/main" id="{6B0C0382-A104-202F-37D6-94C9716F83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901" y="787579"/>
            <a:ext cx="4118142" cy="1322294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D3915948-20D5-8DFD-1BC6-FAF1AEF9F21F}"/>
              </a:ext>
            </a:extLst>
          </p:cNvPr>
          <p:cNvSpPr txBox="1"/>
          <p:nvPr/>
        </p:nvSpPr>
        <p:spPr>
          <a:xfrm>
            <a:off x="6494565" y="6494663"/>
            <a:ext cx="56974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 err="1"/>
              <a:t>Image</a:t>
            </a:r>
            <a:r>
              <a:rPr lang="es-ES" sz="1400" i="1" dirty="0"/>
              <a:t> </a:t>
            </a:r>
            <a:r>
              <a:rPr lang="es-ES" sz="1400" i="1" dirty="0" err="1"/>
              <a:t>taken</a:t>
            </a:r>
            <a:r>
              <a:rPr lang="es-ES" sz="1400" i="1" dirty="0"/>
              <a:t> </a:t>
            </a:r>
            <a:r>
              <a:rPr lang="es-ES" sz="1400" i="1" dirty="0" err="1"/>
              <a:t>from</a:t>
            </a:r>
            <a:r>
              <a:rPr lang="es-ES" sz="1400" i="1" dirty="0"/>
              <a:t>: https://news.cnrs.fr/articles/dark-matter-elusive-as-ever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5258365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Una caricatur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E8975D1-EEFB-452C-4B96-4E5F06304A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32" y="1749932"/>
            <a:ext cx="6716272" cy="3358136"/>
          </a:xfrm>
          <a:prstGeom prst="rect">
            <a:avLst/>
          </a:prstGeom>
        </p:spPr>
      </p:pic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4A7D57BC-E271-9FBA-95CB-C22038F1D0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655" y="2203266"/>
            <a:ext cx="4172712" cy="245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1907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5E6CFF1-2F42-4E10-9A97-F116F46F53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n 8" descr="Un librero con libros&#10;&#10;Descripción generada automáticamente">
            <a:extLst>
              <a:ext uri="{FF2B5EF4-FFF2-40B4-BE49-F238E27FC236}">
                <a16:creationId xmlns:a16="http://schemas.microsoft.com/office/drawing/2014/main" id="{A809AFCF-6F59-C0F5-9409-9ED0F1F213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53" b="6727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F737331-C420-B058-7EA0-6211B8B62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65862"/>
            <a:ext cx="6052955" cy="4726276"/>
          </a:xfrm>
        </p:spPr>
        <p:txBody>
          <a:bodyPr>
            <a:normAutofit/>
          </a:bodyPr>
          <a:lstStyle/>
          <a:p>
            <a:pPr algn="r"/>
            <a:r>
              <a:rPr lang="es-ES" sz="8000">
                <a:ln w="22225">
                  <a:solidFill>
                    <a:srgbClr val="FFFFFF"/>
                  </a:solidFill>
                </a:ln>
                <a:noFill/>
              </a:rPr>
              <a:t>References</a:t>
            </a:r>
            <a:endParaRPr lang="en-US" sz="8000">
              <a:ln w="22225">
                <a:solidFill>
                  <a:srgbClr val="FFFFFF"/>
                </a:solidFill>
              </a:ln>
              <a:noFill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6A8629B-8289-498B-939B-1CA0C10618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2899" y="2286000"/>
            <a:ext cx="0" cy="22860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Marcador de contenido 6">
            <a:extLst>
              <a:ext uri="{FF2B5EF4-FFF2-40B4-BE49-F238E27FC236}">
                <a16:creationId xmlns:a16="http://schemas.microsoft.com/office/drawing/2014/main" id="{1ADF7AF5-B467-306C-87D2-F7F1D7A66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4641" y="1065862"/>
            <a:ext cx="3860002" cy="472627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s-ES" sz="1700" b="1" dirty="0">
                <a:solidFill>
                  <a:srgbClr val="00B0F0"/>
                </a:solidFill>
              </a:rPr>
              <a:t>[1]</a:t>
            </a:r>
            <a:r>
              <a:rPr lang="es-ES" sz="1700" b="1" dirty="0">
                <a:solidFill>
                  <a:srgbClr val="FFFFFF"/>
                </a:solidFill>
              </a:rPr>
              <a:t> </a:t>
            </a:r>
            <a:r>
              <a:rPr lang="en-US" sz="1700" b="0" i="0" dirty="0">
                <a:solidFill>
                  <a:srgbClr val="FFFFFF"/>
                </a:solidFill>
                <a:effectLst/>
              </a:rPr>
              <a:t>P. Arias, N. Bernal, A. Herrera, and C. Maldonado, Reconstructing non-standard cosmologies with dark matter, Journal of Cosmology and </a:t>
            </a:r>
            <a:r>
              <a:rPr lang="en-US" sz="1700" b="0" i="0" dirty="0" err="1">
                <a:solidFill>
                  <a:srgbClr val="FFFFFF"/>
                </a:solidFill>
                <a:effectLst/>
              </a:rPr>
              <a:t>Astroparticle</a:t>
            </a:r>
            <a:r>
              <a:rPr lang="en-US" sz="1700" b="0" i="0" dirty="0">
                <a:solidFill>
                  <a:srgbClr val="FFFFFF"/>
                </a:solidFill>
                <a:effectLst/>
              </a:rPr>
              <a:t> Physics 2019 (10), 047-047.</a:t>
            </a:r>
            <a:endParaRPr lang="es-ES" sz="17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s-ES" sz="1700" b="1" dirty="0">
                <a:solidFill>
                  <a:srgbClr val="00B0F0"/>
                </a:solidFill>
              </a:rPr>
              <a:t>[2]</a:t>
            </a:r>
            <a:r>
              <a:rPr lang="es-ES" sz="1700" b="1" dirty="0">
                <a:solidFill>
                  <a:srgbClr val="FFFFFF"/>
                </a:solidFill>
              </a:rPr>
              <a:t> </a:t>
            </a:r>
            <a:r>
              <a:rPr lang="en-US" sz="1700" b="0" i="0" dirty="0">
                <a:solidFill>
                  <a:srgbClr val="FFFFFF"/>
                </a:solidFill>
                <a:effectLst/>
              </a:rPr>
              <a:t>R. T. Co, E. Gonzalez, and K. </a:t>
            </a:r>
            <a:r>
              <a:rPr lang="en-US" sz="1700" b="0" i="0" dirty="0" err="1">
                <a:solidFill>
                  <a:srgbClr val="FFFFFF"/>
                </a:solidFill>
                <a:effectLst/>
              </a:rPr>
              <a:t>Harigaya</a:t>
            </a:r>
            <a:r>
              <a:rPr lang="en-US" sz="1700" b="0" i="0" dirty="0">
                <a:solidFill>
                  <a:srgbClr val="FFFFFF"/>
                </a:solidFill>
                <a:effectLst/>
              </a:rPr>
              <a:t>, Increasing temperature toward the completion of reheating, Journal of Cosmology and </a:t>
            </a:r>
            <a:r>
              <a:rPr lang="en-US" sz="1700" b="0" i="0" dirty="0" err="1">
                <a:solidFill>
                  <a:srgbClr val="FFFFFF"/>
                </a:solidFill>
                <a:effectLst/>
              </a:rPr>
              <a:t>Astroparticle</a:t>
            </a:r>
            <a:r>
              <a:rPr lang="en-US" sz="1700" b="0" i="0" dirty="0">
                <a:solidFill>
                  <a:srgbClr val="FFFFFF"/>
                </a:solidFill>
                <a:effectLst/>
              </a:rPr>
              <a:t> Physics 2020 (11), 038–038.</a:t>
            </a:r>
          </a:p>
          <a:p>
            <a:pPr marL="0" indent="0">
              <a:buNone/>
            </a:pPr>
            <a:r>
              <a:rPr lang="en-US" sz="1700" b="1" dirty="0">
                <a:solidFill>
                  <a:srgbClr val="00B0F0"/>
                </a:solidFill>
              </a:rPr>
              <a:t>[3]</a:t>
            </a:r>
            <a:r>
              <a:rPr lang="en-US" sz="1700" dirty="0">
                <a:solidFill>
                  <a:srgbClr val="FFFFFF"/>
                </a:solidFill>
              </a:rPr>
              <a:t> </a:t>
            </a:r>
            <a:r>
              <a:rPr lang="en-US" altLang="en-US" sz="1700" dirty="0">
                <a:solidFill>
                  <a:srgbClr val="FFFFFF"/>
                </a:solidFill>
              </a:rPr>
              <a:t>Wikipedia contributors, Lambda-</a:t>
            </a:r>
            <a:r>
              <a:rPr lang="en-US" altLang="en-US" sz="1700" dirty="0" err="1">
                <a:solidFill>
                  <a:srgbClr val="FFFFFF"/>
                </a:solidFill>
              </a:rPr>
              <a:t>cdm</a:t>
            </a:r>
            <a:r>
              <a:rPr lang="en-US" altLang="en-US" sz="1700" dirty="0">
                <a:solidFill>
                  <a:srgbClr val="FFFFFF"/>
                </a:solidFill>
              </a:rPr>
              <a:t> model — Wikipedia, the free encyclopedia (2022), [Online; accessed 28-November-2022].</a:t>
            </a:r>
            <a:endParaRPr lang="en-US" sz="17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n-US" sz="1700" b="1" dirty="0">
                <a:solidFill>
                  <a:srgbClr val="00B0F0"/>
                </a:solidFill>
              </a:rPr>
              <a:t>[4]</a:t>
            </a:r>
            <a:r>
              <a:rPr lang="en-US" sz="1700" b="1" dirty="0">
                <a:solidFill>
                  <a:srgbClr val="FFFFFF"/>
                </a:solidFill>
              </a:rPr>
              <a:t> </a:t>
            </a:r>
            <a:r>
              <a:rPr lang="en-US" altLang="en-US" sz="1700" dirty="0">
                <a:solidFill>
                  <a:srgbClr val="FFFFFF"/>
                </a:solidFill>
              </a:rPr>
              <a:t>Wikipedia contributors, Non-standard cosmology — Wikipedia, the free encyclopedia (2022), [Online; accessed 28-November-2022].</a:t>
            </a:r>
          </a:p>
        </p:txBody>
      </p:sp>
    </p:spTree>
    <p:extLst>
      <p:ext uri="{BB962C8B-B14F-4D97-AF65-F5344CB8AC3E}">
        <p14:creationId xmlns:p14="http://schemas.microsoft.com/office/powerpoint/2010/main" val="8877453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5E6CFF1-2F42-4E10-9A97-F116F46F53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n 8" descr="Un librero con libros&#10;&#10;Descripción generada automáticamente">
            <a:extLst>
              <a:ext uri="{FF2B5EF4-FFF2-40B4-BE49-F238E27FC236}">
                <a16:creationId xmlns:a16="http://schemas.microsoft.com/office/drawing/2014/main" id="{A809AFCF-6F59-C0F5-9409-9ED0F1F213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53" b="6727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F737331-C420-B058-7EA0-6211B8B62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65862"/>
            <a:ext cx="6052955" cy="4726276"/>
          </a:xfrm>
        </p:spPr>
        <p:txBody>
          <a:bodyPr>
            <a:normAutofit/>
          </a:bodyPr>
          <a:lstStyle/>
          <a:p>
            <a:pPr algn="r"/>
            <a:r>
              <a:rPr lang="es-ES" sz="8000">
                <a:ln w="22225">
                  <a:solidFill>
                    <a:srgbClr val="FFFFFF"/>
                  </a:solidFill>
                </a:ln>
                <a:noFill/>
              </a:rPr>
              <a:t>References</a:t>
            </a:r>
            <a:endParaRPr lang="en-US" sz="8000">
              <a:ln w="22225">
                <a:solidFill>
                  <a:srgbClr val="FFFFFF"/>
                </a:solidFill>
              </a:ln>
              <a:noFill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6A8629B-8289-498B-939B-1CA0C10618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2899" y="2286000"/>
            <a:ext cx="0" cy="22860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Marcador de contenido 6">
            <a:extLst>
              <a:ext uri="{FF2B5EF4-FFF2-40B4-BE49-F238E27FC236}">
                <a16:creationId xmlns:a16="http://schemas.microsoft.com/office/drawing/2014/main" id="{1ADF7AF5-B467-306C-87D2-F7F1D7A66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4641" y="1065862"/>
            <a:ext cx="3860002" cy="4726276"/>
          </a:xfrm>
        </p:spPr>
        <p:txBody>
          <a:bodyPr anchor="ctr">
            <a:noAutofit/>
          </a:bodyPr>
          <a:lstStyle/>
          <a:p>
            <a:pPr marL="0" indent="0" algn="just">
              <a:buNone/>
            </a:pPr>
            <a:r>
              <a:rPr lang="en-US" altLang="en-US" sz="1600" b="1" dirty="0">
                <a:solidFill>
                  <a:srgbClr val="00B0F0"/>
                </a:solidFill>
              </a:rPr>
              <a:t>[5] </a:t>
            </a:r>
            <a:r>
              <a:rPr lang="en-US" sz="1600" dirty="0"/>
              <a:t>R. </a:t>
            </a:r>
            <a:r>
              <a:rPr lang="en-US" sz="1600" dirty="0" err="1"/>
              <a:t>Allahverdi</a:t>
            </a:r>
            <a:r>
              <a:rPr lang="en-US" sz="1600" dirty="0"/>
              <a:t>, M. A. Amin, A. Berlin, N. Bernal, C. T. Byrnes, M. S. Delos, A. L. </a:t>
            </a:r>
            <a:r>
              <a:rPr lang="en-US" sz="1600" dirty="0" err="1"/>
              <a:t>Erickcek</a:t>
            </a:r>
            <a:r>
              <a:rPr lang="en-US" sz="1600" dirty="0"/>
              <a:t>, M. Escudero, D. G. Figueroa, K. Freese, and et al., The first three seconds: a review of possible expansion histories of the early universe, The Open Journal of Astrophysics 4, 10.21105/astro.2006.16182 (2021).</a:t>
            </a:r>
          </a:p>
          <a:p>
            <a:pPr marL="0" indent="0" algn="just">
              <a:buNone/>
            </a:pPr>
            <a:r>
              <a:rPr lang="en-US" altLang="en-US" sz="1600" b="1" dirty="0">
                <a:solidFill>
                  <a:srgbClr val="00B0F0"/>
                </a:solidFill>
              </a:rPr>
              <a:t>[6] </a:t>
            </a:r>
            <a:r>
              <a:rPr lang="en-US" sz="1600" dirty="0"/>
              <a:t>Chatterjee, </a:t>
            </a:r>
            <a:r>
              <a:rPr lang="en-US" sz="1600" dirty="0" err="1"/>
              <a:t>Chayan</a:t>
            </a:r>
            <a:r>
              <a:rPr lang="en-US" sz="1600" dirty="0"/>
              <a:t> &amp; Majumdar, Debasish &amp; Chatterjee, </a:t>
            </a:r>
            <a:r>
              <a:rPr lang="en-US" sz="1600" dirty="0" err="1"/>
              <a:t>Suchetana</a:t>
            </a:r>
            <a:r>
              <a:rPr lang="en-US" sz="1600" dirty="0"/>
              <a:t>. (2019). Dark Matter Self Interactions and its Impact on Large Scale Structures. </a:t>
            </a:r>
          </a:p>
          <a:p>
            <a:pPr marL="0" indent="0" algn="just">
              <a:buNone/>
            </a:pPr>
            <a:r>
              <a:rPr lang="en-US" altLang="en-US" sz="1600" b="1" dirty="0">
                <a:solidFill>
                  <a:srgbClr val="00B0F0"/>
                </a:solidFill>
              </a:rPr>
              <a:t>[7] </a:t>
            </a:r>
            <a:r>
              <a:rPr lang="en-US" altLang="en-US" sz="1600" dirty="0"/>
              <a:t>B. Barman, N. Bernal, Y. Xu, and O. Zapata, Ultraviolet freeze-in with a time-dependent </a:t>
            </a:r>
            <a:r>
              <a:rPr lang="en-US" altLang="en-US" sz="1600" dirty="0" err="1"/>
              <a:t>inflaton</a:t>
            </a:r>
            <a:r>
              <a:rPr lang="en-US" altLang="en-US" sz="1600" dirty="0"/>
              <a:t> decay (2022).</a:t>
            </a:r>
          </a:p>
          <a:p>
            <a:pPr marL="0" indent="0" algn="just">
              <a:buNone/>
            </a:pPr>
            <a:r>
              <a:rPr lang="en-US" sz="1600" b="1" dirty="0">
                <a:solidFill>
                  <a:srgbClr val="00B0F0"/>
                </a:solidFill>
              </a:rPr>
              <a:t>[8]</a:t>
            </a:r>
            <a:r>
              <a:rPr lang="en-US" sz="1600" b="1" dirty="0"/>
              <a:t> </a:t>
            </a:r>
            <a:r>
              <a:rPr lang="en-US" sz="1600" dirty="0"/>
              <a:t>Wikipedia contributors, Weakly interacting massive particle — Wikipedia, the free encyclopedia (2022), [Online; accessed 29-November-2022].</a:t>
            </a:r>
          </a:p>
        </p:txBody>
      </p:sp>
    </p:spTree>
    <p:extLst>
      <p:ext uri="{BB962C8B-B14F-4D97-AF65-F5344CB8AC3E}">
        <p14:creationId xmlns:p14="http://schemas.microsoft.com/office/powerpoint/2010/main" val="10788909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F40F52-FA3E-B9C0-7A5E-7D42D883E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Standard </a:t>
            </a:r>
            <a:r>
              <a:rPr lang="es-CO" dirty="0" err="1"/>
              <a:t>cosmology</a:t>
            </a:r>
            <a:endParaRPr lang="es-C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EEB54ADA-2823-E3EB-53AB-3AA84F3852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2400" i="1" dirty="0">
                    <a:solidFill>
                      <a:srgbClr val="00B050"/>
                    </a:solidFill>
                  </a:rPr>
                  <a:t>‘</a:t>
                </a:r>
                <a:r>
                  <a:rPr lang="en-US" sz="2400" b="0" i="1" dirty="0">
                    <a:solidFill>
                      <a:srgbClr val="00B050"/>
                    </a:solidFill>
                    <a:effectLst/>
                  </a:rPr>
                  <a:t>The simplest model that provides a reasonably good account of several properties of the universe’</a:t>
                </a:r>
              </a:p>
              <a:p>
                <a:pPr marL="0" indent="0" algn="r">
                  <a:buNone/>
                </a:pPr>
                <a:r>
                  <a:rPr lang="en-US" sz="1600" b="0" i="1" dirty="0">
                    <a:solidFill>
                      <a:srgbClr val="202122"/>
                    </a:solidFill>
                    <a:effectLst/>
                  </a:rPr>
                  <a:t>Wikipedia, The Free Encyclopedia [3]</a:t>
                </a:r>
                <a:endParaRPr lang="en-US" sz="1600" dirty="0">
                  <a:solidFill>
                    <a:srgbClr val="202122"/>
                  </a:solidFill>
                </a:endParaRPr>
              </a:p>
              <a:p>
                <a:pPr marL="0" indent="0" algn="ctr">
                  <a:buNone/>
                </a:pPr>
                <a:r>
                  <a:rPr lang="es-CO" sz="2400" dirty="0" err="1"/>
                  <a:t>Our</a:t>
                </a:r>
                <a:r>
                  <a:rPr lang="es-CO" sz="2400" dirty="0"/>
                  <a:t> standard </a:t>
                </a:r>
                <a:r>
                  <a:rPr lang="es-CO" sz="2400" dirty="0" err="1"/>
                  <a:t>model</a:t>
                </a:r>
                <a:r>
                  <a:rPr lang="es-CO" sz="2400" dirty="0"/>
                  <a:t> </a:t>
                </a:r>
                <a:r>
                  <a:rPr lang="es-CO" sz="2400" dirty="0" err="1"/>
                  <a:t>corresponds</a:t>
                </a:r>
                <a:r>
                  <a:rPr lang="es-CO" sz="2400" dirty="0"/>
                  <a:t> </a:t>
                </a:r>
                <a:r>
                  <a:rPr lang="es-CO" sz="2400" dirty="0" err="1"/>
                  <a:t>to</a:t>
                </a:r>
                <a:r>
                  <a:rPr lang="es-CO" sz="2400" dirty="0"/>
                  <a:t> </a:t>
                </a:r>
                <a:r>
                  <a:rPr lang="es-CO" sz="2400" dirty="0" err="1"/>
                  <a:t>the</a:t>
                </a:r>
                <a:r>
                  <a:rPr lang="es-CO" sz="2400" dirty="0"/>
                  <a:t> </a:t>
                </a:r>
                <a14:m>
                  <m:oMath xmlns:m="http://schemas.openxmlformats.org/officeDocument/2006/math">
                    <m:r>
                      <a:rPr lang="es-ES" sz="2400" b="1" i="0" smtClean="0">
                        <a:latin typeface="Cambria Math" panose="02040503050406030204" pitchFamily="18" charset="0"/>
                      </a:rPr>
                      <m:t>𝚲</m:t>
                    </m:r>
                    <m:r>
                      <a:rPr lang="es-ES" sz="2400" b="1" i="0" smtClean="0">
                        <a:latin typeface="Cambria Math" panose="02040503050406030204" pitchFamily="18" charset="0"/>
                      </a:rPr>
                      <m:t>𝐂𝐃𝐌</m:t>
                    </m:r>
                  </m:oMath>
                </a14:m>
                <a:r>
                  <a:rPr lang="es-CO" sz="2400" dirty="0"/>
                  <a:t> </a:t>
                </a:r>
                <a:r>
                  <a:rPr lang="es-CO" sz="2400" dirty="0" err="1"/>
                  <a:t>model</a:t>
                </a:r>
                <a:r>
                  <a:rPr lang="es-CO" sz="2400" dirty="0"/>
                  <a:t> in </a:t>
                </a:r>
                <a:r>
                  <a:rPr lang="es-CO" sz="2400" dirty="0" err="1"/>
                  <a:t>which</a:t>
                </a:r>
                <a:r>
                  <a:rPr lang="es-CO" sz="2400" dirty="0"/>
                  <a:t> </a:t>
                </a:r>
                <a:r>
                  <a:rPr lang="es-CO" sz="2400" dirty="0" err="1"/>
                  <a:t>the</a:t>
                </a:r>
                <a:r>
                  <a:rPr lang="es-CO" sz="2400" dirty="0"/>
                  <a:t> universe has </a:t>
                </a:r>
                <a:r>
                  <a:rPr lang="es-CO" sz="2400" dirty="0" err="1"/>
                  <a:t>three</a:t>
                </a:r>
                <a:r>
                  <a:rPr lang="es-CO" sz="2400" dirty="0"/>
                  <a:t> </a:t>
                </a:r>
                <a:r>
                  <a:rPr lang="es-CO" sz="2400" dirty="0" err="1"/>
                  <a:t>main</a:t>
                </a:r>
                <a:r>
                  <a:rPr lang="es-CO" sz="2400" dirty="0"/>
                  <a:t> </a:t>
                </a:r>
                <a:r>
                  <a:rPr lang="es-CO" sz="2400" dirty="0" err="1"/>
                  <a:t>components</a:t>
                </a:r>
                <a:r>
                  <a:rPr lang="es-CO" sz="2400" dirty="0"/>
                  <a:t>:</a:t>
                </a:r>
              </a:p>
              <a:p>
                <a:pPr marL="0" indent="0" algn="ctr">
                  <a:buNone/>
                </a:pPr>
                <a:r>
                  <a:rPr lang="es-CO" sz="2400" dirty="0"/>
                  <a:t> </a:t>
                </a:r>
              </a:p>
            </p:txBody>
          </p:sp>
        </mc:Choice>
        <mc:Fallback xmlns="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EEB54ADA-2823-E3EB-53AB-3AA84F3852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6" t="-1961" r="-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6D906AB6-02B3-ED48-9434-EB6991D463FD}"/>
                  </a:ext>
                </a:extLst>
              </p:cNvPr>
              <p:cNvSpPr/>
              <p:nvPr/>
            </p:nvSpPr>
            <p:spPr>
              <a:xfrm>
                <a:off x="1167328" y="3843905"/>
                <a:ext cx="9844709" cy="102373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5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sz="5400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s-CO" sz="5400" dirty="0">
                    <a:solidFill>
                      <a:srgbClr val="7030A0"/>
                    </a:solidFill>
                  </a:rPr>
                  <a:t> </a:t>
                </a:r>
                <a:r>
                  <a:rPr lang="es-CO" sz="5400" dirty="0">
                    <a:solidFill>
                      <a:schemeClr val="tx1"/>
                    </a:solidFill>
                  </a:rPr>
                  <a:t>+</a:t>
                </a:r>
                <a:r>
                  <a:rPr lang="es-CO" sz="5400" dirty="0">
                    <a:solidFill>
                      <a:srgbClr val="7030A0"/>
                    </a:solidFill>
                  </a:rPr>
                  <a:t> </a:t>
                </a:r>
                <a:r>
                  <a:rPr lang="es-CO" sz="5400" dirty="0">
                    <a:solidFill>
                      <a:srgbClr val="00B050"/>
                    </a:solidFill>
                  </a:rPr>
                  <a:t>CDM</a:t>
                </a:r>
                <a:r>
                  <a:rPr lang="es-CO" sz="5400" dirty="0">
                    <a:solidFill>
                      <a:srgbClr val="7030A0"/>
                    </a:solidFill>
                  </a:rPr>
                  <a:t> </a:t>
                </a:r>
                <a:r>
                  <a:rPr lang="es-CO" sz="5400" dirty="0">
                    <a:solidFill>
                      <a:schemeClr val="tx1"/>
                    </a:solidFill>
                  </a:rPr>
                  <a:t>+</a:t>
                </a:r>
                <a:r>
                  <a:rPr lang="es-CO" sz="5400" dirty="0">
                    <a:solidFill>
                      <a:srgbClr val="7030A0"/>
                    </a:solidFill>
                  </a:rPr>
                  <a:t> </a:t>
                </a:r>
                <a:r>
                  <a:rPr lang="es-CO" sz="5400" dirty="0" err="1">
                    <a:solidFill>
                      <a:srgbClr val="FFC000"/>
                    </a:solidFill>
                  </a:rPr>
                  <a:t>Matter</a:t>
                </a:r>
                <a:endParaRPr lang="es-CO" sz="5400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6D906AB6-02B3-ED48-9434-EB6991D463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7328" y="3843905"/>
                <a:ext cx="9844709" cy="1023730"/>
              </a:xfrm>
              <a:prstGeom prst="rect">
                <a:avLst/>
              </a:prstGeom>
              <a:blipFill>
                <a:blip r:embed="rId3"/>
                <a:stretch>
                  <a:fillRect t="-10778" b="-3233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uadroTexto 4">
            <a:extLst>
              <a:ext uri="{FF2B5EF4-FFF2-40B4-BE49-F238E27FC236}">
                <a16:creationId xmlns:a16="http://schemas.microsoft.com/office/drawing/2014/main" id="{8F39A5E7-8BC9-5913-8715-157FA187314E}"/>
              </a:ext>
            </a:extLst>
          </p:cNvPr>
          <p:cNvSpPr txBox="1"/>
          <p:nvPr/>
        </p:nvSpPr>
        <p:spPr>
          <a:xfrm>
            <a:off x="2680287" y="4719611"/>
            <a:ext cx="22628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Cosmological</a:t>
            </a:r>
            <a:r>
              <a:rPr lang="es-CO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constant</a:t>
            </a:r>
            <a:endParaRPr lang="es-CO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00F83CC-35DE-C181-B46A-60FB9C3AD520}"/>
              </a:ext>
            </a:extLst>
          </p:cNvPr>
          <p:cNvSpPr txBox="1"/>
          <p:nvPr/>
        </p:nvSpPr>
        <p:spPr>
          <a:xfrm>
            <a:off x="4374030" y="4719611"/>
            <a:ext cx="19215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/>
              <a:t> </a:t>
            </a:r>
            <a:r>
              <a:rPr lang="es-CO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Cold</a:t>
            </a:r>
            <a:r>
              <a:rPr lang="es-CO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Dark</a:t>
            </a:r>
            <a:r>
              <a:rPr lang="es-CO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Matter</a:t>
            </a:r>
            <a:endParaRPr lang="es-CO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59073BC-8927-E467-7353-70618632B3A2}"/>
              </a:ext>
            </a:extLst>
          </p:cNvPr>
          <p:cNvSpPr txBox="1"/>
          <p:nvPr/>
        </p:nvSpPr>
        <p:spPr>
          <a:xfrm>
            <a:off x="6574768" y="4873499"/>
            <a:ext cx="2059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Barionic</a:t>
            </a:r>
            <a:r>
              <a:rPr lang="es-CO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matter</a:t>
            </a:r>
            <a:r>
              <a:rPr lang="es-CO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499FA2C-E0FF-AAB8-D012-F315C4557216}"/>
              </a:ext>
            </a:extLst>
          </p:cNvPr>
          <p:cNvSpPr txBox="1"/>
          <p:nvPr/>
        </p:nvSpPr>
        <p:spPr>
          <a:xfrm>
            <a:off x="2342323" y="5639279"/>
            <a:ext cx="2837066" cy="40011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Cosmological constant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9E11016-B97C-D146-EDE8-50FBF5B29EA3}"/>
              </a:ext>
            </a:extLst>
          </p:cNvPr>
          <p:cNvSpPr txBox="1"/>
          <p:nvPr/>
        </p:nvSpPr>
        <p:spPr>
          <a:xfrm>
            <a:off x="5708287" y="5639279"/>
            <a:ext cx="1416228" cy="40011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Matter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CDB4AA3-C55B-0B8E-4CD2-27AFBE5594CD}"/>
              </a:ext>
            </a:extLst>
          </p:cNvPr>
          <p:cNvSpPr txBox="1"/>
          <p:nvPr/>
        </p:nvSpPr>
        <p:spPr>
          <a:xfrm>
            <a:off x="8182312" y="5639279"/>
            <a:ext cx="1677599" cy="40011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Radiation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D9F0D86-F7A6-52F0-B997-DB7939DF0CE7}"/>
              </a:ext>
            </a:extLst>
          </p:cNvPr>
          <p:cNvSpPr txBox="1"/>
          <p:nvPr/>
        </p:nvSpPr>
        <p:spPr>
          <a:xfrm>
            <a:off x="11012037" y="6311900"/>
            <a:ext cx="683525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1/7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25812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F40F52-FA3E-B9C0-7A5E-7D42D883E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Standard </a:t>
            </a:r>
            <a:r>
              <a:rPr lang="es-CO" dirty="0" err="1"/>
              <a:t>cosmology</a:t>
            </a:r>
            <a:endParaRPr lang="es-CO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EEB54ADA-2823-E3EB-53AB-3AA84F3852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2400" i="1" dirty="0">
                    <a:solidFill>
                      <a:srgbClr val="00B050"/>
                    </a:solidFill>
                  </a:rPr>
                  <a:t>‘</a:t>
                </a:r>
                <a:r>
                  <a:rPr lang="en-US" sz="2400" b="0" i="1" dirty="0">
                    <a:solidFill>
                      <a:srgbClr val="00B050"/>
                    </a:solidFill>
                    <a:effectLst/>
                  </a:rPr>
                  <a:t>The simplest model that provides a reasonably good account of several properties of the universe’</a:t>
                </a:r>
              </a:p>
              <a:p>
                <a:pPr marL="0" indent="0" algn="r">
                  <a:buNone/>
                </a:pPr>
                <a:r>
                  <a:rPr lang="en-US" sz="1600" b="0" i="1" dirty="0">
                    <a:solidFill>
                      <a:srgbClr val="202122"/>
                    </a:solidFill>
                    <a:effectLst/>
                  </a:rPr>
                  <a:t>Wikipedia, The Free Encyclopedia [3]</a:t>
                </a:r>
                <a:endParaRPr lang="en-US" sz="1600" dirty="0">
                  <a:solidFill>
                    <a:srgbClr val="202122"/>
                  </a:solidFill>
                </a:endParaRPr>
              </a:p>
              <a:p>
                <a:pPr marL="0" indent="0" algn="ctr">
                  <a:buNone/>
                </a:pPr>
                <a:r>
                  <a:rPr lang="es-CO" sz="2400" dirty="0" err="1"/>
                  <a:t>Our</a:t>
                </a:r>
                <a:r>
                  <a:rPr lang="es-CO" sz="2400" dirty="0"/>
                  <a:t> standard </a:t>
                </a:r>
                <a:r>
                  <a:rPr lang="es-CO" sz="2400" dirty="0" err="1"/>
                  <a:t>model</a:t>
                </a:r>
                <a:r>
                  <a:rPr lang="es-CO" sz="2400" dirty="0"/>
                  <a:t> </a:t>
                </a:r>
                <a:r>
                  <a:rPr lang="es-CO" sz="2400" dirty="0" err="1"/>
                  <a:t>corresponds</a:t>
                </a:r>
                <a:r>
                  <a:rPr lang="es-CO" sz="2400" dirty="0"/>
                  <a:t> </a:t>
                </a:r>
                <a:r>
                  <a:rPr lang="es-CO" sz="2400" dirty="0" err="1"/>
                  <a:t>to</a:t>
                </a:r>
                <a:r>
                  <a:rPr lang="es-CO" sz="2400" dirty="0"/>
                  <a:t> </a:t>
                </a:r>
                <a:r>
                  <a:rPr lang="es-CO" sz="2400" dirty="0" err="1"/>
                  <a:t>the</a:t>
                </a:r>
                <a:r>
                  <a:rPr lang="es-CO" sz="2400" dirty="0"/>
                  <a:t> </a:t>
                </a:r>
                <a14:m>
                  <m:oMath xmlns:m="http://schemas.openxmlformats.org/officeDocument/2006/math">
                    <m:r>
                      <a:rPr lang="es-ES" sz="2400" b="1" i="0" smtClean="0">
                        <a:latin typeface="Cambria Math" panose="02040503050406030204" pitchFamily="18" charset="0"/>
                      </a:rPr>
                      <m:t>𝚲</m:t>
                    </m:r>
                    <m:r>
                      <a:rPr lang="es-ES" sz="2400" b="1" i="0" smtClean="0">
                        <a:latin typeface="Cambria Math" panose="02040503050406030204" pitchFamily="18" charset="0"/>
                      </a:rPr>
                      <m:t>𝐂𝐃𝐌</m:t>
                    </m:r>
                  </m:oMath>
                </a14:m>
                <a:r>
                  <a:rPr lang="es-CO" sz="2400" dirty="0"/>
                  <a:t> </a:t>
                </a:r>
                <a:r>
                  <a:rPr lang="es-CO" sz="2400" dirty="0" err="1"/>
                  <a:t>model</a:t>
                </a:r>
                <a:r>
                  <a:rPr lang="es-CO" sz="2400" dirty="0"/>
                  <a:t> in </a:t>
                </a:r>
                <a:r>
                  <a:rPr lang="es-CO" sz="2400" dirty="0" err="1"/>
                  <a:t>which</a:t>
                </a:r>
                <a:r>
                  <a:rPr lang="es-CO" sz="2400" dirty="0"/>
                  <a:t> </a:t>
                </a:r>
                <a:r>
                  <a:rPr lang="es-CO" sz="2400" dirty="0" err="1"/>
                  <a:t>the</a:t>
                </a:r>
                <a:r>
                  <a:rPr lang="es-CO" sz="2400" dirty="0"/>
                  <a:t> universe has </a:t>
                </a:r>
                <a:r>
                  <a:rPr lang="es-CO" sz="2400" dirty="0" err="1"/>
                  <a:t>three</a:t>
                </a:r>
                <a:r>
                  <a:rPr lang="es-CO" sz="2400" dirty="0"/>
                  <a:t> </a:t>
                </a:r>
                <a:r>
                  <a:rPr lang="es-CO" sz="2400" dirty="0" err="1"/>
                  <a:t>main</a:t>
                </a:r>
                <a:r>
                  <a:rPr lang="es-CO" sz="2400" dirty="0"/>
                  <a:t> </a:t>
                </a:r>
                <a:r>
                  <a:rPr lang="es-CO" sz="2400" dirty="0" err="1"/>
                  <a:t>components</a:t>
                </a:r>
                <a:r>
                  <a:rPr lang="es-CO" sz="2400" dirty="0"/>
                  <a:t>:</a:t>
                </a:r>
              </a:p>
              <a:p>
                <a:pPr marL="0" indent="0" algn="ctr">
                  <a:buNone/>
                </a:pPr>
                <a:r>
                  <a:rPr lang="es-CO" sz="2400" dirty="0"/>
                  <a:t> </a:t>
                </a:r>
              </a:p>
            </p:txBody>
          </p:sp>
        </mc:Choice>
        <mc:Fallback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EEB54ADA-2823-E3EB-53AB-3AA84F3852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6" t="-1961" r="-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6D906AB6-02B3-ED48-9434-EB6991D463FD}"/>
                  </a:ext>
                </a:extLst>
              </p:cNvPr>
              <p:cNvSpPr/>
              <p:nvPr/>
            </p:nvSpPr>
            <p:spPr>
              <a:xfrm>
                <a:off x="1167328" y="3843905"/>
                <a:ext cx="9844709" cy="102373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5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sz="5400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s-CO" sz="5400" dirty="0">
                    <a:solidFill>
                      <a:srgbClr val="7030A0"/>
                    </a:solidFill>
                  </a:rPr>
                  <a:t> </a:t>
                </a:r>
                <a:r>
                  <a:rPr lang="es-CO" sz="5400" dirty="0">
                    <a:solidFill>
                      <a:schemeClr val="tx1"/>
                    </a:solidFill>
                  </a:rPr>
                  <a:t>+</a:t>
                </a:r>
                <a:r>
                  <a:rPr lang="es-CO" sz="5400" dirty="0">
                    <a:solidFill>
                      <a:srgbClr val="7030A0"/>
                    </a:solidFill>
                  </a:rPr>
                  <a:t> </a:t>
                </a:r>
                <a:r>
                  <a:rPr lang="es-CO" sz="5400" dirty="0">
                    <a:solidFill>
                      <a:srgbClr val="00B050"/>
                    </a:solidFill>
                  </a:rPr>
                  <a:t>CDM</a:t>
                </a:r>
                <a:r>
                  <a:rPr lang="es-CO" sz="5400" dirty="0">
                    <a:solidFill>
                      <a:srgbClr val="7030A0"/>
                    </a:solidFill>
                  </a:rPr>
                  <a:t> </a:t>
                </a:r>
                <a:r>
                  <a:rPr lang="es-CO" sz="5400" dirty="0">
                    <a:solidFill>
                      <a:schemeClr val="tx1"/>
                    </a:solidFill>
                  </a:rPr>
                  <a:t>+</a:t>
                </a:r>
                <a:r>
                  <a:rPr lang="es-CO" sz="5400" dirty="0">
                    <a:solidFill>
                      <a:srgbClr val="7030A0"/>
                    </a:solidFill>
                  </a:rPr>
                  <a:t> </a:t>
                </a:r>
                <a:r>
                  <a:rPr lang="es-CO" sz="5400" dirty="0" err="1">
                    <a:solidFill>
                      <a:srgbClr val="FFC000"/>
                    </a:solidFill>
                  </a:rPr>
                  <a:t>Matter</a:t>
                </a:r>
                <a:endParaRPr lang="es-CO" sz="5400" dirty="0">
                  <a:solidFill>
                    <a:srgbClr val="FFC000"/>
                  </a:solidFill>
                </a:endParaRPr>
              </a:p>
            </p:txBody>
          </p:sp>
        </mc:Choice>
        <mc:Fallback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6D906AB6-02B3-ED48-9434-EB6991D463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7328" y="3843905"/>
                <a:ext cx="9844709" cy="1023730"/>
              </a:xfrm>
              <a:prstGeom prst="rect">
                <a:avLst/>
              </a:prstGeom>
              <a:blipFill>
                <a:blip r:embed="rId3"/>
                <a:stretch>
                  <a:fillRect t="-10778" b="-3233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uadroTexto 4">
            <a:extLst>
              <a:ext uri="{FF2B5EF4-FFF2-40B4-BE49-F238E27FC236}">
                <a16:creationId xmlns:a16="http://schemas.microsoft.com/office/drawing/2014/main" id="{8F39A5E7-8BC9-5913-8715-157FA187314E}"/>
              </a:ext>
            </a:extLst>
          </p:cNvPr>
          <p:cNvSpPr txBox="1"/>
          <p:nvPr/>
        </p:nvSpPr>
        <p:spPr>
          <a:xfrm>
            <a:off x="2680287" y="4719611"/>
            <a:ext cx="22628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Cosmological</a:t>
            </a:r>
            <a:r>
              <a:rPr lang="es-CO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constant</a:t>
            </a:r>
            <a:endParaRPr lang="es-CO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00F83CC-35DE-C181-B46A-60FB9C3AD520}"/>
              </a:ext>
            </a:extLst>
          </p:cNvPr>
          <p:cNvSpPr txBox="1"/>
          <p:nvPr/>
        </p:nvSpPr>
        <p:spPr>
          <a:xfrm>
            <a:off x="4374030" y="4719611"/>
            <a:ext cx="19215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/>
              <a:t> </a:t>
            </a:r>
            <a:r>
              <a:rPr lang="es-CO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Cold</a:t>
            </a:r>
            <a:r>
              <a:rPr lang="es-CO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Dark</a:t>
            </a:r>
            <a:r>
              <a:rPr lang="es-CO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Matter</a:t>
            </a:r>
            <a:endParaRPr lang="es-CO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59073BC-8927-E467-7353-70618632B3A2}"/>
              </a:ext>
            </a:extLst>
          </p:cNvPr>
          <p:cNvSpPr txBox="1"/>
          <p:nvPr/>
        </p:nvSpPr>
        <p:spPr>
          <a:xfrm>
            <a:off x="6574768" y="4873499"/>
            <a:ext cx="2059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Barionic</a:t>
            </a:r>
            <a:r>
              <a:rPr lang="es-CO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matter</a:t>
            </a:r>
            <a:r>
              <a:rPr lang="es-CO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499FA2C-E0FF-AAB8-D012-F315C4557216}"/>
              </a:ext>
            </a:extLst>
          </p:cNvPr>
          <p:cNvSpPr txBox="1"/>
          <p:nvPr/>
        </p:nvSpPr>
        <p:spPr>
          <a:xfrm>
            <a:off x="2342323" y="5639279"/>
            <a:ext cx="2837066" cy="40011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Cosmological constant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9E11016-B97C-D146-EDE8-50FBF5B29EA3}"/>
              </a:ext>
            </a:extLst>
          </p:cNvPr>
          <p:cNvSpPr txBox="1"/>
          <p:nvPr/>
        </p:nvSpPr>
        <p:spPr>
          <a:xfrm>
            <a:off x="5708287" y="5639279"/>
            <a:ext cx="1416228" cy="40011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Matter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CDB4AA3-C55B-0B8E-4CD2-27AFBE5594CD}"/>
              </a:ext>
            </a:extLst>
          </p:cNvPr>
          <p:cNvSpPr txBox="1"/>
          <p:nvPr/>
        </p:nvSpPr>
        <p:spPr>
          <a:xfrm>
            <a:off x="8182312" y="5639279"/>
            <a:ext cx="1677599" cy="40011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Radiation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D9F0D86-F7A6-52F0-B997-DB7939DF0CE7}"/>
              </a:ext>
            </a:extLst>
          </p:cNvPr>
          <p:cNvSpPr txBox="1"/>
          <p:nvPr/>
        </p:nvSpPr>
        <p:spPr>
          <a:xfrm>
            <a:off x="11012037" y="6311900"/>
            <a:ext cx="683525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1/7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D773B914-95B2-81F0-106A-31E4DD725913}"/>
              </a:ext>
            </a:extLst>
          </p:cNvPr>
          <p:cNvSpPr/>
          <p:nvPr/>
        </p:nvSpPr>
        <p:spPr>
          <a:xfrm rot="20554153">
            <a:off x="2214989" y="2809736"/>
            <a:ext cx="7749386" cy="1238531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Possess</a:t>
            </a:r>
            <a:r>
              <a:rPr lang="es-E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8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problems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838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16FD73-9BC5-2096-C55B-0542EF4E1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Non-Standard </a:t>
            </a:r>
            <a:r>
              <a:rPr lang="es-CO" dirty="0" err="1"/>
              <a:t>cosmology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B58AA8D-0019-8E7E-8568-3E2A2FF6AE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i="1" dirty="0">
                <a:solidFill>
                  <a:srgbClr val="7030A0"/>
                </a:solidFill>
              </a:rPr>
              <a:t>‘Any physical cosmological model of the universe that is proposed as an alternative to the current standard model of cosmology’</a:t>
            </a:r>
          </a:p>
          <a:p>
            <a:pPr marL="0" indent="0" algn="r">
              <a:buNone/>
            </a:pPr>
            <a:r>
              <a:rPr lang="en-US" sz="1600" b="0" i="1" dirty="0">
                <a:solidFill>
                  <a:srgbClr val="202122"/>
                </a:solidFill>
                <a:effectLst/>
              </a:rPr>
              <a:t>Wikipedia, The Free Encyclopedia [4]</a:t>
            </a:r>
          </a:p>
          <a:p>
            <a:pPr marL="0" indent="0" algn="ctr">
              <a:buNone/>
            </a:pPr>
            <a:r>
              <a:rPr lang="en-US" sz="2400" i="1" dirty="0">
                <a:solidFill>
                  <a:srgbClr val="202122"/>
                </a:solidFill>
              </a:rPr>
              <a:t>In this research project we are interested in models in which some </a:t>
            </a:r>
            <a:r>
              <a:rPr lang="en-US" sz="2400" b="1" i="1" dirty="0">
                <a:solidFill>
                  <a:srgbClr val="202122"/>
                </a:solidFill>
              </a:rPr>
              <a:t>stage</a:t>
            </a:r>
            <a:r>
              <a:rPr lang="en-US" sz="2400" i="1" dirty="0">
                <a:solidFill>
                  <a:srgbClr val="202122"/>
                </a:solidFill>
              </a:rPr>
              <a:t> in the history of the early universe is </a:t>
            </a:r>
            <a:r>
              <a:rPr lang="en-US" sz="2400" b="1" i="1" dirty="0">
                <a:solidFill>
                  <a:srgbClr val="202122"/>
                </a:solidFill>
              </a:rPr>
              <a:t>modified</a:t>
            </a:r>
            <a:r>
              <a:rPr lang="en-US" sz="2400" i="1" dirty="0">
                <a:solidFill>
                  <a:srgbClr val="202122"/>
                </a:solidFill>
              </a:rPr>
              <a:t>.</a:t>
            </a:r>
            <a:endParaRPr lang="en-US" sz="2400" i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64F8CA9-EFC1-57B4-CB51-A95BB09584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4627" y="3948928"/>
            <a:ext cx="5796334" cy="2543947"/>
          </a:xfrm>
          <a:prstGeom prst="rect">
            <a:avLst/>
          </a:prstGeom>
        </p:spPr>
      </p:pic>
      <p:sp>
        <p:nvSpPr>
          <p:cNvPr id="6" name="Cerrar llave 5">
            <a:extLst>
              <a:ext uri="{FF2B5EF4-FFF2-40B4-BE49-F238E27FC236}">
                <a16:creationId xmlns:a16="http://schemas.microsoft.com/office/drawing/2014/main" id="{202AB90B-0263-F491-1E30-A7A1E8A3CEB9}"/>
              </a:ext>
            </a:extLst>
          </p:cNvPr>
          <p:cNvSpPr/>
          <p:nvPr/>
        </p:nvSpPr>
        <p:spPr>
          <a:xfrm rot="16200000">
            <a:off x="3965438" y="5245594"/>
            <a:ext cx="191570" cy="965292"/>
          </a:xfrm>
          <a:prstGeom prst="rightBrac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77E6412C-DA86-A9AD-A3E1-F214570198D6}"/>
                  </a:ext>
                </a:extLst>
              </p:cNvPr>
              <p:cNvSpPr txBox="1"/>
              <p:nvPr/>
            </p:nvSpPr>
            <p:spPr>
              <a:xfrm>
                <a:off x="3693007" y="5085709"/>
                <a:ext cx="736432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000" b="0" i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∼1 </m:t>
                      </m:r>
                      <m:r>
                        <m:rPr>
                          <m:sty m:val="p"/>
                        </m:rPr>
                        <a:rPr lang="es-ES" sz="2000" b="0" i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s</m:t>
                      </m:r>
                    </m:oMath>
                  </m:oMathPara>
                </a14:m>
                <a:endParaRPr lang="es-CO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77E6412C-DA86-A9AD-A3E1-F214570198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3007" y="5085709"/>
                <a:ext cx="736432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uadroTexto 9">
            <a:extLst>
              <a:ext uri="{FF2B5EF4-FFF2-40B4-BE49-F238E27FC236}">
                <a16:creationId xmlns:a16="http://schemas.microsoft.com/office/drawing/2014/main" id="{68ED269D-0492-ACD1-6029-BFE09DD5256D}"/>
              </a:ext>
            </a:extLst>
          </p:cNvPr>
          <p:cNvSpPr txBox="1"/>
          <p:nvPr/>
        </p:nvSpPr>
        <p:spPr>
          <a:xfrm>
            <a:off x="7277066" y="5728239"/>
            <a:ext cx="41956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/>
              <a:t>Figure 1.</a:t>
            </a:r>
            <a:r>
              <a:rPr lang="es-ES" dirty="0"/>
              <a:t> </a:t>
            </a:r>
            <a:r>
              <a:rPr lang="es-ES" i="1" dirty="0"/>
              <a:t>Gap in </a:t>
            </a:r>
            <a:r>
              <a:rPr lang="es-ES" i="1" dirty="0" err="1"/>
              <a:t>our</a:t>
            </a:r>
            <a:r>
              <a:rPr lang="es-ES" i="1" dirty="0"/>
              <a:t> </a:t>
            </a:r>
            <a:r>
              <a:rPr lang="es-ES" i="1" dirty="0" err="1"/>
              <a:t>knowledge</a:t>
            </a:r>
            <a:r>
              <a:rPr lang="es-ES" i="1" dirty="0"/>
              <a:t> </a:t>
            </a:r>
            <a:r>
              <a:rPr lang="es-ES" i="1" dirty="0" err="1"/>
              <a:t>of</a:t>
            </a:r>
            <a:r>
              <a:rPr lang="es-ES" i="1" dirty="0"/>
              <a:t> </a:t>
            </a:r>
            <a:r>
              <a:rPr lang="es-ES" i="1" dirty="0" err="1"/>
              <a:t>the</a:t>
            </a:r>
            <a:r>
              <a:rPr lang="es-ES" i="1" dirty="0"/>
              <a:t> </a:t>
            </a:r>
            <a:r>
              <a:rPr lang="es-ES" i="1" dirty="0" err="1"/>
              <a:t>early</a:t>
            </a:r>
            <a:r>
              <a:rPr lang="es-ES" i="1" dirty="0"/>
              <a:t> universe. Figure </a:t>
            </a:r>
            <a:r>
              <a:rPr lang="es-ES" i="1" dirty="0" err="1"/>
              <a:t>adapted</a:t>
            </a:r>
            <a:r>
              <a:rPr lang="es-ES" i="1" dirty="0"/>
              <a:t> </a:t>
            </a:r>
            <a:r>
              <a:rPr lang="es-ES" i="1" dirty="0" err="1"/>
              <a:t>from</a:t>
            </a:r>
            <a:r>
              <a:rPr lang="es-ES" i="1" dirty="0"/>
              <a:t> </a:t>
            </a:r>
            <a:r>
              <a:rPr lang="es-ES" dirty="0"/>
              <a:t>[5].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493669F-1D18-CDD1-242F-45CF237A4BBA}"/>
              </a:ext>
            </a:extLst>
          </p:cNvPr>
          <p:cNvSpPr txBox="1"/>
          <p:nvPr/>
        </p:nvSpPr>
        <p:spPr>
          <a:xfrm>
            <a:off x="11012037" y="6311900"/>
            <a:ext cx="683525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2/7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4990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A5F527-211B-9666-8826-D1F5945C3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>
                <a:solidFill>
                  <a:srgbClr val="00B050"/>
                </a:solidFill>
              </a:rPr>
              <a:t>Standard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b="1" dirty="0">
                <a:solidFill>
                  <a:srgbClr val="7030A0"/>
                </a:solidFill>
              </a:rPr>
              <a:t>Non-Standard </a:t>
            </a:r>
            <a:r>
              <a:rPr lang="es-ES" b="1" dirty="0" err="1">
                <a:solidFill>
                  <a:srgbClr val="7030A0"/>
                </a:solidFill>
              </a:rPr>
              <a:t>Cosmology</a:t>
            </a:r>
            <a:endParaRPr lang="en-US" b="1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640A19CA-4323-4D18-7084-7C6C374BDF02}"/>
                  </a:ext>
                </a:extLst>
              </p:cNvPr>
              <p:cNvSpPr txBox="1"/>
              <p:nvPr/>
            </p:nvSpPr>
            <p:spPr>
              <a:xfrm>
                <a:off x="1578898" y="3176257"/>
                <a:ext cx="3661130" cy="9920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sub>
                          </m:sSub>
                        </m:num>
                        <m:den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+3</m:t>
                      </m:r>
                      <m:d>
                        <m:dPr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𝐻</m:t>
                      </m:r>
                      <m:sSub>
                        <m:sSubPr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640A19CA-4323-4D18-7084-7C6C374BDF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8898" y="3176257"/>
                <a:ext cx="3661130" cy="99200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5CBE12A8-4805-B250-21D5-1D1B57B649A1}"/>
                  </a:ext>
                </a:extLst>
              </p:cNvPr>
              <p:cNvSpPr txBox="1"/>
              <p:nvPr/>
            </p:nvSpPr>
            <p:spPr>
              <a:xfrm>
                <a:off x="2214101" y="4093354"/>
                <a:ext cx="2390719" cy="9782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𝑑𝑠</m:t>
                          </m:r>
                        </m:num>
                        <m:den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𝐻𝑠</m:t>
                      </m:r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5CBE12A8-4805-B250-21D5-1D1B57B649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4101" y="4093354"/>
                <a:ext cx="2390719" cy="97821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A687DC43-C7B5-32B0-A519-72CB14F42846}"/>
                  </a:ext>
                </a:extLst>
              </p:cNvPr>
              <p:cNvSpPr txBox="1"/>
              <p:nvPr/>
            </p:nvSpPr>
            <p:spPr>
              <a:xfrm>
                <a:off x="1421738" y="5004285"/>
                <a:ext cx="3975447" cy="7012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𝑑𝑛</m:t>
                          </m:r>
                        </m:num>
                        <m:den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𝐻𝑛</m:t>
                      </m:r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d>
                        <m:dPr>
                          <m:begChr m:val="⟨"/>
                          <m:endChr m:val="⟩"/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  <m:sup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A687DC43-C7B5-32B0-A519-72CB14F428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1738" y="5004285"/>
                <a:ext cx="3975447" cy="7012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B277B0E1-64BC-7EC4-41CE-1E7C429AD444}"/>
                  </a:ext>
                </a:extLst>
              </p:cNvPr>
              <p:cNvSpPr txBox="1"/>
              <p:nvPr/>
            </p:nvSpPr>
            <p:spPr>
              <a:xfrm>
                <a:off x="6591361" y="3176256"/>
                <a:ext cx="4382354" cy="9920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sub>
                          </m:sSub>
                        </m:num>
                        <m:den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+3</m:t>
                      </m:r>
                      <m:d>
                        <m:dPr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𝐻</m:t>
                      </m:r>
                      <m:sSub>
                        <m:sSubPr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ES" sz="2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1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𝚪</m:t>
                          </m:r>
                        </m:e>
                        <m:sub>
                          <m:r>
                            <a:rPr lang="es-ES" sz="2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𝝓</m:t>
                          </m:r>
                        </m:sub>
                      </m:sSub>
                      <m:sSub>
                        <m:sSubPr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B277B0E1-64BC-7EC4-41CE-1E7C429AD4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1361" y="3176256"/>
                <a:ext cx="4382354" cy="99200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48BB6F81-A836-661B-0695-A86ACACA6D18}"/>
                  </a:ext>
                </a:extLst>
              </p:cNvPr>
              <p:cNvSpPr txBox="1"/>
              <p:nvPr/>
            </p:nvSpPr>
            <p:spPr>
              <a:xfrm>
                <a:off x="7074570" y="4093354"/>
                <a:ext cx="3275705" cy="9782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𝑑𝑠</m:t>
                          </m:r>
                        </m:num>
                        <m:den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𝐻𝑠</m:t>
                      </m:r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s-ES" sz="2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𝜞</m:t>
                          </m:r>
                        </m:e>
                        <m:sub>
                          <m:r>
                            <a:rPr lang="es-ES" sz="2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𝝓</m:t>
                          </m:r>
                        </m:sub>
                      </m:sSub>
                      <m:sSub>
                        <m:sSubPr>
                          <m:ctrlPr>
                            <a:rPr lang="es-E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48BB6F81-A836-661B-0695-A86ACACA6D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4570" y="4093354"/>
                <a:ext cx="3275705" cy="97821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A0014DE5-5B9E-FB26-403F-5064149DB387}"/>
                  </a:ext>
                </a:extLst>
              </p:cNvPr>
              <p:cNvSpPr txBox="1"/>
              <p:nvPr/>
            </p:nvSpPr>
            <p:spPr>
              <a:xfrm>
                <a:off x="6794817" y="5004285"/>
                <a:ext cx="3975447" cy="7012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𝑑𝑛</m:t>
                          </m:r>
                        </m:num>
                        <m:den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𝐻𝑛</m:t>
                      </m:r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d>
                        <m:dPr>
                          <m:begChr m:val="⟨"/>
                          <m:endChr m:val="⟩"/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  <m:sup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A0014DE5-5B9E-FB26-403F-5064149DB3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4817" y="5004285"/>
                <a:ext cx="3975447" cy="70121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uadroTexto 9">
            <a:extLst>
              <a:ext uri="{FF2B5EF4-FFF2-40B4-BE49-F238E27FC236}">
                <a16:creationId xmlns:a16="http://schemas.microsoft.com/office/drawing/2014/main" id="{4CD37CC5-5401-0002-BAB4-4014E4760352}"/>
              </a:ext>
            </a:extLst>
          </p:cNvPr>
          <p:cNvSpPr txBox="1"/>
          <p:nvPr/>
        </p:nvSpPr>
        <p:spPr>
          <a:xfrm>
            <a:off x="1280159" y="1914189"/>
            <a:ext cx="42586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/>
              <a:t>Decoupled</a:t>
            </a:r>
            <a:r>
              <a:rPr lang="en-US" sz="2400" i="1"/>
              <a:t> system of </a:t>
            </a:r>
            <a:r>
              <a:rPr lang="en-US" sz="2400" b="1" i="1"/>
              <a:t>Boltzmann</a:t>
            </a:r>
            <a:r>
              <a:rPr lang="en-US" sz="2400" i="1"/>
              <a:t> differential equations.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0254208-7B1D-A5EF-4C42-446DAD34051F}"/>
              </a:ext>
            </a:extLst>
          </p:cNvPr>
          <p:cNvSpPr txBox="1"/>
          <p:nvPr/>
        </p:nvSpPr>
        <p:spPr>
          <a:xfrm>
            <a:off x="6653236" y="1914189"/>
            <a:ext cx="42586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/>
              <a:t>Coupled</a:t>
            </a:r>
            <a:r>
              <a:rPr lang="en-US" sz="2400" i="1"/>
              <a:t> system of </a:t>
            </a:r>
            <a:r>
              <a:rPr lang="en-US" sz="2400" b="1" i="1"/>
              <a:t>Boltzmann</a:t>
            </a:r>
            <a:r>
              <a:rPr lang="en-US" sz="2400" i="1"/>
              <a:t> differential equations.</a:t>
            </a:r>
          </a:p>
        </p:txBody>
      </p:sp>
      <p:sp>
        <p:nvSpPr>
          <p:cNvPr id="12" name="Flecha: a la derecha 11">
            <a:extLst>
              <a:ext uri="{FF2B5EF4-FFF2-40B4-BE49-F238E27FC236}">
                <a16:creationId xmlns:a16="http://schemas.microsoft.com/office/drawing/2014/main" id="{56F2D871-1519-8854-71D5-1EEAE7A088CC}"/>
              </a:ext>
            </a:extLst>
          </p:cNvPr>
          <p:cNvSpPr/>
          <p:nvPr/>
        </p:nvSpPr>
        <p:spPr>
          <a:xfrm>
            <a:off x="5580275" y="4238599"/>
            <a:ext cx="1042177" cy="464578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2D93E3CC-90B4-0AAE-6234-E461DAF14358}"/>
              </a:ext>
            </a:extLst>
          </p:cNvPr>
          <p:cNvSpPr/>
          <p:nvPr/>
        </p:nvSpPr>
        <p:spPr>
          <a:xfrm>
            <a:off x="1280159" y="4948013"/>
            <a:ext cx="9693556" cy="8309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2DC782C-24A8-8A98-5660-A15669710ED8}"/>
              </a:ext>
            </a:extLst>
          </p:cNvPr>
          <p:cNvSpPr txBox="1"/>
          <p:nvPr/>
        </p:nvSpPr>
        <p:spPr>
          <a:xfrm>
            <a:off x="2718829" y="5912432"/>
            <a:ext cx="6754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Thermal</a:t>
            </a:r>
            <a:r>
              <a:rPr lang="es-E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production</a:t>
            </a:r>
            <a:r>
              <a:rPr lang="es-E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es-E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Dark</a:t>
            </a:r>
            <a:r>
              <a:rPr lang="es-E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Matter</a:t>
            </a:r>
            <a:r>
              <a:rPr lang="es-E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34CCAD3D-FD69-AED5-73F2-5D3CAA54FE7B}"/>
              </a:ext>
            </a:extLst>
          </p:cNvPr>
          <p:cNvSpPr txBox="1"/>
          <p:nvPr/>
        </p:nvSpPr>
        <p:spPr>
          <a:xfrm>
            <a:off x="11012037" y="6311900"/>
            <a:ext cx="683525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3/7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1922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A5F527-211B-9666-8826-D1F5945C3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>
                <a:solidFill>
                  <a:srgbClr val="00B050"/>
                </a:solidFill>
              </a:rPr>
              <a:t>Standard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b="1" dirty="0">
                <a:solidFill>
                  <a:srgbClr val="7030A0"/>
                </a:solidFill>
              </a:rPr>
              <a:t>Non-Standard </a:t>
            </a:r>
            <a:r>
              <a:rPr lang="es-ES" b="1" dirty="0" err="1">
                <a:solidFill>
                  <a:srgbClr val="7030A0"/>
                </a:solidFill>
              </a:rPr>
              <a:t>Cosmology</a:t>
            </a:r>
            <a:endParaRPr lang="en-US" b="1" dirty="0">
              <a:solidFill>
                <a:srgbClr val="7030A0"/>
              </a:solidFill>
            </a:endParaRPr>
          </a:p>
        </p:txBody>
      </p:sp>
      <p:pic>
        <p:nvPicPr>
          <p:cNvPr id="3" name="Marcador de contenido 4" descr="Gráfico, Diagrama&#10;&#10;Descripción generada automáticamente">
            <a:extLst>
              <a:ext uri="{FF2B5EF4-FFF2-40B4-BE49-F238E27FC236}">
                <a16:creationId xmlns:a16="http://schemas.microsoft.com/office/drawing/2014/main" id="{D03DE96A-BBD0-A060-B796-6191A408EB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798" y="2136318"/>
            <a:ext cx="3915092" cy="3831496"/>
          </a:xfrm>
          <a:prstGeom prst="rect">
            <a:avLst/>
          </a:prstGeom>
        </p:spPr>
      </p:pic>
      <p:pic>
        <p:nvPicPr>
          <p:cNvPr id="15" name="Marcador de contenido 8">
            <a:extLst>
              <a:ext uri="{FF2B5EF4-FFF2-40B4-BE49-F238E27FC236}">
                <a16:creationId xmlns:a16="http://schemas.microsoft.com/office/drawing/2014/main" id="{D23D64EF-FE3B-3287-11F0-65C404139C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136950"/>
            <a:ext cx="5346280" cy="3901067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19424889-8207-0A5A-405C-47FE9E659765}"/>
              </a:ext>
            </a:extLst>
          </p:cNvPr>
          <p:cNvSpPr txBox="1"/>
          <p:nvPr/>
        </p:nvSpPr>
        <p:spPr>
          <a:xfrm>
            <a:off x="1575582" y="6038017"/>
            <a:ext cx="3716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i="1" dirty="0"/>
              <a:t>Figura 3.</a:t>
            </a:r>
            <a:r>
              <a:rPr lang="es-ES" sz="1600" i="1" dirty="0"/>
              <a:t> WIMP </a:t>
            </a:r>
            <a:r>
              <a:rPr lang="es-ES" sz="1600" i="1" dirty="0" err="1"/>
              <a:t>freeze-out</a:t>
            </a:r>
            <a:r>
              <a:rPr lang="es-ES" sz="1600" i="1" dirty="0"/>
              <a:t> in a standard </a:t>
            </a:r>
            <a:r>
              <a:rPr lang="es-ES" sz="1600" i="1" dirty="0" err="1"/>
              <a:t>cosmology</a:t>
            </a:r>
            <a:r>
              <a:rPr lang="es-ES" sz="1600" i="1" dirty="0"/>
              <a:t>. </a:t>
            </a:r>
            <a:r>
              <a:rPr lang="es-ES" sz="1600" i="1" dirty="0" err="1"/>
              <a:t>Image</a:t>
            </a:r>
            <a:r>
              <a:rPr lang="es-ES" sz="1600" i="1" dirty="0"/>
              <a:t> </a:t>
            </a:r>
            <a:r>
              <a:rPr lang="es-ES" sz="1600" i="1" dirty="0" err="1"/>
              <a:t>taken</a:t>
            </a:r>
            <a:r>
              <a:rPr lang="es-ES" sz="1600" i="1" dirty="0"/>
              <a:t> </a:t>
            </a:r>
            <a:r>
              <a:rPr lang="es-ES" sz="1600" i="1" dirty="0" err="1"/>
              <a:t>from</a:t>
            </a:r>
            <a:r>
              <a:rPr lang="es-ES" sz="1600" i="1" dirty="0"/>
              <a:t> [6].</a:t>
            </a:r>
            <a:endParaRPr lang="es-CO" sz="1600" i="1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F040441-4AF1-3011-F4AE-93666881195E}"/>
              </a:ext>
            </a:extLst>
          </p:cNvPr>
          <p:cNvSpPr txBox="1"/>
          <p:nvPr/>
        </p:nvSpPr>
        <p:spPr>
          <a:xfrm>
            <a:off x="6393674" y="6091777"/>
            <a:ext cx="4628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i="1" dirty="0"/>
              <a:t>Figura 4.</a:t>
            </a:r>
            <a:r>
              <a:rPr lang="es-ES" sz="1600" i="1" dirty="0"/>
              <a:t> WIMP </a:t>
            </a:r>
            <a:r>
              <a:rPr lang="es-ES" sz="1600" i="1" dirty="0" err="1"/>
              <a:t>freeze-out</a:t>
            </a:r>
            <a:r>
              <a:rPr lang="es-ES" sz="1600" i="1" dirty="0"/>
              <a:t> in a non-standard </a:t>
            </a:r>
            <a:r>
              <a:rPr lang="es-ES" sz="1600" i="1" dirty="0" err="1"/>
              <a:t>cosmology</a:t>
            </a:r>
            <a:r>
              <a:rPr lang="es-ES" sz="1600" i="1" dirty="0"/>
              <a:t>. Figure </a:t>
            </a:r>
            <a:r>
              <a:rPr lang="es-ES" sz="1600" i="1" dirty="0" err="1"/>
              <a:t>reproduced</a:t>
            </a:r>
            <a:r>
              <a:rPr lang="es-ES" sz="1600" i="1" dirty="0"/>
              <a:t> </a:t>
            </a:r>
            <a:r>
              <a:rPr lang="es-ES" sz="1600" i="1" dirty="0" err="1"/>
              <a:t>from</a:t>
            </a:r>
            <a:r>
              <a:rPr lang="es-ES" sz="1600" i="1" dirty="0"/>
              <a:t> [1].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70C4B0EB-C2A3-42DC-5CA9-9A9010513F73}"/>
                  </a:ext>
                </a:extLst>
              </p:cNvPr>
              <p:cNvSpPr txBox="1"/>
              <p:nvPr/>
            </p:nvSpPr>
            <p:spPr>
              <a:xfrm>
                <a:off x="8803609" y="1608163"/>
                <a:ext cx="2638671" cy="469296"/>
              </a:xfrm>
              <a:prstGeom prst="rect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8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s-ES" sz="28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</a:rPr>
                        <m:t>=0; </m:t>
                      </m:r>
                      <m:sSub>
                        <m:sSubPr>
                          <m:ctrlPr>
                            <a:rPr lang="es-ES" sz="28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 sz="2800" b="0" i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s-ES" sz="28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es-ES" sz="28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28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</a:rPr>
                        <m:t>𝐶𝑡𝑒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70C4B0EB-C2A3-42DC-5CA9-9A9010513F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3609" y="1608163"/>
                <a:ext cx="2638671" cy="46929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uadroTexto 19">
            <a:extLst>
              <a:ext uri="{FF2B5EF4-FFF2-40B4-BE49-F238E27FC236}">
                <a16:creationId xmlns:a16="http://schemas.microsoft.com/office/drawing/2014/main" id="{4B0B2F36-A639-59A4-A6E0-76C07C6C481B}"/>
              </a:ext>
            </a:extLst>
          </p:cNvPr>
          <p:cNvSpPr txBox="1"/>
          <p:nvPr/>
        </p:nvSpPr>
        <p:spPr>
          <a:xfrm>
            <a:off x="11012037" y="6311900"/>
            <a:ext cx="683525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4/7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1549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B3ABBC-3E75-BFFA-0256-ADB927632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Dark</a:t>
            </a:r>
            <a:r>
              <a:rPr lang="es-ES" dirty="0"/>
              <a:t> </a:t>
            </a:r>
            <a:r>
              <a:rPr lang="es-ES" dirty="0" err="1"/>
              <a:t>Matter</a:t>
            </a:r>
            <a:r>
              <a:rPr lang="es-ES" dirty="0"/>
              <a:t> candidates</a:t>
            </a:r>
            <a:endParaRPr lang="en-US" dirty="0"/>
          </a:p>
        </p:txBody>
      </p:sp>
      <p:pic>
        <p:nvPicPr>
          <p:cNvPr id="3" name="Imagen 2" descr="Calendario&#10;&#10;Descripción generada automáticamente con confianza baja">
            <a:extLst>
              <a:ext uri="{FF2B5EF4-FFF2-40B4-BE49-F238E27FC236}">
                <a16:creationId xmlns:a16="http://schemas.microsoft.com/office/drawing/2014/main" id="{D3C9637D-4D7D-DBCD-560C-AC82DD6F7E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3791857" cy="2132085"/>
          </a:xfrm>
          <a:prstGeom prst="rect">
            <a:avLst/>
          </a:prstGeom>
        </p:spPr>
      </p:pic>
      <p:pic>
        <p:nvPicPr>
          <p:cNvPr id="6" name="Imagen 5" descr="Diagrama&#10;&#10;Descripción generada automáticamente con confianza media">
            <a:extLst>
              <a:ext uri="{FF2B5EF4-FFF2-40B4-BE49-F238E27FC236}">
                <a16:creationId xmlns:a16="http://schemas.microsoft.com/office/drawing/2014/main" id="{54AD1909-4072-CA6F-EB0E-1AC2AFEE5A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023" y="1617146"/>
            <a:ext cx="5357725" cy="426474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9C0EEEC3-5220-F3E8-0067-DE2207E385BE}"/>
              </a:ext>
            </a:extLst>
          </p:cNvPr>
          <p:cNvSpPr txBox="1"/>
          <p:nvPr/>
        </p:nvSpPr>
        <p:spPr>
          <a:xfrm rot="20831878">
            <a:off x="558431" y="4095885"/>
            <a:ext cx="43513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Save</a:t>
            </a:r>
            <a:r>
              <a:rPr lang="es-ES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6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WIMP!</a:t>
            </a:r>
            <a:endParaRPr lang="en-US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A10FB76-357D-3597-7E0C-9A6E9E29FE49}"/>
              </a:ext>
            </a:extLst>
          </p:cNvPr>
          <p:cNvSpPr txBox="1"/>
          <p:nvPr/>
        </p:nvSpPr>
        <p:spPr>
          <a:xfrm>
            <a:off x="5662916" y="6020973"/>
            <a:ext cx="56559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Figure 2.</a:t>
            </a:r>
            <a:r>
              <a:rPr lang="en-US" sz="1600" i="1" dirty="0"/>
              <a:t> Upper limits for WIMP cross sections from selected experiments as reported by </a:t>
            </a:r>
            <a:r>
              <a:rPr lang="en-US" sz="1600" i="1" dirty="0" err="1"/>
              <a:t>PandaX</a:t>
            </a:r>
            <a:r>
              <a:rPr lang="en-US" sz="1600" i="1" dirty="0"/>
              <a:t> in 2021. Figure taken from [9].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5C264C62-E3E2-3200-9AD7-E26F7E82D125}"/>
              </a:ext>
            </a:extLst>
          </p:cNvPr>
          <p:cNvSpPr txBox="1"/>
          <p:nvPr/>
        </p:nvSpPr>
        <p:spPr>
          <a:xfrm>
            <a:off x="871723" y="6311900"/>
            <a:ext cx="683525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5/7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B242EE2F-52E9-B21C-F11C-77AB48E5267F}"/>
                  </a:ext>
                </a:extLst>
              </p:cNvPr>
              <p:cNvSpPr txBox="1"/>
              <p:nvPr/>
            </p:nvSpPr>
            <p:spPr>
              <a:xfrm>
                <a:off x="7892030" y="4892449"/>
                <a:ext cx="2897588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s-ES" sz="1200" b="0" i="1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200" b="0" i="1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es-ES" sz="1200" b="0" i="1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s-ES" sz="1200" b="0" i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= 3.8×</m:t>
                      </m:r>
                      <m:sSup>
                        <m:sSupPr>
                          <m:ctrlPr>
                            <a:rPr lang="es-ES" sz="1200" b="0" i="1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200" b="0" i="1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ES" sz="1200" b="0" i="1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−47</m:t>
                          </m:r>
                        </m:sup>
                      </m:sSup>
                      <m:r>
                        <a:rPr lang="es-ES" sz="1200" b="0" i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sz="1200" b="0" i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c</m:t>
                      </m:r>
                      <m:sSup>
                        <m:sSupPr>
                          <m:ctrlPr>
                            <a:rPr lang="es-ES" sz="1200" b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ES" sz="1200" b="0" i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es-ES" sz="1200" b="0" i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sz="1200" b="0" i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∼1×</m:t>
                      </m:r>
                      <m:sSup>
                        <m:sSupPr>
                          <m:ctrlPr>
                            <a:rPr lang="es-ES" sz="1200" b="0" i="1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200" b="0" i="1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s-ES" sz="1200" b="0" i="1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−19</m:t>
                          </m:r>
                        </m:sup>
                      </m:sSup>
                      <m:sSup>
                        <m:sSupPr>
                          <m:ctrlPr>
                            <a:rPr lang="es-ES" sz="1200" b="0" i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ES" sz="1200" b="0" i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GeV</m:t>
                          </m:r>
                        </m:e>
                        <m:sup>
                          <m:r>
                            <a:rPr lang="es-ES" sz="1200" b="0" i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en-US" sz="13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B242EE2F-52E9-B21C-F11C-77AB48E526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2030" y="4892449"/>
                <a:ext cx="2897588" cy="184666"/>
              </a:xfrm>
              <a:prstGeom prst="rect">
                <a:avLst/>
              </a:prstGeom>
              <a:blipFill>
                <a:blip r:embed="rId4"/>
                <a:stretch>
                  <a:fillRect r="-421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15C6A181-1090-2545-DD2C-BF6A2ABBA41D}"/>
              </a:ext>
            </a:extLst>
          </p:cNvPr>
          <p:cNvCxnSpPr>
            <a:cxnSpLocks/>
          </p:cNvCxnSpPr>
          <p:nvPr/>
        </p:nvCxnSpPr>
        <p:spPr>
          <a:xfrm flipV="1">
            <a:off x="7807569" y="4839286"/>
            <a:ext cx="0" cy="50643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F30606BA-CA94-5163-57FB-0E5AD2EEA7DC}"/>
              </a:ext>
            </a:extLst>
          </p:cNvPr>
          <p:cNvCxnSpPr>
            <a:cxnSpLocks/>
          </p:cNvCxnSpPr>
          <p:nvPr/>
        </p:nvCxnSpPr>
        <p:spPr>
          <a:xfrm>
            <a:off x="6583680" y="4839286"/>
            <a:ext cx="1223889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9937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A5F527-211B-9666-8826-D1F5945C3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>
                <a:solidFill>
                  <a:srgbClr val="7030A0"/>
                </a:solidFill>
              </a:rPr>
              <a:t>Non-Standard </a:t>
            </a:r>
            <a:r>
              <a:rPr lang="es-ES" b="1" dirty="0" err="1">
                <a:solidFill>
                  <a:srgbClr val="7030A0"/>
                </a:solidFill>
              </a:rPr>
              <a:t>Cosmology</a:t>
            </a:r>
            <a:endParaRPr lang="en-US" b="1" dirty="0">
              <a:solidFill>
                <a:srgbClr val="7030A0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F28BD9E-B32A-B894-C368-C5B7378A0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2588" y="1447292"/>
            <a:ext cx="6806823" cy="4571372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30AFAD13-D05B-5A13-36BB-C1DEE9BB55B7}"/>
              </a:ext>
            </a:extLst>
          </p:cNvPr>
          <p:cNvSpPr txBox="1"/>
          <p:nvPr/>
        </p:nvSpPr>
        <p:spPr>
          <a:xfrm>
            <a:off x="2947917" y="6018664"/>
            <a:ext cx="6674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/>
              <a:t>Figura 5.</a:t>
            </a:r>
            <a:r>
              <a:rPr lang="es-ES" sz="1600" i="1" dirty="0"/>
              <a:t> </a:t>
            </a:r>
            <a:r>
              <a:rPr lang="en-US" sz="1600" i="1" dirty="0"/>
              <a:t>Parameter space (in white) that could reproduce the observed DM abundance via the WIMP mechanism with non-standard cosmologies.</a:t>
            </a:r>
            <a:endParaRPr lang="es-ES" sz="1600" i="1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7691897-1F6A-9549-42C4-6B0B344120EE}"/>
              </a:ext>
            </a:extLst>
          </p:cNvPr>
          <p:cNvSpPr txBox="1"/>
          <p:nvPr/>
        </p:nvSpPr>
        <p:spPr>
          <a:xfrm rot="16200000">
            <a:off x="-3275111" y="3259722"/>
            <a:ext cx="685800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6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P. Arias et al., Reconstructing non-standard cosmologies with dark matter, 2019</a:t>
            </a:r>
            <a:r>
              <a:rPr lang="en-US" sz="14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.</a:t>
            </a:r>
            <a:endParaRPr lang="es-E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EEC5508-3E61-BAD2-03CE-C4D34A44511F}"/>
              </a:ext>
            </a:extLst>
          </p:cNvPr>
          <p:cNvSpPr txBox="1"/>
          <p:nvPr/>
        </p:nvSpPr>
        <p:spPr>
          <a:xfrm>
            <a:off x="11012037" y="6311900"/>
            <a:ext cx="683525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6/7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3454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AD2EA9-F691-40AE-6CF0-20F4592B2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err="1"/>
              <a:t>My</a:t>
            </a:r>
            <a:r>
              <a:rPr lang="es-ES" b="1" dirty="0"/>
              <a:t> </a:t>
            </a:r>
            <a:r>
              <a:rPr lang="es-ES" b="1" dirty="0" err="1"/>
              <a:t>research</a:t>
            </a:r>
            <a:r>
              <a:rPr lang="es-ES" b="1" dirty="0"/>
              <a:t> </a:t>
            </a:r>
            <a:r>
              <a:rPr lang="es-ES" b="1" dirty="0" err="1"/>
              <a:t>project</a:t>
            </a:r>
            <a:endParaRPr lang="en-US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409B69B1-2A3B-94E1-F93D-94C81CD26429}"/>
                  </a:ext>
                </a:extLst>
              </p:cNvPr>
              <p:cNvSpPr txBox="1"/>
              <p:nvPr/>
            </p:nvSpPr>
            <p:spPr>
              <a:xfrm>
                <a:off x="7860252" y="603665"/>
                <a:ext cx="3835310" cy="758734"/>
              </a:xfrm>
              <a:prstGeom prst="rect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0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s-ES" sz="20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 sz="2000" b="0" i="0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es-ES" sz="20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ES" sz="20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s-ES" sz="20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ES" sz="20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s-ES" sz="20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s-ES" sz="2000" b="0" i="1" smtClean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</a:rPr>
                        <m:t>𝑐</m:t>
                      </m:r>
                      <m:sSub>
                        <m:sSubPr>
                          <m:ctrlPr>
                            <a:rPr lang="es-ES" sz="20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𝑒𝑛𝑑</m:t>
                          </m:r>
                        </m:sub>
                      </m:sSub>
                      <m:sSup>
                        <m:sSupPr>
                          <m:ctrlPr>
                            <a:rPr lang="es-ES" sz="20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E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E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s-E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s-ES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𝑒𝑛𝑑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sSup>
                        <m:sSupPr>
                          <m:ctrlPr>
                            <a:rPr lang="es-ES" sz="20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ES" sz="2000" b="0" i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ES" sz="2000" b="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sz="2000" b="0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s-ES" sz="2000" b="0" i="1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2000" b="0" i="1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s-ES" sz="2000" b="0" i="1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𝑒𝑛𝑑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s-ES" sz="20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𝑞</m:t>
                          </m:r>
                        </m:sup>
                      </m:sSup>
                    </m:oMath>
                  </m:oMathPara>
                </a14:m>
                <a:endParaRPr lang="en-US" sz="1900" dirty="0"/>
              </a:p>
            </p:txBody>
          </p:sp>
        </mc:Choice>
        <mc:Fallback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409B69B1-2A3B-94E1-F93D-94C81CD264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0252" y="603665"/>
                <a:ext cx="3835310" cy="75873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agen 11" descr="Interfaz de usuario gráfica, Gráfico&#10;&#10;Descripción generada automáticamente">
            <a:extLst>
              <a:ext uri="{FF2B5EF4-FFF2-40B4-BE49-F238E27FC236}">
                <a16:creationId xmlns:a16="http://schemas.microsoft.com/office/drawing/2014/main" id="{E2962501-AC50-3F8A-2467-EF2FC85475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83127"/>
            <a:ext cx="7022052" cy="5144417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05823E0-953E-7146-0425-3055D3ABD7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4424" y="3614737"/>
            <a:ext cx="3661554" cy="25966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8B25DB8C-C43A-AC4F-141C-03BAF2E1C237}"/>
                  </a:ext>
                </a:extLst>
              </p:cNvPr>
              <p:cNvSpPr txBox="1"/>
              <p:nvPr/>
            </p:nvSpPr>
            <p:spPr>
              <a:xfrm rot="16200000">
                <a:off x="6107482" y="3633827"/>
                <a:ext cx="248145" cy="1994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𝑓𝑜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8B25DB8C-C43A-AC4F-141C-03BAF2E1C2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107482" y="3633827"/>
                <a:ext cx="248145" cy="199478"/>
              </a:xfrm>
              <a:prstGeom prst="rect">
                <a:avLst/>
              </a:prstGeom>
              <a:blipFill>
                <a:blip r:embed="rId5"/>
                <a:stretch>
                  <a:fillRect t="-12195" r="-24242" b="-7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7747EC8C-0E65-9949-CDCC-31DA8BE418FD}"/>
                  </a:ext>
                </a:extLst>
              </p:cNvPr>
              <p:cNvSpPr txBox="1"/>
              <p:nvPr/>
            </p:nvSpPr>
            <p:spPr>
              <a:xfrm rot="16200000">
                <a:off x="6996358" y="3646751"/>
                <a:ext cx="332335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𝑒𝑛𝑑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7747EC8C-0E65-9949-CDCC-31DA8BE418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996358" y="3646751"/>
                <a:ext cx="332335" cy="184666"/>
              </a:xfrm>
              <a:prstGeom prst="rect">
                <a:avLst/>
              </a:prstGeom>
              <a:blipFill>
                <a:blip r:embed="rId6"/>
                <a:stretch>
                  <a:fillRect t="-3636" r="-13333" b="-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BF6D09E1-D8FC-B7DA-7C50-F8D0816D30C7}"/>
                  </a:ext>
                </a:extLst>
              </p:cNvPr>
              <p:cNvSpPr txBox="1"/>
              <p:nvPr/>
            </p:nvSpPr>
            <p:spPr>
              <a:xfrm rot="16200000">
                <a:off x="5941782" y="3669369"/>
                <a:ext cx="181652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BF6D09E1-D8FC-B7DA-7C50-F8D0816D30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941782" y="3669369"/>
                <a:ext cx="181652" cy="184666"/>
              </a:xfrm>
              <a:prstGeom prst="rect">
                <a:avLst/>
              </a:prstGeom>
              <a:blipFill>
                <a:blip r:embed="rId7"/>
                <a:stretch>
                  <a:fillRect r="-6452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57C6AE47-7885-0077-BA18-FA96F262A4E4}"/>
                  </a:ext>
                </a:extLst>
              </p:cNvPr>
              <p:cNvSpPr txBox="1"/>
              <p:nvPr/>
            </p:nvSpPr>
            <p:spPr>
              <a:xfrm rot="16200000">
                <a:off x="5643795" y="3632064"/>
                <a:ext cx="253596" cy="1989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57C6AE47-7885-0077-BA18-FA96F262A4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643795" y="3632064"/>
                <a:ext cx="253596" cy="198965"/>
              </a:xfrm>
              <a:prstGeom prst="rect">
                <a:avLst/>
              </a:prstGeom>
              <a:blipFill>
                <a:blip r:embed="rId8"/>
                <a:stretch>
                  <a:fillRect t="-4762" r="-18182"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01EDB390-C5B9-448F-8DD9-1C069C25EA91}"/>
                  </a:ext>
                </a:extLst>
              </p:cNvPr>
              <p:cNvSpPr txBox="1"/>
              <p:nvPr/>
            </p:nvSpPr>
            <p:spPr>
              <a:xfrm rot="16200000">
                <a:off x="2618724" y="2210125"/>
                <a:ext cx="248145" cy="1994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𝑓𝑜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01EDB390-C5B9-448F-8DD9-1C069C25EA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618724" y="2210125"/>
                <a:ext cx="248145" cy="199478"/>
              </a:xfrm>
              <a:prstGeom prst="rect">
                <a:avLst/>
              </a:prstGeom>
              <a:blipFill>
                <a:blip r:embed="rId9"/>
                <a:stretch>
                  <a:fillRect t="-12500" r="-28125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53CB4D7A-F1B4-C81A-C3CE-4D76D5C69E31}"/>
                  </a:ext>
                </a:extLst>
              </p:cNvPr>
              <p:cNvSpPr txBox="1"/>
              <p:nvPr/>
            </p:nvSpPr>
            <p:spPr>
              <a:xfrm rot="16200000">
                <a:off x="3507600" y="2223049"/>
                <a:ext cx="332335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𝑒𝑛𝑑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53CB4D7A-F1B4-C81A-C3CE-4D76D5C69E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507600" y="2223049"/>
                <a:ext cx="332335" cy="184666"/>
              </a:xfrm>
              <a:prstGeom prst="rect">
                <a:avLst/>
              </a:prstGeom>
              <a:blipFill>
                <a:blip r:embed="rId10"/>
                <a:stretch>
                  <a:fillRect t="-3704" r="-13333"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95450F3B-6FC9-CB52-C7F9-1B72EEF08E48}"/>
                  </a:ext>
                </a:extLst>
              </p:cNvPr>
              <p:cNvSpPr txBox="1"/>
              <p:nvPr/>
            </p:nvSpPr>
            <p:spPr>
              <a:xfrm rot="16200000">
                <a:off x="2453024" y="2245667"/>
                <a:ext cx="181652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95450F3B-6FC9-CB52-C7F9-1B72EEF08E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453024" y="2245667"/>
                <a:ext cx="181652" cy="184666"/>
              </a:xfrm>
              <a:prstGeom prst="rect">
                <a:avLst/>
              </a:prstGeom>
              <a:blipFill>
                <a:blip r:embed="rId11"/>
                <a:stretch>
                  <a:fillRect t="-3448" r="-10000" b="-13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23C4B2D9-93B0-3342-F389-D68634B1D22F}"/>
                  </a:ext>
                </a:extLst>
              </p:cNvPr>
              <p:cNvSpPr txBox="1"/>
              <p:nvPr/>
            </p:nvSpPr>
            <p:spPr>
              <a:xfrm rot="16200000">
                <a:off x="2155037" y="2208362"/>
                <a:ext cx="253596" cy="1989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23C4B2D9-93B0-3342-F389-D68634B1D2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155037" y="2208362"/>
                <a:ext cx="253596" cy="198965"/>
              </a:xfrm>
              <a:prstGeom prst="rect">
                <a:avLst/>
              </a:prstGeom>
              <a:blipFill>
                <a:blip r:embed="rId12"/>
                <a:stretch>
                  <a:fillRect t="-4878" r="-15152" b="-97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6DDCA8C5-245C-EBFC-1CA1-C4E0D3F4B49A}"/>
                  </a:ext>
                </a:extLst>
              </p:cNvPr>
              <p:cNvSpPr txBox="1"/>
              <p:nvPr/>
            </p:nvSpPr>
            <p:spPr>
              <a:xfrm rot="16200000">
                <a:off x="2618724" y="5923079"/>
                <a:ext cx="248145" cy="1994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𝑓𝑜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6DDCA8C5-245C-EBFC-1CA1-C4E0D3F4B4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618724" y="5923079"/>
                <a:ext cx="248145" cy="199478"/>
              </a:xfrm>
              <a:prstGeom prst="rect">
                <a:avLst/>
              </a:prstGeom>
              <a:blipFill>
                <a:blip r:embed="rId9"/>
                <a:stretch>
                  <a:fillRect t="-12500" r="-28125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5FED128B-3E53-B456-AD6A-E4E9E931ACD1}"/>
                  </a:ext>
                </a:extLst>
              </p:cNvPr>
              <p:cNvSpPr txBox="1"/>
              <p:nvPr/>
            </p:nvSpPr>
            <p:spPr>
              <a:xfrm rot="16200000">
                <a:off x="3507600" y="5936003"/>
                <a:ext cx="332335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𝑒𝑛𝑑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5FED128B-3E53-B456-AD6A-E4E9E931AC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507600" y="5936003"/>
                <a:ext cx="332335" cy="184666"/>
              </a:xfrm>
              <a:prstGeom prst="rect">
                <a:avLst/>
              </a:prstGeom>
              <a:blipFill>
                <a:blip r:embed="rId10"/>
                <a:stretch>
                  <a:fillRect t="-3704" r="-13333"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63B1DA89-216E-B323-E695-1CBA018DE4F2}"/>
                  </a:ext>
                </a:extLst>
              </p:cNvPr>
              <p:cNvSpPr txBox="1"/>
              <p:nvPr/>
            </p:nvSpPr>
            <p:spPr>
              <a:xfrm rot="16200000">
                <a:off x="2453024" y="5958621"/>
                <a:ext cx="181652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63B1DA89-216E-B323-E695-1CBA018DE4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453024" y="5958621"/>
                <a:ext cx="181652" cy="184666"/>
              </a:xfrm>
              <a:prstGeom prst="rect">
                <a:avLst/>
              </a:prstGeom>
              <a:blipFill>
                <a:blip r:embed="rId13"/>
                <a:stretch>
                  <a:fillRect r="-10000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416E27EC-6AF2-E80E-2314-96949E237B9E}"/>
                  </a:ext>
                </a:extLst>
              </p:cNvPr>
              <p:cNvSpPr txBox="1"/>
              <p:nvPr/>
            </p:nvSpPr>
            <p:spPr>
              <a:xfrm rot="16200000">
                <a:off x="2155037" y="5921316"/>
                <a:ext cx="253596" cy="1989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416E27EC-6AF2-E80E-2314-96949E237B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155037" y="5921316"/>
                <a:ext cx="253596" cy="198965"/>
              </a:xfrm>
              <a:prstGeom prst="rect">
                <a:avLst/>
              </a:prstGeom>
              <a:blipFill>
                <a:blip r:embed="rId12"/>
                <a:stretch>
                  <a:fillRect t="-4878" r="-15152" b="-97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5EB50E65-7291-E8F1-44FD-9B8C0C2A5306}"/>
                  </a:ext>
                </a:extLst>
              </p:cNvPr>
              <p:cNvSpPr txBox="1"/>
              <p:nvPr/>
            </p:nvSpPr>
            <p:spPr>
              <a:xfrm rot="16200000">
                <a:off x="5155607" y="5924943"/>
                <a:ext cx="248145" cy="1994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𝑓𝑜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5EB50E65-7291-E8F1-44FD-9B8C0C2A53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155607" y="5924943"/>
                <a:ext cx="248145" cy="199478"/>
              </a:xfrm>
              <a:prstGeom prst="rect">
                <a:avLst/>
              </a:prstGeom>
              <a:blipFill>
                <a:blip r:embed="rId5"/>
                <a:stretch>
                  <a:fillRect t="-12195" r="-28125" b="-7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BE9758E9-E8A5-1A05-38D4-1FF9BB227BDA}"/>
                  </a:ext>
                </a:extLst>
              </p:cNvPr>
              <p:cNvSpPr txBox="1"/>
              <p:nvPr/>
            </p:nvSpPr>
            <p:spPr>
              <a:xfrm rot="16200000">
                <a:off x="4883927" y="5974097"/>
                <a:ext cx="181652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BE9758E9-E8A5-1A05-38D4-1FF9BB227B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883927" y="5974097"/>
                <a:ext cx="181652" cy="184666"/>
              </a:xfrm>
              <a:prstGeom prst="rect">
                <a:avLst/>
              </a:prstGeom>
              <a:blipFill>
                <a:blip r:embed="rId11"/>
                <a:stretch>
                  <a:fillRect r="-10000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A309B983-84E0-75EA-B7E9-6D06D381B558}"/>
                  </a:ext>
                </a:extLst>
              </p:cNvPr>
              <p:cNvSpPr txBox="1"/>
              <p:nvPr/>
            </p:nvSpPr>
            <p:spPr>
              <a:xfrm rot="16200000">
                <a:off x="6375403" y="5891780"/>
                <a:ext cx="332335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ES" sz="1200" b="0" i="1" smtClean="0">
                              <a:latin typeface="Cambria Math" panose="02040503050406030204" pitchFamily="18" charset="0"/>
                            </a:rPr>
                            <m:t>𝑒𝑛𝑑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A309B983-84E0-75EA-B7E9-6D06D381B5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375403" y="5891780"/>
                <a:ext cx="332335" cy="184666"/>
              </a:xfrm>
              <a:prstGeom prst="rect">
                <a:avLst/>
              </a:prstGeom>
              <a:blipFill>
                <a:blip r:embed="rId6"/>
                <a:stretch>
                  <a:fillRect t="-3636" r="-13333" b="-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CuadroTexto 31">
            <a:extLst>
              <a:ext uri="{FF2B5EF4-FFF2-40B4-BE49-F238E27FC236}">
                <a16:creationId xmlns:a16="http://schemas.microsoft.com/office/drawing/2014/main" id="{C9F3266E-72CA-4E77-EC36-47EB224C7FDF}"/>
              </a:ext>
            </a:extLst>
          </p:cNvPr>
          <p:cNvSpPr txBox="1"/>
          <p:nvPr/>
        </p:nvSpPr>
        <p:spPr>
          <a:xfrm>
            <a:off x="11012037" y="6311900"/>
            <a:ext cx="683525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7/7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BC98107D-B8FA-784A-E596-BF457ACC3A04}"/>
              </a:ext>
            </a:extLst>
          </p:cNvPr>
          <p:cNvSpPr txBox="1"/>
          <p:nvPr/>
        </p:nvSpPr>
        <p:spPr>
          <a:xfrm rot="16200000">
            <a:off x="-3060168" y="3051143"/>
            <a:ext cx="68514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err="1">
                <a:solidFill>
                  <a:schemeClr val="bg1">
                    <a:lumMod val="65000"/>
                  </a:schemeClr>
                </a:solidFill>
              </a:rPr>
              <a:t>Parametrization</a:t>
            </a:r>
            <a:r>
              <a:rPr lang="es-ES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65000"/>
                  </a:schemeClr>
                </a:solidFill>
              </a:rPr>
              <a:t>implemented</a:t>
            </a:r>
            <a:r>
              <a:rPr lang="es-ES" sz="1400" dirty="0">
                <a:solidFill>
                  <a:schemeClr val="bg1">
                    <a:lumMod val="65000"/>
                  </a:schemeClr>
                </a:solidFill>
              </a:rPr>
              <a:t> in 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</a:rPr>
              <a:t> Barman, N. et al., Ultraviolet freeze-in with a time-dependent </a:t>
            </a:r>
            <a:r>
              <a:rPr lang="en-US" altLang="en-US" sz="1400" dirty="0" err="1">
                <a:solidFill>
                  <a:schemeClr val="bg1">
                    <a:lumMod val="65000"/>
                  </a:schemeClr>
                </a:solidFill>
              </a:rPr>
              <a:t>inflaton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</a:rPr>
              <a:t> decay, 2022.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  <a:p>
            <a:pPr algn="r"/>
            <a:r>
              <a:rPr lang="es-ES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5" name="Conector: angular 4">
            <a:extLst>
              <a:ext uri="{FF2B5EF4-FFF2-40B4-BE49-F238E27FC236}">
                <a16:creationId xmlns:a16="http://schemas.microsoft.com/office/drawing/2014/main" id="{6EF18B40-EE01-34D8-866A-58B8AC178AF9}"/>
              </a:ext>
            </a:extLst>
          </p:cNvPr>
          <p:cNvCxnSpPr>
            <a:cxnSpLocks/>
            <a:endCxn id="7" idx="1"/>
          </p:cNvCxnSpPr>
          <p:nvPr/>
        </p:nvCxnSpPr>
        <p:spPr>
          <a:xfrm rot="16200000" flipH="1">
            <a:off x="8397839" y="1169074"/>
            <a:ext cx="789234" cy="773046"/>
          </a:xfrm>
          <a:prstGeom prst="bentConnector2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EC325EFB-B622-67EB-5567-94BF41413C3C}"/>
              </a:ext>
            </a:extLst>
          </p:cNvPr>
          <p:cNvSpPr txBox="1"/>
          <p:nvPr/>
        </p:nvSpPr>
        <p:spPr>
          <a:xfrm>
            <a:off x="9178979" y="1719381"/>
            <a:ext cx="1895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/>
              <a:t>Scale factor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671CA7FD-44FA-1977-D39E-8881B446B6EC}"/>
              </a:ext>
            </a:extLst>
          </p:cNvPr>
          <p:cNvSpPr txBox="1"/>
          <p:nvPr/>
        </p:nvSpPr>
        <p:spPr>
          <a:xfrm>
            <a:off x="8961972" y="2588801"/>
            <a:ext cx="22047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 = 0; q = 2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72795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3138</TotalTime>
  <Words>816</Words>
  <Application>Microsoft Office PowerPoint</Application>
  <PresentationFormat>Panorámica</PresentationFormat>
  <Paragraphs>96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Tema de Office</vt:lpstr>
      <vt:lpstr>Dark Matter production in non-standard cosmologies</vt:lpstr>
      <vt:lpstr>Standard cosmology</vt:lpstr>
      <vt:lpstr>Standard cosmology</vt:lpstr>
      <vt:lpstr>Non-Standard cosmology</vt:lpstr>
      <vt:lpstr>Standard to Non-Standard Cosmology</vt:lpstr>
      <vt:lpstr>Standard to Non-Standard Cosmology</vt:lpstr>
      <vt:lpstr>Dark Matter candidates</vt:lpstr>
      <vt:lpstr>Non-Standard Cosmology</vt:lpstr>
      <vt:lpstr>My research project</vt:lpstr>
      <vt:lpstr>Presentación de PowerPoint</vt:lpstr>
      <vt:lpstr>References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Dark Matter Production in Non-Standard Cosmologies</dc:title>
  <dc:creator>VALENTINA FRANCO VELÁSQUEZ</dc:creator>
  <cp:lastModifiedBy>VALENTINA FRANCO VELÁSQUEZ</cp:lastModifiedBy>
  <cp:revision>29</cp:revision>
  <dcterms:created xsi:type="dcterms:W3CDTF">2022-11-20T16:02:47Z</dcterms:created>
  <dcterms:modified xsi:type="dcterms:W3CDTF">2022-11-30T05:09:28Z</dcterms:modified>
</cp:coreProperties>
</file>