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96" r:id="rId4"/>
  </p:sldMasterIdLst>
  <p:notesMasterIdLst>
    <p:notesMasterId r:id="rId31"/>
  </p:notesMasterIdLst>
  <p:sldIdLst>
    <p:sldId id="256" r:id="rId5"/>
    <p:sldId id="1548" r:id="rId6"/>
    <p:sldId id="277" r:id="rId7"/>
    <p:sldId id="1544" r:id="rId8"/>
    <p:sldId id="286" r:id="rId9"/>
    <p:sldId id="275" r:id="rId10"/>
    <p:sldId id="316" r:id="rId11"/>
    <p:sldId id="1552" r:id="rId12"/>
    <p:sldId id="400" r:id="rId13"/>
    <p:sldId id="315" r:id="rId14"/>
    <p:sldId id="405" r:id="rId15"/>
    <p:sldId id="1562" r:id="rId16"/>
    <p:sldId id="1513" r:id="rId17"/>
    <p:sldId id="408" r:id="rId18"/>
    <p:sldId id="1534" r:id="rId19"/>
    <p:sldId id="1514" r:id="rId20"/>
    <p:sldId id="412" r:id="rId21"/>
    <p:sldId id="1523" r:id="rId22"/>
    <p:sldId id="1517" r:id="rId23"/>
    <p:sldId id="387" r:id="rId24"/>
    <p:sldId id="1554" r:id="rId25"/>
    <p:sldId id="1557" r:id="rId26"/>
    <p:sldId id="1556" r:id="rId27"/>
    <p:sldId id="1561" r:id="rId28"/>
    <p:sldId id="1558" r:id="rId29"/>
    <p:sldId id="1555" r:id="rId30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452" y="9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598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r">
              <a:defRPr sz="1200"/>
            </a:lvl1pPr>
          </a:lstStyle>
          <a:p>
            <a:fld id="{507407BD-9FF9-4ADE-B915-551466320F7D}" type="datetimeFigureOut">
              <a:rPr lang="en-US" smtClean="0"/>
              <a:t>10/20/2022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53" tIns="48327" rIns="96653" bIns="4832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53" tIns="48327" rIns="96653" bIns="48327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5"/>
            <a:ext cx="3169920" cy="481726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5"/>
            <a:ext cx="3169920" cy="481726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r">
              <a:defRPr sz="1200"/>
            </a:lvl1pPr>
          </a:lstStyle>
          <a:p>
            <a:fld id="{98BB8EE4-504A-4506-91CE-8A2A9423C7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795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 defTabSz="966529">
              <a:defRPr/>
            </a:pPr>
            <a:fld id="{27B3F5A8-6F12-4029-BCA6-DA3AF0F7F30E}" type="slidenum">
              <a:rPr lang="en-US">
                <a:solidFill>
                  <a:prstClr val="black"/>
                </a:solidFill>
                <a:latin typeface="Calibri" panose="020F0502020204030204"/>
              </a:rPr>
              <a:pPr defTabSz="966529">
                <a:defRPr/>
              </a:pPr>
              <a:t>11</a:t>
            </a:fld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4725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66529">
              <a:defRPr/>
            </a:pPr>
            <a:fld id="{9CC06880-F6B0-40C4-A7AF-0B9197900456}" type="slidenum">
              <a:rPr lang="en-US">
                <a:solidFill>
                  <a:prstClr val="black"/>
                </a:solidFill>
                <a:latin typeface="Calibri" panose="020F0502020204030204"/>
              </a:rPr>
              <a:pPr defTabSz="966529">
                <a:defRPr/>
              </a:pPr>
              <a:t>22</a:t>
            </a:fld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5707808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BB8EE4-504A-4506-91CE-8A2A9423C73A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7424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72A31C-EB51-0670-AAE8-79E844B0D6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33C0B4-9846-3F04-3E10-884D33612B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9C3E2E-C570-CF0E-6D32-530B07874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AD6E2-23E2-406C-AE2D-C5A7853B04F6}" type="datetimeFigureOut">
              <a:rPr lang="en-US" smtClean="0"/>
              <a:t>10/20/2022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984C1E-6B1E-572F-2936-FF82410119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97696D-6DB6-D996-F934-CD04A042A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4043-DE76-4778-AF06-F24DA7A36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480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095F80-E14D-55BF-13B4-DB67A14F89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034CAC5-D28D-6BB6-F649-1276512981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9518DE-AEB3-FD61-FE3F-0E00862C57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AD6E2-23E2-406C-AE2D-C5A7853B04F6}" type="datetimeFigureOut">
              <a:rPr lang="en-US" smtClean="0"/>
              <a:t>10/20/2022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92CFF6-FD10-E393-9A45-A83963A3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7ED1E4-C681-500A-027D-D81602370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4043-DE76-4778-AF06-F24DA7A36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376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B418E27-5276-B0A2-B218-AAE01785E0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33901B-F967-D287-1697-A67553B34E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C767C0-597D-881B-1450-2959B2D790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AD6E2-23E2-406C-AE2D-C5A7853B04F6}" type="datetimeFigureOut">
              <a:rPr lang="en-US" smtClean="0"/>
              <a:t>10/20/2022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979FE5-F021-DE72-7ABA-8D0962530F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849EFB-83F5-5321-68D6-62B0CF40A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4043-DE76-4778-AF06-F24DA7A36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5903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930708-3990-2CD0-205E-25E007849A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BEDD86-9088-34F7-6EE5-7613968BF8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B1EF00-3533-9919-7507-433C72A2F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48293-16B3-4660-872A-7314105C3E36}" type="datetime1">
              <a:rPr lang="en-US" smtClean="0"/>
              <a:t>10/20/2022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3DBFBA-0EFB-00C1-5B3F-0EA297806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5FFDCF-03C1-5FA1-5AAF-7B2FC7B7F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2CF5A-4115-462F-A743-2216D0BAA65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3078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234641-4355-2883-3BD1-0203B3E1FC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0301A9-6481-8AB6-900D-6D5C6D3D8E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D27A85-3E25-AC96-F594-3A228A632D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A3F9E-A4C1-49DE-AFC3-844E495D185B}" type="datetime1">
              <a:rPr lang="en-US" smtClean="0"/>
              <a:t>10/20/2022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A4312F-792E-EF83-31A0-3159B33CC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CCE2C4-2EFC-1E87-08A1-81695C578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2CF5A-4115-462F-A743-2216D0BAA65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32391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2DB9EA-615A-A320-D92E-B599F9092B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8F5CDD-AEDB-8ACF-FD90-D36E937415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9D054A-D7D5-90CE-5AA9-096D437A30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A6BCC-CE39-4C87-A1C7-5D27CC20DAA7}" type="datetime1">
              <a:rPr lang="en-US" smtClean="0"/>
              <a:t>10/20/2022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7907A5-4584-213D-D21A-22FDDC8CA3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76B5B2-12D6-15B6-BEEA-8866B2C4D5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2CF5A-4115-462F-A743-2216D0BAA65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8340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6DAE46-B9E7-0D24-3F5A-E683B2B0BC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2427F1-CC87-E2BB-EB0F-6D25E47BEE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B5F7CD-B053-EF58-3CF7-0F60B2E9B1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731244-25CF-B96E-09C8-8C4082EDA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9B05D-F51D-4E9D-BD65-5B8D7771F60F}" type="datetime1">
              <a:rPr lang="en-US" smtClean="0"/>
              <a:t>10/20/2022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25DD8F-BE69-FBE6-F69A-723D6BD099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64DD57-19C8-0CAD-EE29-2CBDF4587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2CF5A-4115-462F-A743-2216D0BAA65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39285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07AF01-FD84-A7B6-1086-ED97A005EC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B2119D-D4BC-820E-073F-27FEFBE0F2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43EB94-9850-4810-9AF3-74444EC4E7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F16C9C-B408-3DDF-2F1F-3F454FF3AE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8B1ED38-8F88-2EE3-EDA6-DAEDEF254A7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B640008-04AF-6380-7435-E6D500504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54C44-5F2F-418B-B4D2-8F070B7B42B7}" type="datetime1">
              <a:rPr lang="en-US" smtClean="0"/>
              <a:t>10/20/2022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77745DD-28B2-A9C2-6710-95B701810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AE2610-81CF-BDEE-3697-6C5E6FF08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2CF5A-4115-462F-A743-2216D0BAA65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0365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260841-E1BD-E4B0-7ED1-D10E44EA2B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6A1DF76-6389-F243-D899-B778A8C732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CE2FF-9C04-4E00-9A73-376AA5C5B69E}" type="datetime1">
              <a:rPr lang="en-US" smtClean="0"/>
              <a:t>10/20/2022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4450A9-3D47-DA30-54B4-9C37DE23EA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931AD5-E942-874F-1472-A65579DC3F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2CF5A-4115-462F-A743-2216D0BAA65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6978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4539467-E772-92EB-818D-BBE1ABD0BC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FA27B-2EEA-4042-99AD-2EB99E3ABDBC}" type="datetime1">
              <a:rPr lang="en-US" smtClean="0"/>
              <a:t>10/20/2022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765B0CB-2327-BAC5-C4E7-0207CE4301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150F54-1C02-A854-968C-94DDCF1371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2CF5A-4115-462F-A743-2216D0BAA65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5119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A2DD6F-24C2-3DF3-94E5-9E3B9D7E27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6DB4B0-B758-8BF8-97F5-47E1A76CD7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78F091-57E1-75D2-1F65-598A261B2C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5C8469-5B36-C0A1-09E5-1E14F92827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FA013-E6A3-44B3-8869-C22D8D02E892}" type="datetime1">
              <a:rPr lang="en-US" smtClean="0"/>
              <a:t>10/20/2022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465178-009D-DF41-116E-1907BE907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C780CC-4D46-F561-0AC1-F73EBB6D4D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2CF5A-4115-462F-A743-2216D0BAA65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2504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B782FA-0DC4-B018-A156-936F042FA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91355A-70F8-DD6C-6601-A2FDD8F9E2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215229-2E23-EA6A-754A-386AB9996A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AD6E2-23E2-406C-AE2D-C5A7853B04F6}" type="datetimeFigureOut">
              <a:rPr lang="en-US" smtClean="0"/>
              <a:t>10/20/2022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453048-CB7B-45FB-1794-69C500FBC0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8C2222-7746-4BB8-581D-D8DAD2C59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4043-DE76-4778-AF06-F24DA7A36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7956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109ACC-8EC5-CEEF-298D-A6FC84415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7F764C3-5FF1-A402-CDE1-C2F82FE96E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AF016A-B319-E96D-6964-8F56ED6584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416780-A2A5-7072-BBED-03D997752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FC4C1-5452-4C37-880E-C031AA3F0B8D}" type="datetime1">
              <a:rPr lang="en-US" smtClean="0"/>
              <a:t>10/20/2022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8E02CC-EFED-391F-F85B-AF4B598CD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B4B2A0-7D64-A9F1-6D9D-C64CF5A04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2CF5A-4115-462F-A743-2216D0BAA65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4148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6FFEAA-9BA7-FDCC-AAF0-C4A388B3EB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8EC102-1BB4-301C-D553-C22A75F530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8404C3-6B71-0B0C-878A-D075981EF4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E8B3E-010B-4A25-A00F-9DD13ABBD20C}" type="datetime1">
              <a:rPr lang="en-US" smtClean="0"/>
              <a:t>10/20/2022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DDC214-E0DE-BE95-903A-407FAD2BE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71E249-D503-C109-96B6-F66DBA86B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2CF5A-4115-462F-A743-2216D0BAA65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25039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4629C0-3D07-68B9-1A31-9DEA2AB7765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FC752D-31AC-2A64-0EC6-601DC37AEA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DBD00D-45DE-D2AA-5C8F-F1BA1A08BF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119CB-1899-4D83-A9FA-2F4198B9CB60}" type="datetime1">
              <a:rPr lang="en-US" smtClean="0"/>
              <a:t>10/20/2022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98D889-C2EE-B9E2-CCBB-FB8E209961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F8E980-2E53-7B84-5251-9F726A7CA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2CF5A-4115-462F-A743-2216D0BAA65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7973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8C2C9E-46FD-4ADF-87C8-61DBABF06A3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10/20/2022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94780B-54D6-405D-B223-A224866E53B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4018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852F56-5BEB-4310-B0A3-1191A408877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10/20/2022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90419-1928-4227-9E8B-60B75907D1B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7394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00FBC-E9B9-4DD3-8A13-83C867C68B1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10/20/2022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D80199-8075-4731-81B7-AB7361853A5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86061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B1F17E-7F18-451C-9C6E-3AFD5DFD29F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10/20/2022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C5551-7C4C-4C90-89B6-C816C94F36F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41939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48BA4A-23D7-4D04-9C6D-4B1FD9BFBE1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10/20/2022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D2052C-7257-4B39-A471-C762EAEFC6D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94530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F5C7BD-4A28-4D3A-8126-6444980FE5C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10/20/2022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D2FAA-10F2-40A3-B747-7522F1E74CA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3965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00D58D-1E45-44F2-9262-2645B2D3DF1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10/20/2022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B6C6BE-1D4B-4A39-8B06-C8284BBBC6D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690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0E72BD-E3F7-47ED-5DF6-E5CA2CCD5D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931217-4C9D-0CD1-287A-5CCADF95AD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F14125-6A0F-98C7-B992-4FD46921E5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AD6E2-23E2-406C-AE2D-C5A7853B04F6}" type="datetimeFigureOut">
              <a:rPr lang="en-US" smtClean="0"/>
              <a:t>10/20/2022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4A21C8-D341-7AA5-0F3B-E1F6100F3F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C6FCC9-275B-C48C-4C4B-75EFE45D3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4043-DE76-4778-AF06-F24DA7A36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04922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29063-AABA-4964-9A9C-12763B79C30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10/20/2022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D7D16-E3AD-43BA-A48D-AADC19CB900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53176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65748-5237-4D9F-B0AA-9D91CE252CF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10/20/2022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64BC5-2ED9-47B8-A02E-DE1A1C66F44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56464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754CC-B9F6-448B-9C09-82418C74804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10/20/2022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E14CD-5668-4FD4-852E-BD7AB615FEF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14661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B057B-0870-4426-89CC-AE9047DA504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10/20/2022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D7373-C737-4BD2-83B1-FA07F70DB2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964675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A0301-1C73-45F4-AAAF-A3BA4705647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10/20/2022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B28E6D-719C-4519-8B2D-11DF5D157CD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30130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248DA-7D89-45CE-BB85-335E5FA2CFE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10/20/2022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73D5DE-9B84-4A3D-B0EA-CA9A0F906DE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89358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11EBD0-FC2C-4DF1-9DF7-FDF66750F39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10/20/2022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B2E4B-3160-49D0-91B4-B8975D9EA54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03195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691F7-1D0B-43E1-BACE-F2D3E413277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10/20/2022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879B64-4008-4B3F-B1BA-642D548E5BE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12568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BD7FBC-CF12-4159-B5B1-5F7D0BB70B2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10/20/2022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1FA4DF-BF33-40E9-8A0C-13B410A2ECD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50507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275877-9C0E-4684-874A-2749E4DEE14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10/20/2022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7292D-EEFD-4F40-B265-406BF3710AB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377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C38A75-D35E-AA3B-60E5-FA72B8D263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378A13-BA19-2A0F-6B35-8E777F9F15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A8CE7A-298C-2336-A712-F42ED56A73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F6C708-CF6F-EC67-BD42-596DE6A68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AD6E2-23E2-406C-AE2D-C5A7853B04F6}" type="datetimeFigureOut">
              <a:rPr lang="en-US" smtClean="0"/>
              <a:t>10/20/2022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EB16A2-9BF1-80F0-CAF2-1798FFE31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3B2413-1359-2A33-1BD1-AEC661F3F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4043-DE76-4778-AF06-F24DA7A36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59463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70446-CEFB-478E-A7DC-F763725C38D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10/20/2022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5E5F6-7B9E-4809-95B2-0B80EDA8065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89490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771BD7-09E0-4372-9F4E-740D92A278E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10/20/2022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46A652-A573-420C-AE04-4AD81EAAE2D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961760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73D04-75D4-4764-AE5A-A90425FB71B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10/20/2022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51D78D-7B0C-447C-886C-601F3B268FE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30053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C91B5-BCB2-476C-B9B2-F448DD80A43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10/20/2022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56263-1D38-4A6A-8E9C-A1BED806863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725016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514353-DC72-4FC2-9585-D53654576EA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10/20/2022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CCA8B3-94AE-44BE-B673-8FE90132C54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708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BEF0AD-12AF-EC4D-EA3E-E4BD649E23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290827-AD3A-9650-8A20-F84838B44C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6CC876-3076-0594-8829-7BE698D948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19D6F93-F7EA-F974-E32D-93031B3C07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B337E15-FFCB-DCCB-B24D-9C557DB7AE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913D3FA-D696-441B-C122-E44DAEB468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AD6E2-23E2-406C-AE2D-C5A7853B04F6}" type="datetimeFigureOut">
              <a:rPr lang="en-US" smtClean="0"/>
              <a:t>10/20/2022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957F9A-79D0-2BD8-2AD7-DC8AEEFEE3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B46750-9807-06F3-31BB-E98D866A7D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4043-DE76-4778-AF06-F24DA7A36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759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4194D2-ACBF-E67B-75C6-1827F2DEF0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6A99F18-6516-9A6F-7D40-4C08CEEED2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AD6E2-23E2-406C-AE2D-C5A7853B04F6}" type="datetimeFigureOut">
              <a:rPr lang="en-US" smtClean="0"/>
              <a:t>10/20/2022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57AC24-249D-E399-6E79-28B2F0E9A0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E1FA1A-64C8-BC81-19B1-2B39828A8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4043-DE76-4778-AF06-F24DA7A36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13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D06C46A-515B-8168-86D4-D715D3BE2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AD6E2-23E2-406C-AE2D-C5A7853B04F6}" type="datetimeFigureOut">
              <a:rPr lang="en-US" smtClean="0"/>
              <a:t>10/20/2022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529A598-905A-AD9D-2C6A-B9F91B4DA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B59A16-800F-971B-C935-82F9F0DD9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4043-DE76-4778-AF06-F24DA7A36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98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E232CD-43ED-2882-D6D7-9C78488FE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429251-7F9A-DBB0-5B9D-C7E8BEE1E0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2C858B-39BD-34AD-84CE-3ED0AEEB25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97E600-2B7A-15B8-C626-9F38E4D4F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AD6E2-23E2-406C-AE2D-C5A7853B04F6}" type="datetimeFigureOut">
              <a:rPr lang="en-US" smtClean="0"/>
              <a:t>10/20/2022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CE37A9-F550-0188-1379-A678AC4A9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84AE16-EE33-1331-A6F1-7EE0E7CB0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4043-DE76-4778-AF06-F24DA7A36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853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61E87A-5B65-E8F3-C396-5B2BE90D28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F40F0C4-4A81-11D4-5A42-7C69918350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F9A555-93F5-B067-CDFC-79637DF860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49927A-7A09-7DFC-FD73-15732E6102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AD6E2-23E2-406C-AE2D-C5A7853B04F6}" type="datetimeFigureOut">
              <a:rPr lang="en-US" smtClean="0"/>
              <a:t>10/20/2022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034FA2-2D13-71CB-D2BD-393DD152ED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710162-315A-A9D7-629F-118E828FD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4043-DE76-4778-AF06-F24DA7A36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063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4AD4B5F-AB5B-1C99-17B0-C3F8D4785B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9B55E9-E5A0-A596-AC71-B4F9DCDF1F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217087-7667-2848-8FFE-160F0AC8C4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DAD6E2-23E2-406C-AE2D-C5A7853B04F6}" type="datetimeFigureOut">
              <a:rPr lang="en-US" smtClean="0"/>
              <a:t>10/20/2022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68F451-D444-CAD6-FDF8-73EE3628E8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E7DD91-EAB5-9ED7-E700-0716676D24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734043-DE76-4778-AF06-F24DA7A36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646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AF45BAC-CD83-87DE-6617-14D37DD9E5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63303E-11C9-C8BF-8E58-43B61A54F5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CAD7F3-6E5C-BA88-0790-E78407CBEF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54A8A-CC2E-4839-B390-3855B3224087}" type="datetime1">
              <a:rPr lang="en-US" smtClean="0"/>
              <a:t>10/20/2022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217535-7683-CE7F-8059-1B8C4127A2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12E695-3C7F-E149-E093-6E9C0F3F18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42CF5A-4115-462F-A743-2216D0BAA65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9768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C8708AF-CC87-4FEB-B094-90BA8A11CC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10/20/2022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CD505B0-8880-461D-9C3A-B3664188121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8123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FE2888B-082C-4540-A018-10D406C0DA6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10/20/2022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808527B-5102-4C0D-B8AC-B9D546B3330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877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31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oleObject" Target="../embeddings/oleObject10.bin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23.wmf"/><Relationship Id="rId11" Type="http://schemas.openxmlformats.org/officeDocument/2006/relationships/image" Target="../media/image6.png"/><Relationship Id="rId5" Type="http://schemas.openxmlformats.org/officeDocument/2006/relationships/oleObject" Target="../embeddings/oleObject11.bin"/><Relationship Id="rId10" Type="http://schemas.openxmlformats.org/officeDocument/2006/relationships/image" Target="../media/image46.png"/><Relationship Id="rId4" Type="http://schemas.openxmlformats.org/officeDocument/2006/relationships/image" Target="../media/image22.wmf"/><Relationship Id="rId9" Type="http://schemas.openxmlformats.org/officeDocument/2006/relationships/image" Target="../media/image4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0.png"/><Relationship Id="rId3" Type="http://schemas.openxmlformats.org/officeDocument/2006/relationships/image" Target="../media/image64.png"/><Relationship Id="rId7" Type="http://schemas.openxmlformats.org/officeDocument/2006/relationships/image" Target="../media/image6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810.png"/><Relationship Id="rId10" Type="http://schemas.openxmlformats.org/officeDocument/2006/relationships/image" Target="../media/image74.png"/><Relationship Id="rId9" Type="http://schemas.openxmlformats.org/officeDocument/2006/relationships/image" Target="../media/image116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journals.aps.org/prl/abstract/10.1103/PhysRevLett.128.212503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5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mdpi.com/2073-8994/14/2/230" TargetMode="External"/><Relationship Id="rId3" Type="http://schemas.openxmlformats.org/officeDocument/2006/relationships/image" Target="../media/image72.png"/><Relationship Id="rId7" Type="http://schemas.openxmlformats.org/officeDocument/2006/relationships/hyperlink" Target="https://link.springer.com/article/10.1140/epjc/s10052-009-1165-1" TargetMode="External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mdpi.com/2624-8174/1/2/21" TargetMode="External"/><Relationship Id="rId5" Type="http://schemas.openxmlformats.org/officeDocument/2006/relationships/hyperlink" Target="https://link.springer.com/content/pdf/10.1140/epjc/s10052-019-6995-x.pdf" TargetMode="External"/><Relationship Id="rId10" Type="http://schemas.openxmlformats.org/officeDocument/2006/relationships/image" Target="../media/image77.png"/><Relationship Id="rId4" Type="http://schemas.openxmlformats.org/officeDocument/2006/relationships/hyperlink" Target="https://journals.aps.org/prl/pdf/10.1103/PhysRevLett.129.061103" TargetMode="External"/><Relationship Id="rId9" Type="http://schemas.openxmlformats.org/officeDocument/2006/relationships/image" Target="../media/image76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3" Type="http://schemas.openxmlformats.org/officeDocument/2006/relationships/hyperlink" Target="https://link.springer.com/content/pdf/10.1140/epjc/s10052-020-08824-9.pdf" TargetMode="External"/><Relationship Id="rId7" Type="http://schemas.openxmlformats.org/officeDocument/2006/relationships/image" Target="../media/image84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4" Type="http://schemas.openxmlformats.org/officeDocument/2006/relationships/image" Target="../media/image81.png"/><Relationship Id="rId9" Type="http://schemas.openxmlformats.org/officeDocument/2006/relationships/image" Target="../media/image8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8.png"/><Relationship Id="rId4" Type="http://schemas.openxmlformats.org/officeDocument/2006/relationships/image" Target="../media/image27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8.xml"/><Relationship Id="rId5" Type="http://schemas.openxmlformats.org/officeDocument/2006/relationships/hyperlink" Target="https://arxiv.org/abs/2006.04907" TargetMode="External"/><Relationship Id="rId4" Type="http://schemas.openxmlformats.org/officeDocument/2006/relationships/hyperlink" Target="https://arxiv.org/abs/1410.1100" TargetMode="External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.png"/><Relationship Id="rId3" Type="http://schemas.openxmlformats.org/officeDocument/2006/relationships/image" Target="../media/image9.gif"/><Relationship Id="rId7" Type="http://schemas.openxmlformats.org/officeDocument/2006/relationships/image" Target="../media/image23.png"/><Relationship Id="rId12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4.png"/><Relationship Id="rId11" Type="http://schemas.openxmlformats.org/officeDocument/2006/relationships/image" Target="../media/image28.png"/><Relationship Id="rId5" Type="http://schemas.openxmlformats.org/officeDocument/2006/relationships/image" Target="../media/image10.wmf"/><Relationship Id="rId10" Type="http://schemas.openxmlformats.org/officeDocument/2006/relationships/image" Target="../media/image27.png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hyperlink" Target="https://arxiv.org/abs/1906.02833" TargetMode="External"/><Relationship Id="rId18" Type="http://schemas.openxmlformats.org/officeDocument/2006/relationships/image" Target="../media/image37.png"/><Relationship Id="rId3" Type="http://schemas.openxmlformats.org/officeDocument/2006/relationships/oleObject" Target="../embeddings/oleObject2.bin"/><Relationship Id="rId7" Type="http://schemas.openxmlformats.org/officeDocument/2006/relationships/image" Target="../media/image15.wmf"/><Relationship Id="rId12" Type="http://schemas.openxmlformats.org/officeDocument/2006/relationships/oleObject" Target="../embeddings/oleObject9.bin"/><Relationship Id="rId17" Type="http://schemas.openxmlformats.org/officeDocument/2006/relationships/image" Target="../media/image36.png"/><Relationship Id="rId2" Type="http://schemas.openxmlformats.org/officeDocument/2006/relationships/image" Target="../media/image13.png"/><Relationship Id="rId16" Type="http://schemas.openxmlformats.org/officeDocument/2006/relationships/image" Target="../media/image35.png"/><Relationship Id="rId1" Type="http://schemas.openxmlformats.org/officeDocument/2006/relationships/slideLayout" Target="../slideLayouts/slideLayout18.xml"/><Relationship Id="rId6" Type="http://schemas.openxmlformats.org/officeDocument/2006/relationships/oleObject" Target="../embeddings/oleObject4.bin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3.bin"/><Relationship Id="rId15" Type="http://schemas.openxmlformats.org/officeDocument/2006/relationships/image" Target="../media/image16.png"/><Relationship Id="rId10" Type="http://schemas.openxmlformats.org/officeDocument/2006/relationships/oleObject" Target="../embeddings/oleObject7.bin"/><Relationship Id="rId19" Type="http://schemas.openxmlformats.org/officeDocument/2006/relationships/image" Target="../media/image38.png"/><Relationship Id="rId4" Type="http://schemas.openxmlformats.org/officeDocument/2006/relationships/image" Target="../media/image14.wmf"/><Relationship Id="rId9" Type="http://schemas.openxmlformats.org/officeDocument/2006/relationships/oleObject" Target="../embeddings/oleObject6.bin"/><Relationship Id="rId14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EFB040A-9ED0-75B8-D8E0-062B1605F516}"/>
              </a:ext>
            </a:extLst>
          </p:cNvPr>
          <p:cNvSpPr txBox="1"/>
          <p:nvPr/>
        </p:nvSpPr>
        <p:spPr>
          <a:xfrm>
            <a:off x="1667434" y="1286764"/>
            <a:ext cx="8682957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endParaRPr lang="en-US" sz="12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/>
            <a:r>
              <a:rPr lang="en-US" sz="1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6600" b="0" i="0" u="none" strike="noStrike" baseline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Prospects of </a:t>
            </a:r>
            <a:r>
              <a:rPr lang="en-US" sz="66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N</a:t>
            </a:r>
            <a:r>
              <a:rPr lang="en-US" sz="6600" b="0" i="0" u="none" strike="noStrike" baseline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eutron</a:t>
            </a:r>
          </a:p>
          <a:p>
            <a:pPr algn="ctr"/>
            <a:r>
              <a:rPr lang="en-US" sz="6600" b="0" i="0" u="none" strike="noStrike" baseline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Oscillation Search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5" descr="ut_seal_orange_white">
            <a:extLst>
              <a:ext uri="{FF2B5EF4-FFF2-40B4-BE49-F238E27FC236}">
                <a16:creationId xmlns:a16="http://schemas.microsoft.com/office/drawing/2014/main" id="{19603A70-F323-E19B-8626-71A3A3B895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773" y="238778"/>
            <a:ext cx="1320552" cy="1800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C78B5AD-6D6F-06F6-3E23-A34D659B2BB2}"/>
              </a:ext>
            </a:extLst>
          </p:cNvPr>
          <p:cNvSpPr txBox="1"/>
          <p:nvPr/>
        </p:nvSpPr>
        <p:spPr>
          <a:xfrm>
            <a:off x="6319637" y="191348"/>
            <a:ext cx="5582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anose="020E0502030308020204" pitchFamily="34" charset="0"/>
                <a:sym typeface="Symbol" panose="05050102010706020507" pitchFamily="18" charset="2"/>
              </a:rPr>
              <a:t>Raby Fest Conference  UMD   October 20-21, 2022</a:t>
            </a:r>
            <a:endParaRPr lang="en-US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iandra GD" panose="020E0502030308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22BCA79-A70C-2C47-B75E-336D1DBFE13E}"/>
              </a:ext>
            </a:extLst>
          </p:cNvPr>
          <p:cNvSpPr txBox="1"/>
          <p:nvPr/>
        </p:nvSpPr>
        <p:spPr>
          <a:xfrm>
            <a:off x="2610649" y="5266970"/>
            <a:ext cx="681765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prstClr val="black"/>
                </a:solidFill>
                <a:latin typeface="Maiandra GD" pitchFamily="34" charset="0"/>
              </a:rPr>
              <a:t>Yuri Kamyshkov/ University of Tennessee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prstClr val="black"/>
                </a:solidFill>
                <a:latin typeface="Maiandra GD" pitchFamily="34" charset="0"/>
              </a:rPr>
              <a:t>email: kamyshkov@utk.edu </a:t>
            </a:r>
          </a:p>
        </p:txBody>
      </p:sp>
      <p:pic>
        <p:nvPicPr>
          <p:cNvPr id="2" name="Picture 10" descr="C:\!All_My_Files\!!WORK\!BEFORE\!2008\!NNbar\DUSEL_April_Meeting\OSU_meeting\Figures\nnbar_2.jpg">
            <a:extLst>
              <a:ext uri="{FF2B5EF4-FFF2-40B4-BE49-F238E27FC236}">
                <a16:creationId xmlns:a16="http://schemas.microsoft.com/office/drawing/2014/main" id="{E8EBABA9-4F10-1D13-4A7D-5AB36FBD32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74" r="3388" b="28421"/>
          <a:stretch>
            <a:fillRect/>
          </a:stretch>
        </p:blipFill>
        <p:spPr bwMode="auto">
          <a:xfrm>
            <a:off x="4530950" y="3917690"/>
            <a:ext cx="2600702" cy="896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52424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89D9B5E-EF9C-9480-F53D-EE14B01386FC}"/>
                  </a:ext>
                </a:extLst>
              </p:cNvPr>
              <p:cNvSpPr txBox="1"/>
              <p:nvPr/>
            </p:nvSpPr>
            <p:spPr>
              <a:xfrm>
                <a:off x="919843" y="1209674"/>
                <a:ext cx="6375528" cy="10604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𝑃</m:t>
                          </m:r>
                        </m:e>
                        <m:sub>
                          <m:r>
                            <a:rPr kumimoji="0" lang="en-US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𝑛</m:t>
                          </m:r>
                          <m:r>
                            <a:rPr kumimoji="0" lang="en-US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→</m:t>
                          </m:r>
                          <m:acc>
                            <m:accPr>
                              <m:chr m:val="̅"/>
                              <m:ctrlPr>
                                <a:rPr kumimoji="0" lang="en-US" sz="2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accPr>
                            <m:e>
                              <m:r>
                                <a:rPr kumimoji="0" lang="en-US" sz="2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𝑛</m:t>
                              </m:r>
                            </m:e>
                          </m:acc>
                        </m:sub>
                      </m:sSub>
                      <m:d>
                        <m:dPr>
                          <m:ctrlPr>
                            <a:rPr kumimoji="0" lang="en-US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dPr>
                        <m:e>
                          <m:r>
                            <a:rPr kumimoji="0" lang="en-US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𝑡</m:t>
                          </m:r>
                        </m:e>
                      </m:d>
                      <m:r>
                        <a:rPr kumimoji="0" lang="en-US" sz="2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en-US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kumimoji="0" lang="en-US" sz="2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US" sz="2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𝜖</m:t>
                              </m:r>
                            </m:e>
                            <m:sup>
                              <m:r>
                                <a:rPr kumimoji="0" lang="en-US" sz="2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kumimoji="0" lang="en-US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US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𝜖</m:t>
                              </m:r>
                            </m:e>
                            <m:sup>
                              <m:r>
                                <a:rPr kumimoji="0" lang="en-US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2</m:t>
                              </m:r>
                            </m:sup>
                          </m:sSup>
                          <m:r>
                            <a:rPr kumimoji="0" lang="en-US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+</m:t>
                          </m:r>
                          <m:sSup>
                            <m:sSupPr>
                              <m:ctrlPr>
                                <a:rPr kumimoji="0" lang="en-US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US" sz="2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𝑉</m:t>
                              </m:r>
                            </m:e>
                            <m:sup>
                              <m:r>
                                <a:rPr kumimoji="0" lang="en-US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kumimoji="0" lang="en-US" sz="2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∙</m:t>
                      </m:r>
                      <m:sSup>
                        <m:sSupPr>
                          <m:ctrlPr>
                            <a:rPr kumimoji="0" lang="en-US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𝑠𝑖𝑛</m:t>
                          </m:r>
                        </m:e>
                        <m:sup>
                          <m:r>
                            <a:rPr kumimoji="0" lang="en-US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kumimoji="0" lang="en-US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kumimoji="0" lang="en-US" sz="2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fPr>
                            <m:num>
                              <m:rad>
                                <m:radPr>
                                  <m:degHide m:val="on"/>
                                  <m:ctrlPr>
                                    <a:rPr kumimoji="0" lang="en-US" sz="2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radPr>
                                <m:deg/>
                                <m:e>
                                  <m:sSup>
                                    <m:sSupPr>
                                      <m:ctrlPr>
                                        <a:rPr kumimoji="0" lang="en-US" sz="2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kumimoji="0" lang="en-US" sz="2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  <m:t>𝜖</m:t>
                                      </m:r>
                                    </m:e>
                                    <m:sup>
                                      <m:r>
                                        <a:rPr kumimoji="0" lang="en-US" sz="2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kumimoji="0" lang="en-US" sz="2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+</m:t>
                                  </m:r>
                                  <m:sSup>
                                    <m:sSupPr>
                                      <m:ctrlPr>
                                        <a:rPr kumimoji="0" lang="en-US" sz="2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kumimoji="0" lang="en-US" sz="2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𝑉</m:t>
                                      </m:r>
                                    </m:e>
                                    <m:sup>
                                      <m:r>
                                        <a:rPr kumimoji="0" lang="en-US" sz="2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rad>
                            </m:num>
                            <m:den>
                              <m:r>
                                <a:rPr kumimoji="0" lang="en-US" sz="2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ℏ</m:t>
                              </m:r>
                            </m:den>
                          </m:f>
                          <m:r>
                            <a:rPr kumimoji="0" lang="en-US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∙</m:t>
                          </m:r>
                          <m:r>
                            <a:rPr kumimoji="0" lang="en-US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89D9B5E-EF9C-9480-F53D-EE14B01386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9843" y="1209674"/>
                <a:ext cx="6375528" cy="106048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E4685C4-4A55-4630-767A-D3F72FD12E15}"/>
                  </a:ext>
                </a:extLst>
              </p:cNvPr>
              <p:cNvSpPr txBox="1"/>
              <p:nvPr/>
            </p:nvSpPr>
            <p:spPr>
              <a:xfrm>
                <a:off x="400826" y="2551923"/>
                <a:ext cx="11077456" cy="19096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      free neutrons in the magnetic field </a:t>
                </a:r>
                <a14:m>
                  <m:oMath xmlns:m="http://schemas.openxmlformats.org/officeDocument/2006/math">
                    <m:r>
                      <a:rPr kumimoji="0" lang="en-US" sz="24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</m:t>
                    </m:r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𝑉</m:t>
                    </m:r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𝜇</m:t>
                    </m:r>
                    <m:acc>
                      <m:accPr>
                        <m:chr m:val="⃗"/>
                        <m:ctrlP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accPr>
                      <m:e>
                        <m: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𝜎</m:t>
                        </m:r>
                      </m:e>
                    </m:acc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∙</m:t>
                    </m:r>
                    <m:acc>
                      <m:accPr>
                        <m:chr m:val="⃗"/>
                        <m:ctrlP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accPr>
                      <m:e>
                        <m: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𝐵</m:t>
                        </m:r>
                      </m:e>
                    </m:acc>
                  </m:oMath>
                </a14:m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  The probability can be suppressed 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      if </a:t>
                </a:r>
                <a14:m>
                  <m:oMath xmlns:m="http://schemas.openxmlformats.org/officeDocument/2006/math">
                    <m:r>
                      <a:rPr kumimoji="0" lang="en-US" sz="24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𝑉</m:t>
                    </m:r>
                    <m:r>
                      <a:rPr kumimoji="0" lang="en-US" sz="24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≫</m:t>
                    </m:r>
                    <m:r>
                      <a:rPr kumimoji="0" lang="en-US" sz="24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𝜖</m:t>
                    </m:r>
                  </m:oMath>
                </a14:m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. However, if </a:t>
                </a:r>
                <a14:m>
                  <m:oMath xmlns:m="http://schemas.openxmlformats.org/officeDocument/2006/math"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𝜔</m:t>
                    </m:r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𝑡</m:t>
                    </m:r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&lt;1 , </m:t>
                    </m:r>
                  </m:oMath>
                </a14:m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kumimoji="0" lang="en-US" sz="24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kumimoji="0" lang="en-US" sz="2400" b="0" i="0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sin</m:t>
                        </m:r>
                      </m:fName>
                      <m:e>
                        <m:r>
                          <a:rPr kumimoji="0" lang="en-US" sz="24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𝜔</m:t>
                        </m:r>
                        <m:r>
                          <a:rPr kumimoji="0" lang="en-US" sz="24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𝑡</m:t>
                        </m:r>
                        <m:r>
                          <a:rPr kumimoji="0" lang="en-US" sz="24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≈</m:t>
                        </m:r>
                        <m:r>
                          <a:rPr kumimoji="0" lang="en-US" sz="24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𝜔</m:t>
                        </m:r>
                        <m:r>
                          <a:rPr kumimoji="0" lang="en-US" sz="24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𝑡</m:t>
                        </m:r>
                      </m:e>
                    </m:func>
                  </m:oMath>
                </a14:m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 (called “quasi-free” condition)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𝑃</m:t>
                        </m:r>
                      </m:e>
                      <m:sub>
                        <m: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𝑛</m:t>
                        </m:r>
                        <m: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→</m:t>
                        </m:r>
                        <m:acc>
                          <m:accPr>
                            <m:chr m:val="̅"/>
                            <m:ctrlPr>
                              <a:rPr kumimoji="0" lang="en-US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accPr>
                          <m:e>
                            <m:r>
                              <a:rPr kumimoji="0" lang="en-US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𝑛</m:t>
                            </m:r>
                          </m:e>
                        </m:acc>
                      </m:sub>
                    </m:sSub>
                    <m:d>
                      <m:dPr>
                        <m:ctrlP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dPr>
                      <m:e>
                        <m: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𝑡</m:t>
                        </m:r>
                      </m:e>
                    </m:d>
                    <m:r>
                      <a:rPr kumimoji="0" lang="en-US" sz="24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  <m:sSup>
                      <m:sSupPr>
                        <m:ctrlP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pPr>
                      <m:e>
                        <m:d>
                          <m:dPr>
                            <m:ctrlPr>
                              <a:rPr kumimoji="0" lang="en-US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kumimoji="0" lang="en-US" sz="2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</m:ctrlPr>
                              </m:fPr>
                              <m:num>
                                <m:r>
                                  <a:rPr kumimoji="0" lang="en-US" sz="2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𝜖</m:t>
                                </m:r>
                                <m:r>
                                  <a:rPr kumimoji="0" lang="en-US" sz="2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𝑡</m:t>
                                </m:r>
                              </m:num>
                              <m:den>
                                <m:r>
                                  <a:rPr kumimoji="0" lang="en-US" sz="24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ℏ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2</m:t>
                        </m:r>
                      </m:sup>
                    </m:sSup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</m:oMath>
                </a14:m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pPr>
                      <m:e>
                        <m:d>
                          <m:dPr>
                            <m:ctrlPr>
                              <a:rPr kumimoji="0" lang="en-US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kumimoji="0" lang="en-US" sz="2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</m:ctrlPr>
                              </m:fPr>
                              <m:num>
                                <m:r>
                                  <a:rPr kumimoji="0" lang="en-US" sz="24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𝑡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kumimoji="0" lang="en-US" sz="24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0" lang="en-US" sz="24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  <m:t>𝜏</m:t>
                                    </m:r>
                                  </m:e>
                                  <m:sub>
                                    <m:r>
                                      <a:rPr kumimoji="0" lang="en-US" sz="24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  <m:t>𝑜𝑠𝑐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kumimoji="0" 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2</m:t>
                        </m:r>
                      </m:sup>
                    </m:sSup>
                  </m:oMath>
                </a14:m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is the same as for </a:t>
                </a:r>
                <a14:m>
                  <m:oMath xmlns:m="http://schemas.openxmlformats.org/officeDocument/2006/math"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𝑉</m:t>
                    </m:r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=0</m:t>
                    </m:r>
                  </m:oMath>
                </a14:m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𝑃</m:t>
                        </m:r>
                      </m:e>
                      <m:sub>
                        <m:r>
                          <a:rPr kumimoji="0" 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𝑛</m:t>
                        </m:r>
                        <m:r>
                          <a:rPr kumimoji="0" 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→</m:t>
                        </m:r>
                        <m:acc>
                          <m:accPr>
                            <m:chr m:val="̅"/>
                            <m:ctrlPr>
                              <a:rPr kumimoji="0" lang="en-US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accPr>
                          <m:e>
                            <m:r>
                              <a:rPr kumimoji="0" lang="en-US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𝑛</m:t>
                            </m:r>
                          </m:e>
                        </m:acc>
                      </m:sub>
                    </m:sSub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~</m:t>
                    </m:r>
                    <m:sSup>
                      <m:sSupPr>
                        <m:ctrlP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𝑡</m:t>
                        </m:r>
                      </m:e>
                      <m:sup>
                        <m: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2</m:t>
                        </m:r>
                      </m:sup>
                    </m:sSup>
                  </m:oMath>
                </a14:m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  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E4685C4-4A55-4630-767A-D3F72FD12E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826" y="2551923"/>
                <a:ext cx="11077456" cy="1909625"/>
              </a:xfrm>
              <a:prstGeom prst="rect">
                <a:avLst/>
              </a:prstGeom>
              <a:blipFill>
                <a:blip r:embed="rId3"/>
                <a:stretch>
                  <a:fillRect t="-319" r="-4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1DBADA8-8CD3-785D-61C6-BE3608483423}"/>
                  </a:ext>
                </a:extLst>
              </p:cNvPr>
              <p:cNvSpPr txBox="1"/>
              <p:nvPr/>
            </p:nvSpPr>
            <p:spPr>
              <a:xfrm>
                <a:off x="472547" y="4817147"/>
                <a:ext cx="11443325" cy="15081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Cambria Math" panose="02040503050406030204" pitchFamily="18" charset="0"/>
                    <a:cs typeface="+mn-cs"/>
                  </a:rPr>
                  <a:t> if  </a:t>
                </a:r>
                <a14:m>
                  <m:oMath xmlns:m="http://schemas.openxmlformats.org/officeDocument/2006/math"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𝜖</m:t>
                    </m:r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 ≈</m:t>
                    </m:r>
                    <m:sSup>
                      <m:sSupPr>
                        <m:ctrlP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10</m:t>
                        </m:r>
                      </m:e>
                      <m:sup>
                        <m: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−24</m:t>
                        </m:r>
                      </m:sup>
                    </m:sSup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 </m:t>
                    </m:r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𝑒𝑉</m:t>
                    </m:r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  </m:t>
                    </m:r>
                    <m:d>
                      <m:dPr>
                        <m:ctrlP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r>
                          <a:rPr kumimoji="0" lang="en-US" sz="24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~</m:t>
                        </m:r>
                        <m:r>
                          <m:rPr>
                            <m:sty m:val="p"/>
                          </m:rPr>
                          <a:rPr kumimoji="0" lang="en-US" sz="24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current</m:t>
                        </m:r>
                        <m:r>
                          <a:rPr kumimoji="0" lang="en-US" sz="24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kumimoji="0" lang="en-US" sz="24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limit</m:t>
                        </m:r>
                      </m:e>
                    </m:d>
                    <m:r>
                      <a:rPr kumimoji="0" lang="en-US" sz="24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 </m:t>
                    </m:r>
                    <m:r>
                      <m:rPr>
                        <m:sty m:val="p"/>
                      </m:rPr>
                      <a:rPr kumimoji="0" lang="en-US" sz="24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and</m:t>
                    </m:r>
                    <m:r>
                      <a:rPr kumimoji="0" lang="en-US" sz="24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  </m:t>
                    </m:r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𝑡</m:t>
                    </m:r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=1 </m:t>
                    </m:r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𝑠𝑒𝑐</m:t>
                    </m:r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,</m:t>
                    </m:r>
                  </m:oMath>
                </a14:m>
                <a:r>
                  <a:rPr kumimoji="0" lang="en-US" sz="24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  <a:cs typeface="+mn-cs"/>
                  </a:rPr>
                  <a:t>   </a:t>
                </a: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  <a:cs typeface="+mn-cs"/>
                  </a:rPr>
                  <a:t>i. e.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𝑃</m:t>
                        </m:r>
                      </m:e>
                      <m:sub>
                        <m:r>
                          <a:rPr kumimoji="0" 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𝑛</m:t>
                        </m:r>
                        <m:r>
                          <a:rPr kumimoji="0" 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→</m:t>
                        </m:r>
                        <m:acc>
                          <m:accPr>
                            <m:chr m:val="̅"/>
                            <m:ctrlPr>
                              <a:rPr kumimoji="0" lang="en-US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accPr>
                          <m:e>
                            <m:r>
                              <a:rPr kumimoji="0" lang="en-US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𝑛</m:t>
                            </m:r>
                          </m:e>
                        </m:acc>
                      </m:sub>
                    </m:sSub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≈5×</m:t>
                    </m:r>
                    <m:sSup>
                      <m:sSupPr>
                        <m:ctrlP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10</m:t>
                        </m:r>
                      </m:e>
                      <m:sup>
                        <m: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−18</m:t>
                        </m:r>
                      </m:sup>
                    </m:sSup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 </m:t>
                    </m:r>
                  </m:oMath>
                </a14:m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  <a:cs typeface="+mn-cs"/>
                  </a:rPr>
                  <a:t> per neutron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 </m:t>
                    </m:r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𝐵</m:t>
                    </m:r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 </m:t>
                    </m:r>
                    <m:r>
                      <m:rPr>
                        <m:sty m:val="p"/>
                      </m:rPr>
                      <a:rPr kumimoji="0" lang="en-US" sz="24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should</m:t>
                    </m:r>
                    <m:r>
                      <a:rPr kumimoji="0" lang="en-US" sz="24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 </m:t>
                    </m:r>
                    <m:r>
                      <m:rPr>
                        <m:sty m:val="p"/>
                      </m:rPr>
                      <a:rPr kumimoji="0" lang="en-US" sz="24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be</m:t>
                    </m:r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&lt;10 </m:t>
                    </m:r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𝑛𝑇</m:t>
                    </m:r>
                  </m:oMath>
                </a14:m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, i. e. </a:t>
                </a:r>
                <a14:m>
                  <m:oMath xmlns:m="http://schemas.openxmlformats.org/officeDocument/2006/math"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5,000 </m:t>
                    </m:r>
                    <m:r>
                      <m:rPr>
                        <m:sty m:val="p"/>
                      </m:rPr>
                      <a:rPr kumimoji="0" lang="en-US" sz="24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times</m:t>
                    </m:r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</m:t>
                    </m:r>
                    <m:r>
                      <m:rPr>
                        <m:sty m:val="p"/>
                      </m:rPr>
                      <a:rPr kumimoji="0" lang="en-US" sz="24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less</m:t>
                    </m:r>
                    <m:r>
                      <a:rPr kumimoji="0" lang="en-US" sz="24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</m:t>
                    </m:r>
                    <m:r>
                      <m:rPr>
                        <m:sty m:val="p"/>
                      </m:rPr>
                      <a:rPr kumimoji="0" lang="en-US" sz="24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than</m:t>
                    </m:r>
                    <m:r>
                      <a:rPr kumimoji="0" lang="en-US" sz="24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</m:t>
                    </m:r>
                    <m:r>
                      <m:rPr>
                        <m:sty m:val="p"/>
                      </m:rPr>
                      <a:rPr kumimoji="0" lang="en-US" sz="24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Earth</m:t>
                    </m:r>
                    <m:r>
                      <a:rPr kumimoji="0" lang="en-US" sz="24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</m:t>
                    </m:r>
                    <m:r>
                      <m:rPr>
                        <m:sty m:val="p"/>
                      </m:rPr>
                      <a:rPr kumimoji="0" lang="en-US" sz="24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mag</m:t>
                    </m:r>
                    <m:r>
                      <a:rPr kumimoji="0" lang="en-US" sz="24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. </m:t>
                    </m:r>
                    <m:r>
                      <m:rPr>
                        <m:sty m:val="p"/>
                      </m:rPr>
                      <a:rPr kumimoji="0" lang="en-US" sz="24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field</m:t>
                    </m:r>
                    <m:r>
                      <a:rPr kumimoji="0" lang="en-US" sz="24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</m:t>
                    </m:r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𝐵</m:t>
                    </m:r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≈</m:t>
                    </m:r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50 </m:t>
                    </m:r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𝜇</m:t>
                    </m:r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𝑇</m:t>
                    </m:r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  </m:t>
                    </m:r>
                  </m:oMath>
                </a14:m>
                <a:endParaRPr kumimoji="0" lang="en-US" sz="24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 Math" panose="02040503050406030204" pitchFamily="18" charset="0"/>
                  <a:ea typeface="Cambria Math" panose="02040503050406030204" pitchFamily="18" charset="0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                                ⇑</m:t>
                    </m:r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𝑉</m:t>
                    </m:r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</m:t>
                    </m:r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𝜇</m:t>
                    </m:r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∙</m:t>
                    </m:r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𝐵</m:t>
                    </m:r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=6×</m:t>
                    </m:r>
                    <m:sSup>
                      <m:sSupPr>
                        <m:ctrlP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10</m:t>
                        </m:r>
                      </m:e>
                      <m:sup>
                        <m: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−16</m:t>
                        </m:r>
                      </m:sup>
                    </m:sSup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𝑒𝑉</m:t>
                    </m:r>
                  </m:oMath>
                </a14:m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US" sz="24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≫</m:t>
                    </m:r>
                    <m:r>
                      <a:rPr kumimoji="0" lang="en-US" sz="24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𝜖</m:t>
                    </m:r>
                  </m:oMath>
                </a14:m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1DBADA8-8CD3-785D-61C6-BE36084834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547" y="4817147"/>
                <a:ext cx="11443325" cy="1508105"/>
              </a:xfrm>
              <a:prstGeom prst="rect">
                <a:avLst/>
              </a:prstGeom>
              <a:blipFill>
                <a:blip r:embed="rId4"/>
                <a:stretch>
                  <a:fillRect l="-266" t="-4032" b="-16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0566A1D-71A5-FBB6-8D0B-6175BE05CBDC}"/>
                  </a:ext>
                </a:extLst>
              </p:cNvPr>
              <p:cNvSpPr txBox="1"/>
              <p:nvPr/>
            </p:nvSpPr>
            <p:spPr>
              <a:xfrm>
                <a:off x="7977868" y="962024"/>
                <a:ext cx="1351717" cy="7936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𝜏</m:t>
                          </m:r>
                        </m:e>
                        <m:sub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𝑜𝑠𝑐</m:t>
                          </m:r>
                        </m:sub>
                      </m:sSub>
                      <m:r>
                        <a:rPr kumimoji="0" lang="en-US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≡</m:t>
                      </m:r>
                      <m:f>
                        <m:f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ℏ</m:t>
                          </m:r>
                        </m:num>
                        <m:den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𝜖</m:t>
                          </m:r>
                        </m:den>
                      </m:f>
                    </m:oMath>
                  </m:oMathPara>
                </a14:m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0566A1D-71A5-FBB6-8D0B-6175BE05CB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77868" y="962024"/>
                <a:ext cx="1351717" cy="79361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01231932-1C90-9D0C-8BC0-EEEF911FD892}"/>
              </a:ext>
            </a:extLst>
          </p:cNvPr>
          <p:cNvSpPr txBox="1"/>
          <p:nvPr/>
        </p:nvSpPr>
        <p:spPr>
          <a:xfrm>
            <a:off x="9269185" y="1205592"/>
            <a:ext cx="1793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oscillation time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5A53E1F-84BA-E797-BDA1-935CBC77C04F}"/>
              </a:ext>
            </a:extLst>
          </p:cNvPr>
          <p:cNvSpPr txBox="1"/>
          <p:nvPr/>
        </p:nvSpPr>
        <p:spPr>
          <a:xfrm>
            <a:off x="892628" y="206828"/>
            <a:ext cx="789754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Free beam of neutrons in vacuum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90698F9-D092-7B54-0464-88BB5BAD957B}"/>
                  </a:ext>
                </a:extLst>
              </p:cNvPr>
              <p:cNvSpPr txBox="1"/>
              <p:nvPr/>
            </p:nvSpPr>
            <p:spPr>
              <a:xfrm>
                <a:off x="8098971" y="1709057"/>
                <a:ext cx="302544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𝑡</m:t>
                    </m:r>
                  </m:oMath>
                </a14:m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 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- time of free neutron flight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90698F9-D092-7B54-0464-88BB5BAD95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98971" y="1709057"/>
                <a:ext cx="3025444" cy="461665"/>
              </a:xfrm>
              <a:prstGeom prst="rect">
                <a:avLst/>
              </a:prstGeom>
              <a:blipFill>
                <a:blip r:embed="rId6"/>
                <a:stretch>
                  <a:fillRect l="-202" r="-1210" b="-157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097FF90C-CF93-D9D5-6CEF-A7537FD2D8E9}"/>
              </a:ext>
            </a:extLst>
          </p:cNvPr>
          <p:cNvSpPr/>
          <p:nvPr/>
        </p:nvSpPr>
        <p:spPr>
          <a:xfrm>
            <a:off x="8752114" y="3713583"/>
            <a:ext cx="1545771" cy="807098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BBDA85-9B41-B782-BA5E-E70F79B67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442CF5A-4115-462F-A743-2216D0BAA65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8719B79-E257-EA05-72F9-646881A2FC1A}"/>
                  </a:ext>
                </a:extLst>
              </p:cNvPr>
              <p:cNvSpPr txBox="1"/>
              <p:nvPr/>
            </p:nvSpPr>
            <p:spPr>
              <a:xfrm>
                <a:off x="10507915" y="3622473"/>
                <a:ext cx="1360629" cy="954107"/>
              </a:xfrm>
              <a:prstGeom prst="rect">
                <a:avLst/>
              </a:prstGeom>
              <a:noFill/>
              <a:ln w="28575">
                <a:solidFill>
                  <a:srgbClr val="00B0F0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Sensitivity </a:t>
                </a:r>
              </a:p>
              <a:p>
                <a:endParaRPr lang="en-US" sz="6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</m:t>
                      </m:r>
                      <m:sSup>
                        <m:sSupPr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̅"/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acc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8719B79-E257-EA05-72F9-646881A2FC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07915" y="3622473"/>
                <a:ext cx="1360629" cy="954107"/>
              </a:xfrm>
              <a:prstGeom prst="rect">
                <a:avLst/>
              </a:prstGeom>
              <a:blipFill>
                <a:blip r:embed="rId7"/>
                <a:stretch>
                  <a:fillRect t="-1852"/>
                </a:stretch>
              </a:blipFill>
              <a:ln w="28575">
                <a:solidFill>
                  <a:srgbClr val="00B0F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396222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1611313" y="28575"/>
          <a:ext cx="9144000" cy="6884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tanford Graphics Slide" r:id="rId3" imgW="9691370" imgH="7458710" progId="StanfordGraphics">
                  <p:embed/>
                </p:oleObj>
              </mc:Choice>
              <mc:Fallback>
                <p:oleObj name="Stanford Graphics Slide" r:id="rId3" imgW="9691370" imgH="7458710" progId="StanfordGraphics">
                  <p:embed/>
                  <p:pic>
                    <p:nvPicPr>
                      <p:cNvPr id="512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2452"/>
                      <a:stretch>
                        <a:fillRect/>
                      </a:stretch>
                    </p:blipFill>
                    <p:spPr bwMode="auto">
                      <a:xfrm>
                        <a:off x="1611313" y="28575"/>
                        <a:ext cx="9144000" cy="6884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gradFill rotWithShape="0">
                              <a:gsLst>
                                <a:gs pos="0">
                                  <a:srgbClr val="CCFFCC"/>
                                </a:gs>
                                <a:gs pos="100000">
                                  <a:srgbClr val="FFFFFF"/>
                                </a:gs>
                              </a:gsLst>
                              <a:lin ang="5400000" scaled="1"/>
                            </a:gra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1566863" y="76200"/>
            <a:ext cx="9067800" cy="1371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2007042" y="609601"/>
            <a:ext cx="8352543" cy="725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at ILL/Grenoble reactor in 89-91 by Heidelberg-ILL-Padova-Pavia Collaboration </a:t>
            </a: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M. Baldo-Ceolin et al., Z. Phys., C63 (1994) 409</a:t>
            </a: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987551" y="1420814"/>
            <a:ext cx="8226425" cy="26987"/>
          </a:xfrm>
          <a:prstGeom prst="rect">
            <a:avLst/>
          </a:prstGeom>
          <a:gradFill rotWithShape="0"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2809876" y="147639"/>
            <a:ext cx="629191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Arial" charset="0"/>
              </a:rPr>
              <a:t>      N-Nbar search experiment with free neutrons</a:t>
            </a: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2590800" y="4114800"/>
            <a:ext cx="3124200" cy="2362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5867400" y="4876800"/>
          <a:ext cx="16002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888840" imgH="253800" progId="Equation.DSMT4">
                  <p:embed/>
                </p:oleObj>
              </mc:Choice>
              <mc:Fallback>
                <p:oleObj name="Equation" r:id="rId5" imgW="888840" imgH="253800" progId="Equation.DSMT4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867400" y="4876800"/>
                        <a:ext cx="1600200" cy="45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B6C6BE-1D4B-4A39-8B06-C8284BBBC6DA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31563" y="1524000"/>
            <a:ext cx="1082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Top view</a:t>
            </a:r>
          </a:p>
        </p:txBody>
      </p:sp>
      <p:pic>
        <p:nvPicPr>
          <p:cNvPr id="3128" name="Picture 5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3727" y="5267325"/>
            <a:ext cx="4341089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29" name="Picture 5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3234" y="3021013"/>
            <a:ext cx="2269666" cy="218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Straight Arrow Connector 11"/>
          <p:cNvCxnSpPr/>
          <p:nvPr/>
        </p:nvCxnSpPr>
        <p:spPr>
          <a:xfrm>
            <a:off x="4152900" y="4495801"/>
            <a:ext cx="647700" cy="712787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6183314" y="6067426"/>
            <a:ext cx="674687" cy="104775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9B0CE482-1CA5-FCE9-6B6E-98E3FE9AE85E}"/>
              </a:ext>
            </a:extLst>
          </p:cNvPr>
          <p:cNvSpPr txBox="1"/>
          <p:nvPr/>
        </p:nvSpPr>
        <p:spPr>
          <a:xfrm>
            <a:off x="10307215" y="5303600"/>
            <a:ext cx="1741715" cy="3693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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free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 &gt; 0.8610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8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 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2D2D3B60-BD17-EB40-82B9-C7AB0870A4F3}"/>
              </a:ext>
            </a:extLst>
          </p:cNvPr>
          <p:cNvSpPr/>
          <p:nvPr/>
        </p:nvSpPr>
        <p:spPr>
          <a:xfrm>
            <a:off x="10811070" y="4656597"/>
            <a:ext cx="592183" cy="478971"/>
          </a:xfrm>
          <a:prstGeom prst="downArrow">
            <a:avLst/>
          </a:prstGeom>
          <a:solidFill>
            <a:srgbClr val="00B0F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027D972-18A2-87AE-F0F7-6182C586C124}"/>
              </a:ext>
            </a:extLst>
          </p:cNvPr>
          <p:cNvSpPr txBox="1"/>
          <p:nvPr/>
        </p:nvSpPr>
        <p:spPr>
          <a:xfrm>
            <a:off x="150726" y="3788229"/>
            <a:ext cx="18572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Overall detector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efficiency ~ 50%.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Running time was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 year.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E91E0F6-7691-4A26-6685-AE54F7C299B8}"/>
                  </a:ext>
                </a:extLst>
              </p:cNvPr>
              <p:cNvSpPr txBox="1"/>
              <p:nvPr/>
            </p:nvSpPr>
            <p:spPr>
              <a:xfrm>
                <a:off x="10053541" y="3888146"/>
                <a:ext cx="2067119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𝑃</m:t>
                          </m:r>
                        </m:e>
                        <m:sub>
                          <m:r>
                            <a:rPr kumimoji="0" lang="en-US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𝑛</m:t>
                          </m:r>
                          <m:r>
                            <a:rPr kumimoji="0" lang="en-US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→</m:t>
                          </m:r>
                          <m:acc>
                            <m:accPr>
                              <m:chr m:val="̅"/>
                              <m:ctrlPr>
                                <a:rPr kumimoji="0" lang="en-US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accPr>
                            <m:e>
                              <m:r>
                                <a:rPr kumimoji="0" lang="en-US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𝑛</m:t>
                              </m:r>
                            </m:e>
                          </m:acc>
                        </m:sub>
                      </m:sSub>
                      <m:r>
                        <a:rPr kumimoji="0" lang="en-US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≈5×</m:t>
                      </m:r>
                      <m:sSup>
                        <m:sSupPr>
                          <m:ctrlP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10</m:t>
                          </m:r>
                        </m:e>
                        <m:sup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−18</m:t>
                          </m:r>
                        </m:sup>
                      </m:sSup>
                      <m:r>
                        <a:rPr kumimoji="0" lang="en-US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 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 Math" panose="02040503050406030204" pitchFamily="18" charset="0"/>
                  <a:ea typeface="Cambria Math" panose="02040503050406030204" pitchFamily="18" charset="0"/>
                  <a:cs typeface="+mn-cs"/>
                </a:endParaRPr>
              </a:p>
              <a:p>
                <a:pPr algn="ctr"/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  <a:cs typeface="+mn-cs"/>
                  </a:rPr>
                  <a:t>per neutron</a:t>
                </a:r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E91E0F6-7691-4A26-6685-AE54F7C299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53541" y="3888146"/>
                <a:ext cx="2067119" cy="646331"/>
              </a:xfrm>
              <a:prstGeom prst="rect">
                <a:avLst/>
              </a:prstGeom>
              <a:blipFill>
                <a:blip r:embed="rId9"/>
                <a:stretch>
                  <a:fillRect b="-122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88979F6-8ECA-76D2-60A6-752F0713C7CD}"/>
                  </a:ext>
                </a:extLst>
              </p:cNvPr>
              <p:cNvSpPr txBox="1"/>
              <p:nvPr/>
            </p:nvSpPr>
            <p:spPr>
              <a:xfrm>
                <a:off x="10123714" y="2369976"/>
                <a:ext cx="1360629" cy="954107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Sensitivity </a:t>
                </a:r>
              </a:p>
              <a:p>
                <a:endParaRPr lang="en-US" sz="6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</m:t>
                      </m:r>
                      <m:sSup>
                        <m:sSupPr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̅"/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acc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88979F6-8ECA-76D2-60A6-752F0713C7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23714" y="2369976"/>
                <a:ext cx="1360629" cy="954107"/>
              </a:xfrm>
              <a:prstGeom prst="rect">
                <a:avLst/>
              </a:prstGeom>
              <a:blipFill>
                <a:blip r:embed="rId10"/>
                <a:stretch>
                  <a:fillRect t="-3165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>
            <a:extLst>
              <a:ext uri="{FF2B5EF4-FFF2-40B4-BE49-F238E27FC236}">
                <a16:creationId xmlns:a16="http://schemas.microsoft.com/office/drawing/2014/main" id="{3C30CC14-7536-49ED-28A1-5BC71393066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0935" y="357500"/>
            <a:ext cx="673468" cy="815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2470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DCD5688-7240-7667-C673-A7190C774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B6C6BE-1D4B-4A39-8B06-C8284BBBC6D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9BD9DFA-884F-A81D-48FD-3EE49C16A40F}"/>
                  </a:ext>
                </a:extLst>
              </p:cNvPr>
              <p:cNvSpPr txBox="1"/>
              <p:nvPr/>
            </p:nvSpPr>
            <p:spPr>
              <a:xfrm>
                <a:off x="853440" y="548640"/>
                <a:ext cx="1018778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/>
                  <a:t>Schematically ESS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acc>
                      <m:accPr>
                        <m:chr m:val="̅"/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acc>
                  </m:oMath>
                </a14:m>
                <a:r>
                  <a:rPr lang="en-US" sz="2800" dirty="0"/>
                  <a:t> experiment will be configured similar to ILL 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9BD9DFA-884F-A81D-48FD-3EE49C16A4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3440" y="548640"/>
                <a:ext cx="10187789" cy="523220"/>
              </a:xfrm>
              <a:prstGeom prst="rect">
                <a:avLst/>
              </a:prstGeom>
              <a:blipFill>
                <a:blip r:embed="rId2"/>
                <a:stretch>
                  <a:fillRect l="-1197" t="-10465" r="-299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59147E58-32BB-6B40-9D0C-04419C6762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1736" y="1473701"/>
            <a:ext cx="10347951" cy="234936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30A824E-FEB2-6C86-C0CF-01C7481A19ED}"/>
                  </a:ext>
                </a:extLst>
              </p:cNvPr>
              <p:cNvSpPr txBox="1"/>
              <p:nvPr/>
            </p:nvSpPr>
            <p:spPr>
              <a:xfrm>
                <a:off x="1015829" y="4091492"/>
                <a:ext cx="3759491" cy="25545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/>
                  <a:t>Factors of improvement:</a:t>
                </a:r>
              </a:p>
              <a:p>
                <a:endParaRPr lang="en-US" sz="8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Cold more intense source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Large solid angle of emission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Super-mirror focusing reflector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Large flight distance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Larger annihilation target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Operation time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</m:oMath>
                </a14:m>
                <a:r>
                  <a:rPr lang="en-US" sz="2000" dirty="0"/>
                  <a:t> 3 yr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30A824E-FEB2-6C86-C0CF-01C7481A19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5829" y="4091492"/>
                <a:ext cx="3759491" cy="2554545"/>
              </a:xfrm>
              <a:prstGeom prst="rect">
                <a:avLst/>
              </a:prstGeom>
              <a:blipFill>
                <a:blip r:embed="rId4"/>
                <a:stretch>
                  <a:fillRect l="-3409" t="-2148" r="-1786" b="-9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B32FA59-4F87-F882-D15E-425070E56254}"/>
                  </a:ext>
                </a:extLst>
              </p:cNvPr>
              <p:cNvSpPr txBox="1"/>
              <p:nvPr/>
            </p:nvSpPr>
            <p:spPr>
              <a:xfrm>
                <a:off x="4865575" y="5030701"/>
                <a:ext cx="3579185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m:rPr>
                          <m:sty m:val="p"/>
                        </m:rPr>
                        <a:rPr lang="en-US" sz="2800" b="0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Large</m:t>
                      </m:r>
                      <m:r>
                        <a:rPr lang="en-US" sz="2800" b="0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800" b="0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increase</m:t>
                      </m:r>
                      <m:r>
                        <a:rPr lang="en-US" sz="2800" b="0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8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</m:t>
                      </m:r>
                      <m:sSup>
                        <m:sSupPr>
                          <m:ctrlPr>
                            <a:rPr lang="en-US" sz="2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̅"/>
                              <m:ctrlPr>
                                <a:rPr lang="en-US" sz="28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8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acc>
                        </m:e>
                        <m:sup>
                          <m:r>
                            <a:rPr lang="en-US" sz="2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8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B32FA59-4F87-F882-D15E-425070E562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5575" y="5030701"/>
                <a:ext cx="3579185" cy="52322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D9E995E6-93FE-D99A-E052-41E77A92EB7D}"/>
              </a:ext>
            </a:extLst>
          </p:cNvPr>
          <p:cNvSpPr txBox="1"/>
          <p:nvPr/>
        </p:nvSpPr>
        <p:spPr>
          <a:xfrm>
            <a:off x="7933509" y="3666308"/>
            <a:ext cx="3323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ILL type backgroundless detector</a:t>
            </a:r>
          </a:p>
        </p:txBody>
      </p:sp>
    </p:spTree>
    <p:extLst>
      <p:ext uri="{BB962C8B-B14F-4D97-AF65-F5344CB8AC3E}">
        <p14:creationId xmlns:p14="http://schemas.microsoft.com/office/powerpoint/2010/main" val="9894232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0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4" r="3594"/>
          <a:stretch/>
        </p:blipFill>
        <p:spPr bwMode="auto">
          <a:xfrm>
            <a:off x="1704000" y="65568"/>
            <a:ext cx="8892000" cy="662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A5E5F6-7B9E-4809-95B2-0B80EDA80658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5" descr="https://www.sni-portal.de/kekm-bilder/logos/n_ess_lund.jpg">
            <a:extLst>
              <a:ext uri="{FF2B5EF4-FFF2-40B4-BE49-F238E27FC236}">
                <a16:creationId xmlns:a16="http://schemas.microsoft.com/office/drawing/2014/main" id="{9F3A7351-F05C-F251-5F9F-980D2342E3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3371" y="0"/>
            <a:ext cx="1164770" cy="1164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lowchart: Connector 5">
            <a:extLst>
              <a:ext uri="{FF2B5EF4-FFF2-40B4-BE49-F238E27FC236}">
                <a16:creationId xmlns:a16="http://schemas.microsoft.com/office/drawing/2014/main" id="{0F612211-6DBF-DA6D-2C30-BA304F8AF8FB}"/>
              </a:ext>
            </a:extLst>
          </p:cNvPr>
          <p:cNvSpPr/>
          <p:nvPr/>
        </p:nvSpPr>
        <p:spPr>
          <a:xfrm>
            <a:off x="7734680" y="2922687"/>
            <a:ext cx="45719" cy="45719"/>
          </a:xfrm>
          <a:prstGeom prst="flowChartConnector">
            <a:avLst/>
          </a:prstGeom>
          <a:solidFill>
            <a:schemeClr val="tx1"/>
          </a:solidFill>
          <a:ln>
            <a:solidFill>
              <a:srgbClr val="FF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solidFill>
                  <a:srgbClr val="FFFF00"/>
                </a:solidFill>
              </a:ln>
              <a:solidFill>
                <a:srgbClr val="FFFF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Slide Number Placeholder 13">
            <a:extLst>
              <a:ext uri="{FF2B5EF4-FFF2-40B4-BE49-F238E27FC236}">
                <a16:creationId xmlns:a16="http://schemas.microsoft.com/office/drawing/2014/main" id="{162FF956-9E63-9E81-C7F9-A134E56433D5}"/>
              </a:ext>
            </a:extLst>
          </p:cNvPr>
          <p:cNvSpPr txBox="1">
            <a:spLocks/>
          </p:cNvSpPr>
          <p:nvPr/>
        </p:nvSpPr>
        <p:spPr>
          <a:xfrm>
            <a:off x="9210675" y="63944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51074C3-6FE8-48B1-9615-59D017C8E8E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>
                <a:defRPr/>
              </a:pPr>
              <a:t>13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9256185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64FA919E-976F-7EFE-7488-CF8B672A598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932"/>
          <a:stretch/>
        </p:blipFill>
        <p:spPr>
          <a:xfrm>
            <a:off x="869697" y="0"/>
            <a:ext cx="10285983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6E10953-554A-242E-3500-7423DFD5C913}"/>
              </a:ext>
            </a:extLst>
          </p:cNvPr>
          <p:cNvSpPr txBox="1"/>
          <p:nvPr/>
        </p:nvSpPr>
        <p:spPr>
          <a:xfrm>
            <a:off x="8414058" y="80398"/>
            <a:ext cx="26908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14 Hz 3 ms proton pulses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0.8 GeV/2MW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2B01AF0-6B48-4A93-5F8D-9DDD1DF32E3A}"/>
              </a:ext>
            </a:extLst>
          </p:cNvPr>
          <p:cNvCxnSpPr>
            <a:cxnSpLocks/>
          </p:cNvCxnSpPr>
          <p:nvPr/>
        </p:nvCxnSpPr>
        <p:spPr>
          <a:xfrm flipH="1">
            <a:off x="1503680" y="3088640"/>
            <a:ext cx="3072296" cy="233680"/>
          </a:xfrm>
          <a:prstGeom prst="line">
            <a:avLst/>
          </a:prstGeom>
          <a:ln w="28575">
            <a:solidFill>
              <a:srgbClr val="EC44D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78A15527-5E54-6BBE-8CA7-1AF2B6B781DA}"/>
              </a:ext>
            </a:extLst>
          </p:cNvPr>
          <p:cNvSpPr txBox="1"/>
          <p:nvPr/>
        </p:nvSpPr>
        <p:spPr>
          <a:xfrm rot="21359859">
            <a:off x="1298715" y="3291398"/>
            <a:ext cx="19023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Future NNbar beamline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7FB773E-24C7-CA15-B6F7-952729229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442CF5A-4115-462F-A743-2216D0BAA65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55693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A55243A-4F14-7EAE-8E24-EBABD1926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2CF5A-4115-462F-A743-2216D0BAA65E}" type="slidenum">
              <a:rPr lang="en-US" smtClean="0"/>
              <a:t>15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14A4664-4A4D-CE29-9D67-0AB6057C83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1585" y="243740"/>
            <a:ext cx="6167351" cy="661426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4E4DAB5-310B-6CC3-EBA1-CAFE9435AB40}"/>
              </a:ext>
            </a:extLst>
          </p:cNvPr>
          <p:cNvSpPr txBox="1"/>
          <p:nvPr/>
        </p:nvSpPr>
        <p:spPr>
          <a:xfrm>
            <a:off x="438502" y="585011"/>
            <a:ext cx="5679760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Spallation source ESS</a:t>
            </a:r>
          </a:p>
          <a:p>
            <a:endParaRPr lang="en-US" dirty="0"/>
          </a:p>
          <a:p>
            <a:r>
              <a:rPr lang="en-US" sz="2000" dirty="0"/>
              <a:t>Proton beam 0.8 GeV  (1-st stage) 2026-2035 , 2 MW</a:t>
            </a:r>
          </a:p>
          <a:p>
            <a:endParaRPr lang="en-US" sz="2000" dirty="0"/>
          </a:p>
          <a:p>
            <a:r>
              <a:rPr lang="en-US" sz="2000" dirty="0"/>
              <a:t>Proton beam 2.0 GeV (2-nd stage)  &gt; 2035, 5 MW 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68008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E12DB75-DE9D-1854-7347-7D266DFCF6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9009" y="628953"/>
            <a:ext cx="9798554" cy="5861351"/>
          </a:xfrm>
          <a:prstGeom prst="rect">
            <a:avLst/>
          </a:prstGeom>
        </p:spPr>
      </p:pic>
      <p:sp>
        <p:nvSpPr>
          <p:cNvPr id="4" name="Arrow: Right 3">
            <a:extLst>
              <a:ext uri="{FF2B5EF4-FFF2-40B4-BE49-F238E27FC236}">
                <a16:creationId xmlns:a16="http://schemas.microsoft.com/office/drawing/2014/main" id="{AA67AE0E-3CF4-A4E5-1D64-9074E748DF7F}"/>
              </a:ext>
            </a:extLst>
          </p:cNvPr>
          <p:cNvSpPr/>
          <p:nvPr/>
        </p:nvSpPr>
        <p:spPr>
          <a:xfrm rot="20496305">
            <a:off x="1143000" y="4898573"/>
            <a:ext cx="696686" cy="2503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77758D8-1557-790B-0BE1-33F956E8D589}"/>
              </a:ext>
            </a:extLst>
          </p:cNvPr>
          <p:cNvSpPr txBox="1"/>
          <p:nvPr/>
        </p:nvSpPr>
        <p:spPr>
          <a:xfrm>
            <a:off x="707571" y="5040085"/>
            <a:ext cx="3433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</a:t>
            </a:r>
          </a:p>
        </p:txBody>
      </p:sp>
      <p:sp>
        <p:nvSpPr>
          <p:cNvPr id="7" name="Parallelogram 6">
            <a:extLst>
              <a:ext uri="{FF2B5EF4-FFF2-40B4-BE49-F238E27FC236}">
                <a16:creationId xmlns:a16="http://schemas.microsoft.com/office/drawing/2014/main" id="{599F8C65-8A5D-A129-1CE8-E6F339AC287B}"/>
              </a:ext>
            </a:extLst>
          </p:cNvPr>
          <p:cNvSpPr/>
          <p:nvPr/>
        </p:nvSpPr>
        <p:spPr>
          <a:xfrm rot="20564599">
            <a:off x="6079747" y="4667133"/>
            <a:ext cx="835472" cy="572047"/>
          </a:xfrm>
          <a:prstGeom prst="parallelogram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4409BB5-6D80-FBBA-F4FC-48254F4CB191}"/>
              </a:ext>
            </a:extLst>
          </p:cNvPr>
          <p:cNvCxnSpPr>
            <a:cxnSpLocks/>
          </p:cNvCxnSpPr>
          <p:nvPr/>
        </p:nvCxnSpPr>
        <p:spPr>
          <a:xfrm>
            <a:off x="6520543" y="4985657"/>
            <a:ext cx="903514" cy="685800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20BE8BDC-8CDC-7AD7-EED3-FB64339CF8B1}"/>
              </a:ext>
            </a:extLst>
          </p:cNvPr>
          <p:cNvSpPr txBox="1"/>
          <p:nvPr/>
        </p:nvSpPr>
        <p:spPr>
          <a:xfrm>
            <a:off x="6912429" y="5736772"/>
            <a:ext cx="865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N-Nbar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9BAFE8D-ECBC-E2BE-2B88-2CFA6073D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442CF5A-4115-462F-A743-2216D0BAA65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54171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DF54713-9350-BD0D-13A3-95678F7DF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442CF5A-4115-462F-A743-2216D0BAA65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0A38E08-CEE0-733D-92FC-E2D1A89AEA96}"/>
              </a:ext>
            </a:extLst>
          </p:cNvPr>
          <p:cNvGrpSpPr/>
          <p:nvPr/>
        </p:nvGrpSpPr>
        <p:grpSpPr>
          <a:xfrm>
            <a:off x="177355" y="178904"/>
            <a:ext cx="11813147" cy="6679096"/>
            <a:chOff x="177355" y="178904"/>
            <a:chExt cx="11813147" cy="6679096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DDCBFEFF-05D2-1A15-A197-BC5D8C3E88D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7355" y="178904"/>
              <a:ext cx="11813147" cy="6679096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7C67C9C1-9F04-BFE7-A0D5-E6CC9D783673}"/>
                </a:ext>
              </a:extLst>
            </p:cNvPr>
            <p:cNvSpPr/>
            <p:nvPr/>
          </p:nvSpPr>
          <p:spPr>
            <a:xfrm>
              <a:off x="6345140" y="4166483"/>
              <a:ext cx="492981" cy="87465"/>
            </a:xfrm>
            <a:prstGeom prst="rect">
              <a:avLst/>
            </a:prstGeom>
            <a:solidFill>
              <a:srgbClr val="00B0F0">
                <a:alpha val="6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2F38505-A596-32B4-7276-CA76F9D71B0D}"/>
                </a:ext>
              </a:extLst>
            </p:cNvPr>
            <p:cNvSpPr/>
            <p:nvPr/>
          </p:nvSpPr>
          <p:spPr>
            <a:xfrm>
              <a:off x="5900626" y="4955556"/>
              <a:ext cx="1304013" cy="604299"/>
            </a:xfrm>
            <a:prstGeom prst="rect">
              <a:avLst/>
            </a:prstGeom>
            <a:solidFill>
              <a:srgbClr val="00B0F0">
                <a:alpha val="6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solidFill>
                    <a:srgbClr val="00B0F0"/>
                  </a:solidFill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E4D19093-8435-8C14-8E5C-A71B67BDE3E8}"/>
                    </a:ext>
                  </a:extLst>
                </p:cNvPr>
                <p:cNvSpPr txBox="1"/>
                <p:nvPr/>
              </p:nvSpPr>
              <p:spPr>
                <a:xfrm>
                  <a:off x="5695406" y="5572729"/>
                  <a:ext cx="242969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lvl="0">
                    <a:defRPr/>
                  </a:pPr>
                  <a:r>
                    <a:rPr kumimoji="0" lang="en-US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Lower </a:t>
                  </a:r>
                  <a14:m>
                    <m:oMath xmlns:m="http://schemas.openxmlformats.org/officeDocument/2006/math">
                      <m:r>
                        <a:rPr kumimoji="0" lang="en-US" sz="1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𝐿𝐷</m:t>
                      </m:r>
                      <m:r>
                        <a:rPr kumimoji="0" lang="en-US" sz="1400" b="0" i="1" u="none" strike="noStrike" kern="1200" cap="none" spc="0" normalizeH="0" baseline="-2500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</m:oMath>
                  </a14:m>
                  <a:r>
                    <a:rPr kumimoji="0" lang="en-US" sz="1400" b="0" i="0" u="none" strike="noStrike" kern="1200" cap="none" spc="0" normalizeH="0" baseline="-2500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 </a:t>
                  </a:r>
                  <a:r>
                    <a:rPr lang="en-US" sz="1400" dirty="0">
                      <a:solidFill>
                        <a:prstClr val="white"/>
                      </a:solidFill>
                    </a:rPr>
                    <a:t>moderator</a:t>
                  </a:r>
                  <a:r>
                    <a:rPr kumimoji="0" lang="en-US" sz="1400" b="0" i="0" u="none" strike="noStrike" kern="1200" cap="none" spc="0" normalizeH="0" baseline="-2500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E4D19093-8435-8C14-8E5C-A71B67BDE3E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95406" y="5572729"/>
                  <a:ext cx="2429691" cy="307777"/>
                </a:xfrm>
                <a:prstGeom prst="rect">
                  <a:avLst/>
                </a:prstGeom>
                <a:blipFill>
                  <a:blip r:embed="rId3"/>
                  <a:stretch>
                    <a:fillRect l="-752" t="-3922" b="-1960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A3476BA-0DA6-4EF6-ACFC-9E6575D10A83}"/>
                </a:ext>
              </a:extLst>
            </p:cNvPr>
            <p:cNvSpPr txBox="1"/>
            <p:nvPr/>
          </p:nvSpPr>
          <p:spPr>
            <a:xfrm>
              <a:off x="5653377" y="3538330"/>
              <a:ext cx="17822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Upper LH</a:t>
              </a:r>
              <a:r>
                <a:rPr kumimoji="0" lang="en-US" sz="1400" b="0" i="0" u="none" strike="noStrike" kern="1200" cap="none" spc="0" normalizeH="0" baseline="-2500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moderator</a:t>
              </a:r>
            </a:p>
          </p:txBody>
        </p:sp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942AB2CB-247A-07A2-5ECF-C4F368231601}"/>
                </a:ext>
              </a:extLst>
            </p:cNvPr>
            <p:cNvSpPr/>
            <p:nvPr/>
          </p:nvSpPr>
          <p:spPr>
            <a:xfrm>
              <a:off x="11267992" y="3947453"/>
              <a:ext cx="381000" cy="454479"/>
            </a:xfrm>
            <a:prstGeom prst="roundRect">
              <a:avLst/>
            </a:prstGeom>
            <a:noFill/>
            <a:ln w="285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solidFill>
                    <a:srgbClr val="FFFF00"/>
                  </a:solidFill>
                </a:ln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5345618-9339-D71A-4559-690774663941}"/>
                </a:ext>
              </a:extLst>
            </p:cNvPr>
            <p:cNvSpPr txBox="1"/>
            <p:nvPr/>
          </p:nvSpPr>
          <p:spPr>
            <a:xfrm>
              <a:off x="4319453" y="522515"/>
              <a:ext cx="4683783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Large Beam Port and special LD</a:t>
              </a:r>
              <a:r>
                <a:rPr lang="en-US" sz="2400" baseline="-25000" dirty="0"/>
                <a:t>2</a:t>
              </a:r>
            </a:p>
            <a:p>
              <a:r>
                <a:rPr lang="en-US" sz="2400" dirty="0"/>
                <a:t>moderator are constructed by ESS</a:t>
              </a:r>
            </a:p>
            <a:p>
              <a:r>
                <a:rPr lang="en-US" sz="2400" dirty="0"/>
                <a:t>in anticipation of NNbar experiment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9406814-0464-23FC-C519-6073FEBCC879}"/>
                  </a:ext>
                </a:extLst>
              </p:cNvPr>
              <p:cNvSpPr txBox="1"/>
              <p:nvPr/>
            </p:nvSpPr>
            <p:spPr>
              <a:xfrm>
                <a:off x="3500845" y="4032068"/>
                <a:ext cx="22841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</a:rPr>
                  <a:t>Operational &gt; 2026 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9406814-0464-23FC-C519-6073FEBCC8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0845" y="4032068"/>
                <a:ext cx="2284151" cy="369332"/>
              </a:xfrm>
              <a:prstGeom prst="rect">
                <a:avLst/>
              </a:prstGeom>
              <a:blipFill>
                <a:blip r:embed="rId4"/>
                <a:stretch>
                  <a:fillRect l="-2133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770C651-4976-5F51-4BFE-F3B1B268E356}"/>
                  </a:ext>
                </a:extLst>
              </p:cNvPr>
              <p:cNvSpPr txBox="1"/>
              <p:nvPr/>
            </p:nvSpPr>
            <p:spPr>
              <a:xfrm>
                <a:off x="3487783" y="5107577"/>
                <a:ext cx="22841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</a:rPr>
                  <a:t>Operational &gt; 2035 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770C651-4976-5F51-4BFE-F3B1B268E3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7783" y="5107577"/>
                <a:ext cx="2284151" cy="369332"/>
              </a:xfrm>
              <a:prstGeom prst="rect">
                <a:avLst/>
              </a:prstGeom>
              <a:blipFill>
                <a:blip r:embed="rId5"/>
                <a:stretch>
                  <a:fillRect l="-2133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D92E2B6-CEC5-D7CE-E44A-D70D5347ECC2}"/>
                  </a:ext>
                </a:extLst>
              </p:cNvPr>
              <p:cNvSpPr txBox="1"/>
              <p:nvPr/>
            </p:nvSpPr>
            <p:spPr>
              <a:xfrm>
                <a:off x="7358743" y="4032069"/>
                <a:ext cx="188974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←</m:t>
                    </m:r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 High brightness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D92E2B6-CEC5-D7CE-E44A-D70D5347EC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8743" y="4032069"/>
                <a:ext cx="1889748" cy="369332"/>
              </a:xfrm>
              <a:prstGeom prst="rect">
                <a:avLst/>
              </a:prstGeom>
              <a:blipFill>
                <a:blip r:embed="rId6"/>
                <a:stretch>
                  <a:fillRect t="-8197" r="-2903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E30A00AE-D071-F410-AC92-C5F2BF9D9E62}"/>
                  </a:ext>
                </a:extLst>
              </p:cNvPr>
              <p:cNvSpPr txBox="1"/>
              <p:nvPr/>
            </p:nvSpPr>
            <p:spPr>
              <a:xfrm>
                <a:off x="7336972" y="5090160"/>
                <a:ext cx="240444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←</m:t>
                    </m:r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 Colder, high intensity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E30A00AE-D071-F410-AC92-C5F2BF9D9E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6972" y="5090160"/>
                <a:ext cx="2404441" cy="369332"/>
              </a:xfrm>
              <a:prstGeom prst="rect">
                <a:avLst/>
              </a:prstGeom>
              <a:blipFill>
                <a:blip r:embed="rId7"/>
                <a:stretch>
                  <a:fillRect t="-8197" r="-2030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89478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BD33146-0330-0158-26BB-2A929EE9C0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3051" y="1"/>
            <a:ext cx="12255052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FE3D37E-3CF0-881B-0FA6-550B73436656}"/>
              </a:ext>
            </a:extLst>
          </p:cNvPr>
          <p:cNvSpPr txBox="1"/>
          <p:nvPr/>
        </p:nvSpPr>
        <p:spPr>
          <a:xfrm>
            <a:off x="7264400" y="152400"/>
            <a:ext cx="4869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ESS North-West experimental hall in June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D689F4-8ADB-DAFA-85B0-521A482AC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442CF5A-4115-462F-A743-2216D0BAA65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82494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39DE865-03DA-EF8B-4595-914FE9ABEE5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31"/>
          <a:stretch/>
        </p:blipFill>
        <p:spPr>
          <a:xfrm>
            <a:off x="4636138" y="200298"/>
            <a:ext cx="7273152" cy="649877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FFA7A49-07E1-D0FB-F253-4C35484BB34F}"/>
              </a:ext>
            </a:extLst>
          </p:cNvPr>
          <p:cNvSpPr/>
          <p:nvPr/>
        </p:nvSpPr>
        <p:spPr>
          <a:xfrm>
            <a:off x="3874589" y="6248400"/>
            <a:ext cx="1338942" cy="609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528AB57-96A8-9092-D7B7-01B004D0DE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22943" y="6347180"/>
            <a:ext cx="222261" cy="28576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741F997-F1FA-BB87-D1EF-34EA754D3535}"/>
              </a:ext>
            </a:extLst>
          </p:cNvPr>
          <p:cNvSpPr txBox="1"/>
          <p:nvPr/>
        </p:nvSpPr>
        <p:spPr>
          <a:xfrm>
            <a:off x="698345" y="1536026"/>
            <a:ext cx="300800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14 Hz operation with 3 ms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Proton pulses and with upper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cold moderator 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operation will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tart in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2026-2027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2632BE-9ADA-F8CF-A3BF-BAC47628588E}"/>
              </a:ext>
            </a:extLst>
          </p:cNvPr>
          <p:cNvSpPr txBox="1"/>
          <p:nvPr/>
        </p:nvSpPr>
        <p:spPr>
          <a:xfrm>
            <a:off x="745827" y="224972"/>
            <a:ext cx="316452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Initially planned for 5 MW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ESS will start 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in </a:t>
            </a:r>
            <a:r>
              <a:rPr lang="en-US" dirty="0">
                <a:solidFill>
                  <a:srgbClr val="C00000"/>
                </a:solidFill>
                <a:latin typeface="Calibri" panose="020F0502020204030204"/>
              </a:rPr>
              <a:t>2026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producing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cold neutrons at 2 MW with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0.8 GeV 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LINAC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E3DB83E-E3E8-F355-5356-3FC9713C5143}"/>
                  </a:ext>
                </a:extLst>
              </p:cNvPr>
              <p:cNvSpPr txBox="1"/>
              <p:nvPr/>
            </p:nvSpPr>
            <p:spPr>
              <a:xfrm>
                <a:off x="710992" y="2922231"/>
                <a:ext cx="3015615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Lower moderator can be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installed after 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2030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Upgrade to 5 MW (2 GeV p)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will be in </a:t>
                </a:r>
                <a14:m>
                  <m:oMath xmlns:m="http://schemas.openxmlformats.org/officeDocument/2006/math"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≳</m:t>
                    </m:r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2035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E3DB83E-E3E8-F355-5356-3FC9713C51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992" y="2922231"/>
                <a:ext cx="3015615" cy="1200329"/>
              </a:xfrm>
              <a:prstGeom prst="rect">
                <a:avLst/>
              </a:prstGeom>
              <a:blipFill>
                <a:blip r:embed="rId4"/>
                <a:stretch>
                  <a:fillRect l="-1822" t="-2538" b="-71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D48559C-2F2F-2F50-DA74-C558F3147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442CF5A-4115-462F-A743-2216D0BAA65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68DDB4C-549E-26C6-0487-80E46491635F}"/>
              </a:ext>
            </a:extLst>
          </p:cNvPr>
          <p:cNvSpPr txBox="1"/>
          <p:nvPr/>
        </p:nvSpPr>
        <p:spPr>
          <a:xfrm>
            <a:off x="548640" y="4550851"/>
            <a:ext cx="3681072" cy="923330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  <a:highlight>
                  <a:srgbClr val="FFFF00"/>
                </a:highlight>
              </a:rPr>
              <a:t>Unique possibility for designing </a:t>
            </a:r>
          </a:p>
          <a:p>
            <a:r>
              <a:rPr lang="en-US" dirty="0">
                <a:solidFill>
                  <a:srgbClr val="C00000"/>
                </a:solidFill>
                <a:highlight>
                  <a:srgbClr val="FFFF00"/>
                </a:highlight>
              </a:rPr>
              <a:t>NNbar experiment together with the </a:t>
            </a:r>
          </a:p>
          <a:p>
            <a:r>
              <a:rPr lang="en-US" dirty="0">
                <a:solidFill>
                  <a:srgbClr val="C00000"/>
                </a:solidFill>
                <a:highlight>
                  <a:srgbClr val="FFFF00"/>
                </a:highlight>
              </a:rPr>
              <a:t>design of the source and beamline.</a:t>
            </a:r>
          </a:p>
        </p:txBody>
      </p:sp>
    </p:spTree>
    <p:extLst>
      <p:ext uri="{BB962C8B-B14F-4D97-AF65-F5344CB8AC3E}">
        <p14:creationId xmlns:p14="http://schemas.microsoft.com/office/powerpoint/2010/main" val="4178512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001FBC4-9495-F877-4C59-E6AE37051E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0756" y="2516776"/>
            <a:ext cx="8223247" cy="375409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F1035BC-74FA-F8EA-D1C7-4525675685B8}"/>
              </a:ext>
            </a:extLst>
          </p:cNvPr>
          <p:cNvSpPr/>
          <p:nvPr/>
        </p:nvSpPr>
        <p:spPr>
          <a:xfrm>
            <a:off x="1465263" y="220200"/>
            <a:ext cx="9015097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6000" b="1" cap="none" spc="0" dirty="0">
                <a:ln/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am grateful to Rabi for his </a:t>
            </a:r>
          </a:p>
          <a:p>
            <a:pPr algn="ctr"/>
            <a:r>
              <a:rPr lang="en-US" sz="6000" b="1" cap="none" spc="0" dirty="0">
                <a:ln/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impact on my </a:t>
            </a:r>
            <a:r>
              <a:rPr lang="en-US" sz="6000" b="1" dirty="0">
                <a:ln/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scientific life</a:t>
            </a:r>
            <a:r>
              <a:rPr lang="en-US" sz="6000" b="1" cap="none" spc="0" dirty="0">
                <a:ln/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39967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E4158EC-CDDE-83E9-F83E-10143EE8AE67}"/>
              </a:ext>
            </a:extLst>
          </p:cNvPr>
          <p:cNvSpPr txBox="1"/>
          <p:nvPr/>
        </p:nvSpPr>
        <p:spPr>
          <a:xfrm>
            <a:off x="1012372" y="837008"/>
            <a:ext cx="48642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iandra GD" panose="020E0502030308020204" pitchFamily="34" charset="0"/>
                <a:ea typeface="+mn-ea"/>
                <a:cs typeface="+mn-cs"/>
                <a:sym typeface="Symbol"/>
              </a:rPr>
              <a:t>HighNESS Collaboration meeting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iandra GD" panose="020E0502030308020204" pitchFamily="34" charset="0"/>
                <a:ea typeface="+mn-ea"/>
                <a:cs typeface="+mn-cs"/>
                <a:sym typeface="Symbol"/>
              </a:rPr>
              <a:t>at ESS 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iandra GD" panose="020E0502030308020204" pitchFamily="34" charset="0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iandra GD" pitchFamily="34" charset="0"/>
                <a:ea typeface="+mn-ea"/>
                <a:cs typeface="+mn-cs"/>
                <a:sym typeface="Symbol"/>
              </a:rPr>
              <a:t>Lund  21-22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iandra GD" panose="020E0502030308020204" pitchFamily="34" charset="0"/>
                <a:ea typeface="+mn-ea"/>
                <a:cs typeface="+mn-cs"/>
              </a:rPr>
              <a:t> June 2022</a:t>
            </a:r>
          </a:p>
        </p:txBody>
      </p:sp>
      <p:pic>
        <p:nvPicPr>
          <p:cNvPr id="4" name="Picture 3" descr="A group of people standing in front of a stage with flags&#10;&#10;Description automatically generated with medium confidence">
            <a:extLst>
              <a:ext uri="{FF2B5EF4-FFF2-40B4-BE49-F238E27FC236}">
                <a16:creationId xmlns:a16="http://schemas.microsoft.com/office/drawing/2014/main" id="{9E97931F-65A7-BE40-5ECF-D498694D1C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070" y="1599576"/>
            <a:ext cx="6140153" cy="3455804"/>
          </a:xfrm>
          <a:prstGeom prst="rect">
            <a:avLst/>
          </a:prstGeom>
        </p:spPr>
      </p:pic>
      <p:pic>
        <p:nvPicPr>
          <p:cNvPr id="6" name="Picture 5" descr="A group of people standing in front of a building with flags&#10;&#10;Description automatically generated">
            <a:extLst>
              <a:ext uri="{FF2B5EF4-FFF2-40B4-BE49-F238E27FC236}">
                <a16:creationId xmlns:a16="http://schemas.microsoft.com/office/drawing/2014/main" id="{6DDBF618-599F-8915-3542-A315E9C3B6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0029" y="1566487"/>
            <a:ext cx="5162550" cy="349409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28080E0-6268-A42E-E448-1DC1B8C3A802}"/>
              </a:ext>
            </a:extLst>
          </p:cNvPr>
          <p:cNvSpPr txBox="1"/>
          <p:nvPr/>
        </p:nvSpPr>
        <p:spPr>
          <a:xfrm>
            <a:off x="6643153" y="803567"/>
            <a:ext cx="47666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iandra GD" panose="020E0502030308020204" pitchFamily="34" charset="0"/>
                <a:ea typeface="+mn-ea"/>
                <a:cs typeface="+mn-cs"/>
                <a:sym typeface="Symbol"/>
              </a:rPr>
              <a:t>NNbar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iandra GD" panose="020E0502030308020204" pitchFamily="34" charset="0"/>
                <a:ea typeface="+mn-ea"/>
                <a:cs typeface="+mn-cs"/>
                <a:sym typeface="Symbol"/>
              </a:rPr>
              <a:t> Collaboration sub-group meeting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iandra GD" panose="020E0502030308020204" pitchFamily="34" charset="0"/>
                <a:ea typeface="+mn-ea"/>
                <a:cs typeface="+mn-cs"/>
                <a:sym typeface="Symbol"/>
              </a:rPr>
              <a:t>at ESS 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iandra GD" panose="020E0502030308020204" pitchFamily="34" charset="0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iandra GD" pitchFamily="34" charset="0"/>
                <a:ea typeface="+mn-ea"/>
                <a:cs typeface="+mn-cs"/>
                <a:sym typeface="Symbol"/>
              </a:rPr>
              <a:t>Lund  23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iandra GD" panose="020E0502030308020204" pitchFamily="34" charset="0"/>
                <a:ea typeface="+mn-ea"/>
                <a:cs typeface="+mn-cs"/>
              </a:rPr>
              <a:t> June 2022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633EB52-E542-F1F5-D456-6C2D190C9F00}"/>
              </a:ext>
            </a:extLst>
          </p:cNvPr>
          <p:cNvSpPr txBox="1"/>
          <p:nvPr/>
        </p:nvSpPr>
        <p:spPr>
          <a:xfrm>
            <a:off x="930468" y="5361873"/>
            <a:ext cx="48327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Highness/ESS 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Design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Project develops lower LD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Cold Source and beamline for NNbar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489A3F4-5A14-592F-60A8-5FB761E71C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7502" y="134736"/>
            <a:ext cx="1320868" cy="425472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4CA24DD-A7A3-A4BC-FB6D-768180717E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442CF5A-4115-462F-A743-2216D0BAA65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15BD3C2-BE7F-CE51-69AE-F2BB2498354F}"/>
              </a:ext>
            </a:extLst>
          </p:cNvPr>
          <p:cNvSpPr txBox="1"/>
          <p:nvPr/>
        </p:nvSpPr>
        <p:spPr>
          <a:xfrm>
            <a:off x="6473371" y="5268686"/>
            <a:ext cx="55928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NNbar Collaboration has several working groups on the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detector study, prototypes construction/test, neutronics,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shielding, simulations, mag. field, and recently on project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Engineering.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EB29318-2460-2BC9-73AD-EBA6916D3E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11768" y="120098"/>
            <a:ext cx="1206701" cy="550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2835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AF5769A-440F-E6C1-E46A-E4206B1D7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2CF5A-4115-462F-A743-2216D0BAA65E}" type="slidenum">
              <a:rPr lang="en-US" smtClean="0"/>
              <a:t>21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912F5E8-E014-AD21-3EA8-D3D88B0BC501}"/>
                  </a:ext>
                </a:extLst>
              </p:cNvPr>
              <p:cNvSpPr txBox="1"/>
              <p:nvPr/>
            </p:nvSpPr>
            <p:spPr>
              <a:xfrm>
                <a:off x="195321" y="200918"/>
                <a:ext cx="11117211" cy="24622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tabLst>
                    <a:tab pos="339725" algn="l"/>
                  </a:tabLst>
                </a:pPr>
                <a:r>
                  <a:rPr lang="en-US" sz="2200" dirty="0"/>
                  <a:t>     The goal of </a:t>
                </a:r>
                <a:r>
                  <a:rPr lang="en-US" sz="2200" dirty="0">
                    <a:solidFill>
                      <a:srgbClr val="00B0F0"/>
                    </a:solidFill>
                  </a:rPr>
                  <a:t>International NNbar Collaboration at ESS </a:t>
                </a:r>
                <a:r>
                  <a:rPr lang="en-US" sz="2200" dirty="0"/>
                  <a:t>is to increase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  <m:sSup>
                      <m:sSupPr>
                        <m:ctrlP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̅"/>
                            <m:ctrlPr>
                              <a:rPr lang="en-US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</m:acc>
                      </m:e>
                      <m:sup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200" dirty="0"/>
                  <a:t> compared to ILL</a:t>
                </a:r>
              </a:p>
              <a:p>
                <a:pPr marL="339725" indent="-339725">
                  <a:tabLst>
                    <a:tab pos="339725" algn="l"/>
                  </a:tabLst>
                </a:pPr>
                <a:r>
                  <a:rPr lang="en-US" sz="2200" dirty="0"/>
                  <a:t>	experiment (=1 unit of sensitivity) by factor of </a:t>
                </a:r>
                <a14:m>
                  <m:oMath xmlns:m="http://schemas.openxmlformats.org/officeDocument/2006/math">
                    <m:r>
                      <a:rPr lang="en-US" sz="22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2200" dirty="0">
                    <a:solidFill>
                      <a:srgbClr val="FF0000"/>
                    </a:solidFill>
                  </a:rPr>
                  <a:t>1,000</a:t>
                </a:r>
                <a:r>
                  <a:rPr lang="en-US" sz="2200" dirty="0"/>
                  <a:t> for </a:t>
                </a:r>
                <a:r>
                  <a:rPr lang="en-US" sz="2200" b="1" dirty="0"/>
                  <a:t>3</a:t>
                </a:r>
                <a:r>
                  <a:rPr lang="en-US" sz="2200" dirty="0"/>
                  <a:t> years of operation at power </a:t>
                </a:r>
              </a:p>
              <a:p>
                <a:pPr marL="339725" indent="-339725">
                  <a:tabLst>
                    <a:tab pos="339725" algn="l"/>
                  </a:tabLst>
                </a:pPr>
                <a:r>
                  <a:rPr lang="en-US" sz="2200" dirty="0"/>
                  <a:t>	</a:t>
                </a:r>
                <a:r>
                  <a:rPr lang="en-US" sz="2200" b="1" dirty="0"/>
                  <a:t>5 MW</a:t>
                </a:r>
                <a:r>
                  <a:rPr lang="en-US" sz="2200" dirty="0"/>
                  <a:t>, or for </a:t>
                </a:r>
                <a:r>
                  <a:rPr lang="en-US" sz="2200" b="1" dirty="0"/>
                  <a:t>5</a:t>
                </a:r>
                <a:r>
                  <a:rPr lang="en-US" sz="2200" dirty="0"/>
                  <a:t> years at power </a:t>
                </a:r>
                <a:r>
                  <a:rPr lang="en-US" sz="2200" b="1" dirty="0"/>
                  <a:t>2 MW</a:t>
                </a:r>
                <a:r>
                  <a:rPr lang="en-US" sz="2200" dirty="0"/>
                  <a:t>, if it will be possible to start experiment before 2035. </a:t>
                </a:r>
              </a:p>
              <a:p>
                <a:pPr marL="339725" indent="-339725">
                  <a:tabLst>
                    <a:tab pos="339725" algn="l"/>
                  </a:tabLst>
                </a:pPr>
                <a:r>
                  <a:rPr lang="en-US" sz="2200" dirty="0"/>
                  <a:t>	Factor 1,000 of ILL units will be equivalent to oscillation time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sz="22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acc>
                          <m:accPr>
                            <m:chr m:val="̅"/>
                            <m:ctrlPr>
                              <a:rPr lang="en-US" sz="22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2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acc>
                      </m:sub>
                    </m:sSub>
                    <m:r>
                      <a:rPr lang="en-US" sz="22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=3</m:t>
                    </m:r>
                    <m:r>
                      <a:rPr lang="en-US" sz="22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2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2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9</m:t>
                        </m:r>
                      </m:sup>
                    </m:sSup>
                  </m:oMath>
                </a14:m>
                <a:r>
                  <a:rPr lang="en-US" sz="2200" dirty="0">
                    <a:solidFill>
                      <a:srgbClr val="C00000"/>
                    </a:solidFill>
                  </a:rPr>
                  <a:t>s .  </a:t>
                </a:r>
                <a:r>
                  <a:rPr lang="en-US" sz="2200" dirty="0">
                    <a:solidFill>
                      <a:schemeClr val="tx1"/>
                    </a:solidFill>
                  </a:rPr>
                  <a:t>In the design </a:t>
                </a:r>
              </a:p>
              <a:p>
                <a:pPr marL="339725" indent="-339725">
                  <a:tabLst>
                    <a:tab pos="339725" algn="l"/>
                  </a:tabLst>
                </a:pPr>
                <a:r>
                  <a:rPr lang="en-US" sz="2200" dirty="0"/>
                  <a:t>	</a:t>
                </a:r>
                <a:r>
                  <a:rPr lang="en-US" sz="2200" dirty="0">
                    <a:solidFill>
                      <a:schemeClr val="tx1"/>
                    </a:solidFill>
                  </a:rPr>
                  <a:t>we currently achieved factor of </a:t>
                </a:r>
                <a14:m>
                  <m:oMath xmlns:m="http://schemas.openxmlformats.org/officeDocument/2006/math">
                    <m:r>
                      <a:rPr lang="en-US" sz="2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2200" dirty="0">
                    <a:solidFill>
                      <a:schemeClr val="tx1"/>
                    </a:solidFill>
                  </a:rPr>
                  <a:t> 100 per MW</a:t>
                </a:r>
                <a14:m>
                  <m:oMath xmlns:m="http://schemas.openxmlformats.org/officeDocument/2006/math">
                    <m:r>
                      <a:rPr lang="en-US" sz="2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en-US" sz="2200" dirty="0">
                    <a:solidFill>
                      <a:schemeClr val="tx1"/>
                    </a:solidFill>
                  </a:rPr>
                  <a:t>year taking ILL as a prototype of the </a:t>
                </a:r>
              </a:p>
              <a:p>
                <a:pPr marL="339725" indent="-339725">
                  <a:tabLst>
                    <a:tab pos="339725" algn="l"/>
                  </a:tabLst>
                </a:pPr>
                <a:r>
                  <a:rPr lang="en-US" sz="2200" dirty="0"/>
                  <a:t>	</a:t>
                </a:r>
                <a:r>
                  <a:rPr lang="en-US" sz="2200" dirty="0">
                    <a:solidFill>
                      <a:schemeClr val="tx1"/>
                    </a:solidFill>
                  </a:rPr>
                  <a:t>backgroundless experiment. We anticipate to perform in this experiment a first test the PSB </a:t>
                </a:r>
              </a:p>
              <a:p>
                <a:pPr marL="339725" indent="-339725">
                  <a:tabLst>
                    <a:tab pos="339725" algn="l"/>
                  </a:tabLst>
                </a:pPr>
                <a:r>
                  <a:rPr lang="en-US" sz="2200" dirty="0"/>
                  <a:t>     </a:t>
                </a:r>
                <a:r>
                  <a:rPr lang="en-US" sz="2200" dirty="0">
                    <a:solidFill>
                      <a:schemeClr val="tx1"/>
                    </a:solidFill>
                  </a:rPr>
                  <a:t>Model of Rabi and his colleagues.</a:t>
                </a: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912F5E8-E014-AD21-3EA8-D3D88B0BC5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321" y="200918"/>
                <a:ext cx="11117211" cy="2462213"/>
              </a:xfrm>
              <a:prstGeom prst="rect">
                <a:avLst/>
              </a:prstGeom>
              <a:blipFill>
                <a:blip r:embed="rId2"/>
                <a:stretch>
                  <a:fillRect t="-1733" b="-39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D7A7393D-4042-4690-CCC3-1F7A6F6D70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4250" y="2724478"/>
            <a:ext cx="5952240" cy="3956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0725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9162" y="599420"/>
            <a:ext cx="5943600" cy="4968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35729" y="131619"/>
            <a:ext cx="858760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Prospects of intranuclear n-nbar search are background dependent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16641" y="5713661"/>
            <a:ext cx="8605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11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candidate events and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9.3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events background – best S-K result 2021 (0.37 kt-yr)</a:t>
            </a:r>
          </a:p>
        </p:txBody>
      </p:sp>
      <p:sp>
        <p:nvSpPr>
          <p:cNvPr id="3" name="Rectangle 2"/>
          <p:cNvSpPr/>
          <p:nvPr/>
        </p:nvSpPr>
        <p:spPr>
          <a:xfrm>
            <a:off x="3777343" y="794657"/>
            <a:ext cx="4626428" cy="2481942"/>
          </a:xfrm>
          <a:prstGeom prst="rect">
            <a:avLst/>
          </a:prstGeom>
          <a:solidFill>
            <a:srgbClr val="FFFF66">
              <a:alpha val="20000"/>
            </a:srgb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04793" y="896035"/>
            <a:ext cx="213552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Hypothetical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assumption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of big underground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backgroundless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detectors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9210675" y="63944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1074C3-6FE8-48B1-9615-59D017C8E8E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4314612" y="5228828"/>
                <a:ext cx="3475567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exposure</m:t>
                      </m:r>
                      <m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× </m:t>
                      </m:r>
                      <m:sSup>
                        <m:sSupPr>
                          <m:ctrlPr>
                            <a:rPr kumimoji="0" lang="en-US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10</m:t>
                          </m:r>
                        </m:e>
                        <m:sup>
                          <m:r>
                            <a:rPr kumimoji="0" 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32</m:t>
                          </m:r>
                        </m:sup>
                      </m:sSup>
                      <m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 </m:t>
                      </m:r>
                      <m:r>
                        <m:rPr>
                          <m:sty m:val="p"/>
                        </m:rP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neutron</m:t>
                      </m:r>
                      <m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∙</m:t>
                      </m:r>
                      <m:r>
                        <m:rPr>
                          <m:sty m:val="p"/>
                        </m:rP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years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4612" y="5228828"/>
                <a:ext cx="3475567" cy="369332"/>
              </a:xfrm>
              <a:prstGeom prst="rect">
                <a:avLst/>
              </a:prstGeom>
              <a:blipFill>
                <a:blip r:embed="rId6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5470456" y="2966346"/>
            <a:ext cx="10895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Discovery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00CB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Limit</a:t>
            </a:r>
          </a:p>
        </p:txBody>
      </p:sp>
      <p:sp>
        <p:nvSpPr>
          <p:cNvPr id="16" name="Flowchart: Connector 15">
            <a:extLst>
              <a:ext uri="{FF2B5EF4-FFF2-40B4-BE49-F238E27FC236}">
                <a16:creationId xmlns:a16="http://schemas.microsoft.com/office/drawing/2014/main" id="{538FF7C2-5AB3-FC79-5055-75ED99C6EFD4}"/>
              </a:ext>
            </a:extLst>
          </p:cNvPr>
          <p:cNvSpPr/>
          <p:nvPr/>
        </p:nvSpPr>
        <p:spPr>
          <a:xfrm>
            <a:off x="10231438" y="2851151"/>
            <a:ext cx="106362" cy="104775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lowchart: Connector 16">
            <a:extLst>
              <a:ext uri="{FF2B5EF4-FFF2-40B4-BE49-F238E27FC236}">
                <a16:creationId xmlns:a16="http://schemas.microsoft.com/office/drawing/2014/main" id="{06A701E9-0EA8-B38E-9FEC-A77593F61172}"/>
              </a:ext>
            </a:extLst>
          </p:cNvPr>
          <p:cNvSpPr/>
          <p:nvPr/>
        </p:nvSpPr>
        <p:spPr>
          <a:xfrm>
            <a:off x="10048875" y="2782889"/>
            <a:ext cx="106362" cy="104775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Flowchart: Connector 17">
            <a:extLst>
              <a:ext uri="{FF2B5EF4-FFF2-40B4-BE49-F238E27FC236}">
                <a16:creationId xmlns:a16="http://schemas.microsoft.com/office/drawing/2014/main" id="{A5851B28-A8E6-37A3-E4D1-7787F07B4FB8}"/>
              </a:ext>
            </a:extLst>
          </p:cNvPr>
          <p:cNvSpPr/>
          <p:nvPr/>
        </p:nvSpPr>
        <p:spPr>
          <a:xfrm>
            <a:off x="10150476" y="2824164"/>
            <a:ext cx="106362" cy="104775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Flowchart: Connector 18">
            <a:extLst>
              <a:ext uri="{FF2B5EF4-FFF2-40B4-BE49-F238E27FC236}">
                <a16:creationId xmlns:a16="http://schemas.microsoft.com/office/drawing/2014/main" id="{27E3022C-9CF7-68E5-EE5B-852B6F921C6C}"/>
              </a:ext>
            </a:extLst>
          </p:cNvPr>
          <p:cNvSpPr/>
          <p:nvPr/>
        </p:nvSpPr>
        <p:spPr>
          <a:xfrm>
            <a:off x="10107613" y="2795589"/>
            <a:ext cx="106362" cy="104775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Flowchart: Connector 19">
            <a:extLst>
              <a:ext uri="{FF2B5EF4-FFF2-40B4-BE49-F238E27FC236}">
                <a16:creationId xmlns:a16="http://schemas.microsoft.com/office/drawing/2014/main" id="{7045CC21-093D-D97F-0135-5FB7401AECA8}"/>
              </a:ext>
            </a:extLst>
          </p:cNvPr>
          <p:cNvSpPr/>
          <p:nvPr/>
        </p:nvSpPr>
        <p:spPr>
          <a:xfrm>
            <a:off x="9666288" y="2925763"/>
            <a:ext cx="106362" cy="104775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Flowchart: Connector 20">
            <a:extLst>
              <a:ext uri="{FF2B5EF4-FFF2-40B4-BE49-F238E27FC236}">
                <a16:creationId xmlns:a16="http://schemas.microsoft.com/office/drawing/2014/main" id="{123D11DC-ED2E-5155-EBC7-0F2B982B3F64}"/>
              </a:ext>
            </a:extLst>
          </p:cNvPr>
          <p:cNvSpPr/>
          <p:nvPr/>
        </p:nvSpPr>
        <p:spPr>
          <a:xfrm>
            <a:off x="9840913" y="3033714"/>
            <a:ext cx="45719" cy="45719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Flowchart: Connector 21">
            <a:extLst>
              <a:ext uri="{FF2B5EF4-FFF2-40B4-BE49-F238E27FC236}">
                <a16:creationId xmlns:a16="http://schemas.microsoft.com/office/drawing/2014/main" id="{6E461234-7231-8914-A5D4-F830ABCB655D}"/>
              </a:ext>
            </a:extLst>
          </p:cNvPr>
          <p:cNvSpPr/>
          <p:nvPr/>
        </p:nvSpPr>
        <p:spPr>
          <a:xfrm>
            <a:off x="9918700" y="3001965"/>
            <a:ext cx="45719" cy="45719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Flowchart: Connector 22">
            <a:extLst>
              <a:ext uri="{FF2B5EF4-FFF2-40B4-BE49-F238E27FC236}">
                <a16:creationId xmlns:a16="http://schemas.microsoft.com/office/drawing/2014/main" id="{7F642439-D872-A706-3828-C88A0B1834E3}"/>
              </a:ext>
            </a:extLst>
          </p:cNvPr>
          <p:cNvSpPr/>
          <p:nvPr/>
        </p:nvSpPr>
        <p:spPr>
          <a:xfrm>
            <a:off x="9879013" y="3009902"/>
            <a:ext cx="45719" cy="45719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Flowchart: Connector 23">
            <a:extLst>
              <a:ext uri="{FF2B5EF4-FFF2-40B4-BE49-F238E27FC236}">
                <a16:creationId xmlns:a16="http://schemas.microsoft.com/office/drawing/2014/main" id="{97425FD2-FA98-F6EA-A1EA-0B2BD793131F}"/>
              </a:ext>
            </a:extLst>
          </p:cNvPr>
          <p:cNvSpPr/>
          <p:nvPr/>
        </p:nvSpPr>
        <p:spPr>
          <a:xfrm>
            <a:off x="9961563" y="3009903"/>
            <a:ext cx="45719" cy="45719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Arrow: Right 26">
            <a:extLst>
              <a:ext uri="{FF2B5EF4-FFF2-40B4-BE49-F238E27FC236}">
                <a16:creationId xmlns:a16="http://schemas.microsoft.com/office/drawing/2014/main" id="{83DCE4E5-01B0-CBF0-9D0D-BA97D422708F}"/>
              </a:ext>
            </a:extLst>
          </p:cNvPr>
          <p:cNvSpPr/>
          <p:nvPr/>
        </p:nvSpPr>
        <p:spPr>
          <a:xfrm>
            <a:off x="5098648" y="1724628"/>
            <a:ext cx="277793" cy="208344"/>
          </a:xfrm>
          <a:prstGeom prst="rightArrow">
            <a:avLst/>
          </a:prstGeom>
          <a:solidFill>
            <a:srgbClr val="FF66FF"/>
          </a:solidFill>
          <a:ln>
            <a:solidFill>
              <a:srgbClr val="FF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EBFD1C0-7917-76A4-37FB-587CFD027D80}"/>
              </a:ext>
            </a:extLst>
          </p:cNvPr>
          <p:cNvGrpSpPr/>
          <p:nvPr/>
        </p:nvGrpSpPr>
        <p:grpSpPr>
          <a:xfrm>
            <a:off x="6538380" y="3536591"/>
            <a:ext cx="365523" cy="894143"/>
            <a:chOff x="6538380" y="3536591"/>
            <a:chExt cx="365523" cy="894143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987D3A88-5FF1-2E5B-ECF7-F1389CA2FBE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538380" y="3536591"/>
              <a:ext cx="186512" cy="182205"/>
            </a:xfrm>
            <a:prstGeom prst="rect">
              <a:avLst/>
            </a:prstGeom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EE86CE55-186C-1782-B1A9-50FBA86AC721}"/>
                </a:ext>
              </a:extLst>
            </p:cNvPr>
            <p:cNvSpPr txBox="1"/>
            <p:nvPr/>
          </p:nvSpPr>
          <p:spPr>
            <a:xfrm rot="16200000">
              <a:off x="6319779" y="3846609"/>
              <a:ext cx="8912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S-K 16 yr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3DC9468A-452C-813F-D324-A92AA10EE09A}"/>
                  </a:ext>
                </a:extLst>
              </p:cNvPr>
              <p:cNvSpPr txBox="1"/>
              <p:nvPr/>
            </p:nvSpPr>
            <p:spPr>
              <a:xfrm rot="16200000">
                <a:off x="6009859" y="4244720"/>
                <a:ext cx="1146484" cy="2616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Lar 35kt </a:t>
                </a:r>
                <a14:m>
                  <m:oMath xmlns:m="http://schemas.openxmlformats.org/officeDocument/2006/math">
                    <m:r>
                      <a:rPr kumimoji="0" lang="en-US" sz="11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×10 </m:t>
                    </m:r>
                    <m:r>
                      <a:rPr kumimoji="0" lang="en-US" sz="11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𝑦𝑟</m:t>
                    </m:r>
                  </m:oMath>
                </a14:m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3DC9468A-452C-813F-D324-A92AA10EE0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6009859" y="4244720"/>
                <a:ext cx="1146484" cy="261610"/>
              </a:xfrm>
              <a:prstGeom prst="rect">
                <a:avLst/>
              </a:prstGeom>
              <a:blipFill>
                <a:blip r:embed="rId8"/>
                <a:stretch>
                  <a:fillRect r="-162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TextBox 30">
            <a:extLst>
              <a:ext uri="{FF2B5EF4-FFF2-40B4-BE49-F238E27FC236}">
                <a16:creationId xmlns:a16="http://schemas.microsoft.com/office/drawing/2014/main" id="{A9CA0FEC-AA5C-4AEA-8889-7046B329DD21}"/>
              </a:ext>
            </a:extLst>
          </p:cNvPr>
          <p:cNvSpPr txBox="1"/>
          <p:nvPr/>
        </p:nvSpPr>
        <p:spPr>
          <a:xfrm>
            <a:off x="2262784" y="6124427"/>
            <a:ext cx="7818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DUNE experiment will not be backgroundless  (Josh Barrow, UT PhD thesis, 2021) 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7A294B2-646E-FA09-7AE0-8D7C4A35179F}"/>
              </a:ext>
            </a:extLst>
          </p:cNvPr>
          <p:cNvGrpSpPr/>
          <p:nvPr/>
        </p:nvGrpSpPr>
        <p:grpSpPr>
          <a:xfrm>
            <a:off x="7384590" y="1371600"/>
            <a:ext cx="4429458" cy="3696451"/>
            <a:chOff x="7384590" y="1371600"/>
            <a:chExt cx="4429458" cy="3696451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69891CAB-62C3-12A9-569B-FED9BCD01307}"/>
                </a:ext>
              </a:extLst>
            </p:cNvPr>
            <p:cNvGrpSpPr/>
            <p:nvPr/>
          </p:nvGrpSpPr>
          <p:grpSpPr>
            <a:xfrm>
              <a:off x="7384590" y="2247078"/>
              <a:ext cx="4429458" cy="2820973"/>
              <a:chOff x="7384590" y="2247078"/>
              <a:chExt cx="4429458" cy="2820973"/>
            </a:xfrm>
          </p:grpSpPr>
          <p:sp>
            <p:nvSpPr>
              <p:cNvPr id="7" name="Left Arrow 6"/>
              <p:cNvSpPr/>
              <p:nvPr/>
            </p:nvSpPr>
            <p:spPr>
              <a:xfrm>
                <a:off x="7384590" y="2273329"/>
                <a:ext cx="1658826" cy="149831"/>
              </a:xfrm>
              <a:prstGeom prst="leftArrow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" name="TextBox 7"/>
                  <p:cNvSpPr txBox="1"/>
                  <p:nvPr/>
                </p:nvSpPr>
                <p:spPr>
                  <a:xfrm>
                    <a:off x="9093695" y="2247078"/>
                    <a:ext cx="2720353" cy="25455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ts val="12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rPr>
                      <a:t>ESS 3-yr goal for </a:t>
                    </a:r>
                    <a14:m>
                      <m:oMath xmlns:m="http://schemas.openxmlformats.org/officeDocument/2006/math">
                        <m:r>
                          <a:rPr kumimoji="0" lang="en-US" sz="14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C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~ </m:t>
                        </m:r>
                      </m:oMath>
                    </a14:m>
                    <a:r>
                      <a:rPr kumimoji="0" 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rPr>
                      <a:t>2035</a:t>
                    </a:r>
                  </a:p>
                </p:txBody>
              </p:sp>
            </mc:Choice>
            <mc:Fallback xmlns="">
              <p:sp>
                <p:nvSpPr>
                  <p:cNvPr id="8" name="TextBox 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093695" y="2247078"/>
                    <a:ext cx="2720353" cy="254557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l="-673" t="-24390" b="-26829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6" name="Left Arrow 6">
                <a:extLst>
                  <a:ext uri="{FF2B5EF4-FFF2-40B4-BE49-F238E27FC236}">
                    <a16:creationId xmlns:a16="http://schemas.microsoft.com/office/drawing/2014/main" id="{ACB49E45-8762-4A5B-63F3-169FA4B2F5B0}"/>
                  </a:ext>
                </a:extLst>
              </p:cNvPr>
              <p:cNvSpPr/>
              <p:nvPr/>
            </p:nvSpPr>
            <p:spPr>
              <a:xfrm>
                <a:off x="7820454" y="4839745"/>
                <a:ext cx="1332690" cy="134591"/>
              </a:xfrm>
              <a:prstGeom prst="leftArrow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13019AB-AA7D-D67A-E98B-EF711F45C843}"/>
                  </a:ext>
                </a:extLst>
              </p:cNvPr>
              <p:cNvSpPr txBox="1"/>
              <p:nvPr/>
            </p:nvSpPr>
            <p:spPr>
              <a:xfrm>
                <a:off x="9172943" y="4813494"/>
                <a:ext cx="1397521" cy="2545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ts val="12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Current ILL limit</a:t>
                </a:r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544D40B-6FA4-8689-2A3E-32717AB94C3D}"/>
                </a:ext>
              </a:extLst>
            </p:cNvPr>
            <p:cNvSpPr txBox="1"/>
            <p:nvPr/>
          </p:nvSpPr>
          <p:spPr>
            <a:xfrm>
              <a:off x="9034272" y="1371600"/>
              <a:ext cx="221118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If we believe in nuclear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suppression theory for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bound to free relation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F50E78C-8C9B-172B-2794-2C91C2B7764B}"/>
              </a:ext>
            </a:extLst>
          </p:cNvPr>
          <p:cNvGrpSpPr/>
          <p:nvPr/>
        </p:nvGrpSpPr>
        <p:grpSpPr>
          <a:xfrm>
            <a:off x="1143000" y="3346704"/>
            <a:ext cx="1837944" cy="1682496"/>
            <a:chOff x="1143000" y="3346704"/>
            <a:chExt cx="1837944" cy="1682496"/>
          </a:xfrm>
        </p:grpSpPr>
        <p:sp>
          <p:nvSpPr>
            <p:cNvPr id="12" name="Left Brace 11">
              <a:extLst>
                <a:ext uri="{FF2B5EF4-FFF2-40B4-BE49-F238E27FC236}">
                  <a16:creationId xmlns:a16="http://schemas.microsoft.com/office/drawing/2014/main" id="{4C6C3502-6DCE-57A4-D443-99889F4BB838}"/>
                </a:ext>
              </a:extLst>
            </p:cNvPr>
            <p:cNvSpPr/>
            <p:nvPr/>
          </p:nvSpPr>
          <p:spPr>
            <a:xfrm>
              <a:off x="2651760" y="3346704"/>
              <a:ext cx="329184" cy="1682496"/>
            </a:xfrm>
            <a:prstGeom prst="leftBrace">
              <a:avLst>
                <a:gd name="adj1" fmla="val 66666"/>
                <a:gd name="adj2" fmla="val 50543"/>
              </a:avLst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253B924-1058-56BF-04EC-282F4A889801}"/>
                </a:ext>
              </a:extLst>
            </p:cNvPr>
            <p:cNvSpPr txBox="1"/>
            <p:nvPr/>
          </p:nvSpPr>
          <p:spPr>
            <a:xfrm>
              <a:off x="1143000" y="3831336"/>
              <a:ext cx="158338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Demonstrated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backgrounds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CA9380BE-70E1-0140-9509-18825B4FD561}"/>
                  </a:ext>
                </a:extLst>
              </p:cNvPr>
              <p:cNvSpPr txBox="1"/>
              <p:nvPr/>
            </p:nvSpPr>
            <p:spPr>
              <a:xfrm>
                <a:off x="9177871" y="3291676"/>
                <a:ext cx="2256002" cy="5383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𝜏</m:t>
                          </m:r>
                        </m:e>
                        <m:sub>
                          <m:r>
                            <a:rPr kumimoji="0" lang="en-US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𝐴</m:t>
                          </m:r>
                        </m:sub>
                      </m:sSub>
                      <m:r>
                        <a:rPr kumimoji="0" lang="en-US" sz="2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r>
                        <a:rPr kumimoji="0" lang="en-US" sz="2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𝑅</m:t>
                      </m:r>
                      <m:r>
                        <a:rPr kumimoji="0" lang="en-US" sz="2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×</m:t>
                      </m:r>
                      <m:sSubSup>
                        <m:sSubSupPr>
                          <m:ctrlPr>
                            <a:rPr kumimoji="0" lang="en-US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SupPr>
                        <m:e>
                          <m:r>
                            <a:rPr kumimoji="0" lang="en-US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𝜏</m:t>
                          </m:r>
                        </m:e>
                        <m:sub>
                          <m:r>
                            <a:rPr kumimoji="0" lang="en-US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𝑛</m:t>
                          </m:r>
                          <m:acc>
                            <m:accPr>
                              <m:chr m:val="̅"/>
                              <m:ctrlPr>
                                <a:rPr kumimoji="0" lang="en-US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accPr>
                            <m:e>
                              <m:r>
                                <a:rPr kumimoji="0" lang="en-US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𝑛</m:t>
                              </m:r>
                            </m:e>
                          </m:acc>
                        </m:sub>
                        <m:sup>
                          <m:r>
                            <a:rPr kumimoji="0" lang="en-US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CA9380BE-70E1-0140-9509-18825B4FD5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77871" y="3291676"/>
                <a:ext cx="2256002" cy="538353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84965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AF5769A-440F-E6C1-E46A-E4206B1D7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2CF5A-4115-462F-A743-2216D0BAA65E}" type="slidenum">
              <a:rPr lang="en-US" smtClean="0"/>
              <a:t>23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912F5E8-E014-AD21-3EA8-D3D88B0BC501}"/>
                  </a:ext>
                </a:extLst>
              </p:cNvPr>
              <p:cNvSpPr txBox="1"/>
              <p:nvPr/>
            </p:nvSpPr>
            <p:spPr>
              <a:xfrm>
                <a:off x="291115" y="209626"/>
                <a:ext cx="10855985" cy="53399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tabLst>
                    <a:tab pos="339725" algn="l"/>
                  </a:tabLst>
                </a:pPr>
                <a:r>
                  <a:rPr lang="en-US" sz="1000" dirty="0">
                    <a:solidFill>
                      <a:srgbClr val="C00000"/>
                    </a:solidFill>
                  </a:rPr>
                  <a:t>    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  <a:tabLst>
                    <a:tab pos="339725" algn="l"/>
                  </a:tabLst>
                </a:pPr>
                <a:r>
                  <a:rPr lang="en-US" sz="2200" dirty="0"/>
                  <a:t>In the transition time 2026-2030 Collaboration plans to pursue at ESS a smaller project</a:t>
                </a:r>
              </a:p>
              <a:p>
                <a:pPr>
                  <a:tabLst>
                    <a:tab pos="339725" algn="l"/>
                  </a:tabLst>
                </a:pPr>
                <a:r>
                  <a:rPr lang="en-US" sz="2200" dirty="0"/>
                  <a:t>     HIBEAM with lower intensity cold neutrons through reduced Large Beam Port from only </a:t>
                </a:r>
              </a:p>
              <a:p>
                <a:pPr>
                  <a:tabLst>
                    <a:tab pos="339725" algn="l"/>
                  </a:tabLst>
                </a:pPr>
                <a:r>
                  <a:rPr lang="en-US" sz="2200" dirty="0"/>
                  <a:t>	upper moderator. Goal of several smaller-size experiments there will be to search for </a:t>
                </a:r>
              </a:p>
              <a:p>
                <a:pPr>
                  <a:tabLst>
                    <a:tab pos="339725" algn="l"/>
                  </a:tabLst>
                </a:pPr>
                <a:r>
                  <a:rPr lang="en-US" sz="2200" dirty="0"/>
                  <a:t>     for the neutron to mirror neutron oscillations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2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e>
                    </m:d>
                    <m:r>
                      <a:rPr lang="en-US" sz="22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200" dirty="0"/>
                  <a:t>and the detector prototyping for </a:t>
                </a:r>
              </a:p>
              <a:p>
                <a:pPr>
                  <a:tabLst>
                    <a:tab pos="339725" algn="l"/>
                  </a:tabLst>
                </a:pPr>
                <a:r>
                  <a:rPr lang="en-US" sz="2200" dirty="0"/>
                  <a:t>	f</a:t>
                </a:r>
                <a:r>
                  <a:rPr lang="en-US" sz="2200" b="0" dirty="0"/>
                  <a:t>uture </a:t>
                </a:r>
                <a14:m>
                  <m:oMath xmlns:m="http://schemas.openxmlformats.org/officeDocument/2006/math">
                    <m:r>
                      <a:rPr lang="en-US" sz="2200" b="0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acc>
                      <m:accPr>
                        <m:chr m:val="̅"/>
                        <m:ctrlP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acc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200" dirty="0"/>
                  <a:t> experiment. Interesting possibility will be to search for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2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′→</m:t>
                        </m:r>
                        <m:acc>
                          <m:accPr>
                            <m:chr m:val="̅"/>
                            <m:ctrlPr>
                              <a:rPr lang="en-US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e>
                        </m:acc>
                      </m:e>
                    </m:d>
                  </m:oMath>
                </a14:m>
                <a:r>
                  <a:rPr lang="en-US" sz="2200" dirty="0"/>
                  <a:t>  </a:t>
                </a:r>
              </a:p>
              <a:p>
                <a:pPr>
                  <a:tabLst>
                    <a:tab pos="339725" algn="l"/>
                  </a:tabLst>
                </a:pPr>
                <a:r>
                  <a:rPr lang="en-US" sz="2200" dirty="0"/>
                  <a:t>     in the magnetic field.</a:t>
                </a:r>
              </a:p>
              <a:p>
                <a:pPr>
                  <a:tabLst>
                    <a:tab pos="339725" algn="l"/>
                  </a:tabLst>
                </a:pPr>
                <a:endParaRPr lang="en-US" sz="1100" dirty="0"/>
              </a:p>
              <a:p>
                <a:pPr>
                  <a:tabLst>
                    <a:tab pos="339725" algn="l"/>
                  </a:tabLst>
                </a:pPr>
                <a:endParaRPr lang="en-US" sz="1000" dirty="0"/>
              </a:p>
              <a:p>
                <a:pPr>
                  <a:tabLst>
                    <a:tab pos="339725" algn="l"/>
                  </a:tabLst>
                </a:pPr>
                <a:r>
                  <a:rPr lang="en-US" sz="2400" dirty="0">
                    <a:solidFill>
                      <a:srgbClr val="FF0000"/>
                    </a:solidFill>
                  </a:rPr>
                  <a:t>	We are glad that creativity of Rabi and his colleagues extends to the testable </a:t>
                </a:r>
              </a:p>
              <a:p>
                <a:pPr>
                  <a:tabLst>
                    <a:tab pos="339725" algn="l"/>
                  </a:tabLst>
                </a:pPr>
                <a:r>
                  <a:rPr lang="en-US" sz="2400" dirty="0">
                    <a:solidFill>
                      <a:srgbClr val="FF0000"/>
                    </a:solidFill>
                  </a:rPr>
                  <a:t>	ideas of Mirror Matter and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e>
                    </m:d>
                    <m:r>
                      <a:rPr lang="en-US" sz="24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400" dirty="0"/>
              </a:p>
              <a:p>
                <a:pPr>
                  <a:tabLst>
                    <a:tab pos="339725" algn="l"/>
                  </a:tabLst>
                </a:pPr>
                <a:endParaRPr lang="en-US" sz="1000" dirty="0"/>
              </a:p>
              <a:p>
                <a:pPr>
                  <a:tabLst>
                    <a:tab pos="339725" algn="l"/>
                  </a:tabLst>
                </a:pPr>
                <a:endParaRPr lang="en-US" sz="1000" dirty="0"/>
              </a:p>
              <a:p>
                <a:pPr marL="342900" indent="-342900">
                  <a:buFont typeface="Arial" panose="020B0604020202020204" pitchFamily="34" charset="0"/>
                  <a:buChar char="•"/>
                  <a:tabLst>
                    <a:tab pos="339725" algn="l"/>
                  </a:tabLst>
                </a:pPr>
                <a:r>
                  <a:rPr lang="en-US" sz="2200" dirty="0"/>
                  <a:t>Before 2026 we pursue a program to explore the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2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e>
                    </m:d>
                  </m:oMath>
                </a14:m>
                <a:r>
                  <a:rPr lang="en-US" sz="2200" dirty="0"/>
                  <a:t> oscillations in a few small </a:t>
                </a:r>
              </a:p>
              <a:p>
                <a:pPr>
                  <a:tabLst>
                    <a:tab pos="339725" algn="l"/>
                  </a:tabLst>
                </a:pPr>
                <a:r>
                  <a:rPr lang="en-US" sz="2200" dirty="0"/>
                  <a:t>	experiments 	using SNS and HFIR neutron sources at ORNL. European members of NNbar </a:t>
                </a:r>
              </a:p>
              <a:p>
                <a:pPr>
                  <a:tabLst>
                    <a:tab pos="339725" algn="l"/>
                  </a:tabLst>
                </a:pPr>
                <a:r>
                  <a:rPr lang="en-US" sz="2200" dirty="0"/>
                  <a:t>	are trying to 	join us in these experiment. The results of the first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2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e>
                    </m:d>
                    <m:r>
                      <a:rPr lang="en-US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200" dirty="0"/>
                  <a:t>search </a:t>
                </a:r>
              </a:p>
              <a:p>
                <a:pPr>
                  <a:tabLst>
                    <a:tab pos="339725" algn="l"/>
                  </a:tabLst>
                </a:pPr>
                <a:r>
                  <a:rPr lang="en-US" sz="2200" dirty="0"/>
                  <a:t>	experiment from ORNL are published </a:t>
                </a:r>
                <a:r>
                  <a:rPr lang="en-US" sz="1400" dirty="0">
                    <a:hlinkClick r:id="rId3"/>
                  </a:rPr>
                  <a:t>L. Broussard and others, </a:t>
                </a:r>
                <a:r>
                  <a:rPr lang="en-US" sz="1400" b="0" i="1" dirty="0" err="1">
                    <a:effectLst/>
                    <a:latin typeface="-apple-system"/>
                    <a:hlinkClick r:id="rId3"/>
                  </a:rPr>
                  <a:t>Phys.Rev.Lett</a:t>
                </a:r>
                <a:r>
                  <a:rPr lang="en-US" sz="1400" b="0" i="1" dirty="0">
                    <a:effectLst/>
                    <a:latin typeface="-apple-system"/>
                    <a:hlinkClick r:id="rId3"/>
                  </a:rPr>
                  <a:t>.</a:t>
                </a:r>
                <a:r>
                  <a:rPr lang="en-US" sz="1400" b="0" i="0" dirty="0">
                    <a:effectLst/>
                    <a:latin typeface="-apple-system"/>
                    <a:hlinkClick r:id="rId3"/>
                  </a:rPr>
                  <a:t> 128 (2022) 21, 212503</a:t>
                </a:r>
                <a:r>
                  <a:rPr lang="en-US" sz="1400" dirty="0">
                    <a:hlinkClick r:id="rId3"/>
                  </a:rPr>
                  <a:t>  </a:t>
                </a:r>
                <a:endParaRPr lang="en-US" sz="2200" dirty="0"/>
              </a:p>
              <a:p>
                <a:pPr>
                  <a:tabLst>
                    <a:tab pos="339725" algn="l"/>
                  </a:tabLst>
                </a:pPr>
                <a:r>
                  <a:rPr lang="en-US" sz="2200" dirty="0"/>
                  <a:t>	More analyses and results will follow.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912F5E8-E014-AD21-3EA8-D3D88B0BC5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115" y="209626"/>
                <a:ext cx="10855985" cy="5339923"/>
              </a:xfrm>
              <a:prstGeom prst="rect">
                <a:avLst/>
              </a:prstGeom>
              <a:blipFill>
                <a:blip r:embed="rId4"/>
                <a:stretch>
                  <a:fillRect l="-674" b="-13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969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7721AC0-F579-5D3D-5BC8-F96307759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2CF5A-4115-462F-A743-2216D0BAA65E}" type="slidenum">
              <a:rPr lang="en-US" smtClean="0"/>
              <a:t>24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71FD9C0-74BD-CFEA-D132-A253D261FCC2}"/>
                  </a:ext>
                </a:extLst>
              </p:cNvPr>
              <p:cNvSpPr txBox="1"/>
              <p:nvPr/>
            </p:nvSpPr>
            <p:spPr>
              <a:xfrm>
                <a:off x="446454" y="1232703"/>
                <a:ext cx="9933168" cy="7754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acc>
                      <m:accPr>
                        <m:chr m:val="̅"/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acc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 is described by propagation of eigenstates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m:rPr>
                                  <m:brk m:alnAt="7"/>
                                </m:rPr>
                                <a:rPr lang="en-US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𝝈</m:t>
                              </m:r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𝑩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sz="2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acc>
                                    <m:accPr>
                                      <m:chr m:val="̅"/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</m:acc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acc>
                                    <m:accPr>
                                      <m:chr m:val="̅"/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</m:acc>
                                </m:sub>
                              </m:sSub>
                            </m:e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m:rPr>
                                  <m:brk m:alnAt="7"/>
                                </m:r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m:rPr>
                                  <m:brk m:alnAt="7"/>
                                </m:rPr>
                                <a:rPr lang="en-US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𝝈</m:t>
                              </m:r>
                              <m:r>
                                <a:rPr lang="en-US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𝑩</m:t>
                              </m:r>
                            </m:e>
                          </m:mr>
                        </m:m>
                      </m:e>
                    </m:d>
                    <m:d>
                      <m:d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mr>
                          <m:mr>
                            <m:e>
                              <m:acc>
                                <m:accPr>
                                  <m:chr m:val="̅"/>
                                  <m:ctrlPr>
                                    <a:rPr lang="en-US" sz="2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</m:acc>
                            </m:e>
                          </m:mr>
                        </m:m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71FD9C0-74BD-CFEA-D132-A253D261FC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454" y="1232703"/>
                <a:ext cx="9933168" cy="77540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987F7F1-2B60-7F88-EF14-69B2844845B0}"/>
                  </a:ext>
                </a:extLst>
              </p:cNvPr>
              <p:cNvSpPr txBox="1"/>
              <p:nvPr/>
            </p:nvSpPr>
            <p:spPr>
              <a:xfrm>
                <a:off x="375309" y="2428374"/>
                <a:ext cx="11634082" cy="9221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0" dirty="0"/>
                  <a:t>More effects can be present  for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′ </m:t>
                    </m:r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m:rPr>
                                  <m:brk m:alnAt="7"/>
                                </m:rPr>
                                <a:rPr lang="en-US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𝝈</m:t>
                              </m:r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𝑩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sSup>
                                    <m:sSup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  <m:sup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sub>
                              </m:s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𝜂</m:t>
                              </m:r>
                              <m:r>
                                <m:rPr>
                                  <m:brk m:alnAt="7"/>
                                </m:rPr>
                                <a:rPr lang="en-US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𝝈</m:t>
                              </m:r>
                              <m:r>
                                <a:rPr lang="en-US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𝑩</m:t>
                              </m:r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𝜂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  <m:r>
                                <m:rPr>
                                  <m:brk m:alnAt="7"/>
                                </m:rPr>
                                <a:rPr lang="en-US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𝝈</m:t>
                              </m:r>
                              <m:r>
                                <a:rPr lang="en-US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𝑩</m:t>
                              </m:r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sSup>
                                    <m:sSup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  <m:sup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sub>
                              </m:s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𝜂</m:t>
                              </m:r>
                              <m:r>
                                <m:rPr>
                                  <m:brk m:alnAt="7"/>
                                </m:rPr>
                                <a:rPr lang="en-US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𝝈</m:t>
                              </m:r>
                              <m:r>
                                <a:rPr lang="en-US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𝑩</m:t>
                              </m:r>
                              <m:r>
                                <a:rPr lang="en-US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𝜂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  <m:r>
                                <m:rPr>
                                  <m:brk m:alnAt="7"/>
                                </m:rPr>
                                <a:rPr lang="en-US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𝝈</m:t>
                              </m:r>
                              <m:r>
                                <a:rPr lang="en-US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𝑩</m:t>
                              </m:r>
                              <m:r>
                                <a:rPr lang="en-US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</m:e>
                            <m:e>
                              <m:sSup>
                                <m:sSup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m:rPr>
                                  <m:brk m:alnAt="7"/>
                                </m:r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  <m:r>
                                <m:rPr>
                                  <m:brk m:alnAt="7"/>
                                </m:rPr>
                                <a:rPr lang="en-US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𝝈</m:t>
                              </m:r>
                              <m:r>
                                <a:rPr lang="en-US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𝑩</m:t>
                              </m:r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</m:e>
                          </m:mr>
                        </m:m>
                      </m:e>
                    </m:d>
                    <m:d>
                      <m:d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mr>
                          <m:m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987F7F1-2B60-7F88-EF14-69B2844845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309" y="2428374"/>
                <a:ext cx="11634082" cy="922176"/>
              </a:xfrm>
              <a:prstGeom prst="rect">
                <a:avLst/>
              </a:prstGeom>
              <a:blipFill>
                <a:blip r:embed="rId3"/>
                <a:stretch>
                  <a:fillRect l="-8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DF1CBD2-0BF6-DAAC-30AF-3EFE0A58567A}"/>
                  </a:ext>
                </a:extLst>
              </p:cNvPr>
              <p:cNvSpPr txBox="1"/>
              <p:nvPr/>
            </p:nvSpPr>
            <p:spPr>
              <a:xfrm>
                <a:off x="179365" y="3808683"/>
                <a:ext cx="11915570" cy="23115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     Recent paper of I. Goldman, R. Mohapatra, S. </a:t>
                </a:r>
                <a:r>
                  <a:rPr lang="en-US" dirty="0" err="1"/>
                  <a:t>Nussinov</a:t>
                </a:r>
                <a:r>
                  <a:rPr lang="en-US" dirty="0"/>
                  <a:t>, Y. Zhang, </a:t>
                </a:r>
                <a:r>
                  <a:rPr lang="en-US" dirty="0">
                    <a:hlinkClick r:id="rId4"/>
                  </a:rPr>
                  <a:t>PRL 129, 061103 (2022) </a:t>
                </a:r>
                <a:r>
                  <a:rPr lang="en-US" dirty="0"/>
                  <a:t>from the n-stars cooling </a:t>
                </a:r>
              </a:p>
              <a:p>
                <a:r>
                  <a:rPr lang="en-US" dirty="0"/>
                  <a:t>     discuss as possible value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𝑛</m:t>
                        </m:r>
                        <m:sSup>
                          <m:sSup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sub>
                    </m:sSub>
                    <m:r>
                      <a:rPr lang="en-US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𝒪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−17</m:t>
                        </m:r>
                      </m:sup>
                    </m:sSup>
                  </m:oMath>
                </a14:m>
                <a:r>
                  <a:rPr lang="en-US" dirty="0"/>
                  <a:t>eV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. In ESS experiments we plan to explore down to smaller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sub>
                    </m:sSub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&gt;100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</m:oMath>
                </a14:m>
                <a:r>
                  <a:rPr lang="en-US" dirty="0"/>
                  <a:t> </a:t>
                </a:r>
              </a:p>
              <a:p>
                <a:r>
                  <a:rPr lang="en-US" dirty="0"/>
                  <a:t>     provided that we understand and take experimentally under control other possible parameters of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′ </m:t>
                    </m:r>
                  </m:oMath>
                </a14:m>
                <a:r>
                  <a:rPr lang="en-US" dirty="0"/>
                  <a:t>oscillations</a:t>
                </a:r>
              </a:p>
              <a:p>
                <a:r>
                  <a:rPr lang="en-US" dirty="0"/>
                  <a:t>      </a:t>
                </a:r>
              </a:p>
              <a:p>
                <a:r>
                  <a:rPr lang="en-US" dirty="0">
                    <a:ea typeface="Cambria Math" panose="02040503050406030204" pitchFamily="18" charset="0"/>
                  </a:rPr>
                  <a:t>      </a:t>
                </a:r>
                <a:r>
                  <a:rPr lang="en-US" dirty="0">
                    <a:ea typeface="Cambria Math" panose="02040503050406030204" pitchFamily="18" charset="0"/>
                    <a:sym typeface="Wingdings 2" panose="05020102010507070707" pitchFamily="18" charset="2"/>
                  </a:rPr>
                  <a:t></a:t>
                </a:r>
                <a:r>
                  <a:rPr lang="en-US" dirty="0">
                    <a:ea typeface="Cambria Math" panose="02040503050406030204" pitchFamily="18" charset="0"/>
                  </a:rPr>
                  <a:t> 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dirty="0"/>
                  <a:t>   of neutrons		              	</a:t>
                </a:r>
                <a:r>
                  <a:rPr lang="en-US" sz="1400" dirty="0">
                    <a:hlinkClick r:id="rId5"/>
                  </a:rPr>
                  <a:t>Z. Berezhiani, </a:t>
                </a:r>
                <a:r>
                  <a:rPr lang="en-US" sz="1400" i="1" dirty="0" err="1">
                    <a:hlinkClick r:id="rId5"/>
                  </a:rPr>
                  <a:t>Eur.Phys.J.C</a:t>
                </a:r>
                <a:r>
                  <a:rPr lang="en-US" sz="1400" dirty="0">
                    <a:hlinkClick r:id="rId5"/>
                  </a:rPr>
                  <a:t> 79 (2019) 6, 484</a:t>
                </a:r>
                <a:endParaRPr lang="en-US" dirty="0"/>
              </a:p>
              <a:p>
                <a:r>
                  <a:rPr lang="en-US" dirty="0"/>
                  <a:t>      </a:t>
                </a:r>
                <a:r>
                  <a:rPr lang="en-US" dirty="0">
                    <a:ea typeface="Cambria Math" panose="02040503050406030204" pitchFamily="18" charset="0"/>
                    <a:sym typeface="Wingdings 2" panose="05020102010507070707" pitchFamily="18" charset="2"/>
                  </a:rPr>
                  <a:t></a:t>
                </a:r>
                <a:r>
                  <a:rPr lang="en-US" dirty="0"/>
                  <a:t> 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</m:oMath>
                </a14:m>
                <a:r>
                  <a:rPr lang="en-US" dirty="0"/>
                  <a:t> – neutron Transition Magnetic Moment  		</a:t>
                </a:r>
                <a:r>
                  <a:rPr lang="en-US" sz="1400" dirty="0">
                    <a:hlinkClick r:id="rId6"/>
                  </a:rPr>
                  <a:t>Z. Berezhiani, R. Biondi, YK, L. Varriano </a:t>
                </a:r>
                <a:r>
                  <a:rPr lang="en-US" sz="1400" i="1" dirty="0">
                    <a:hlinkClick r:id="rId6"/>
                  </a:rPr>
                  <a:t>MDPI Physics</a:t>
                </a:r>
                <a:r>
                  <a:rPr lang="en-US" sz="1400" dirty="0">
                    <a:hlinkClick r:id="rId6"/>
                  </a:rPr>
                  <a:t> 1 (2019) 2, 271-289</a:t>
                </a:r>
                <a:endParaRPr lang="en-US" dirty="0"/>
              </a:p>
              <a:p>
                <a:r>
                  <a:rPr lang="en-US" dirty="0"/>
                  <a:t>      </a:t>
                </a:r>
                <a:r>
                  <a:rPr lang="en-US" dirty="0">
                    <a:ea typeface="Cambria Math" panose="02040503050406030204" pitchFamily="18" charset="0"/>
                    <a:sym typeface="Wingdings 2" panose="05020102010507070707" pitchFamily="18" charset="2"/>
                  </a:rPr>
                  <a:t></a:t>
                </a:r>
                <a:r>
                  <a:rPr lang="en-US" dirty="0"/>
                  <a:t>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dirty="0"/>
                  <a:t> – presence of mirror magnetic field        		</a:t>
                </a:r>
                <a:r>
                  <a:rPr lang="en-US" sz="1400" dirty="0">
                    <a:hlinkClick r:id="rId7"/>
                  </a:rPr>
                  <a:t>Z. Berezhiani, </a:t>
                </a:r>
                <a:r>
                  <a:rPr lang="en-US" sz="1400" i="1" dirty="0" err="1">
                    <a:hlinkClick r:id="rId7"/>
                  </a:rPr>
                  <a:t>Eur.Phys.J.C</a:t>
                </a:r>
                <a:r>
                  <a:rPr lang="en-US" sz="1400" dirty="0">
                    <a:hlinkClick r:id="rId7"/>
                  </a:rPr>
                  <a:t> 64 (2009) 421-431</a:t>
                </a:r>
                <a:r>
                  <a:rPr lang="en-US" sz="1400" dirty="0"/>
                  <a:t>   </a:t>
                </a:r>
                <a:endParaRPr lang="en-US" dirty="0"/>
              </a:p>
              <a:p>
                <a:r>
                  <a:rPr lang="en-US" dirty="0"/>
                  <a:t>      </a:t>
                </a:r>
                <a:r>
                  <a:rPr lang="en-US" dirty="0">
                    <a:ea typeface="Cambria Math" panose="02040503050406030204" pitchFamily="18" charset="0"/>
                    <a:sym typeface="Wingdings 2" panose="05020102010507070707" pitchFamily="18" charset="2"/>
                  </a:rPr>
                  <a:t></a:t>
                </a:r>
                <a:r>
                  <a:rPr lang="en-US" dirty="0"/>
                  <a:t>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e>
                    </m:d>
                  </m:oMath>
                </a14:m>
                <a:r>
                  <a:rPr lang="en-US" dirty="0"/>
                  <a:t> – presence of Fermi potentials of materials	</a:t>
                </a:r>
                <a:r>
                  <a:rPr lang="en-US" sz="1400" dirty="0">
                    <a:hlinkClick r:id="rId8"/>
                  </a:rPr>
                  <a:t>YK, J. </a:t>
                </a:r>
                <a:r>
                  <a:rPr lang="en-US" sz="1400" dirty="0" err="1">
                    <a:hlinkClick r:id="rId8"/>
                  </a:rPr>
                  <a:t>Ternulo</a:t>
                </a:r>
                <a:r>
                  <a:rPr lang="en-US" sz="1400" dirty="0">
                    <a:hlinkClick r:id="rId8"/>
                  </a:rPr>
                  <a:t>, L. Varriano, Z. </a:t>
                </a:r>
                <a:r>
                  <a:rPr lang="en-US" sz="1400" dirty="0" err="1">
                    <a:hlinkClick r:id="rId8"/>
                  </a:rPr>
                  <a:t>Berehiani</a:t>
                </a:r>
                <a:r>
                  <a:rPr lang="en-US" sz="1400" dirty="0">
                    <a:hlinkClick r:id="rId8"/>
                  </a:rPr>
                  <a:t>, </a:t>
                </a:r>
                <a:r>
                  <a:rPr lang="fi-FI" sz="1400" i="1" dirty="0">
                    <a:hlinkClick r:id="rId8"/>
                  </a:rPr>
                  <a:t>Symmetry</a:t>
                </a:r>
                <a:r>
                  <a:rPr lang="fi-FI" sz="1400" dirty="0">
                    <a:hlinkClick r:id="rId8"/>
                  </a:rPr>
                  <a:t> 14 (2022) 2, 230</a:t>
                </a:r>
                <a:r>
                  <a:rPr lang="en-US" sz="1400" dirty="0">
                    <a:hlinkClick r:id="rId8"/>
                  </a:rPr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DF1CBD2-0BF6-DAAC-30AF-3EFE0A5856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365" y="3808683"/>
                <a:ext cx="11915570" cy="2311530"/>
              </a:xfrm>
              <a:prstGeom prst="rect">
                <a:avLst/>
              </a:prstGeom>
              <a:blipFill>
                <a:blip r:embed="rId9"/>
                <a:stretch>
                  <a:fillRect t="-1583" b="-34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>
            <a:extLst>
              <a:ext uri="{FF2B5EF4-FFF2-40B4-BE49-F238E27FC236}">
                <a16:creationId xmlns:a16="http://schemas.microsoft.com/office/drawing/2014/main" id="{3712241A-AF7B-9536-EFA4-378D5A9ED959}"/>
              </a:ext>
            </a:extLst>
          </p:cNvPr>
          <p:cNvSpPr/>
          <p:nvPr/>
        </p:nvSpPr>
        <p:spPr>
          <a:xfrm>
            <a:off x="394203" y="1406874"/>
            <a:ext cx="1010194" cy="44413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1D1C4C8-73A5-4ACC-77C6-083581FD6FC3}"/>
              </a:ext>
            </a:extLst>
          </p:cNvPr>
          <p:cNvSpPr/>
          <p:nvPr/>
        </p:nvSpPr>
        <p:spPr>
          <a:xfrm>
            <a:off x="4442210" y="2680923"/>
            <a:ext cx="1010194" cy="44413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6953007-D4FF-4764-C01D-18E9C9532E1E}"/>
                  </a:ext>
                </a:extLst>
              </p:cNvPr>
              <p:cNvSpPr txBox="1"/>
              <p:nvPr/>
            </p:nvSpPr>
            <p:spPr>
              <a:xfrm>
                <a:off x="411060" y="352338"/>
                <a:ext cx="733656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3200" b="0" i="1" smtClean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3200" b="0" i="1" smtClean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3200" b="0" i="1" smtClean="0">
                            <a:solidFill>
                              <a:srgbClr val="7030A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solidFill>
                              <a:srgbClr val="7030A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3200" b="0" i="1" smtClean="0">
                            <a:solidFill>
                              <a:srgbClr val="7030A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sz="3200" b="0" i="1" smtClean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3200" dirty="0">
                    <a:solidFill>
                      <a:srgbClr val="7030A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search as complementary to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3200" b="0" i="1" smtClean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bar>
                      <m:barPr>
                        <m:pos m:val="top"/>
                        <m:ctrlPr>
                          <a:rPr lang="en-US" sz="3200" b="0" i="1" smtClean="0">
                            <a:solidFill>
                              <a:srgbClr val="7030A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sz="3200" b="0" i="1" smtClean="0">
                            <a:solidFill>
                              <a:srgbClr val="7030A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bar>
                  </m:oMath>
                </a14:m>
                <a:endParaRPr lang="en-US" sz="3200" dirty="0">
                  <a:solidFill>
                    <a:srgbClr val="7030A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6953007-D4FF-4764-C01D-18E9C9532E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060" y="352338"/>
                <a:ext cx="7336560" cy="584775"/>
              </a:xfrm>
              <a:prstGeom prst="rect">
                <a:avLst/>
              </a:prstGeom>
              <a:blipFill>
                <a:blip r:embed="rId10"/>
                <a:stretch>
                  <a:fillRect t="-13542" b="-406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49318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C2A961E-ED0F-3AAC-BF96-08752A742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2CF5A-4115-462F-A743-2216D0BAA65E}" type="slidenum">
              <a:rPr lang="en-US" smtClean="0"/>
              <a:t>25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1CA79AC-475B-7604-D0F5-9D16B8CDCFCB}"/>
                  </a:ext>
                </a:extLst>
              </p:cNvPr>
              <p:cNvSpPr txBox="1"/>
              <p:nvPr/>
            </p:nvSpPr>
            <p:spPr>
              <a:xfrm>
                <a:off x="391887" y="252547"/>
                <a:ext cx="1159580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8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acc>
                      <m:accPr>
                        <m:chr m:val="̅"/>
                        <m:ctrlPr>
                          <a:rPr lang="en-US" sz="28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acc>
                  </m:oMath>
                </a14:m>
                <a:r>
                  <a:rPr lang="en-US" sz="2800" dirty="0">
                    <a:solidFill>
                      <a:srgbClr val="0070C0"/>
                    </a:solidFill>
                  </a:rPr>
                  <a:t> transformation through mirror states in the presence of magnetic field  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1CA79AC-475B-7604-D0F5-9D16B8CDCF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887" y="252547"/>
                <a:ext cx="11595803" cy="523220"/>
              </a:xfrm>
              <a:prstGeom prst="rect">
                <a:avLst/>
              </a:prstGeom>
              <a:blipFill>
                <a:blip r:embed="rId2"/>
                <a:stretch>
                  <a:fillRect t="-10465" r="-158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89574879-FDDE-52AB-87BD-9F64350D3417}"/>
              </a:ext>
            </a:extLst>
          </p:cNvPr>
          <p:cNvSpPr txBox="1"/>
          <p:nvPr/>
        </p:nvSpPr>
        <p:spPr>
          <a:xfrm>
            <a:off x="8456024" y="714102"/>
            <a:ext cx="31826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hlinkClick r:id="rId3"/>
              </a:rPr>
              <a:t>Z. Berezhiani, </a:t>
            </a:r>
            <a:r>
              <a:rPr lang="en-US" sz="1400" b="0" i="1" dirty="0" err="1">
                <a:effectLst/>
                <a:latin typeface="-apple-system"/>
                <a:hlinkClick r:id="rId3"/>
              </a:rPr>
              <a:t>Eur.Phys.J.C</a:t>
            </a:r>
            <a:r>
              <a:rPr lang="en-US" sz="1400" b="0" i="0" dirty="0">
                <a:effectLst/>
                <a:latin typeface="-apple-system"/>
                <a:hlinkClick r:id="rId3"/>
              </a:rPr>
              <a:t> 81 (2021) 1, 33</a:t>
            </a:r>
            <a:endParaRPr lang="en-U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D2920DC-67F7-BECE-B0B7-DE4E9705D995}"/>
                  </a:ext>
                </a:extLst>
              </p:cNvPr>
              <p:cNvSpPr txBox="1"/>
              <p:nvPr/>
            </p:nvSpPr>
            <p:spPr>
              <a:xfrm>
                <a:off x="3707497" y="1886353"/>
                <a:ext cx="2283061" cy="9632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3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</m:mr>
                            <m:mr>
                              <m:e>
                                <m:acc>
                                  <m:accPr>
                                    <m:chr m:val="̅"/>
                                    <m:ctrlPr>
                                      <a:rPr lang="en-US" sz="3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3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</m:acc>
                              </m:e>
                            </m:mr>
                          </m:m>
                        </m:e>
                      </m:d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↔</m:t>
                      </m:r>
                      <m:d>
                        <m:dPr>
                          <m:ctrlP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3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′</m:t>
                                </m:r>
                              </m:e>
                            </m:mr>
                            <m:mr>
                              <m:e>
                                <m:acc>
                                  <m:accPr>
                                    <m:chr m:val="̅"/>
                                    <m:ctrlPr>
                                      <a:rPr lang="en-US" sz="3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3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</m:acc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′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D2920DC-67F7-BECE-B0B7-DE4E9705D9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7497" y="1886353"/>
                <a:ext cx="2283061" cy="96321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10443B32-8183-740C-FAF8-6D0B0782300A}"/>
              </a:ext>
            </a:extLst>
          </p:cNvPr>
          <p:cNvSpPr txBox="1"/>
          <p:nvPr/>
        </p:nvSpPr>
        <p:spPr>
          <a:xfrm>
            <a:off x="518729" y="2113911"/>
            <a:ext cx="25988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More general view: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90446F3-8560-9FA8-E03C-96738EC08757}"/>
                  </a:ext>
                </a:extLst>
              </p:cNvPr>
              <p:cNvSpPr txBox="1"/>
              <p:nvPr/>
            </p:nvSpPr>
            <p:spPr>
              <a:xfrm>
                <a:off x="7553908" y="1352632"/>
                <a:ext cx="4301690" cy="2036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sz="3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sz="3200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e>
                                      <m:r>
                                        <a:rPr lang="en-US" sz="3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𝜖</m:t>
                                      </m:r>
                                    </m:e>
                                  </m:mr>
                                  <m:mr>
                                    <m:e>
                                      <m:r>
                                        <a:rPr lang="en-US" sz="32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𝜖</m:t>
                                      </m:r>
                                    </m:e>
                                    <m:e>
                                      <m:r>
                                        <a:rPr lang="en-US" sz="3200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</m:mr>
                                </m:m>
                              </m:e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sz="3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sz="3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  <m:e>
                                      <m:r>
                                        <a:rPr lang="en-US" sz="3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</m:mr>
                                  <m:mr>
                                    <m:e>
                                      <m:r>
                                        <a:rPr lang="en-US" sz="3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sz="3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</m:mr>
                                </m:m>
                              </m:e>
                            </m:mr>
                            <m:m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sz="3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sz="3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  <m:e>
                                      <m:r>
                                        <a:rPr lang="en-US" sz="3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</m:mr>
                                  <m:mr>
                                    <m:e>
                                      <m:r>
                                        <a:rPr lang="en-US" sz="3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sz="3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</m:mr>
                                </m:m>
                              </m:e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sz="3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sz="3200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e>
                                      <m:r>
                                        <a:rPr lang="en-US" sz="3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𝜖</m:t>
                                      </m:r>
                                    </m:e>
                                  </m:mr>
                                  <m:mr>
                                    <m:e>
                                      <m:r>
                                        <a:rPr lang="en-US" sz="32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𝜖</m:t>
                                      </m:r>
                                    </m:e>
                                    <m:e>
                                      <m:r>
                                        <a:rPr lang="en-US" sz="3200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</m:mr>
                                </m:m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1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sz="3200" i="1"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</m:mr>
                                  <m:mr>
                                    <m:e>
                                      <m:acc>
                                        <m:accPr>
                                          <m:chr m:val="̅"/>
                                          <m:ctrlPr>
                                            <a:rPr lang="en-US" sz="32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sz="3200" i="1">
                                              <a:latin typeface="Cambria Math" panose="02040503050406030204" pitchFamily="18" charset="0"/>
                                            </a:rPr>
                                            <m:t>𝑛</m:t>
                                          </m:r>
                                        </m:e>
                                      </m:acc>
                                    </m:e>
                                  </m:mr>
                                </m:m>
                              </m:e>
                            </m:mr>
                            <m:m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1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sz="3200" i="1"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  <m: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e>
                                  </m:mr>
                                  <m:mr>
                                    <m:e>
                                      <m:acc>
                                        <m:accPr>
                                          <m:chr m:val="̅"/>
                                          <m:ctrlPr>
                                            <a:rPr lang="en-US" sz="32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sz="3200" i="1">
                                              <a:latin typeface="Cambria Math" panose="02040503050406030204" pitchFamily="18" charset="0"/>
                                            </a:rPr>
                                            <m:t>𝑛</m:t>
                                          </m:r>
                                        </m:e>
                                      </m:acc>
                                      <m: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e>
                                  </m:mr>
                                </m:m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90446F3-8560-9FA8-E03C-96738EC087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3908" y="1352632"/>
                <a:ext cx="4301690" cy="203677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85BA0100-735E-486C-6677-224BEE745392}"/>
                  </a:ext>
                </a:extLst>
              </p:cNvPr>
              <p:cNvSpPr/>
              <p:nvPr/>
            </p:nvSpPr>
            <p:spPr>
              <a:xfrm>
                <a:off x="465425" y="3232583"/>
                <a:ext cx="3914918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𝑛</m:t>
                          </m:r>
                          <m:acc>
                            <m:accPr>
                              <m:chr m:val="̅"/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acc>
                        </m:sub>
                      </m:sSub>
                      <m:r>
                        <a:rPr lang="en-US" sz="2800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𝜖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16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85BA0100-735E-486C-6677-224BEE74539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425" y="3232583"/>
                <a:ext cx="3914918" cy="52322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0C7233F-DA1D-D363-5310-8E6CBED09144}"/>
                  </a:ext>
                </a:extLst>
              </p:cNvPr>
              <p:cNvSpPr txBox="1"/>
              <p:nvPr/>
            </p:nvSpPr>
            <p:spPr>
              <a:xfrm>
                <a:off x="1158242" y="3799395"/>
                <a:ext cx="166725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0000FF"/>
                    </a:solidFill>
                  </a:rPr>
                  <a:t>“Conventional”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acc>
                        <m:accPr>
                          <m:chr m:val="̅"/>
                          <m:ctrlP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</m:acc>
                    </m:oMath>
                  </m:oMathPara>
                </a14:m>
                <a:endParaRPr lang="en-US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0C7233F-DA1D-D363-5310-8E6CBED091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8242" y="3799395"/>
                <a:ext cx="1667251" cy="646331"/>
              </a:xfrm>
              <a:prstGeom prst="rect">
                <a:avLst/>
              </a:prstGeom>
              <a:blipFill>
                <a:blip r:embed="rId7"/>
                <a:stretch>
                  <a:fillRect l="-2930" t="-4717" r="-21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3787CCC-4A0C-82B8-1366-5FAB3C341F09}"/>
                  </a:ext>
                </a:extLst>
              </p:cNvPr>
              <p:cNvSpPr txBox="1"/>
              <p:nvPr/>
            </p:nvSpPr>
            <p:spPr>
              <a:xfrm>
                <a:off x="2818739" y="3760020"/>
                <a:ext cx="1702646" cy="6707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′→</m:t>
                    </m:r>
                    <m:acc>
                      <m:accPr>
                        <m:chr m:val="̅"/>
                        <m:ctrlP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acc>
                  </m:oMath>
                </a14:m>
                <a:r>
                  <a:rPr lang="en-US" dirty="0">
                    <a:solidFill>
                      <a:srgbClr val="0000FF"/>
                    </a:solidFill>
                  </a:rPr>
                  <a:t> and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acc>
                        <m:accPr>
                          <m:chr m:val="̅"/>
                          <m:ctrlPr>
                            <a:rPr lang="en-US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</m:acc>
                      <m:r>
                        <a:rPr lang="en-US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′→</m:t>
                      </m:r>
                      <m:acc>
                        <m:accPr>
                          <m:chr m:val="̅"/>
                          <m:ctrlP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</m:acc>
                    </m:oMath>
                  </m:oMathPara>
                </a14:m>
                <a:endParaRPr lang="en-US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3787CCC-4A0C-82B8-1366-5FAB3C341F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8739" y="3760020"/>
                <a:ext cx="1702646" cy="670761"/>
              </a:xfrm>
              <a:prstGeom prst="rect">
                <a:avLst/>
              </a:prstGeom>
              <a:blipFill>
                <a:blip r:embed="rId8"/>
                <a:stretch>
                  <a:fillRect t="-5455" r="-2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1C6A70A9-305D-30C9-C3BD-A8557FE03316}"/>
              </a:ext>
            </a:extLst>
          </p:cNvPr>
          <p:cNvSpPr txBox="1"/>
          <p:nvPr/>
        </p:nvSpPr>
        <p:spPr>
          <a:xfrm>
            <a:off x="3403733" y="3271962"/>
            <a:ext cx="51829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In vacuum, in the absence </a:t>
            </a:r>
          </a:p>
          <a:p>
            <a:pPr algn="ctr"/>
            <a:r>
              <a:rPr lang="en-US" sz="2000" dirty="0"/>
              <a:t>of magnetic fields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714AF4C-672E-E329-C183-24B060C02B17}"/>
                  </a:ext>
                </a:extLst>
              </p:cNvPr>
              <p:cNvSpPr txBox="1"/>
              <p:nvPr/>
            </p:nvSpPr>
            <p:spPr>
              <a:xfrm>
                <a:off x="510303" y="4748443"/>
                <a:ext cx="7843173" cy="16312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/>
                  <a:t>We can imagine that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ϵ</m:t>
                    </m:r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</m:t>
                    </m:r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and the mirror magnetic field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sz="2000" dirty="0"/>
                  <a:t> is present.</a:t>
                </a:r>
              </a:p>
              <a:p>
                <a:r>
                  <a:rPr lang="en-US" sz="2000" dirty="0"/>
                  <a:t>Then ILL </a:t>
                </a:r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acc>
                      <m:accPr>
                        <m:chr m:val="̅"/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acc>
                  </m:oMath>
                </a14:m>
                <a:r>
                  <a:rPr lang="en-US" sz="2000" dirty="0">
                    <a:solidFill>
                      <a:srgbClr val="0000FF"/>
                    </a:solidFill>
                  </a:rPr>
                  <a:t> </a:t>
                </a:r>
                <a:r>
                  <a:rPr lang="en-US" sz="2000" dirty="0"/>
                  <a:t>limit will not determine the real values of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𝛼𝛽</m:t>
                    </m:r>
                  </m:oMath>
                </a14:m>
                <a:r>
                  <a:rPr lang="en-US" sz="2000" dirty="0"/>
                  <a:t>.</a:t>
                </a:r>
              </a:p>
              <a:p>
                <a:r>
                  <a:rPr lang="en-US" sz="2000" dirty="0"/>
                  <a:t>One will need to tune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in order to compensate suppression due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sz="2000" dirty="0"/>
              </a:p>
              <a:p>
                <a:r>
                  <a:rPr lang="en-US" sz="2000" dirty="0"/>
                  <a:t>In the resonance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sz="2000" dirty="0"/>
                  <a:t> probability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acc>
                          <m:accPr>
                            <m:chr m:val="̅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acc>
                      </m:sub>
                    </m:sSub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𝒪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(10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−10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is not excluded.</a:t>
                </a:r>
              </a:p>
              <a:p>
                <a:r>
                  <a:rPr lang="en-US" sz="2000" dirty="0"/>
                  <a:t>This can be testable at ESS.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714AF4C-672E-E329-C183-24B060C02B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303" y="4748443"/>
                <a:ext cx="7843173" cy="1631216"/>
              </a:xfrm>
              <a:prstGeom prst="rect">
                <a:avLst/>
              </a:prstGeom>
              <a:blipFill>
                <a:blip r:embed="rId9"/>
                <a:stretch>
                  <a:fillRect l="-855" t="-2239" b="-55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385678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AF5769A-440F-E6C1-E46A-E4206B1D7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99816" y="6413212"/>
            <a:ext cx="2743200" cy="365125"/>
          </a:xfrm>
        </p:spPr>
        <p:txBody>
          <a:bodyPr/>
          <a:lstStyle/>
          <a:p>
            <a:fld id="{F442CF5A-4115-462F-A743-2216D0BAA65E}" type="slidenum">
              <a:rPr lang="en-US" smtClean="0"/>
              <a:t>26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912F5E8-E014-AD21-3EA8-D3D88B0BC501}"/>
                  </a:ext>
                </a:extLst>
              </p:cNvPr>
              <p:cNvSpPr txBox="1"/>
              <p:nvPr/>
            </p:nvSpPr>
            <p:spPr>
              <a:xfrm>
                <a:off x="617943" y="355623"/>
                <a:ext cx="11658833" cy="56938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tabLst>
                    <a:tab pos="339725" algn="l"/>
                  </a:tabLst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800" b="0" i="0" dirty="0" smtClean="0">
                        <a:solidFill>
                          <a:srgbClr val="0070C0"/>
                        </a:solidFill>
                      </a:rPr>
                      <m:t>The</m:t>
                    </m:r>
                    <m:r>
                      <m:rPr>
                        <m:nor/>
                      </m:rPr>
                      <a:rPr lang="en-US" sz="2800" b="0" i="0" dirty="0" smtClean="0">
                        <a:solidFill>
                          <a:srgbClr val="0070C0"/>
                        </a:solidFill>
                      </a:rPr>
                      <m:t> </m:t>
                    </m:r>
                    <m:r>
                      <a:rPr lang="en-US" sz="2800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sz="2800" dirty="0">
                    <a:solidFill>
                      <a:srgbClr val="0070C0"/>
                    </a:solidFill>
                  </a:rPr>
                  <a:t> - oscillations allow a range of new experiments at ORNL</a:t>
                </a:r>
                <a14:m>
                  <m:oMath xmlns:m="http://schemas.openxmlformats.org/officeDocument/2006/math">
                    <m:r>
                      <a:rPr lang="en-US" sz="28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800" dirty="0">
                    <a:solidFill>
                      <a:srgbClr val="0070C0"/>
                    </a:solidFill>
                  </a:rPr>
                  <a:t> ESS </a:t>
                </a:r>
              </a:p>
              <a:p>
                <a:pPr>
                  <a:tabLst>
                    <a:tab pos="339725" algn="l"/>
                  </a:tabLst>
                </a:pPr>
                <a:r>
                  <a:rPr lang="en-US" sz="2800" dirty="0">
                    <a:solidFill>
                      <a:srgbClr val="0070C0"/>
                    </a:solidFill>
                  </a:rPr>
                  <a:t>inspired by your Theories and addressing BSM physics of observation</a:t>
                </a:r>
              </a:p>
              <a:p>
                <a:pPr>
                  <a:tabLst>
                    <a:tab pos="339725" algn="l"/>
                  </a:tabLst>
                </a:pPr>
                <a:r>
                  <a:rPr lang="en-US" sz="2800" dirty="0">
                    <a:solidFill>
                      <a:srgbClr val="0070C0"/>
                    </a:solidFill>
                  </a:rPr>
                  <a:t>of baryon number violation by 2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8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28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acc>
                          <m:accPr>
                            <m:chr m:val="̅"/>
                            <m:ctrlPr>
                              <a:rPr lang="en-US" sz="28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e>
                        </m:acc>
                      </m:e>
                    </m:d>
                  </m:oMath>
                </a14:m>
                <a:r>
                  <a:rPr lang="en-US" sz="2800" dirty="0">
                    <a:solidFill>
                      <a:srgbClr val="0070C0"/>
                    </a:solidFill>
                  </a:rPr>
                  <a:t> or 1 units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8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28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r>
                          <a:rPr lang="en-US" sz="28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en-US" sz="28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e>
                    </m:d>
                    <m:r>
                      <a:rPr lang="en-US" sz="2800" b="0" i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sz="2800" dirty="0">
                    <a:solidFill>
                      <a:srgbClr val="0070C0"/>
                    </a:solidFill>
                  </a:rPr>
                  <a:t> the </a:t>
                </a:r>
              </a:p>
              <a:p>
                <a:pPr>
                  <a:tabLst>
                    <a:tab pos="339725" algn="l"/>
                  </a:tabLst>
                </a:pPr>
                <a:r>
                  <a:rPr lang="en-US" sz="2800" dirty="0">
                    <a:solidFill>
                      <a:srgbClr val="0070C0"/>
                    </a:solidFill>
                  </a:rPr>
                  <a:t>mechanism of baryogenesis (PSB), and the nature of Dark Matter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8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en-US" sz="28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e>
                    </m:d>
                  </m:oMath>
                </a14:m>
                <a:endParaRPr lang="en-US" sz="2800" dirty="0">
                  <a:solidFill>
                    <a:srgbClr val="7030A0"/>
                  </a:solidFill>
                </a:endParaRPr>
              </a:p>
              <a:p>
                <a:pPr>
                  <a:tabLst>
                    <a:tab pos="339725" algn="l"/>
                  </a:tabLst>
                </a:pPr>
                <a:r>
                  <a:rPr lang="en-US" sz="1200" dirty="0"/>
                  <a:t> </a:t>
                </a:r>
              </a:p>
              <a:p>
                <a:pPr>
                  <a:tabLst>
                    <a:tab pos="339725" algn="l"/>
                  </a:tabLst>
                </a:pPr>
                <a:r>
                  <a:rPr lang="en-US" sz="2400" dirty="0"/>
                  <a:t>We are building Collaboration including Europe, Japan, and US. Currently </a:t>
                </a:r>
                <a:r>
                  <a:rPr lang="en-US" sz="2400" dirty="0">
                    <a:solidFill>
                      <a:srgbClr val="FF0000"/>
                    </a:solidFill>
                  </a:rPr>
                  <a:t>5</a:t>
                </a:r>
                <a:r>
                  <a:rPr lang="en-US" sz="2400" dirty="0"/>
                  <a:t> US senior </a:t>
                </a:r>
              </a:p>
              <a:p>
                <a:pPr>
                  <a:tabLst>
                    <a:tab pos="339725" algn="l"/>
                  </a:tabLst>
                </a:pPr>
                <a:r>
                  <a:rPr lang="en-US" sz="2400" dirty="0"/>
                  <a:t>scientists (UT, NCSU, IU, Columbia, ORNL) are participating in the project. No support </a:t>
                </a:r>
              </a:p>
              <a:p>
                <a:pPr>
                  <a:tabLst>
                    <a:tab pos="339725" algn="l"/>
                  </a:tabLst>
                </a:pPr>
                <a:r>
                  <a:rPr lang="en-US" sz="2400" dirty="0"/>
                  <a:t>yet from funding agencies. ORNL, as specialized neutron Lab, is interested to participate.</a:t>
                </a:r>
              </a:p>
              <a:p>
                <a:pPr>
                  <a:tabLst>
                    <a:tab pos="339725" algn="l"/>
                  </a:tabLst>
                </a:pPr>
                <a:r>
                  <a:rPr lang="en-US" sz="2400" dirty="0"/>
                  <a:t>In Europe we are hoping that Swedish Funding Agencies will sponsor HIBEAM and NNbar</a:t>
                </a:r>
              </a:p>
              <a:p>
                <a:pPr>
                  <a:tabLst>
                    <a:tab pos="339725" algn="l"/>
                  </a:tabLst>
                </a:pPr>
                <a:r>
                  <a:rPr lang="en-US" sz="2400" dirty="0"/>
                  <a:t>as a substantial Sweden contribution to the science at ESS.</a:t>
                </a:r>
              </a:p>
              <a:p>
                <a:pPr>
                  <a:tabLst>
                    <a:tab pos="339725" algn="l"/>
                  </a:tabLst>
                </a:pPr>
                <a:endParaRPr lang="en-US" sz="1200" dirty="0"/>
              </a:p>
              <a:p>
                <a:r>
                  <a:rPr lang="en-US" sz="3200" dirty="0">
                    <a:solidFill>
                      <a:srgbClr val="C00000"/>
                    </a:solidFill>
                  </a:rPr>
                  <a:t>As emissary of NNbar-HIBEAM-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3200" b="0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NN</m:t>
                        </m:r>
                      </m:e>
                      <m:sup>
                        <m:r>
                          <a:rPr lang="en-US" sz="3200" b="0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sz="3200" dirty="0">
                    <a:solidFill>
                      <a:srgbClr val="C00000"/>
                    </a:solidFill>
                  </a:rPr>
                  <a:t>ORNL Collaboration I appeal </a:t>
                </a:r>
              </a:p>
              <a:p>
                <a:r>
                  <a:rPr lang="en-US" sz="3200" dirty="0">
                    <a:solidFill>
                      <a:srgbClr val="C00000"/>
                    </a:solidFill>
                  </a:rPr>
                  <a:t>to the experimentalists in your institutions – join us </a:t>
                </a:r>
              </a:p>
              <a:p>
                <a:endParaRPr lang="en-US" sz="1200" dirty="0">
                  <a:solidFill>
                    <a:srgbClr val="C00000"/>
                  </a:solidFill>
                </a:endParaRPr>
              </a:p>
              <a:p>
                <a:r>
                  <a:rPr lang="en-US" sz="3200" dirty="0">
                    <a:solidFill>
                      <a:srgbClr val="00B050"/>
                    </a:solidFill>
                  </a:rPr>
                  <a:t>Rabi will </a:t>
                </a:r>
                <a:r>
                  <a:rPr lang="en-US" sz="3200">
                    <a:solidFill>
                      <a:srgbClr val="00B050"/>
                    </a:solidFill>
                  </a:rPr>
                  <a:t>continue work with us on </a:t>
                </a:r>
                <a:r>
                  <a:rPr lang="en-US" sz="3200" dirty="0">
                    <a:solidFill>
                      <a:srgbClr val="00B050"/>
                    </a:solidFill>
                  </a:rPr>
                  <a:t>the neutron oscillation search !</a:t>
                </a: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912F5E8-E014-AD21-3EA8-D3D88B0BC5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943" y="355623"/>
                <a:ext cx="11658833" cy="5693866"/>
              </a:xfrm>
              <a:prstGeom prst="rect">
                <a:avLst/>
              </a:prstGeom>
              <a:blipFill>
                <a:blip r:embed="rId2"/>
                <a:stretch>
                  <a:fillRect l="-1307" t="-964" b="-25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B1B2FF5-444A-9FF5-1552-AE44B36B59A3}"/>
                  </a:ext>
                </a:extLst>
              </p:cNvPr>
              <p:cNvSpPr txBox="1"/>
              <p:nvPr/>
            </p:nvSpPr>
            <p:spPr>
              <a:xfrm>
                <a:off x="712055" y="6226628"/>
                <a:ext cx="868872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∗</m:t>
                    </m:r>
                  </m:oMath>
                </a14:m>
                <a:r>
                  <a:rPr lang="en-US" sz="1400" dirty="0"/>
                  <a:t> I am grateful to the Stockholm University and Swedish Research Council, who are supporting my travel to Rabi Fest </a:t>
                </a: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B1B2FF5-444A-9FF5-1552-AE44B36B59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2055" y="6226628"/>
                <a:ext cx="8688725" cy="307777"/>
              </a:xfrm>
              <a:prstGeom prst="rect">
                <a:avLst/>
              </a:prstGeom>
              <a:blipFill>
                <a:blip r:embed="rId3"/>
                <a:stretch>
                  <a:fillRect t="-1961" b="-196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26683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7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031051" cy="662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370464" y="6413605"/>
            <a:ext cx="1987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R. Mohapatra 2014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19B7704-6B47-D46E-A88D-9E68DACB0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442CF5A-4115-462F-A743-2216D0BAA65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64185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D781274-3636-8131-07C2-0952624BAFA1}"/>
                  </a:ext>
                </a:extLst>
              </p:cNvPr>
              <p:cNvSpPr txBox="1"/>
              <p:nvPr/>
            </p:nvSpPr>
            <p:spPr>
              <a:xfrm>
                <a:off x="5921096" y="130629"/>
                <a:ext cx="608140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/>
                  <a:t>Short history of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acc>
                      <m:accPr>
                        <m:chr m:val="̅"/>
                        <m:ctrlP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acc>
                  </m:oMath>
                </a14:m>
                <a:r>
                  <a:rPr lang="en-US" sz="3200" dirty="0"/>
                  <a:t> experiments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D781274-3636-8131-07C2-0952624BAF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1096" y="130629"/>
                <a:ext cx="6081408" cy="584775"/>
              </a:xfrm>
              <a:prstGeom prst="rect">
                <a:avLst/>
              </a:prstGeom>
              <a:blipFill>
                <a:blip r:embed="rId2"/>
                <a:stretch>
                  <a:fillRect l="-2505" t="-12500" r="-1503" b="-34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D980752-3E48-DC3F-81A4-29371D3F33CC}"/>
                  </a:ext>
                </a:extLst>
              </p:cNvPr>
              <p:cNvSpPr txBox="1"/>
              <p:nvPr/>
            </p:nvSpPr>
            <p:spPr>
              <a:xfrm>
                <a:off x="509421" y="472257"/>
                <a:ext cx="9747925" cy="595970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>
                  <a:lnSpc>
                    <a:spcPts val="2700"/>
                  </a:lnSpc>
                </a:pPr>
                <a:r>
                  <a:rPr lang="en-US" sz="2000" i="1" dirty="0">
                    <a:solidFill>
                      <a:srgbClr val="00B050"/>
                    </a:solidFill>
                  </a:rPr>
                  <a:t>Experiments in Italy and at ILL France</a:t>
                </a:r>
              </a:p>
              <a:p>
                <a:pPr>
                  <a:lnSpc>
                    <a:spcPts val="2700"/>
                  </a:lnSpc>
                </a:pPr>
                <a:r>
                  <a:rPr lang="en-US" sz="2000" i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ORNL and LANL Proposals for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000" b="0" i="1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acc>
                      <m:accPr>
                        <m:chr m:val="̅"/>
                        <m:ctrlPr>
                          <a:rPr lang="en-US" sz="2000" b="0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acc>
                  </m:oMath>
                </a14:m>
                <a:r>
                  <a:rPr lang="en-US" sz="2000" i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 experiments (1982)</a:t>
                </a:r>
              </a:p>
              <a:p>
                <a:pPr>
                  <a:lnSpc>
                    <a:spcPts val="2700"/>
                  </a:lnSpc>
                </a:pPr>
                <a:r>
                  <a:rPr lang="en-US" sz="2000" i="1" dirty="0">
                    <a:solidFill>
                      <a:srgbClr val="00B050"/>
                    </a:solidFill>
                  </a:rPr>
                  <a:t>Intranuclear searches:  </a:t>
                </a:r>
                <a:r>
                  <a:rPr lang="en-US" sz="1600" i="1" dirty="0">
                    <a:solidFill>
                      <a:srgbClr val="00B050"/>
                    </a:solidFill>
                  </a:rPr>
                  <a:t>IMB (1984),Kamiokande (1986), </a:t>
                </a:r>
                <a:r>
                  <a:rPr lang="en-US" sz="1600" i="1" dirty="0" err="1">
                    <a:solidFill>
                      <a:srgbClr val="00B050"/>
                    </a:solidFill>
                  </a:rPr>
                  <a:t>Fréjus</a:t>
                </a:r>
                <a:r>
                  <a:rPr lang="en-US" sz="1600" i="1" dirty="0">
                    <a:solidFill>
                      <a:srgbClr val="00B050"/>
                    </a:solidFill>
                  </a:rPr>
                  <a:t> (1990), Soudan-2(2002), SNO(2017), S-K (2015)</a:t>
                </a:r>
              </a:p>
              <a:p>
                <a:pPr>
                  <a:lnSpc>
                    <a:spcPts val="2700"/>
                  </a:lnSpc>
                </a:pPr>
                <a:r>
                  <a:rPr lang="en-US" sz="2000" i="1" dirty="0">
                    <a:solidFill>
                      <a:srgbClr val="00B050"/>
                    </a:solidFill>
                  </a:rPr>
                  <a:t>Experiment at ILL </a:t>
                </a:r>
                <a:r>
                  <a:rPr lang="en-US" sz="1600" i="1" dirty="0">
                    <a:solidFill>
                      <a:srgbClr val="00B050"/>
                    </a:solidFill>
                  </a:rPr>
                  <a:t>(M. Baldo-Ceolin, D. Dubbers, et al, 1994)</a:t>
                </a:r>
                <a:r>
                  <a:rPr lang="en-US" sz="1600" i="1" dirty="0">
                    <a:solidFill>
                      <a:srgbClr val="FF0000"/>
                    </a:solidFill>
                  </a:rPr>
                  <a:t> </a:t>
                </a:r>
                <a:r>
                  <a:rPr lang="en-US" sz="1600" dirty="0">
                    <a:solidFill>
                      <a:srgbClr val="FF0000"/>
                    </a:solidFill>
                  </a:rPr>
                  <a:t>[free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n</m:t>
                    </m:r>
                  </m:oMath>
                </a14:m>
                <a:r>
                  <a:rPr lang="en-US" sz="1600" dirty="0">
                    <a:solidFill>
                      <a:srgbClr val="FF0000"/>
                    </a:solidFill>
                  </a:rPr>
                  <a:t>]</a:t>
                </a:r>
                <a:endParaRPr lang="en-US" sz="2000" dirty="0">
                  <a:solidFill>
                    <a:srgbClr val="FF0000"/>
                  </a:solidFill>
                </a:endParaRPr>
              </a:p>
              <a:p>
                <a:pPr>
                  <a:lnSpc>
                    <a:spcPts val="2700"/>
                  </a:lnSpc>
                </a:pPr>
                <a:r>
                  <a:rPr lang="en-US" sz="2000" i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New Research Reactor at ORNL “ANS”  </a:t>
                </a:r>
              </a:p>
              <a:p>
                <a:pPr>
                  <a:lnSpc>
                    <a:spcPts val="2700"/>
                  </a:lnSpc>
                </a:pPr>
                <a:r>
                  <a:rPr lang="en-US" sz="2000" i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Existing HFIR Reactor at ORNL </a:t>
                </a:r>
              </a:p>
              <a:p>
                <a:pPr>
                  <a:lnSpc>
                    <a:spcPts val="2700"/>
                  </a:lnSpc>
                </a:pPr>
                <a:r>
                  <a:rPr lang="en-US" sz="2000" i="1" dirty="0">
                    <a:solidFill>
                      <a:srgbClr val="00B050"/>
                    </a:solidFill>
                  </a:rPr>
                  <a:t>Workshop at ORNL (1996) </a:t>
                </a:r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endParaRPr lang="en-US" sz="2000" i="1" dirty="0">
                  <a:solidFill>
                    <a:srgbClr val="00B050"/>
                  </a:solidFill>
                </a:endParaRPr>
              </a:p>
              <a:p>
                <a:pPr>
                  <a:lnSpc>
                    <a:spcPts val="2700"/>
                  </a:lnSpc>
                </a:pPr>
                <a:r>
                  <a:rPr lang="en-US" sz="2000" i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SNS at ORNL cannot host the experiment</a:t>
                </a:r>
              </a:p>
              <a:p>
                <a:pPr>
                  <a:lnSpc>
                    <a:spcPts val="2700"/>
                  </a:lnSpc>
                </a:pPr>
                <a:r>
                  <a:rPr lang="en-US" sz="2000" i="1" dirty="0">
                    <a:solidFill>
                      <a:srgbClr val="00B050"/>
                    </a:solidFill>
                  </a:rPr>
                  <a:t>First “BLV” workshop at LBNL (2007)</a:t>
                </a:r>
              </a:p>
              <a:p>
                <a:pPr>
                  <a:lnSpc>
                    <a:spcPts val="2700"/>
                  </a:lnSpc>
                </a:pPr>
                <a:r>
                  <a:rPr lang="en-US" sz="2000" i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Vertical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000" b="0" i="1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acc>
                      <m:accPr>
                        <m:chr m:val="̅"/>
                        <m:ctrlPr>
                          <a:rPr lang="en-US" sz="2000" b="0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acc>
                    <m:r>
                      <a:rPr lang="en-US" sz="2000" b="0" i="1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i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experiment proposal for Sanford Lab</a:t>
                </a:r>
              </a:p>
              <a:p>
                <a:pPr>
                  <a:lnSpc>
                    <a:spcPts val="2700"/>
                  </a:lnSpc>
                </a:pPr>
                <a:r>
                  <a:rPr lang="en-US" sz="2000" i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Search for International facilities </a:t>
                </a:r>
                <a:r>
                  <a:rPr lang="en-US" sz="1600" i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(India, China, Russia, Argentina)</a:t>
                </a:r>
              </a:p>
              <a:p>
                <a:pPr>
                  <a:lnSpc>
                    <a:spcPts val="2700"/>
                  </a:lnSpc>
                </a:pPr>
                <a:r>
                  <a:rPr lang="en-US" sz="2000" i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Project-X at FNAL </a:t>
                </a:r>
              </a:p>
              <a:p>
                <a:pPr>
                  <a:lnSpc>
                    <a:spcPts val="2700"/>
                  </a:lnSpc>
                </a:pPr>
                <a:r>
                  <a:rPr lang="en-US" sz="2000" i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P5 2015: “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000" b="0" i="1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acc>
                      <m:accPr>
                        <m:chr m:val="̅"/>
                        <m:ctrlPr>
                          <a:rPr lang="en-US" sz="2000" b="0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acc>
                  </m:oMath>
                </a14:m>
                <a:r>
                  <a:rPr lang="en-US" sz="2000" i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 addresses HEP drivers; but no priority”</a:t>
                </a:r>
              </a:p>
              <a:p>
                <a:pPr>
                  <a:lnSpc>
                    <a:spcPts val="2700"/>
                  </a:lnSpc>
                </a:pP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𝐷𝑂𝐸</m:t>
                    </m:r>
                    <m:r>
                      <a:rPr lang="en-US" sz="2000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000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𝐻𝐸𝑃</m:t>
                    </m:r>
                    <m:r>
                      <a:rPr lang="en-US" sz="2000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: "</m:t>
                    </m:r>
                    <m:r>
                      <a:rPr lang="en-US" sz="2000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000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acc>
                      <m:accPr>
                        <m:chr m:val="̅"/>
                        <m:ctrlPr>
                          <a:rPr lang="en-US" sz="2000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acc>
                  </m:oMath>
                </a14:m>
                <a:r>
                  <a:rPr lang="en-US" sz="2000" i="1" dirty="0">
                    <a:solidFill>
                      <a:schemeClr val="accent2">
                        <a:lumMod val="75000"/>
                      </a:schemeClr>
                    </a:solidFill>
                  </a:rPr>
                  <a:t> is not HEP” (2021)</a:t>
                </a:r>
              </a:p>
              <a:p>
                <a:pPr>
                  <a:lnSpc>
                    <a:spcPts val="2700"/>
                  </a:lnSpc>
                </a:pPr>
                <a:r>
                  <a:rPr lang="en-US" sz="2000" i="1" dirty="0">
                    <a:solidFill>
                      <a:srgbClr val="00B050"/>
                    </a:solidFill>
                  </a:rPr>
                  <a:t>Latest Super-K result</a:t>
                </a:r>
                <a:r>
                  <a:rPr lang="en-US" sz="1600" i="1" dirty="0">
                    <a:solidFill>
                      <a:srgbClr val="00B050"/>
                    </a:solidFill>
                  </a:rPr>
                  <a:t>(K. Abe et al, PRD 2021) </a:t>
                </a:r>
                <a:r>
                  <a:rPr lang="en-US" sz="1600" dirty="0">
                    <a:solidFill>
                      <a:srgbClr val="FF0000"/>
                    </a:solidFill>
                  </a:rPr>
                  <a:t>[bound n]</a:t>
                </a:r>
              </a:p>
              <a:p>
                <a:pPr>
                  <a:lnSpc>
                    <a:spcPts val="2700"/>
                  </a:lnSpc>
                </a:pPr>
                <a:r>
                  <a:rPr lang="en-US" sz="2000" i="1" dirty="0">
                    <a:solidFill>
                      <a:srgbClr val="00B050"/>
                    </a:solidFill>
                  </a:rPr>
                  <a:t>Developments at Eur</a:t>
                </a:r>
                <a:r>
                  <a:rPr lang="en-US" sz="2000" dirty="0">
                    <a:solidFill>
                      <a:srgbClr val="00B050"/>
                    </a:solidFill>
                  </a:rPr>
                  <a:t>opean Spallation Source</a:t>
                </a:r>
              </a:p>
              <a:p>
                <a:pPr>
                  <a:lnSpc>
                    <a:spcPts val="2700"/>
                  </a:lnSpc>
                </a:pPr>
                <a:r>
                  <a:rPr lang="en-US" sz="2000" dirty="0">
                    <a:solidFill>
                      <a:srgbClr val="00B050"/>
                    </a:solidFill>
                  </a:rPr>
                  <a:t>Small experiments at ORNL (SNS &amp; HFIR)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D980752-3E48-DC3F-81A4-29371D3F33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421" y="472257"/>
                <a:ext cx="9747925" cy="5959708"/>
              </a:xfrm>
              <a:prstGeom prst="rect">
                <a:avLst/>
              </a:prstGeom>
              <a:blipFill>
                <a:blip r:embed="rId3"/>
                <a:stretch>
                  <a:fillRect l="-688" t="-204" b="-81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FCE563AA-FDC2-6B99-71F6-34596710D52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517" r="3311" b="904"/>
          <a:stretch/>
        </p:blipFill>
        <p:spPr>
          <a:xfrm>
            <a:off x="7946364" y="1797280"/>
            <a:ext cx="3280003" cy="451503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F95A483-706B-14C9-8317-919D09D6AC79}"/>
              </a:ext>
            </a:extLst>
          </p:cNvPr>
          <p:cNvSpPr txBox="1"/>
          <p:nvPr/>
        </p:nvSpPr>
        <p:spPr>
          <a:xfrm>
            <a:off x="83976" y="111967"/>
            <a:ext cx="65274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1980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EB87FF-9E8D-728E-85F4-A252E77A941B}"/>
              </a:ext>
            </a:extLst>
          </p:cNvPr>
          <p:cNvSpPr txBox="1"/>
          <p:nvPr/>
        </p:nvSpPr>
        <p:spPr>
          <a:xfrm>
            <a:off x="76200" y="6400800"/>
            <a:ext cx="65274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2022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DB9A3E3-CE7B-BE0C-E6D4-F776CEC4363A}"/>
              </a:ext>
            </a:extLst>
          </p:cNvPr>
          <p:cNvCxnSpPr>
            <a:stCxn id="6" idx="2"/>
            <a:endCxn id="7" idx="0"/>
          </p:cNvCxnSpPr>
          <p:nvPr/>
        </p:nvCxnSpPr>
        <p:spPr>
          <a:xfrm flipH="1">
            <a:off x="402572" y="481299"/>
            <a:ext cx="7776" cy="5919501"/>
          </a:xfrm>
          <a:prstGeom prst="straightConnector1">
            <a:avLst/>
          </a:prstGeom>
          <a:ln w="1905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1D2B6C4-EEBD-2AFB-3AE6-55BB1985B93A}"/>
              </a:ext>
            </a:extLst>
          </p:cNvPr>
          <p:cNvGrpSpPr/>
          <p:nvPr/>
        </p:nvGrpSpPr>
        <p:grpSpPr>
          <a:xfrm>
            <a:off x="5548281" y="1578839"/>
            <a:ext cx="1267024" cy="4111913"/>
            <a:chOff x="5548281" y="1578839"/>
            <a:chExt cx="1267024" cy="4111913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FFEFC308-FE13-EFA8-2C7E-5DBAD7CB195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49500" y="1578839"/>
              <a:ext cx="265805" cy="321681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C55CD2DC-51C7-0233-F437-A34F2B413A5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548281" y="5369071"/>
              <a:ext cx="265805" cy="32168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14793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2042" name="Straight Connector 172041"/>
          <p:cNvCxnSpPr>
            <a:cxnSpLocks/>
          </p:cNvCxnSpPr>
          <p:nvPr/>
        </p:nvCxnSpPr>
        <p:spPr>
          <a:xfrm>
            <a:off x="3967316" y="4794250"/>
            <a:ext cx="4783394" cy="6391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2621974" y="67395"/>
            <a:ext cx="598913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itchFamily="34" charset="0"/>
                <a:ea typeface="+mn-ea"/>
                <a:cs typeface="+mn-cs"/>
              </a:rPr>
              <a:t>Baryogenesis Models</a:t>
            </a:r>
          </a:p>
        </p:txBody>
      </p:sp>
      <p:pic>
        <p:nvPicPr>
          <p:cNvPr id="1720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117" y="858913"/>
            <a:ext cx="892175" cy="580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1262216" y="941463"/>
            <a:ext cx="2667000" cy="8477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19442" y="1180658"/>
            <a:ext cx="1475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GUT models</a:t>
            </a:r>
          </a:p>
        </p:txBody>
      </p:sp>
      <p:sp>
        <p:nvSpPr>
          <p:cNvPr id="7" name="Oval 6"/>
          <p:cNvSpPr/>
          <p:nvPr/>
        </p:nvSpPr>
        <p:spPr>
          <a:xfrm>
            <a:off x="1323803" y="2170188"/>
            <a:ext cx="2667000" cy="8477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19442" y="2270884"/>
            <a:ext cx="18646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Heavy Majorana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neutrino</a:t>
            </a:r>
          </a:p>
        </p:txBody>
      </p:sp>
      <p:sp>
        <p:nvSpPr>
          <p:cNvPr id="11" name="Down Arrow Callout 10"/>
          <p:cNvSpPr/>
          <p:nvPr/>
        </p:nvSpPr>
        <p:spPr>
          <a:xfrm>
            <a:off x="1484670" y="3846587"/>
            <a:ext cx="2515657" cy="1729328"/>
          </a:xfrm>
          <a:prstGeom prst="downArrowCallout">
            <a:avLst/>
          </a:prstGeom>
          <a:noFill/>
          <a:ln w="1905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highlight>
                <a:srgbClr val="C0C0C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08838" y="3976156"/>
            <a:ext cx="18133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Electroweak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sphaleron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phase transition</a:t>
            </a:r>
          </a:p>
        </p:txBody>
      </p:sp>
      <p:cxnSp>
        <p:nvCxnSpPr>
          <p:cNvPr id="14" name="Elbow Connector 13"/>
          <p:cNvCxnSpPr>
            <a:stCxn id="4" idx="6"/>
          </p:cNvCxnSpPr>
          <p:nvPr/>
        </p:nvCxnSpPr>
        <p:spPr>
          <a:xfrm>
            <a:off x="3929216" y="1365325"/>
            <a:ext cx="1333500" cy="4005262"/>
          </a:xfrm>
          <a:prstGeom prst="bentConnector2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215582" y="4075328"/>
            <a:ext cx="856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B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  <a:sym typeface="Symbol"/>
              </a:rPr>
              <a:t>L=0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  <a:sym typeface="Symbol"/>
              </a:rPr>
              <a:t>B+L0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824761" y="995993"/>
            <a:ext cx="22028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  <a:sym typeface="Symbol"/>
              </a:rPr>
              <a:t>B=1, L=1;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B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  <a:sym typeface="Symbol"/>
              </a:rPr>
              <a:t>L=0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44973" y="5444554"/>
            <a:ext cx="8354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BAU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washed out</a:t>
            </a:r>
          </a:p>
        </p:txBody>
      </p:sp>
      <p:cxnSp>
        <p:nvCxnSpPr>
          <p:cNvPr id="19" name="Elbow Connector 18"/>
          <p:cNvCxnSpPr>
            <a:stCxn id="7" idx="6"/>
          </p:cNvCxnSpPr>
          <p:nvPr/>
        </p:nvCxnSpPr>
        <p:spPr>
          <a:xfrm>
            <a:off x="3990804" y="2594050"/>
            <a:ext cx="2174107" cy="2770374"/>
          </a:xfrm>
          <a:prstGeom prst="bentConnector2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143204" y="2170187"/>
            <a:ext cx="2021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  <a:sym typeface="Symbol"/>
              </a:rPr>
              <a:t>L=2;        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B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  <a:sym typeface="Symbol"/>
              </a:rPr>
              <a:t>L0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490710" y="1533082"/>
            <a:ext cx="1544012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Proton decay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780846" y="5444554"/>
            <a:ext cx="7569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BAU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generated</a:t>
            </a:r>
          </a:p>
        </p:txBody>
      </p:sp>
      <p:cxnSp>
        <p:nvCxnSpPr>
          <p:cNvPr id="172033" name="Straight Connector 172032"/>
          <p:cNvCxnSpPr>
            <a:cxnSpLocks/>
            <a:stCxn id="11" idx="3"/>
          </p:cNvCxnSpPr>
          <p:nvPr/>
        </p:nvCxnSpPr>
        <p:spPr>
          <a:xfrm>
            <a:off x="4000327" y="4408420"/>
            <a:ext cx="3038285" cy="2940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036" name="Straight Arrow Connector 172035"/>
          <p:cNvCxnSpPr/>
          <p:nvPr/>
        </p:nvCxnSpPr>
        <p:spPr>
          <a:xfrm>
            <a:off x="7029087" y="4440737"/>
            <a:ext cx="0" cy="93276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395813" y="2749481"/>
            <a:ext cx="155683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Leptogenesis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290053" y="4504839"/>
            <a:ext cx="1582484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Electroweak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Baryogenesis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677178" y="5379676"/>
            <a:ext cx="8082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Excluded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in MSSM</a:t>
            </a:r>
          </a:p>
        </p:txBody>
      </p:sp>
      <p:cxnSp>
        <p:nvCxnSpPr>
          <p:cNvPr id="172044" name="Straight Arrow Connector 172043"/>
          <p:cNvCxnSpPr/>
          <p:nvPr/>
        </p:nvCxnSpPr>
        <p:spPr>
          <a:xfrm>
            <a:off x="8999677" y="5027688"/>
            <a:ext cx="0" cy="85241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8112255" y="4656106"/>
            <a:ext cx="1774845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Post-Sphaleron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Baryogenesis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8217467" y="5269227"/>
            <a:ext cx="1600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  <a:sym typeface="Symbol"/>
              </a:rPr>
              <a:t>B=2;  B–L0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 Box 22"/>
              <p:cNvSpPr txBox="1">
                <a:spLocks noChangeArrowheads="1"/>
              </p:cNvSpPr>
              <p:nvPr/>
            </p:nvSpPr>
            <p:spPr bwMode="auto">
              <a:xfrm>
                <a:off x="6860457" y="1041311"/>
                <a:ext cx="3837039" cy="923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Arial" pitchFamily="34" charset="0"/>
                    <a:ea typeface="+mn-ea"/>
                    <a:cs typeface="+mn-cs"/>
                    <a:sym typeface="Symbol"/>
                  </a:rPr>
                  <a:t> 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Arial" pitchFamily="34" charset="0"/>
                    <a:ea typeface="+mn-ea"/>
                    <a:cs typeface="+mn-cs"/>
                  </a:rPr>
                  <a:t>Proton decay with </a:t>
                </a:r>
                <a14:m>
                  <m:oMath xmlns:m="http://schemas.openxmlformats.org/officeDocument/2006/math"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∆</m:t>
                    </m:r>
                    <m:d>
                      <m:dPr>
                        <m:ctrlP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B0F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B0F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𝐵</m:t>
                        </m:r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B0F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−</m:t>
                        </m:r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B0F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𝐿</m:t>
                        </m:r>
                      </m:e>
                    </m:d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=0</m:t>
                    </m:r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Arial" pitchFamily="34" charset="0"/>
                    <a:ea typeface="+mn-ea"/>
                    <a:cs typeface="+mn-cs"/>
                  </a:rPr>
                  <a:t> 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Arial" pitchFamily="34" charset="0"/>
                    <a:ea typeface="+mn-ea"/>
                    <a:cs typeface="+mn-cs"/>
                  </a:rPr>
                  <a:t>     will not survive SM electroweak 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Arial" pitchFamily="34" charset="0"/>
                    <a:ea typeface="+mn-ea"/>
                    <a:cs typeface="+mn-cs"/>
                  </a:rPr>
                  <a:t>     phase transition  </a:t>
                </a:r>
              </a:p>
            </p:txBody>
          </p:sp>
        </mc:Choice>
        <mc:Fallback xmlns="">
          <p:sp>
            <p:nvSpPr>
              <p:cNvPr id="51" name="Text 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60457" y="1041311"/>
                <a:ext cx="3837039" cy="923330"/>
              </a:xfrm>
              <a:prstGeom prst="rect">
                <a:avLst/>
              </a:prstGeom>
              <a:blipFill>
                <a:blip r:embed="rId3"/>
                <a:stretch>
                  <a:fillRect l="-1270" t="-3974" b="-9934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Text Box 22"/>
          <p:cNvSpPr txBox="1">
            <a:spLocks noChangeArrowheads="1"/>
          </p:cNvSpPr>
          <p:nvPr/>
        </p:nvSpPr>
        <p:spPr bwMode="auto">
          <a:xfrm>
            <a:off x="6962268" y="2589415"/>
            <a:ext cx="408919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/>
              <a:buChar char="¬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  <a:sym typeface="Symbol"/>
              </a:rPr>
              <a:t>Leptogenesis model is very 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  <a:sym typeface="Symbol"/>
              </a:rPr>
              <a:t>     difficult or impossible to test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grpSp>
        <p:nvGrpSpPr>
          <p:cNvPr id="172053" name="Group 172052"/>
          <p:cNvGrpSpPr/>
          <p:nvPr/>
        </p:nvGrpSpPr>
        <p:grpSpPr>
          <a:xfrm>
            <a:off x="7179395" y="3591207"/>
            <a:ext cx="2967495" cy="911982"/>
            <a:chOff x="6127999" y="3769673"/>
            <a:chExt cx="2967495" cy="91198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6286228" y="3769673"/>
                  <a:ext cx="2809266" cy="6463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effectLst/>
                      <a:uLnTx/>
                      <a:uFillTx/>
                      <a:latin typeface="Arial" pitchFamily="34" charset="0"/>
                      <a:ea typeface="+mn-ea"/>
                      <a:cs typeface="+mn-cs"/>
                      <a:sym typeface="Symbol"/>
                    </a:rPr>
                    <a:t>Requires </a:t>
                  </a:r>
                </a:p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kumimoji="0" lang="en-US" sz="16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Symbol"/>
                            </a:rPr>
                          </m:ctrlPr>
                        </m:sSubPr>
                        <m:e>
                          <m:r>
                            <a:rPr kumimoji="0" lang="en-US" sz="16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Symbol"/>
                            </a:rPr>
                            <m:t>𝑚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0" lang="en-US" sz="16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Symbol"/>
                            </a:rPr>
                            <m:t>Higgs</m:t>
                          </m:r>
                        </m:sub>
                      </m:sSub>
                    </m:oMath>
                  </a14:m>
                  <a:r>
                    <a: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effectLst/>
                      <a:uLnTx/>
                      <a:uFillTx/>
                      <a:latin typeface="Arial" pitchFamily="34" charset="0"/>
                      <a:ea typeface="+mn-ea"/>
                      <a:cs typeface="+mn-cs"/>
                      <a:sym typeface="Symbol"/>
                    </a:rPr>
                    <a:t>&lt; 100 GeV</a:t>
                  </a: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Arial" pitchFamily="34" charset="0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55" name="Text Box 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286228" y="3769673"/>
                  <a:ext cx="2809266" cy="646331"/>
                </a:xfrm>
                <a:prstGeom prst="rect">
                  <a:avLst/>
                </a:prstGeom>
                <a:blipFill>
                  <a:blip r:embed="rId4"/>
                  <a:stretch>
                    <a:fillRect l="-1952" t="-5660" b="-12264"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72049" name="Straight Arrow Connector 172048"/>
            <p:cNvCxnSpPr/>
            <p:nvPr/>
          </p:nvCxnSpPr>
          <p:spPr>
            <a:xfrm flipH="1">
              <a:off x="6127999" y="4407143"/>
              <a:ext cx="360854" cy="274512"/>
            </a:xfrm>
            <a:prstGeom prst="straightConnector1">
              <a:avLst/>
            </a:prstGeom>
            <a:ln w="1905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2051" name="Right Arrow 172050"/>
          <p:cNvSpPr/>
          <p:nvPr/>
        </p:nvSpPr>
        <p:spPr>
          <a:xfrm>
            <a:off x="3208355" y="5026898"/>
            <a:ext cx="288221" cy="149958"/>
          </a:xfrm>
          <a:prstGeom prst="rightArrow">
            <a:avLst/>
          </a:prstGeom>
          <a:solidFill>
            <a:srgbClr val="FFFF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2052" name="Rectangle 172051"/>
          <p:cNvSpPr/>
          <p:nvPr/>
        </p:nvSpPr>
        <p:spPr>
          <a:xfrm>
            <a:off x="3040304" y="5152586"/>
            <a:ext cx="604653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 w="3175">
                  <a:solidFill>
                    <a:srgbClr val="0070C0"/>
                  </a:solidFill>
                </a:ln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itchFamily="34" charset="0"/>
                <a:ea typeface="+mn-ea"/>
                <a:cs typeface="+mn-cs"/>
              </a:rPr>
              <a:t>LHC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424516" y="6026007"/>
            <a:ext cx="184666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3595841" y="6007598"/>
            <a:ext cx="4407735" cy="58341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Existing N-Nbar will erase all preexisting B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ounded Rectangle 24"/>
              <p:cNvSpPr/>
              <p:nvPr/>
            </p:nvSpPr>
            <p:spPr>
              <a:xfrm>
                <a:off x="8217468" y="5870761"/>
                <a:ext cx="1547487" cy="857093"/>
              </a:xfrm>
              <a:prstGeom prst="roundRect">
                <a:avLst/>
              </a:prstGeom>
              <a:solidFill>
                <a:srgbClr val="FAC2F3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ea typeface="+mn-ea"/>
                    <a:cs typeface="+mn-cs"/>
                  </a:rPr>
                  <a:t>Testable predictions of observable </a:t>
                </a:r>
                <a14:m>
                  <m:oMath xmlns:m="http://schemas.openxmlformats.org/officeDocument/2006/math">
                    <m:r>
                      <a:rPr kumimoji="0" lang="en-US" sz="11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𝑛</m:t>
                    </m:r>
                    <m:r>
                      <a:rPr kumimoji="0" lang="en-US" sz="11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→</m:t>
                    </m:r>
                    <m:acc>
                      <m:accPr>
                        <m:chr m:val="̅"/>
                        <m:ctrlPr>
                          <a:rPr kumimoji="0" lang="en-US" sz="11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accPr>
                      <m:e>
                        <m:r>
                          <a:rPr kumimoji="0" lang="en-US" sz="11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𝑛</m:t>
                        </m:r>
                      </m:e>
                    </m:acc>
                  </m:oMath>
                </a14:m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+mn-cs"/>
                </a:endParaRP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ea typeface="+mn-ea"/>
                    <a:cs typeface="+mn-cs"/>
                  </a:rPr>
                  <a:t>and new scalars </a:t>
                </a: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ea typeface="+mn-ea"/>
                    <a:cs typeface="+mn-cs"/>
                  </a:rPr>
                  <a:t>at LHC</a:t>
                </a:r>
              </a:p>
            </p:txBody>
          </p:sp>
        </mc:Choice>
        <mc:Fallback xmlns="">
          <p:sp>
            <p:nvSpPr>
              <p:cNvPr id="25" name="Rounded 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17468" y="5870761"/>
                <a:ext cx="1547487" cy="857093"/>
              </a:xfrm>
              <a:prstGeom prst="roundRect">
                <a:avLst/>
              </a:prstGeom>
              <a:blipFill>
                <a:blip r:embed="rId5"/>
                <a:stretch>
                  <a:fillRect r="-15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Arrow Connector 26"/>
          <p:cNvCxnSpPr>
            <a:stCxn id="25" idx="1"/>
          </p:cNvCxnSpPr>
          <p:nvPr/>
        </p:nvCxnSpPr>
        <p:spPr>
          <a:xfrm flipH="1" flipV="1">
            <a:off x="8003575" y="6299307"/>
            <a:ext cx="213892" cy="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 Box 40"/>
          <p:cNvSpPr txBox="1">
            <a:spLocks noChangeArrowheads="1"/>
          </p:cNvSpPr>
          <p:nvPr/>
        </p:nvSpPr>
        <p:spPr bwMode="auto">
          <a:xfrm>
            <a:off x="9759821" y="5892111"/>
            <a:ext cx="207051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K. Babu, B. Dev, E. Fortes,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R. Mohapatra,  PRD 87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(2013) 115019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20291" y="6492875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B6C6BE-1D4B-4A39-8B06-C8284BBBC6D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52807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38800" y="2973494"/>
            <a:ext cx="52900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858339" y="0"/>
                <a:ext cx="1908664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4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𝑛</m:t>
                      </m:r>
                      <m:r>
                        <a:rPr kumimoji="0" lang="en-US" sz="4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→</m:t>
                      </m:r>
                      <m:acc>
                        <m:accPr>
                          <m:chr m:val="̅"/>
                          <m:ctrlPr>
                            <a:rPr kumimoji="0" lang="en-US" sz="4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accPr>
                        <m:e>
                          <m:r>
                            <a:rPr kumimoji="0" lang="en-US" sz="4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𝑛</m:t>
                          </m:r>
                        </m:e>
                      </m:acc>
                    </m:oMath>
                  </m:oMathPara>
                </a14:m>
                <a:endParaRPr kumimoji="0" lang="en-US" sz="4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8339" y="0"/>
                <a:ext cx="1908664" cy="83099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562141" y="713683"/>
                <a:ext cx="11016800" cy="34860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marR="0" lvl="0" indent="-285750" algn="l" defTabSz="914400" rtl="0" eaLnBrk="1" fontAlgn="auto" latinLnBrk="0" hangingPunct="1">
                  <a:lnSpc>
                    <a:spcPts val="34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Means a transformation of matter to antimatter;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ts val="34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Means that neutron has a Majorana component that evolves with time;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ts val="34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It violates baryon number by two units </a:t>
                </a:r>
                <a14:m>
                  <m:oMath xmlns:m="http://schemas.openxmlformats.org/officeDocument/2006/math">
                    <m:r>
                      <a:rPr kumimoji="0" lang="en-US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∆</m:t>
                    </m:r>
                    <m:r>
                      <a:rPr kumimoji="0" lang="en-US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𝐵</m:t>
                    </m:r>
                    <m:r>
                      <a:rPr kumimoji="0" lang="en-US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=2</m:t>
                    </m:r>
                  </m:oMath>
                </a14:m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Cambria Math" panose="02040503050406030204" pitchFamily="18" charset="0"/>
                    <a:cs typeface="+mn-cs"/>
                  </a:rPr>
                  <a:t>;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ts val="34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Cambria Math" panose="02040503050406030204" pitchFamily="18" charset="0"/>
                    <a:cs typeface="+mn-cs"/>
                  </a:rPr>
                  <a:t>It violates </a:t>
                </a:r>
                <a14:m>
                  <m:oMath xmlns:m="http://schemas.openxmlformats.org/officeDocument/2006/math">
                    <m:d>
                      <m:dPr>
                        <m:ctrlPr>
                          <a:rPr kumimoji="0" 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r>
                          <a:rPr kumimoji="0" 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𝐵</m:t>
                        </m:r>
                        <m:r>
                          <a:rPr kumimoji="0" 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−</m:t>
                        </m:r>
                        <m:r>
                          <a:rPr kumimoji="0" 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𝐿</m:t>
                        </m:r>
                      </m:e>
                    </m:d>
                  </m:oMath>
                </a14:m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Cambria Math" panose="02040503050406030204" pitchFamily="18" charset="0"/>
                    <a:cs typeface="+mn-cs"/>
                  </a:rPr>
                  <a:t> by 2 units;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kumimoji="0" lang="en-US" sz="2400" b="0" i="0" u="none" strike="noStrike" kern="1200" cap="none" spc="0" normalizeH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Cambria Math" panose="02040503050406030204" pitchFamily="18" charset="0"/>
                    <a:cs typeface="+mn-cs"/>
                  </a:rPr>
                  <a:t>Testable PSB model:  </a:t>
                </a:r>
                <a:r>
                  <a:rPr kumimoji="0" lang="en-US" sz="2000" b="0" i="0" u="none" strike="noStrike" kern="1200" cap="none" spc="0" normalizeH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Cambria Math" panose="02040503050406030204" pitchFamily="18" charset="0"/>
                    <a:cs typeface="+mn-cs"/>
                  </a:rPr>
                  <a:t>K. Babu, B. Dev, E. Fortes, R. Mohapatra (2013)</a:t>
                </a:r>
                <a:endParaRPr kumimoji="0" lang="en-US" sz="2400" b="0" i="0" u="none" strike="noStrike" kern="1200" cap="none" spc="0" normalizeH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mbria Math" panose="02040503050406030204" pitchFamily="18" charset="0"/>
                  <a:cs typeface="+mn-cs"/>
                </a:endParaRPr>
              </a:p>
              <a:p>
                <a:pPr marL="285750" lvl="0" indent="-285750">
                  <a:lnSpc>
                    <a:spcPts val="3400"/>
                  </a:lnSpc>
                  <a:buFont typeface="Arial" panose="020B0604020202020204" pitchFamily="34" charset="0"/>
                  <a:buChar char="•"/>
                  <a:defRPr/>
                </a:pPr>
                <a:r>
                  <a:rPr lang="en-US" sz="2400" dirty="0">
                    <a:solidFill>
                      <a:prstClr val="black"/>
                    </a:solidFill>
                    <a:latin typeface="Calibri" panose="020F0502020204030204"/>
                    <a:ea typeface="Cambria Math" panose="02040503050406030204" pitchFamily="18" charset="0"/>
                  </a:rPr>
                  <a:t>Experimentally possible to approach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lang="en-US" sz="24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acc>
                      <m:accPr>
                        <m:chr m:val="̅"/>
                        <m:ctrlPr>
                          <a:rPr lang="en-US" sz="24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acc>
                  </m:oMath>
                </a14:m>
                <a:r>
                  <a:rPr kumimoji="0" lang="en-US" sz="2000" b="0" i="0" u="none" strike="noStrike" kern="1200" cap="none" spc="0" normalizeH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Cambria Math" panose="02040503050406030204" pitchFamily="18" charset="0"/>
                    <a:cs typeface="+mn-cs"/>
                  </a:rPr>
                  <a:t>  </a:t>
                </a:r>
                <a:r>
                  <a:rPr kumimoji="0" lang="en-US" sz="2400" b="0" i="0" u="none" strike="noStrike" kern="1200" cap="none" spc="0" normalizeH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Cambria Math" panose="02040503050406030204" pitchFamily="18" charset="0"/>
                  </a:rPr>
                  <a:t>by (a) observation of free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lang="en-US" sz="24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kumimoji="0" lang="en-US" sz="2400" b="0" i="0" u="none" strike="noStrike" kern="1200" cap="none" spc="0" normalizeH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Cambria Math" panose="02040503050406030204" pitchFamily="18" charset="0"/>
                  </a:rPr>
                  <a:t>transformations in vacuum and (b)  the decay of </a:t>
                </a:r>
                <a:r>
                  <a:rPr lang="en-US" sz="2400" baseline="0" dirty="0">
                    <a:solidFill>
                      <a:prstClr val="black"/>
                    </a:solidFill>
                    <a:latin typeface="Calibri" panose="020F0502020204030204"/>
                    <a:ea typeface="Cambria Math" panose="02040503050406030204" pitchFamily="18" charset="0"/>
                  </a:rPr>
                  <a:t>bound neutrons </a:t>
                </a:r>
              </a:p>
              <a:p>
                <a:pPr lvl="0">
                  <a:lnSpc>
                    <a:spcPts val="3400"/>
                  </a:lnSpc>
                  <a:defRPr/>
                </a:pPr>
                <a:r>
                  <a:rPr lang="en-US" sz="2400" dirty="0">
                    <a:solidFill>
                      <a:prstClr val="black"/>
                    </a:solidFill>
                    <a:latin typeface="Calibri" panose="020F0502020204030204"/>
                    <a:ea typeface="Cambria Math" panose="02040503050406030204" pitchFamily="18" charset="0"/>
                  </a:rPr>
                  <a:t>   </a:t>
                </a:r>
                <a:r>
                  <a:rPr lang="en-US" sz="2400" baseline="0" dirty="0">
                    <a:solidFill>
                      <a:prstClr val="black"/>
                    </a:solidFill>
                    <a:latin typeface="Calibri" panose="020F0502020204030204"/>
                    <a:ea typeface="Cambria Math" panose="02040503050406030204" pitchFamily="18" charset="0"/>
                  </a:rPr>
                  <a:t>in underground experiments</a:t>
                </a:r>
                <a:endPara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mbria Math" panose="02040503050406030204" pitchFamily="18" charset="0"/>
                  <a:cs typeface="+mn-cs"/>
                </a:endParaRP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2141" y="713683"/>
                <a:ext cx="11016800" cy="3486019"/>
              </a:xfrm>
              <a:prstGeom prst="rect">
                <a:avLst/>
              </a:prstGeom>
              <a:blipFill>
                <a:blip r:embed="rId3"/>
                <a:stretch>
                  <a:fillRect l="-719" t="-350" b="-29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744783" y="4486116"/>
            <a:ext cx="999819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Recent reviews “Neutron-Antineutron Oscillations: Theoretical Status and Experimental Prospects”,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D. Phillips + 57 authors,  Physics Reports, Volume 612 (2016) 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4"/>
              </a:rPr>
              <a:t>https://arxiv.org/abs/1410.1100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and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“New high-sensitivity searched …”, A. Addazi + 90 authors 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5"/>
              </a:rPr>
              <a:t>https://arxiv.org/abs/2006.04907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(2020)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Both reviews are with essential Rabi’s contributions</a:t>
            </a:r>
          </a:p>
        </p:txBody>
      </p:sp>
    </p:spTree>
    <p:extLst>
      <p:ext uri="{BB962C8B-B14F-4D97-AF65-F5344CB8AC3E}">
        <p14:creationId xmlns:p14="http://schemas.microsoft.com/office/powerpoint/2010/main" val="31612108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273B3E66-CD96-F423-0543-98EAFB732CFF}"/>
                  </a:ext>
                </a:extLst>
              </p:cNvPr>
              <p:cNvSpPr txBox="1"/>
              <p:nvPr/>
            </p:nvSpPr>
            <p:spPr>
              <a:xfrm>
                <a:off x="2322924" y="102048"/>
                <a:ext cx="7234032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Calibri" panose="020F0502020204030204"/>
                    <a:cs typeface="+mn-cs"/>
                  </a:rPr>
                  <a:t>Intranuclear bound vs free  </a:t>
                </a:r>
                <a14:m>
                  <m:oMath xmlns:m="http://schemas.openxmlformats.org/officeDocument/2006/math">
                    <m:r>
                      <a:rPr kumimoji="0" lang="en-US" sz="4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4472C4">
                            <a:lumMod val="75000"/>
                          </a:srgb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𝑛</m:t>
                    </m:r>
                    <m:r>
                      <a:rPr kumimoji="0" lang="en-US" sz="4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4472C4">
                            <a:lumMod val="75000"/>
                          </a:srgb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→</m:t>
                    </m:r>
                    <m:bar>
                      <m:barPr>
                        <m:pos m:val="top"/>
                        <m:ctrlPr>
                          <a:rPr kumimoji="0" lang="en-US" sz="4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75000"/>
                              </a:srgbClr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barPr>
                      <m:e>
                        <m:r>
                          <a:rPr kumimoji="0" lang="en-US" sz="4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4472C4">
                                <a:lumMod val="75000"/>
                              </a:srgbClr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𝑛</m:t>
                        </m:r>
                      </m:e>
                    </m:bar>
                  </m:oMath>
                </a14:m>
                <a:endParaRPr kumimoji="0" 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4472C4">
                      <a:lumMod val="7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cs typeface="+mn-cs"/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273B3E66-CD96-F423-0543-98EAFB732C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2924" y="102048"/>
                <a:ext cx="7234032" cy="707886"/>
              </a:xfrm>
              <a:prstGeom prst="rect">
                <a:avLst/>
              </a:prstGeom>
              <a:blipFill>
                <a:blip r:embed="rId2"/>
                <a:stretch>
                  <a:fillRect l="-3117" t="-16379" b="-4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2">
            <a:extLst>
              <a:ext uri="{FF2B5EF4-FFF2-40B4-BE49-F238E27FC236}">
                <a16:creationId xmlns:a16="http://schemas.microsoft.com/office/drawing/2014/main" id="{46307712-4FA2-39B5-E2BE-C71E326B7EFB}"/>
              </a:ext>
            </a:extLst>
          </p:cNvPr>
          <p:cNvGrpSpPr/>
          <p:nvPr/>
        </p:nvGrpSpPr>
        <p:grpSpPr>
          <a:xfrm>
            <a:off x="10428968" y="1045252"/>
            <a:ext cx="1371600" cy="1392238"/>
            <a:chOff x="7162800" y="2189162"/>
            <a:chExt cx="1371600" cy="1392238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3576E684-24EA-BF5E-3731-8D3A65A90C91}"/>
                </a:ext>
              </a:extLst>
            </p:cNvPr>
            <p:cNvCxnSpPr/>
            <p:nvPr/>
          </p:nvCxnSpPr>
          <p:spPr>
            <a:xfrm>
              <a:off x="7162800" y="2362200"/>
              <a:ext cx="2286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31CE1361-C86C-2F43-6E5E-864C21BBC87A}"/>
                </a:ext>
              </a:extLst>
            </p:cNvPr>
            <p:cNvCxnSpPr/>
            <p:nvPr/>
          </p:nvCxnSpPr>
          <p:spPr>
            <a:xfrm>
              <a:off x="7391400" y="2362200"/>
              <a:ext cx="0" cy="1219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F2031BE1-D205-18DA-3708-2099453ED1CC}"/>
                </a:ext>
              </a:extLst>
            </p:cNvPr>
            <p:cNvCxnSpPr/>
            <p:nvPr/>
          </p:nvCxnSpPr>
          <p:spPr>
            <a:xfrm>
              <a:off x="7391400" y="3581400"/>
              <a:ext cx="914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0D47F99-4DBD-253E-FC4C-4AC19849CFCE}"/>
                </a:ext>
              </a:extLst>
            </p:cNvPr>
            <p:cNvCxnSpPr/>
            <p:nvPr/>
          </p:nvCxnSpPr>
          <p:spPr>
            <a:xfrm flipV="1">
              <a:off x="8305800" y="2362200"/>
              <a:ext cx="0" cy="1219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593EF40-D014-03C3-1EDD-99958160A538}"/>
                </a:ext>
              </a:extLst>
            </p:cNvPr>
            <p:cNvCxnSpPr/>
            <p:nvPr/>
          </p:nvCxnSpPr>
          <p:spPr>
            <a:xfrm>
              <a:off x="8305800" y="2362200"/>
              <a:ext cx="2286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129" descr="C:\Program Files (x86)\Microsoft Office\MEDIA\OFFICE14\Bullets\BD21335_.gif">
              <a:extLst>
                <a:ext uri="{FF2B5EF4-FFF2-40B4-BE49-F238E27FC236}">
                  <a16:creationId xmlns:a16="http://schemas.microsoft.com/office/drawing/2014/main" id="{31E4FCB3-761E-D3C5-6599-1970E9C65D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78792" y="2702760"/>
              <a:ext cx="214313" cy="2143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255B2D86-5BBA-E4FA-CBBD-9AD91B6747BE}"/>
                </a:ext>
              </a:extLst>
            </p:cNvPr>
            <p:cNvCxnSpPr/>
            <p:nvPr/>
          </p:nvCxnSpPr>
          <p:spPr>
            <a:xfrm>
              <a:off x="7391400" y="2809916"/>
              <a:ext cx="914400" cy="0"/>
            </a:xfrm>
            <a:prstGeom prst="line">
              <a:avLst/>
            </a:prstGeom>
            <a:ln>
              <a:prstDash val="dash"/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11" name="Object 10">
              <a:extLst>
                <a:ext uri="{FF2B5EF4-FFF2-40B4-BE49-F238E27FC236}">
                  <a16:creationId xmlns:a16="http://schemas.microsoft.com/office/drawing/2014/main" id="{C601133F-2B25-21CE-8430-593A3529179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7639201" y="2189162"/>
            <a:ext cx="479181" cy="3460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228600" imgH="164880" progId="Equation.DSMT4">
                    <p:embed/>
                  </p:oleObj>
                </mc:Choice>
                <mc:Fallback>
                  <p:oleObj name="Equation" r:id="rId4" imgW="228600" imgH="164880" progId="Equation.DSMT4">
                    <p:embed/>
                    <p:pic>
                      <p:nvPicPr>
                        <p:cNvPr id="11" name="Object 10">
                          <a:extLst>
                            <a:ext uri="{FF2B5EF4-FFF2-40B4-BE49-F238E27FC236}">
                              <a16:creationId xmlns:a16="http://schemas.microsoft.com/office/drawing/2014/main" id="{C601133F-2B25-21CE-8430-593A3529179A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7639201" y="2189162"/>
                          <a:ext cx="479181" cy="3460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9" name="Rectangle 7">
            <a:extLst>
              <a:ext uri="{FF2B5EF4-FFF2-40B4-BE49-F238E27FC236}">
                <a16:creationId xmlns:a16="http://schemas.microsoft.com/office/drawing/2014/main" id="{63CB55BE-60F2-E7B3-FFA8-3EBFC46D71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0" y="1126001"/>
            <a:ext cx="3105150" cy="785522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5E65F33-7FF4-D5F8-6E3A-917053468347}"/>
                  </a:ext>
                </a:extLst>
              </p:cNvPr>
              <p:cNvSpPr txBox="1"/>
              <p:nvPr/>
            </p:nvSpPr>
            <p:spPr>
              <a:xfrm>
                <a:off x="477057" y="1074858"/>
                <a:ext cx="7252948" cy="7813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Intranuclear (exponential) decay time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𝜏</m:t>
                        </m:r>
                      </m:e>
                      <m:sub>
                        <m:r>
                          <a:rPr kumimoji="0" lang="en-US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𝐴</m:t>
                        </m:r>
                      </m:sub>
                    </m:sSub>
                    <m:r>
                      <a:rPr kumimoji="0" lang="en-US" sz="2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0" lang="en-US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kumimoji="0" lang="en-US" sz="2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sz="2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𝜏</m:t>
                            </m:r>
                          </m:e>
                          <m:sub>
                            <m:r>
                              <a:rPr kumimoji="0" lang="en-US" sz="2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𝑛</m:t>
                            </m:r>
                            <m:acc>
                              <m:accPr>
                                <m:chr m:val="̅"/>
                                <m:ctrlPr>
                                  <a:rPr kumimoji="0" lang="en-US" sz="2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</m:ctrlPr>
                              </m:accPr>
                              <m:e>
                                <m:r>
                                  <a:rPr kumimoji="0" lang="en-US" sz="2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𝑛</m:t>
                                </m:r>
                              </m:e>
                            </m:acc>
                          </m:sub>
                          <m:sup>
                            <m:r>
                              <a:rPr kumimoji="0" lang="en-US" sz="2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kumimoji="0" lang="en-US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∆</m:t>
                        </m:r>
                        <m:r>
                          <a:rPr kumimoji="0" lang="en-US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𝑡</m:t>
                        </m:r>
                      </m:den>
                    </m:f>
                    <m:r>
                      <a:rPr kumimoji="0" lang="en-US" sz="2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  <m:r>
                      <a:rPr kumimoji="0" lang="en-US" sz="2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𝑅</m:t>
                    </m:r>
                    <m:r>
                      <a:rPr kumimoji="0" lang="en-US" sz="2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×</m:t>
                    </m:r>
                    <m:sSubSup>
                      <m:sSubSupPr>
                        <m:ctrlPr>
                          <a:rPr kumimoji="0" lang="en-US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SupPr>
                      <m:e>
                        <m:r>
                          <a:rPr kumimoji="0" lang="en-US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𝜏</m:t>
                        </m:r>
                      </m:e>
                      <m:sub>
                        <m:r>
                          <a:rPr kumimoji="0" lang="en-US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𝑛</m:t>
                        </m:r>
                        <m:acc>
                          <m:accPr>
                            <m:chr m:val="̅"/>
                            <m:ctrlPr>
                              <a:rPr kumimoji="0" lang="en-US" sz="2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accPr>
                          <m:e>
                            <m:r>
                              <a:rPr kumimoji="0" lang="en-US" sz="2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𝑛</m:t>
                            </m:r>
                          </m:e>
                        </m:acc>
                      </m:sub>
                      <m:sup>
                        <m:r>
                          <a:rPr kumimoji="0" lang="en-US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2</m:t>
                        </m:r>
                      </m:sup>
                    </m:sSubSup>
                  </m:oMath>
                </a14:m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5E65F33-7FF4-D5F8-6E3A-9170534683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057" y="1074858"/>
                <a:ext cx="7252948" cy="781304"/>
              </a:xfrm>
              <a:prstGeom prst="rect">
                <a:avLst/>
              </a:prstGeom>
              <a:blipFill>
                <a:blip r:embed="rId6"/>
                <a:stretch>
                  <a:fillRect l="-8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3" name="Table 23">
                <a:extLst>
                  <a:ext uri="{FF2B5EF4-FFF2-40B4-BE49-F238E27FC236}">
                    <a16:creationId xmlns:a16="http://schemas.microsoft.com/office/drawing/2014/main" id="{ECE4044D-317A-7E94-0B8E-060FB28D043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52319020"/>
                  </p:ext>
                </p:extLst>
              </p:nvPr>
            </p:nvGraphicFramePr>
            <p:xfrm>
              <a:off x="1133432" y="3244143"/>
              <a:ext cx="4007186" cy="234983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03593">
                      <a:extLst>
                        <a:ext uri="{9D8B030D-6E8A-4147-A177-3AD203B41FA5}">
                          <a16:colId xmlns:a16="http://schemas.microsoft.com/office/drawing/2014/main" val="3991005340"/>
                        </a:ext>
                      </a:extLst>
                    </a:gridCol>
                    <a:gridCol w="2003593">
                      <a:extLst>
                        <a:ext uri="{9D8B030D-6E8A-4147-A177-3AD203B41FA5}">
                          <a16:colId xmlns:a16="http://schemas.microsoft.com/office/drawing/2014/main" val="3972250785"/>
                        </a:ext>
                      </a:extLst>
                    </a:gridCol>
                  </a:tblGrid>
                  <a:tr h="47106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/>
                            <a:t>Nuclei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/>
                            <a:t>R,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0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1" i="1" smtClean="0"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</m:e>
                                <m:sup>
                                  <m:r>
                                    <a:rPr lang="en-US" sz="2000" b="1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2000" b="1" i="1" smtClean="0"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sup>
                              </m:sSup>
                            </m:oMath>
                          </a14:m>
                          <a:endParaRPr lang="en-US" sz="2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198705698"/>
                      </a:ext>
                    </a:extLst>
                  </a:tr>
                  <a:tr h="46969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baseline="30000" dirty="0"/>
                            <a:t>56</a:t>
                          </a:r>
                          <a:r>
                            <a:rPr lang="en-US" sz="2000" dirty="0"/>
                            <a:t>Fe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1.4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2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563840050"/>
                      </a:ext>
                    </a:extLst>
                  </a:tr>
                  <a:tr h="46969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baseline="30000" dirty="0"/>
                            <a:t>16</a:t>
                          </a:r>
                          <a:r>
                            <a:rPr lang="en-US" sz="2000" dirty="0"/>
                            <a:t>O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/>
                            <a:t>5.17 </a:t>
                          </a:r>
                          <a14:m>
                            <m:oMath xmlns:m="http://schemas.openxmlformats.org/officeDocument/2006/math">
                              <m:r>
                                <a:rPr lang="en-US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sz="20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22</m:t>
                                  </m:r>
                                </m:sup>
                              </m:sSup>
                            </m:oMath>
                          </a14:m>
                          <a:endParaRPr lang="en-US" sz="2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152000744"/>
                      </a:ext>
                    </a:extLst>
                  </a:tr>
                  <a:tr h="46969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baseline="30000" dirty="0"/>
                            <a:t>40</a:t>
                          </a:r>
                          <a:r>
                            <a:rPr lang="en-US" sz="2000" dirty="0"/>
                            <a:t>Ar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/>
                            <a:t>5.6</a:t>
                          </a:r>
                          <a14:m>
                            <m:oMath xmlns:m="http://schemas.openxmlformats.org/officeDocument/2006/math">
                              <m:r>
                                <a:rPr lang="en-US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sz="20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22</m:t>
                                  </m:r>
                                </m:sup>
                              </m:sSup>
                            </m:oMath>
                          </a14:m>
                          <a:endParaRPr lang="en-US" sz="2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949114659"/>
                      </a:ext>
                    </a:extLst>
                  </a:tr>
                  <a:tr h="46969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baseline="30000" dirty="0"/>
                            <a:t>2</a:t>
                          </a:r>
                          <a:r>
                            <a:rPr lang="en-US" sz="2000" dirty="0"/>
                            <a:t>D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/>
                            <a:t>2.5 </a:t>
                          </a:r>
                          <a14:m>
                            <m:oMath xmlns:m="http://schemas.openxmlformats.org/officeDocument/2006/math">
                              <m:r>
                                <a:rPr lang="en-US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sz="20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22</m:t>
                                  </m:r>
                                </m:sup>
                              </m:sSup>
                            </m:oMath>
                          </a14:m>
                          <a:endParaRPr lang="en-US" sz="2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49747078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3" name="Table 23">
                <a:extLst>
                  <a:ext uri="{FF2B5EF4-FFF2-40B4-BE49-F238E27FC236}">
                    <a16:creationId xmlns:a16="http://schemas.microsoft.com/office/drawing/2014/main" id="{ECE4044D-317A-7E94-0B8E-060FB28D043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52319020"/>
                  </p:ext>
                </p:extLst>
              </p:nvPr>
            </p:nvGraphicFramePr>
            <p:xfrm>
              <a:off x="1133432" y="3244143"/>
              <a:ext cx="4007186" cy="234983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03593">
                      <a:extLst>
                        <a:ext uri="{9D8B030D-6E8A-4147-A177-3AD203B41FA5}">
                          <a16:colId xmlns:a16="http://schemas.microsoft.com/office/drawing/2014/main" val="3991005340"/>
                        </a:ext>
                      </a:extLst>
                    </a:gridCol>
                    <a:gridCol w="2003593">
                      <a:extLst>
                        <a:ext uri="{9D8B030D-6E8A-4147-A177-3AD203B41FA5}">
                          <a16:colId xmlns:a16="http://schemas.microsoft.com/office/drawing/2014/main" val="3972250785"/>
                        </a:ext>
                      </a:extLst>
                    </a:gridCol>
                  </a:tblGrid>
                  <a:tr h="47106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/>
                            <a:t>Nuclei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7"/>
                          <a:stretch>
                            <a:fillRect l="-100608" t="-1299" r="-1216" b="-41688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98705698"/>
                      </a:ext>
                    </a:extLst>
                  </a:tr>
                  <a:tr h="46969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baseline="30000" dirty="0"/>
                            <a:t>56</a:t>
                          </a:r>
                          <a:r>
                            <a:rPr lang="en-US" sz="2000" dirty="0"/>
                            <a:t>Fe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7"/>
                          <a:stretch>
                            <a:fillRect l="-100608" t="-100000" r="-1216" b="-31153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63840050"/>
                      </a:ext>
                    </a:extLst>
                  </a:tr>
                  <a:tr h="46969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baseline="30000" dirty="0"/>
                            <a:t>16</a:t>
                          </a:r>
                          <a:r>
                            <a:rPr lang="en-US" sz="2000" dirty="0"/>
                            <a:t>O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7"/>
                          <a:stretch>
                            <a:fillRect l="-100608" t="-202597" r="-1216" b="-21558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52000744"/>
                      </a:ext>
                    </a:extLst>
                  </a:tr>
                  <a:tr h="46969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baseline="30000" dirty="0"/>
                            <a:t>40</a:t>
                          </a:r>
                          <a:r>
                            <a:rPr lang="en-US" sz="2000" dirty="0"/>
                            <a:t>Ar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7"/>
                          <a:stretch>
                            <a:fillRect l="-100608" t="-302597" r="-1216" b="-11558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949114659"/>
                      </a:ext>
                    </a:extLst>
                  </a:tr>
                  <a:tr h="46969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baseline="30000" dirty="0"/>
                            <a:t>2</a:t>
                          </a:r>
                          <a:r>
                            <a:rPr lang="en-US" sz="2000" dirty="0"/>
                            <a:t>D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7"/>
                          <a:stretch>
                            <a:fillRect l="-100608" t="-402597" r="-1216" b="-1558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9747078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3704BCF-5F8D-B05B-B18D-B79F83BF0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53525" y="637540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442CF5A-4115-462F-A743-2216D0BAA65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F812B47-04CE-BA09-97E9-22CD4A97CA34}"/>
                  </a:ext>
                </a:extLst>
              </p:cNvPr>
              <p:cNvSpPr txBox="1"/>
              <p:nvPr/>
            </p:nvSpPr>
            <p:spPr>
              <a:xfrm>
                <a:off x="8642555" y="1081547"/>
                <a:ext cx="125867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[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sz="2400" dirty="0"/>
                  <a:t>] = 1/s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F812B47-04CE-BA09-97E9-22CD4A97CA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42555" y="1081547"/>
                <a:ext cx="1258678" cy="461665"/>
              </a:xfrm>
              <a:prstGeom prst="rect">
                <a:avLst/>
              </a:prstGeom>
              <a:blipFill>
                <a:blip r:embed="rId10"/>
                <a:stretch>
                  <a:fillRect l="-7767" t="-10526" r="-6311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9FABE00E-3B25-5E10-EA48-C8F40D88DC36}"/>
              </a:ext>
            </a:extLst>
          </p:cNvPr>
          <p:cNvSpPr txBox="1"/>
          <p:nvPr/>
        </p:nvSpPr>
        <p:spPr>
          <a:xfrm>
            <a:off x="1807316" y="2564448"/>
            <a:ext cx="28141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Known nuclear suppression </a:t>
            </a:r>
          </a:p>
          <a:p>
            <a:r>
              <a:rPr lang="en-US" dirty="0"/>
              <a:t>factors from nuclear theory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38133CA4-0DC6-30EA-5E1B-C8599BDBB953}"/>
                  </a:ext>
                </a:extLst>
              </p:cNvPr>
              <p:cNvSpPr txBox="1"/>
              <p:nvPr/>
            </p:nvSpPr>
            <p:spPr>
              <a:xfrm>
                <a:off x="8363565" y="1587295"/>
                <a:ext cx="1985480" cy="7936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ℏ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30 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𝑀𝑒𝑉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38133CA4-0DC6-30EA-5E1B-C8599BDBB9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63565" y="1587295"/>
                <a:ext cx="1985480" cy="793615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814C9F33-5624-2C15-E1EE-1AA3B240E467}"/>
                  </a:ext>
                </a:extLst>
              </p:cNvPr>
              <p:cNvSpPr txBox="1"/>
              <p:nvPr/>
            </p:nvSpPr>
            <p:spPr>
              <a:xfrm>
                <a:off x="5826134" y="3005560"/>
                <a:ext cx="5083251" cy="29546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Most recent (2021) Super-K intranuclear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limit</a:t>
                </a:r>
              </a:p>
              <a:p>
                <a:endParaRPr lang="en-US" dirty="0"/>
              </a:p>
              <a:p>
                <a:pPr>
                  <a:spcAft>
                    <a:spcPts val="6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&gt;3.6</m:t>
                    </m:r>
                    <m:r>
                      <a:rPr lang="en-US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32</m:t>
                        </m:r>
                      </m:sup>
                    </m:sSup>
                  </m:oMath>
                </a14:m>
                <a:r>
                  <a:rPr lang="en-US" sz="3200" dirty="0"/>
                  <a:t> yr  </a:t>
                </a:r>
              </a:p>
              <a:p>
                <a:pPr>
                  <a:spcAft>
                    <a:spcPts val="6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acc>
                          <m:accPr>
                            <m:chr m:val="̅"/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acc>
                      </m:sub>
                    </m:sSub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&gt;4.7</m:t>
                    </m:r>
                    <m:r>
                      <a:rPr lang="en-US" sz="3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8</m:t>
                        </m:r>
                      </m:sup>
                    </m:sSup>
                    <m:r>
                      <m:rPr>
                        <m:nor/>
                      </m:rPr>
                      <a:rPr lang="en-US" sz="3200" dirty="0"/>
                      <m:t> </m:t>
                    </m:r>
                    <m:r>
                      <m:rPr>
                        <m:nor/>
                      </m:rPr>
                      <a:rPr lang="en-US" sz="3200" b="0" i="0" dirty="0" smtClean="0"/>
                      <m:t>s</m:t>
                    </m:r>
                  </m:oMath>
                </a14:m>
                <a:r>
                  <a:rPr lang="en-US" sz="3200" dirty="0"/>
                  <a:t> 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32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~</m:t>
                        </m:r>
                        <m:r>
                          <a:rPr lang="en-US" sz="32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15 </m:t>
                        </m:r>
                        <m:r>
                          <a:rPr lang="en-US" sz="32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𝑦𝑟</m:t>
                        </m:r>
                      </m:e>
                    </m:d>
                  </m:oMath>
                </a14:m>
                <a:endParaRPr lang="en-US" sz="3200" dirty="0"/>
              </a:p>
              <a:p>
                <a:pPr>
                  <a:spcAft>
                    <a:spcPts val="600"/>
                  </a:spcAft>
                </a:pPr>
                <a:r>
                  <a:rPr lang="en-US" sz="2400" dirty="0"/>
                  <a:t>based on 11 observed events 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sz="2400" dirty="0"/>
                  <a:t>with expected background 9.3 events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814C9F33-5624-2C15-E1EE-1AA3B240E4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6134" y="3005560"/>
                <a:ext cx="5083251" cy="2954655"/>
              </a:xfrm>
              <a:prstGeom prst="rect">
                <a:avLst/>
              </a:prstGeom>
              <a:blipFill>
                <a:blip r:embed="rId12"/>
                <a:stretch>
                  <a:fillRect l="-1918" t="-1031" r="-1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>
            <a:extLst>
              <a:ext uri="{FF2B5EF4-FFF2-40B4-BE49-F238E27FC236}">
                <a16:creationId xmlns:a16="http://schemas.microsoft.com/office/drawing/2014/main" id="{3013B653-65F1-2338-CF27-7BDFF5B2E86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867928" y="3721861"/>
            <a:ext cx="596651" cy="722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4313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9DA9BBE-A450-EEEE-9C0B-2527B58EC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2CF5A-4115-462F-A743-2216D0BAA65E}" type="slidenum">
              <a:rPr lang="en-US" smtClean="0"/>
              <a:t>8</a:t>
            </a:fld>
            <a:endParaRPr lang="en-US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B9645B3-5F3F-8554-7C10-25EBE8446FF5}"/>
              </a:ext>
            </a:extLst>
          </p:cNvPr>
          <p:cNvGrpSpPr/>
          <p:nvPr/>
        </p:nvGrpSpPr>
        <p:grpSpPr>
          <a:xfrm>
            <a:off x="8203792" y="3222830"/>
            <a:ext cx="2851355" cy="1890406"/>
            <a:chOff x="607692" y="3550625"/>
            <a:chExt cx="3870985" cy="2597149"/>
          </a:xfrm>
        </p:grpSpPr>
        <p:grpSp>
          <p:nvGrpSpPr>
            <p:cNvPr id="3" name="Group 27">
              <a:extLst>
                <a:ext uri="{FF2B5EF4-FFF2-40B4-BE49-F238E27FC236}">
                  <a16:creationId xmlns:a16="http://schemas.microsoft.com/office/drawing/2014/main" id="{8D87A221-3088-C636-85F7-82E3EA3FE04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692" y="3550625"/>
              <a:ext cx="3870985" cy="1681622"/>
              <a:chOff x="4746550" y="1543050"/>
              <a:chExt cx="3870400" cy="1681439"/>
            </a:xfrm>
          </p:grpSpPr>
          <p:pic>
            <p:nvPicPr>
              <p:cNvPr id="4" name="Picture 4">
                <a:extLst>
                  <a:ext uri="{FF2B5EF4-FFF2-40B4-BE49-F238E27FC236}">
                    <a16:creationId xmlns:a16="http://schemas.microsoft.com/office/drawing/2014/main" id="{DAA2B45F-6175-BAD0-E49F-CF20F0ACC6E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29199" y="1831975"/>
                <a:ext cx="3032125" cy="13877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aphicFrame>
            <p:nvGraphicFramePr>
              <p:cNvPr id="5" name="Object 11">
                <a:extLst>
                  <a:ext uri="{FF2B5EF4-FFF2-40B4-BE49-F238E27FC236}">
                    <a16:creationId xmlns:a16="http://schemas.microsoft.com/office/drawing/2014/main" id="{B682F910-F6CC-44C9-A0AC-239073DDFDB1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34099180"/>
                  </p:ext>
                </p:extLst>
              </p:nvPr>
            </p:nvGraphicFramePr>
            <p:xfrm>
              <a:off x="4746551" y="1543050"/>
              <a:ext cx="373063" cy="5778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3" imgW="114151" imgH="164885" progId="Equation.DSMT4">
                      <p:embed/>
                    </p:oleObj>
                  </mc:Choice>
                  <mc:Fallback>
                    <p:oleObj name="Equation" r:id="rId3" imgW="114151" imgH="164885" progId="Equation.DSMT4">
                      <p:embed/>
                      <p:pic>
                        <p:nvPicPr>
                          <p:cNvPr id="8" name="Object 1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746551" y="1543050"/>
                            <a:ext cx="373063" cy="57785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6" name="Object 12">
                <a:extLst>
                  <a:ext uri="{FF2B5EF4-FFF2-40B4-BE49-F238E27FC236}">
                    <a16:creationId xmlns:a16="http://schemas.microsoft.com/office/drawing/2014/main" id="{38039ABD-EDD9-93AD-C609-266721DFDC2B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693833360"/>
                  </p:ext>
                </p:extLst>
              </p:nvPr>
            </p:nvGraphicFramePr>
            <p:xfrm>
              <a:off x="4746550" y="2646639"/>
              <a:ext cx="373063" cy="5778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5" imgW="114151" imgH="164885" progId="Equation.DSMT4">
                      <p:embed/>
                    </p:oleObj>
                  </mc:Choice>
                  <mc:Fallback>
                    <p:oleObj name="Equation" r:id="rId5" imgW="114151" imgH="164885" progId="Equation.DSMT4">
                      <p:embed/>
                      <p:pic>
                        <p:nvPicPr>
                          <p:cNvPr id="9" name="Object 1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746550" y="2646639"/>
                            <a:ext cx="373063" cy="57785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7" name="Object 13">
                <a:extLst>
                  <a:ext uri="{FF2B5EF4-FFF2-40B4-BE49-F238E27FC236}">
                    <a16:creationId xmlns:a16="http://schemas.microsoft.com/office/drawing/2014/main" id="{456933C4-917F-11B9-40E3-EB9A3E36D7E5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7912100" y="2143125"/>
              <a:ext cx="704850" cy="7112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6" imgW="215713" imgH="203024" progId="Equation.DSMT4">
                      <p:embed/>
                    </p:oleObj>
                  </mc:Choice>
                  <mc:Fallback>
                    <p:oleObj name="Equation" r:id="rId6" imgW="215713" imgH="203024" progId="Equation.DSMT4">
                      <p:embed/>
                      <p:pic>
                        <p:nvPicPr>
                          <p:cNvPr id="10" name="Object 1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912100" y="2143125"/>
                            <a:ext cx="704850" cy="7112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8" name="Arc 7">
              <a:extLst>
                <a:ext uri="{FF2B5EF4-FFF2-40B4-BE49-F238E27FC236}">
                  <a16:creationId xmlns:a16="http://schemas.microsoft.com/office/drawing/2014/main" id="{1D2559CC-1528-7937-2A2B-07DF344F2AE0}"/>
                </a:ext>
              </a:extLst>
            </p:cNvPr>
            <p:cNvSpPr/>
            <p:nvPr/>
          </p:nvSpPr>
          <p:spPr>
            <a:xfrm rot="171393">
              <a:off x="999758" y="5309574"/>
              <a:ext cx="3124200" cy="838200"/>
            </a:xfrm>
            <a:prstGeom prst="arc">
              <a:avLst>
                <a:gd name="adj1" fmla="val 11064734"/>
                <a:gd name="adj2" fmla="val 20934565"/>
              </a:avLst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aphicFrame>
          <p:nvGraphicFramePr>
            <p:cNvPr id="9" name="Object 8">
              <a:extLst>
                <a:ext uri="{FF2B5EF4-FFF2-40B4-BE49-F238E27FC236}">
                  <a16:creationId xmlns:a16="http://schemas.microsoft.com/office/drawing/2014/main" id="{CBDF27AF-E466-676E-73DF-9969F36E4BA8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21952252"/>
                </p:ext>
              </p:extLst>
            </p:nvPr>
          </p:nvGraphicFramePr>
          <p:xfrm>
            <a:off x="615610" y="5439717"/>
            <a:ext cx="373119" cy="5779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8" imgW="114151" imgH="164885" progId="Equation.DSMT4">
                    <p:embed/>
                  </p:oleObj>
                </mc:Choice>
                <mc:Fallback>
                  <p:oleObj name="Equation" r:id="rId8" imgW="114151" imgH="164885" progId="Equation.DSMT4">
                    <p:embed/>
                    <p:pic>
                      <p:nvPicPr>
                        <p:cNvPr id="13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5610" y="5439717"/>
                          <a:ext cx="373119" cy="5779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" name="Object 9">
              <a:extLst>
                <a:ext uri="{FF2B5EF4-FFF2-40B4-BE49-F238E27FC236}">
                  <a16:creationId xmlns:a16="http://schemas.microsoft.com/office/drawing/2014/main" id="{7576C002-C2FE-8CF5-C382-44F407D18E9A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52973886"/>
                </p:ext>
              </p:extLst>
            </p:nvPr>
          </p:nvGraphicFramePr>
          <p:xfrm>
            <a:off x="3922967" y="5317418"/>
            <a:ext cx="373063" cy="5778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9" imgW="114151" imgH="164885" progId="Equation.DSMT4">
                    <p:embed/>
                  </p:oleObj>
                </mc:Choice>
                <mc:Fallback>
                  <p:oleObj name="Equation" r:id="rId9" imgW="114151" imgH="164885" progId="Equation.DSMT4">
                    <p:embed/>
                    <p:pic>
                      <p:nvPicPr>
                        <p:cNvPr id="16" name="Object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22967" y="5317418"/>
                          <a:ext cx="373063" cy="5778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1" name="Group 34">
            <a:extLst>
              <a:ext uri="{FF2B5EF4-FFF2-40B4-BE49-F238E27FC236}">
                <a16:creationId xmlns:a16="http://schemas.microsoft.com/office/drawing/2014/main" id="{D324CDB0-8FD0-5143-AC4C-BFA84F67C61B}"/>
              </a:ext>
            </a:extLst>
          </p:cNvPr>
          <p:cNvGrpSpPr>
            <a:grpSpLocks/>
          </p:cNvGrpSpPr>
          <p:nvPr/>
        </p:nvGrpSpPr>
        <p:grpSpPr bwMode="auto">
          <a:xfrm>
            <a:off x="4297312" y="3425312"/>
            <a:ext cx="2930068" cy="1436116"/>
            <a:chOff x="4648200" y="4800600"/>
            <a:chExt cx="3780604" cy="1841624"/>
          </a:xfrm>
        </p:grpSpPr>
        <p:grpSp>
          <p:nvGrpSpPr>
            <p:cNvPr id="12" name="Group 27">
              <a:extLst>
                <a:ext uri="{FF2B5EF4-FFF2-40B4-BE49-F238E27FC236}">
                  <a16:creationId xmlns:a16="http://schemas.microsoft.com/office/drawing/2014/main" id="{AED3ACC5-7CA8-3936-E86C-2EF7A479634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48200" y="4800600"/>
              <a:ext cx="3780604" cy="1771650"/>
              <a:chOff x="4860925" y="1549400"/>
              <a:chExt cx="3780604" cy="1771650"/>
            </a:xfrm>
          </p:grpSpPr>
          <p:pic>
            <p:nvPicPr>
              <p:cNvPr id="15" name="Picture 4">
                <a:extLst>
                  <a:ext uri="{FF2B5EF4-FFF2-40B4-BE49-F238E27FC236}">
                    <a16:creationId xmlns:a16="http://schemas.microsoft.com/office/drawing/2014/main" id="{35E9FE57-C535-9AF1-35B1-3E76E86F935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29199" y="1831975"/>
                <a:ext cx="3032125" cy="13877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aphicFrame>
            <p:nvGraphicFramePr>
              <p:cNvPr id="16" name="Object 11">
                <a:extLst>
                  <a:ext uri="{FF2B5EF4-FFF2-40B4-BE49-F238E27FC236}">
                    <a16:creationId xmlns:a16="http://schemas.microsoft.com/office/drawing/2014/main" id="{0279445C-F8E6-3DBB-B202-C48584E0259B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4860925" y="1549400"/>
              <a:ext cx="373063" cy="5778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10" imgW="114151" imgH="164885" progId="Equation.DSMT4">
                      <p:embed/>
                    </p:oleObj>
                  </mc:Choice>
                  <mc:Fallback>
                    <p:oleObj name="Equation" r:id="rId10" imgW="114151" imgH="164885" progId="Equation.DSMT4">
                      <p:embed/>
                      <p:pic>
                        <p:nvPicPr>
                          <p:cNvPr id="23" name="Object 1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860925" y="1549400"/>
                            <a:ext cx="373063" cy="57785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7" name="Object 12">
                <a:extLst>
                  <a:ext uri="{FF2B5EF4-FFF2-40B4-BE49-F238E27FC236}">
                    <a16:creationId xmlns:a16="http://schemas.microsoft.com/office/drawing/2014/main" id="{B712B98C-A061-481B-F1CE-B1598C278ABE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4876800" y="2743200"/>
              <a:ext cx="373063" cy="5778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11" imgW="114151" imgH="164885" progId="Equation.DSMT4">
                      <p:embed/>
                    </p:oleObj>
                  </mc:Choice>
                  <mc:Fallback>
                    <p:oleObj name="Equation" r:id="rId11" imgW="114151" imgH="164885" progId="Equation.DSMT4">
                      <p:embed/>
                      <p:pic>
                        <p:nvPicPr>
                          <p:cNvPr id="24" name="Object 1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876800" y="2743200"/>
                            <a:ext cx="373063" cy="57785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8" name="Object 13">
                <a:extLst>
                  <a:ext uri="{FF2B5EF4-FFF2-40B4-BE49-F238E27FC236}">
                    <a16:creationId xmlns:a16="http://schemas.microsoft.com/office/drawing/2014/main" id="{2CC622C1-6781-C7FD-92A8-7E36C7AC3939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40049468"/>
                  </p:ext>
                </p:extLst>
              </p:nvPr>
            </p:nvGraphicFramePr>
            <p:xfrm>
              <a:off x="7936680" y="2191984"/>
              <a:ext cx="704849" cy="7112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12" imgW="215713" imgH="203024" progId="Equation.DSMT4">
                      <p:embed/>
                    </p:oleObj>
                  </mc:Choice>
                  <mc:Fallback>
                    <p:oleObj name="Equation" r:id="rId12" imgW="215713" imgH="203024" progId="Equation.DSMT4">
                      <p:embed/>
                      <p:pic>
                        <p:nvPicPr>
                          <p:cNvPr id="25" name="Object 1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936680" y="2191984"/>
                            <a:ext cx="704849" cy="7112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14" name="TextBox 28">
              <a:extLst>
                <a:ext uri="{FF2B5EF4-FFF2-40B4-BE49-F238E27FC236}">
                  <a16:creationId xmlns:a16="http://schemas.microsoft.com/office/drawing/2014/main" id="{0DAC7CC8-EF33-562E-2D5C-DCEAD8FC22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34590" y="6334447"/>
              <a:ext cx="138852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S. Raby (2010)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211628B-A16B-E67E-CDEB-F2A3AF5CB723}"/>
                  </a:ext>
                </a:extLst>
              </p:cNvPr>
              <p:cNvSpPr txBox="1"/>
              <p:nvPr/>
            </p:nvSpPr>
            <p:spPr>
              <a:xfrm>
                <a:off x="504403" y="464030"/>
                <a:ext cx="9860007" cy="8002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cs typeface="+mn-cs"/>
                  </a:rPr>
                  <a:t>Nuclear suppression factor R can be calculated with </a:t>
                </a:r>
                <a14:m>
                  <m:oMath xmlns:m="http://schemas.openxmlformats.org/officeDocument/2006/math"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±15%</m:t>
                    </m:r>
                  </m:oMath>
                </a14:m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cs typeface="+mn-cs"/>
                  </a:rPr>
                  <a:t>  by </a:t>
                </a:r>
                <a:r>
                  <a:rPr kumimoji="0" lang="en-US" sz="2400" b="0" i="0" u="sng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cs typeface="+mn-cs"/>
                  </a:rPr>
                  <a:t>nuclear theory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e. g.  J. Barrow et al., </a:t>
                </a: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  <a:hlinkClick r:id="rId13"/>
                  </a:rPr>
                  <a:t>https://arxiv.org/abs/1906.02833</a:t>
                </a: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 (2020) 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211628B-A16B-E67E-CDEB-F2A3AF5CB7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403" y="464030"/>
                <a:ext cx="9860007" cy="800219"/>
              </a:xfrm>
              <a:prstGeom prst="rect">
                <a:avLst/>
              </a:prstGeom>
              <a:blipFill>
                <a:blip r:embed="rId14"/>
                <a:stretch>
                  <a:fillRect l="-989" t="-6107" b="-76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3">
            <a:extLst>
              <a:ext uri="{FF2B5EF4-FFF2-40B4-BE49-F238E27FC236}">
                <a16:creationId xmlns:a16="http://schemas.microsoft.com/office/drawing/2014/main" id="{73CA81ED-EF53-A8C6-C483-41B299690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87" y="3384755"/>
            <a:ext cx="3008380" cy="1563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2BC9CD00-E1FD-357E-6A28-5EB439B23BC1}"/>
                  </a:ext>
                </a:extLst>
              </p:cNvPr>
              <p:cNvSpPr txBox="1"/>
              <p:nvPr/>
            </p:nvSpPr>
            <p:spPr>
              <a:xfrm>
                <a:off x="581025" y="1666875"/>
                <a:ext cx="1065573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Some of my colleagues insist that </a:t>
                </a:r>
                <a:r>
                  <a:rPr lang="en-US" sz="2400" dirty="0">
                    <a:solidFill>
                      <a:srgbClr val="C00000"/>
                    </a:solidFill>
                  </a:rPr>
                  <a:t>free</a:t>
                </a:r>
                <a:r>
                  <a:rPr lang="en-US" sz="2400" dirty="0"/>
                  <a:t> and </a:t>
                </a:r>
                <a:r>
                  <a:rPr lang="en-US" sz="2400" dirty="0">
                    <a:solidFill>
                      <a:srgbClr val="C00000"/>
                    </a:solidFill>
                  </a:rPr>
                  <a:t>bound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acc>
                      <m:accPr>
                        <m:chr m:val="̅"/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acc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 are two different processes</a:t>
                </a: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2BC9CD00-E1FD-357E-6A28-5EB439B23B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025" y="1666875"/>
                <a:ext cx="10655738" cy="461665"/>
              </a:xfrm>
              <a:prstGeom prst="rect">
                <a:avLst/>
              </a:prstGeom>
              <a:blipFill>
                <a:blip r:embed="rId16"/>
                <a:stretch>
                  <a:fillRect l="-858" t="-10526" r="-629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534F17E8-A213-099F-E930-F3B33885A0C2}"/>
              </a:ext>
            </a:extLst>
          </p:cNvPr>
          <p:cNvSpPr txBox="1"/>
          <p:nvPr/>
        </p:nvSpPr>
        <p:spPr>
          <a:xfrm>
            <a:off x="647700" y="2590800"/>
            <a:ext cx="17154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For 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C6EE7C8-A5D5-849A-ED87-3824E48ADEDC}"/>
                  </a:ext>
                </a:extLst>
              </p:cNvPr>
              <p:cNvSpPr txBox="1"/>
              <p:nvPr/>
            </p:nvSpPr>
            <p:spPr>
              <a:xfrm>
                <a:off x="1238250" y="5153025"/>
                <a:ext cx="119321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acc>
                        <m:accPr>
                          <m:chr m:val="̅"/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C6EE7C8-A5D5-849A-ED87-3824E48ADE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8250" y="5153025"/>
                <a:ext cx="1193212" cy="523220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A825D36A-654F-F89F-BDDE-E7590883AA36}"/>
                  </a:ext>
                </a:extLst>
              </p:cNvPr>
              <p:cNvSpPr txBox="1"/>
              <p:nvPr/>
            </p:nvSpPr>
            <p:spPr>
              <a:xfrm>
                <a:off x="4029075" y="5248275"/>
                <a:ext cx="315522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cross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symmetry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channel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A825D36A-654F-F89F-BDDE-E7590883AA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9075" y="5248275"/>
                <a:ext cx="3155223" cy="400110"/>
              </a:xfrm>
              <a:prstGeom prst="rect">
                <a:avLst/>
              </a:prstGeom>
              <a:blipFill>
                <a:blip r:embed="rId18"/>
                <a:stretch>
                  <a:fillRect b="-106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965AC411-0FF3-5320-FD14-C3C52E06DE0E}"/>
                  </a:ext>
                </a:extLst>
              </p:cNvPr>
              <p:cNvSpPr txBox="1"/>
              <p:nvPr/>
            </p:nvSpPr>
            <p:spPr>
              <a:xfrm>
                <a:off x="8115300" y="5153025"/>
                <a:ext cx="3228769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Can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occur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within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nuclei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but</m:t>
                      </m:r>
                    </m:oMath>
                  </m:oMathPara>
                </a14:m>
                <a:endParaRPr lang="en-US" sz="2000" b="0" i="0" dirty="0">
                  <a:latin typeface="Cambria Math" panose="02040503050406030204" pitchFamily="18" charset="0"/>
                </a:endParaRPr>
              </a:p>
              <a:p>
                <a:r>
                  <a:rPr lang="en-US" sz="2000" dirty="0"/>
                  <a:t>n</a:t>
                </a:r>
                <a:r>
                  <a:rPr lang="en-US" sz="2000" b="0" dirty="0"/>
                  <a:t>ot with the free neutron </a:t>
                </a:r>
                <a:endParaRPr lang="en-US" sz="1400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965AC411-0FF3-5320-FD14-C3C52E06DE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15300" y="5153025"/>
                <a:ext cx="3228769" cy="707886"/>
              </a:xfrm>
              <a:prstGeom prst="rect">
                <a:avLst/>
              </a:prstGeom>
              <a:blipFill>
                <a:blip r:embed="rId19"/>
                <a:stretch>
                  <a:fillRect l="-1887" b="-146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892463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8CD96774-F5AB-C52F-8BCE-6A8B498A12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5491" y="0"/>
            <a:ext cx="9940976" cy="6705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B080575-8DB7-670A-8C3A-A6AEB0C7058F}"/>
              </a:ext>
            </a:extLst>
          </p:cNvPr>
          <p:cNvSpPr txBox="1"/>
          <p:nvPr/>
        </p:nvSpPr>
        <p:spPr>
          <a:xfrm rot="16200000">
            <a:off x="6146987" y="4663680"/>
            <a:ext cx="704039" cy="3331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2015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7540251-B185-A1FA-AC64-0A59A33F3266}"/>
              </a:ext>
            </a:extLst>
          </p:cNvPr>
          <p:cNvSpPr txBox="1"/>
          <p:nvPr/>
        </p:nvSpPr>
        <p:spPr>
          <a:xfrm>
            <a:off x="5747171" y="3587633"/>
            <a:ext cx="917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24/24.1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06BBC40-2E94-049E-0631-0E7EED7998C3}"/>
              </a:ext>
            </a:extLst>
          </p:cNvPr>
          <p:cNvGrpSpPr/>
          <p:nvPr/>
        </p:nvGrpSpPr>
        <p:grpSpPr>
          <a:xfrm>
            <a:off x="7130230" y="2559420"/>
            <a:ext cx="800219" cy="2794717"/>
            <a:chOff x="7130230" y="2559420"/>
            <a:chExt cx="800219" cy="2794717"/>
          </a:xfrm>
        </p:grpSpPr>
        <p:sp>
          <p:nvSpPr>
            <p:cNvPr id="7" name="Flowchart: Connector 6">
              <a:extLst>
                <a:ext uri="{FF2B5EF4-FFF2-40B4-BE49-F238E27FC236}">
                  <a16:creationId xmlns:a16="http://schemas.microsoft.com/office/drawing/2014/main" id="{069778CE-11E9-8CA1-3B56-76F82E0A9387}"/>
                </a:ext>
              </a:extLst>
            </p:cNvPr>
            <p:cNvSpPr/>
            <p:nvPr/>
          </p:nvSpPr>
          <p:spPr>
            <a:xfrm>
              <a:off x="7203813" y="2559420"/>
              <a:ext cx="276556" cy="284206"/>
            </a:xfrm>
            <a:prstGeom prst="flowChartConnector">
              <a:avLst/>
            </a:prstGeom>
            <a:solidFill>
              <a:srgbClr val="0000FF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7DE8E08-BFFA-9D24-61E9-4AFF18F87C52}"/>
                </a:ext>
              </a:extLst>
            </p:cNvPr>
            <p:cNvSpPr txBox="1"/>
            <p:nvPr/>
          </p:nvSpPr>
          <p:spPr>
            <a:xfrm rot="16200000">
              <a:off x="6969744" y="4533367"/>
              <a:ext cx="1077539" cy="5640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1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SUPER-K</a:t>
              </a:r>
            </a:p>
            <a:p>
              <a:pPr marL="0" marR="0" lvl="0" indent="0" algn="l" defTabSz="914400" rtl="0" eaLnBrk="1" fontAlgn="auto" latinLnBrk="0" hangingPunct="1">
                <a:lnSpc>
                  <a:spcPts val="1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   2021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0E5102A-2574-29C4-FDAE-7C07CA474A42}"/>
                </a:ext>
              </a:extLst>
            </p:cNvPr>
            <p:cNvSpPr txBox="1"/>
            <p:nvPr/>
          </p:nvSpPr>
          <p:spPr>
            <a:xfrm>
              <a:off x="7130230" y="2928760"/>
              <a:ext cx="800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11/9.3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F7BE914-FFD0-58D8-8698-DC94C86FFF94}"/>
                  </a:ext>
                </a:extLst>
              </p:cNvPr>
              <p:cNvSpPr txBox="1"/>
              <p:nvPr/>
            </p:nvSpPr>
            <p:spPr>
              <a:xfrm>
                <a:off x="6563531" y="392626"/>
                <a:ext cx="3712683" cy="64633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History of intranuclear </a:t>
                </a:r>
                <a14:m>
                  <m:oMath xmlns:m="http://schemas.openxmlformats.org/officeDocument/2006/math"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𝑛</m:t>
                    </m:r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→</m:t>
                    </m:r>
                    <m:acc>
                      <m:accPr>
                        <m:chr m:val="̅"/>
                        <m:ctrlP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accPr>
                      <m:e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𝑛</m:t>
                        </m:r>
                      </m:e>
                    </m:acc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</m:t>
                    </m:r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search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(presently dominated by background)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F7BE914-FFD0-58D8-8698-DC94C86FFF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3531" y="392626"/>
                <a:ext cx="3712683" cy="646331"/>
              </a:xfrm>
              <a:prstGeom prst="rect">
                <a:avLst/>
              </a:prstGeom>
              <a:blipFill>
                <a:blip r:embed="rId3"/>
                <a:stretch>
                  <a:fillRect l="-1478" t="-4717" r="-657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lowchart: Connector 3">
            <a:extLst>
              <a:ext uri="{FF2B5EF4-FFF2-40B4-BE49-F238E27FC236}">
                <a16:creationId xmlns:a16="http://schemas.microsoft.com/office/drawing/2014/main" id="{A8D65CF9-FA48-4456-EEB6-B6B6101994AC}"/>
              </a:ext>
            </a:extLst>
          </p:cNvPr>
          <p:cNvSpPr/>
          <p:nvPr/>
        </p:nvSpPr>
        <p:spPr>
          <a:xfrm rot="2810394">
            <a:off x="7262077" y="2619972"/>
            <a:ext cx="87086" cy="78378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D01203C-1BCA-4D5A-01D0-B232B1A15207}"/>
              </a:ext>
            </a:extLst>
          </p:cNvPr>
          <p:cNvSpPr txBox="1"/>
          <p:nvPr/>
        </p:nvSpPr>
        <p:spPr>
          <a:xfrm>
            <a:off x="2441448" y="374904"/>
            <a:ext cx="857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90% CL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85FBEF-A79B-743D-F43F-4C6AA6C1B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442CF5A-4115-462F-A743-2216D0BAA65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64E5931-63CF-AD05-9713-1EB49F8513DB}"/>
              </a:ext>
            </a:extLst>
          </p:cNvPr>
          <p:cNvSpPr txBox="1"/>
          <p:nvPr/>
        </p:nvSpPr>
        <p:spPr>
          <a:xfrm>
            <a:off x="9117875" y="5199017"/>
            <a:ext cx="1079142" cy="369332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2015 plot</a:t>
            </a:r>
          </a:p>
        </p:txBody>
      </p:sp>
    </p:spTree>
    <p:extLst>
      <p:ext uri="{BB962C8B-B14F-4D97-AF65-F5344CB8AC3E}">
        <p14:creationId xmlns:p14="http://schemas.microsoft.com/office/powerpoint/2010/main" val="670594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3642</TotalTime>
  <Words>2230</Words>
  <Application>Microsoft Office PowerPoint</Application>
  <PresentationFormat>Widescreen</PresentationFormat>
  <Paragraphs>325</Paragraphs>
  <Slides>26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40" baseType="lpstr">
      <vt:lpstr>-apple-system</vt:lpstr>
      <vt:lpstr>Arial</vt:lpstr>
      <vt:lpstr>Calibri</vt:lpstr>
      <vt:lpstr>Calibri Light</vt:lpstr>
      <vt:lpstr>Cambria Math</vt:lpstr>
      <vt:lpstr>Maiandra GD</vt:lpstr>
      <vt:lpstr>Symbol</vt:lpstr>
      <vt:lpstr>Times New Roman</vt:lpstr>
      <vt:lpstr>Office Theme</vt:lpstr>
      <vt:lpstr>1_Office Theme</vt:lpstr>
      <vt:lpstr>14_Office Theme</vt:lpstr>
      <vt:lpstr>16_Office Theme</vt:lpstr>
      <vt:lpstr>Equation</vt:lpstr>
      <vt:lpstr>Stanford Graphics Slide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Kamyshkov, Yuri</dc:creator>
  <cp:lastModifiedBy>Kamyshkov, Yuri</cp:lastModifiedBy>
  <cp:revision>22</cp:revision>
  <cp:lastPrinted>2022-10-20T00:53:09Z</cp:lastPrinted>
  <dcterms:created xsi:type="dcterms:W3CDTF">2022-10-15T17:23:31Z</dcterms:created>
  <dcterms:modified xsi:type="dcterms:W3CDTF">2022-10-20T16:30:13Z</dcterms:modified>
</cp:coreProperties>
</file>