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4" r:id="rId8"/>
    <p:sldId id="25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4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1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28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399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568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35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11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6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1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1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8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0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2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1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81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2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937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agua, exterior, naturaleza, persona&#10;&#10;Descripción generada automáticamente">
            <a:extLst>
              <a:ext uri="{FF2B5EF4-FFF2-40B4-BE49-F238E27FC236}">
                <a16:creationId xmlns:a16="http://schemas.microsoft.com/office/drawing/2014/main" id="{00DD239C-C711-4852-8EAE-99DAD7973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773"/>
            <a:ext cx="12191999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772134B-D277-442C-A78A-C128809BB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8578" y="95124"/>
            <a:ext cx="9734842" cy="1537111"/>
          </a:xfrm>
        </p:spPr>
        <p:txBody>
          <a:bodyPr>
            <a:normAutofit fontScale="90000"/>
          </a:bodyPr>
          <a:lstStyle/>
          <a:p>
            <a:r>
              <a:rPr lang="en-US" sz="4600" dirty="0">
                <a:latin typeface="Montserrat Black" panose="00000A00000000000000" pitchFamily="2" charset="0"/>
              </a:rPr>
              <a:t>Leptophilic Z' model: Hubble tension and CMB constraints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193149-349C-4C6E-BE8B-0A5464531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9642" y="1718586"/>
            <a:ext cx="7920111" cy="797998"/>
          </a:xfrm>
        </p:spPr>
        <p:txBody>
          <a:bodyPr>
            <a:noAutofit/>
          </a:bodyPr>
          <a:lstStyle/>
          <a:p>
            <a:pPr algn="just"/>
            <a:r>
              <a:rPr lang="es-ES" sz="1200" b="1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  <a:t>Juan Arcila*</a:t>
            </a:r>
            <a:r>
              <a:rPr lang="es-ES" sz="1200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  <a:t>, Andrés Castillo**, Héctor Hortua*, Leonardo Castañeda*</a:t>
            </a:r>
            <a:br>
              <a:rPr lang="es-ES" sz="1200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</a:br>
            <a:r>
              <a:rPr lang="es-ES" sz="1200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  <a:t>*Grupo de Gravitación y Cosmología, Universidad Nacional de Colombia</a:t>
            </a:r>
            <a:br>
              <a:rPr lang="es-ES" sz="1200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</a:br>
            <a:r>
              <a:rPr lang="es-ES" sz="1200" dirty="0">
                <a:solidFill>
                  <a:schemeClr val="tx1">
                    <a:alpha val="80000"/>
                  </a:schemeClr>
                </a:solidFill>
                <a:latin typeface="Montserrat Black" panose="00000A00000000000000" pitchFamily="2" charset="0"/>
              </a:rPr>
              <a:t>**Universidad Sergio Arboleda</a:t>
            </a:r>
            <a:endParaRPr lang="en-US" sz="1200" dirty="0">
              <a:solidFill>
                <a:schemeClr val="tx1">
                  <a:alpha val="80000"/>
                </a:schemeClr>
              </a:solidFill>
              <a:latin typeface="Montserrat Black" panose="00000A00000000000000" pitchFamily="2" charset="0"/>
            </a:endParaRPr>
          </a:p>
        </p:txBody>
      </p:sp>
      <p:pic>
        <p:nvPicPr>
          <p:cNvPr id="12" name="Imagen 11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D2B75429-F8F6-4F76-B6C4-08C3E5255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515" y="5020576"/>
            <a:ext cx="2353484" cy="2123668"/>
          </a:xfrm>
          <a:prstGeom prst="rect">
            <a:avLst/>
          </a:prstGeom>
        </p:spPr>
      </p:pic>
      <p:pic>
        <p:nvPicPr>
          <p:cNvPr id="14" name="Imagen 13" descr="Imagen que contiene reptil, animal, lagarto, oscuro&#10;&#10;Descripción generada automáticamente">
            <a:extLst>
              <a:ext uri="{FF2B5EF4-FFF2-40B4-BE49-F238E27FC236}">
                <a16:creationId xmlns:a16="http://schemas.microsoft.com/office/drawing/2014/main" id="{9F7D19E7-F93F-44B4-A932-C95A4A2425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438" y="4549519"/>
            <a:ext cx="2442420" cy="1384038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D67B075-EF98-4156-A465-AA8408A025FC}"/>
              </a:ext>
            </a:extLst>
          </p:cNvPr>
          <p:cNvSpPr txBox="1"/>
          <p:nvPr/>
        </p:nvSpPr>
        <p:spPr>
          <a:xfrm>
            <a:off x="4836890" y="6056026"/>
            <a:ext cx="295159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00" dirty="0">
                <a:latin typeface="Montserrat Black" panose="00000A00000000000000" pitchFamily="2" charset="0"/>
              </a:rPr>
              <a:t>CoCo 2o2o</a:t>
            </a:r>
            <a:endParaRPr lang="en-US" sz="2300" dirty="0">
              <a:latin typeface="Montserrat Black" panose="00000A00000000000000" pitchFamily="2" charset="0"/>
            </a:endParaRPr>
          </a:p>
        </p:txBody>
      </p:sp>
      <p:pic>
        <p:nvPicPr>
          <p:cNvPr id="7" name="Imagen 6" descr="Imagen que contiene dibujo, luz, tabla&#10;&#10;Descripción generada automáticamente">
            <a:extLst>
              <a:ext uri="{FF2B5EF4-FFF2-40B4-BE49-F238E27FC236}">
                <a16:creationId xmlns:a16="http://schemas.microsoft.com/office/drawing/2014/main" id="{E87224A0-979A-4AFA-81C8-512BFAC994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7" y="5020576"/>
            <a:ext cx="3591950" cy="19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2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a 6">
                <a:extLst>
                  <a:ext uri="{FF2B5EF4-FFF2-40B4-BE49-F238E27FC236}">
                    <a16:creationId xmlns:a16="http://schemas.microsoft.com/office/drawing/2014/main" id="{5734C00A-7F9F-4C01-9353-A9AB8F6BAC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2915744"/>
                  </p:ext>
                </p:extLst>
              </p:nvPr>
            </p:nvGraphicFramePr>
            <p:xfrm>
              <a:off x="2242782" y="1371276"/>
              <a:ext cx="7706436" cy="129190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568812">
                      <a:extLst>
                        <a:ext uri="{9D8B030D-6E8A-4147-A177-3AD203B41FA5}">
                          <a16:colId xmlns:a16="http://schemas.microsoft.com/office/drawing/2014/main" val="1407277068"/>
                        </a:ext>
                      </a:extLst>
                    </a:gridCol>
                    <a:gridCol w="2568812">
                      <a:extLst>
                        <a:ext uri="{9D8B030D-6E8A-4147-A177-3AD203B41FA5}">
                          <a16:colId xmlns:a16="http://schemas.microsoft.com/office/drawing/2014/main" val="1519536812"/>
                        </a:ext>
                      </a:extLst>
                    </a:gridCol>
                    <a:gridCol w="2568812">
                      <a:extLst>
                        <a:ext uri="{9D8B030D-6E8A-4147-A177-3AD203B41FA5}">
                          <a16:colId xmlns:a16="http://schemas.microsoft.com/office/drawing/2014/main" val="1262972562"/>
                        </a:ext>
                      </a:extLst>
                    </a:gridCol>
                  </a:tblGrid>
                  <a:tr h="3684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latin typeface="Montserrat" panose="00000500000000000000" pitchFamily="2" charset="0"/>
                            </a:rPr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>
                              <a:latin typeface="Montserrat" panose="00000500000000000000" pitchFamily="2" charset="0"/>
                            </a:rPr>
                            <a:t>SM</a:t>
                          </a:r>
                          <a:endParaRPr lang="en-US" dirty="0">
                            <a:latin typeface="Montserrat" panose="000005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  <m:t>𝑼</m:t>
                                    </m:r>
                                    <m: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s-E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ES" b="1" i="1" smtClean="0"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s-ES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𝝁</m:t>
                                        </m:r>
                                      </m:sub>
                                    </m:sSub>
                                    <m:r>
                                      <a:rPr lang="es-ES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s-E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ES" b="1" i="1" smtClean="0"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s-ES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𝝉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Montserrat" panose="00000500000000000000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8315051"/>
                      </a:ext>
                    </a:extLst>
                  </a:tr>
                  <a:tr h="45145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Montserrat Black" panose="00000A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(1,2)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i="1" smtClean="0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s-ES" b="0" i="1" smtClean="0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s-ES" b="0" i="1" smtClean="0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(0,+1,−1)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bg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4023376"/>
                      </a:ext>
                    </a:extLst>
                  </a:tr>
                  <a:tr h="32828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bg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(1,1)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(0,+1,−1)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bg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08599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a 6">
                <a:extLst>
                  <a:ext uri="{FF2B5EF4-FFF2-40B4-BE49-F238E27FC236}">
                    <a16:creationId xmlns:a16="http://schemas.microsoft.com/office/drawing/2014/main" id="{5734C00A-7F9F-4C01-9353-A9AB8F6BAC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2915744"/>
                  </p:ext>
                </p:extLst>
              </p:nvPr>
            </p:nvGraphicFramePr>
            <p:xfrm>
              <a:off x="2242782" y="1371276"/>
              <a:ext cx="7706436" cy="129190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568812">
                      <a:extLst>
                        <a:ext uri="{9D8B030D-6E8A-4147-A177-3AD203B41FA5}">
                          <a16:colId xmlns:a16="http://schemas.microsoft.com/office/drawing/2014/main" val="1407277068"/>
                        </a:ext>
                      </a:extLst>
                    </a:gridCol>
                    <a:gridCol w="2568812">
                      <a:extLst>
                        <a:ext uri="{9D8B030D-6E8A-4147-A177-3AD203B41FA5}">
                          <a16:colId xmlns:a16="http://schemas.microsoft.com/office/drawing/2014/main" val="1519536812"/>
                        </a:ext>
                      </a:extLst>
                    </a:gridCol>
                    <a:gridCol w="2568812">
                      <a:extLst>
                        <a:ext uri="{9D8B030D-6E8A-4147-A177-3AD203B41FA5}">
                          <a16:colId xmlns:a16="http://schemas.microsoft.com/office/drawing/2014/main" val="1262972562"/>
                        </a:ext>
                      </a:extLst>
                    </a:gridCol>
                  </a:tblGrid>
                  <a:tr h="4161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latin typeface="Montserrat" panose="00000500000000000000" pitchFamily="2" charset="0"/>
                            </a:rPr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>
                              <a:latin typeface="Montserrat" panose="00000500000000000000" pitchFamily="2" charset="0"/>
                            </a:rPr>
                            <a:t>SM</a:t>
                          </a:r>
                          <a:endParaRPr lang="en-US" dirty="0">
                            <a:latin typeface="Montserrat" panose="000005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37" t="-5797" r="-948" b="-220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8315051"/>
                      </a:ext>
                    </a:extLst>
                  </a:tr>
                  <a:tr h="509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7" t="-86905" r="-200948" b="-8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7" t="-86905" r="-100948" b="-8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37" t="-86905" r="-948" b="-809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402337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7" t="-261667" r="-200948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7" t="-261667" r="-100948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37" t="-261667" r="-948" b="-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08599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ítulo 1">
            <a:extLst>
              <a:ext uri="{FF2B5EF4-FFF2-40B4-BE49-F238E27FC236}">
                <a16:creationId xmlns:a16="http://schemas.microsoft.com/office/drawing/2014/main" id="{5590D246-9660-4E1B-9B5A-C98A98A92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18991"/>
            <a:ext cx="10668000" cy="86985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ontserrat Black" panose="00000A00000000000000" pitchFamily="2" charset="0"/>
              </a:rPr>
              <a:t>motivation and model building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16CDF9B-CFD6-42A5-AEDB-8A3F50C2B057}"/>
                  </a:ext>
                </a:extLst>
              </p:cNvPr>
              <p:cNvSpPr txBox="1"/>
              <p:nvPr/>
            </p:nvSpPr>
            <p:spPr>
              <a:xfrm>
                <a:off x="1510606" y="3220331"/>
                <a:ext cx="1364796" cy="470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3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s-ES" sz="3000" b="0" i="1" smtClean="0">
                              <a:latin typeface="Cambria Math" panose="02040503050406030204" pitchFamily="18" charset="0"/>
                            </a:rPr>
                            <m:t>(1)</m:t>
                          </m:r>
                        </m:e>
                        <m:sub>
                          <m:r>
                            <a:rPr lang="es-ES" sz="3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s-ES" sz="3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  <m:sup>
                          <m:r>
                            <a:rPr lang="es-ES" sz="3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en-US" sz="3000" dirty="0"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16CDF9B-CFD6-42A5-AEDB-8A3F50C2B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606" y="3220331"/>
                <a:ext cx="1364796" cy="4705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B08ECA6-A48D-452E-A042-05E54291E102}"/>
                  </a:ext>
                </a:extLst>
              </p:cNvPr>
              <p:cNvSpPr txBox="1"/>
              <p:nvPr/>
            </p:nvSpPr>
            <p:spPr>
              <a:xfrm>
                <a:off x="6489478" y="2935963"/>
                <a:ext cx="5334217" cy="9709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grow m:val="on"/>
                          <m:supHide m:val="on"/>
                          <m:ctrlPr>
                            <a:rPr lang="es-E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ES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s-ES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ES" sz="2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sub>
                                        <m:sup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s-ES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s-ES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s-ES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ES" sz="2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sub>
                                        <m:sup>
                                          <m:r>
                                            <a:rPr lang="es-ES" sz="2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s-ES" sz="2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s-ES" sz="2600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grow m:val="on"/>
                          <m:supHide m:val="on"/>
                          <m:ctrlPr>
                            <a:rPr lang="es-ES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s-ES" sz="2600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ES" sz="2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s-ES" sz="2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e>
                      </m:nary>
                      <m:r>
                        <a:rPr lang="es-ES" sz="2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600" dirty="0"/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B08ECA6-A48D-452E-A042-05E54291E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478" y="2935963"/>
                <a:ext cx="5334217" cy="9709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n 13">
            <a:extLst>
              <a:ext uri="{FF2B5EF4-FFF2-40B4-BE49-F238E27FC236}">
                <a16:creationId xmlns:a16="http://schemas.microsoft.com/office/drawing/2014/main" id="{40F05FD2-E758-445E-A245-366357F3C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8007" y="4247992"/>
            <a:ext cx="2946156" cy="2236498"/>
          </a:xfrm>
          <a:prstGeom prst="rect">
            <a:avLst/>
          </a:prstGeom>
        </p:spPr>
      </p:pic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461CE93-46F0-47E4-86C2-F38CD98F1E3B}"/>
              </a:ext>
            </a:extLst>
          </p:cNvPr>
          <p:cNvCxnSpPr>
            <a:cxnSpLocks/>
          </p:cNvCxnSpPr>
          <p:nvPr/>
        </p:nvCxnSpPr>
        <p:spPr>
          <a:xfrm>
            <a:off x="2875402" y="5118069"/>
            <a:ext cx="554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F1356B0-869B-4525-87C5-32165B3749B9}"/>
              </a:ext>
            </a:extLst>
          </p:cNvPr>
          <p:cNvCxnSpPr>
            <a:cxnSpLocks/>
          </p:cNvCxnSpPr>
          <p:nvPr/>
        </p:nvCxnSpPr>
        <p:spPr>
          <a:xfrm>
            <a:off x="3374834" y="5118070"/>
            <a:ext cx="4929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6ADA7822-A03C-475D-A66C-E02454E90AD6}"/>
              </a:ext>
            </a:extLst>
          </p:cNvPr>
          <p:cNvCxnSpPr>
            <a:cxnSpLocks/>
          </p:cNvCxnSpPr>
          <p:nvPr/>
        </p:nvCxnSpPr>
        <p:spPr>
          <a:xfrm flipV="1">
            <a:off x="3867789" y="4787870"/>
            <a:ext cx="412750" cy="330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EA3BAF1-93F2-4FE4-84F0-285B1F067802}"/>
              </a:ext>
            </a:extLst>
          </p:cNvPr>
          <p:cNvCxnSpPr>
            <a:cxnSpLocks/>
          </p:cNvCxnSpPr>
          <p:nvPr/>
        </p:nvCxnSpPr>
        <p:spPr>
          <a:xfrm flipV="1">
            <a:off x="4234149" y="4509571"/>
            <a:ext cx="381918" cy="3084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59C2BCFE-B424-4C08-83B9-6B0C0E251D06}"/>
                  </a:ext>
                </a:extLst>
              </p:cNvPr>
              <p:cNvSpPr txBox="1"/>
              <p:nvPr/>
            </p:nvSpPr>
            <p:spPr>
              <a:xfrm>
                <a:off x="2956448" y="4767195"/>
                <a:ext cx="361950" cy="3084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59C2BCFE-B424-4C08-83B9-6B0C0E251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448" y="4767195"/>
                <a:ext cx="361950" cy="3084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65CD3F3-4540-4AA2-9ABE-AE20E39B9A2C}"/>
                  </a:ext>
                </a:extLst>
              </p:cNvPr>
              <p:cNvSpPr txBox="1"/>
              <p:nvPr/>
            </p:nvSpPr>
            <p:spPr>
              <a:xfrm rot="1347662">
                <a:off x="4334466" y="4938961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65CD3F3-4540-4AA2-9ABE-AE20E39B9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347662">
                <a:off x="4334466" y="4938961"/>
                <a:ext cx="361950" cy="2923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59B0EB4A-B571-4E6C-A082-DDD876B18212}"/>
                  </a:ext>
                </a:extLst>
              </p:cNvPr>
              <p:cNvSpPr txBox="1"/>
              <p:nvPr/>
            </p:nvSpPr>
            <p:spPr>
              <a:xfrm>
                <a:off x="5261480" y="4954324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59B0EB4A-B571-4E6C-A082-DDD876B18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480" y="4954324"/>
                <a:ext cx="361950" cy="2923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A80D3EC-CDA4-4BA2-A0E3-D5505D99F0E9}"/>
                  </a:ext>
                </a:extLst>
              </p:cNvPr>
              <p:cNvSpPr txBox="1"/>
              <p:nvPr/>
            </p:nvSpPr>
            <p:spPr>
              <a:xfrm>
                <a:off x="5261480" y="5875074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A80D3EC-CDA4-4BA2-A0E3-D5505D99F0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480" y="5875074"/>
                <a:ext cx="361950" cy="2923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CuadroTexto 55">
                <a:extLst>
                  <a:ext uri="{FF2B5EF4-FFF2-40B4-BE49-F238E27FC236}">
                    <a16:creationId xmlns:a16="http://schemas.microsoft.com/office/drawing/2014/main" id="{BFCE0E22-4E37-4265-87F7-CCA373A0489D}"/>
                  </a:ext>
                </a:extLst>
              </p:cNvPr>
              <p:cNvSpPr txBox="1"/>
              <p:nvPr/>
            </p:nvSpPr>
            <p:spPr>
              <a:xfrm>
                <a:off x="4642489" y="4290052"/>
                <a:ext cx="361950" cy="3084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6" name="CuadroTexto 55">
                <a:extLst>
                  <a:ext uri="{FF2B5EF4-FFF2-40B4-BE49-F238E27FC236}">
                    <a16:creationId xmlns:a16="http://schemas.microsoft.com/office/drawing/2014/main" id="{BFCE0E22-4E37-4265-87F7-CCA373A04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489" y="4290052"/>
                <a:ext cx="361950" cy="308482"/>
              </a:xfrm>
              <a:prstGeom prst="rect">
                <a:avLst/>
              </a:prstGeom>
              <a:blipFill>
                <a:blip r:embed="rId10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agen 27">
            <a:extLst>
              <a:ext uri="{FF2B5EF4-FFF2-40B4-BE49-F238E27FC236}">
                <a16:creationId xmlns:a16="http://schemas.microsoft.com/office/drawing/2014/main" id="{1E5174AE-B9DA-4875-888E-7B032A1A0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6052" y="4247992"/>
            <a:ext cx="2946156" cy="2236498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D45A8D93-5A11-4213-9C29-178671F851F2}"/>
              </a:ext>
            </a:extLst>
          </p:cNvPr>
          <p:cNvCxnSpPr>
            <a:cxnSpLocks/>
          </p:cNvCxnSpPr>
          <p:nvPr/>
        </p:nvCxnSpPr>
        <p:spPr>
          <a:xfrm>
            <a:off x="7293447" y="5118069"/>
            <a:ext cx="554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2DEC2F86-145E-434B-9A47-577343F3FEFC}"/>
              </a:ext>
            </a:extLst>
          </p:cNvPr>
          <p:cNvCxnSpPr>
            <a:cxnSpLocks/>
          </p:cNvCxnSpPr>
          <p:nvPr/>
        </p:nvCxnSpPr>
        <p:spPr>
          <a:xfrm>
            <a:off x="7792879" y="5118070"/>
            <a:ext cx="4929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793F586A-7595-45F4-B40B-09B24CC052DC}"/>
              </a:ext>
            </a:extLst>
          </p:cNvPr>
          <p:cNvCxnSpPr>
            <a:cxnSpLocks/>
          </p:cNvCxnSpPr>
          <p:nvPr/>
        </p:nvCxnSpPr>
        <p:spPr>
          <a:xfrm flipV="1">
            <a:off x="8285834" y="4787870"/>
            <a:ext cx="412750" cy="330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7518E480-248A-4EEB-9E4F-95F32AFC6763}"/>
              </a:ext>
            </a:extLst>
          </p:cNvPr>
          <p:cNvCxnSpPr>
            <a:cxnSpLocks/>
          </p:cNvCxnSpPr>
          <p:nvPr/>
        </p:nvCxnSpPr>
        <p:spPr>
          <a:xfrm flipV="1">
            <a:off x="8652194" y="4509571"/>
            <a:ext cx="381918" cy="3084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B7F37B24-07C0-45F1-BCB9-C3CB794DB780}"/>
                  </a:ext>
                </a:extLst>
              </p:cNvPr>
              <p:cNvSpPr txBox="1"/>
              <p:nvPr/>
            </p:nvSpPr>
            <p:spPr>
              <a:xfrm>
                <a:off x="7374493" y="4767195"/>
                <a:ext cx="361950" cy="3084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B7F37B24-07C0-45F1-BCB9-C3CB794DB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493" y="4767195"/>
                <a:ext cx="361950" cy="3084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F54E23A8-E632-4E3A-B8C3-212657E9C5CD}"/>
                  </a:ext>
                </a:extLst>
              </p:cNvPr>
              <p:cNvSpPr txBox="1"/>
              <p:nvPr/>
            </p:nvSpPr>
            <p:spPr>
              <a:xfrm rot="1347662">
                <a:off x="8752511" y="4938961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F54E23A8-E632-4E3A-B8C3-212657E9C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347662">
                <a:off x="8752511" y="4938961"/>
                <a:ext cx="361950" cy="29238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B5E329D4-FB1F-4A8A-9F18-C0261F466CA4}"/>
                  </a:ext>
                </a:extLst>
              </p:cNvPr>
              <p:cNvSpPr txBox="1"/>
              <p:nvPr/>
            </p:nvSpPr>
            <p:spPr>
              <a:xfrm>
                <a:off x="9679525" y="4954324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B5E329D4-FB1F-4A8A-9F18-C0261F466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9525" y="4954324"/>
                <a:ext cx="361950" cy="29238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3849CBFA-ABCC-4768-A5FF-979F4E43CDFD}"/>
                  </a:ext>
                </a:extLst>
              </p:cNvPr>
              <p:cNvSpPr txBox="1"/>
              <p:nvPr/>
            </p:nvSpPr>
            <p:spPr>
              <a:xfrm>
                <a:off x="9679525" y="5875074"/>
                <a:ext cx="361950" cy="29238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13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3849CBFA-ABCC-4768-A5FF-979F4E43C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9525" y="5875074"/>
                <a:ext cx="361950" cy="29238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6FAF51CE-B16A-4CCC-AF7F-D33131CE22EE}"/>
                  </a:ext>
                </a:extLst>
              </p:cNvPr>
              <p:cNvSpPr txBox="1"/>
              <p:nvPr/>
            </p:nvSpPr>
            <p:spPr>
              <a:xfrm>
                <a:off x="9060534" y="4290052"/>
                <a:ext cx="361950" cy="3084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sz="13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3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6FAF51CE-B16A-4CCC-AF7F-D33131CE2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534" y="4290052"/>
                <a:ext cx="361950" cy="308482"/>
              </a:xfrm>
              <a:prstGeom prst="rect">
                <a:avLst/>
              </a:prstGeom>
              <a:blipFill>
                <a:blip r:embed="rId1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168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D329A07-D77D-45A6-BCE1-B40A52C4FA3A}"/>
                  </a:ext>
                </a:extLst>
              </p:cNvPr>
              <p:cNvSpPr txBox="1"/>
              <p:nvPr/>
            </p:nvSpPr>
            <p:spPr>
              <a:xfrm>
                <a:off x="335634" y="2292184"/>
                <a:ext cx="3364167" cy="1975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000" dirty="0">
                    <a:solidFill>
                      <a:schemeClr val="tx1"/>
                    </a:solidFill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s-ES" sz="3000" dirty="0">
                    <a:solidFill>
                      <a:schemeClr val="tx1"/>
                    </a:solidFill>
                    <a:latin typeface="Montserrat Black" panose="00000A00000000000000" pitchFamily="2" charset="0"/>
                  </a:rPr>
                  <a:t> </a:t>
                </a:r>
                <a:r>
                  <a:rPr lang="es-ES" sz="3000" dirty="0">
                    <a:solidFill>
                      <a:schemeClr val="tx1"/>
                    </a:solidFill>
                    <a:latin typeface="Montserrat Black" panose="00000A00000000000000" pitchFamily="2" charset="0"/>
                    <a:cs typeface="Times New Roman" panose="02020603050405020304" pitchFamily="18" charset="0"/>
                  </a:rPr>
                  <a:t>induced by </a:t>
                </a:r>
                <a:r>
                  <a:rPr lang="en-US" sz="3000" dirty="0">
                    <a:solidFill>
                      <a:schemeClr val="tx1"/>
                    </a:solidFill>
                    <a:latin typeface="Montserrat Black" panose="00000A00000000000000" pitchFamily="2" charset="0"/>
                    <a:cs typeface="Times New Roman" panose="02020603050405020304" pitchFamily="18" charset="0"/>
                  </a:rPr>
                  <a:t>Right-handed</a:t>
                </a:r>
                <a:r>
                  <a:rPr lang="es-ES" sz="3000" dirty="0">
                    <a:solidFill>
                      <a:schemeClr val="tx1"/>
                    </a:solidFill>
                    <a:latin typeface="Montserrat Black" panose="00000A00000000000000" pitchFamily="2" charset="0"/>
                    <a:cs typeface="Times New Roman" panose="02020603050405020304" pitchFamily="18" charset="0"/>
                  </a:rPr>
                  <a:t> neutrinos</a:t>
                </a:r>
                <a:endParaRPr lang="en-US" sz="3000" dirty="0">
                  <a:solidFill>
                    <a:schemeClr val="tx1"/>
                  </a:solidFill>
                  <a:latin typeface="Montserrat Black" panose="00000A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D329A07-D77D-45A6-BCE1-B40A52C4F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34" y="2292184"/>
                <a:ext cx="3364167" cy="1975990"/>
              </a:xfrm>
              <a:prstGeom prst="rect">
                <a:avLst/>
              </a:prstGeom>
              <a:blipFill>
                <a:blip r:embed="rId2"/>
                <a:stretch>
                  <a:fillRect l="-4167" t="-4012" b="-8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44149203-13BF-4ED5-8D54-5C1B9780013E}"/>
              </a:ext>
            </a:extLst>
          </p:cNvPr>
          <p:cNvSpPr txBox="1"/>
          <p:nvPr/>
        </p:nvSpPr>
        <p:spPr>
          <a:xfrm>
            <a:off x="11109652" y="3952935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F0C2D7F-9813-4B01-A0AA-1DDC9E71C8CF}"/>
              </a:ext>
            </a:extLst>
          </p:cNvPr>
          <p:cNvSpPr txBox="1"/>
          <p:nvPr/>
        </p:nvSpPr>
        <p:spPr>
          <a:xfrm>
            <a:off x="11109652" y="5153937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9F31FBB-5778-4DEF-B812-53E3526C7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802" y="576775"/>
            <a:ext cx="7409849" cy="540680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64250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A09FF4D-B05E-42F0-AE2D-446FFF6A1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246" y="5181368"/>
            <a:ext cx="7006358" cy="1418390"/>
          </a:xfrm>
          <a:prstGeom prst="rect">
            <a:avLst/>
          </a:prstGeom>
        </p:spPr>
      </p:pic>
      <p:sp>
        <p:nvSpPr>
          <p:cNvPr id="11" name="Título 10">
            <a:extLst>
              <a:ext uri="{FF2B5EF4-FFF2-40B4-BE49-F238E27FC236}">
                <a16:creationId xmlns:a16="http://schemas.microsoft.com/office/drawing/2014/main" id="{ED59BFB9-1FA0-499D-AD14-FC2DE0C19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64" y="2311710"/>
            <a:ext cx="5050896" cy="2234580"/>
          </a:xfrm>
        </p:spPr>
        <p:txBody>
          <a:bodyPr>
            <a:normAutofit/>
          </a:bodyPr>
          <a:lstStyle/>
          <a:p>
            <a:pPr algn="ctr"/>
            <a:r>
              <a:rPr lang="en-US" sz="3000" dirty="0">
                <a:latin typeface="Montserrat Black" panose="00000A00000000000000" pitchFamily="2" charset="0"/>
              </a:rPr>
              <a:t>Effects of the model on the Hubble parameter</a:t>
            </a:r>
            <a:br>
              <a:rPr lang="en-US" dirty="0"/>
            </a:br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E6C51FF-164E-4C8B-8122-ACF02EA1E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391" y="162708"/>
            <a:ext cx="5138068" cy="4904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C0838FD-A903-4E98-A259-29DF01C0C056}"/>
              </a:ext>
            </a:extLst>
          </p:cNvPr>
          <p:cNvSpPr txBox="1"/>
          <p:nvPr/>
        </p:nvSpPr>
        <p:spPr>
          <a:xfrm>
            <a:off x="3507475" y="5336275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859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980A79D-301C-4680-819F-3C0E09DD2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350" y="119437"/>
            <a:ext cx="9275300" cy="661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31A755C-8BC6-4105-9120-A0FDA1085469}"/>
              </a:ext>
            </a:extLst>
          </p:cNvPr>
          <p:cNvSpPr txBox="1"/>
          <p:nvPr/>
        </p:nvSpPr>
        <p:spPr>
          <a:xfrm>
            <a:off x="10733650" y="5268036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335EFEA-5FBE-410A-A2D6-840FEC0CB13A}"/>
              </a:ext>
            </a:extLst>
          </p:cNvPr>
          <p:cNvSpPr txBox="1"/>
          <p:nvPr/>
        </p:nvSpPr>
        <p:spPr>
          <a:xfrm>
            <a:off x="10733650" y="4252373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78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98F7B2-D265-42FB-A35C-A3420806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18991"/>
            <a:ext cx="10668000" cy="869852"/>
          </a:xfrm>
        </p:spPr>
        <p:txBody>
          <a:bodyPr>
            <a:normAutofit/>
          </a:bodyPr>
          <a:lstStyle/>
          <a:p>
            <a:r>
              <a:rPr lang="en-US" sz="3300" u="sng" dirty="0">
                <a:latin typeface="Montserrat Black" panose="00000A00000000000000" pitchFamily="2" charset="0"/>
              </a:rPr>
              <a:t>Conclusions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DD96780-B900-44D4-8B4C-249D1729C435}"/>
              </a:ext>
            </a:extLst>
          </p:cNvPr>
          <p:cNvSpPr txBox="1"/>
          <p:nvPr/>
        </p:nvSpPr>
        <p:spPr>
          <a:xfrm>
            <a:off x="3116236" y="1806665"/>
            <a:ext cx="82296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>
                <a:latin typeface="Montserrat" panose="00000500000000000000" pitchFamily="2" charset="0"/>
              </a:rPr>
              <a:t>Deviations up to 2% </a:t>
            </a:r>
            <a:r>
              <a:rPr lang="en-US" sz="2600" dirty="0">
                <a:latin typeface="Montserrat" panose="00000500000000000000" pitchFamily="2" charset="0"/>
              </a:rPr>
              <a:t>from</a:t>
            </a:r>
            <a:r>
              <a:rPr lang="es-ES" sz="2600" dirty="0">
                <a:latin typeface="Montserrat" panose="00000500000000000000" pitchFamily="2" charset="0"/>
              </a:rPr>
              <a:t> </a:t>
            </a:r>
            <a:r>
              <a:rPr lang="el-GR" sz="2600" dirty="0">
                <a:latin typeface="Georgia" panose="02040502050405020303" pitchFamily="18" charset="0"/>
              </a:rPr>
              <a:t>Λ</a:t>
            </a:r>
            <a:r>
              <a:rPr lang="es-ES" sz="2600" dirty="0">
                <a:latin typeface="Georgia" panose="02040502050405020303" pitchFamily="18" charset="0"/>
              </a:rPr>
              <a:t>CDM in the angular scales of approximately 0193°,  0.303°, 0.528°</a:t>
            </a:r>
            <a:endParaRPr lang="en-US" sz="2600" dirty="0"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F1FC8C3D-D206-4DDF-B663-EAA0ED222AC3}"/>
                  </a:ext>
                </a:extLst>
              </p:cNvPr>
              <p:cNvSpPr txBox="1"/>
              <p:nvPr/>
            </p:nvSpPr>
            <p:spPr>
              <a:xfrm>
                <a:off x="2370160" y="3289215"/>
                <a:ext cx="8509377" cy="92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latin typeface="Montserrat" panose="00000500000000000000" pitchFamily="2" charset="0"/>
                  </a:rPr>
                  <a:t>Even number of Dirac neutrinos ruled out due to the experimental uncertainty reported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US" sz="2600" dirty="0"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F1FC8C3D-D206-4DDF-B663-EAA0ED222A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0160" y="3289215"/>
                <a:ext cx="8509377" cy="924612"/>
              </a:xfrm>
              <a:prstGeom prst="rect">
                <a:avLst/>
              </a:prstGeom>
              <a:blipFill>
                <a:blip r:embed="rId2"/>
                <a:stretch>
                  <a:fillRect l="-1289" t="-5960" b="-13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C5611990-E7B5-4846-B9FD-D82AEB5BC5DB}"/>
                  </a:ext>
                </a:extLst>
              </p:cNvPr>
              <p:cNvSpPr txBox="1"/>
              <p:nvPr/>
            </p:nvSpPr>
            <p:spPr>
              <a:xfrm>
                <a:off x="1903865" y="4922392"/>
                <a:ext cx="9262268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600" dirty="0">
                    <a:latin typeface="Montserrat" panose="00000500000000000000" pitchFamily="2" charset="0"/>
                  </a:rPr>
                  <a:t> parameter is modified by up to approximately 1.5%, getting closer to local astrophysics measurements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C5611990-E7B5-4846-B9FD-D82AEB5BC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865" y="4922392"/>
                <a:ext cx="9262268" cy="892552"/>
              </a:xfrm>
              <a:prstGeom prst="rect">
                <a:avLst/>
              </a:prstGeom>
              <a:blipFill>
                <a:blip r:embed="rId3"/>
                <a:stretch>
                  <a:fillRect l="-1184" t="-5442" b="-17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F33018E3-239F-4EE5-8607-E2510F7C386F}"/>
              </a:ext>
            </a:extLst>
          </p:cNvPr>
          <p:cNvCxnSpPr>
            <a:cxnSpLocks/>
          </p:cNvCxnSpPr>
          <p:nvPr/>
        </p:nvCxnSpPr>
        <p:spPr>
          <a:xfrm>
            <a:off x="2370160" y="914400"/>
            <a:ext cx="0" cy="13385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0022B4B1-DD38-4D3B-A775-E103A232DFE3}"/>
              </a:ext>
            </a:extLst>
          </p:cNvPr>
          <p:cNvCxnSpPr>
            <a:cxnSpLocks/>
          </p:cNvCxnSpPr>
          <p:nvPr/>
        </p:nvCxnSpPr>
        <p:spPr>
          <a:xfrm>
            <a:off x="1719618" y="914400"/>
            <a:ext cx="0" cy="28371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205FFBAC-E689-4A37-A53D-751FC354DAF0}"/>
              </a:ext>
            </a:extLst>
          </p:cNvPr>
          <p:cNvCxnSpPr>
            <a:cxnSpLocks/>
          </p:cNvCxnSpPr>
          <p:nvPr/>
        </p:nvCxnSpPr>
        <p:spPr>
          <a:xfrm>
            <a:off x="1025857" y="914400"/>
            <a:ext cx="0" cy="4423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8D4EEAED-BA96-4911-841E-8D6CEC67B254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370160" y="2252941"/>
            <a:ext cx="7460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1BC6187-9132-474F-A2DD-C316EF2B746C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1719618" y="3751521"/>
            <a:ext cx="65054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D5CBEE7B-9714-4D6D-B464-AF15B78C9B5F}"/>
              </a:ext>
            </a:extLst>
          </p:cNvPr>
          <p:cNvCxnSpPr>
            <a:cxnSpLocks/>
          </p:cNvCxnSpPr>
          <p:nvPr/>
        </p:nvCxnSpPr>
        <p:spPr>
          <a:xfrm>
            <a:off x="1025857" y="5337891"/>
            <a:ext cx="7210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883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98F7B2-D265-42FB-A35C-A3420806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18991"/>
            <a:ext cx="10668000" cy="869852"/>
          </a:xfrm>
        </p:spPr>
        <p:txBody>
          <a:bodyPr>
            <a:normAutofit/>
          </a:bodyPr>
          <a:lstStyle/>
          <a:p>
            <a:r>
              <a:rPr lang="en-US" sz="3300" u="sng" dirty="0">
                <a:latin typeface="Montserrat Black" panose="00000A00000000000000" pitchFamily="2" charset="0"/>
              </a:rPr>
              <a:t>REMARKS and future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8DD96780-B900-44D4-8B4C-249D1729C435}"/>
                  </a:ext>
                </a:extLst>
              </p:cNvPr>
              <p:cNvSpPr txBox="1"/>
              <p:nvPr/>
            </p:nvSpPr>
            <p:spPr>
              <a:xfrm>
                <a:off x="3116236" y="1806665"/>
                <a:ext cx="8798259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600" dirty="0">
                    <a:latin typeface="Montserrat" panose="00000500000000000000" pitchFamily="2" charset="0"/>
                  </a:rPr>
                  <a:t>How the massive regime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600" dirty="0">
                    <a:latin typeface="Montserrat" panose="00000500000000000000" pitchFamily="2" charset="0"/>
                  </a:rPr>
                  <a:t> impacts the Hubble parameter and the CMB matter-power spectrum?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8DD96780-B900-44D4-8B4C-249D1729C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236" y="1806665"/>
                <a:ext cx="8798259" cy="892552"/>
              </a:xfrm>
              <a:prstGeom prst="rect">
                <a:avLst/>
              </a:prstGeom>
              <a:blipFill>
                <a:blip r:embed="rId2"/>
                <a:stretch>
                  <a:fillRect l="-1247" t="-5442" b="-17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F1FC8C3D-D206-4DDF-B663-EAA0ED222AC3}"/>
              </a:ext>
            </a:extLst>
          </p:cNvPr>
          <p:cNvSpPr txBox="1"/>
          <p:nvPr/>
        </p:nvSpPr>
        <p:spPr>
          <a:xfrm>
            <a:off x="1676728" y="4891615"/>
            <a:ext cx="93669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>
                <a:latin typeface="Montserrat" panose="00000500000000000000" pitchFamily="2" charset="0"/>
              </a:rPr>
              <a:t>It is expected that the effects of these model can be observed in LSST measurements, such as weak-lensing</a:t>
            </a:r>
            <a:endParaRPr lang="en-US" sz="2600" dirty="0"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C5611990-E7B5-4846-B9FD-D82AEB5BC5DB}"/>
                  </a:ext>
                </a:extLst>
              </p:cNvPr>
              <p:cNvSpPr txBox="1"/>
              <p:nvPr/>
            </p:nvSpPr>
            <p:spPr>
              <a:xfrm>
                <a:off x="2427026" y="3282603"/>
                <a:ext cx="9262268" cy="92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600" dirty="0">
                    <a:latin typeface="Montserrat" panose="00000500000000000000" pitchFamily="2" charset="0"/>
                  </a:rPr>
                  <a:t>The contribution of Z’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s-E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26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600" dirty="0">
                    <a:latin typeface="Montserrat" panose="00000500000000000000" pitchFamily="2" charset="0"/>
                  </a:rPr>
                  <a:t>has to be extended to other accessible regions in the parameters’ space</a:t>
                </a: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C5611990-E7B5-4846-B9FD-D82AEB5BC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7026" y="3282603"/>
                <a:ext cx="9262268" cy="924612"/>
              </a:xfrm>
              <a:prstGeom prst="rect">
                <a:avLst/>
              </a:prstGeom>
              <a:blipFill>
                <a:blip r:embed="rId3"/>
                <a:stretch>
                  <a:fillRect l="-1184" t="-5263" b="-16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F33018E3-239F-4EE5-8607-E2510F7C386F}"/>
              </a:ext>
            </a:extLst>
          </p:cNvPr>
          <p:cNvCxnSpPr>
            <a:cxnSpLocks/>
          </p:cNvCxnSpPr>
          <p:nvPr/>
        </p:nvCxnSpPr>
        <p:spPr>
          <a:xfrm>
            <a:off x="2370160" y="914400"/>
            <a:ext cx="0" cy="13385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0022B4B1-DD38-4D3B-A775-E103A232DFE3}"/>
              </a:ext>
            </a:extLst>
          </p:cNvPr>
          <p:cNvCxnSpPr>
            <a:cxnSpLocks/>
          </p:cNvCxnSpPr>
          <p:nvPr/>
        </p:nvCxnSpPr>
        <p:spPr>
          <a:xfrm>
            <a:off x="1705970" y="914400"/>
            <a:ext cx="0" cy="28371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205FFBAC-E689-4A37-A53D-751FC354DAF0}"/>
              </a:ext>
            </a:extLst>
          </p:cNvPr>
          <p:cNvCxnSpPr>
            <a:cxnSpLocks/>
          </p:cNvCxnSpPr>
          <p:nvPr/>
        </p:nvCxnSpPr>
        <p:spPr>
          <a:xfrm>
            <a:off x="1025857" y="914400"/>
            <a:ext cx="0" cy="4423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8D4EEAED-BA96-4911-841E-8D6CEC67B254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370160" y="2252941"/>
            <a:ext cx="7460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1BC6187-9132-474F-A2DD-C316EF2B746C}"/>
              </a:ext>
            </a:extLst>
          </p:cNvPr>
          <p:cNvCxnSpPr>
            <a:cxnSpLocks/>
          </p:cNvCxnSpPr>
          <p:nvPr/>
        </p:nvCxnSpPr>
        <p:spPr>
          <a:xfrm>
            <a:off x="1041780" y="5337891"/>
            <a:ext cx="6641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D5CBEE7B-9714-4D6D-B464-AF15B78C9B5F}"/>
              </a:ext>
            </a:extLst>
          </p:cNvPr>
          <p:cNvCxnSpPr>
            <a:cxnSpLocks/>
          </p:cNvCxnSpPr>
          <p:nvPr/>
        </p:nvCxnSpPr>
        <p:spPr>
          <a:xfrm>
            <a:off x="1705970" y="3751521"/>
            <a:ext cx="7210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07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F65433-AA06-4707-BE09-5FE10C597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46"/>
            <a:ext cx="3591636" cy="1320631"/>
          </a:xfrm>
        </p:spPr>
        <p:txBody>
          <a:bodyPr>
            <a:normAutofit/>
          </a:bodyPr>
          <a:lstStyle/>
          <a:p>
            <a:pPr algn="ctr"/>
            <a:r>
              <a:rPr lang="es-ES" sz="3400" dirty="0">
                <a:latin typeface="Montserrat Black" panose="00000A00000000000000" pitchFamily="2" charset="0"/>
              </a:rPr>
              <a:t>references</a:t>
            </a:r>
            <a:endParaRPr lang="en-US" sz="3400" dirty="0">
              <a:latin typeface="Montserrat Black" panose="00000A00000000000000" pitchFamily="2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0E0B54-AC2D-48E0-8AEF-44064F3BE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145283"/>
            <a:ext cx="10668000" cy="418107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200" dirty="0">
                <a:latin typeface="Montserrat" panose="00000500000000000000" pitchFamily="2" charset="0"/>
              </a:rPr>
              <a:t>Heeck J, Phys. Lett. B739 (2014) 256-262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200" dirty="0">
                <a:latin typeface="Montserrat" panose="00000500000000000000" pitchFamily="2" charset="0"/>
              </a:rPr>
              <a:t>N. Aghnaim et al. (Planck Collaboration), Planck 2018 Results. VI. Cosmological Parameters, arXiv: 1807.06209.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200" dirty="0">
                <a:latin typeface="Montserrat" panose="00000500000000000000" pitchFamily="2" charset="0"/>
              </a:rPr>
              <a:t>Audren, B., Lesgourgues, J., Benabed, K., &amp; Prunet, S. (2013). J. Cosmol. Astropart. Phys, 2(001), 1210-7183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>
                <a:latin typeface="Montserrat" panose="00000500000000000000" pitchFamily="2" charset="0"/>
              </a:rPr>
              <a:t>Diego Blas, Julien Lesgourgues, and Thomas Tram. Journal of Cosmology and Astroparticle Physics, 2011(07):034, 2011.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>
                <a:latin typeface="Montserrat" panose="00000500000000000000" pitchFamily="2" charset="0"/>
              </a:rPr>
              <a:t>Sergei Bashinsky and Uros Seljak. Physical Review D, 69(8):083002, 2004</a:t>
            </a:r>
            <a:endParaRPr lang="es-ES" sz="2200" dirty="0">
              <a:latin typeface="Montserrat" panose="00000500000000000000" pitchFamily="2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ADC0CCB-0659-4A2F-8EC1-9AC9D16BAAD5}"/>
              </a:ext>
            </a:extLst>
          </p:cNvPr>
          <p:cNvSpPr txBox="1">
            <a:spLocks/>
          </p:cNvSpPr>
          <p:nvPr/>
        </p:nvSpPr>
        <p:spPr>
          <a:xfrm>
            <a:off x="2968283" y="5326354"/>
            <a:ext cx="8752974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i="1" dirty="0">
                <a:latin typeface="Montserrat Black" panose="00000A00000000000000" pitchFamily="2" charset="0"/>
              </a:rPr>
              <a:t>Thank you for your time</a:t>
            </a:r>
          </a:p>
        </p:txBody>
      </p:sp>
    </p:spTree>
    <p:extLst>
      <p:ext uri="{BB962C8B-B14F-4D97-AF65-F5344CB8AC3E}">
        <p14:creationId xmlns:p14="http://schemas.microsoft.com/office/powerpoint/2010/main" val="3172151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</TotalTime>
  <Words>347</Words>
  <Application>Microsoft Office PowerPoint</Application>
  <PresentationFormat>Panorámica</PresentationFormat>
  <Paragraphs>47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Cambria Math</vt:lpstr>
      <vt:lpstr>Georgia</vt:lpstr>
      <vt:lpstr>Montserrat</vt:lpstr>
      <vt:lpstr>Montserrat Black</vt:lpstr>
      <vt:lpstr>Times New Roman</vt:lpstr>
      <vt:lpstr>Tw Cen MT</vt:lpstr>
      <vt:lpstr>Circuito</vt:lpstr>
      <vt:lpstr>Leptophilic Z' model: Hubble tension and CMB constraints</vt:lpstr>
      <vt:lpstr>motivation and model building</vt:lpstr>
      <vt:lpstr>Presentación de PowerPoint</vt:lpstr>
      <vt:lpstr>Effects of the model on the Hubble parameter </vt:lpstr>
      <vt:lpstr>Presentación de PowerPoint</vt:lpstr>
      <vt:lpstr>Conclusions</vt:lpstr>
      <vt:lpstr>REMARKS and future work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Leptophilic Z' model: Hubble tension and CMB constraints</dc:title>
  <dc:creator>Juan Pablo Arcila Maldonado</dc:creator>
  <cp:lastModifiedBy>Juan Pablo Arcila Maldonado</cp:lastModifiedBy>
  <cp:revision>42</cp:revision>
  <dcterms:created xsi:type="dcterms:W3CDTF">2020-09-18T15:12:38Z</dcterms:created>
  <dcterms:modified xsi:type="dcterms:W3CDTF">2020-09-24T04:06:51Z</dcterms:modified>
</cp:coreProperties>
</file>