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7772400" cy="10058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15A39-78ED-4D26-A7F8-D78D9EFDAB19}" type="datetimeFigureOut">
              <a:rPr lang="es-CO" smtClean="0"/>
              <a:t>4/12/2020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EB5C7-6904-44B2-BA42-2F5DABD46A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772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EB5C7-6904-44B2-BA42-2F5DABD46ACF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7240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CO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CO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CO" sz="2000" b="0" strike="noStrike" spc="-1">
              <a:solidFill>
                <a:srgbClr val="40404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 hidden="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 hidden="1"/>
          <p:cNvSpPr/>
          <p:nvPr/>
        </p:nvSpPr>
        <p:spPr>
          <a:xfrm>
            <a:off x="0" y="6334200"/>
            <a:ext cx="12191760" cy="66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FF1EF419-8C85-4FFB-8EA5-B877D11AD123}" type="datetime">
              <a:rPr lang="es-CO" sz="900" b="0" strike="noStrike" spc="-1">
                <a:solidFill>
                  <a:srgbClr val="FFFFFF"/>
                </a:solidFill>
                <a:latin typeface="Calibri"/>
              </a:rPr>
              <a:t>4/12/2020</a:t>
            </a:fld>
            <a:endParaRPr lang="es-CO" sz="900" b="0" strike="noStrike" spc="-1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/>
          <a:lstStyle/>
          <a:p>
            <a:endParaRPr lang="es-CO" sz="2400" b="0" strike="noStrike" spc="-1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8747F5E3-F6E5-4DE4-BCBC-A9B25FDA2EF3}" type="slidenum">
              <a:rPr lang="es-CO" sz="1050" b="0" strike="noStrike" spc="-1">
                <a:solidFill>
                  <a:srgbClr val="FFFFFF"/>
                </a:solidFill>
                <a:latin typeface="Calibri"/>
              </a:rPr>
              <a:t>‹Nº›</a:t>
            </a:fld>
            <a:endParaRPr lang="es-CO" sz="1050" b="0" strike="noStrike" spc="-1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s-CO" sz="1800" b="0" strike="noStrike" spc="-1">
                <a:solidFill>
                  <a:srgbClr val="000000"/>
                </a:solidFill>
                <a:latin typeface="Calibri"/>
              </a:rPr>
              <a:t>Pulse para editar el formato del texto de título</a:t>
            </a: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rgbClr val="404040"/>
                </a:solidFill>
                <a:latin typeface="Calibri"/>
              </a:rPr>
              <a:t>Pulse para editar el formato de esquema del texto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O" sz="1400" b="0" strike="noStrike" spc="-1">
                <a:solidFill>
                  <a:srgbClr val="404040"/>
                </a:solidFill>
                <a:latin typeface="Calibri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1400" b="0" strike="noStrike" spc="-1">
                <a:solidFill>
                  <a:srgbClr val="404040"/>
                </a:solidFill>
                <a:latin typeface="Calibri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CO" sz="1400" b="0" strike="noStrike" spc="-1">
                <a:solidFill>
                  <a:srgbClr val="404040"/>
                </a:solidFill>
                <a:latin typeface="Calibri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rgbClr val="404040"/>
                </a:solidFill>
                <a:latin typeface="Calibri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rgbClr val="404040"/>
                </a:solidFill>
                <a:latin typeface="Calibri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CO" sz="2000" b="0" strike="noStrike" spc="-1">
                <a:solidFill>
                  <a:srgbClr val="404040"/>
                </a:solidFill>
                <a:latin typeface="Calibri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wm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990360" y="1729980"/>
            <a:ext cx="9953640" cy="2003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85000"/>
              </a:lnSpc>
            </a:pP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Simulation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of a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Water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Cherenkov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Detector Response to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the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Background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of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Cosmic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Rays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at Pamplona Norte de Santander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altitude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(2300 m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a.s.l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.)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for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the</a:t>
            </a:r>
            <a:r>
              <a:rPr lang="es-CO" sz="3200" b="1" strike="noStrike" spc="-49" dirty="0">
                <a:solidFill>
                  <a:srgbClr val="742217"/>
                </a:solidFill>
                <a:latin typeface="Calibri"/>
              </a:rPr>
              <a:t> LAGO </a:t>
            </a:r>
            <a:r>
              <a:rPr lang="es-CO" sz="3200" b="1" strike="noStrike" spc="-49" dirty="0" err="1">
                <a:solidFill>
                  <a:srgbClr val="742217"/>
                </a:solidFill>
                <a:latin typeface="Calibri"/>
              </a:rPr>
              <a:t>Collaboration</a:t>
            </a:r>
            <a:r>
              <a:rPr sz="3200" dirty="0"/>
              <a:t/>
            </a:r>
            <a:br>
              <a:rPr sz="3200" dirty="0"/>
            </a:br>
            <a:endParaRPr lang="es-CO" sz="3200" b="0" strike="noStrike" spc="-1" dirty="0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2271420" y="3733380"/>
            <a:ext cx="7391520" cy="1919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2400" b="1" strike="noStrike" spc="-1" dirty="0" err="1">
                <a:solidFill>
                  <a:srgbClr val="595959"/>
                </a:solidFill>
                <a:latin typeface="Calibri"/>
              </a:rPr>
              <a:t>Heidar</a:t>
            </a:r>
            <a:r>
              <a:rPr lang="es-CO" sz="2400" b="1" strike="noStrike" spc="-1" dirty="0">
                <a:solidFill>
                  <a:srgbClr val="595959"/>
                </a:solidFill>
                <a:latin typeface="Calibri"/>
              </a:rPr>
              <a:t> Marcel Parada Villamizar </a:t>
            </a:r>
            <a:endParaRPr lang="es-CO" sz="2400" b="1" strike="noStrike" spc="-1" dirty="0" smtClean="0">
              <a:solidFill>
                <a:srgbClr val="595959"/>
              </a:solid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es-CO" sz="2400" b="1" strike="noStrike" spc="-1" dirty="0" err="1" smtClean="0">
                <a:solidFill>
                  <a:srgbClr val="595959"/>
                </a:solidFill>
                <a:latin typeface="Calibri"/>
              </a:rPr>
              <a:t>Undergraduate</a:t>
            </a:r>
            <a:r>
              <a:rPr lang="es-CO" sz="2400" b="1" strike="noStrike" spc="-1" dirty="0" smtClean="0">
                <a:solidFill>
                  <a:srgbClr val="595959"/>
                </a:solidFill>
                <a:latin typeface="Calibri"/>
              </a:rPr>
              <a:t> </a:t>
            </a:r>
            <a:r>
              <a:rPr lang="es-CO" sz="2400" b="1" strike="noStrike" spc="-1" dirty="0" err="1">
                <a:solidFill>
                  <a:srgbClr val="595959"/>
                </a:solidFill>
                <a:latin typeface="Calibri"/>
              </a:rPr>
              <a:t>Physics</a:t>
            </a:r>
            <a:r>
              <a:rPr lang="es-CO" sz="2400" b="1" strike="noStrike" spc="-1" dirty="0">
                <a:solidFill>
                  <a:srgbClr val="595959"/>
                </a:solidFill>
                <a:latin typeface="Calibri"/>
              </a:rPr>
              <a:t> </a:t>
            </a:r>
            <a:r>
              <a:rPr lang="es-CO" sz="2400" b="1" strike="noStrike" spc="-1" dirty="0" err="1">
                <a:solidFill>
                  <a:srgbClr val="595959"/>
                </a:solidFill>
                <a:latin typeface="Calibri"/>
              </a:rPr>
              <a:t>Student</a:t>
            </a:r>
            <a:endParaRPr lang="es-CO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CO" sz="2400" b="1" strike="noStrike" spc="-1" dirty="0" smtClean="0">
                <a:solidFill>
                  <a:srgbClr val="595959"/>
                </a:solidFill>
                <a:latin typeface="Calibri"/>
              </a:rPr>
              <a:t>Co-</a:t>
            </a:r>
            <a:r>
              <a:rPr lang="es-CO" sz="2400" b="1" strike="noStrike" spc="-1" dirty="0" err="1" smtClean="0">
                <a:solidFill>
                  <a:srgbClr val="595959"/>
                </a:solidFill>
                <a:latin typeface="Calibri"/>
              </a:rPr>
              <a:t>Author</a:t>
            </a:r>
            <a:r>
              <a:rPr lang="es-CO" sz="2400" b="1" strike="noStrike" spc="-1" dirty="0">
                <a:solidFill>
                  <a:srgbClr val="595959"/>
                </a:solidFill>
                <a:latin typeface="Calibri"/>
              </a:rPr>
              <a:t>: Mauricio Suárez Durán, Dr.</a:t>
            </a:r>
            <a:endParaRPr lang="es-CO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CO" sz="2400" b="1" strike="noStrike" spc="-1" dirty="0" err="1">
                <a:solidFill>
                  <a:srgbClr val="595959"/>
                </a:solidFill>
                <a:latin typeface="Calibri"/>
              </a:rPr>
              <a:t>Department</a:t>
            </a:r>
            <a:r>
              <a:rPr lang="es-CO" sz="2400" b="1" strike="noStrike" spc="-1" dirty="0">
                <a:solidFill>
                  <a:srgbClr val="595959"/>
                </a:solidFill>
                <a:latin typeface="Calibri"/>
              </a:rPr>
              <a:t> of </a:t>
            </a:r>
            <a:r>
              <a:rPr lang="es-CO" sz="2400" b="1" strike="noStrike" spc="-1" dirty="0" err="1">
                <a:solidFill>
                  <a:srgbClr val="595959"/>
                </a:solidFill>
                <a:latin typeface="Calibri"/>
              </a:rPr>
              <a:t>Physics</a:t>
            </a:r>
            <a:r>
              <a:rPr lang="es-CO" sz="2400" b="1" strike="noStrike" spc="-1" dirty="0">
                <a:solidFill>
                  <a:srgbClr val="595959"/>
                </a:solidFill>
                <a:latin typeface="Calibri"/>
              </a:rPr>
              <a:t> and </a:t>
            </a:r>
            <a:r>
              <a:rPr lang="es-CO" sz="2400" b="1" strike="noStrike" spc="-1" dirty="0" err="1">
                <a:solidFill>
                  <a:srgbClr val="595959"/>
                </a:solidFill>
                <a:latin typeface="Calibri"/>
              </a:rPr>
              <a:t>Geology</a:t>
            </a:r>
            <a:r>
              <a:rPr lang="es-CO" sz="2400" b="1" strike="noStrike" spc="-1" dirty="0">
                <a:solidFill>
                  <a:srgbClr val="595959"/>
                </a:solidFill>
                <a:latin typeface="Calibri"/>
              </a:rPr>
              <a:t> </a:t>
            </a:r>
            <a:endParaRPr lang="es-CO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CO" sz="2400" b="1" strike="noStrike" spc="-1" dirty="0" err="1">
                <a:solidFill>
                  <a:srgbClr val="595959"/>
                </a:solidFill>
                <a:latin typeface="Calibri"/>
              </a:rPr>
              <a:t>University</a:t>
            </a:r>
            <a:r>
              <a:rPr lang="es-CO" sz="2400" b="1" strike="noStrike" spc="-1" dirty="0">
                <a:solidFill>
                  <a:srgbClr val="595959"/>
                </a:solidFill>
                <a:latin typeface="Calibri"/>
              </a:rPr>
              <a:t> of Pamplona</a:t>
            </a:r>
            <a:endParaRPr lang="es-CO" sz="2400" b="0" strike="noStrike" spc="-1" dirty="0">
              <a:latin typeface="Arial"/>
            </a:endParaRPr>
          </a:p>
        </p:txBody>
      </p:sp>
      <p:pic>
        <p:nvPicPr>
          <p:cNvPr id="48" name="Imagen 9"/>
          <p:cNvPicPr/>
          <p:nvPr/>
        </p:nvPicPr>
        <p:blipFill>
          <a:blip r:embed="rId2"/>
          <a:stretch/>
        </p:blipFill>
        <p:spPr>
          <a:xfrm>
            <a:off x="10593360" y="69120"/>
            <a:ext cx="1780920" cy="1376280"/>
          </a:xfrm>
          <a:prstGeom prst="rect">
            <a:avLst/>
          </a:prstGeom>
          <a:ln>
            <a:noFill/>
          </a:ln>
        </p:spPr>
      </p:pic>
      <p:pic>
        <p:nvPicPr>
          <p:cNvPr id="49" name="Imagen 11"/>
          <p:cNvPicPr/>
          <p:nvPr/>
        </p:nvPicPr>
        <p:blipFill>
          <a:blip r:embed="rId3"/>
          <a:stretch/>
        </p:blipFill>
        <p:spPr>
          <a:xfrm>
            <a:off x="9856440" y="6364800"/>
            <a:ext cx="1912680" cy="389160"/>
          </a:xfrm>
          <a:prstGeom prst="rect">
            <a:avLst/>
          </a:prstGeom>
          <a:ln>
            <a:noFill/>
          </a:ln>
        </p:spPr>
      </p:pic>
      <p:sp>
        <p:nvSpPr>
          <p:cNvPr id="50" name="CustomShape 3"/>
          <p:cNvSpPr/>
          <p:nvPr/>
        </p:nvSpPr>
        <p:spPr>
          <a:xfrm>
            <a:off x="11769480" y="6384960"/>
            <a:ext cx="326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800" b="0" strike="noStrike" spc="-1">
                <a:solidFill>
                  <a:srgbClr val="855D5D"/>
                </a:solidFill>
                <a:latin typeface="Arial Black"/>
              </a:rPr>
              <a:t>1</a:t>
            </a:r>
            <a:endParaRPr lang="es-CO" sz="1800" b="0" strike="noStrike" spc="-1">
              <a:latin typeface="Arial"/>
            </a:endParaRPr>
          </a:p>
        </p:txBody>
      </p:sp>
      <p:pic>
        <p:nvPicPr>
          <p:cNvPr id="51" name="Picture 4"/>
          <p:cNvPicPr/>
          <p:nvPr/>
        </p:nvPicPr>
        <p:blipFill>
          <a:blip r:embed="rId4"/>
          <a:stretch/>
        </p:blipFill>
        <p:spPr>
          <a:xfrm>
            <a:off x="262800" y="6193080"/>
            <a:ext cx="1034640" cy="564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57200" y="1693080"/>
            <a:ext cx="11311920" cy="93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3" name="Imagen 9"/>
          <p:cNvPicPr/>
          <p:nvPr/>
        </p:nvPicPr>
        <p:blipFill>
          <a:blip r:embed="rId2"/>
          <a:stretch/>
        </p:blipFill>
        <p:spPr>
          <a:xfrm>
            <a:off x="10593360" y="69120"/>
            <a:ext cx="1780920" cy="1376280"/>
          </a:xfrm>
          <a:prstGeom prst="rect">
            <a:avLst/>
          </a:prstGeom>
          <a:ln>
            <a:noFill/>
          </a:ln>
        </p:spPr>
      </p:pic>
      <p:pic>
        <p:nvPicPr>
          <p:cNvPr id="54" name="Imagen 11"/>
          <p:cNvPicPr/>
          <p:nvPr/>
        </p:nvPicPr>
        <p:blipFill>
          <a:blip r:embed="rId3"/>
          <a:stretch/>
        </p:blipFill>
        <p:spPr>
          <a:xfrm>
            <a:off x="9856440" y="6364800"/>
            <a:ext cx="1912680" cy="389160"/>
          </a:xfrm>
          <a:prstGeom prst="rect">
            <a:avLst/>
          </a:prstGeom>
          <a:ln>
            <a:noFill/>
          </a:ln>
        </p:spPr>
      </p:pic>
      <p:sp>
        <p:nvSpPr>
          <p:cNvPr id="55" name="CustomShape 2"/>
          <p:cNvSpPr/>
          <p:nvPr/>
        </p:nvSpPr>
        <p:spPr>
          <a:xfrm>
            <a:off x="11769480" y="6384960"/>
            <a:ext cx="326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800" b="0" strike="noStrike" spc="-1">
                <a:solidFill>
                  <a:srgbClr val="855D5D"/>
                </a:solidFill>
                <a:latin typeface="Arial Black"/>
              </a:rPr>
              <a:t>2</a:t>
            </a:r>
            <a:endParaRPr lang="es-CO" sz="1800" b="0" strike="noStrike" spc="-1">
              <a:latin typeface="Arial"/>
            </a:endParaRPr>
          </a:p>
        </p:txBody>
      </p:sp>
      <p:sp>
        <p:nvSpPr>
          <p:cNvPr id="56" name="CustomShape 3"/>
          <p:cNvSpPr/>
          <p:nvPr/>
        </p:nvSpPr>
        <p:spPr>
          <a:xfrm>
            <a:off x="-87480" y="144000"/>
            <a:ext cx="930348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2800" b="1" strike="noStrike" spc="-1" dirty="0">
                <a:solidFill>
                  <a:srgbClr val="9E3611"/>
                </a:solidFill>
                <a:latin typeface="Calibri"/>
              </a:rPr>
              <a:t>El </a:t>
            </a:r>
            <a:r>
              <a:rPr lang="es-CO" sz="2800" b="1" strike="noStrike" spc="-1" dirty="0" err="1">
                <a:solidFill>
                  <a:srgbClr val="9E3611"/>
                </a:solidFill>
                <a:latin typeface="Calibri"/>
              </a:rPr>
              <a:t>Latin</a:t>
            </a:r>
            <a:r>
              <a:rPr lang="es-CO" sz="2800" b="1" strike="noStrike" spc="-1" dirty="0">
                <a:solidFill>
                  <a:srgbClr val="9E3611"/>
                </a:solidFill>
                <a:latin typeface="Calibri"/>
              </a:rPr>
              <a:t> American </a:t>
            </a:r>
            <a:r>
              <a:rPr lang="es-CO" sz="2800" b="1" strike="noStrike" spc="-1" dirty="0" err="1">
                <a:solidFill>
                  <a:srgbClr val="9E3611"/>
                </a:solidFill>
                <a:latin typeface="Calibri"/>
              </a:rPr>
              <a:t>Giant</a:t>
            </a:r>
            <a:r>
              <a:rPr lang="es-CO" sz="2800" b="1" strike="noStrike" spc="-1" dirty="0">
                <a:solidFill>
                  <a:srgbClr val="9E3611"/>
                </a:solidFill>
                <a:latin typeface="Calibri"/>
              </a:rPr>
              <a:t> </a:t>
            </a:r>
            <a:r>
              <a:rPr lang="es-CO" sz="2800" b="1" strike="noStrike" spc="-1" dirty="0" err="1">
                <a:solidFill>
                  <a:srgbClr val="9E3611"/>
                </a:solidFill>
                <a:latin typeface="Calibri"/>
              </a:rPr>
              <a:t>Observatory</a:t>
            </a:r>
            <a:r>
              <a:rPr lang="es-CO" sz="2800" b="1" strike="noStrike" spc="-1" dirty="0">
                <a:solidFill>
                  <a:srgbClr val="9E3611"/>
                </a:solidFill>
                <a:latin typeface="Calibri"/>
              </a:rPr>
              <a:t> (LAGO)</a:t>
            </a:r>
            <a:r>
              <a:rPr dirty="0"/>
              <a:t/>
            </a:r>
            <a:br>
              <a:rPr dirty="0"/>
            </a:br>
            <a:endParaRPr lang="es-CO" sz="2800" b="0" strike="noStrike" spc="-1" dirty="0">
              <a:latin typeface="Arial"/>
            </a:endParaRPr>
          </a:p>
        </p:txBody>
      </p:sp>
      <p:pic>
        <p:nvPicPr>
          <p:cNvPr id="57" name="Marcador de contenido 11"/>
          <p:cNvPicPr/>
          <p:nvPr/>
        </p:nvPicPr>
        <p:blipFill>
          <a:blip r:embed="rId4"/>
          <a:stretch/>
        </p:blipFill>
        <p:spPr>
          <a:xfrm>
            <a:off x="9067680" y="2941200"/>
            <a:ext cx="1973160" cy="2112840"/>
          </a:xfrm>
          <a:prstGeom prst="rect">
            <a:avLst/>
          </a:prstGeom>
          <a:ln>
            <a:noFill/>
          </a:ln>
        </p:spPr>
      </p:pic>
      <p:sp>
        <p:nvSpPr>
          <p:cNvPr id="58" name="CustomShape 4"/>
          <p:cNvSpPr/>
          <p:nvPr/>
        </p:nvSpPr>
        <p:spPr>
          <a:xfrm>
            <a:off x="2347920" y="1979640"/>
            <a:ext cx="3569040" cy="1792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/>
        </p:style>
      </p:sp>
      <p:pic>
        <p:nvPicPr>
          <p:cNvPr id="59" name="Imagen 15"/>
          <p:cNvPicPr/>
          <p:nvPr/>
        </p:nvPicPr>
        <p:blipFill>
          <a:blip r:embed="rId5"/>
          <a:stretch/>
        </p:blipFill>
        <p:spPr>
          <a:xfrm>
            <a:off x="8448120" y="876240"/>
            <a:ext cx="2279880" cy="1748880"/>
          </a:xfrm>
          <a:prstGeom prst="rect">
            <a:avLst/>
          </a:prstGeom>
          <a:ln>
            <a:noFill/>
          </a:ln>
        </p:spPr>
      </p:pic>
      <p:pic>
        <p:nvPicPr>
          <p:cNvPr id="60" name="Picture 4"/>
          <p:cNvPicPr/>
          <p:nvPr/>
        </p:nvPicPr>
        <p:blipFill>
          <a:blip r:embed="rId6"/>
          <a:stretch/>
        </p:blipFill>
        <p:spPr>
          <a:xfrm>
            <a:off x="262800" y="6193080"/>
            <a:ext cx="1034640" cy="564120"/>
          </a:xfrm>
          <a:prstGeom prst="rect">
            <a:avLst/>
          </a:prstGeom>
          <a:ln>
            <a:noFill/>
          </a:ln>
        </p:spPr>
      </p:pic>
      <p:pic>
        <p:nvPicPr>
          <p:cNvPr id="61" name="Imagen 4"/>
          <p:cNvPicPr/>
          <p:nvPr/>
        </p:nvPicPr>
        <p:blipFill>
          <a:blip r:embed="rId7"/>
          <a:stretch/>
        </p:blipFill>
        <p:spPr>
          <a:xfrm>
            <a:off x="34920" y="1018800"/>
            <a:ext cx="8278200" cy="5036400"/>
          </a:xfrm>
          <a:prstGeom prst="rect">
            <a:avLst/>
          </a:prstGeom>
          <a:ln>
            <a:noFill/>
          </a:ln>
        </p:spPr>
      </p:pic>
      <p:sp>
        <p:nvSpPr>
          <p:cNvPr id="62" name="CustomShape 5"/>
          <p:cNvSpPr/>
          <p:nvPr/>
        </p:nvSpPr>
        <p:spPr>
          <a:xfrm>
            <a:off x="2233800" y="2185920"/>
            <a:ext cx="7622280" cy="1697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457200" y="1693080"/>
            <a:ext cx="11311920" cy="93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4" name="Imagen 9"/>
          <p:cNvPicPr/>
          <p:nvPr/>
        </p:nvPicPr>
        <p:blipFill>
          <a:blip r:embed="rId2"/>
          <a:stretch/>
        </p:blipFill>
        <p:spPr>
          <a:xfrm>
            <a:off x="10593360" y="69120"/>
            <a:ext cx="1780920" cy="1376280"/>
          </a:xfrm>
          <a:prstGeom prst="rect">
            <a:avLst/>
          </a:prstGeom>
          <a:ln>
            <a:noFill/>
          </a:ln>
        </p:spPr>
      </p:pic>
      <p:pic>
        <p:nvPicPr>
          <p:cNvPr id="65" name="Imagen 11"/>
          <p:cNvPicPr/>
          <p:nvPr/>
        </p:nvPicPr>
        <p:blipFill>
          <a:blip r:embed="rId3"/>
          <a:stretch/>
        </p:blipFill>
        <p:spPr>
          <a:xfrm>
            <a:off x="9856440" y="6364800"/>
            <a:ext cx="1912680" cy="389160"/>
          </a:xfrm>
          <a:prstGeom prst="rect">
            <a:avLst/>
          </a:prstGeom>
          <a:ln>
            <a:noFill/>
          </a:ln>
        </p:spPr>
      </p:pic>
      <p:sp>
        <p:nvSpPr>
          <p:cNvPr id="66" name="CustomShape 2"/>
          <p:cNvSpPr/>
          <p:nvPr/>
        </p:nvSpPr>
        <p:spPr>
          <a:xfrm>
            <a:off x="11769480" y="6384960"/>
            <a:ext cx="326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800" b="0" strike="noStrike" spc="-1">
                <a:solidFill>
                  <a:srgbClr val="855D5D"/>
                </a:solidFill>
                <a:latin typeface="Arial Black"/>
              </a:rPr>
              <a:t>3</a:t>
            </a:r>
            <a:endParaRPr lang="es-CO" sz="1800" b="0" strike="noStrike" spc="-1">
              <a:latin typeface="Arial"/>
            </a:endParaRPr>
          </a:p>
        </p:txBody>
      </p:sp>
      <p:sp>
        <p:nvSpPr>
          <p:cNvPr id="67" name="CustomShape 3"/>
          <p:cNvSpPr/>
          <p:nvPr/>
        </p:nvSpPr>
        <p:spPr>
          <a:xfrm>
            <a:off x="2649600" y="132840"/>
            <a:ext cx="6927480" cy="137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2800" b="1" strike="noStrike" spc="-1">
                <a:solidFill>
                  <a:srgbClr val="9E3611"/>
                </a:solidFill>
                <a:latin typeface="Calibri"/>
              </a:rPr>
              <a:t>METHODOLOGY</a:t>
            </a:r>
            <a:endParaRPr lang="es-CO" sz="2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t/>
            </a:r>
            <a:br/>
            <a:endParaRPr lang="es-CO" sz="2800" b="0" strike="noStrike" spc="-1">
              <a:latin typeface="Arial"/>
            </a:endParaRPr>
          </a:p>
        </p:txBody>
      </p:sp>
      <p:sp>
        <p:nvSpPr>
          <p:cNvPr id="68" name="CustomShape 4"/>
          <p:cNvSpPr/>
          <p:nvPr/>
        </p:nvSpPr>
        <p:spPr>
          <a:xfrm>
            <a:off x="288000" y="935980"/>
            <a:ext cx="4003200" cy="5055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CustomShape 5"/>
          <p:cNvSpPr/>
          <p:nvPr/>
        </p:nvSpPr>
        <p:spPr>
          <a:xfrm>
            <a:off x="1240920" y="5352840"/>
            <a:ext cx="197208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1800" b="1" strike="noStrike" spc="-1" dirty="0" err="1">
                <a:solidFill>
                  <a:srgbClr val="000000"/>
                </a:solidFill>
                <a:latin typeface="Calibri"/>
              </a:rPr>
              <a:t>Cosmic</a:t>
            </a:r>
            <a:r>
              <a:rPr lang="es-CO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s-CO" sz="1800" b="1" strike="noStrike" spc="-1" dirty="0" err="1">
                <a:solidFill>
                  <a:srgbClr val="000000"/>
                </a:solidFill>
                <a:latin typeface="Calibri"/>
              </a:rPr>
              <a:t>Ray</a:t>
            </a:r>
            <a:r>
              <a:rPr lang="es-CO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s-CO" sz="1800" b="1" strike="noStrike" spc="-1" dirty="0" err="1">
                <a:solidFill>
                  <a:srgbClr val="000000"/>
                </a:solidFill>
                <a:latin typeface="Calibri"/>
              </a:rPr>
              <a:t>Spectrum</a:t>
            </a:r>
            <a:r>
              <a:rPr lang="es-CO" sz="1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s-CO" sz="1200" strike="noStrike" spc="-1" dirty="0">
                <a:solidFill>
                  <a:srgbClr val="000000"/>
                </a:solidFill>
                <a:latin typeface="Calibri"/>
              </a:rPr>
              <a:t>[1]</a:t>
            </a:r>
            <a:endParaRPr lang="es-CO" sz="1200" strike="noStrike" spc="-1" dirty="0">
              <a:latin typeface="Arial"/>
            </a:endParaRPr>
          </a:p>
        </p:txBody>
      </p:sp>
      <p:pic>
        <p:nvPicPr>
          <p:cNvPr id="70" name="Picture 4"/>
          <p:cNvPicPr/>
          <p:nvPr/>
        </p:nvPicPr>
        <p:blipFill>
          <a:blip r:embed="rId4"/>
          <a:stretch/>
        </p:blipFill>
        <p:spPr>
          <a:xfrm>
            <a:off x="262800" y="6193080"/>
            <a:ext cx="1034640" cy="564120"/>
          </a:xfrm>
          <a:prstGeom prst="rect">
            <a:avLst/>
          </a:prstGeom>
          <a:ln>
            <a:noFill/>
          </a:ln>
        </p:spPr>
      </p:pic>
      <p:pic>
        <p:nvPicPr>
          <p:cNvPr id="71" name="Imagen 2"/>
          <p:cNvPicPr/>
          <p:nvPr/>
        </p:nvPicPr>
        <p:blipFill>
          <a:blip r:embed="rId5"/>
          <a:stretch/>
        </p:blipFill>
        <p:spPr>
          <a:xfrm>
            <a:off x="4574880" y="1332360"/>
            <a:ext cx="7477920" cy="4934160"/>
          </a:xfrm>
          <a:prstGeom prst="rect">
            <a:avLst/>
          </a:prstGeom>
          <a:ln>
            <a:noFill/>
          </a:ln>
        </p:spPr>
      </p:pic>
      <p:pic>
        <p:nvPicPr>
          <p:cNvPr id="72" name="Imagen 71"/>
          <p:cNvPicPr/>
          <p:nvPr/>
        </p:nvPicPr>
        <p:blipFill>
          <a:blip r:embed="rId6"/>
          <a:stretch/>
        </p:blipFill>
        <p:spPr>
          <a:xfrm>
            <a:off x="354240" y="1080000"/>
            <a:ext cx="3893760" cy="4327920"/>
          </a:xfrm>
          <a:prstGeom prst="rect">
            <a:avLst/>
          </a:prstGeom>
          <a:ln>
            <a:noFill/>
          </a:ln>
        </p:spPr>
      </p:pic>
      <p:sp>
        <p:nvSpPr>
          <p:cNvPr id="73" name="CustomShape 6"/>
          <p:cNvSpPr/>
          <p:nvPr/>
        </p:nvSpPr>
        <p:spPr>
          <a:xfrm rot="2495431">
            <a:off x="710308" y="1524605"/>
            <a:ext cx="1674141" cy="4136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Line 7"/>
          <p:cNvSpPr/>
          <p:nvPr/>
        </p:nvSpPr>
        <p:spPr>
          <a:xfrm flipH="1">
            <a:off x="2158409" y="2304000"/>
            <a:ext cx="1591" cy="27144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TextShape 8"/>
          <p:cNvSpPr txBox="1"/>
          <p:nvPr/>
        </p:nvSpPr>
        <p:spPr>
          <a:xfrm>
            <a:off x="1368000" y="6408000"/>
            <a:ext cx="8280000" cy="515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[1] Durán, M. S. (2015). Modulación de rayos cósmicos secundarios a nivel del suelo por cambios en el campo geomagnético (Doctoral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dissertation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, Tesis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maestrıa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, Universidad Industrial de Santander). Pg. 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457200" y="1693080"/>
            <a:ext cx="11311920" cy="93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7" name="Imagen 9"/>
          <p:cNvPicPr/>
          <p:nvPr/>
        </p:nvPicPr>
        <p:blipFill>
          <a:blip r:embed="rId2"/>
          <a:stretch/>
        </p:blipFill>
        <p:spPr>
          <a:xfrm>
            <a:off x="10593360" y="69120"/>
            <a:ext cx="1780920" cy="1376280"/>
          </a:xfrm>
          <a:prstGeom prst="rect">
            <a:avLst/>
          </a:prstGeom>
          <a:ln>
            <a:noFill/>
          </a:ln>
        </p:spPr>
      </p:pic>
      <p:pic>
        <p:nvPicPr>
          <p:cNvPr id="78" name="Imagen 11"/>
          <p:cNvPicPr/>
          <p:nvPr/>
        </p:nvPicPr>
        <p:blipFill>
          <a:blip r:embed="rId3"/>
          <a:stretch/>
        </p:blipFill>
        <p:spPr>
          <a:xfrm>
            <a:off x="9856440" y="6364800"/>
            <a:ext cx="1912680" cy="389160"/>
          </a:xfrm>
          <a:prstGeom prst="rect">
            <a:avLst/>
          </a:prstGeom>
          <a:ln>
            <a:noFill/>
          </a:ln>
        </p:spPr>
      </p:pic>
      <p:sp>
        <p:nvSpPr>
          <p:cNvPr id="79" name="CustomShape 2"/>
          <p:cNvSpPr/>
          <p:nvPr/>
        </p:nvSpPr>
        <p:spPr>
          <a:xfrm>
            <a:off x="11769480" y="6384960"/>
            <a:ext cx="326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800" b="0" strike="noStrike" spc="-1">
                <a:solidFill>
                  <a:srgbClr val="855D5D"/>
                </a:solidFill>
                <a:latin typeface="Arial Black"/>
              </a:rPr>
              <a:t>4</a:t>
            </a:r>
            <a:endParaRPr lang="es-CO" sz="1800" b="0" strike="noStrike" spc="-1">
              <a:latin typeface="Arial"/>
            </a:endParaRPr>
          </a:p>
        </p:txBody>
      </p:sp>
      <p:pic>
        <p:nvPicPr>
          <p:cNvPr id="80" name="Picture 4"/>
          <p:cNvPicPr/>
          <p:nvPr/>
        </p:nvPicPr>
        <p:blipFill>
          <a:blip r:embed="rId4"/>
          <a:stretch/>
        </p:blipFill>
        <p:spPr>
          <a:xfrm>
            <a:off x="262800" y="6193080"/>
            <a:ext cx="1034640" cy="564120"/>
          </a:xfrm>
          <a:prstGeom prst="rect">
            <a:avLst/>
          </a:prstGeom>
          <a:ln>
            <a:noFill/>
          </a:ln>
        </p:spPr>
      </p:pic>
      <p:sp>
        <p:nvSpPr>
          <p:cNvPr id="81" name="CustomShape 3"/>
          <p:cNvSpPr/>
          <p:nvPr/>
        </p:nvSpPr>
        <p:spPr>
          <a:xfrm>
            <a:off x="2754000" y="63720"/>
            <a:ext cx="692748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2800" b="1" strike="noStrike" spc="-1">
                <a:solidFill>
                  <a:srgbClr val="9E3611"/>
                </a:solidFill>
                <a:latin typeface="Calibri"/>
              </a:rPr>
              <a:t>Preliminary Results</a:t>
            </a:r>
            <a:r>
              <a:t/>
            </a:r>
            <a:br/>
            <a:endParaRPr lang="es-CO" sz="2800" b="0" strike="noStrike" spc="-1">
              <a:latin typeface="Arial"/>
            </a:endParaRPr>
          </a:p>
        </p:txBody>
      </p:sp>
      <p:pic>
        <p:nvPicPr>
          <p:cNvPr id="83" name="Imagen 82"/>
          <p:cNvPicPr/>
          <p:nvPr/>
        </p:nvPicPr>
        <p:blipFill>
          <a:blip r:embed="rId5"/>
          <a:stretch/>
        </p:blipFill>
        <p:spPr>
          <a:xfrm>
            <a:off x="457200" y="553155"/>
            <a:ext cx="6165720" cy="3405875"/>
          </a:xfrm>
          <a:prstGeom prst="rect">
            <a:avLst/>
          </a:prstGeom>
          <a:ln>
            <a:noFill/>
          </a:ln>
        </p:spPr>
      </p:pic>
      <p:sp>
        <p:nvSpPr>
          <p:cNvPr id="84" name="TextShape 5"/>
          <p:cNvSpPr txBox="1"/>
          <p:nvPr/>
        </p:nvSpPr>
        <p:spPr>
          <a:xfrm>
            <a:off x="1440000" y="6408000"/>
            <a:ext cx="7704000" cy="374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es-CO" sz="1000" b="0" strike="noStrike" spc="-1" dirty="0">
              <a:latin typeface="Arial"/>
            </a:endParaRPr>
          </a:p>
        </p:txBody>
      </p:sp>
      <p:pic>
        <p:nvPicPr>
          <p:cNvPr id="86" name="Imagen 85"/>
          <p:cNvPicPr/>
          <p:nvPr/>
        </p:nvPicPr>
        <p:blipFill>
          <a:blip r:embed="rId6"/>
          <a:stretch/>
        </p:blipFill>
        <p:spPr>
          <a:xfrm>
            <a:off x="2057329" y="4081888"/>
            <a:ext cx="3704843" cy="2138587"/>
          </a:xfrm>
          <a:prstGeom prst="rect">
            <a:avLst/>
          </a:prstGeom>
          <a:ln>
            <a:noFill/>
          </a:ln>
        </p:spPr>
      </p:pic>
      <p:sp>
        <p:nvSpPr>
          <p:cNvPr id="87" name="TextShape 7"/>
          <p:cNvSpPr txBox="1"/>
          <p:nvPr/>
        </p:nvSpPr>
        <p:spPr>
          <a:xfrm>
            <a:off x="1439640" y="6408000"/>
            <a:ext cx="8241840" cy="515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CO" sz="1000" b="0" strike="noStrike" spc="-1" dirty="0" smtClean="0">
                <a:solidFill>
                  <a:schemeClr val="bg1"/>
                </a:solidFill>
                <a:latin typeface="Arial"/>
              </a:rPr>
              <a:t>[2] Sarmiento-Cano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, C., Suárez-Durán, M., Calderón-Ardila, R., Vásquez-Ramírez, A.,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Jaimes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-Motta, A.,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Dasso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, S., ... &amp;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Asorey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, H. (2020). Performance of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the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 LAGO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water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Cherenkov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detectors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 to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cosmic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ray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 flux.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arXiv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 </a:t>
            </a:r>
            <a:r>
              <a:rPr lang="es-CO" sz="1000" b="0" strike="noStrike" spc="-1" dirty="0" err="1">
                <a:solidFill>
                  <a:schemeClr val="bg1"/>
                </a:solidFill>
                <a:latin typeface="Arial"/>
              </a:rPr>
              <a:t>preprint</a:t>
            </a:r>
            <a:r>
              <a:rPr lang="es-CO" sz="1000" b="0" strike="noStrike" spc="-1" dirty="0">
                <a:solidFill>
                  <a:schemeClr val="bg1"/>
                </a:solidFill>
                <a:latin typeface="Arial"/>
              </a:rPr>
              <a:t> arXiv:2010.14591</a:t>
            </a:r>
            <a:r>
              <a:rPr lang="es-CO" sz="1000" b="0" strike="noStrike" spc="-1" dirty="0" smtClean="0">
                <a:solidFill>
                  <a:schemeClr val="bg1"/>
                </a:solidFill>
                <a:latin typeface="Arial"/>
              </a:rPr>
              <a:t>. Pg. 6</a:t>
            </a:r>
            <a:endParaRPr lang="es-CO" sz="1000" b="0" strike="noStrike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57" y="2940711"/>
            <a:ext cx="4967331" cy="3035048"/>
          </a:xfrm>
          <a:prstGeom prst="rect">
            <a:avLst/>
          </a:prstGeom>
        </p:spPr>
      </p:pic>
      <p:sp>
        <p:nvSpPr>
          <p:cNvPr id="85" name="TextShape 6"/>
          <p:cNvSpPr txBox="1"/>
          <p:nvPr/>
        </p:nvSpPr>
        <p:spPr>
          <a:xfrm>
            <a:off x="5563986" y="5929102"/>
            <a:ext cx="628560" cy="356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CO" sz="1000" strike="noStrike" spc="-1" dirty="0" smtClean="0">
                <a:solidFill>
                  <a:srgbClr val="000000"/>
                </a:solidFill>
                <a:latin typeface="Calibri"/>
              </a:rPr>
              <a:t> [2]</a:t>
            </a:r>
            <a:endParaRPr lang="es-CO" sz="1000" spc="-1" dirty="0"/>
          </a:p>
        </p:txBody>
      </p:sp>
      <p:sp>
        <p:nvSpPr>
          <p:cNvPr id="3" name="Rectángulo 2"/>
          <p:cNvSpPr/>
          <p:nvPr/>
        </p:nvSpPr>
        <p:spPr>
          <a:xfrm>
            <a:off x="11606244" y="5603694"/>
            <a:ext cx="3588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000" spc="-1" dirty="0">
                <a:solidFill>
                  <a:srgbClr val="000000"/>
                </a:solidFill>
                <a:latin typeface="Calibri"/>
              </a:rPr>
              <a:t> [2]</a:t>
            </a:r>
            <a:endParaRPr lang="es-CO" sz="1000" spc="-1" dirty="0"/>
          </a:p>
        </p:txBody>
      </p:sp>
      <p:sp>
        <p:nvSpPr>
          <p:cNvPr id="4" name="Rectángulo 3"/>
          <p:cNvSpPr/>
          <p:nvPr/>
        </p:nvSpPr>
        <p:spPr>
          <a:xfrm>
            <a:off x="6810357" y="2159100"/>
            <a:ext cx="2524712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CO" sz="1400" dirty="0" err="1" smtClean="0"/>
              <a:t>Photons</a:t>
            </a:r>
            <a:r>
              <a:rPr lang="es-CO" sz="1400" dirty="0" smtClean="0"/>
              <a:t>: 	1128,03 /(m^2*s) </a:t>
            </a:r>
          </a:p>
          <a:p>
            <a:r>
              <a:rPr lang="es-CO" sz="1400" dirty="0" err="1" smtClean="0"/>
              <a:t>Muons</a:t>
            </a:r>
            <a:r>
              <a:rPr lang="es-CO" sz="1400" dirty="0" smtClean="0"/>
              <a:t>:	149,85 </a:t>
            </a:r>
            <a:r>
              <a:rPr lang="es-CO" sz="1400" dirty="0" smtClean="0"/>
              <a:t>/(m^2*s)</a:t>
            </a:r>
            <a:endParaRPr lang="es-CO" sz="1400" dirty="0" smtClean="0"/>
          </a:p>
          <a:p>
            <a:r>
              <a:rPr lang="es-CO" sz="1400" dirty="0" err="1" smtClean="0"/>
              <a:t>Neutrons</a:t>
            </a:r>
            <a:r>
              <a:rPr lang="es-CO" sz="1400" dirty="0" smtClean="0"/>
              <a:t>: 	40,58 </a:t>
            </a:r>
            <a:r>
              <a:rPr lang="es-CO" sz="1400" dirty="0" smtClean="0"/>
              <a:t>/(m^2*s)</a:t>
            </a:r>
            <a:endParaRPr lang="es-CO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1693080"/>
            <a:ext cx="11311920" cy="93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0" name="Imagen 11"/>
          <p:cNvPicPr/>
          <p:nvPr/>
        </p:nvPicPr>
        <p:blipFill>
          <a:blip r:embed="rId3"/>
          <a:stretch/>
        </p:blipFill>
        <p:spPr>
          <a:xfrm>
            <a:off x="9856440" y="6364800"/>
            <a:ext cx="1912680" cy="389160"/>
          </a:xfrm>
          <a:prstGeom prst="rect">
            <a:avLst/>
          </a:prstGeom>
          <a:ln>
            <a:noFill/>
          </a:ln>
        </p:spPr>
      </p:pic>
      <p:sp>
        <p:nvSpPr>
          <p:cNvPr id="91" name="CustomShape 2"/>
          <p:cNvSpPr/>
          <p:nvPr/>
        </p:nvSpPr>
        <p:spPr>
          <a:xfrm>
            <a:off x="11769480" y="6384960"/>
            <a:ext cx="326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800" b="0" strike="noStrike" spc="-1">
                <a:solidFill>
                  <a:srgbClr val="855D5D"/>
                </a:solidFill>
                <a:latin typeface="Arial Black"/>
              </a:rPr>
              <a:t>5</a:t>
            </a:r>
            <a:endParaRPr lang="es-CO" sz="1800" b="0" strike="noStrike" spc="-1">
              <a:latin typeface="Arial"/>
            </a:endParaRPr>
          </a:p>
        </p:txBody>
      </p:sp>
      <p:sp>
        <p:nvSpPr>
          <p:cNvPr id="92" name="CustomShape 3"/>
          <p:cNvSpPr/>
          <p:nvPr/>
        </p:nvSpPr>
        <p:spPr>
          <a:xfrm>
            <a:off x="-754692" y="114393"/>
            <a:ext cx="692748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2800" b="1" strike="noStrike" spc="-1" dirty="0" err="1">
                <a:solidFill>
                  <a:srgbClr val="9E3611"/>
                </a:solidFill>
                <a:latin typeface="Calibri"/>
              </a:rPr>
              <a:t>Preliminary</a:t>
            </a:r>
            <a:r>
              <a:rPr lang="es-CO" sz="2800" b="1" strike="noStrike" spc="-1" dirty="0">
                <a:solidFill>
                  <a:srgbClr val="9E3611"/>
                </a:solidFill>
                <a:latin typeface="Calibri"/>
              </a:rPr>
              <a:t> </a:t>
            </a:r>
            <a:r>
              <a:rPr lang="es-CO" sz="2800" b="1" strike="noStrike" spc="-1" dirty="0" err="1">
                <a:solidFill>
                  <a:srgbClr val="9E3611"/>
                </a:solidFill>
                <a:latin typeface="Calibri"/>
              </a:rPr>
              <a:t>Results</a:t>
            </a:r>
            <a:r>
              <a:rPr dirty="0"/>
              <a:t/>
            </a:r>
            <a:br>
              <a:rPr dirty="0"/>
            </a:br>
            <a:endParaRPr lang="es-CO" sz="2800" b="0" strike="noStrike" spc="-1" dirty="0">
              <a:latin typeface="Arial"/>
            </a:endParaRPr>
          </a:p>
        </p:txBody>
      </p:sp>
      <p:pic>
        <p:nvPicPr>
          <p:cNvPr id="94" name="Picture 4"/>
          <p:cNvPicPr/>
          <p:nvPr/>
        </p:nvPicPr>
        <p:blipFill>
          <a:blip r:embed="rId4"/>
          <a:stretch/>
        </p:blipFill>
        <p:spPr>
          <a:xfrm>
            <a:off x="262800" y="6193080"/>
            <a:ext cx="1034640" cy="564120"/>
          </a:xfrm>
          <a:prstGeom prst="rect">
            <a:avLst/>
          </a:prstGeom>
          <a:ln>
            <a:noFill/>
          </a:ln>
        </p:spPr>
      </p:pic>
      <p:pic>
        <p:nvPicPr>
          <p:cNvPr id="95" name="Imagen 3"/>
          <p:cNvPicPr/>
          <p:nvPr/>
        </p:nvPicPr>
        <p:blipFill>
          <a:blip r:embed="rId5"/>
          <a:stretch/>
        </p:blipFill>
        <p:spPr>
          <a:xfrm>
            <a:off x="63952" y="614225"/>
            <a:ext cx="5328000" cy="5560560"/>
          </a:xfrm>
          <a:prstGeom prst="rect">
            <a:avLst/>
          </a:prstGeom>
          <a:ln>
            <a:noFill/>
          </a:ln>
        </p:spPr>
      </p:pic>
      <p:sp>
        <p:nvSpPr>
          <p:cNvPr id="96" name="TextShape 4"/>
          <p:cNvSpPr txBox="1"/>
          <p:nvPr/>
        </p:nvSpPr>
        <p:spPr>
          <a:xfrm>
            <a:off x="1248598" y="6271334"/>
            <a:ext cx="8505731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CO" sz="1000" b="0" strike="noStrike" spc="-1" dirty="0" smtClean="0">
                <a:solidFill>
                  <a:schemeClr val="bg1"/>
                </a:solidFill>
                <a:latin typeface="Arial"/>
              </a:rPr>
              <a:t>[</a:t>
            </a:r>
            <a:endParaRPr lang="es-CO" sz="1000" b="0" strike="noStrike" spc="-1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97" name="CustomShape 5"/>
          <p:cNvSpPr/>
          <p:nvPr/>
        </p:nvSpPr>
        <p:spPr>
          <a:xfrm>
            <a:off x="4200708" y="3223634"/>
            <a:ext cx="19720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1000" b="1" strike="noStrike" spc="-1" dirty="0" smtClean="0">
                <a:solidFill>
                  <a:srgbClr val="000000"/>
                </a:solidFill>
                <a:latin typeface="Calibri"/>
              </a:rPr>
              <a:t> [3]</a:t>
            </a:r>
            <a:endParaRPr lang="es-CO" sz="1000" spc="-1" dirty="0"/>
          </a:p>
        </p:txBody>
      </p:sp>
      <p:pic>
        <p:nvPicPr>
          <p:cNvPr id="98" name="Imagen 2"/>
          <p:cNvPicPr/>
          <p:nvPr/>
        </p:nvPicPr>
        <p:blipFill>
          <a:blip r:embed="rId6"/>
          <a:stretch/>
        </p:blipFill>
        <p:spPr>
          <a:xfrm>
            <a:off x="2565276" y="1469156"/>
            <a:ext cx="4163070" cy="1993498"/>
          </a:xfrm>
          <a:prstGeom prst="rect">
            <a:avLst/>
          </a:prstGeom>
          <a:ln>
            <a:noFill/>
          </a:ln>
        </p:spPr>
      </p:pic>
      <p:pic>
        <p:nvPicPr>
          <p:cNvPr id="99" name="Imagen 3"/>
          <p:cNvPicPr/>
          <p:nvPr/>
        </p:nvPicPr>
        <p:blipFill>
          <a:blip r:embed="rId7"/>
          <a:stretch/>
        </p:blipFill>
        <p:spPr>
          <a:xfrm>
            <a:off x="6113160" y="3654728"/>
            <a:ext cx="4917486" cy="2298870"/>
          </a:xfrm>
          <a:prstGeom prst="rect">
            <a:avLst/>
          </a:prstGeom>
          <a:ln>
            <a:noFill/>
          </a:ln>
        </p:spPr>
      </p:pic>
      <p:sp>
        <p:nvSpPr>
          <p:cNvPr id="2" name="Rectángulo 1"/>
          <p:cNvSpPr/>
          <p:nvPr/>
        </p:nvSpPr>
        <p:spPr>
          <a:xfrm>
            <a:off x="1297440" y="6435344"/>
            <a:ext cx="85053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spc="-1" dirty="0" smtClean="0">
                <a:solidFill>
                  <a:schemeClr val="bg1"/>
                </a:solidFill>
              </a:rPr>
              <a:t>[3] </a:t>
            </a:r>
            <a:r>
              <a:rPr lang="es-CO" sz="1000" spc="-1" dirty="0" err="1">
                <a:solidFill>
                  <a:schemeClr val="bg1"/>
                </a:solidFill>
              </a:rPr>
              <a:t>Jaimes</a:t>
            </a:r>
            <a:r>
              <a:rPr lang="es-CO" sz="1000" spc="-1" dirty="0">
                <a:solidFill>
                  <a:schemeClr val="bg1"/>
                </a:solidFill>
              </a:rPr>
              <a:t> Motta, A. E. (2018). </a:t>
            </a:r>
            <a:r>
              <a:rPr lang="es-CO" sz="1000" spc="-1" dirty="0" err="1">
                <a:solidFill>
                  <a:schemeClr val="bg1"/>
                </a:solidFill>
              </a:rPr>
              <a:t>Estimacion</a:t>
            </a:r>
            <a:r>
              <a:rPr lang="es-CO" sz="1000" spc="-1" dirty="0">
                <a:solidFill>
                  <a:schemeClr val="bg1"/>
                </a:solidFill>
              </a:rPr>
              <a:t> De La Respuesta De Un Detector </a:t>
            </a:r>
            <a:r>
              <a:rPr lang="es-CO" sz="1000" spc="-1" dirty="0" err="1">
                <a:solidFill>
                  <a:schemeClr val="bg1"/>
                </a:solidFill>
              </a:rPr>
              <a:t>Cherenkov</a:t>
            </a:r>
            <a:r>
              <a:rPr lang="es-CO" sz="1000" spc="-1" dirty="0">
                <a:solidFill>
                  <a:schemeClr val="bg1"/>
                </a:solidFill>
              </a:rPr>
              <a:t> De Agua Al Fondo De Rayos </a:t>
            </a:r>
            <a:r>
              <a:rPr lang="es-CO" sz="1000" spc="-1" dirty="0" err="1">
                <a:solidFill>
                  <a:schemeClr val="bg1"/>
                </a:solidFill>
              </a:rPr>
              <a:t>Cosmicos</a:t>
            </a:r>
            <a:r>
              <a:rPr lang="es-CO" sz="1000" spc="-1" dirty="0">
                <a:solidFill>
                  <a:schemeClr val="bg1"/>
                </a:solidFill>
              </a:rPr>
              <a:t> En Bucaramanga (956 M SNM) (Doctoral </a:t>
            </a:r>
            <a:r>
              <a:rPr lang="es-CO" sz="1000" spc="-1" dirty="0" err="1">
                <a:solidFill>
                  <a:schemeClr val="bg1"/>
                </a:solidFill>
              </a:rPr>
              <a:t>dissertation</a:t>
            </a:r>
            <a:r>
              <a:rPr lang="es-CO" sz="1000" spc="-1" dirty="0">
                <a:solidFill>
                  <a:schemeClr val="bg1"/>
                </a:solidFill>
              </a:rPr>
              <a:t>, Universidad Industrial de Santander, Escuela de Física). Pg. 33, 39</a:t>
            </a:r>
            <a:endParaRPr lang="es-CO" sz="1000" spc="-1" dirty="0">
              <a:solidFill>
                <a:schemeClr val="bg1"/>
              </a:solidFill>
            </a:endParaRPr>
          </a:p>
        </p:txBody>
      </p:sp>
      <p:sp>
        <p:nvSpPr>
          <p:cNvPr id="15" name="CustomShape 5"/>
          <p:cNvSpPr/>
          <p:nvPr/>
        </p:nvSpPr>
        <p:spPr>
          <a:xfrm>
            <a:off x="10123560" y="5697139"/>
            <a:ext cx="19720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CO" sz="1000" b="1" strike="noStrike" spc="-1" dirty="0" smtClean="0">
                <a:solidFill>
                  <a:srgbClr val="000000"/>
                </a:solidFill>
                <a:latin typeface="Calibri"/>
              </a:rPr>
              <a:t> [3]</a:t>
            </a:r>
            <a:endParaRPr lang="es-CO" sz="1000" spc="-1" dirty="0"/>
          </a:p>
        </p:txBody>
      </p:sp>
      <p:sp>
        <p:nvSpPr>
          <p:cNvPr id="16" name="CustomShape 4"/>
          <p:cNvSpPr/>
          <p:nvPr/>
        </p:nvSpPr>
        <p:spPr>
          <a:xfrm>
            <a:off x="2565276" y="1469155"/>
            <a:ext cx="2716408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400" b="1" strike="noStrike" spc="-1" dirty="0" smtClean="0">
                <a:solidFill>
                  <a:srgbClr val="808080"/>
                </a:solidFill>
                <a:latin typeface="Calibri"/>
              </a:rPr>
              <a:t>R=45cm;</a:t>
            </a:r>
            <a:r>
              <a:rPr lang="es-CO" sz="1400" spc="-1" dirty="0" smtClean="0">
                <a:latin typeface="Arial"/>
              </a:rPr>
              <a:t> ; </a:t>
            </a:r>
            <a:r>
              <a:rPr lang="es-CO" sz="1400" b="1" strike="noStrike" spc="-1" dirty="0" smtClean="0">
                <a:solidFill>
                  <a:srgbClr val="808080"/>
                </a:solidFill>
                <a:latin typeface="Calibri"/>
              </a:rPr>
              <a:t>A=90cm;   C=0.75</a:t>
            </a:r>
            <a:endParaRPr lang="es-CO" sz="1400" b="0" strike="noStrike" spc="-1" dirty="0">
              <a:latin typeface="Arial"/>
            </a:endParaRPr>
          </a:p>
        </p:txBody>
      </p:sp>
      <p:pic>
        <p:nvPicPr>
          <p:cNvPr id="89" name="Imagen 9"/>
          <p:cNvPicPr/>
          <p:nvPr/>
        </p:nvPicPr>
        <p:blipFill>
          <a:blip r:embed="rId8"/>
          <a:stretch/>
        </p:blipFill>
        <p:spPr>
          <a:xfrm>
            <a:off x="11001828" y="69120"/>
            <a:ext cx="1372451" cy="1226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4713120" y="2821680"/>
            <a:ext cx="3782880" cy="100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6000" b="1" strike="noStrike" spc="-1">
                <a:solidFill>
                  <a:srgbClr val="9E3611"/>
                </a:solidFill>
                <a:latin typeface="Calibri"/>
              </a:rPr>
              <a:t>THANKS</a:t>
            </a:r>
            <a:endParaRPr lang="es-CO" sz="6000" b="0" strike="noStrike" spc="-1">
              <a:latin typeface="Arial"/>
            </a:endParaRPr>
          </a:p>
        </p:txBody>
      </p:sp>
      <p:pic>
        <p:nvPicPr>
          <p:cNvPr id="101" name="Imagen 2"/>
          <p:cNvPicPr/>
          <p:nvPr/>
        </p:nvPicPr>
        <p:blipFill>
          <a:blip r:embed="rId2"/>
          <a:stretch/>
        </p:blipFill>
        <p:spPr>
          <a:xfrm>
            <a:off x="9856440" y="6364800"/>
            <a:ext cx="1912680" cy="389160"/>
          </a:xfrm>
          <a:prstGeom prst="rect">
            <a:avLst/>
          </a:prstGeom>
          <a:ln>
            <a:noFill/>
          </a:ln>
        </p:spPr>
      </p:pic>
      <p:sp>
        <p:nvSpPr>
          <p:cNvPr id="102" name="CustomShape 2"/>
          <p:cNvSpPr/>
          <p:nvPr/>
        </p:nvSpPr>
        <p:spPr>
          <a:xfrm>
            <a:off x="11769480" y="6384960"/>
            <a:ext cx="326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CO" sz="1800" b="0" strike="noStrike" spc="-1">
                <a:solidFill>
                  <a:srgbClr val="855D5D"/>
                </a:solidFill>
                <a:latin typeface="Arial Black"/>
              </a:rPr>
              <a:t>6</a:t>
            </a:r>
            <a:endParaRPr lang="es-CO" sz="1800" b="0" strike="noStrike" spc="-1">
              <a:latin typeface="Arial"/>
            </a:endParaRPr>
          </a:p>
        </p:txBody>
      </p:sp>
      <p:pic>
        <p:nvPicPr>
          <p:cNvPr id="103" name="Imagen 4"/>
          <p:cNvPicPr/>
          <p:nvPr/>
        </p:nvPicPr>
        <p:blipFill>
          <a:blip r:embed="rId3"/>
          <a:stretch/>
        </p:blipFill>
        <p:spPr>
          <a:xfrm>
            <a:off x="4866480" y="565200"/>
            <a:ext cx="2919600" cy="2255760"/>
          </a:xfrm>
          <a:prstGeom prst="rect">
            <a:avLst/>
          </a:prstGeom>
          <a:ln>
            <a:noFill/>
          </a:ln>
        </p:spPr>
      </p:pic>
      <p:pic>
        <p:nvPicPr>
          <p:cNvPr id="104" name="Picture 4"/>
          <p:cNvPicPr/>
          <p:nvPr/>
        </p:nvPicPr>
        <p:blipFill>
          <a:blip r:embed="rId4"/>
          <a:stretch/>
        </p:blipFill>
        <p:spPr>
          <a:xfrm>
            <a:off x="5087160" y="4286520"/>
            <a:ext cx="2478240" cy="1351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428</TotalTime>
  <Words>253</Words>
  <Application>Microsoft Office PowerPoint</Application>
  <PresentationFormat>Panorámica</PresentationFormat>
  <Paragraphs>32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Calibri</vt:lpstr>
      <vt:lpstr>DejaVu Sans</vt:lpstr>
      <vt:lpstr>Symbol</vt:lpstr>
      <vt:lpstr>Times New Roman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a Water Cherenkov Detector Response to the Background of Cosmic Rays at Pamplona Norte de Santander altitude (2300 m a.s.l.)for the LAGO Collaboration</dc:title>
  <dc:subject/>
  <dc:creator>hmpv</dc:creator>
  <dc:description/>
  <cp:lastModifiedBy>hmpv</cp:lastModifiedBy>
  <cp:revision>36</cp:revision>
  <dcterms:created xsi:type="dcterms:W3CDTF">2020-12-01T20:54:36Z</dcterms:created>
  <dcterms:modified xsi:type="dcterms:W3CDTF">2020-12-04T21:54:52Z</dcterms:modified>
  <dc:language>es-CO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Panorámica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