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3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698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5454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214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10322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747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470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667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9712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961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56700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7620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3FB0C-D46F-49A9-BCA7-2DDEABFD7FEC}" type="datetimeFigureOut">
              <a:rPr lang="es-CO" smtClean="0"/>
              <a:t>23/09/2020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E8010-B8D9-42E6-95FD-F0632536AF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725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3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5.jpeg"/><Relationship Id="rId7" Type="http://schemas.openxmlformats.org/officeDocument/2006/relationships/image" Target="../media/image8.png"/><Relationship Id="rId12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microsoft.com/office/2007/relationships/hdphoto" Target="../media/hdphoto1.wdp"/><Relationship Id="rId10" Type="http://schemas.microsoft.com/office/2007/relationships/hdphoto" Target="../media/hdphoto3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png"/><Relationship Id="rId3" Type="http://schemas.openxmlformats.org/officeDocument/2006/relationships/image" Target="../media/image5.jpeg"/><Relationship Id="rId12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2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9" Type="http://schemas.openxmlformats.org/officeDocument/2006/relationships/image" Target="NULL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microsoft.com/office/2007/relationships/hdphoto" Target="../media/hdphoto4.wdp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5.jpe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9.png"/><Relationship Id="rId5" Type="http://schemas.openxmlformats.org/officeDocument/2006/relationships/image" Target="../media/image54.png"/><Relationship Id="rId10" Type="http://schemas.openxmlformats.org/officeDocument/2006/relationships/image" Target="../media/image60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6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b="1" dirty="0" err="1"/>
              <a:t>Anisotropic</a:t>
            </a:r>
            <a:r>
              <a:rPr lang="es-CO" b="1" dirty="0"/>
              <a:t> Einstein Yang-Mills </a:t>
            </a:r>
            <a:r>
              <a:rPr lang="es-CO" b="1" dirty="0" err="1"/>
              <a:t>Higgs</a:t>
            </a:r>
            <a:r>
              <a:rPr lang="es-CO" b="1" dirty="0"/>
              <a:t> </a:t>
            </a:r>
            <a:r>
              <a:rPr lang="es-CO" b="1" dirty="0" err="1"/>
              <a:t>Dark</a:t>
            </a:r>
            <a:r>
              <a:rPr lang="es-CO" b="1" dirty="0"/>
              <a:t> </a:t>
            </a:r>
            <a:r>
              <a:rPr lang="es-CO" b="1" dirty="0" err="1"/>
              <a:t>Energy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John </a:t>
            </a:r>
            <a:r>
              <a:rPr lang="es-CO" dirty="0" err="1" smtClean="0"/>
              <a:t>Bayron</a:t>
            </a:r>
            <a:r>
              <a:rPr lang="es-CO" dirty="0" smtClean="0"/>
              <a:t> Orjuela Quintana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6871063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80186" y="473554"/>
            <a:ext cx="11031628" cy="1740854"/>
          </a:xfrm>
          <a:prstGeom prst="roundRect">
            <a:avLst/>
          </a:prstGeom>
          <a:ln w="38100" cap="flat" cmpd="sng" algn="ctr">
            <a:solidFill>
              <a:schemeClr val="dk1"/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5200" dirty="0" err="1" smtClean="0">
                <a:latin typeface="Candara" panose="020E0502030303020204" pitchFamily="34" charset="0"/>
              </a:rPr>
              <a:t>Anisotropic</a:t>
            </a:r>
            <a:r>
              <a:rPr lang="es-MX" sz="5200" dirty="0" smtClean="0">
                <a:latin typeface="Candara" panose="020E0502030303020204" pitchFamily="34" charset="0"/>
              </a:rPr>
              <a:t> Einstein Yang-Mills </a:t>
            </a:r>
            <a:r>
              <a:rPr lang="es-MX" sz="5200" dirty="0" err="1" smtClean="0">
                <a:latin typeface="Candara" panose="020E0502030303020204" pitchFamily="34" charset="0"/>
              </a:rPr>
              <a:t>Higgs</a:t>
            </a:r>
            <a:r>
              <a:rPr lang="es-MX" sz="5200" dirty="0" smtClean="0">
                <a:latin typeface="Candara" panose="020E0502030303020204" pitchFamily="34" charset="0"/>
              </a:rPr>
              <a:t> </a:t>
            </a:r>
            <a:r>
              <a:rPr lang="es-MX" sz="5200" dirty="0" err="1" smtClean="0">
                <a:latin typeface="Candara" panose="020E0502030303020204" pitchFamily="34" charset="0"/>
              </a:rPr>
              <a:t>Dark</a:t>
            </a:r>
            <a:r>
              <a:rPr lang="es-MX" sz="5200" dirty="0" smtClean="0">
                <a:latin typeface="Candara" panose="020E0502030303020204" pitchFamily="34" charset="0"/>
              </a:rPr>
              <a:t> </a:t>
            </a:r>
            <a:r>
              <a:rPr lang="es-MX" sz="5200" dirty="0" err="1" smtClean="0">
                <a:latin typeface="Candara" panose="020E0502030303020204" pitchFamily="34" charset="0"/>
              </a:rPr>
              <a:t>Energy</a:t>
            </a:r>
            <a:endParaRPr lang="es-CO" sz="5200" dirty="0">
              <a:latin typeface="Candara" panose="020E0502030303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6181651" y="2572684"/>
            <a:ext cx="4180113" cy="3939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dirty="0">
              <a:latin typeface="Candara" panose="020E0502030303020204" pitchFamily="34" charset="0"/>
            </a:endParaRPr>
          </a:p>
          <a:p>
            <a:endParaRPr lang="es-CO" dirty="0" smtClean="0">
              <a:latin typeface="Candara" panose="020E0502030303020204" pitchFamily="34" charset="0"/>
            </a:endParaRPr>
          </a:p>
          <a:p>
            <a:endParaRPr lang="es-CO" sz="2600" dirty="0" smtClean="0">
              <a:latin typeface="Candara" panose="020E0502030303020204" pitchFamily="34" charset="0"/>
            </a:endParaRPr>
          </a:p>
          <a:p>
            <a:r>
              <a:rPr lang="es-CO" sz="2800" dirty="0" smtClean="0">
                <a:latin typeface="Candara" panose="020E0502030303020204" pitchFamily="34" charset="0"/>
              </a:rPr>
              <a:t>Miguel A. </a:t>
            </a:r>
            <a:r>
              <a:rPr lang="es-CO" sz="2800" dirty="0">
                <a:latin typeface="Candara" panose="020E0502030303020204" pitchFamily="34" charset="0"/>
              </a:rPr>
              <a:t>Á</a:t>
            </a:r>
            <a:r>
              <a:rPr lang="es-CO" sz="2800" dirty="0" smtClean="0">
                <a:latin typeface="Candara" panose="020E0502030303020204" pitchFamily="34" charset="0"/>
              </a:rPr>
              <a:t>lvarez</a:t>
            </a:r>
          </a:p>
          <a:p>
            <a:r>
              <a:rPr lang="es-CO" sz="2800" dirty="0" err="1" smtClean="0">
                <a:latin typeface="Candara" panose="020E0502030303020204" pitchFamily="34" charset="0"/>
              </a:rPr>
              <a:t>Yeinzon</a:t>
            </a:r>
            <a:r>
              <a:rPr lang="es-CO" sz="2800" dirty="0" smtClean="0">
                <a:latin typeface="Candara" panose="020E0502030303020204" pitchFamily="34" charset="0"/>
              </a:rPr>
              <a:t> Rodríguez</a:t>
            </a: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436915" y="2572683"/>
            <a:ext cx="4039114" cy="393998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b="1" u="sng" smtClean="0">
                <a:latin typeface="Candara" panose="020E0502030303020204" pitchFamily="34" charset="0"/>
              </a:rPr>
              <a:t>J. Bayron O. Quintana</a:t>
            </a:r>
          </a:p>
          <a:p>
            <a:r>
              <a:rPr lang="es-CO" smtClean="0">
                <a:latin typeface="Candara" panose="020E0502030303020204" pitchFamily="34" charset="0"/>
              </a:rPr>
              <a:t>César A. Valenzuela-Toledo</a:t>
            </a:r>
            <a:endParaRPr lang="es-CO" dirty="0">
              <a:latin typeface="Candara" panose="020E0502030303020204" pitchFamily="34" charset="0"/>
            </a:endParaRPr>
          </a:p>
        </p:txBody>
      </p:sp>
      <p:pic>
        <p:nvPicPr>
          <p:cNvPr id="8" name="Google Shape;11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0047" y="2839316"/>
            <a:ext cx="2523319" cy="1030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294" y="4092626"/>
            <a:ext cx="3899514" cy="1288647"/>
          </a:xfrm>
          <a:prstGeom prst="rect">
            <a:avLst/>
          </a:prstGeom>
        </p:spPr>
      </p:pic>
      <p:pic>
        <p:nvPicPr>
          <p:cNvPr id="10" name="Google Shape;5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75224" y="3869502"/>
            <a:ext cx="2156346" cy="240200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066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951715" y="274658"/>
            <a:ext cx="4287477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The</a:t>
            </a:r>
            <a:r>
              <a:rPr lang="es-CO" sz="3200" b="1" dirty="0" smtClean="0">
                <a:latin typeface="Candara" panose="020E0502030303020204" pitchFamily="34" charset="0"/>
              </a:rPr>
              <a:t> “</a:t>
            </a:r>
            <a:r>
              <a:rPr lang="es-CO" sz="3200" b="1" dirty="0" err="1" smtClean="0">
                <a:latin typeface="Candara" panose="020E0502030303020204" pitchFamily="34" charset="0"/>
              </a:rPr>
              <a:t>Higgs</a:t>
            </a:r>
            <a:r>
              <a:rPr lang="es-CO" sz="3200" b="1" dirty="0" smtClean="0">
                <a:latin typeface="Candara" panose="020E0502030303020204" pitchFamily="34" charset="0"/>
              </a:rPr>
              <a:t> Triad”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1789" t="1936" r="1612" b="8329"/>
          <a:stretch/>
        </p:blipFill>
        <p:spPr>
          <a:xfrm>
            <a:off x="3506552" y="1988075"/>
            <a:ext cx="5355771" cy="1162595"/>
          </a:xfrm>
          <a:prstGeom prst="round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-444797" y="1135404"/>
            <a:ext cx="7171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Inspired</a:t>
            </a:r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in </a:t>
            </a:r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the</a:t>
            </a:r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“</a:t>
            </a:r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Cosmic</a:t>
            </a:r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Triad”</a:t>
            </a:r>
            <a:endParaRPr lang="es-CO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2" name="Conector curvado 11"/>
          <p:cNvCxnSpPr/>
          <p:nvPr/>
        </p:nvCxnSpPr>
        <p:spPr>
          <a:xfrm>
            <a:off x="5634719" y="1375818"/>
            <a:ext cx="451934" cy="435686"/>
          </a:xfrm>
          <a:prstGeom prst="curvedConnector3">
            <a:avLst>
              <a:gd name="adj1" fmla="val 12515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 flipV="1">
            <a:off x="1532637" y="3946832"/>
            <a:ext cx="13064" cy="118872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1545700" y="5135552"/>
            <a:ext cx="111779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H="1" flipV="1">
            <a:off x="4071847" y="4021094"/>
            <a:ext cx="13064" cy="118872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3428324" y="5209814"/>
            <a:ext cx="656588" cy="8387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/>
          <p:cNvCxnSpPr/>
          <p:nvPr/>
        </p:nvCxnSpPr>
        <p:spPr>
          <a:xfrm>
            <a:off x="4084910" y="5209814"/>
            <a:ext cx="109728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 flipV="1">
            <a:off x="6611056" y="4021094"/>
            <a:ext cx="13064" cy="118872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>
            <a:off x="6624119" y="5209814"/>
            <a:ext cx="109728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H="1" flipV="1">
            <a:off x="10236409" y="4021094"/>
            <a:ext cx="13064" cy="118872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>
            <a:off x="10249472" y="5209814"/>
            <a:ext cx="1097280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/>
              <p:cNvSpPr txBox="1"/>
              <p:nvPr/>
            </p:nvSpPr>
            <p:spPr>
              <a:xfrm>
                <a:off x="3078869" y="4617650"/>
                <a:ext cx="349455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Cuadro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869" y="4617650"/>
                <a:ext cx="34945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uadroTexto 33"/>
              <p:cNvSpPr txBox="1"/>
              <p:nvPr/>
            </p:nvSpPr>
            <p:spPr>
              <a:xfrm>
                <a:off x="5546555" y="4617650"/>
                <a:ext cx="349455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CuadroTex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555" y="4617650"/>
                <a:ext cx="349455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uadroTexto 34"/>
              <p:cNvSpPr txBox="1"/>
              <p:nvPr/>
            </p:nvSpPr>
            <p:spPr>
              <a:xfrm>
                <a:off x="8422154" y="4704665"/>
                <a:ext cx="349455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MX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5" name="CuadroTex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2154" y="4704665"/>
                <a:ext cx="349455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uadroTexto 35"/>
              <p:cNvSpPr txBox="1"/>
              <p:nvPr/>
            </p:nvSpPr>
            <p:spPr>
              <a:xfrm>
                <a:off x="305554" y="5743874"/>
                <a:ext cx="567078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6" name="Cuadro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554" y="5743874"/>
                <a:ext cx="567078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uadroTexto 36"/>
              <p:cNvSpPr txBox="1"/>
              <p:nvPr/>
            </p:nvSpPr>
            <p:spPr>
              <a:xfrm>
                <a:off x="5015972" y="5349773"/>
                <a:ext cx="669671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CuadroTexto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972" y="5349773"/>
                <a:ext cx="669671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CuadroTexto 37"/>
              <p:cNvSpPr txBox="1"/>
              <p:nvPr/>
            </p:nvSpPr>
            <p:spPr>
              <a:xfrm>
                <a:off x="6340580" y="3495097"/>
                <a:ext cx="772263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𝐼𝐼𝐼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8" name="CuadroTexto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0580" y="3495097"/>
                <a:ext cx="772263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CuadroTexto 38"/>
              <p:cNvSpPr txBox="1"/>
              <p:nvPr/>
            </p:nvSpPr>
            <p:spPr>
              <a:xfrm>
                <a:off x="11422172" y="4973594"/>
                <a:ext cx="669671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9" name="CuadroTexto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2172" y="4973594"/>
                <a:ext cx="669671" cy="43088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uadroTexto 39"/>
              <p:cNvSpPr txBox="1"/>
              <p:nvPr/>
            </p:nvSpPr>
            <p:spPr>
              <a:xfrm>
                <a:off x="8862323" y="5844534"/>
                <a:ext cx="567078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0" name="CuadroTexto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323" y="5844534"/>
                <a:ext cx="567078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/>
              <p:cNvSpPr txBox="1"/>
              <p:nvPr/>
            </p:nvSpPr>
            <p:spPr>
              <a:xfrm>
                <a:off x="9991343" y="3509786"/>
                <a:ext cx="772263" cy="430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p>
                          <m:r>
                            <a:rPr lang="es-MX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𝐼𝐼𝐼</m:t>
                          </m:r>
                        </m:sup>
                      </m:sSup>
                    </m:oMath>
                  </m:oMathPara>
                </a14:m>
                <a:endParaRPr lang="es-CO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CuadroTexto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1343" y="3509786"/>
                <a:ext cx="772263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orma libre 46"/>
          <p:cNvSpPr/>
          <p:nvPr/>
        </p:nvSpPr>
        <p:spPr>
          <a:xfrm>
            <a:off x="1280835" y="4174532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Forma libre 47"/>
          <p:cNvSpPr/>
          <p:nvPr/>
        </p:nvSpPr>
        <p:spPr>
          <a:xfrm rot="5400000">
            <a:off x="1772158" y="4625786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0" name="Forma libre 49"/>
          <p:cNvSpPr/>
          <p:nvPr/>
        </p:nvSpPr>
        <p:spPr>
          <a:xfrm>
            <a:off x="3837717" y="4243163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1" name="Forma libre 50"/>
          <p:cNvSpPr/>
          <p:nvPr/>
        </p:nvSpPr>
        <p:spPr>
          <a:xfrm rot="2372735">
            <a:off x="3595070" y="5113259"/>
            <a:ext cx="450998" cy="870564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53" name="Conector recto de flecha 52"/>
          <p:cNvCxnSpPr/>
          <p:nvPr/>
        </p:nvCxnSpPr>
        <p:spPr>
          <a:xfrm flipH="1">
            <a:off x="903506" y="5110910"/>
            <a:ext cx="656588" cy="8387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 flipH="1">
            <a:off x="5959291" y="5209813"/>
            <a:ext cx="656588" cy="8387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54"/>
          <p:cNvCxnSpPr/>
          <p:nvPr/>
        </p:nvCxnSpPr>
        <p:spPr>
          <a:xfrm flipH="1">
            <a:off x="9601278" y="5189038"/>
            <a:ext cx="656588" cy="8387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orma libre 55"/>
          <p:cNvSpPr/>
          <p:nvPr/>
        </p:nvSpPr>
        <p:spPr>
          <a:xfrm rot="2372735">
            <a:off x="6125443" y="5122696"/>
            <a:ext cx="450998" cy="870564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7" name="Forma libre 56"/>
          <p:cNvSpPr/>
          <p:nvPr/>
        </p:nvSpPr>
        <p:spPr>
          <a:xfrm rot="5400000">
            <a:off x="6888314" y="4705711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8" name="Forma libre 57"/>
          <p:cNvSpPr/>
          <p:nvPr/>
        </p:nvSpPr>
        <p:spPr>
          <a:xfrm rot="5400000">
            <a:off x="10494364" y="4726487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9" name="Forma libre 58"/>
          <p:cNvSpPr/>
          <p:nvPr/>
        </p:nvSpPr>
        <p:spPr>
          <a:xfrm rot="2372735">
            <a:off x="9748235" y="5113259"/>
            <a:ext cx="450998" cy="870564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0" name="Forma libre 59"/>
          <p:cNvSpPr/>
          <p:nvPr/>
        </p:nvSpPr>
        <p:spPr>
          <a:xfrm>
            <a:off x="10002279" y="4212250"/>
            <a:ext cx="481323" cy="966651"/>
          </a:xfrm>
          <a:custGeom>
            <a:avLst/>
            <a:gdLst>
              <a:gd name="connsiteX0" fmla="*/ 252384 w 474483"/>
              <a:gd name="connsiteY0" fmla="*/ 1063028 h 1063028"/>
              <a:gd name="connsiteX1" fmla="*/ 474452 w 474483"/>
              <a:gd name="connsiteY1" fmla="*/ 840959 h 1063028"/>
              <a:gd name="connsiteX2" fmla="*/ 239321 w 474483"/>
              <a:gd name="connsiteY2" fmla="*/ 671142 h 1063028"/>
              <a:gd name="connsiteX3" fmla="*/ 4189 w 474483"/>
              <a:gd name="connsiteY3" fmla="*/ 501325 h 1063028"/>
              <a:gd name="connsiteX4" fmla="*/ 448326 w 474483"/>
              <a:gd name="connsiteY4" fmla="*/ 240068 h 1063028"/>
              <a:gd name="connsiteX5" fmla="*/ 265446 w 474483"/>
              <a:gd name="connsiteY5" fmla="*/ 31062 h 1063028"/>
              <a:gd name="connsiteX6" fmla="*/ 252384 w 474483"/>
              <a:gd name="connsiteY6" fmla="*/ 4937 h 106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4483" h="1063028">
                <a:moveTo>
                  <a:pt x="252384" y="1063028"/>
                </a:moveTo>
                <a:cubicBezTo>
                  <a:pt x="364506" y="984650"/>
                  <a:pt x="476629" y="906273"/>
                  <a:pt x="474452" y="840959"/>
                </a:cubicBezTo>
                <a:cubicBezTo>
                  <a:pt x="472275" y="775645"/>
                  <a:pt x="239321" y="671142"/>
                  <a:pt x="239321" y="671142"/>
                </a:cubicBezTo>
                <a:cubicBezTo>
                  <a:pt x="160944" y="614536"/>
                  <a:pt x="-30645" y="573171"/>
                  <a:pt x="4189" y="501325"/>
                </a:cubicBezTo>
                <a:cubicBezTo>
                  <a:pt x="39023" y="429479"/>
                  <a:pt x="404783" y="318445"/>
                  <a:pt x="448326" y="240068"/>
                </a:cubicBezTo>
                <a:cubicBezTo>
                  <a:pt x="491869" y="161691"/>
                  <a:pt x="298103" y="70250"/>
                  <a:pt x="265446" y="31062"/>
                </a:cubicBezTo>
                <a:cubicBezTo>
                  <a:pt x="232789" y="-8127"/>
                  <a:pt x="242586" y="-1595"/>
                  <a:pt x="252384" y="4937"/>
                </a:cubicBezTo>
              </a:path>
            </a:pathLst>
          </a:cu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8499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4334010" y="197672"/>
            <a:ext cx="352398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Conclusions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/>
              <p:cNvSpPr txBox="1"/>
              <p:nvPr/>
            </p:nvSpPr>
            <p:spPr>
              <a:xfrm>
                <a:off x="480494" y="982175"/>
                <a:ext cx="10813000" cy="563231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342900" lvl="0" indent="-342900" algn="just">
                  <a:buFont typeface="Arial" panose="020B0604020202020204" pitchFamily="34" charset="0"/>
                  <a:buChar char="•"/>
                </a:pP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reduced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theory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worked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out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1508.04576 (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Rinaldi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)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inconsistent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with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FLRW.</a:t>
                </a:r>
              </a:p>
              <a:p>
                <a:pPr lvl="0" algn="just"/>
                <a:endParaRPr lang="it-IT" sz="2400" dirty="0" smtClean="0">
                  <a:solidFill>
                    <a:schemeClr val="bg1"/>
                  </a:solidFill>
                  <a:latin typeface="Montserrat" panose="00000500000000000000" pitchFamily="2" charset="0"/>
                  <a:ea typeface="Montserrat"/>
                  <a:cs typeface="Montserrat"/>
                  <a:sym typeface="Montserrat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4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anisotropic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EYMH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theory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</a:t>
                </a:r>
                <a14:m>
                  <m:oMath xmlns:m="http://schemas.openxmlformats.org/officeDocument/2006/math"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s-MX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𝑂</m:t>
                    </m:r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s-MX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s-MX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reproduces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right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expansión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history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algn="just"/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O" sz="24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Isotropic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dark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energy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domination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only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attractor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point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400" b="1" dirty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can be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anisotropic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today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 </a:t>
                </a:r>
              </a:p>
              <a:p>
                <a:pPr algn="ctr"/>
                <a:endParaRPr lang="es-CO" sz="24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algn="ctr"/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can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have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hair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although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</a:p>
              <a:p>
                <a:pPr algn="ctr"/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it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will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lose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it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future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.</a:t>
                </a:r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algn="ctr"/>
                <a:endParaRPr lang="es-CO" sz="24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The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EYMH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model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can be compatible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with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FLRW </a:t>
                </a:r>
                <a14:m>
                  <m:oMath xmlns:m="http://schemas.openxmlformats.org/officeDocument/2006/math">
                    <m:r>
                      <a:rPr lang="es-MX" sz="2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“Higgs Triad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”</a:t>
                </a:r>
              </a:p>
              <a:p>
                <a:pPr algn="just"/>
                <a:endParaRPr lang="es-MX" sz="24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Further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details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: 2006.14016 (Orjuela-Quintana et al)…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Soonly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available</a:t>
                </a:r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in JCAP.</a:t>
                </a:r>
                <a:endParaRPr lang="es-MX" sz="24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94" y="982175"/>
                <a:ext cx="10813000" cy="5632311"/>
              </a:xfrm>
              <a:prstGeom prst="rect">
                <a:avLst/>
              </a:prstGeom>
              <a:blipFill>
                <a:blip r:embed="rId3"/>
                <a:stretch>
                  <a:fillRect l="-789" t="-866" r="-846" b="-1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/>
          <p:cNvSpPr txBox="1"/>
          <p:nvPr/>
        </p:nvSpPr>
        <p:spPr>
          <a:xfrm>
            <a:off x="11479856" y="19767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chemeClr val="bg1"/>
                </a:solidFill>
              </a:rPr>
              <a:t>10</a:t>
            </a:r>
            <a:endParaRPr lang="es-CO" sz="2800" b="1" dirty="0">
              <a:solidFill>
                <a:schemeClr val="bg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372394" y="4284617"/>
            <a:ext cx="5013960" cy="822960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489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63"/>
          <a:stretch/>
        </p:blipFill>
        <p:spPr>
          <a:xfrm>
            <a:off x="0" y="0"/>
            <a:ext cx="12192000" cy="4781006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1605087" y="5117146"/>
            <a:ext cx="6630511" cy="1740854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sz="10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Thank</a:t>
            </a:r>
            <a:r>
              <a:rPr lang="es-CO" sz="10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s-CO" sz="10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you</a:t>
            </a:r>
            <a:r>
              <a:rPr lang="es-CO" sz="10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</a:rPr>
              <a:t>!!! </a:t>
            </a:r>
            <a:endParaRPr lang="es-CO" sz="10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026" name="Picture 2" descr="Image result for whatsapp emoji guiÃ±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164" y="4956785"/>
            <a:ext cx="1692174" cy="163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767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oogle Shape;72;p15"/>
          <p:cNvPicPr preferRelativeResize="0"/>
          <p:nvPr/>
        </p:nvPicPr>
        <p:blipFill rotWithShape="1"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092" b="87582" l="10490" r="90909"/>
                    </a14:imgEffect>
                  </a14:imgLayer>
                </a14:imgProps>
              </a:ext>
            </a:extLst>
          </a:blip>
          <a:srcRect l="9494" t="9585" r="7434" b="11131"/>
          <a:stretch/>
        </p:blipFill>
        <p:spPr>
          <a:xfrm>
            <a:off x="1689304" y="1272053"/>
            <a:ext cx="3981183" cy="24579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3896028" y="267805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The</a:t>
            </a:r>
            <a:r>
              <a:rPr lang="es-MX" sz="3200" b="1" dirty="0" smtClean="0"/>
              <a:t> </a:t>
            </a:r>
            <a:r>
              <a:rPr lang="es-MX" sz="3200" b="1" dirty="0" err="1"/>
              <a:t>P</a:t>
            </a:r>
            <a:r>
              <a:rPr lang="es-MX" sz="3200" b="1" dirty="0" err="1" smtClean="0"/>
              <a:t>roblems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3767" y="2123497"/>
            <a:ext cx="3786896" cy="755074"/>
          </a:xfrm>
          <a:prstGeom prst="round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51" b="100000" l="1782" r="9643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9306" y="3994440"/>
            <a:ext cx="4463186" cy="251882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2055" r="68836"/>
                    </a14:imgEffect>
                  </a14:imgLayer>
                </a14:imgProps>
              </a:ext>
            </a:extLst>
          </a:blip>
          <a:srcRect r="24824"/>
          <a:stretch/>
        </p:blipFill>
        <p:spPr>
          <a:xfrm>
            <a:off x="5490870" y="3855703"/>
            <a:ext cx="6172690" cy="263015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54623" r="97945"/>
                    </a14:imgEffect>
                  </a14:imgLayer>
                </a14:imgProps>
              </a:ext>
            </a:extLst>
          </a:blip>
          <a:srcRect l="49608"/>
          <a:stretch/>
        </p:blipFill>
        <p:spPr>
          <a:xfrm>
            <a:off x="7571564" y="3406222"/>
            <a:ext cx="4091996" cy="236382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78823" y="6269623"/>
            <a:ext cx="11443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>
                <a:solidFill>
                  <a:schemeClr val="bg1"/>
                </a:solidFill>
                <a:latin typeface="Montserrat" panose="00000500000000000000" pitchFamily="2" charset="0"/>
              </a:rPr>
              <a:t>ArXiv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: 1510.07929 (</a:t>
            </a:r>
            <a:r>
              <a:rPr lang="es-CO" dirty="0" err="1" smtClean="0">
                <a:solidFill>
                  <a:schemeClr val="bg1"/>
                </a:solidFill>
                <a:latin typeface="Montserrat" panose="00000500000000000000" pitchFamily="2" charset="0"/>
              </a:rPr>
              <a:t>Schwarz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 et al), 1012.5596 (</a:t>
            </a:r>
            <a:r>
              <a:rPr lang="es-CO" dirty="0" err="1" smtClean="0">
                <a:solidFill>
                  <a:schemeClr val="bg1"/>
                </a:solidFill>
                <a:latin typeface="Montserrat" panose="00000500000000000000" pitchFamily="2" charset="0"/>
              </a:rPr>
              <a:t>Campanelli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 et al), 1802.04251 (</a:t>
            </a:r>
            <a:r>
              <a:rPr lang="es-CO" dirty="0" err="1" smtClean="0">
                <a:solidFill>
                  <a:schemeClr val="bg1"/>
                </a:solidFill>
                <a:latin typeface="Montserrat" panose="00000500000000000000" pitchFamily="2" charset="0"/>
              </a:rPr>
              <a:t>Amirhashchi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 et al)</a:t>
            </a:r>
            <a:endParaRPr lang="es-CO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cxnSp>
        <p:nvCxnSpPr>
          <p:cNvPr id="14" name="Conector curvado 13"/>
          <p:cNvCxnSpPr/>
          <p:nvPr/>
        </p:nvCxnSpPr>
        <p:spPr>
          <a:xfrm flipV="1">
            <a:off x="8752114" y="5416700"/>
            <a:ext cx="1084217" cy="445980"/>
          </a:xfrm>
          <a:prstGeom prst="curvedConnector3">
            <a:avLst>
              <a:gd name="adj1" fmla="val 104217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CuadroTexto 27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 smtClean="0">
                <a:solidFill>
                  <a:schemeClr val="bg1"/>
                </a:solidFill>
              </a:rPr>
              <a:t>1</a:t>
            </a:r>
            <a:endParaRPr lang="es-CO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527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12" name="wind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/>
          <p:cNvSpPr txBox="1"/>
          <p:nvPr/>
        </p:nvSpPr>
        <p:spPr>
          <a:xfrm>
            <a:off x="3597642" y="426986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The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Antecedents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575545" y="2001104"/>
            <a:ext cx="1117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Action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894111" y="3008690"/>
            <a:ext cx="3050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Covariant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derivative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7707816" y="2982716"/>
            <a:ext cx="3140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Mexican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Hat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Potential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830490" y="4745040"/>
                <a:ext cx="626132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FLRW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Universe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CO" sz="2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Homogeneous</a:t>
                </a:r>
                <a:r>
                  <a:rPr lang="es-CO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 and </a:t>
                </a:r>
                <a:r>
                  <a:rPr lang="es-CO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Isotropic</a:t>
                </a:r>
                <a:endParaRPr lang="es-CO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90" y="4745040"/>
                <a:ext cx="6261327" cy="461665"/>
              </a:xfrm>
              <a:prstGeom prst="rect">
                <a:avLst/>
              </a:prstGeom>
              <a:blipFill>
                <a:blip r:embed="rId9"/>
                <a:stretch>
                  <a:fillRect l="-1266" t="-10526" r="-1266" b="-2894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/>
          <p:cNvSpPr txBox="1"/>
          <p:nvPr/>
        </p:nvSpPr>
        <p:spPr>
          <a:xfrm>
            <a:off x="8761039" y="4761326"/>
            <a:ext cx="2087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Cosmic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Triad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16" name="Conector curvado 15"/>
          <p:cNvCxnSpPr/>
          <p:nvPr/>
        </p:nvCxnSpPr>
        <p:spPr>
          <a:xfrm rot="5400000">
            <a:off x="2500313" y="3273360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curvado 16"/>
          <p:cNvCxnSpPr/>
          <p:nvPr/>
        </p:nvCxnSpPr>
        <p:spPr>
          <a:xfrm>
            <a:off x="10848627" y="3237067"/>
            <a:ext cx="451934" cy="435686"/>
          </a:xfrm>
          <a:prstGeom prst="curvedConnector3">
            <a:avLst>
              <a:gd name="adj1" fmla="val 12515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curvado 17"/>
          <p:cNvCxnSpPr/>
          <p:nvPr/>
        </p:nvCxnSpPr>
        <p:spPr>
          <a:xfrm rot="5400000">
            <a:off x="8367501" y="5071812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curvado 18"/>
          <p:cNvCxnSpPr/>
          <p:nvPr/>
        </p:nvCxnSpPr>
        <p:spPr>
          <a:xfrm>
            <a:off x="1238481" y="5308850"/>
            <a:ext cx="386442" cy="269787"/>
          </a:xfrm>
          <a:prstGeom prst="curvedConnector3">
            <a:avLst>
              <a:gd name="adj1" fmla="val -1710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V="1">
            <a:off x="1624923" y="2263215"/>
            <a:ext cx="575545" cy="13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466979" y="6295605"/>
            <a:ext cx="6261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CO" dirty="0">
                <a:solidFill>
                  <a:schemeClr val="bg1"/>
                </a:solidFill>
                <a:latin typeface="Montserrat" panose="00000500000000000000" pitchFamily="2" charset="0"/>
              </a:rPr>
              <a:t>1508.04576 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(</a:t>
            </a:r>
            <a:r>
              <a:rPr lang="es-CO" dirty="0" err="1" smtClean="0">
                <a:solidFill>
                  <a:schemeClr val="bg1"/>
                </a:solidFill>
                <a:latin typeface="Montserrat" panose="00000500000000000000" pitchFamily="2" charset="0"/>
              </a:rPr>
              <a:t>Rinaldi</a:t>
            </a:r>
            <a:r>
              <a:rPr lang="es-CO" dirty="0" smtClean="0">
                <a:solidFill>
                  <a:schemeClr val="bg1"/>
                </a:solidFill>
                <a:latin typeface="Montserrat" panose="00000500000000000000" pitchFamily="2" charset="0"/>
              </a:rPr>
              <a:t>).</a:t>
            </a:r>
            <a:endParaRPr lang="it-IT" sz="1600" dirty="0">
              <a:solidFill>
                <a:schemeClr val="bg1"/>
              </a:solidFill>
              <a:latin typeface="Montserrat" panose="00000500000000000000" pitchFamily="2" charset="0"/>
              <a:ea typeface="Montserrat"/>
              <a:cs typeface="Montserrat"/>
              <a:sym typeface="Montserrat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9" b="10737"/>
          <a:stretch/>
        </p:blipFill>
        <p:spPr>
          <a:xfrm>
            <a:off x="2499827" y="1837690"/>
            <a:ext cx="9183980" cy="757603"/>
          </a:xfrm>
          <a:prstGeom prst="round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79" y="3718886"/>
            <a:ext cx="3750678" cy="591837"/>
          </a:xfrm>
          <a:prstGeom prst="round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015" y="3757610"/>
            <a:ext cx="2830964" cy="700445"/>
          </a:xfrm>
          <a:prstGeom prst="round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956" y="5546895"/>
            <a:ext cx="3668529" cy="631261"/>
          </a:xfrm>
          <a:prstGeom prst="round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446" y="5443743"/>
            <a:ext cx="5018252" cy="671095"/>
          </a:xfrm>
          <a:prstGeom prst="round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060" y="3737912"/>
            <a:ext cx="2463362" cy="573890"/>
          </a:xfrm>
          <a:prstGeom prst="round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5744513"/>
      </p:ext>
    </p:extLst>
  </p:cSld>
  <p:clrMapOvr>
    <a:masterClrMapping/>
  </p:clrMapOvr>
  <p:transition spd="slow">
    <p:checker dir="vert"/>
    <p:sndAc>
      <p:stSnd>
        <p:snd r:embed="rId2" name="click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-19124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3597642" y="426986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The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Inconsistencies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266" y="4976949"/>
            <a:ext cx="5160439" cy="1581377"/>
          </a:xfrm>
          <a:prstGeom prst="round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24" y="4225970"/>
            <a:ext cx="2932922" cy="602123"/>
          </a:xfrm>
          <a:prstGeom prst="round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2"/>
          <a:stretch/>
        </p:blipFill>
        <p:spPr>
          <a:xfrm>
            <a:off x="247208" y="4448498"/>
            <a:ext cx="5958025" cy="2096560"/>
          </a:xfrm>
          <a:prstGeom prst="round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76" y="1466235"/>
            <a:ext cx="3588325" cy="878056"/>
          </a:xfrm>
          <a:prstGeom prst="round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534" y="2906955"/>
            <a:ext cx="3369407" cy="878056"/>
          </a:xfrm>
          <a:prstGeom prst="round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76" y="2250041"/>
            <a:ext cx="3056982" cy="871270"/>
          </a:xfrm>
          <a:prstGeom prst="roundRect">
            <a:avLst/>
          </a:prstGeom>
        </p:spPr>
      </p:pic>
      <p:sp>
        <p:nvSpPr>
          <p:cNvPr id="12" name="Abrir llave 11"/>
          <p:cNvSpPr/>
          <p:nvPr/>
        </p:nvSpPr>
        <p:spPr>
          <a:xfrm>
            <a:off x="4259584" y="1851569"/>
            <a:ext cx="544623" cy="1668214"/>
          </a:xfrm>
          <a:prstGeom prst="leftBrac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3" name="CuadroTexto 12"/>
          <p:cNvSpPr txBox="1"/>
          <p:nvPr/>
        </p:nvSpPr>
        <p:spPr>
          <a:xfrm>
            <a:off x="9032660" y="1674430"/>
            <a:ext cx="2684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Anisotropic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Stress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8854224" y="3058118"/>
            <a:ext cx="3041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Momentum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Density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364853" y="3819193"/>
            <a:ext cx="3041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Different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Behaviours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439989" y="4050025"/>
            <a:ext cx="5551714" cy="2625095"/>
          </a:xfrm>
          <a:prstGeom prst="rect">
            <a:avLst/>
          </a:prstGeom>
          <a:noFill/>
          <a:ln w="76200">
            <a:solidFill>
              <a:srgbClr val="00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549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470092">
            <a:off x="992711" y="264354"/>
            <a:ext cx="1769444" cy="1809296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52868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-9865"/>
            <a:ext cx="12192000" cy="6867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uadroTexto 32"/>
          <p:cNvSpPr txBox="1"/>
          <p:nvPr/>
        </p:nvSpPr>
        <p:spPr>
          <a:xfrm>
            <a:off x="3597642" y="426986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/>
              <a:t>The</a:t>
            </a:r>
            <a:r>
              <a:rPr lang="es-MX" sz="3200" b="1" dirty="0" smtClean="0"/>
              <a:t> </a:t>
            </a:r>
            <a:r>
              <a:rPr lang="es-MX" sz="3200" b="1" dirty="0" err="1" smtClean="0"/>
              <a:t>Proposal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-307656" y="1600383"/>
            <a:ext cx="3050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Bianchi-I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79"/>
          <a:stretch/>
        </p:blipFill>
        <p:spPr>
          <a:xfrm>
            <a:off x="2324723" y="1332411"/>
            <a:ext cx="7329927" cy="673063"/>
          </a:xfrm>
          <a:prstGeom prst="round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09" b="3528"/>
          <a:stretch/>
        </p:blipFill>
        <p:spPr>
          <a:xfrm>
            <a:off x="2422907" y="2377440"/>
            <a:ext cx="2349469" cy="496389"/>
          </a:xfrm>
          <a:prstGeom prst="round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882" y="4000133"/>
            <a:ext cx="3959518" cy="535070"/>
          </a:xfrm>
          <a:prstGeom prst="round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8" b="15144"/>
          <a:stretch/>
        </p:blipFill>
        <p:spPr>
          <a:xfrm>
            <a:off x="1799871" y="3198393"/>
            <a:ext cx="3597642" cy="470264"/>
          </a:xfrm>
          <a:prstGeom prst="round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6788" b="15078"/>
          <a:stretch/>
        </p:blipFill>
        <p:spPr>
          <a:xfrm>
            <a:off x="6505303" y="3030202"/>
            <a:ext cx="4645066" cy="757646"/>
          </a:xfrm>
          <a:prstGeom prst="round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9" b="20067"/>
          <a:stretch/>
        </p:blipFill>
        <p:spPr>
          <a:xfrm>
            <a:off x="6120759" y="2325188"/>
            <a:ext cx="4055207" cy="522515"/>
          </a:xfrm>
          <a:prstGeom prst="round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31" y="4829280"/>
            <a:ext cx="10699785" cy="628328"/>
          </a:xfrm>
          <a:prstGeom prst="round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938" y="5639180"/>
            <a:ext cx="6320271" cy="952445"/>
          </a:xfrm>
          <a:prstGeom prst="round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53" y="5751685"/>
            <a:ext cx="4598894" cy="671083"/>
          </a:xfrm>
          <a:prstGeom prst="roundRect">
            <a:avLst/>
          </a:prstGeom>
        </p:spPr>
      </p:pic>
      <p:sp>
        <p:nvSpPr>
          <p:cNvPr id="45" name="CuadroTexto 44"/>
          <p:cNvSpPr txBox="1"/>
          <p:nvPr/>
        </p:nvSpPr>
        <p:spPr>
          <a:xfrm>
            <a:off x="-450494" y="2474537"/>
            <a:ext cx="3050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Dynamics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46" name="Conector recto de flecha 45"/>
          <p:cNvCxnSpPr/>
          <p:nvPr/>
        </p:nvCxnSpPr>
        <p:spPr>
          <a:xfrm flipV="1">
            <a:off x="5147954" y="2544034"/>
            <a:ext cx="575545" cy="13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de flecha 46"/>
          <p:cNvCxnSpPr/>
          <p:nvPr/>
        </p:nvCxnSpPr>
        <p:spPr>
          <a:xfrm flipV="1">
            <a:off x="5662879" y="3433525"/>
            <a:ext cx="575545" cy="1343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ector curvado 47"/>
          <p:cNvCxnSpPr/>
          <p:nvPr/>
        </p:nvCxnSpPr>
        <p:spPr>
          <a:xfrm>
            <a:off x="5668825" y="4262861"/>
            <a:ext cx="451934" cy="435686"/>
          </a:xfrm>
          <a:prstGeom prst="curvedConnector3">
            <a:avLst>
              <a:gd name="adj1" fmla="val 125151"/>
            </a:avLst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CuadroTexto 48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2107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-15296"/>
            <a:ext cx="12192000" cy="687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4241808" y="507690"/>
            <a:ext cx="281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94644" y="2108027"/>
            <a:ext cx="2068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Equations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of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Motion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163619" y="4987932"/>
            <a:ext cx="2268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Continuity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Abrir llave 15"/>
          <p:cNvSpPr/>
          <p:nvPr/>
        </p:nvSpPr>
        <p:spPr>
          <a:xfrm>
            <a:off x="1891307" y="1912727"/>
            <a:ext cx="544623" cy="1668214"/>
          </a:xfrm>
          <a:prstGeom prst="leftBrac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5" name="CuadroTexto 14"/>
          <p:cNvSpPr txBox="1"/>
          <p:nvPr/>
        </p:nvSpPr>
        <p:spPr>
          <a:xfrm>
            <a:off x="3896028" y="413831"/>
            <a:ext cx="4399943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Equations</a:t>
            </a:r>
            <a:r>
              <a:rPr lang="es-CO" sz="3200" b="1" dirty="0" smtClean="0">
                <a:latin typeface="Candara" panose="020E0502030303020204" pitchFamily="34" charset="0"/>
              </a:rPr>
              <a:t> of </a:t>
            </a:r>
            <a:r>
              <a:rPr lang="es-CO" sz="3200" b="1" dirty="0" err="1" smtClean="0">
                <a:latin typeface="Candara" panose="020E0502030303020204" pitchFamily="34" charset="0"/>
              </a:rPr>
              <a:t>Motion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011" y="1665481"/>
            <a:ext cx="6257109" cy="567806"/>
          </a:xfrm>
          <a:prstGeom prst="round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" t="11921" r="5993" b="24823"/>
          <a:stretch/>
        </p:blipFill>
        <p:spPr>
          <a:xfrm>
            <a:off x="5226299" y="5624051"/>
            <a:ext cx="2604847" cy="490599"/>
          </a:xfrm>
          <a:prstGeom prst="round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5" t="22979" r="3915" b="17347"/>
          <a:stretch/>
        </p:blipFill>
        <p:spPr>
          <a:xfrm>
            <a:off x="5226299" y="4863565"/>
            <a:ext cx="2604847" cy="539865"/>
          </a:xfrm>
          <a:prstGeom prst="round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" t="5542" b="9451"/>
          <a:stretch/>
        </p:blipFill>
        <p:spPr>
          <a:xfrm>
            <a:off x="2704011" y="3148683"/>
            <a:ext cx="4714474" cy="691337"/>
          </a:xfrm>
          <a:prstGeom prst="round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" t="10827" r="1088" b="7610"/>
          <a:stretch/>
        </p:blipFill>
        <p:spPr>
          <a:xfrm>
            <a:off x="2717074" y="2390504"/>
            <a:ext cx="9117875" cy="496388"/>
          </a:xfrm>
          <a:prstGeom prst="roundRect">
            <a:avLst/>
          </a:prstGeom>
        </p:spPr>
      </p:pic>
      <p:sp>
        <p:nvSpPr>
          <p:cNvPr id="25" name="Abrir llave 24"/>
          <p:cNvSpPr/>
          <p:nvPr/>
        </p:nvSpPr>
        <p:spPr>
          <a:xfrm>
            <a:off x="4305307" y="4639087"/>
            <a:ext cx="544623" cy="1668214"/>
          </a:xfrm>
          <a:prstGeom prst="leftBrace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CuadroTexto 25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7" name="Rectángulo redondeado 26"/>
          <p:cNvSpPr/>
          <p:nvPr/>
        </p:nvSpPr>
        <p:spPr>
          <a:xfrm>
            <a:off x="4305307" y="3148683"/>
            <a:ext cx="1664419" cy="691337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Rectángulo redondeado 27"/>
          <p:cNvSpPr/>
          <p:nvPr/>
        </p:nvSpPr>
        <p:spPr>
          <a:xfrm>
            <a:off x="10248908" y="2390504"/>
            <a:ext cx="1586041" cy="496388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27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/>
          <p:cNvSpPr txBox="1"/>
          <p:nvPr/>
        </p:nvSpPr>
        <p:spPr>
          <a:xfrm>
            <a:off x="3815190" y="1142490"/>
            <a:ext cx="446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Normalized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Expansion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Variables: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315427" y="290215"/>
            <a:ext cx="3523980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Dynamical</a:t>
            </a:r>
            <a:r>
              <a:rPr lang="es-CO" sz="3200" b="1" dirty="0" smtClean="0">
                <a:latin typeface="Candara" panose="020E0502030303020204" pitchFamily="34" charset="0"/>
              </a:rPr>
              <a:t> </a:t>
            </a:r>
            <a:r>
              <a:rPr lang="es-CO" sz="3200" b="1" dirty="0" err="1" smtClean="0">
                <a:latin typeface="Candara" panose="020E0502030303020204" pitchFamily="34" charset="0"/>
              </a:rPr>
              <a:t>System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3684122" y="3713265"/>
            <a:ext cx="4460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Fixed</a:t>
            </a:r>
            <a:r>
              <a:rPr lang="es-CO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Points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47098" y="4523267"/>
            <a:ext cx="1989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Radiation</a:t>
            </a:r>
            <a:r>
              <a:rPr lang="es-CO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- </a:t>
            </a:r>
            <a:r>
              <a:rPr lang="es-CO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Saddle</a:t>
            </a:r>
            <a:endParaRPr lang="es-CO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0" y="5335047"/>
            <a:ext cx="1861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Matter</a:t>
            </a:r>
            <a:r>
              <a:rPr lang="es-MX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- </a:t>
            </a:r>
            <a:r>
              <a:rPr lang="es-MX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Saddle</a:t>
            </a:r>
            <a:endParaRPr lang="es-CO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7098" y="5770750"/>
            <a:ext cx="1861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DE </a:t>
            </a:r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Attractor</a:t>
            </a:r>
            <a:endParaRPr lang="es-CO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1817362" y="5519713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1616985" y="6241004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/>
          <p:nvPr/>
        </p:nvCxnSpPr>
        <p:spPr>
          <a:xfrm>
            <a:off x="2054505" y="4725466"/>
            <a:ext cx="579773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1" t="4677" b="1"/>
          <a:stretch/>
        </p:blipFill>
        <p:spPr>
          <a:xfrm>
            <a:off x="292400" y="1717988"/>
            <a:ext cx="1776063" cy="653465"/>
          </a:xfrm>
          <a:prstGeom prst="round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" t="4080" r="2876" b="6942"/>
          <a:stretch/>
        </p:blipFill>
        <p:spPr>
          <a:xfrm>
            <a:off x="2279720" y="1728087"/>
            <a:ext cx="1925099" cy="661383"/>
          </a:xfrm>
          <a:prstGeom prst="round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" t="8029" b="8796"/>
          <a:stretch/>
        </p:blipFill>
        <p:spPr>
          <a:xfrm>
            <a:off x="4410590" y="1717988"/>
            <a:ext cx="2484931" cy="668540"/>
          </a:xfrm>
          <a:prstGeom prst="roundRect">
            <a:avLst/>
          </a:prstGeom>
          <a:ln w="57150">
            <a:solidFill>
              <a:srgbClr val="00FF00"/>
            </a:solidFill>
          </a:ln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10377" r="-1" b="6761"/>
          <a:stretch/>
        </p:blipFill>
        <p:spPr>
          <a:xfrm>
            <a:off x="7106778" y="1700342"/>
            <a:ext cx="1228374" cy="679269"/>
          </a:xfrm>
          <a:prstGeom prst="round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t="5240" r="4006" b="7336"/>
          <a:stretch/>
        </p:blipFill>
        <p:spPr>
          <a:xfrm>
            <a:off x="10583777" y="1697703"/>
            <a:ext cx="1240971" cy="701417"/>
          </a:xfrm>
          <a:prstGeom prst="round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" t="7559" r="-543" b="8864"/>
          <a:stretch/>
        </p:blipFill>
        <p:spPr>
          <a:xfrm>
            <a:off x="8546409" y="1705395"/>
            <a:ext cx="1826111" cy="693725"/>
          </a:xfrm>
          <a:prstGeom prst="round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0" t="4187" r="5737" b="9357"/>
          <a:stretch/>
        </p:blipFill>
        <p:spPr>
          <a:xfrm>
            <a:off x="5883714" y="2587214"/>
            <a:ext cx="1123406" cy="796835"/>
          </a:xfrm>
          <a:prstGeom prst="roundRect">
            <a:avLst/>
          </a:prstGeom>
          <a:ln w="57150">
            <a:solidFill>
              <a:srgbClr val="00FF00"/>
            </a:solidFill>
          </a:ln>
        </p:spPr>
      </p:pic>
      <p:pic>
        <p:nvPicPr>
          <p:cNvPr id="25" name="Imagen 2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" t="15890" r="1278" b="11720"/>
          <a:stretch/>
        </p:blipFill>
        <p:spPr>
          <a:xfrm>
            <a:off x="2883278" y="2591621"/>
            <a:ext cx="2802940" cy="786346"/>
          </a:xfrm>
          <a:prstGeom prst="round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" t="9916" r="1529" b="9079"/>
          <a:stretch/>
        </p:blipFill>
        <p:spPr>
          <a:xfrm>
            <a:off x="292400" y="2623939"/>
            <a:ext cx="2393382" cy="715778"/>
          </a:xfrm>
          <a:prstGeom prst="round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t="8638" r="4078" b="8140"/>
          <a:stretch/>
        </p:blipFill>
        <p:spPr>
          <a:xfrm>
            <a:off x="7204616" y="2587214"/>
            <a:ext cx="2171442" cy="812775"/>
          </a:xfrm>
          <a:prstGeom prst="round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" t="8123" r="3910" b="9921"/>
          <a:stretch/>
        </p:blipFill>
        <p:spPr>
          <a:xfrm>
            <a:off x="9591203" y="2558303"/>
            <a:ext cx="2251194" cy="819664"/>
          </a:xfrm>
          <a:prstGeom prst="round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" t="18317" r="1776" b="27172"/>
          <a:stretch/>
        </p:blipFill>
        <p:spPr>
          <a:xfrm>
            <a:off x="2397135" y="6045726"/>
            <a:ext cx="9619194" cy="390555"/>
          </a:xfrm>
          <a:prstGeom prst="round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69" r="587" b="16526"/>
          <a:stretch/>
        </p:blipFill>
        <p:spPr>
          <a:xfrm>
            <a:off x="2601369" y="5347673"/>
            <a:ext cx="9377271" cy="378823"/>
          </a:xfrm>
          <a:prstGeom prst="round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45" r="2129" b="11040"/>
          <a:stretch/>
        </p:blipFill>
        <p:spPr>
          <a:xfrm>
            <a:off x="2883278" y="4420132"/>
            <a:ext cx="8705156" cy="627019"/>
          </a:xfrm>
          <a:prstGeom prst="roundRect">
            <a:avLst/>
          </a:prstGeom>
        </p:spPr>
      </p:pic>
      <p:sp>
        <p:nvSpPr>
          <p:cNvPr id="42" name="CuadroTexto 41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3" name="Rectángulo redondeado 42"/>
          <p:cNvSpPr/>
          <p:nvPr/>
        </p:nvSpPr>
        <p:spPr>
          <a:xfrm>
            <a:off x="9376058" y="4415246"/>
            <a:ext cx="2197633" cy="640080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4" name="Rectángulo redondeado 43"/>
          <p:cNvSpPr/>
          <p:nvPr/>
        </p:nvSpPr>
        <p:spPr>
          <a:xfrm>
            <a:off x="8908869" y="6045727"/>
            <a:ext cx="992777" cy="381200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5" name="Rectángulo redondeado 44"/>
          <p:cNvSpPr/>
          <p:nvPr/>
        </p:nvSpPr>
        <p:spPr>
          <a:xfrm>
            <a:off x="10802983" y="5347672"/>
            <a:ext cx="1213346" cy="378823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6" name="Rectángulo redondeado 45"/>
          <p:cNvSpPr/>
          <p:nvPr/>
        </p:nvSpPr>
        <p:spPr>
          <a:xfrm>
            <a:off x="9966210" y="6055081"/>
            <a:ext cx="992777" cy="3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7" name="Rectángulo redondeado 46"/>
          <p:cNvSpPr/>
          <p:nvPr/>
        </p:nvSpPr>
        <p:spPr>
          <a:xfrm>
            <a:off x="9810206" y="5345297"/>
            <a:ext cx="992777" cy="3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8" name="Rectángulo redondeado 47"/>
          <p:cNvSpPr/>
          <p:nvPr/>
        </p:nvSpPr>
        <p:spPr>
          <a:xfrm>
            <a:off x="5449119" y="4444883"/>
            <a:ext cx="930546" cy="56116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211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6322423" y="692331"/>
            <a:ext cx="3762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FALTA GRAFICA RADIACION.</a:t>
            </a:r>
            <a:endParaRPr lang="es-CO" dirty="0"/>
          </a:p>
        </p:txBody>
      </p:sp>
      <p:sp>
        <p:nvSpPr>
          <p:cNvPr id="33" name="CuadroTexto 32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230" y="1239462"/>
            <a:ext cx="2507257" cy="454169"/>
          </a:xfrm>
          <a:prstGeom prst="round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7843" y="1225651"/>
            <a:ext cx="2218817" cy="512296"/>
          </a:xfrm>
          <a:prstGeom prst="round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454" y="1245634"/>
            <a:ext cx="2588722" cy="506066"/>
          </a:xfrm>
          <a:prstGeom prst="round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4080" y="1225884"/>
            <a:ext cx="2147707" cy="505343"/>
          </a:xfrm>
          <a:prstGeom prst="round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2660" y="3100675"/>
            <a:ext cx="1964827" cy="605513"/>
          </a:xfrm>
          <a:prstGeom prst="roundRect">
            <a:avLst/>
          </a:prstGeom>
          <a:ln w="76200">
            <a:solidFill>
              <a:srgbClr val="00FF00"/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5876" y="5035618"/>
            <a:ext cx="3238394" cy="611650"/>
          </a:xfrm>
          <a:prstGeom prst="round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9041" y="4053963"/>
            <a:ext cx="2372064" cy="633880"/>
          </a:xfrm>
          <a:prstGeom prst="roundRect">
            <a:avLst/>
          </a:prstGeom>
          <a:ln w="76200">
            <a:solidFill>
              <a:srgbClr val="00FF00"/>
            </a:solidFill>
          </a:ln>
        </p:spPr>
      </p:pic>
      <p:sp>
        <p:nvSpPr>
          <p:cNvPr id="42" name="CuadroTexto 41"/>
          <p:cNvSpPr txBox="1"/>
          <p:nvPr/>
        </p:nvSpPr>
        <p:spPr>
          <a:xfrm>
            <a:off x="3951715" y="274658"/>
            <a:ext cx="4287477" cy="646986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3200" b="1" dirty="0" err="1" smtClean="0">
                <a:latin typeface="Candara" panose="020E0502030303020204" pitchFamily="34" charset="0"/>
              </a:rPr>
              <a:t>Numerical</a:t>
            </a:r>
            <a:r>
              <a:rPr lang="es-CO" sz="3200" b="1" dirty="0" smtClean="0">
                <a:latin typeface="Candara" panose="020E0502030303020204" pitchFamily="34" charset="0"/>
              </a:rPr>
              <a:t> </a:t>
            </a:r>
            <a:r>
              <a:rPr lang="es-CO" sz="3200" b="1" dirty="0" err="1" smtClean="0">
                <a:latin typeface="Candara" panose="020E0502030303020204" pitchFamily="34" charset="0"/>
              </a:rPr>
              <a:t>Analysis</a:t>
            </a:r>
            <a:endParaRPr lang="es-CO" sz="3200" b="1" dirty="0"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uadroTexto 47"/>
              <p:cNvSpPr txBox="1"/>
              <p:nvPr/>
            </p:nvSpPr>
            <p:spPr>
              <a:xfrm>
                <a:off x="680252" y="1980255"/>
                <a:ext cx="28272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2400" b="1" dirty="0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Initial </a:t>
                </a:r>
                <a:r>
                  <a:rPr lang="es-MX" sz="2400" b="1" dirty="0" err="1" smtClean="0">
                    <a:solidFill>
                      <a:schemeClr val="bg1"/>
                    </a:solidFill>
                    <a:latin typeface="Candara" panose="020E0502030303020204" pitchFamily="34" charset="0"/>
                  </a:rPr>
                  <a:t>Conditions</a:t>
                </a:r>
                <a:endParaRPr lang="es-MX" sz="2400" b="1" dirty="0" smtClean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e>
                        <m:sub>
                          <m: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s-MX" sz="2400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s-MX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s-MX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s-MX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𝟓𝟔𝟔</m:t>
                      </m:r>
                      <m:r>
                        <a:rPr lang="es-MX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MX" sz="2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s-MX" sz="2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</m:oMath>
                  </m:oMathPara>
                </a14:m>
                <a:endParaRPr lang="es-CO" sz="2400" b="1" dirty="0">
                  <a:solidFill>
                    <a:schemeClr val="bg1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 xmlns="">
          <p:sp>
            <p:nvSpPr>
              <p:cNvPr id="48" name="CuadroTexto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252" y="1980255"/>
                <a:ext cx="2827235" cy="830997"/>
              </a:xfrm>
              <a:prstGeom prst="rect">
                <a:avLst/>
              </a:prstGeom>
              <a:blipFill>
                <a:blip r:embed="rId10"/>
                <a:stretch>
                  <a:fillRect t="-5882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46528" y="1940060"/>
            <a:ext cx="6268728" cy="481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838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Image result for cosmology vector pictur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4"/>
          <a:stretch/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1977638" y="191198"/>
            <a:ext cx="2264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Anisotropy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7289539" y="197672"/>
            <a:ext cx="280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Equation</a:t>
            </a:r>
            <a: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of </a:t>
            </a:r>
            <a:r>
              <a:rPr lang="es-MX" sz="24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State</a:t>
            </a:r>
            <a:endParaRPr lang="es-CO" sz="24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11479856" y="19767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chemeClr val="bg1"/>
                </a:solidFill>
              </a:rPr>
              <a:t>8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88" y="691982"/>
            <a:ext cx="4956810" cy="466176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185" y="720892"/>
            <a:ext cx="4941709" cy="463285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4492051" y="6205829"/>
            <a:ext cx="7171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Effective</a:t>
            </a:r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Attractor</a:t>
            </a:r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!!!</a:t>
            </a:r>
            <a:endParaRPr lang="es-CO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" t="18317" r="1776" b="27172"/>
          <a:stretch/>
        </p:blipFill>
        <p:spPr>
          <a:xfrm>
            <a:off x="1410588" y="5715316"/>
            <a:ext cx="9619194" cy="390555"/>
          </a:xfrm>
          <a:prstGeom prst="roundRect">
            <a:avLst/>
          </a:prstGeom>
        </p:spPr>
      </p:pic>
      <p:sp>
        <p:nvSpPr>
          <p:cNvPr id="20" name="Rectángulo redondeado 19"/>
          <p:cNvSpPr/>
          <p:nvPr/>
        </p:nvSpPr>
        <p:spPr>
          <a:xfrm>
            <a:off x="1410588" y="5715316"/>
            <a:ext cx="1743081" cy="39055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Rectángulo redondeado 20"/>
          <p:cNvSpPr/>
          <p:nvPr/>
        </p:nvSpPr>
        <p:spPr>
          <a:xfrm>
            <a:off x="4250265" y="5715316"/>
            <a:ext cx="1743081" cy="390555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3" name="CuadroTexto 22"/>
          <p:cNvSpPr txBox="1"/>
          <p:nvPr/>
        </p:nvSpPr>
        <p:spPr>
          <a:xfrm>
            <a:off x="235596" y="6286648"/>
            <a:ext cx="7171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Positive </a:t>
            </a:r>
            <a:r>
              <a:rPr lang="es-MX" sz="28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Eigenvalue</a:t>
            </a:r>
            <a:endParaRPr lang="es-CO" sz="28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cxnSp>
        <p:nvCxnSpPr>
          <p:cNvPr id="24" name="Conector recto de flecha 23"/>
          <p:cNvCxnSpPr/>
          <p:nvPr/>
        </p:nvCxnSpPr>
        <p:spPr>
          <a:xfrm flipV="1">
            <a:off x="3422469" y="6105872"/>
            <a:ext cx="235131" cy="29492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ángulo redondeado 26"/>
          <p:cNvSpPr/>
          <p:nvPr/>
        </p:nvSpPr>
        <p:spPr>
          <a:xfrm>
            <a:off x="6054105" y="5715315"/>
            <a:ext cx="895335" cy="39055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Rectángulo redondeado 27"/>
          <p:cNvSpPr/>
          <p:nvPr/>
        </p:nvSpPr>
        <p:spPr>
          <a:xfrm>
            <a:off x="7029464" y="5715314"/>
            <a:ext cx="895335" cy="390555"/>
          </a:xfrm>
          <a:prstGeom prst="round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29" name="Conector recto de flecha 28"/>
          <p:cNvCxnSpPr/>
          <p:nvPr/>
        </p:nvCxnSpPr>
        <p:spPr>
          <a:xfrm flipV="1">
            <a:off x="5434350" y="6467443"/>
            <a:ext cx="785835" cy="114132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11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248</Words>
  <Application>Microsoft Office PowerPoint</Application>
  <PresentationFormat>Panorámica</PresentationFormat>
  <Paragraphs>85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Candara</vt:lpstr>
      <vt:lpstr>Montserrat</vt:lpstr>
      <vt:lpstr>Tema de Office</vt:lpstr>
      <vt:lpstr>Anisotropic Einstein Yang-Mills Higgs Dark Energy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Anisotropic Einstein Yang-Mills Higgs Dark Energy</dc:title>
  <dc:creator>Alejandra Lozada</dc:creator>
  <cp:lastModifiedBy>Alejandra Lozada</cp:lastModifiedBy>
  <cp:revision>27</cp:revision>
  <dcterms:created xsi:type="dcterms:W3CDTF">2020-09-21T15:04:34Z</dcterms:created>
  <dcterms:modified xsi:type="dcterms:W3CDTF">2020-09-23T15:43:31Z</dcterms:modified>
</cp:coreProperties>
</file>