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5" r:id="rId4"/>
  </p:sldMasterIdLst>
  <p:notesMasterIdLst>
    <p:notesMasterId r:id="rId65"/>
  </p:notesMasterIdLst>
  <p:sldIdLst>
    <p:sldId id="256" r:id="rId5"/>
    <p:sldId id="259" r:id="rId6"/>
    <p:sldId id="257" r:id="rId7"/>
    <p:sldId id="274" r:id="rId8"/>
    <p:sldId id="277" r:id="rId9"/>
    <p:sldId id="302" r:id="rId10"/>
    <p:sldId id="258" r:id="rId11"/>
    <p:sldId id="291" r:id="rId12"/>
    <p:sldId id="275" r:id="rId13"/>
    <p:sldId id="292" r:id="rId14"/>
    <p:sldId id="295" r:id="rId15"/>
    <p:sldId id="272" r:id="rId16"/>
    <p:sldId id="273" r:id="rId17"/>
    <p:sldId id="271" r:id="rId18"/>
    <p:sldId id="293" r:id="rId19"/>
    <p:sldId id="260" r:id="rId20"/>
    <p:sldId id="301" r:id="rId21"/>
    <p:sldId id="267" r:id="rId22"/>
    <p:sldId id="269" r:id="rId23"/>
    <p:sldId id="268" r:id="rId24"/>
    <p:sldId id="270" r:id="rId25"/>
    <p:sldId id="261" r:id="rId26"/>
    <p:sldId id="262" r:id="rId27"/>
    <p:sldId id="263" r:id="rId28"/>
    <p:sldId id="264" r:id="rId29"/>
    <p:sldId id="265" r:id="rId30"/>
    <p:sldId id="304" r:id="rId31"/>
    <p:sldId id="306" r:id="rId32"/>
    <p:sldId id="312" r:id="rId33"/>
    <p:sldId id="313" r:id="rId34"/>
    <p:sldId id="310" r:id="rId35"/>
    <p:sldId id="314" r:id="rId36"/>
    <p:sldId id="305" r:id="rId37"/>
    <p:sldId id="317" r:id="rId38"/>
    <p:sldId id="318" r:id="rId39"/>
    <p:sldId id="316" r:id="rId40"/>
    <p:sldId id="322" r:id="rId41"/>
    <p:sldId id="320" r:id="rId42"/>
    <p:sldId id="319" r:id="rId43"/>
    <p:sldId id="298" r:id="rId44"/>
    <p:sldId id="299" r:id="rId45"/>
    <p:sldId id="300" r:id="rId46"/>
    <p:sldId id="296" r:id="rId47"/>
    <p:sldId id="323" r:id="rId48"/>
    <p:sldId id="324" r:id="rId49"/>
    <p:sldId id="289" r:id="rId50"/>
    <p:sldId id="303" r:id="rId51"/>
    <p:sldId id="307" r:id="rId52"/>
    <p:sldId id="308" r:id="rId53"/>
    <p:sldId id="309" r:id="rId54"/>
    <p:sldId id="278" r:id="rId55"/>
    <p:sldId id="279" r:id="rId56"/>
    <p:sldId id="280" r:id="rId57"/>
    <p:sldId id="282" r:id="rId58"/>
    <p:sldId id="283" r:id="rId59"/>
    <p:sldId id="285" r:id="rId60"/>
    <p:sldId id="286" r:id="rId61"/>
    <p:sldId id="284" r:id="rId62"/>
    <p:sldId id="287" r:id="rId63"/>
    <p:sldId id="288" r:id="rId6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3D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3E72F4-3E2F-43B4-9CB1-00406E51B972}" type="doc">
      <dgm:prSet loTypeId="urn:microsoft.com/office/officeart/2005/8/layout/radial5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CA52434E-9260-4F5A-B37F-28658ECB03D5}">
      <dgm:prSet phldrT="[Texto]" custT="1"/>
      <dgm:spPr/>
      <dgm:t>
        <a:bodyPr/>
        <a:lstStyle/>
        <a:p>
          <a:pPr algn="ctr"/>
          <a:r>
            <a:rPr lang="es-CO" sz="1600" b="1" dirty="0" smtClean="0"/>
            <a:t>LOOK FOR DEVIATIONS OF PRECISE SM PREDICTIONS</a:t>
          </a:r>
          <a:endParaRPr lang="es-CO" sz="1600" b="1" dirty="0"/>
        </a:p>
        <a:p>
          <a:pPr algn="ctr"/>
          <a:r>
            <a:rPr lang="es-CO" sz="2000" b="1" dirty="0"/>
            <a:t> </a:t>
          </a:r>
        </a:p>
      </dgm:t>
    </dgm:pt>
    <dgm:pt modelId="{11494596-C5B0-41E7-A340-27F9EA4233D2}" type="parTrans" cxnId="{77C72937-D372-4F3D-8A22-2E59B33C8805}">
      <dgm:prSet/>
      <dgm:spPr/>
      <dgm:t>
        <a:bodyPr/>
        <a:lstStyle/>
        <a:p>
          <a:endParaRPr lang="es-CO"/>
        </a:p>
      </dgm:t>
    </dgm:pt>
    <dgm:pt modelId="{552156EB-C5E6-44F2-9E73-9FB66BD121F4}" type="sibTrans" cxnId="{77C72937-D372-4F3D-8A22-2E59B33C8805}">
      <dgm:prSet/>
      <dgm:spPr/>
      <dgm:t>
        <a:bodyPr/>
        <a:lstStyle/>
        <a:p>
          <a:endParaRPr lang="es-CO"/>
        </a:p>
      </dgm:t>
    </dgm:pt>
    <dgm:pt modelId="{6D9C56B9-E312-4CC5-8D8F-368C36E5E4C0}">
      <dgm:prSet phldrT="[Texto]" custT="1"/>
      <dgm:spPr/>
      <dgm:t>
        <a:bodyPr/>
        <a:lstStyle/>
        <a:p>
          <a:endParaRPr lang="es-CO" sz="1600" b="1" dirty="0" smtClean="0"/>
        </a:p>
        <a:p>
          <a:r>
            <a:rPr lang="es-CO" sz="1600" b="1" dirty="0" smtClean="0"/>
            <a:t>PRECISION MEASUREMENTS OF HIGGS PROPERTIES</a:t>
          </a:r>
          <a:endParaRPr lang="es-CO" sz="1600" b="1" dirty="0"/>
        </a:p>
        <a:p>
          <a:endParaRPr lang="es-CO" sz="2000" b="1" dirty="0"/>
        </a:p>
      </dgm:t>
    </dgm:pt>
    <dgm:pt modelId="{5E6ED1EF-29A9-42A8-B96D-C91F38DB60BE}" type="parTrans" cxnId="{4A265A7F-F0D7-4DDC-938F-39ED8383E7AF}">
      <dgm:prSet/>
      <dgm:spPr/>
      <dgm:t>
        <a:bodyPr/>
        <a:lstStyle/>
        <a:p>
          <a:endParaRPr lang="es-CO"/>
        </a:p>
      </dgm:t>
    </dgm:pt>
    <dgm:pt modelId="{6631BB17-EC6B-4762-AE5A-FF9906D870D2}" type="sibTrans" cxnId="{4A265A7F-F0D7-4DDC-938F-39ED8383E7AF}">
      <dgm:prSet/>
      <dgm:spPr/>
      <dgm:t>
        <a:bodyPr/>
        <a:lstStyle/>
        <a:p>
          <a:endParaRPr lang="es-CO"/>
        </a:p>
      </dgm:t>
    </dgm:pt>
    <dgm:pt modelId="{7F1B9C6B-6540-4A2E-926D-1871B5A19965}">
      <dgm:prSet phldrT="[Texto]" custT="1"/>
      <dgm:spPr/>
      <dgm:t>
        <a:bodyPr/>
        <a:lstStyle/>
        <a:p>
          <a:r>
            <a:rPr lang="es-CO" sz="2000" b="1" dirty="0" smtClean="0"/>
            <a:t>SEARCH FOR BSM PHYSICS</a:t>
          </a:r>
          <a:endParaRPr lang="es-CO" sz="2000" b="1" dirty="0"/>
        </a:p>
      </dgm:t>
    </dgm:pt>
    <dgm:pt modelId="{F44753A8-CC33-4ABC-BDB5-ECA5640CBB6B}" type="sibTrans" cxnId="{DFFF4EC8-E087-4CEF-A0CD-423B0905FA57}">
      <dgm:prSet/>
      <dgm:spPr/>
      <dgm:t>
        <a:bodyPr/>
        <a:lstStyle/>
        <a:p>
          <a:endParaRPr lang="es-CO"/>
        </a:p>
      </dgm:t>
    </dgm:pt>
    <dgm:pt modelId="{9D737EDA-7C85-4B3D-9AD4-24F77C024363}" type="parTrans" cxnId="{DFFF4EC8-E087-4CEF-A0CD-423B0905FA57}">
      <dgm:prSet/>
      <dgm:spPr/>
      <dgm:t>
        <a:bodyPr/>
        <a:lstStyle/>
        <a:p>
          <a:endParaRPr lang="es-CO"/>
        </a:p>
      </dgm:t>
    </dgm:pt>
    <dgm:pt modelId="{81229339-0CBF-49B1-AC57-827A959E614D}">
      <dgm:prSet phldrT="[Texto]" custT="1"/>
      <dgm:spPr/>
      <dgm:t>
        <a:bodyPr/>
        <a:lstStyle/>
        <a:p>
          <a:endParaRPr lang="es-CO" sz="1600" b="1" dirty="0" smtClean="0"/>
        </a:p>
        <a:p>
          <a:r>
            <a:rPr lang="es-CO" sz="1600" b="1" dirty="0" smtClean="0"/>
            <a:t>DIRECT SEARCHES  OF NEW PARTICLES AND FORCES</a:t>
          </a:r>
          <a:endParaRPr lang="es-CO" sz="1600" b="1" dirty="0"/>
        </a:p>
        <a:p>
          <a:endParaRPr lang="es-CO" sz="2000" b="1" dirty="0"/>
        </a:p>
      </dgm:t>
    </dgm:pt>
    <dgm:pt modelId="{A8356D5C-7C9C-41C1-A815-C6B8A3E0FEA4}" type="parTrans" cxnId="{54D69E6D-28CB-4E25-AA63-67C7FAA13317}">
      <dgm:prSet/>
      <dgm:spPr/>
      <dgm:t>
        <a:bodyPr/>
        <a:lstStyle/>
        <a:p>
          <a:endParaRPr lang="es-CO"/>
        </a:p>
      </dgm:t>
    </dgm:pt>
    <dgm:pt modelId="{6D4098E7-6520-4B91-824B-059EA0FD19BD}" type="sibTrans" cxnId="{54D69E6D-28CB-4E25-AA63-67C7FAA13317}">
      <dgm:prSet/>
      <dgm:spPr/>
      <dgm:t>
        <a:bodyPr/>
        <a:lstStyle/>
        <a:p>
          <a:endParaRPr lang="es-CO"/>
        </a:p>
      </dgm:t>
    </dgm:pt>
    <dgm:pt modelId="{F8BF476D-4ABB-4CEF-8B01-DD992DA01A51}" type="pres">
      <dgm:prSet presAssocID="{233E72F4-3E2F-43B4-9CB1-00406E51B97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CEF3BAF-543E-407B-8DCC-9BE7675FAD96}" type="pres">
      <dgm:prSet presAssocID="{7F1B9C6B-6540-4A2E-926D-1871B5A19965}" presName="centerShape" presStyleLbl="node0" presStyleIdx="0" presStyleCnt="1" custScaleX="119407" custScaleY="105932"/>
      <dgm:spPr/>
      <dgm:t>
        <a:bodyPr/>
        <a:lstStyle/>
        <a:p>
          <a:endParaRPr lang="es-ES"/>
        </a:p>
      </dgm:t>
    </dgm:pt>
    <dgm:pt modelId="{D36512E0-C2A2-4F31-954C-AD0E750B235E}" type="pres">
      <dgm:prSet presAssocID="{11494596-C5B0-41E7-A340-27F9EA4233D2}" presName="parTrans" presStyleLbl="sibTrans2D1" presStyleIdx="0" presStyleCnt="3" custAng="10800000"/>
      <dgm:spPr>
        <a:prstGeom prst="leftArrow">
          <a:avLst/>
        </a:prstGeom>
      </dgm:spPr>
      <dgm:t>
        <a:bodyPr/>
        <a:lstStyle/>
        <a:p>
          <a:endParaRPr lang="es-ES"/>
        </a:p>
      </dgm:t>
    </dgm:pt>
    <dgm:pt modelId="{421355AE-7E82-4267-B69D-BFA9BC2EAB94}" type="pres">
      <dgm:prSet presAssocID="{11494596-C5B0-41E7-A340-27F9EA4233D2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47B91669-E31F-42B0-80FD-0E6114D37BEA}" type="pres">
      <dgm:prSet presAssocID="{CA52434E-9260-4F5A-B37F-28658ECB03D5}" presName="node" presStyleLbl="node1" presStyleIdx="0" presStyleCnt="3" custScaleX="119602" custScaleY="1163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CC56F7-275D-47E2-8905-F5AB129B572C}" type="pres">
      <dgm:prSet presAssocID="{5E6ED1EF-29A9-42A8-B96D-C91F38DB60BE}" presName="parTrans" presStyleLbl="sibTrans2D1" presStyleIdx="1" presStyleCnt="3" custAng="7876075" custFlipVert="1"/>
      <dgm:spPr>
        <a:prstGeom prst="leftArrow">
          <a:avLst/>
        </a:prstGeom>
      </dgm:spPr>
      <dgm:t>
        <a:bodyPr/>
        <a:lstStyle/>
        <a:p>
          <a:endParaRPr lang="es-ES"/>
        </a:p>
      </dgm:t>
    </dgm:pt>
    <dgm:pt modelId="{6B7DAFE7-F633-4098-9AE0-62EF5A79E428}" type="pres">
      <dgm:prSet presAssocID="{5E6ED1EF-29A9-42A8-B96D-C91F38DB60BE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FCE6E242-417F-4155-8D91-87E98299B991}" type="pres">
      <dgm:prSet presAssocID="{6D9C56B9-E312-4CC5-8D8F-368C36E5E4C0}" presName="node" presStyleLbl="node1" presStyleIdx="1" presStyleCnt="3" custScaleX="129367" custScaleY="11950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D37279-2695-4EF7-8137-2AB2C78A176B}" type="pres">
      <dgm:prSet presAssocID="{A8356D5C-7C9C-41C1-A815-C6B8A3E0FEA4}" presName="parTrans" presStyleLbl="sibTrans2D1" presStyleIdx="2" presStyleCnt="3"/>
      <dgm:spPr/>
      <dgm:t>
        <a:bodyPr/>
        <a:lstStyle/>
        <a:p>
          <a:endParaRPr lang="es-ES"/>
        </a:p>
      </dgm:t>
    </dgm:pt>
    <dgm:pt modelId="{FA26D3DE-DB46-401D-BEEB-490D3AF68B0C}" type="pres">
      <dgm:prSet presAssocID="{A8356D5C-7C9C-41C1-A815-C6B8A3E0FEA4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C647B929-ADA1-495D-B63F-12D0CD27B64E}" type="pres">
      <dgm:prSet presAssocID="{81229339-0CBF-49B1-AC57-827A959E614D}" presName="node" presStyleLbl="node1" presStyleIdx="2" presStyleCnt="3" custScaleX="120408" custScaleY="11796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40A4CB2B-323A-4071-AA4D-A471C24430D4}" type="presOf" srcId="{A8356D5C-7C9C-41C1-A815-C6B8A3E0FEA4}" destId="{FA26D3DE-DB46-401D-BEEB-490D3AF68B0C}" srcOrd="1" destOrd="0" presId="urn:microsoft.com/office/officeart/2005/8/layout/radial5"/>
    <dgm:cxn modelId="{D48B0B38-C660-4F10-BFDE-6AE3A985D45A}" type="presOf" srcId="{CA52434E-9260-4F5A-B37F-28658ECB03D5}" destId="{47B91669-E31F-42B0-80FD-0E6114D37BEA}" srcOrd="0" destOrd="0" presId="urn:microsoft.com/office/officeart/2005/8/layout/radial5"/>
    <dgm:cxn modelId="{DFFF4EC8-E087-4CEF-A0CD-423B0905FA57}" srcId="{233E72F4-3E2F-43B4-9CB1-00406E51B972}" destId="{7F1B9C6B-6540-4A2E-926D-1871B5A19965}" srcOrd="0" destOrd="0" parTransId="{9D737EDA-7C85-4B3D-9AD4-24F77C024363}" sibTransId="{F44753A8-CC33-4ABC-BDB5-ECA5640CBB6B}"/>
    <dgm:cxn modelId="{EFDF1945-854D-4E26-BFBE-18184C83A809}" type="presOf" srcId="{233E72F4-3E2F-43B4-9CB1-00406E51B972}" destId="{F8BF476D-4ABB-4CEF-8B01-DD992DA01A51}" srcOrd="0" destOrd="0" presId="urn:microsoft.com/office/officeart/2005/8/layout/radial5"/>
    <dgm:cxn modelId="{F8467882-C3CA-408A-95A9-A7D55216C272}" type="presOf" srcId="{5E6ED1EF-29A9-42A8-B96D-C91F38DB60BE}" destId="{3CCC56F7-275D-47E2-8905-F5AB129B572C}" srcOrd="0" destOrd="0" presId="urn:microsoft.com/office/officeart/2005/8/layout/radial5"/>
    <dgm:cxn modelId="{77C72937-D372-4F3D-8A22-2E59B33C8805}" srcId="{7F1B9C6B-6540-4A2E-926D-1871B5A19965}" destId="{CA52434E-9260-4F5A-B37F-28658ECB03D5}" srcOrd="0" destOrd="0" parTransId="{11494596-C5B0-41E7-A340-27F9EA4233D2}" sibTransId="{552156EB-C5E6-44F2-9E73-9FB66BD121F4}"/>
    <dgm:cxn modelId="{87968B94-74CB-43C3-8024-74548FC15B27}" type="presOf" srcId="{7F1B9C6B-6540-4A2E-926D-1871B5A19965}" destId="{1CEF3BAF-543E-407B-8DCC-9BE7675FAD96}" srcOrd="0" destOrd="0" presId="urn:microsoft.com/office/officeart/2005/8/layout/radial5"/>
    <dgm:cxn modelId="{044E9D86-BB43-4282-BCD0-E71AE7306790}" type="presOf" srcId="{11494596-C5B0-41E7-A340-27F9EA4233D2}" destId="{D36512E0-C2A2-4F31-954C-AD0E750B235E}" srcOrd="0" destOrd="0" presId="urn:microsoft.com/office/officeart/2005/8/layout/radial5"/>
    <dgm:cxn modelId="{462AADAC-12F0-43B8-87C4-5CFC160FE73B}" type="presOf" srcId="{81229339-0CBF-49B1-AC57-827A959E614D}" destId="{C647B929-ADA1-495D-B63F-12D0CD27B64E}" srcOrd="0" destOrd="0" presId="urn:microsoft.com/office/officeart/2005/8/layout/radial5"/>
    <dgm:cxn modelId="{6626EA18-A3EC-421E-B5C7-FE8ADE55A059}" type="presOf" srcId="{6D9C56B9-E312-4CC5-8D8F-368C36E5E4C0}" destId="{FCE6E242-417F-4155-8D91-87E98299B991}" srcOrd="0" destOrd="0" presId="urn:microsoft.com/office/officeart/2005/8/layout/radial5"/>
    <dgm:cxn modelId="{4A265A7F-F0D7-4DDC-938F-39ED8383E7AF}" srcId="{7F1B9C6B-6540-4A2E-926D-1871B5A19965}" destId="{6D9C56B9-E312-4CC5-8D8F-368C36E5E4C0}" srcOrd="1" destOrd="0" parTransId="{5E6ED1EF-29A9-42A8-B96D-C91F38DB60BE}" sibTransId="{6631BB17-EC6B-4762-AE5A-FF9906D870D2}"/>
    <dgm:cxn modelId="{8DE5291F-C162-450C-B2AA-805F5812BC95}" type="presOf" srcId="{A8356D5C-7C9C-41C1-A815-C6B8A3E0FEA4}" destId="{80D37279-2695-4EF7-8137-2AB2C78A176B}" srcOrd="0" destOrd="0" presId="urn:microsoft.com/office/officeart/2005/8/layout/radial5"/>
    <dgm:cxn modelId="{97AF794D-D24E-4AFE-AFB5-25F167D06AAA}" type="presOf" srcId="{5E6ED1EF-29A9-42A8-B96D-C91F38DB60BE}" destId="{6B7DAFE7-F633-4098-9AE0-62EF5A79E428}" srcOrd="1" destOrd="0" presId="urn:microsoft.com/office/officeart/2005/8/layout/radial5"/>
    <dgm:cxn modelId="{E177F497-5DF4-4702-AA3D-C57C68E69DB4}" type="presOf" srcId="{11494596-C5B0-41E7-A340-27F9EA4233D2}" destId="{421355AE-7E82-4267-B69D-BFA9BC2EAB94}" srcOrd="1" destOrd="0" presId="urn:microsoft.com/office/officeart/2005/8/layout/radial5"/>
    <dgm:cxn modelId="{54D69E6D-28CB-4E25-AA63-67C7FAA13317}" srcId="{7F1B9C6B-6540-4A2E-926D-1871B5A19965}" destId="{81229339-0CBF-49B1-AC57-827A959E614D}" srcOrd="2" destOrd="0" parTransId="{A8356D5C-7C9C-41C1-A815-C6B8A3E0FEA4}" sibTransId="{6D4098E7-6520-4B91-824B-059EA0FD19BD}"/>
    <dgm:cxn modelId="{B11B4F4A-43F4-4F9D-BB7F-B928CED0C55E}" type="presParOf" srcId="{F8BF476D-4ABB-4CEF-8B01-DD992DA01A51}" destId="{1CEF3BAF-543E-407B-8DCC-9BE7675FAD96}" srcOrd="0" destOrd="0" presId="urn:microsoft.com/office/officeart/2005/8/layout/radial5"/>
    <dgm:cxn modelId="{216B67DD-51EF-4167-A095-D39161A526DA}" type="presParOf" srcId="{F8BF476D-4ABB-4CEF-8B01-DD992DA01A51}" destId="{D36512E0-C2A2-4F31-954C-AD0E750B235E}" srcOrd="1" destOrd="0" presId="urn:microsoft.com/office/officeart/2005/8/layout/radial5"/>
    <dgm:cxn modelId="{5D5960CA-91AA-4BC3-9DCE-D3CA4C21FFF0}" type="presParOf" srcId="{D36512E0-C2A2-4F31-954C-AD0E750B235E}" destId="{421355AE-7E82-4267-B69D-BFA9BC2EAB94}" srcOrd="0" destOrd="0" presId="urn:microsoft.com/office/officeart/2005/8/layout/radial5"/>
    <dgm:cxn modelId="{0190C8BA-CAC4-4AAB-9667-D6308FD78AFE}" type="presParOf" srcId="{F8BF476D-4ABB-4CEF-8B01-DD992DA01A51}" destId="{47B91669-E31F-42B0-80FD-0E6114D37BEA}" srcOrd="2" destOrd="0" presId="urn:microsoft.com/office/officeart/2005/8/layout/radial5"/>
    <dgm:cxn modelId="{BDAEF32D-B453-48AE-9E90-863903EBF151}" type="presParOf" srcId="{F8BF476D-4ABB-4CEF-8B01-DD992DA01A51}" destId="{3CCC56F7-275D-47E2-8905-F5AB129B572C}" srcOrd="3" destOrd="0" presId="urn:microsoft.com/office/officeart/2005/8/layout/radial5"/>
    <dgm:cxn modelId="{7CFA7DAB-64B5-43EC-9C1F-1B47D6CF877F}" type="presParOf" srcId="{3CCC56F7-275D-47E2-8905-F5AB129B572C}" destId="{6B7DAFE7-F633-4098-9AE0-62EF5A79E428}" srcOrd="0" destOrd="0" presId="urn:microsoft.com/office/officeart/2005/8/layout/radial5"/>
    <dgm:cxn modelId="{7E8AF8F1-A170-4A1D-82FB-79E33C749930}" type="presParOf" srcId="{F8BF476D-4ABB-4CEF-8B01-DD992DA01A51}" destId="{FCE6E242-417F-4155-8D91-87E98299B991}" srcOrd="4" destOrd="0" presId="urn:microsoft.com/office/officeart/2005/8/layout/radial5"/>
    <dgm:cxn modelId="{0F6290DF-3C17-4914-B21E-82EFFC9F09AB}" type="presParOf" srcId="{F8BF476D-4ABB-4CEF-8B01-DD992DA01A51}" destId="{80D37279-2695-4EF7-8137-2AB2C78A176B}" srcOrd="5" destOrd="0" presId="urn:microsoft.com/office/officeart/2005/8/layout/radial5"/>
    <dgm:cxn modelId="{68107AB2-0441-4577-8482-F4A3055E4A33}" type="presParOf" srcId="{80D37279-2695-4EF7-8137-2AB2C78A176B}" destId="{FA26D3DE-DB46-401D-BEEB-490D3AF68B0C}" srcOrd="0" destOrd="0" presId="urn:microsoft.com/office/officeart/2005/8/layout/radial5"/>
    <dgm:cxn modelId="{4F3D061E-6363-426A-B2B9-B6980DDA5C6D}" type="presParOf" srcId="{F8BF476D-4ABB-4CEF-8B01-DD992DA01A51}" destId="{C647B929-ADA1-495D-B63F-12D0CD27B64E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F3BAF-543E-407B-8DCC-9BE7675FAD96}">
      <dsp:nvSpPr>
        <dsp:cNvPr id="0" name=""/>
        <dsp:cNvSpPr/>
      </dsp:nvSpPr>
      <dsp:spPr>
        <a:xfrm>
          <a:off x="2551346" y="2284837"/>
          <a:ext cx="1899694" cy="168531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 smtClean="0"/>
            <a:t>SEARCH FOR BSM PHYSICS</a:t>
          </a:r>
          <a:endParaRPr lang="es-CO" sz="2000" b="1" kern="1200" dirty="0"/>
        </a:p>
      </dsp:txBody>
      <dsp:txXfrm>
        <a:off x="2829550" y="2531646"/>
        <a:ext cx="1343286" cy="1191696"/>
      </dsp:txXfrm>
    </dsp:sp>
    <dsp:sp modelId="{D36512E0-C2A2-4F31-954C-AD0E750B235E}">
      <dsp:nvSpPr>
        <dsp:cNvPr id="0" name=""/>
        <dsp:cNvSpPr/>
      </dsp:nvSpPr>
      <dsp:spPr>
        <a:xfrm rot="5400000">
          <a:off x="3366190" y="1756981"/>
          <a:ext cx="270006" cy="561548"/>
        </a:xfrm>
        <a:prstGeom prst="left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400" kern="1200"/>
        </a:p>
      </dsp:txBody>
      <dsp:txXfrm>
        <a:off x="3406691" y="1828790"/>
        <a:ext cx="189004" cy="336928"/>
      </dsp:txXfrm>
    </dsp:sp>
    <dsp:sp modelId="{47B91669-E31F-42B0-80FD-0E6114D37BEA}">
      <dsp:nvSpPr>
        <dsp:cNvPr id="0" name=""/>
        <dsp:cNvSpPr/>
      </dsp:nvSpPr>
      <dsp:spPr>
        <a:xfrm>
          <a:off x="2513511" y="-145815"/>
          <a:ext cx="1975363" cy="192120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LOOK FOR DEVIATIONS OF PRECISE SM PREDICTIONS</a:t>
          </a:r>
          <a:endParaRPr lang="es-CO" sz="1600" b="1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/>
            <a:t> </a:t>
          </a:r>
        </a:p>
      </dsp:txBody>
      <dsp:txXfrm>
        <a:off x="2802796" y="135539"/>
        <a:ext cx="1396793" cy="1358498"/>
      </dsp:txXfrm>
    </dsp:sp>
    <dsp:sp modelId="{3CCC56F7-275D-47E2-8905-F5AB129B572C}">
      <dsp:nvSpPr>
        <dsp:cNvPr id="0" name=""/>
        <dsp:cNvSpPr/>
      </dsp:nvSpPr>
      <dsp:spPr>
        <a:xfrm rot="11923925" flipV="1">
          <a:off x="4351147" y="3390586"/>
          <a:ext cx="184101" cy="561548"/>
        </a:xfrm>
        <a:prstGeom prst="leftArrow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400" kern="1200"/>
        </a:p>
      </dsp:txBody>
      <dsp:txXfrm rot="-10800000">
        <a:off x="4404914" y="3511764"/>
        <a:ext cx="128871" cy="336928"/>
      </dsp:txXfrm>
    </dsp:sp>
    <dsp:sp modelId="{FCE6E242-417F-4155-8D91-87E98299B991}">
      <dsp:nvSpPr>
        <dsp:cNvPr id="0" name=""/>
        <dsp:cNvSpPr/>
      </dsp:nvSpPr>
      <dsp:spPr>
        <a:xfrm>
          <a:off x="4435734" y="3296975"/>
          <a:ext cx="2136643" cy="1973744"/>
        </a:xfrm>
        <a:prstGeom prst="ellips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PRECISION MEASUREMENTS OF HIGGS PROPERTIES</a:t>
          </a:r>
          <a:endParaRPr lang="es-CO" sz="1600" b="1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b="1" kern="1200" dirty="0"/>
        </a:p>
      </dsp:txBody>
      <dsp:txXfrm>
        <a:off x="4748638" y="3586023"/>
        <a:ext cx="1510835" cy="1395648"/>
      </dsp:txXfrm>
    </dsp:sp>
    <dsp:sp modelId="{80D37279-2695-4EF7-8137-2AB2C78A176B}">
      <dsp:nvSpPr>
        <dsp:cNvPr id="0" name=""/>
        <dsp:cNvSpPr/>
      </dsp:nvSpPr>
      <dsp:spPr>
        <a:xfrm rot="9000000">
          <a:off x="2428156" y="3404386"/>
          <a:ext cx="214261" cy="56154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400" kern="1200"/>
        </a:p>
      </dsp:txBody>
      <dsp:txXfrm rot="10800000">
        <a:off x="2488128" y="3500627"/>
        <a:ext cx="149983" cy="336928"/>
      </dsp:txXfrm>
    </dsp:sp>
    <dsp:sp modelId="{C647B929-ADA1-495D-B63F-12D0CD27B64E}">
      <dsp:nvSpPr>
        <dsp:cNvPr id="0" name=""/>
        <dsp:cNvSpPr/>
      </dsp:nvSpPr>
      <dsp:spPr>
        <a:xfrm>
          <a:off x="503993" y="3309684"/>
          <a:ext cx="1988675" cy="1948326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b="1" kern="1200" dirty="0" smtClean="0"/>
            <a:t>DIRECT SEARCHES  OF NEW PARTICLES AND FORCES</a:t>
          </a:r>
          <a:endParaRPr lang="es-CO" sz="1600" b="1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000" b="1" kern="1200" dirty="0"/>
        </a:p>
      </dsp:txBody>
      <dsp:txXfrm>
        <a:off x="795228" y="3595010"/>
        <a:ext cx="1406205" cy="1377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emf"/><Relationship Id="rId1" Type="http://schemas.openxmlformats.org/officeDocument/2006/relationships/image" Target="../media/image125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wmf"/><Relationship Id="rId2" Type="http://schemas.openxmlformats.org/officeDocument/2006/relationships/image" Target="../media/image137.wmf"/><Relationship Id="rId1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wmf"/><Relationship Id="rId2" Type="http://schemas.openxmlformats.org/officeDocument/2006/relationships/image" Target="../media/image159.wmf"/><Relationship Id="rId1" Type="http://schemas.openxmlformats.org/officeDocument/2006/relationships/image" Target="../media/image158.wmf"/><Relationship Id="rId4" Type="http://schemas.openxmlformats.org/officeDocument/2006/relationships/image" Target="../media/image16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wmf"/><Relationship Id="rId3" Type="http://schemas.openxmlformats.org/officeDocument/2006/relationships/image" Target="../media/image170.wmf"/><Relationship Id="rId7" Type="http://schemas.openxmlformats.org/officeDocument/2006/relationships/image" Target="../media/image174.wmf"/><Relationship Id="rId2" Type="http://schemas.openxmlformats.org/officeDocument/2006/relationships/image" Target="../media/image169.wmf"/><Relationship Id="rId1" Type="http://schemas.openxmlformats.org/officeDocument/2006/relationships/image" Target="../media/image168.wmf"/><Relationship Id="rId6" Type="http://schemas.openxmlformats.org/officeDocument/2006/relationships/image" Target="../media/image173.wmf"/><Relationship Id="rId5" Type="http://schemas.openxmlformats.org/officeDocument/2006/relationships/image" Target="../media/image172.wmf"/><Relationship Id="rId4" Type="http://schemas.openxmlformats.org/officeDocument/2006/relationships/image" Target="../media/image17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48937-A311-4D58-946C-E3ABAA7E968B}" type="datetimeFigureOut">
              <a:rPr lang="es-CO" smtClean="0"/>
              <a:t>2/12/2019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D246F-CB99-4357-A1A7-BBB363A425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9621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4412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4CBF49-55F6-4C6B-A932-881824377563}" type="slidenum">
              <a:rPr kumimoji="0" lang="es-CO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55412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CD2B31-B9F6-9E4B-B88C-BD28613A787E}" type="slidenum"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1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579850" y="-11993563"/>
            <a:ext cx="21320125" cy="119935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406" cy="14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spcBef>
                <a:spcPct val="0"/>
              </a:spcBef>
            </a:pPr>
            <a:endParaRPr lang="en-US" sz="2600" dirty="0">
              <a:latin typeface="Arial" charset="0"/>
              <a:cs typeface="Droid Sans Fallback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0"/>
            <a:ext cx="1406" cy="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54" tIns="40827" rIns="81654" bIns="40827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308919-621B-DA42-ADC8-ABB34CC8FFE0}" type="slidenum"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ＭＳ Ｐゴシック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2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247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5C936A-207A-4E65-A537-38EEE529304D}" type="slidenum">
              <a:rPr lang="es-CO" smtClean="0">
                <a:solidFill>
                  <a:prstClr val="black"/>
                </a:solidFill>
              </a:rPr>
              <a:pPr/>
              <a:t>19</a:t>
            </a:fld>
            <a:endParaRPr lang="es-C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091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5C936A-207A-4E65-A537-38EEE529304D}" type="slidenum">
              <a:rPr kumimoji="0" lang="es-CO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s-CO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51762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0637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1878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594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908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148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739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53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56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2884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0863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913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7670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334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5982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4613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78768"/>
            <a:ext cx="115824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1117600" y="0"/>
            <a:ext cx="1016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7056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72177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33515" y="6511678"/>
            <a:ext cx="2844800" cy="366183"/>
          </a:xfrm>
          <a:prstGeom prst="rect">
            <a:avLst/>
          </a:prstGeom>
        </p:spPr>
        <p:txBody>
          <a:bodyPr/>
          <a:lstStyle/>
          <a:p>
            <a:r>
              <a:rPr lang="es-CO" smtClean="0"/>
              <a:t>COMHEP 4, 02/12/2019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901195" y="6493181"/>
            <a:ext cx="3860800" cy="366183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C. Avila, UNIANDES</a:t>
            </a:r>
            <a:endParaRPr lang="en-US" dirty="0"/>
          </a:p>
        </p:txBody>
      </p:sp>
      <p:sp>
        <p:nvSpPr>
          <p:cNvPr id="8" name="Slide Number Placeholder 16"/>
          <p:cNvSpPr>
            <a:spLocks noGrp="1"/>
          </p:cNvSpPr>
          <p:nvPr>
            <p:ph type="sldNum" sz="quarter" idx="4"/>
          </p:nvPr>
        </p:nvSpPr>
        <p:spPr>
          <a:xfrm>
            <a:off x="9438693" y="651073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141A47F-327A-5440-82F1-5C6FBC34A9CD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665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65713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34932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55486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40059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7301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07209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21910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341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30376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94611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73759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03616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2507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1245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5305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11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51021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2472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217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1730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3694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0180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0768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733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725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31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064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729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1794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13DD2-5A45-41BA-99C8-0525E2AEAD3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981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15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  <p:sldLayoutId id="2147483697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DEAE0-4246-457F-86C2-2FB1998C7B6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818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97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5" Type="http://schemas.openxmlformats.org/officeDocument/2006/relationships/hyperlink" Target="http://cms-results.web.cern.ch/cms-results/public-results/publications-vs-time/" TargetMode="Externa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png"/><Relationship Id="rId11" Type="http://schemas.openxmlformats.org/officeDocument/2006/relationships/image" Target="../media/image3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1.jpe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7.png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8.jpeg"/><Relationship Id="rId5" Type="http://schemas.openxmlformats.org/officeDocument/2006/relationships/image" Target="../media/image36.wmf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.png"/><Relationship Id="rId7" Type="http://schemas.openxmlformats.org/officeDocument/2006/relationships/image" Target="../media/image4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2.jp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3.png"/><Relationship Id="rId5" Type="http://schemas.openxmlformats.org/officeDocument/2006/relationships/hyperlink" Target="https://cds.cern.ch/record/2667225/files/HIG-18-029-pas.pdf" TargetMode="Externa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3.png"/><Relationship Id="rId7" Type="http://schemas.openxmlformats.org/officeDocument/2006/relationships/image" Target="../media/image6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hyperlink" Target="http://inspirehep.net/record/1726685?ln=es" TargetMode="External"/><Relationship Id="rId4" Type="http://schemas.openxmlformats.org/officeDocument/2006/relationships/image" Target="../media/image57.png"/><Relationship Id="rId9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2.jpeg"/><Relationship Id="rId7" Type="http://schemas.openxmlformats.org/officeDocument/2006/relationships/image" Target="../media/image65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4.png"/><Relationship Id="rId11" Type="http://schemas.openxmlformats.org/officeDocument/2006/relationships/image" Target="../media/image70.png"/><Relationship Id="rId5" Type="http://schemas.openxmlformats.org/officeDocument/2006/relationships/hyperlink" Target="https://journals.aps.org/prl/abstract/10.1103/PhysRevLett.120.231801" TargetMode="External"/><Relationship Id="rId10" Type="http://schemas.openxmlformats.org/officeDocument/2006/relationships/image" Target="../media/image68.png"/><Relationship Id="rId4" Type="http://schemas.openxmlformats.org/officeDocument/2006/relationships/image" Target="../media/image3.png"/><Relationship Id="rId9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2.jpeg"/><Relationship Id="rId7" Type="http://schemas.openxmlformats.org/officeDocument/2006/relationships/image" Target="../media/image72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journals.aps.org/prl/abstract/10.1103/PhysRevLett.121.121801" TargetMode="External"/><Relationship Id="rId5" Type="http://schemas.openxmlformats.org/officeDocument/2006/relationships/image" Target="../media/image71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5.jpeg"/><Relationship Id="rId5" Type="http://schemas.openxmlformats.org/officeDocument/2006/relationships/image" Target="../media/image74.jpg"/><Relationship Id="rId4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hyperlink" Target="https://cds.cern.ch/record/2292159/files/HIG-17-019-pas.pdf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2.jpeg"/><Relationship Id="rId7" Type="http://schemas.openxmlformats.org/officeDocument/2006/relationships/image" Target="../media/image8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9.png"/><Relationship Id="rId5" Type="http://schemas.openxmlformats.org/officeDocument/2006/relationships/image" Target="../media/image81.png"/><Relationship Id="rId10" Type="http://schemas.openxmlformats.org/officeDocument/2006/relationships/image" Target="../media/image83.png"/><Relationship Id="rId4" Type="http://schemas.openxmlformats.org/officeDocument/2006/relationships/hyperlink" Target="https://journals.aps.org/prl/abstract/10.1103/PhysRevLett.122.121803" TargetMode="External"/><Relationship Id="rId9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5.png"/><Relationship Id="rId7" Type="http://schemas.openxmlformats.org/officeDocument/2006/relationships/hyperlink" Target="https://arxiv.org/abs/hep-ph/9709356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5.png"/><Relationship Id="rId5" Type="http://schemas.openxmlformats.org/officeDocument/2006/relationships/image" Target="../media/image87.jpg"/><Relationship Id="rId4" Type="http://schemas.openxmlformats.org/officeDocument/2006/relationships/image" Target="../media/image86.emf"/><Relationship Id="rId9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lpcc.web.cern.ch/content/lhc-dm-wg-wg-dark-matter-searches-lhc" TargetMode="External"/><Relationship Id="rId3" Type="http://schemas.openxmlformats.org/officeDocument/2006/relationships/image" Target="../media/image90.png"/><Relationship Id="rId7" Type="http://schemas.openxmlformats.org/officeDocument/2006/relationships/image" Target="../media/image9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hyperlink" Target="https://arxiv.org/abs/1908.09672" TargetMode="External"/><Relationship Id="rId9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6.emf"/><Relationship Id="rId5" Type="http://schemas.openxmlformats.org/officeDocument/2006/relationships/image" Target="../media/image95.emf"/><Relationship Id="rId4" Type="http://schemas.openxmlformats.org/officeDocument/2006/relationships/image" Target="../media/image94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2.jpeg"/><Relationship Id="rId7" Type="http://schemas.openxmlformats.org/officeDocument/2006/relationships/image" Target="../media/image9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link.springer.com/article/10.1007/JHEP10(2019)244" TargetMode="External"/><Relationship Id="rId5" Type="http://schemas.openxmlformats.org/officeDocument/2006/relationships/image" Target="../media/image98.png"/><Relationship Id="rId10" Type="http://schemas.openxmlformats.org/officeDocument/2006/relationships/hyperlink" Target="http://cds.cern.ch/record/2668105" TargetMode="External"/><Relationship Id="rId4" Type="http://schemas.openxmlformats.org/officeDocument/2006/relationships/image" Target="../media/image97.png"/><Relationship Id="rId9" Type="http://schemas.openxmlformats.org/officeDocument/2006/relationships/image" Target="../media/image10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cds.cern.ch/record/2668107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10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2.jpeg"/><Relationship Id="rId7" Type="http://schemas.openxmlformats.org/officeDocument/2006/relationships/image" Target="../media/image1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Relationship Id="rId9" Type="http://schemas.openxmlformats.org/officeDocument/2006/relationships/image" Target="../media/image11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13.emf"/><Relationship Id="rId7" Type="http://schemas.openxmlformats.org/officeDocument/2006/relationships/image" Target="../media/image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jpeg"/><Relationship Id="rId5" Type="http://schemas.openxmlformats.org/officeDocument/2006/relationships/hyperlink" Target="https://twiki.cern.ch/twiki/bin/view/CMSPublic/PhysicsResultsSUS" TargetMode="External"/><Relationship Id="rId4" Type="http://schemas.openxmlformats.org/officeDocument/2006/relationships/image" Target="../media/image480.png"/><Relationship Id="rId9" Type="http://schemas.openxmlformats.org/officeDocument/2006/relationships/image" Target="../media/image11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inspirehep.net/record/1662534" TargetMode="Externa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hyperlink" Target="https://doi.org/10.1016/j.physletb.2012.08.021" TargetMode="Externa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.png"/><Relationship Id="rId4" Type="http://schemas.openxmlformats.org/officeDocument/2006/relationships/image" Target="../media/image12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emf"/><Relationship Id="rId2" Type="http://schemas.openxmlformats.org/officeDocument/2006/relationships/image" Target="../media/image122.emf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fisicaconvocatoriasp.uniandes.edu.co/" TargetMode="External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fisica.uniandes.edu.co/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27.png"/><Relationship Id="rId7" Type="http://schemas.openxmlformats.org/officeDocument/2006/relationships/image" Target="../media/image125.e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.jpeg"/><Relationship Id="rId10" Type="http://schemas.openxmlformats.org/officeDocument/2006/relationships/image" Target="../media/image129.png"/><Relationship Id="rId4" Type="http://schemas.openxmlformats.org/officeDocument/2006/relationships/image" Target="../media/image3.png"/><Relationship Id="rId9" Type="http://schemas.openxmlformats.org/officeDocument/2006/relationships/image" Target="../media/image126.e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2.jpeg"/><Relationship Id="rId7" Type="http://schemas.openxmlformats.org/officeDocument/2006/relationships/image" Target="../media/image13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1.emf"/><Relationship Id="rId5" Type="http://schemas.openxmlformats.org/officeDocument/2006/relationships/image" Target="../media/image130.png"/><Relationship Id="rId4" Type="http://schemas.openxmlformats.org/officeDocument/2006/relationships/image" Target="../media/image1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hyperlink" Target="http://link.springer.com/article/10.1140/epjc/s10052-014-3076-z" TargetMode="External"/><Relationship Id="rId4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6.emf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40.png"/><Relationship Id="rId3" Type="http://schemas.openxmlformats.org/officeDocument/2006/relationships/image" Target="../media/image139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38.wmf"/><Relationship Id="rId17" Type="http://schemas.openxmlformats.org/officeDocument/2006/relationships/image" Target="../media/image142.png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141.png"/><Relationship Id="rId1" Type="http://schemas.openxmlformats.org/officeDocument/2006/relationships/vmlDrawing" Target="../drawings/vmlDrawing5.vml"/><Relationship Id="rId6" Type="http://schemas.openxmlformats.org/officeDocument/2006/relationships/hyperlink" Target="http://link.springer.com/article/10.1140/epjc/s10052-014-3076-z" TargetMode="External"/><Relationship Id="rId11" Type="http://schemas.openxmlformats.org/officeDocument/2006/relationships/oleObject" Target="../embeddings/oleObject9.bin"/><Relationship Id="rId5" Type="http://schemas.openxmlformats.org/officeDocument/2006/relationships/image" Target="../media/image2.jpeg"/><Relationship Id="rId15" Type="http://schemas.openxmlformats.org/officeDocument/2006/relationships/image" Target="../media/image15.wmf"/><Relationship Id="rId10" Type="http://schemas.openxmlformats.org/officeDocument/2006/relationships/image" Target="../media/image137.wmf"/><Relationship Id="rId4" Type="http://schemas.openxmlformats.org/officeDocument/2006/relationships/image" Target="../media/image11.jpeg"/><Relationship Id="rId9" Type="http://schemas.openxmlformats.org/officeDocument/2006/relationships/oleObject" Target="../embeddings/oleObject8.bin"/><Relationship Id="rId14" Type="http://schemas.openxmlformats.org/officeDocument/2006/relationships/oleObject" Target="../embeddings/oleObject2.bin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image" Target="../media/image2.jpeg"/><Relationship Id="rId7" Type="http://schemas.openxmlformats.org/officeDocument/2006/relationships/image" Target="../media/image14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3.png"/><Relationship Id="rId5" Type="http://schemas.openxmlformats.org/officeDocument/2006/relationships/hyperlink" Target="http://link.springer.com/article/10.1140/epjc/s10052-014-3076-z" TargetMode="External"/><Relationship Id="rId4" Type="http://schemas.openxmlformats.org/officeDocument/2006/relationships/hyperlink" Target="http://link.springer.com/article/10.1007/JHEP09(2016)051" TargetMode="External"/><Relationship Id="rId9" Type="http://schemas.openxmlformats.org/officeDocument/2006/relationships/image" Target="../media/image14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image" Target="../media/image150.png"/><Relationship Id="rId3" Type="http://schemas.openxmlformats.org/officeDocument/2006/relationships/image" Target="../media/image11.jpe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49.png"/><Relationship Id="rId2" Type="http://schemas.openxmlformats.org/officeDocument/2006/relationships/slideLayout" Target="../slideLayouts/slideLayout42.xml"/><Relationship Id="rId1" Type="http://schemas.openxmlformats.org/officeDocument/2006/relationships/vmlDrawing" Target="../drawings/vmlDrawing6.vml"/><Relationship Id="rId6" Type="http://schemas.openxmlformats.org/officeDocument/2006/relationships/hyperlink" Target="http://link.springer.com/article/10.1140/epjc/s10052-014-3076-z" TargetMode="External"/><Relationship Id="rId11" Type="http://schemas.openxmlformats.org/officeDocument/2006/relationships/image" Target="../media/image148.png"/><Relationship Id="rId5" Type="http://schemas.openxmlformats.org/officeDocument/2006/relationships/hyperlink" Target="http://journals.aps.org/prd/abstract/10.1103/PhysRevD.92.072010" TargetMode="External"/><Relationship Id="rId15" Type="http://schemas.openxmlformats.org/officeDocument/2006/relationships/image" Target="../media/image152.png"/><Relationship Id="rId10" Type="http://schemas.openxmlformats.org/officeDocument/2006/relationships/image" Target="../media/image147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51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png"/><Relationship Id="rId3" Type="http://schemas.openxmlformats.org/officeDocument/2006/relationships/image" Target="../media/image2.jpeg"/><Relationship Id="rId7" Type="http://schemas.openxmlformats.org/officeDocument/2006/relationships/hyperlink" Target="http://link.springer.com/article/10.1140/epjc/s10052-014-3076-z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55.png"/><Relationship Id="rId5" Type="http://schemas.openxmlformats.org/officeDocument/2006/relationships/image" Target="../media/image154.png"/><Relationship Id="rId4" Type="http://schemas.openxmlformats.org/officeDocument/2006/relationships/image" Target="../media/image153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3" Type="http://schemas.openxmlformats.org/officeDocument/2006/relationships/image" Target="../media/image2.jpeg"/><Relationship Id="rId7" Type="http://schemas.openxmlformats.org/officeDocument/2006/relationships/image" Target="../media/image1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hyperlink" Target="http://link.springer.com/article/10.1140/epjc/s10052-014-3076-z" TargetMode="External"/><Relationship Id="rId4" Type="http://schemas.openxmlformats.org/officeDocument/2006/relationships/hyperlink" Target="http://link.springer.com/article/10.1007/JHEP08(2016)045" TargetMode="External"/><Relationship Id="rId9" Type="http://schemas.openxmlformats.org/officeDocument/2006/relationships/image" Target="../media/image20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60.wmf"/><Relationship Id="rId3" Type="http://schemas.openxmlformats.org/officeDocument/2006/relationships/image" Target="../media/image11.jpeg"/><Relationship Id="rId7" Type="http://schemas.openxmlformats.org/officeDocument/2006/relationships/image" Target="../media/image164.png"/><Relationship Id="rId12" Type="http://schemas.openxmlformats.org/officeDocument/2006/relationships/oleObject" Target="../embeddings/oleObject13.bin"/><Relationship Id="rId17" Type="http://schemas.openxmlformats.org/officeDocument/2006/relationships/hyperlink" Target="http://link.springer.com/article/10.1140/epjc/s10052-014-3076-z" TargetMode="External"/><Relationship Id="rId2" Type="http://schemas.openxmlformats.org/officeDocument/2006/relationships/slideLayout" Target="../slideLayouts/slideLayout18.xml"/><Relationship Id="rId16" Type="http://schemas.openxmlformats.org/officeDocument/2006/relationships/hyperlink" Target="http://link.springer.com/article/10.1140/epjc/s10052-015-3351-7#page-1" TargetMode="Externa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3.png"/><Relationship Id="rId11" Type="http://schemas.openxmlformats.org/officeDocument/2006/relationships/image" Target="../media/image159.wmf"/><Relationship Id="rId5" Type="http://schemas.openxmlformats.org/officeDocument/2006/relationships/image" Target="../media/image162.png"/><Relationship Id="rId15" Type="http://schemas.openxmlformats.org/officeDocument/2006/relationships/image" Target="../media/image161.wmf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2.jpeg"/><Relationship Id="rId9" Type="http://schemas.openxmlformats.org/officeDocument/2006/relationships/image" Target="../media/image158.wmf"/><Relationship Id="rId14" Type="http://schemas.openxmlformats.org/officeDocument/2006/relationships/oleObject" Target="../embeddings/oleObject14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3" Type="http://schemas.openxmlformats.org/officeDocument/2006/relationships/image" Target="../media/image2.jpeg"/><Relationship Id="rId7" Type="http://schemas.openxmlformats.org/officeDocument/2006/relationships/image" Target="../media/image16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hyperlink" Target="http://link.springer.com/article/10.1140/epjc/s10052-014-3076-z" TargetMode="External"/><Relationship Id="rId4" Type="http://schemas.openxmlformats.org/officeDocument/2006/relationships/hyperlink" Target="http://link.springer.com/article/10.1007/JHEP08(2016)045" TargetMode="External"/><Relationship Id="rId9" Type="http://schemas.openxmlformats.org/officeDocument/2006/relationships/image" Target="../media/image167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wmf"/><Relationship Id="rId13" Type="http://schemas.openxmlformats.org/officeDocument/2006/relationships/oleObject" Target="../embeddings/oleObject19.bin"/><Relationship Id="rId18" Type="http://schemas.openxmlformats.org/officeDocument/2006/relationships/image" Target="../media/image174.wmf"/><Relationship Id="rId3" Type="http://schemas.openxmlformats.org/officeDocument/2006/relationships/image" Target="../media/image11.jpeg"/><Relationship Id="rId21" Type="http://schemas.openxmlformats.org/officeDocument/2006/relationships/image" Target="../media/image175.wmf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71.wmf"/><Relationship Id="rId17" Type="http://schemas.openxmlformats.org/officeDocument/2006/relationships/oleObject" Target="../embeddings/oleObject21.bin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173.wmf"/><Relationship Id="rId20" Type="http://schemas.openxmlformats.org/officeDocument/2006/relationships/oleObject" Target="../embeddings/oleObject22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8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0.bin"/><Relationship Id="rId10" Type="http://schemas.openxmlformats.org/officeDocument/2006/relationships/image" Target="../media/image170.wmf"/><Relationship Id="rId19" Type="http://schemas.openxmlformats.org/officeDocument/2006/relationships/hyperlink" Target="http://link.springer.com/article/10.1140/epjc/s10052-014-3076-z" TargetMode="External"/><Relationship Id="rId4" Type="http://schemas.openxmlformats.org/officeDocument/2006/relationships/image" Target="../media/image2.jpeg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172.wm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://journals.aps.org/prd/abstract/10.1103/PhysRevD.89.092007" TargetMode="External"/><Relationship Id="rId3" Type="http://schemas.openxmlformats.org/officeDocument/2006/relationships/image" Target="../media/image177.png"/><Relationship Id="rId7" Type="http://schemas.openxmlformats.org/officeDocument/2006/relationships/image" Target="../media/image176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.jpeg"/><Relationship Id="rId10" Type="http://schemas.openxmlformats.org/officeDocument/2006/relationships/hyperlink" Target="http://journals.aps.org/prd/abstract/10.1103/PhysRevD.92.012004" TargetMode="External"/><Relationship Id="rId4" Type="http://schemas.openxmlformats.org/officeDocument/2006/relationships/image" Target="../media/image11.jpeg"/><Relationship Id="rId9" Type="http://schemas.openxmlformats.org/officeDocument/2006/relationships/hyperlink" Target="http://link.springer.com/article/10.1140/epjc/s10052-014-3076-z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link.springer.com/article/10.1140/epjc/s10052-014-3076-z" TargetMode="External"/><Relationship Id="rId13" Type="http://schemas.openxmlformats.org/officeDocument/2006/relationships/image" Target="../media/image14.wmf"/><Relationship Id="rId18" Type="http://schemas.openxmlformats.org/officeDocument/2006/relationships/image" Target="../media/image17.gif"/><Relationship Id="rId3" Type="http://schemas.openxmlformats.org/officeDocument/2006/relationships/slideLayout" Target="../slideLayouts/slideLayout18.xml"/><Relationship Id="rId21" Type="http://schemas.openxmlformats.org/officeDocument/2006/relationships/image" Target="../media/image20.png"/><Relationship Id="rId7" Type="http://schemas.openxmlformats.org/officeDocument/2006/relationships/hyperlink" Target="http://journals.aps.org/prd/abstract/10.1103/PhysRevD.92.072010" TargetMode="External"/><Relationship Id="rId12" Type="http://schemas.openxmlformats.org/officeDocument/2006/relationships/oleObject" Target="../embeddings/oleObject1.bin"/><Relationship Id="rId17" Type="http://schemas.openxmlformats.org/officeDocument/2006/relationships/image" Target="../media/image16.wmf"/><Relationship Id="rId2" Type="http://schemas.openxmlformats.org/officeDocument/2006/relationships/tags" Target="../tags/tag2.xml"/><Relationship Id="rId16" Type="http://schemas.openxmlformats.org/officeDocument/2006/relationships/oleObject" Target="../embeddings/oleObject3.bin"/><Relationship Id="rId20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6" Type="http://schemas.openxmlformats.org/officeDocument/2006/relationships/hyperlink" Target="http://link.springer.com/article/10.1007/JHEP09(2016)051" TargetMode="External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5" Type="http://schemas.openxmlformats.org/officeDocument/2006/relationships/image" Target="../media/image15.wmf"/><Relationship Id="rId23" Type="http://schemas.openxmlformats.org/officeDocument/2006/relationships/image" Target="../media/image22.png"/><Relationship Id="rId10" Type="http://schemas.openxmlformats.org/officeDocument/2006/relationships/hyperlink" Target="http://journals.aps.org/prd/abstract/10.1103/PhysRevD.92.012004" TargetMode="External"/><Relationship Id="rId19" Type="http://schemas.openxmlformats.org/officeDocument/2006/relationships/image" Target="../media/image18.png"/><Relationship Id="rId4" Type="http://schemas.openxmlformats.org/officeDocument/2006/relationships/image" Target="../media/image2.jpeg"/><Relationship Id="rId9" Type="http://schemas.openxmlformats.org/officeDocument/2006/relationships/hyperlink" Target="http://link.springer.com/article/10.1007/JHEP08(2016)045" TargetMode="External"/><Relationship Id="rId14" Type="http://schemas.openxmlformats.org/officeDocument/2006/relationships/oleObject" Target="../embeddings/oleObject2.bin"/><Relationship Id="rId22" Type="http://schemas.openxmlformats.org/officeDocument/2006/relationships/image" Target="../media/image21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wmf"/><Relationship Id="rId3" Type="http://schemas.openxmlformats.org/officeDocument/2006/relationships/image" Target="../media/image11.jpeg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80.png"/><Relationship Id="rId11" Type="http://schemas.openxmlformats.org/officeDocument/2006/relationships/hyperlink" Target="http://journals.aps.org/prd/abstract/10.1103/PhysRevD.89.092007" TargetMode="External"/><Relationship Id="rId5" Type="http://schemas.openxmlformats.org/officeDocument/2006/relationships/image" Target="../media/image179.png"/><Relationship Id="rId10" Type="http://schemas.openxmlformats.org/officeDocument/2006/relationships/hyperlink" Target="http://link.springer.com/article/10.1140/epjc/s10052-014-3076-z" TargetMode="External"/><Relationship Id="rId4" Type="http://schemas.openxmlformats.org/officeDocument/2006/relationships/image" Target="../media/image2.jpeg"/><Relationship Id="rId9" Type="http://schemas.openxmlformats.org/officeDocument/2006/relationships/hyperlink" Target="http://journals.aps.org/prd/abstract/10.1103/PhysRevD.92.01200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ds.cern.ch/record/2692545/files/Hto4mu_v1.png?subformat=icon-14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6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/>
              <a:t>COMHEP 4, 02/12/2019</a:t>
            </a:r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C. Avila, UNIANDES</a:t>
            </a:r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1</a:t>
            </a:fld>
            <a:endParaRPr lang="es-CO"/>
          </a:p>
        </p:txBody>
      </p:sp>
      <p:sp>
        <p:nvSpPr>
          <p:cNvPr id="8" name="CuadroTexto 7"/>
          <p:cNvSpPr txBox="1"/>
          <p:nvPr/>
        </p:nvSpPr>
        <p:spPr>
          <a:xfrm>
            <a:off x="3559629" y="4933950"/>
            <a:ext cx="5050971" cy="1888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9" name="CuadroTexto 8"/>
          <p:cNvSpPr txBox="1"/>
          <p:nvPr/>
        </p:nvSpPr>
        <p:spPr>
          <a:xfrm>
            <a:off x="3251201" y="5183145"/>
            <a:ext cx="5286829" cy="15696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 smtClean="0">
                <a:solidFill>
                  <a:schemeClr val="bg1"/>
                </a:solidFill>
              </a:rPr>
              <a:t>CMS RUN II HIGHLIGHTS</a:t>
            </a:r>
          </a:p>
          <a:p>
            <a:pPr algn="ctr"/>
            <a:r>
              <a:rPr lang="es-CO" sz="2800" b="1" dirty="0" smtClean="0">
                <a:solidFill>
                  <a:schemeClr val="bg1"/>
                </a:solidFill>
              </a:rPr>
              <a:t>C. AVILA, UNIANDES</a:t>
            </a:r>
          </a:p>
          <a:p>
            <a:pPr algn="ctr"/>
            <a:endParaRPr lang="es-CO" sz="2800" b="1" dirty="0"/>
          </a:p>
        </p:txBody>
      </p:sp>
      <p:pic>
        <p:nvPicPr>
          <p:cNvPr id="12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9520" y="18791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50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49"/>
    </mc:Choice>
    <mc:Fallback xmlns="">
      <p:transition spd="slow" advTm="4004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59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3550" y="1015319"/>
            <a:ext cx="6501719" cy="515302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CuadroTexto 8"/>
          <p:cNvSpPr txBox="1"/>
          <p:nvPr/>
        </p:nvSpPr>
        <p:spPr>
          <a:xfrm>
            <a:off x="5856851" y="648793"/>
            <a:ext cx="5519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# CMS COLLIDER DATA PUBLICATIONS AS OF NOV-2019</a:t>
            </a:r>
            <a:endParaRPr lang="es-CO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10328981" y="1021465"/>
            <a:ext cx="142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</a:rPr>
              <a:t>EXOTICA</a:t>
            </a:r>
            <a:endParaRPr lang="es-CO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0871200" y="2146322"/>
            <a:ext cx="142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accent6">
                    <a:lumMod val="75000"/>
                  </a:schemeClr>
                </a:solidFill>
              </a:rPr>
              <a:t>SM</a:t>
            </a:r>
            <a:endParaRPr lang="es-CO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1376414" y="2330988"/>
            <a:ext cx="142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accent2">
                    <a:lumMod val="75000"/>
                  </a:schemeClr>
                </a:solidFill>
              </a:rPr>
              <a:t>HIGGS</a:t>
            </a:r>
            <a:endParaRPr lang="es-CO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1376414" y="2619209"/>
            <a:ext cx="142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accent3">
                    <a:lumMod val="50000"/>
                  </a:schemeClr>
                </a:solidFill>
              </a:rPr>
              <a:t>SUSY</a:t>
            </a:r>
            <a:endParaRPr lang="es-CO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1376414" y="2909126"/>
            <a:ext cx="142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accent4">
                    <a:lumMod val="75000"/>
                  </a:schemeClr>
                </a:solidFill>
              </a:rPr>
              <a:t>TOP</a:t>
            </a:r>
            <a:endParaRPr lang="es-CO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65928" y="1007622"/>
            <a:ext cx="495150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dirty="0" smtClean="0"/>
              <a:t> More tan </a:t>
            </a:r>
            <a:r>
              <a:rPr lang="es-CO" sz="2400" dirty="0" smtClean="0"/>
              <a:t>934 </a:t>
            </a:r>
            <a:r>
              <a:rPr lang="es-CO" sz="2400" dirty="0" err="1" smtClean="0"/>
              <a:t>publications</a:t>
            </a:r>
            <a:r>
              <a:rPr lang="es-CO" sz="2400" dirty="0" smtClean="0"/>
              <a:t> as of </a:t>
            </a:r>
            <a:r>
              <a:rPr lang="es-CO" sz="2400" dirty="0" err="1" smtClean="0"/>
              <a:t>november</a:t>
            </a:r>
            <a:r>
              <a:rPr lang="es-CO" sz="2400" dirty="0" smtClean="0"/>
              <a:t> 29 </a:t>
            </a:r>
            <a:r>
              <a:rPr lang="es-CO" sz="2400" dirty="0" smtClean="0"/>
              <a:t>2019. Imposible to </a:t>
            </a:r>
            <a:r>
              <a:rPr lang="es-CO" sz="2400" dirty="0" err="1" smtClean="0"/>
              <a:t>sumarize</a:t>
            </a:r>
            <a:r>
              <a:rPr lang="es-CO" sz="2400" dirty="0" smtClean="0"/>
              <a:t> </a:t>
            </a:r>
            <a:r>
              <a:rPr lang="es-CO" sz="2400" dirty="0" err="1" smtClean="0"/>
              <a:t>all</a:t>
            </a:r>
            <a:r>
              <a:rPr lang="es-CO" sz="2400" dirty="0" smtClean="0"/>
              <a:t> </a:t>
            </a:r>
            <a:r>
              <a:rPr lang="es-CO" sz="2400" dirty="0" err="1" smtClean="0"/>
              <a:t>results</a:t>
            </a:r>
            <a:r>
              <a:rPr lang="es-CO" sz="2400" dirty="0" smtClean="0"/>
              <a:t> in </a:t>
            </a:r>
            <a:r>
              <a:rPr lang="es-CO" sz="2400" dirty="0" err="1" smtClean="0"/>
              <a:t>one</a:t>
            </a:r>
            <a:r>
              <a:rPr lang="es-CO" sz="2400" dirty="0" smtClean="0"/>
              <a:t> single </a:t>
            </a:r>
            <a:r>
              <a:rPr lang="es-CO" sz="2400" dirty="0" err="1" smtClean="0"/>
              <a:t>talk</a:t>
            </a:r>
            <a:r>
              <a:rPr lang="es-CO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sz="2400" b="1" dirty="0" err="1" smtClean="0"/>
              <a:t>This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talk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summarizes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some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recent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results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on</a:t>
            </a:r>
            <a:r>
              <a:rPr lang="es-CO" sz="2400" b="1" dirty="0" smtClean="0"/>
              <a:t>:</a:t>
            </a:r>
          </a:p>
          <a:p>
            <a:r>
              <a:rPr lang="es-CO" sz="2400" b="1" dirty="0"/>
              <a:t> </a:t>
            </a:r>
            <a:r>
              <a:rPr lang="es-CO" sz="2400" b="1" dirty="0" smtClean="0"/>
              <a:t>           - </a:t>
            </a:r>
            <a:r>
              <a:rPr lang="es-CO" sz="2400" b="1" dirty="0" err="1" smtClean="0"/>
              <a:t>Higgs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Physics</a:t>
            </a:r>
            <a:endParaRPr lang="es-CO" sz="2400" b="1" dirty="0" smtClean="0"/>
          </a:p>
          <a:p>
            <a:r>
              <a:rPr lang="es-CO" sz="2400" b="1" dirty="0"/>
              <a:t> </a:t>
            </a:r>
            <a:r>
              <a:rPr lang="es-CO" sz="2400" b="1" dirty="0" smtClean="0"/>
              <a:t>           - </a:t>
            </a:r>
            <a:r>
              <a:rPr lang="es-CO" sz="2400" b="1" dirty="0" err="1"/>
              <a:t>S</a:t>
            </a:r>
            <a:r>
              <a:rPr lang="es-CO" sz="2400" b="1" dirty="0" err="1" smtClean="0"/>
              <a:t>earches</a:t>
            </a:r>
            <a:r>
              <a:rPr lang="es-CO" sz="2400" b="1" dirty="0" smtClean="0"/>
              <a:t> : SUSY and </a:t>
            </a:r>
            <a:r>
              <a:rPr lang="es-CO" sz="2400" b="1" dirty="0" err="1" smtClean="0"/>
              <a:t>Exotica</a:t>
            </a:r>
            <a:endParaRPr lang="es-CO" sz="2400" b="1" dirty="0" smtClean="0"/>
          </a:p>
          <a:p>
            <a:endParaRPr lang="es-CO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/>
              <a:t> </a:t>
            </a:r>
            <a:r>
              <a:rPr lang="es-CO" sz="2400" dirty="0" err="1" smtClean="0"/>
              <a:t>Three</a:t>
            </a:r>
            <a:r>
              <a:rPr lang="es-CO" sz="2400" dirty="0" smtClean="0"/>
              <a:t> </a:t>
            </a:r>
            <a:r>
              <a:rPr lang="es-CO" sz="2400" dirty="0" err="1" smtClean="0"/>
              <a:t>other</a:t>
            </a:r>
            <a:r>
              <a:rPr lang="es-CO" sz="2400" dirty="0" smtClean="0"/>
              <a:t> </a:t>
            </a:r>
            <a:r>
              <a:rPr lang="es-CO" sz="2400" dirty="0" err="1" smtClean="0"/>
              <a:t>talks</a:t>
            </a:r>
            <a:r>
              <a:rPr lang="es-CO" sz="2400" dirty="0" smtClean="0"/>
              <a:t> </a:t>
            </a:r>
            <a:r>
              <a:rPr lang="es-CO" sz="2400" dirty="0" smtClean="0"/>
              <a:t>in COMHEP </a:t>
            </a:r>
            <a:r>
              <a:rPr lang="es-CO" sz="2400" dirty="0" smtClean="0"/>
              <a:t>4, </a:t>
            </a:r>
            <a:r>
              <a:rPr lang="es-CO" sz="2400" dirty="0" err="1" smtClean="0"/>
              <a:t>covering</a:t>
            </a:r>
            <a:r>
              <a:rPr lang="es-CO" sz="2400" dirty="0" smtClean="0"/>
              <a:t> </a:t>
            </a:r>
            <a:r>
              <a:rPr lang="es-CO" sz="2400" dirty="0" err="1" smtClean="0"/>
              <a:t>other</a:t>
            </a:r>
            <a:r>
              <a:rPr lang="es-CO" sz="2400" dirty="0" smtClean="0"/>
              <a:t> </a:t>
            </a:r>
            <a:r>
              <a:rPr lang="es-CO" sz="2400" dirty="0" err="1" smtClean="0"/>
              <a:t>topics</a:t>
            </a:r>
            <a:r>
              <a:rPr lang="es-CO" sz="2400" dirty="0" smtClean="0"/>
              <a:t>:</a:t>
            </a:r>
          </a:p>
          <a:p>
            <a:r>
              <a:rPr lang="es-CO" sz="2400" dirty="0"/>
              <a:t> </a:t>
            </a:r>
            <a:r>
              <a:rPr lang="es-CO" sz="2400" dirty="0" smtClean="0"/>
              <a:t>       </a:t>
            </a:r>
            <a:r>
              <a:rPr lang="es-CO" dirty="0" smtClean="0"/>
              <a:t>- </a:t>
            </a:r>
            <a:r>
              <a:rPr lang="en-US" dirty="0"/>
              <a:t>Searches for </a:t>
            </a:r>
            <a:r>
              <a:rPr lang="en-US" dirty="0" err="1" smtClean="0"/>
              <a:t>exo</a:t>
            </a:r>
            <a:r>
              <a:rPr lang="en-US" dirty="0" smtClean="0"/>
              <a:t> </a:t>
            </a:r>
            <a:r>
              <a:rPr lang="en-US" dirty="0" err="1" smtClean="0"/>
              <a:t>signls</a:t>
            </a:r>
            <a:r>
              <a:rPr lang="en-US" dirty="0" smtClean="0"/>
              <a:t> with </a:t>
            </a:r>
            <a:r>
              <a:rPr lang="en-US" dirty="0"/>
              <a:t>ATLAS </a:t>
            </a:r>
            <a:r>
              <a:rPr lang="en-US" dirty="0" smtClean="0"/>
              <a:t>det.</a:t>
            </a:r>
            <a:endParaRPr lang="es-CO" dirty="0" smtClean="0"/>
          </a:p>
          <a:p>
            <a:r>
              <a:rPr lang="es-CO" dirty="0" smtClean="0"/>
              <a:t>        -  Heavy </a:t>
            </a:r>
            <a:r>
              <a:rPr lang="es-CO" dirty="0" err="1" smtClean="0"/>
              <a:t>Flavor</a:t>
            </a:r>
            <a:r>
              <a:rPr lang="es-CO" dirty="0" smtClean="0"/>
              <a:t> </a:t>
            </a:r>
            <a:r>
              <a:rPr lang="es-CO" dirty="0" err="1" smtClean="0"/>
              <a:t>Physics</a:t>
            </a:r>
            <a:endParaRPr lang="es-CO" dirty="0" smtClean="0"/>
          </a:p>
          <a:p>
            <a:r>
              <a:rPr lang="es-CO" dirty="0"/>
              <a:t> </a:t>
            </a:r>
            <a:r>
              <a:rPr lang="es-CO" dirty="0" smtClean="0"/>
              <a:t>       - </a:t>
            </a:r>
            <a:r>
              <a:rPr lang="es-CO" dirty="0" err="1" smtClean="0"/>
              <a:t>Searches</a:t>
            </a:r>
            <a:r>
              <a:rPr lang="es-CO" dirty="0" smtClean="0"/>
              <a:t> </a:t>
            </a:r>
            <a:r>
              <a:rPr lang="es-CO" dirty="0" err="1" smtClean="0"/>
              <a:t>for</a:t>
            </a:r>
            <a:r>
              <a:rPr lang="es-CO" dirty="0" smtClean="0"/>
              <a:t> DM at </a:t>
            </a:r>
            <a:r>
              <a:rPr lang="es-CO" dirty="0" err="1" smtClean="0"/>
              <a:t>the</a:t>
            </a:r>
            <a:r>
              <a:rPr lang="es-CO" dirty="0" smtClean="0"/>
              <a:t> LHC</a:t>
            </a:r>
            <a:endParaRPr lang="es-CO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032000" y="83101"/>
            <a:ext cx="5442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200" b="1" dirty="0" smtClean="0">
                <a:solidFill>
                  <a:schemeClr val="accent1">
                    <a:lumMod val="75000"/>
                  </a:schemeClr>
                </a:solidFill>
              </a:rPr>
              <a:t>FOCUS OF THIS TALK:</a:t>
            </a:r>
            <a:endParaRPr lang="es-CO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1310763" y="3335984"/>
            <a:ext cx="142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accent6">
                    <a:lumMod val="50000"/>
                  </a:schemeClr>
                </a:solidFill>
              </a:rPr>
              <a:t>HEAVY</a:t>
            </a:r>
          </a:p>
          <a:p>
            <a:r>
              <a:rPr lang="es-CO" b="1" dirty="0" smtClean="0">
                <a:solidFill>
                  <a:schemeClr val="accent6">
                    <a:lumMod val="50000"/>
                  </a:schemeClr>
                </a:solidFill>
              </a:rPr>
              <a:t>IONS</a:t>
            </a:r>
            <a:endParaRPr lang="es-CO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1325805" y="4023925"/>
            <a:ext cx="142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accent3">
                    <a:lumMod val="75000"/>
                  </a:schemeClr>
                </a:solidFill>
              </a:rPr>
              <a:t>B2G</a:t>
            </a:r>
            <a:endParaRPr lang="es-CO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1478205" y="4263409"/>
            <a:ext cx="142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</a:t>
            </a:r>
            <a:endParaRPr lang="es-CO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1371224" y="4542079"/>
            <a:ext cx="142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accent4">
                    <a:lumMod val="75000"/>
                  </a:schemeClr>
                </a:solidFill>
              </a:rPr>
              <a:t>QCD</a:t>
            </a:r>
            <a:endParaRPr lang="es-CO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11371224" y="4911468"/>
            <a:ext cx="142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chemeClr val="accent4">
                    <a:lumMod val="75000"/>
                  </a:schemeClr>
                </a:solidFill>
              </a:rPr>
              <a:t>DP</a:t>
            </a:r>
            <a:endParaRPr lang="es-CO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388544" y="255321"/>
            <a:ext cx="1880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>
                <a:hlinkClick r:id="rId5"/>
              </a:rPr>
              <a:t>CMS PUBLICATIONS</a:t>
            </a: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428180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654629" y="2695134"/>
            <a:ext cx="7939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s-CO" sz="4800" b="1" dirty="0" smtClean="0">
                <a:solidFill>
                  <a:schemeClr val="accent1">
                    <a:lumMod val="75000"/>
                  </a:schemeClr>
                </a:solidFill>
              </a:rPr>
              <a:t>. STATUS OF CMS EXPERIMENT</a:t>
            </a:r>
            <a:endParaRPr lang="es-CO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96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5796" y="-27384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3" descr="CMSnc"/>
          <p:cNvPicPr>
            <a:picLocks noChangeAspect="1" noChangeArrowheads="1"/>
          </p:cNvPicPr>
          <p:nvPr/>
        </p:nvPicPr>
        <p:blipFill>
          <a:blip r:embed="rId4" cstate="print"/>
          <a:srcRect b="3548"/>
          <a:stretch>
            <a:fillRect/>
          </a:stretch>
        </p:blipFill>
        <p:spPr bwMode="auto">
          <a:xfrm>
            <a:off x="1528332" y="980729"/>
            <a:ext cx="9144000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342" y="5301227"/>
            <a:ext cx="2092149" cy="1230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503133" y="802759"/>
            <a:ext cx="157126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Silicon</a:t>
            </a:r>
            <a:r>
              <a:rPr lang="es-CO" b="1" kern="0" dirty="0">
                <a:solidFill>
                  <a:prstClr val="black"/>
                </a:solidFill>
              </a:rPr>
              <a:t> </a:t>
            </a:r>
            <a:r>
              <a:rPr lang="es-CO" b="1" kern="0" dirty="0" err="1">
                <a:solidFill>
                  <a:prstClr val="black"/>
                </a:solidFill>
              </a:rPr>
              <a:t>Tracker</a:t>
            </a:r>
            <a:endParaRPr lang="en-US" b="1" kern="0" dirty="0">
              <a:solidFill>
                <a:prstClr val="black"/>
              </a:solidFill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6046012" y="1260890"/>
            <a:ext cx="1601208" cy="646331"/>
          </a:xfrm>
          <a:prstGeom prst="rect">
            <a:avLst/>
          </a:prstGeom>
          <a:solidFill>
            <a:srgbClr val="66FF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Electromagetic</a:t>
            </a:r>
            <a:r>
              <a:rPr lang="es-CO" b="1" kern="0" dirty="0">
                <a:solidFill>
                  <a:prstClr val="black"/>
                </a:solidFill>
              </a:rPr>
              <a:t/>
            </a:r>
            <a:br>
              <a:rPr lang="es-CO" b="1" kern="0" dirty="0">
                <a:solidFill>
                  <a:prstClr val="black"/>
                </a:solidFill>
              </a:rPr>
            </a:br>
            <a:r>
              <a:rPr lang="es-CO" b="1" kern="0" dirty="0" err="1">
                <a:solidFill>
                  <a:prstClr val="black"/>
                </a:solidFill>
              </a:rPr>
              <a:t>calorimeter</a:t>
            </a:r>
            <a:endParaRPr lang="en-US" b="1" kern="0" dirty="0">
              <a:solidFill>
                <a:prstClr val="black"/>
              </a:solidFill>
            </a:endParaRP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8215823" y="1311984"/>
            <a:ext cx="2200667" cy="369332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Hadronic</a:t>
            </a:r>
            <a:r>
              <a:rPr lang="es-CO" b="1" kern="0" dirty="0">
                <a:solidFill>
                  <a:prstClr val="black"/>
                </a:solidFill>
              </a:rPr>
              <a:t> </a:t>
            </a:r>
            <a:r>
              <a:rPr lang="es-CO" b="1" kern="0" dirty="0" err="1">
                <a:solidFill>
                  <a:prstClr val="black"/>
                </a:solidFill>
              </a:rPr>
              <a:t>calorimeter</a:t>
            </a:r>
            <a:endParaRPr lang="en-US" b="1" kern="0" dirty="0">
              <a:solidFill>
                <a:prstClr val="black"/>
              </a:solidFill>
            </a:endParaRP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8746240" y="1988859"/>
            <a:ext cx="1840953" cy="646331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Superconducting</a:t>
            </a:r>
            <a:r>
              <a:rPr lang="es-CO" b="1" kern="0" dirty="0">
                <a:solidFill>
                  <a:prstClr val="black"/>
                </a:solidFill>
              </a:rPr>
              <a:t> </a:t>
            </a:r>
          </a:p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Solenoid</a:t>
            </a:r>
            <a:endParaRPr lang="en-US" b="1" kern="0" dirty="0">
              <a:solidFill>
                <a:prstClr val="black"/>
              </a:solidFill>
            </a:endParaRP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9552394" y="3440668"/>
            <a:ext cx="1096775" cy="36933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Iron</a:t>
            </a:r>
            <a:r>
              <a:rPr lang="es-CO" b="1" kern="0" dirty="0">
                <a:solidFill>
                  <a:prstClr val="black"/>
                </a:solidFill>
              </a:rPr>
              <a:t> </a:t>
            </a:r>
            <a:r>
              <a:rPr lang="es-CO" b="1" kern="0" dirty="0" err="1">
                <a:solidFill>
                  <a:prstClr val="black"/>
                </a:solidFill>
              </a:rPr>
              <a:t>Yoke</a:t>
            </a:r>
            <a:endParaRPr lang="en-US" b="1" kern="0" dirty="0">
              <a:solidFill>
                <a:prstClr val="black"/>
              </a:solidFill>
            </a:endParaRPr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>
            <a:off x="2135561" y="1172110"/>
            <a:ext cx="2969840" cy="195210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s-CO" kern="0">
              <a:solidFill>
                <a:prstClr val="black"/>
              </a:solidFill>
            </a:endParaRPr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 flipH="1">
            <a:off x="5448300" y="1913179"/>
            <a:ext cx="1333500" cy="129993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s-CO" kern="0">
              <a:solidFill>
                <a:prstClr val="black"/>
              </a:solidFill>
            </a:endParaRPr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 flipH="1">
            <a:off x="5808661" y="1723973"/>
            <a:ext cx="3383682" cy="177648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s-CO" kern="0">
              <a:solidFill>
                <a:prstClr val="black"/>
              </a:solidFill>
            </a:endParaRPr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flipH="1">
            <a:off x="6046015" y="2635190"/>
            <a:ext cx="3434365" cy="117482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s-CO" kern="0">
              <a:solidFill>
                <a:prstClr val="black"/>
              </a:solidFill>
            </a:endParaRPr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 flipH="1">
            <a:off x="6672064" y="3810018"/>
            <a:ext cx="2945910" cy="109429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s-CO" kern="0">
              <a:solidFill>
                <a:prstClr val="black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994" y="-77791"/>
            <a:ext cx="2525051" cy="134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3 Grupo"/>
          <p:cNvGrpSpPr/>
          <p:nvPr/>
        </p:nvGrpSpPr>
        <p:grpSpPr>
          <a:xfrm>
            <a:off x="5667046" y="-43509"/>
            <a:ext cx="2226064" cy="1304380"/>
            <a:chOff x="4143044" y="-43509"/>
            <a:chExt cx="2226064" cy="1304380"/>
          </a:xfrm>
        </p:grpSpPr>
        <p:pic>
          <p:nvPicPr>
            <p:cNvPr id="30723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-43509"/>
              <a:ext cx="2013132" cy="1304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1 CuadroTexto"/>
            <p:cNvSpPr txBox="1"/>
            <p:nvPr/>
          </p:nvSpPr>
          <p:spPr>
            <a:xfrm>
              <a:off x="4143044" y="-27384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s-CO" b="1" kern="0" dirty="0">
                  <a:solidFill>
                    <a:prstClr val="black"/>
                  </a:solidFill>
                </a:rPr>
                <a:t>PbWO</a:t>
              </a:r>
              <a:r>
                <a:rPr lang="es-CO" b="1" kern="0" baseline="-25000" dirty="0">
                  <a:solidFill>
                    <a:prstClr val="black"/>
                  </a:solidFill>
                </a:rPr>
                <a:t>4</a:t>
              </a:r>
            </a:p>
          </p:txBody>
        </p:sp>
      </p:grp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247" y="44643"/>
            <a:ext cx="2617267" cy="122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169" y="5373235"/>
            <a:ext cx="1745141" cy="10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1639232" y="4581147"/>
            <a:ext cx="143244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>
                <a:solidFill>
                  <a:prstClr val="black"/>
                </a:solidFill>
              </a:rPr>
              <a:t>Muon </a:t>
            </a:r>
            <a:r>
              <a:rPr lang="es-CO" b="1" kern="0" dirty="0" err="1">
                <a:solidFill>
                  <a:prstClr val="black"/>
                </a:solidFill>
              </a:rPr>
              <a:t>barrel</a:t>
            </a:r>
            <a:r>
              <a:rPr lang="es-CO" b="1" kern="0" dirty="0">
                <a:solidFill>
                  <a:prstClr val="black"/>
                </a:solidFill>
              </a:rPr>
              <a:t> </a:t>
            </a:r>
          </a:p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chambers</a:t>
            </a:r>
            <a:endParaRPr lang="en-US" b="1" kern="0" dirty="0">
              <a:solidFill>
                <a:prstClr val="black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439509" y="6381328"/>
            <a:ext cx="1221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DT´s</a:t>
            </a:r>
            <a:endParaRPr lang="es-CO" b="1" kern="0" dirty="0">
              <a:solidFill>
                <a:prstClr val="black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4007768" y="6381328"/>
            <a:ext cx="1221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RPC´s</a:t>
            </a:r>
            <a:endParaRPr lang="es-CO" b="1" kern="0" dirty="0">
              <a:solidFill>
                <a:prstClr val="black"/>
              </a:solidFill>
            </a:endParaRPr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 flipV="1">
            <a:off x="3141994" y="4581146"/>
            <a:ext cx="2904017" cy="93610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s-CO" kern="0">
              <a:solidFill>
                <a:prstClr val="black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 flipV="1">
            <a:off x="5448300" y="4904293"/>
            <a:ext cx="863724" cy="6129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337" y="4242365"/>
            <a:ext cx="1538855" cy="1737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34 CuadroTexto"/>
          <p:cNvSpPr txBox="1"/>
          <p:nvPr/>
        </p:nvSpPr>
        <p:spPr>
          <a:xfrm>
            <a:off x="9891456" y="5892513"/>
            <a:ext cx="1029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RPC´s</a:t>
            </a:r>
            <a:r>
              <a:rPr lang="es-CO" b="1" kern="0" dirty="0">
                <a:solidFill>
                  <a:prstClr val="black"/>
                </a:solidFill>
              </a:rPr>
              <a:t>, </a:t>
            </a:r>
            <a:r>
              <a:rPr lang="es-CO" b="1" kern="0" dirty="0" err="1">
                <a:solidFill>
                  <a:prstClr val="black"/>
                </a:solidFill>
              </a:rPr>
              <a:t>CSC´s</a:t>
            </a:r>
            <a:endParaRPr lang="es-CO" b="1" kern="0" dirty="0">
              <a:solidFill>
                <a:prstClr val="black"/>
              </a:solidFill>
            </a:endParaRPr>
          </a:p>
        </p:txBody>
      </p: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6046010" y="6104348"/>
            <a:ext cx="150419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>
                <a:solidFill>
                  <a:prstClr val="black"/>
                </a:solidFill>
              </a:rPr>
              <a:t>Muon </a:t>
            </a:r>
            <a:r>
              <a:rPr lang="es-CO" b="1" kern="0" dirty="0" err="1">
                <a:solidFill>
                  <a:prstClr val="black"/>
                </a:solidFill>
              </a:rPr>
              <a:t>endcap</a:t>
            </a:r>
            <a:endParaRPr lang="es-CO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s-CO" b="1" kern="0" dirty="0" err="1">
                <a:solidFill>
                  <a:prstClr val="black"/>
                </a:solidFill>
              </a:rPr>
              <a:t>chambers</a:t>
            </a:r>
            <a:endParaRPr lang="en-US" b="1" kern="0" dirty="0">
              <a:solidFill>
                <a:prstClr val="black"/>
              </a:solidFill>
            </a:endParaRPr>
          </a:p>
        </p:txBody>
      </p:sp>
      <p:cxnSp>
        <p:nvCxnSpPr>
          <p:cNvPr id="44" name="43 Conector recto de flecha"/>
          <p:cNvCxnSpPr>
            <a:stCxn id="37" idx="0"/>
          </p:cNvCxnSpPr>
          <p:nvPr/>
        </p:nvCxnSpPr>
        <p:spPr>
          <a:xfrm flipV="1">
            <a:off x="6798107" y="5408369"/>
            <a:ext cx="1170102" cy="69597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DE500F-BBE2-4439-9BDD-34DF968108BA}" type="slidenum">
              <a:rPr lang="es-CO" sz="1800" ker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s-CO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4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30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61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 animBg="1"/>
      <p:bldP spid="46086" grpId="0" animBg="1"/>
      <p:bldP spid="46087" grpId="0" animBg="1"/>
      <p:bldP spid="46088" grpId="0" animBg="1"/>
      <p:bldP spid="46089" grpId="0" animBg="1"/>
      <p:bldP spid="46091" grpId="0" animBg="1"/>
      <p:bldP spid="46092" grpId="0" animBg="1"/>
      <p:bldP spid="46093" grpId="0" animBg="1"/>
      <p:bldP spid="46094" grpId="0" animBg="1"/>
      <p:bldP spid="46095" grpId="0" animBg="1"/>
      <p:bldP spid="46090" grpId="0" animBg="1"/>
      <p:bldP spid="5" grpId="0"/>
      <p:bldP spid="27" grpId="0"/>
      <p:bldP spid="46096" grpId="0" animBg="1"/>
      <p:bldP spid="35" grpId="0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" y="29376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idx="1"/>
          </p:nvPr>
        </p:nvSpPr>
        <p:spPr>
          <a:xfrm>
            <a:off x="1703512" y="4680520"/>
            <a:ext cx="8686800" cy="2060848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sz="2400" dirty="0" err="1">
                <a:solidFill>
                  <a:srgbClr val="FF0000"/>
                </a:solidFill>
              </a:rPr>
              <a:t>e,μ,γ</a:t>
            </a:r>
            <a:r>
              <a:rPr lang="en-US" sz="2400" dirty="0">
                <a:solidFill>
                  <a:srgbClr val="FF0000"/>
                </a:solidFill>
              </a:rPr>
              <a:t>, charged and neutral hadrons</a:t>
            </a:r>
          </a:p>
          <a:p>
            <a:pPr lvl="2"/>
            <a:r>
              <a:rPr lang="en-US" sz="2200" dirty="0"/>
              <a:t>Used in the event as a list of generated particles in the event. </a:t>
            </a:r>
          </a:p>
          <a:p>
            <a:pPr marL="914400" lvl="2" indent="0">
              <a:buNone/>
            </a:pPr>
            <a:endParaRPr lang="en-US" sz="800" dirty="0"/>
          </a:p>
          <a:p>
            <a:pPr lvl="2"/>
            <a:r>
              <a:rPr lang="en-US" sz="2200" dirty="0"/>
              <a:t> Used to reconstruct jets, </a:t>
            </a:r>
            <a:r>
              <a:rPr lang="en-US" sz="2200" dirty="0" err="1"/>
              <a:t>taus</a:t>
            </a:r>
            <a:r>
              <a:rPr lang="en-US" sz="2200" dirty="0"/>
              <a:t>, missing energy, isolation and identification of particles in multiple proton-proton collisions.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C53DF-4216-466D-99A7-94400E6C2A25}" type="slidenum">
              <a:rPr lang="en-US" sz="1800" ker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US" sz="1800" kern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10076160" y="0"/>
            <a:ext cx="603360" cy="305312"/>
          </a:xfrm>
          <a:custGeom>
            <a:avLst/>
            <a:gdLst>
              <a:gd name="G0" fmla="*/ 1849 1 2"/>
              <a:gd name="G1" fmla="*/ 934 1 2"/>
              <a:gd name="G2" fmla="+- 934 0 0"/>
              <a:gd name="G3" fmla="+- 1849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849" y="0"/>
                </a:lnTo>
                <a:lnTo>
                  <a:pt x="1849" y="934"/>
                </a:lnTo>
                <a:lnTo>
                  <a:pt x="0" y="934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6895" tIns="43448" rIns="86895" bIns="43448" anchor="ctr"/>
          <a:lstStyle/>
          <a:p>
            <a:pPr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1484784"/>
            <a:ext cx="453650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2351584" y="620695"/>
            <a:ext cx="7724576" cy="830997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2400" b="1" kern="0" dirty="0">
                <a:solidFill>
                  <a:prstClr val="black"/>
                </a:solidFill>
              </a:rPr>
              <a:t>Combine </a:t>
            </a:r>
            <a:r>
              <a:rPr lang="es-CO" sz="2400" b="1" kern="0" dirty="0" err="1">
                <a:solidFill>
                  <a:prstClr val="black"/>
                </a:solidFill>
              </a:rPr>
              <a:t>info</a:t>
            </a:r>
            <a:r>
              <a:rPr lang="es-CO" sz="2400" b="1" kern="0" dirty="0">
                <a:solidFill>
                  <a:prstClr val="black"/>
                </a:solidFill>
              </a:rPr>
              <a:t> </a:t>
            </a:r>
            <a:r>
              <a:rPr lang="es-CO" sz="2400" b="1" kern="0" dirty="0" err="1">
                <a:solidFill>
                  <a:prstClr val="black"/>
                </a:solidFill>
              </a:rPr>
              <a:t>from</a:t>
            </a:r>
            <a:r>
              <a:rPr lang="es-CO" sz="2400" b="1" kern="0" dirty="0">
                <a:solidFill>
                  <a:prstClr val="black"/>
                </a:solidFill>
              </a:rPr>
              <a:t> </a:t>
            </a:r>
            <a:r>
              <a:rPr lang="es-CO" sz="2400" b="1" kern="0" dirty="0" err="1">
                <a:solidFill>
                  <a:prstClr val="black"/>
                </a:solidFill>
              </a:rPr>
              <a:t>all</a:t>
            </a:r>
            <a:r>
              <a:rPr lang="es-CO" sz="2400" b="1" kern="0" dirty="0">
                <a:solidFill>
                  <a:prstClr val="black"/>
                </a:solidFill>
              </a:rPr>
              <a:t> </a:t>
            </a:r>
            <a:r>
              <a:rPr lang="es-CO" sz="2400" b="1" kern="0" dirty="0" err="1">
                <a:solidFill>
                  <a:prstClr val="black"/>
                </a:solidFill>
              </a:rPr>
              <a:t>subsystems</a:t>
            </a:r>
            <a:r>
              <a:rPr lang="es-CO" sz="2400" b="1" kern="0" dirty="0">
                <a:solidFill>
                  <a:prstClr val="black"/>
                </a:solidFill>
              </a:rPr>
              <a:t> to </a:t>
            </a:r>
            <a:r>
              <a:rPr lang="es-CO" sz="2400" b="1" kern="0" dirty="0" err="1">
                <a:solidFill>
                  <a:prstClr val="black"/>
                </a:solidFill>
              </a:rPr>
              <a:t>generate</a:t>
            </a:r>
            <a:r>
              <a:rPr lang="es-CO" sz="2400" b="1" kern="0" dirty="0">
                <a:solidFill>
                  <a:prstClr val="black"/>
                </a:solidFill>
              </a:rPr>
              <a:t> a </a:t>
            </a:r>
            <a:r>
              <a:rPr lang="es-CO" sz="2400" b="1" kern="0" dirty="0" err="1">
                <a:solidFill>
                  <a:prstClr val="black"/>
                </a:solidFill>
              </a:rPr>
              <a:t>list</a:t>
            </a:r>
            <a:r>
              <a:rPr lang="es-CO" sz="2400" b="1" kern="0" dirty="0">
                <a:solidFill>
                  <a:prstClr val="black"/>
                </a:solidFill>
              </a:rPr>
              <a:t> of </a:t>
            </a:r>
            <a:r>
              <a:rPr lang="es-CO" sz="2400" b="1" kern="0" dirty="0" err="1">
                <a:solidFill>
                  <a:prstClr val="black"/>
                </a:solidFill>
              </a:rPr>
              <a:t>reconstructed</a:t>
            </a:r>
            <a:r>
              <a:rPr lang="es-CO" sz="2400" b="1" kern="0" dirty="0">
                <a:solidFill>
                  <a:prstClr val="black"/>
                </a:solidFill>
              </a:rPr>
              <a:t> </a:t>
            </a:r>
            <a:r>
              <a:rPr lang="es-CO" sz="2400" b="1" kern="0" dirty="0" err="1">
                <a:solidFill>
                  <a:prstClr val="black"/>
                </a:solidFill>
              </a:rPr>
              <a:t>particles</a:t>
            </a:r>
            <a:r>
              <a:rPr lang="es-CO" sz="2400" b="1" kern="0" dirty="0">
                <a:solidFill>
                  <a:prstClr val="black"/>
                </a:solidFill>
              </a:rPr>
              <a:t> to </a:t>
            </a:r>
            <a:r>
              <a:rPr lang="es-CO" sz="2400" b="1" kern="0" dirty="0" err="1">
                <a:solidFill>
                  <a:prstClr val="black"/>
                </a:solidFill>
              </a:rPr>
              <a:t>descrcibe</a:t>
            </a:r>
            <a:r>
              <a:rPr lang="es-CO" sz="2400" b="1" kern="0" dirty="0">
                <a:solidFill>
                  <a:prstClr val="black"/>
                </a:solidFill>
              </a:rPr>
              <a:t> </a:t>
            </a:r>
            <a:r>
              <a:rPr lang="es-CO" sz="2400" b="1" kern="0" dirty="0" err="1">
                <a:solidFill>
                  <a:prstClr val="black"/>
                </a:solidFill>
              </a:rPr>
              <a:t>the</a:t>
            </a:r>
            <a:r>
              <a:rPr lang="es-CO" sz="2400" b="1" kern="0" dirty="0">
                <a:solidFill>
                  <a:prstClr val="black"/>
                </a:solidFill>
              </a:rPr>
              <a:t> </a:t>
            </a:r>
            <a:r>
              <a:rPr lang="es-CO" sz="2400" b="1" kern="0" dirty="0" err="1">
                <a:solidFill>
                  <a:prstClr val="black"/>
                </a:solidFill>
              </a:rPr>
              <a:t>entire</a:t>
            </a:r>
            <a:r>
              <a:rPr lang="es-CO" sz="2400" b="1" kern="0" dirty="0">
                <a:solidFill>
                  <a:prstClr val="black"/>
                </a:solidFill>
              </a:rPr>
              <a:t> </a:t>
            </a:r>
            <a:r>
              <a:rPr lang="es-CO" sz="2400" b="1" kern="0" dirty="0" err="1">
                <a:solidFill>
                  <a:prstClr val="black"/>
                </a:solidFill>
              </a:rPr>
              <a:t>event</a:t>
            </a:r>
            <a:endParaRPr lang="es-CO" sz="2400" b="1" kern="0" dirty="0">
              <a:solidFill>
                <a:prstClr val="black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367808" y="-2738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 err="1">
                <a:solidFill>
                  <a:schemeClr val="accent1">
                    <a:lumMod val="50000"/>
                  </a:schemeClr>
                </a:solidFill>
              </a:rPr>
              <a:t>Particle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3600" b="1" kern="0" dirty="0" err="1">
                <a:solidFill>
                  <a:schemeClr val="accent1">
                    <a:lumMod val="50000"/>
                  </a:schemeClr>
                </a:solidFill>
              </a:rPr>
              <a:t>Flow</a:t>
            </a:r>
            <a:endParaRPr lang="es-CO" sz="3600" b="1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456040" y="1556792"/>
            <a:ext cx="4176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sz="2000" kern="0" dirty="0" err="1">
                <a:solidFill>
                  <a:prstClr val="black"/>
                </a:solidFill>
              </a:rPr>
              <a:t>Find</a:t>
            </a:r>
            <a:r>
              <a:rPr lang="es-CO" sz="2000" kern="0" dirty="0">
                <a:solidFill>
                  <a:prstClr val="black"/>
                </a:solidFill>
              </a:rPr>
              <a:t> </a:t>
            </a:r>
            <a:r>
              <a:rPr lang="es-CO" sz="2000" kern="0" dirty="0" err="1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s-CO" sz="2000" kern="0" dirty="0" err="1">
                <a:solidFill>
                  <a:prstClr val="black"/>
                </a:solidFill>
              </a:rPr>
              <a:t>´s</a:t>
            </a:r>
            <a:r>
              <a:rPr lang="es-CO" sz="2000" kern="0" dirty="0">
                <a:solidFill>
                  <a:prstClr val="black"/>
                </a:solidFill>
              </a:rPr>
              <a:t> and </a:t>
            </a:r>
            <a:r>
              <a:rPr lang="es-CO" sz="2000" kern="0" dirty="0" err="1">
                <a:solidFill>
                  <a:prstClr val="black"/>
                </a:solidFill>
              </a:rPr>
              <a:t>remove</a:t>
            </a:r>
            <a:endParaRPr lang="es-CO" sz="20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s-CO" sz="800" kern="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sz="2000" kern="0" dirty="0" err="1">
                <a:solidFill>
                  <a:prstClr val="black"/>
                </a:solidFill>
              </a:rPr>
              <a:t>Find</a:t>
            </a:r>
            <a:r>
              <a:rPr lang="es-CO" sz="2000" kern="0" dirty="0">
                <a:solidFill>
                  <a:prstClr val="black"/>
                </a:solidFill>
              </a:rPr>
              <a:t> </a:t>
            </a:r>
            <a:r>
              <a:rPr lang="es-CO" sz="2000" kern="0" dirty="0" err="1">
                <a:solidFill>
                  <a:prstClr val="black"/>
                </a:solidFill>
              </a:rPr>
              <a:t>e´s</a:t>
            </a:r>
            <a:r>
              <a:rPr lang="es-CO" sz="2000" kern="0" dirty="0">
                <a:solidFill>
                  <a:prstClr val="black"/>
                </a:solidFill>
              </a:rPr>
              <a:t> and </a:t>
            </a:r>
            <a:r>
              <a:rPr lang="es-CO" sz="2000" kern="0" dirty="0" err="1">
                <a:solidFill>
                  <a:prstClr val="black"/>
                </a:solidFill>
              </a:rPr>
              <a:t>remove</a:t>
            </a:r>
            <a:endParaRPr lang="es-CO" sz="2000" kern="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CO" sz="800" kern="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sz="2000" kern="0" dirty="0" err="1">
                <a:solidFill>
                  <a:prstClr val="black"/>
                </a:solidFill>
              </a:rPr>
              <a:t>Find</a:t>
            </a:r>
            <a:r>
              <a:rPr lang="es-CO" sz="2000" kern="0" dirty="0">
                <a:solidFill>
                  <a:prstClr val="black"/>
                </a:solidFill>
              </a:rPr>
              <a:t> </a:t>
            </a:r>
            <a:r>
              <a:rPr lang="es-CO" sz="2000" kern="0" dirty="0" err="1">
                <a:solidFill>
                  <a:prstClr val="black"/>
                </a:solidFill>
              </a:rPr>
              <a:t>charged</a:t>
            </a:r>
            <a:r>
              <a:rPr lang="es-CO" sz="2000" kern="0" dirty="0">
                <a:solidFill>
                  <a:prstClr val="black"/>
                </a:solidFill>
              </a:rPr>
              <a:t> </a:t>
            </a:r>
            <a:r>
              <a:rPr lang="es-CO" sz="2000" kern="0" dirty="0" err="1">
                <a:solidFill>
                  <a:prstClr val="black"/>
                </a:solidFill>
              </a:rPr>
              <a:t>hadrons</a:t>
            </a:r>
            <a:r>
              <a:rPr lang="es-CO" sz="2000" kern="0" dirty="0">
                <a:solidFill>
                  <a:prstClr val="black"/>
                </a:solidFill>
              </a:rPr>
              <a:t> and </a:t>
            </a:r>
            <a:r>
              <a:rPr lang="es-CO" sz="2000" kern="0" dirty="0" err="1">
                <a:solidFill>
                  <a:prstClr val="black"/>
                </a:solidFill>
              </a:rPr>
              <a:t>remove</a:t>
            </a:r>
            <a:endParaRPr lang="es-CO" sz="20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s-CO" sz="800" kern="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sz="2000" kern="0" dirty="0">
                <a:solidFill>
                  <a:prstClr val="black"/>
                </a:solidFill>
              </a:rPr>
              <a:t> </a:t>
            </a:r>
            <a:r>
              <a:rPr lang="es-CO" sz="2000" kern="0" dirty="0" err="1">
                <a:solidFill>
                  <a:prstClr val="black"/>
                </a:solidFill>
              </a:rPr>
              <a:t>Find</a:t>
            </a:r>
            <a:r>
              <a:rPr lang="es-CO" sz="2000" kern="0" dirty="0">
                <a:solidFill>
                  <a:prstClr val="black"/>
                </a:solidFill>
              </a:rPr>
              <a:t> </a:t>
            </a:r>
            <a:r>
              <a:rPr lang="es-CO" sz="2000" kern="0" dirty="0" err="1">
                <a:solidFill>
                  <a:prstClr val="black"/>
                </a:solidFill>
              </a:rPr>
              <a:t>photons</a:t>
            </a:r>
            <a:r>
              <a:rPr lang="es-CO" sz="2000" kern="0" dirty="0">
                <a:solidFill>
                  <a:prstClr val="black"/>
                </a:solidFill>
              </a:rPr>
              <a:t> and </a:t>
            </a:r>
            <a:r>
              <a:rPr lang="es-CO" sz="2000" kern="0" dirty="0" err="1">
                <a:solidFill>
                  <a:prstClr val="black"/>
                </a:solidFill>
              </a:rPr>
              <a:t>remove</a:t>
            </a:r>
            <a:endParaRPr lang="es-CO" sz="20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s-CO" sz="800" kern="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sz="2000" kern="0" dirty="0">
                <a:solidFill>
                  <a:prstClr val="black"/>
                </a:solidFill>
              </a:rPr>
              <a:t> </a:t>
            </a:r>
            <a:r>
              <a:rPr lang="es-CO" sz="2000" kern="0" dirty="0" err="1">
                <a:solidFill>
                  <a:prstClr val="black"/>
                </a:solidFill>
              </a:rPr>
              <a:t>Find</a:t>
            </a:r>
            <a:r>
              <a:rPr lang="es-CO" sz="2000" kern="0" dirty="0">
                <a:solidFill>
                  <a:prstClr val="black"/>
                </a:solidFill>
              </a:rPr>
              <a:t> neutral </a:t>
            </a:r>
            <a:r>
              <a:rPr lang="es-CO" sz="2000" kern="0" dirty="0" err="1">
                <a:solidFill>
                  <a:prstClr val="black"/>
                </a:solidFill>
              </a:rPr>
              <a:t>hadrons</a:t>
            </a:r>
            <a:r>
              <a:rPr lang="es-CO" sz="2000" kern="0" dirty="0">
                <a:solidFill>
                  <a:prstClr val="black"/>
                </a:solidFill>
              </a:rPr>
              <a:t> and </a:t>
            </a:r>
            <a:r>
              <a:rPr lang="es-CO" sz="2000" kern="0" dirty="0" err="1">
                <a:solidFill>
                  <a:prstClr val="black"/>
                </a:solidFill>
              </a:rPr>
              <a:t>remove</a:t>
            </a:r>
            <a:endParaRPr lang="es-CO" sz="2000" kern="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CO" kern="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CO" kern="0" dirty="0">
              <a:solidFill>
                <a:prstClr val="black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672064" y="3861048"/>
            <a:ext cx="39218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prstClr val="black"/>
                </a:solidFill>
              </a:rPr>
              <a:t> A </a:t>
            </a:r>
            <a:r>
              <a:rPr lang="es-CO" kern="0" dirty="0" err="1">
                <a:solidFill>
                  <a:prstClr val="black"/>
                </a:solidFill>
              </a:rPr>
              <a:t>large</a:t>
            </a:r>
            <a:r>
              <a:rPr lang="es-CO" kern="0" dirty="0">
                <a:solidFill>
                  <a:prstClr val="black"/>
                </a:solidFill>
              </a:rPr>
              <a:t> B </a:t>
            </a:r>
            <a:r>
              <a:rPr lang="es-CO" kern="0" dirty="0" err="1">
                <a:solidFill>
                  <a:prstClr val="black"/>
                </a:solidFill>
              </a:rPr>
              <a:t>field</a:t>
            </a:r>
            <a:r>
              <a:rPr lang="es-CO" kern="0" dirty="0">
                <a:solidFill>
                  <a:prstClr val="black"/>
                </a:solidFill>
              </a:rPr>
              <a:t>, </a:t>
            </a:r>
            <a:r>
              <a:rPr lang="es-CO" kern="0" dirty="0" err="1">
                <a:solidFill>
                  <a:prstClr val="black"/>
                </a:solidFill>
              </a:rPr>
              <a:t>good</a:t>
            </a:r>
            <a:r>
              <a:rPr lang="es-CO" kern="0" dirty="0">
                <a:solidFill>
                  <a:prstClr val="black"/>
                </a:solidFill>
              </a:rPr>
              <a:t> </a:t>
            </a:r>
            <a:r>
              <a:rPr lang="es-CO" kern="0" dirty="0" err="1">
                <a:solidFill>
                  <a:prstClr val="black"/>
                </a:solidFill>
              </a:rPr>
              <a:t>calorimeter</a:t>
            </a:r>
            <a:r>
              <a:rPr lang="es-CO" kern="0" dirty="0">
                <a:solidFill>
                  <a:prstClr val="black"/>
                </a:solidFill>
              </a:rPr>
              <a:t> </a:t>
            </a:r>
            <a:r>
              <a:rPr lang="es-CO" kern="0" dirty="0" err="1">
                <a:solidFill>
                  <a:prstClr val="black"/>
                </a:solidFill>
              </a:rPr>
              <a:t>granularity</a:t>
            </a:r>
            <a:r>
              <a:rPr lang="es-CO" kern="0" dirty="0">
                <a:solidFill>
                  <a:prstClr val="black"/>
                </a:solidFill>
              </a:rPr>
              <a:t> and </a:t>
            </a:r>
            <a:r>
              <a:rPr lang="es-CO" kern="0" dirty="0" err="1">
                <a:solidFill>
                  <a:prstClr val="black"/>
                </a:solidFill>
              </a:rPr>
              <a:t>high</a:t>
            </a:r>
            <a:r>
              <a:rPr lang="es-CO" kern="0" dirty="0">
                <a:solidFill>
                  <a:prstClr val="black"/>
                </a:solidFill>
              </a:rPr>
              <a:t> </a:t>
            </a:r>
            <a:r>
              <a:rPr lang="es-CO" kern="0" dirty="0" err="1">
                <a:solidFill>
                  <a:prstClr val="black"/>
                </a:solidFill>
              </a:rPr>
              <a:t>resolution</a:t>
            </a:r>
            <a:r>
              <a:rPr lang="es-CO" kern="0" dirty="0">
                <a:solidFill>
                  <a:prstClr val="black"/>
                </a:solidFill>
              </a:rPr>
              <a:t> tracking are </a:t>
            </a:r>
            <a:r>
              <a:rPr lang="es-CO" kern="0" dirty="0" err="1">
                <a:solidFill>
                  <a:prstClr val="black"/>
                </a:solidFill>
              </a:rPr>
              <a:t>needed</a:t>
            </a:r>
            <a:r>
              <a:rPr lang="es-CO" kern="0" dirty="0">
                <a:solidFill>
                  <a:prstClr val="black"/>
                </a:solidFill>
              </a:rPr>
              <a:t> </a:t>
            </a:r>
            <a:r>
              <a:rPr lang="es-CO" kern="0" dirty="0" err="1">
                <a:solidFill>
                  <a:prstClr val="black"/>
                </a:solidFill>
              </a:rPr>
              <a:t>for</a:t>
            </a:r>
            <a:r>
              <a:rPr lang="es-CO" kern="0" dirty="0">
                <a:solidFill>
                  <a:prstClr val="black"/>
                </a:solidFill>
              </a:rPr>
              <a:t> </a:t>
            </a:r>
            <a:r>
              <a:rPr lang="es-CO" kern="0" dirty="0" err="1">
                <a:solidFill>
                  <a:prstClr val="black"/>
                </a:solidFill>
              </a:rPr>
              <a:t>efficient</a:t>
            </a:r>
            <a:r>
              <a:rPr lang="es-CO" kern="0" dirty="0">
                <a:solidFill>
                  <a:prstClr val="black"/>
                </a:solidFill>
              </a:rPr>
              <a:t> PF.</a:t>
            </a:r>
          </a:p>
        </p:txBody>
      </p:sp>
      <p:pic>
        <p:nvPicPr>
          <p:cNvPr id="11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0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8706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0" y="3717032"/>
            <a:ext cx="4173505" cy="256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639616" y="-2738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 err="1" smtClean="0">
                <a:solidFill>
                  <a:schemeClr val="accent1">
                    <a:lumMod val="50000"/>
                  </a:schemeClr>
                </a:solidFill>
              </a:rPr>
              <a:t>Achieving</a:t>
            </a: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High </a:t>
            </a:r>
            <a:r>
              <a:rPr lang="es-CO" sz="3600" b="1" kern="0" dirty="0" err="1">
                <a:solidFill>
                  <a:schemeClr val="accent1">
                    <a:lumMod val="50000"/>
                  </a:schemeClr>
                </a:solidFill>
              </a:rPr>
              <a:t>Luminosity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>
            <p:extLst/>
          </p:nvPr>
        </p:nvGraphicFramePr>
        <p:xfrm>
          <a:off x="4581535" y="692150"/>
          <a:ext cx="3027363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" name="Ecuación" r:id="rId4" imgW="1422360" imgH="444240" progId="Equation.3">
                  <p:embed/>
                </p:oleObj>
              </mc:Choice>
              <mc:Fallback>
                <p:oleObj name="Ecuación" r:id="rId4" imgW="1422360" imgH="444240" progId="Equation.3">
                  <p:embed/>
                  <p:pic>
                    <p:nvPicPr>
                      <p:cNvPr id="5" name="4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535" y="692150"/>
                        <a:ext cx="3027363" cy="1009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775520" y="2204864"/>
            <a:ext cx="87191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arenR"/>
              <a:defRPr/>
            </a:pPr>
            <a:r>
              <a:rPr lang="es-CO" sz="2000" kern="0" dirty="0" err="1">
                <a:solidFill>
                  <a:srgbClr val="FF0000"/>
                </a:solidFill>
              </a:rPr>
              <a:t>Increase</a:t>
            </a:r>
            <a:r>
              <a:rPr lang="es-CO" sz="2000" kern="0" dirty="0">
                <a:solidFill>
                  <a:srgbClr val="FF0000"/>
                </a:solidFill>
              </a:rPr>
              <a:t> </a:t>
            </a:r>
            <a:r>
              <a:rPr lang="es-CO" sz="2000" kern="0" dirty="0" err="1">
                <a:solidFill>
                  <a:srgbClr val="FF0000"/>
                </a:solidFill>
              </a:rPr>
              <a:t>number</a:t>
            </a:r>
            <a:r>
              <a:rPr lang="es-CO" sz="2000" kern="0" dirty="0">
                <a:solidFill>
                  <a:srgbClr val="FF0000"/>
                </a:solidFill>
              </a:rPr>
              <a:t> of </a:t>
            </a:r>
            <a:r>
              <a:rPr lang="es-CO" sz="2000" kern="0" dirty="0" err="1">
                <a:solidFill>
                  <a:srgbClr val="FF0000"/>
                </a:solidFill>
              </a:rPr>
              <a:t>bunches</a:t>
            </a:r>
            <a:r>
              <a:rPr lang="es-CO" sz="2000" kern="0" dirty="0">
                <a:solidFill>
                  <a:srgbClr val="FF0000"/>
                </a:solidFill>
              </a:rPr>
              <a:t>, </a:t>
            </a:r>
            <a:r>
              <a:rPr lang="es-CO" sz="2000" kern="0" dirty="0" err="1">
                <a:solidFill>
                  <a:srgbClr val="FF0000"/>
                </a:solidFill>
              </a:rPr>
              <a:t>n</a:t>
            </a:r>
            <a:r>
              <a:rPr lang="es-CO" sz="2000" kern="0" baseline="-25000" dirty="0" err="1">
                <a:solidFill>
                  <a:srgbClr val="FF0000"/>
                </a:solidFill>
              </a:rPr>
              <a:t>b</a:t>
            </a:r>
            <a:r>
              <a:rPr lang="es-CO" sz="2000" kern="0" dirty="0">
                <a:solidFill>
                  <a:srgbClr val="FF0000"/>
                </a:solidFill>
              </a:rPr>
              <a:t>, in </a:t>
            </a:r>
            <a:r>
              <a:rPr lang="es-CO" sz="2000" kern="0" dirty="0" err="1">
                <a:solidFill>
                  <a:srgbClr val="FF0000"/>
                </a:solidFill>
              </a:rPr>
              <a:t>the</a:t>
            </a:r>
            <a:r>
              <a:rPr lang="es-CO" sz="2000" kern="0" dirty="0">
                <a:solidFill>
                  <a:srgbClr val="FF0000"/>
                </a:solidFill>
              </a:rPr>
              <a:t> </a:t>
            </a:r>
            <a:r>
              <a:rPr lang="es-CO" sz="2000" kern="0" dirty="0" err="1">
                <a:solidFill>
                  <a:srgbClr val="FF0000"/>
                </a:solidFill>
              </a:rPr>
              <a:t>accelerator</a:t>
            </a:r>
            <a:r>
              <a:rPr lang="es-CO" sz="2000" kern="0" dirty="0">
                <a:solidFill>
                  <a:srgbClr val="FF0000"/>
                </a:solidFill>
              </a:rPr>
              <a:t>, </a:t>
            </a:r>
            <a:r>
              <a:rPr lang="es-CO" sz="2000" kern="0" dirty="0" smtClean="0">
                <a:solidFill>
                  <a:srgbClr val="FF0000"/>
                </a:solidFill>
              </a:rPr>
              <a:t>2808 </a:t>
            </a:r>
            <a:r>
              <a:rPr lang="es-CO" sz="2000" kern="0" dirty="0">
                <a:solidFill>
                  <a:srgbClr val="FF0000"/>
                </a:solidFill>
              </a:rPr>
              <a:t>for LHC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Increase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number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 of </a:t>
            </a: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protons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 in </a:t>
            </a: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the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bunches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, N</a:t>
            </a:r>
            <a:r>
              <a:rPr lang="es-CO" sz="2000" kern="0" baseline="-25000" dirty="0">
                <a:solidFill>
                  <a:srgbClr val="1F497D">
                    <a:lumMod val="75000"/>
                  </a:srgbClr>
                </a:solidFill>
              </a:rPr>
              <a:t>1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, </a:t>
            </a:r>
            <a:r>
              <a:rPr lang="es-CO" sz="2000" kern="0" dirty="0" smtClean="0">
                <a:solidFill>
                  <a:srgbClr val="1F497D">
                    <a:lumMod val="75000"/>
                  </a:srgbClr>
                </a:solidFill>
              </a:rPr>
              <a:t>N</a:t>
            </a:r>
            <a:r>
              <a:rPr lang="es-CO" sz="2000" kern="0" baseline="-25000" dirty="0" smtClean="0">
                <a:solidFill>
                  <a:srgbClr val="1F497D">
                    <a:lumMod val="75000"/>
                  </a:srgbClr>
                </a:solidFill>
              </a:rPr>
              <a:t>2, </a:t>
            </a:r>
            <a:r>
              <a:rPr lang="es-CO" sz="2000" kern="0" dirty="0" smtClean="0">
                <a:solidFill>
                  <a:srgbClr val="1F497D">
                    <a:lumMod val="75000"/>
                  </a:srgbClr>
                </a:solidFill>
              </a:rPr>
              <a:t>~10</a:t>
            </a:r>
            <a:r>
              <a:rPr lang="es-CO" sz="2000" kern="0" baseline="30000" dirty="0" smtClean="0">
                <a:solidFill>
                  <a:srgbClr val="1F497D">
                    <a:lumMod val="75000"/>
                  </a:srgbClr>
                </a:solidFill>
              </a:rPr>
              <a:t>11</a:t>
            </a:r>
            <a:endParaRPr lang="es-CO" sz="2000" kern="0" baseline="30000" dirty="0">
              <a:solidFill>
                <a:srgbClr val="1F497D">
                  <a:lumMod val="75000"/>
                </a:srgbClr>
              </a:solidFill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es-CO" sz="2000" kern="0" dirty="0" err="1">
                <a:solidFill>
                  <a:srgbClr val="FF0000"/>
                </a:solidFill>
              </a:rPr>
              <a:t>Minimize</a:t>
            </a:r>
            <a:r>
              <a:rPr lang="es-CO" sz="2000" kern="0" dirty="0">
                <a:solidFill>
                  <a:srgbClr val="FF0000"/>
                </a:solidFill>
              </a:rPr>
              <a:t> </a:t>
            </a:r>
            <a:r>
              <a:rPr lang="es-CO" sz="2000" kern="0" dirty="0" err="1">
                <a:solidFill>
                  <a:srgbClr val="FF0000"/>
                </a:solidFill>
              </a:rPr>
              <a:t>the</a:t>
            </a:r>
            <a:r>
              <a:rPr lang="es-CO" sz="2000" kern="0" dirty="0">
                <a:solidFill>
                  <a:srgbClr val="FF0000"/>
                </a:solidFill>
              </a:rPr>
              <a:t> </a:t>
            </a:r>
            <a:r>
              <a:rPr lang="es-CO" sz="2000" kern="0" dirty="0" err="1">
                <a:solidFill>
                  <a:srgbClr val="FF0000"/>
                </a:solidFill>
              </a:rPr>
              <a:t>beam</a:t>
            </a:r>
            <a:r>
              <a:rPr lang="es-CO" sz="2000" kern="0" dirty="0">
                <a:solidFill>
                  <a:srgbClr val="FF0000"/>
                </a:solidFill>
              </a:rPr>
              <a:t> </a:t>
            </a:r>
            <a:r>
              <a:rPr lang="es-CO" sz="2000" kern="0" dirty="0" err="1">
                <a:solidFill>
                  <a:srgbClr val="FF0000"/>
                </a:solidFill>
              </a:rPr>
              <a:t>size</a:t>
            </a:r>
            <a:r>
              <a:rPr lang="es-CO" sz="2000" kern="0" dirty="0">
                <a:solidFill>
                  <a:srgbClr val="FF0000"/>
                </a:solidFill>
              </a:rPr>
              <a:t> at </a:t>
            </a:r>
            <a:r>
              <a:rPr lang="es-CO" sz="2000" kern="0" dirty="0" err="1">
                <a:solidFill>
                  <a:srgbClr val="FF0000"/>
                </a:solidFill>
              </a:rPr>
              <a:t>the</a:t>
            </a:r>
            <a:r>
              <a:rPr lang="es-CO" sz="2000" kern="0" dirty="0">
                <a:solidFill>
                  <a:srgbClr val="FF0000"/>
                </a:solidFill>
              </a:rPr>
              <a:t> </a:t>
            </a:r>
            <a:r>
              <a:rPr lang="es-CO" sz="2000" kern="0" dirty="0" err="1">
                <a:solidFill>
                  <a:srgbClr val="FF0000"/>
                </a:solidFill>
              </a:rPr>
              <a:t>collision</a:t>
            </a:r>
            <a:r>
              <a:rPr lang="es-CO" sz="2000" kern="0" dirty="0">
                <a:solidFill>
                  <a:srgbClr val="FF0000"/>
                </a:solidFill>
              </a:rPr>
              <a:t> </a:t>
            </a:r>
            <a:r>
              <a:rPr lang="es-CO" sz="2000" kern="0" dirty="0" err="1" smtClean="0">
                <a:solidFill>
                  <a:srgbClr val="FF0000"/>
                </a:solidFill>
              </a:rPr>
              <a:t>point</a:t>
            </a:r>
            <a:r>
              <a:rPr lang="es-CO" sz="2000" kern="0" dirty="0" smtClean="0">
                <a:solidFill>
                  <a:srgbClr val="FF0000"/>
                </a:solidFill>
              </a:rPr>
              <a:t>, </a:t>
            </a:r>
            <a:endParaRPr lang="es-CO" sz="2000" kern="0" dirty="0">
              <a:solidFill>
                <a:srgbClr val="FF0000"/>
              </a:solidFill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Improve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geometric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 factor F ( </a:t>
            </a: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beam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offsets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 and </a:t>
            </a: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crossing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s-CO" sz="2000" kern="0" dirty="0" err="1">
                <a:solidFill>
                  <a:srgbClr val="1F497D">
                    <a:lumMod val="75000"/>
                  </a:srgbClr>
                </a:solidFill>
              </a:rPr>
              <a:t>angles</a:t>
            </a:r>
            <a:r>
              <a:rPr lang="es-CO" sz="2000" kern="0" dirty="0">
                <a:solidFill>
                  <a:srgbClr val="1F497D">
                    <a:lumMod val="75000"/>
                  </a:srgbClr>
                </a:solidFill>
              </a:rPr>
              <a:t>)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s-CO" sz="2000" kern="0" dirty="0" err="1">
                <a:solidFill>
                  <a:srgbClr val="FF0000"/>
                </a:solidFill>
              </a:rPr>
              <a:t>Improve</a:t>
            </a:r>
            <a:r>
              <a:rPr lang="es-CO" sz="2000" kern="0" dirty="0">
                <a:solidFill>
                  <a:srgbClr val="FF0000"/>
                </a:solidFill>
              </a:rPr>
              <a:t> machine </a:t>
            </a:r>
            <a:r>
              <a:rPr lang="es-CO" sz="2000" kern="0" dirty="0" err="1">
                <a:solidFill>
                  <a:srgbClr val="FF0000"/>
                </a:solidFill>
              </a:rPr>
              <a:t>efficiency</a:t>
            </a:r>
            <a:r>
              <a:rPr lang="es-CO" sz="2000" kern="0" dirty="0">
                <a:solidFill>
                  <a:srgbClr val="FF0000"/>
                </a:solidFill>
              </a:rPr>
              <a:t> : reduce </a:t>
            </a:r>
            <a:r>
              <a:rPr lang="es-CO" sz="2000" kern="0" dirty="0" err="1">
                <a:solidFill>
                  <a:srgbClr val="FF0000"/>
                </a:solidFill>
              </a:rPr>
              <a:t>dead</a:t>
            </a:r>
            <a:r>
              <a:rPr lang="es-CO" sz="2000" kern="0" dirty="0">
                <a:solidFill>
                  <a:srgbClr val="FF0000"/>
                </a:solidFill>
              </a:rPr>
              <a:t> time </a:t>
            </a:r>
            <a:r>
              <a:rPr lang="es-CO" sz="2000" kern="0" dirty="0" err="1">
                <a:solidFill>
                  <a:srgbClr val="FF0000"/>
                </a:solidFill>
              </a:rPr>
              <a:t>between</a:t>
            </a:r>
            <a:r>
              <a:rPr lang="es-CO" sz="2000" kern="0" dirty="0">
                <a:solidFill>
                  <a:srgbClr val="FF0000"/>
                </a:solidFill>
              </a:rPr>
              <a:t>  </a:t>
            </a:r>
            <a:r>
              <a:rPr lang="es-CO" sz="2000" kern="0" dirty="0" err="1">
                <a:solidFill>
                  <a:srgbClr val="FF0000"/>
                </a:solidFill>
              </a:rPr>
              <a:t>beam</a:t>
            </a:r>
            <a:r>
              <a:rPr lang="es-CO" sz="2000" kern="0" dirty="0">
                <a:solidFill>
                  <a:srgbClr val="FF0000"/>
                </a:solidFill>
              </a:rPr>
              <a:t> </a:t>
            </a:r>
            <a:r>
              <a:rPr lang="es-CO" sz="2000" kern="0" dirty="0" err="1">
                <a:solidFill>
                  <a:srgbClr val="FF0000"/>
                </a:solidFill>
              </a:rPr>
              <a:t>injection</a:t>
            </a:r>
            <a:r>
              <a:rPr lang="es-CO" sz="2000" kern="0" dirty="0">
                <a:solidFill>
                  <a:srgbClr val="FF0000"/>
                </a:solidFill>
              </a:rPr>
              <a:t>, etc.</a:t>
            </a:r>
          </a:p>
        </p:txBody>
      </p:sp>
      <p:pic>
        <p:nvPicPr>
          <p:cNvPr id="8" name="Picture 2" descr="crossing-angle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718" y="4223822"/>
            <a:ext cx="4182687" cy="2554704"/>
          </a:xfrm>
          <a:prstGeom prst="rect">
            <a:avLst/>
          </a:prstGeom>
          <a:ln>
            <a:noFill/>
          </a:ln>
        </p:spPr>
      </p:pic>
      <p:sp>
        <p:nvSpPr>
          <p:cNvPr id="9" name="8 CuadroTexto"/>
          <p:cNvSpPr txBox="1"/>
          <p:nvPr/>
        </p:nvSpPr>
        <p:spPr>
          <a:xfrm>
            <a:off x="1919536" y="177281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 err="1">
                <a:solidFill>
                  <a:prstClr val="black"/>
                </a:solidFill>
              </a:rPr>
              <a:t>f</a:t>
            </a:r>
            <a:r>
              <a:rPr lang="es-CO" kern="0" baseline="-25000" dirty="0" err="1">
                <a:solidFill>
                  <a:prstClr val="black"/>
                </a:solidFill>
              </a:rPr>
              <a:t>rev</a:t>
            </a:r>
            <a:r>
              <a:rPr lang="es-CO" kern="0" dirty="0">
                <a:solidFill>
                  <a:prstClr val="black"/>
                </a:solidFill>
              </a:rPr>
              <a:t> </a:t>
            </a:r>
            <a:r>
              <a:rPr lang="es-CO" kern="0" dirty="0" err="1">
                <a:solidFill>
                  <a:prstClr val="black"/>
                </a:solidFill>
              </a:rPr>
              <a:t>is</a:t>
            </a:r>
            <a:r>
              <a:rPr lang="es-CO" kern="0" dirty="0">
                <a:solidFill>
                  <a:prstClr val="black"/>
                </a:solidFill>
              </a:rPr>
              <a:t> </a:t>
            </a:r>
            <a:r>
              <a:rPr lang="es-CO" kern="0" dirty="0" err="1">
                <a:solidFill>
                  <a:prstClr val="black"/>
                </a:solidFill>
              </a:rPr>
              <a:t>determined</a:t>
            </a:r>
            <a:r>
              <a:rPr lang="es-CO" kern="0" dirty="0">
                <a:solidFill>
                  <a:prstClr val="black"/>
                </a:solidFill>
              </a:rPr>
              <a:t> </a:t>
            </a:r>
            <a:r>
              <a:rPr lang="es-CO" kern="0" dirty="0" err="1">
                <a:solidFill>
                  <a:prstClr val="black"/>
                </a:solidFill>
              </a:rPr>
              <a:t>by</a:t>
            </a:r>
            <a:r>
              <a:rPr lang="es-CO" kern="0" dirty="0">
                <a:solidFill>
                  <a:prstClr val="black"/>
                </a:solidFill>
              </a:rPr>
              <a:t> </a:t>
            </a:r>
            <a:r>
              <a:rPr lang="es-CO" kern="0" dirty="0" err="1">
                <a:solidFill>
                  <a:prstClr val="black"/>
                </a:solidFill>
              </a:rPr>
              <a:t>accelerator</a:t>
            </a:r>
            <a:r>
              <a:rPr lang="es-CO" kern="0" dirty="0">
                <a:solidFill>
                  <a:prstClr val="black"/>
                </a:solidFill>
              </a:rPr>
              <a:t> </a:t>
            </a:r>
            <a:r>
              <a:rPr lang="es-CO" kern="0" dirty="0" err="1">
                <a:solidFill>
                  <a:prstClr val="black"/>
                </a:solidFill>
              </a:rPr>
              <a:t>radius</a:t>
            </a:r>
            <a:r>
              <a:rPr lang="es-CO" kern="0" dirty="0">
                <a:solidFill>
                  <a:prstClr val="black"/>
                </a:solidFill>
              </a:rPr>
              <a:t> = 11246 HZ for LHC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CO" sz="1800" kern="0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z="1800" kern="0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E83C59-8E7B-417F-BEA8-5C5AC3DDF83D}" type="slidenum">
              <a:rPr lang="es-CO" sz="1800" ker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s-CO" sz="1800" kern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77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7" name="Picture 4" descr="https://cmslumi.web.cern.ch/cmslumi/publicplots/int_lumi_cumulative_pp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56341"/>
            <a:ext cx="7324225" cy="543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5863772" y="4426856"/>
            <a:ext cx="2070054" cy="1291771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6343627" y="4832063"/>
            <a:ext cx="1712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rgbClr val="FF0000"/>
                </a:solidFill>
              </a:rPr>
              <a:t>L</a:t>
            </a:r>
            <a:r>
              <a:rPr lang="es-CO" sz="2000" b="1" baseline="-25000" dirty="0" smtClean="0">
                <a:solidFill>
                  <a:srgbClr val="FF0000"/>
                </a:solidFill>
              </a:rPr>
              <a:t>RUN I</a:t>
            </a:r>
            <a:r>
              <a:rPr lang="es-CO" sz="2000" b="1" dirty="0" smtClean="0">
                <a:solidFill>
                  <a:srgbClr val="FF0000"/>
                </a:solidFill>
              </a:rPr>
              <a:t> ~ 30fb</a:t>
            </a:r>
            <a:r>
              <a:rPr lang="es-CO" sz="2000" b="1" baseline="30000" dirty="0" smtClean="0">
                <a:solidFill>
                  <a:srgbClr val="FF0000"/>
                </a:solidFill>
              </a:rPr>
              <a:t>-1</a:t>
            </a:r>
            <a:endParaRPr lang="es-CO" sz="2000" b="1" baseline="30000" dirty="0">
              <a:solidFill>
                <a:srgbClr val="FF000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019779" y="78671"/>
            <a:ext cx="40943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</a:rPr>
              <a:t>LHC PERFORMANCE </a:t>
            </a:r>
            <a:endParaRPr lang="es-CO" sz="3600" b="1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863771" y="2816223"/>
            <a:ext cx="2070054" cy="1291771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12"/>
          <p:cNvSpPr txBox="1"/>
          <p:nvPr/>
        </p:nvSpPr>
        <p:spPr>
          <a:xfrm>
            <a:off x="6212114" y="3155663"/>
            <a:ext cx="18079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rgbClr val="FF0000"/>
                </a:solidFill>
              </a:rPr>
              <a:t>L</a:t>
            </a:r>
            <a:r>
              <a:rPr lang="es-CO" sz="2000" b="1" baseline="-25000" dirty="0" smtClean="0">
                <a:solidFill>
                  <a:srgbClr val="FF0000"/>
                </a:solidFill>
              </a:rPr>
              <a:t>RUN II</a:t>
            </a:r>
            <a:r>
              <a:rPr lang="es-CO" sz="2000" b="1" dirty="0" smtClean="0">
                <a:solidFill>
                  <a:srgbClr val="FF0000"/>
                </a:solidFill>
              </a:rPr>
              <a:t> ~ 159fb</a:t>
            </a:r>
            <a:r>
              <a:rPr lang="es-CO" sz="2000" b="1" baseline="30000" dirty="0" smtClean="0">
                <a:solidFill>
                  <a:srgbClr val="FF0000"/>
                </a:solidFill>
              </a:rPr>
              <a:t>-1</a:t>
            </a:r>
            <a:endParaRPr lang="es-CO" sz="2000" b="1" baseline="30000" dirty="0">
              <a:solidFill>
                <a:srgbClr val="FF0000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8505371" y="1520718"/>
            <a:ext cx="336731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Avenir Black" panose="02000503020000020003" pitchFamily="2" charset="0"/>
              </a:rPr>
              <a:t>3 </a:t>
            </a:r>
            <a:r>
              <a:rPr lang="en-US" b="1" dirty="0">
                <a:latin typeface="Avenir Black" panose="02000503020000020003" pitchFamily="2" charset="0"/>
              </a:rPr>
              <a:t>years of sustained  high luminosity at 13 </a:t>
            </a:r>
            <a:r>
              <a:rPr lang="en-US" b="1" dirty="0" err="1" smtClean="0">
                <a:latin typeface="Avenir Black" panose="02000503020000020003" pitchFamily="2" charset="0"/>
              </a:rPr>
              <a:t>TeV</a:t>
            </a:r>
            <a:endParaRPr lang="en-US" b="1" dirty="0" smtClean="0">
              <a:latin typeface="Avenir Black" panose="0200050302000002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>
              <a:latin typeface="Avenir Black" panose="0200050302000002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Avenir Black" panose="02000503020000020003" pitchFamily="2" charset="0"/>
              </a:rPr>
              <a:t> &gt;</a:t>
            </a:r>
            <a:r>
              <a:rPr lang="en-US" b="1" dirty="0">
                <a:latin typeface="Avenir Black" panose="02000503020000020003" pitchFamily="2" charset="0"/>
              </a:rPr>
              <a:t>50% of the time in stable </a:t>
            </a:r>
            <a:r>
              <a:rPr lang="en-US" b="1" dirty="0" smtClean="0">
                <a:latin typeface="Avenir Black" panose="02000503020000020003" pitchFamily="2" charset="0"/>
              </a:rPr>
              <a:t>operation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>
              <a:latin typeface="Avenir Black" panose="0200050302000002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Avenir Black" panose="02000503020000020003" pitchFamily="2" charset="0"/>
              </a:rPr>
              <a:t>2018 maximum peak  luminosity ~2x10</a:t>
            </a:r>
            <a:r>
              <a:rPr lang="en-US" b="1" baseline="30000" dirty="0" smtClean="0">
                <a:latin typeface="Avenir Black" panose="02000503020000020003" pitchFamily="2" charset="0"/>
              </a:rPr>
              <a:t>34</a:t>
            </a:r>
            <a:r>
              <a:rPr lang="en-US" b="1" dirty="0" smtClean="0">
                <a:latin typeface="Avenir Black" panose="02000503020000020003" pitchFamily="2" charset="0"/>
              </a:rPr>
              <a:t> cm</a:t>
            </a:r>
            <a:r>
              <a:rPr lang="en-US" b="1" baseline="30000" dirty="0" smtClean="0">
                <a:latin typeface="Avenir Black" panose="02000503020000020003" pitchFamily="2" charset="0"/>
              </a:rPr>
              <a:t>-2</a:t>
            </a:r>
            <a:r>
              <a:rPr lang="en-US" b="1" dirty="0" smtClean="0">
                <a:latin typeface="Avenir Black" panose="02000503020000020003" pitchFamily="2" charset="0"/>
              </a:rPr>
              <a:t> s</a:t>
            </a:r>
            <a:r>
              <a:rPr lang="en-US" b="1" baseline="30000" dirty="0" smtClean="0">
                <a:latin typeface="Avenir Black" panose="02000503020000020003" pitchFamily="2" charset="0"/>
              </a:rPr>
              <a:t>-1</a:t>
            </a:r>
            <a:r>
              <a:rPr lang="en-US" b="1" dirty="0" smtClean="0">
                <a:latin typeface="Avenir Black" panose="02000503020000020003" pitchFamily="2" charset="0"/>
              </a:rPr>
              <a:t> with mean pileup ~ 38</a:t>
            </a:r>
          </a:p>
          <a:p>
            <a:r>
              <a:rPr lang="en-US" b="1" dirty="0">
                <a:latin typeface="Avenir Black" panose="02000503020000020003" pitchFamily="2" charset="0"/>
              </a:rPr>
              <a:t> </a:t>
            </a:r>
            <a:r>
              <a:rPr lang="en-US" b="1" dirty="0" smtClean="0">
                <a:latin typeface="Avenir Black" panose="02000503020000020003" pitchFamily="2" charset="0"/>
              </a:rPr>
              <a:t>    </a:t>
            </a:r>
            <a:r>
              <a:rPr lang="en-US" b="1" dirty="0" smtClean="0">
                <a:latin typeface="Avenir Black" panose="02000503020000020003" pitchFamily="2" charset="0"/>
                <a:sym typeface="Wingdings" panose="05000000000000000000" pitchFamily="2" charset="2"/>
              </a:rPr>
              <a:t> twice the </a:t>
            </a:r>
            <a:r>
              <a:rPr lang="en-US" b="1" dirty="0" smtClean="0">
                <a:latin typeface="Avenir Black" panose="02000503020000020003" pitchFamily="2" charset="0"/>
              </a:rPr>
              <a:t>design </a:t>
            </a:r>
            <a:r>
              <a:rPr lang="en-US" b="1" dirty="0" err="1" smtClean="0">
                <a:latin typeface="Avenir Black" panose="02000503020000020003" pitchFamily="2" charset="0"/>
              </a:rPr>
              <a:t>lumi</a:t>
            </a:r>
            <a:r>
              <a:rPr lang="en-US" b="1" dirty="0" smtClean="0">
                <a:latin typeface="Avenir Black" panose="02000503020000020003" pitchFamily="2" charset="0"/>
              </a:rPr>
              <a:t>. </a:t>
            </a:r>
          </a:p>
          <a:p>
            <a:endParaRPr lang="en-US" b="1" dirty="0">
              <a:latin typeface="Avenir Black" panose="0200050302000002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Avenir Black" panose="02000503020000020003" pitchFamily="2" charset="0"/>
              </a:rPr>
              <a:t> Rapid turn-around between fills (5 hours typical, ~2 hours record)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4417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21506" name="Picture 2" descr="https://cmslumi.web.cern.ch/cmslumi/publicplots/int_lumi_per_day_cumulative_pp_2018NormtagLu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36" y="769257"/>
            <a:ext cx="4780037" cy="358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lipse 9"/>
          <p:cNvSpPr/>
          <p:nvPr/>
        </p:nvSpPr>
        <p:spPr>
          <a:xfrm>
            <a:off x="2552497" y="1248229"/>
            <a:ext cx="1018017" cy="5660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CuadroTexto 10"/>
          <p:cNvSpPr txBox="1"/>
          <p:nvPr/>
        </p:nvSpPr>
        <p:spPr>
          <a:xfrm>
            <a:off x="2162628" y="1814286"/>
            <a:ext cx="28157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 smtClean="0">
                <a:solidFill>
                  <a:srgbClr val="FF0000"/>
                </a:solidFill>
              </a:rPr>
              <a:t>94% EFFICIENCY</a:t>
            </a:r>
            <a:endParaRPr lang="es-CO" sz="1600" b="1" dirty="0">
              <a:solidFill>
                <a:srgbClr val="FF0000"/>
              </a:solidFill>
            </a:endParaRPr>
          </a:p>
        </p:txBody>
      </p:sp>
      <p:pic>
        <p:nvPicPr>
          <p:cNvPr id="21508" name="Picture 4" descr="https://cmslumi.web.cern.ch/cmslumi/publicplots/int_lumi_per_day_pp_2018NormtagLum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371" y="769257"/>
            <a:ext cx="4862286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Conector recto 12"/>
          <p:cNvCxnSpPr/>
          <p:nvPr/>
        </p:nvCxnSpPr>
        <p:spPr>
          <a:xfrm>
            <a:off x="6618514" y="2123812"/>
            <a:ext cx="3933372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10827657" y="1959429"/>
            <a:ext cx="1190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CMS </a:t>
            </a:r>
            <a:r>
              <a:rPr lang="es-CO" b="1" dirty="0" err="1" smtClean="0"/>
              <a:t>could</a:t>
            </a:r>
            <a:r>
              <a:rPr lang="es-CO" b="1" dirty="0" smtClean="0"/>
              <a:t> record 0.8 fb</a:t>
            </a:r>
            <a:r>
              <a:rPr lang="es-CO" b="1" baseline="30000" dirty="0" smtClean="0"/>
              <a:t>-1</a:t>
            </a:r>
            <a:r>
              <a:rPr lang="es-CO" b="1" dirty="0" smtClean="0"/>
              <a:t> in a single </a:t>
            </a:r>
            <a:r>
              <a:rPr lang="es-CO" b="1" dirty="0" err="1" smtClean="0"/>
              <a:t>day</a:t>
            </a:r>
            <a:r>
              <a:rPr lang="es-CO" b="1" dirty="0" smtClean="0"/>
              <a:t>.</a:t>
            </a:r>
            <a:endParaRPr lang="es-CO" b="1" dirty="0"/>
          </a:p>
        </p:txBody>
      </p:sp>
      <p:pic>
        <p:nvPicPr>
          <p:cNvPr id="18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62" y="4354285"/>
            <a:ext cx="5495981" cy="2416628"/>
          </a:xfrm>
          <a:prstGeom prst="rect">
            <a:avLst/>
          </a:prstGeom>
        </p:spPr>
      </p:pic>
      <p:pic>
        <p:nvPicPr>
          <p:cNvPr id="21510" name="Picture 6" descr="https://cmslumi.web.cern.ch/cmslumi/publicplots/pileup_pp_2018_8000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4481087"/>
            <a:ext cx="2101003" cy="205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/>
          <p:cNvSpPr txBox="1"/>
          <p:nvPr/>
        </p:nvSpPr>
        <p:spPr>
          <a:xfrm>
            <a:off x="-41077" y="4355058"/>
            <a:ext cx="3091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chemeClr val="bg1"/>
                </a:solidFill>
              </a:rPr>
              <a:t>Mean </a:t>
            </a:r>
            <a:r>
              <a:rPr lang="es-CO" b="1" dirty="0" err="1" smtClean="0">
                <a:solidFill>
                  <a:schemeClr val="bg1"/>
                </a:solidFill>
              </a:rPr>
              <a:t>pileup</a:t>
            </a:r>
            <a:endParaRPr lang="es-CO" b="1" dirty="0" smtClean="0">
              <a:solidFill>
                <a:schemeClr val="bg1"/>
              </a:solidFill>
            </a:endParaRPr>
          </a:p>
          <a:p>
            <a:pPr algn="ctr"/>
            <a:r>
              <a:rPr lang="es-CO" b="1" dirty="0" smtClean="0">
                <a:solidFill>
                  <a:schemeClr val="bg1"/>
                </a:solidFill>
              </a:rPr>
              <a:t>37 </a:t>
            </a:r>
            <a:r>
              <a:rPr lang="es-CO" b="1" dirty="0" err="1" smtClean="0">
                <a:solidFill>
                  <a:schemeClr val="bg1"/>
                </a:solidFill>
              </a:rPr>
              <a:t>pp</a:t>
            </a:r>
            <a:r>
              <a:rPr lang="es-CO" b="1" dirty="0" smtClean="0">
                <a:solidFill>
                  <a:schemeClr val="bg1"/>
                </a:solidFill>
              </a:rPr>
              <a:t> </a:t>
            </a:r>
            <a:r>
              <a:rPr lang="es-CO" b="1" dirty="0" err="1" smtClean="0">
                <a:solidFill>
                  <a:schemeClr val="bg1"/>
                </a:solidFill>
              </a:rPr>
              <a:t>collisions</a:t>
            </a:r>
            <a:r>
              <a:rPr lang="es-CO" b="1" dirty="0" smtClean="0">
                <a:solidFill>
                  <a:schemeClr val="bg1"/>
                </a:solidFill>
              </a:rPr>
              <a:t>/B-</a:t>
            </a:r>
            <a:r>
              <a:rPr lang="es-CO" b="1" dirty="0" err="1" smtClean="0">
                <a:solidFill>
                  <a:schemeClr val="bg1"/>
                </a:solidFill>
              </a:rPr>
              <a:t>xing</a:t>
            </a:r>
            <a:endParaRPr lang="es-CO" b="1" dirty="0">
              <a:solidFill>
                <a:schemeClr val="bg1"/>
              </a:solidFill>
            </a:endParaRPr>
          </a:p>
        </p:txBody>
      </p:sp>
      <p:pic>
        <p:nvPicPr>
          <p:cNvPr id="21512" name="Picture 8" descr="https://cmslumi.web.cern.ch/cmslumi/publicplots/peak_lumi_per_day_pp_2018NormtagLum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514" y="4238171"/>
            <a:ext cx="4034972" cy="261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uadroTexto 24"/>
          <p:cNvSpPr txBox="1"/>
          <p:nvPr/>
        </p:nvSpPr>
        <p:spPr>
          <a:xfrm>
            <a:off x="10653486" y="5025154"/>
            <a:ext cx="1190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err="1" smtClean="0"/>
              <a:t>Peak</a:t>
            </a:r>
            <a:r>
              <a:rPr lang="es-CO" b="1" dirty="0" smtClean="0"/>
              <a:t> </a:t>
            </a:r>
            <a:r>
              <a:rPr lang="es-CO" b="1" dirty="0" err="1" smtClean="0"/>
              <a:t>lumi</a:t>
            </a:r>
            <a:r>
              <a:rPr lang="es-CO" b="1" dirty="0" smtClean="0"/>
              <a:t> ~ 1.8x10</a:t>
            </a:r>
            <a:r>
              <a:rPr lang="es-CO" b="1" baseline="30000" dirty="0" smtClean="0"/>
              <a:t>34 </a:t>
            </a:r>
            <a:r>
              <a:rPr lang="es-CO" b="1" dirty="0" smtClean="0"/>
              <a:t>cm</a:t>
            </a:r>
            <a:r>
              <a:rPr lang="es-CO" b="1" baseline="30000" dirty="0" smtClean="0"/>
              <a:t>-2</a:t>
            </a:r>
            <a:r>
              <a:rPr lang="es-CO" b="1" dirty="0" smtClean="0"/>
              <a:t>s</a:t>
            </a:r>
            <a:r>
              <a:rPr lang="es-CO" b="1" baseline="30000" dirty="0" smtClean="0"/>
              <a:t>-1</a:t>
            </a:r>
            <a:endParaRPr lang="es-CO" b="1" baseline="30000" dirty="0"/>
          </a:p>
        </p:txBody>
      </p:sp>
      <p:sp>
        <p:nvSpPr>
          <p:cNvPr id="26" name="Rectángulo 25"/>
          <p:cNvSpPr/>
          <p:nvPr/>
        </p:nvSpPr>
        <p:spPr>
          <a:xfrm>
            <a:off x="4159243" y="78671"/>
            <a:ext cx="38154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</a:rPr>
              <a:t>CMS  LUMINOSITY </a:t>
            </a:r>
            <a:endParaRPr lang="es-CO" sz="3600" b="1" kern="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81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5" grpId="0"/>
      <p:bldP spid="17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654629" y="2695134"/>
            <a:ext cx="79393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b="1" dirty="0" smtClean="0">
                <a:solidFill>
                  <a:schemeClr val="accent1">
                    <a:lumMod val="75000"/>
                  </a:schemeClr>
                </a:solidFill>
              </a:rPr>
              <a:t>3. PHYSICS RESULTS AT 13 </a:t>
            </a:r>
            <a:r>
              <a:rPr lang="es-CO" sz="4800" b="1" dirty="0" err="1" smtClean="0">
                <a:solidFill>
                  <a:schemeClr val="accent1">
                    <a:lumMod val="75000"/>
                  </a:schemeClr>
                </a:solidFill>
              </a:rPr>
              <a:t>TeV</a:t>
            </a:r>
            <a:endParaRPr lang="es-CO" sz="4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85800" indent="-685800" algn="ctr">
              <a:buFont typeface="Wingdings" panose="05000000000000000000" pitchFamily="2" charset="2"/>
              <a:buChar char="Ø"/>
            </a:pPr>
            <a:r>
              <a:rPr lang="es-CO" sz="4800" dirty="0">
                <a:solidFill>
                  <a:prstClr val="black"/>
                </a:solidFill>
              </a:rPr>
              <a:t> </a:t>
            </a:r>
            <a:r>
              <a:rPr lang="es-CO" sz="4800" dirty="0" err="1">
                <a:solidFill>
                  <a:prstClr val="black"/>
                </a:solidFill>
              </a:rPr>
              <a:t>Higgs</a:t>
            </a:r>
            <a:r>
              <a:rPr lang="es-CO" sz="4800" dirty="0">
                <a:solidFill>
                  <a:prstClr val="black"/>
                </a:solidFill>
              </a:rPr>
              <a:t> </a:t>
            </a:r>
            <a:r>
              <a:rPr lang="es-CO" sz="4800" dirty="0" err="1">
                <a:solidFill>
                  <a:prstClr val="black"/>
                </a:solidFill>
              </a:rPr>
              <a:t>Physics</a:t>
            </a:r>
            <a:r>
              <a:rPr lang="es-CO" sz="4800" dirty="0">
                <a:solidFill>
                  <a:prstClr val="black"/>
                </a:solidFill>
              </a:rPr>
              <a:t> </a:t>
            </a:r>
            <a:r>
              <a:rPr lang="es-CO" sz="4800" dirty="0" err="1">
                <a:solidFill>
                  <a:prstClr val="black"/>
                </a:solidFill>
              </a:rPr>
              <a:t>Results</a:t>
            </a:r>
            <a:r>
              <a:rPr lang="es-CO" sz="4800" dirty="0">
                <a:solidFill>
                  <a:prstClr val="black"/>
                </a:solidFill>
              </a:rPr>
              <a:t> </a:t>
            </a:r>
          </a:p>
          <a:p>
            <a:pPr algn="ctr"/>
            <a:endParaRPr lang="es-CO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9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789167" y="6356351"/>
            <a:ext cx="2133600" cy="365125"/>
          </a:xfrm>
        </p:spPr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882606" y="632205"/>
            <a:ext cx="1736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600" u="sng" dirty="0">
                <a:solidFill>
                  <a:srgbClr val="1D11B9"/>
                </a:solidFill>
              </a:rPr>
              <a:t>arXiv:1307.1347v2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2783634" y="44625"/>
            <a:ext cx="5832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prstClr val="black"/>
                </a:solidFill>
              </a:rPr>
              <a:t>SM HIGGS CROSS SECTIONS</a:t>
            </a:r>
          </a:p>
        </p:txBody>
      </p:sp>
      <p:pic>
        <p:nvPicPr>
          <p:cNvPr id="2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804" y="-3215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1" y="970760"/>
            <a:ext cx="5400599" cy="5738557"/>
          </a:xfrm>
          <a:prstGeom prst="rect">
            <a:avLst/>
          </a:prstGeom>
        </p:spPr>
      </p:pic>
      <p:sp>
        <p:nvSpPr>
          <p:cNvPr id="5" name="4 Flecha derecha"/>
          <p:cNvSpPr/>
          <p:nvPr/>
        </p:nvSpPr>
        <p:spPr>
          <a:xfrm rot="20507484" flipV="1">
            <a:off x="4795262" y="2232078"/>
            <a:ext cx="2845527" cy="247217"/>
          </a:xfrm>
          <a:prstGeom prst="rightArrow">
            <a:avLst/>
          </a:prstGeom>
          <a:solidFill>
            <a:srgbClr val="331C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</a:endParaRPr>
          </a:p>
        </p:txBody>
      </p:sp>
      <p:sp>
        <p:nvSpPr>
          <p:cNvPr id="13" name="12 Flecha derecha"/>
          <p:cNvSpPr/>
          <p:nvPr/>
        </p:nvSpPr>
        <p:spPr>
          <a:xfrm rot="20415700">
            <a:off x="5636554" y="3423227"/>
            <a:ext cx="2130096" cy="20832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</a:endParaRPr>
          </a:p>
        </p:txBody>
      </p:sp>
      <p:sp>
        <p:nvSpPr>
          <p:cNvPr id="14" name="13 Flecha derecha"/>
          <p:cNvSpPr/>
          <p:nvPr/>
        </p:nvSpPr>
        <p:spPr>
          <a:xfrm>
            <a:off x="5159896" y="4183576"/>
            <a:ext cx="2579356" cy="194856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</a:endParaRPr>
          </a:p>
        </p:txBody>
      </p:sp>
      <p:sp>
        <p:nvSpPr>
          <p:cNvPr id="17" name="16 Flecha derecha"/>
          <p:cNvSpPr/>
          <p:nvPr/>
        </p:nvSpPr>
        <p:spPr>
          <a:xfrm rot="899017">
            <a:off x="6092406" y="5658316"/>
            <a:ext cx="1668568" cy="191634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</a:endParaRPr>
          </a:p>
        </p:txBody>
      </p:sp>
      <p:cxnSp>
        <p:nvCxnSpPr>
          <p:cNvPr id="18" name="7 Conector recto"/>
          <p:cNvCxnSpPr/>
          <p:nvPr/>
        </p:nvCxnSpPr>
        <p:spPr>
          <a:xfrm flipV="1">
            <a:off x="4491058" y="1103505"/>
            <a:ext cx="20766" cy="4958887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43 CuadroTexto"/>
          <p:cNvSpPr txBox="1"/>
          <p:nvPr/>
        </p:nvSpPr>
        <p:spPr>
          <a:xfrm>
            <a:off x="3719738" y="6413266"/>
            <a:ext cx="165618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sz="2000" b="1" dirty="0" err="1">
                <a:solidFill>
                  <a:prstClr val="black"/>
                </a:solidFill>
              </a:rPr>
              <a:t>m</a:t>
            </a:r>
            <a:r>
              <a:rPr lang="es-CO" sz="2000" b="1" baseline="-25000" dirty="0" err="1">
                <a:solidFill>
                  <a:prstClr val="black"/>
                </a:solidFill>
              </a:rPr>
              <a:t>H</a:t>
            </a:r>
            <a:r>
              <a:rPr lang="es-CO" sz="2000" b="1" dirty="0">
                <a:solidFill>
                  <a:prstClr val="black"/>
                </a:solidFill>
              </a:rPr>
              <a:t> = 125 </a:t>
            </a:r>
            <a:r>
              <a:rPr lang="es-CO" sz="2000" b="1" dirty="0" err="1">
                <a:solidFill>
                  <a:prstClr val="black"/>
                </a:solidFill>
              </a:rPr>
              <a:t>GeV</a:t>
            </a:r>
            <a:endParaRPr lang="es-CO" sz="2000" b="1" dirty="0">
              <a:solidFill>
                <a:prstClr val="black"/>
              </a:solidFill>
            </a:endParaRPr>
          </a:p>
        </p:txBody>
      </p:sp>
      <p:sp>
        <p:nvSpPr>
          <p:cNvPr id="8" name="Marcador de fech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0721" y="984914"/>
            <a:ext cx="2771328" cy="119889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9167" y="2390713"/>
            <a:ext cx="2764668" cy="119223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6294" y="3904979"/>
            <a:ext cx="2767341" cy="120459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2184" y="5392754"/>
            <a:ext cx="2775076" cy="1204598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21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/>
          <p:cNvSpPr txBox="1"/>
          <p:nvPr/>
        </p:nvSpPr>
        <p:spPr>
          <a:xfrm>
            <a:off x="10704512" y="1248229"/>
            <a:ext cx="99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chemeClr val="accent1">
                    <a:lumMod val="75000"/>
                  </a:schemeClr>
                </a:solidFill>
              </a:rPr>
              <a:t>~87%</a:t>
            </a:r>
            <a:endParaRPr lang="es-CO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10784342" y="2619827"/>
            <a:ext cx="99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rgbClr val="FF0000"/>
                </a:solidFill>
              </a:rPr>
              <a:t>~7%</a:t>
            </a:r>
            <a:endParaRPr lang="es-CO" sz="2400" b="1" dirty="0">
              <a:solidFill>
                <a:srgbClr val="FF0000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10784342" y="4183576"/>
            <a:ext cx="99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chemeClr val="accent3">
                    <a:lumMod val="50000"/>
                  </a:schemeClr>
                </a:solidFill>
              </a:rPr>
              <a:t>~4%</a:t>
            </a:r>
            <a:endParaRPr lang="es-CO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10813762" y="5747325"/>
            <a:ext cx="994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chemeClr val="accent4">
                    <a:lumMod val="50000"/>
                  </a:schemeClr>
                </a:solidFill>
              </a:rPr>
              <a:t>~2%</a:t>
            </a:r>
            <a:endParaRPr lang="es-CO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19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7" grpId="0" animBg="1"/>
      <p:bldP spid="20" grpId="0" animBg="1"/>
      <p:bldP spid="15" grpId="0"/>
      <p:bldP spid="22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4598" y="1499972"/>
            <a:ext cx="1971675" cy="4695825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1505" y="990531"/>
            <a:ext cx="4680521" cy="5400675"/>
          </a:xfrm>
          <a:prstGeom prst="rect">
            <a:avLst/>
          </a:prstGeo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822219" y="6356350"/>
            <a:ext cx="2133600" cy="365125"/>
          </a:xfrm>
        </p:spPr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 flipV="1">
            <a:off x="4100542" y="1103504"/>
            <a:ext cx="0" cy="4725497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2711625" y="260649"/>
            <a:ext cx="5832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prstClr val="black"/>
                </a:solidFill>
              </a:rPr>
              <a:t>SM HIGGS CROSS SECTIONS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4942873" y="1657846"/>
            <a:ext cx="115212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Symbol" panose="05050102010706020507" pitchFamily="18" charset="2"/>
              </a:rPr>
              <a:t>s</a:t>
            </a:r>
            <a:r>
              <a:rPr lang="es-CO" b="1" dirty="0">
                <a:solidFill>
                  <a:prstClr val="black"/>
                </a:solidFill>
              </a:rPr>
              <a:t>=48.6 </a:t>
            </a:r>
            <a:r>
              <a:rPr lang="es-CO" b="1" dirty="0" err="1">
                <a:solidFill>
                  <a:prstClr val="black"/>
                </a:solidFill>
              </a:rPr>
              <a:t>pb</a:t>
            </a:r>
            <a:endParaRPr lang="es-CO" b="1" dirty="0">
              <a:solidFill>
                <a:prstClr val="black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4851660" y="2994666"/>
            <a:ext cx="121862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Symbol" panose="05050102010706020507" pitchFamily="18" charset="2"/>
              </a:rPr>
              <a:t>s</a:t>
            </a:r>
            <a:r>
              <a:rPr lang="es-CO" b="1" dirty="0">
                <a:solidFill>
                  <a:prstClr val="black"/>
                </a:solidFill>
              </a:rPr>
              <a:t>=3.75 </a:t>
            </a:r>
            <a:r>
              <a:rPr lang="es-CO" b="1" dirty="0" err="1">
                <a:solidFill>
                  <a:prstClr val="black"/>
                </a:solidFill>
              </a:rPr>
              <a:t>pb</a:t>
            </a:r>
            <a:endParaRPr lang="es-CO" b="1" dirty="0">
              <a:solidFill>
                <a:prstClr val="black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851661" y="3506201"/>
            <a:ext cx="122065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Symbol" panose="05050102010706020507" pitchFamily="18" charset="2"/>
              </a:rPr>
              <a:t>s</a:t>
            </a:r>
            <a:r>
              <a:rPr lang="es-CO" b="1" dirty="0">
                <a:solidFill>
                  <a:prstClr val="black"/>
                </a:solidFill>
              </a:rPr>
              <a:t>=1.38 </a:t>
            </a:r>
            <a:r>
              <a:rPr lang="es-CO" b="1" dirty="0" err="1">
                <a:solidFill>
                  <a:prstClr val="black"/>
                </a:solidFill>
              </a:rPr>
              <a:t>pb</a:t>
            </a:r>
            <a:endParaRPr lang="es-CO" b="1" dirty="0">
              <a:solidFill>
                <a:prstClr val="black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4851660" y="4437168"/>
            <a:ext cx="121453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Symbol" panose="05050102010706020507" pitchFamily="18" charset="2"/>
              </a:rPr>
              <a:t>s</a:t>
            </a:r>
            <a:r>
              <a:rPr lang="es-CO" b="1" dirty="0">
                <a:solidFill>
                  <a:prstClr val="black"/>
                </a:solidFill>
              </a:rPr>
              <a:t>=0.51 </a:t>
            </a:r>
            <a:r>
              <a:rPr lang="es-CO" b="1" dirty="0" err="1">
                <a:solidFill>
                  <a:prstClr val="black"/>
                </a:solidFill>
              </a:rPr>
              <a:t>pb</a:t>
            </a:r>
            <a:endParaRPr lang="es-CO" b="1" dirty="0">
              <a:solidFill>
                <a:prstClr val="black"/>
              </a:solidFill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6126805" y="1869304"/>
            <a:ext cx="1111206" cy="36128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flipV="1">
            <a:off x="6088933" y="5540523"/>
            <a:ext cx="1199509" cy="7951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>
            <a:off x="6151412" y="4722241"/>
            <a:ext cx="1122248" cy="7768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/>
          <p:nvPr/>
        </p:nvCxnSpPr>
        <p:spPr>
          <a:xfrm>
            <a:off x="6106675" y="5085959"/>
            <a:ext cx="1121660" cy="4131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31 Objeto"/>
          <p:cNvGraphicFramePr>
            <a:graphicFrameLocks noChangeAspect="1"/>
          </p:cNvGraphicFramePr>
          <p:nvPr>
            <p:extLst/>
          </p:nvPr>
        </p:nvGraphicFramePr>
        <p:xfrm>
          <a:off x="7372351" y="6186488"/>
          <a:ext cx="1370013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" name="Ecuación" r:id="rId6" imgW="838080" imgH="228600" progId="Equation.3">
                  <p:embed/>
                </p:oleObj>
              </mc:Choice>
              <mc:Fallback>
                <p:oleObj name="Ecuación" r:id="rId6" imgW="838080" imgH="228600" progId="Equation.3">
                  <p:embed/>
                  <p:pic>
                    <p:nvPicPr>
                      <p:cNvPr id="32" name="31 Objeto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372351" y="6186488"/>
                        <a:ext cx="1370013" cy="3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32 CuadroTexto"/>
          <p:cNvSpPr txBox="1"/>
          <p:nvPr/>
        </p:nvSpPr>
        <p:spPr>
          <a:xfrm>
            <a:off x="7329838" y="1161296"/>
            <a:ext cx="183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err="1">
                <a:solidFill>
                  <a:prstClr val="black"/>
                </a:solidFill>
              </a:rPr>
              <a:t>pp</a:t>
            </a:r>
            <a:r>
              <a:rPr lang="es-CO" b="1" dirty="0">
                <a:solidFill>
                  <a:prstClr val="black"/>
                </a:solidFill>
              </a:rPr>
              <a:t> x-</a:t>
            </a:r>
            <a:r>
              <a:rPr lang="es-CO" b="1" dirty="0" err="1">
                <a:solidFill>
                  <a:prstClr val="black"/>
                </a:solidFill>
              </a:rPr>
              <a:t>sections</a:t>
            </a:r>
            <a:endParaRPr lang="es-CO" b="1" dirty="0">
              <a:solidFill>
                <a:prstClr val="black"/>
              </a:solidFill>
            </a:endParaRPr>
          </a:p>
        </p:txBody>
      </p:sp>
      <p:cxnSp>
        <p:nvCxnSpPr>
          <p:cNvPr id="41" name="40 Conector recto de flecha"/>
          <p:cNvCxnSpPr/>
          <p:nvPr/>
        </p:nvCxnSpPr>
        <p:spPr>
          <a:xfrm>
            <a:off x="8875498" y="1962676"/>
            <a:ext cx="0" cy="360040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9394013" y="2155559"/>
            <a:ext cx="140666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prstClr val="black"/>
                </a:solidFill>
              </a:rPr>
              <a:t> </a:t>
            </a:r>
            <a:r>
              <a:rPr lang="es-CO" b="1" dirty="0">
                <a:solidFill>
                  <a:prstClr val="black"/>
                </a:solidFill>
              </a:rPr>
              <a:t>2 </a:t>
            </a:r>
            <a:r>
              <a:rPr lang="es-CO" b="1" dirty="0" err="1">
                <a:solidFill>
                  <a:prstClr val="black"/>
                </a:solidFill>
              </a:rPr>
              <a:t>Higgs</a:t>
            </a:r>
            <a:r>
              <a:rPr lang="es-CO" b="1" dirty="0">
                <a:solidFill>
                  <a:prstClr val="black"/>
                </a:solidFill>
              </a:rPr>
              <a:t> </a:t>
            </a:r>
            <a:r>
              <a:rPr lang="es-CO" b="1" dirty="0" err="1">
                <a:solidFill>
                  <a:prstClr val="black"/>
                </a:solidFill>
              </a:rPr>
              <a:t>produced</a:t>
            </a:r>
            <a:r>
              <a:rPr lang="es-CO" b="1" dirty="0">
                <a:solidFill>
                  <a:prstClr val="black"/>
                </a:solidFill>
              </a:rPr>
              <a:t> </a:t>
            </a:r>
            <a:r>
              <a:rPr lang="es-CO" b="1" dirty="0" err="1">
                <a:solidFill>
                  <a:prstClr val="black"/>
                </a:solidFill>
              </a:rPr>
              <a:t>every</a:t>
            </a:r>
            <a:r>
              <a:rPr lang="es-CO" b="1" dirty="0">
                <a:solidFill>
                  <a:prstClr val="black"/>
                </a:solidFill>
              </a:rPr>
              <a:t> 10</a:t>
            </a:r>
            <a:r>
              <a:rPr lang="es-CO" b="1" baseline="30000" dirty="0">
                <a:solidFill>
                  <a:prstClr val="black"/>
                </a:solidFill>
              </a:rPr>
              <a:t>9</a:t>
            </a:r>
          </a:p>
          <a:p>
            <a:pPr algn="ctr"/>
            <a:r>
              <a:rPr lang="es-CO" b="1" dirty="0" err="1">
                <a:solidFill>
                  <a:prstClr val="black"/>
                </a:solidFill>
              </a:rPr>
              <a:t>pp</a:t>
            </a:r>
            <a:r>
              <a:rPr lang="es-CO" b="1" dirty="0">
                <a:solidFill>
                  <a:prstClr val="black"/>
                </a:solidFill>
              </a:rPr>
              <a:t> </a:t>
            </a:r>
            <a:r>
              <a:rPr lang="es-CO" b="1" dirty="0" err="1">
                <a:solidFill>
                  <a:prstClr val="black"/>
                </a:solidFill>
              </a:rPr>
              <a:t>collisions</a:t>
            </a:r>
            <a:endParaRPr lang="es-CO" b="1" dirty="0">
              <a:solidFill>
                <a:prstClr val="black"/>
              </a:solidFill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9053005" y="3690868"/>
            <a:ext cx="2064938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prstClr val="black"/>
                </a:solidFill>
              </a:rPr>
              <a:t>L</a:t>
            </a:r>
            <a:r>
              <a:rPr lang="es-CO" b="1" baseline="-25000" dirty="0" smtClean="0">
                <a:solidFill>
                  <a:prstClr val="black"/>
                </a:solidFill>
              </a:rPr>
              <a:t>RUN</a:t>
            </a:r>
            <a:r>
              <a:rPr lang="es-CO" b="1" dirty="0">
                <a:solidFill>
                  <a:prstClr val="black"/>
                </a:solidFill>
              </a:rPr>
              <a:t> </a:t>
            </a:r>
            <a:r>
              <a:rPr lang="es-CO" b="1" baseline="-25000" dirty="0" smtClean="0">
                <a:solidFill>
                  <a:prstClr val="black"/>
                </a:solidFill>
              </a:rPr>
              <a:t>II</a:t>
            </a:r>
            <a:r>
              <a:rPr lang="es-CO" b="1" dirty="0" smtClean="0">
                <a:solidFill>
                  <a:prstClr val="black"/>
                </a:solidFill>
              </a:rPr>
              <a:t> </a:t>
            </a:r>
            <a:r>
              <a:rPr lang="es-CO" b="1" dirty="0">
                <a:solidFill>
                  <a:prstClr val="black"/>
                </a:solidFill>
              </a:rPr>
              <a:t>= </a:t>
            </a:r>
            <a:r>
              <a:rPr lang="es-CO" b="1" dirty="0" smtClean="0">
                <a:solidFill>
                  <a:prstClr val="black"/>
                </a:solidFill>
              </a:rPr>
              <a:t>150 </a:t>
            </a:r>
            <a:r>
              <a:rPr lang="es-CO" b="1" dirty="0">
                <a:solidFill>
                  <a:prstClr val="black"/>
                </a:solidFill>
              </a:rPr>
              <a:t>fb</a:t>
            </a:r>
            <a:r>
              <a:rPr lang="es-CO" b="1" baseline="30000" dirty="0">
                <a:solidFill>
                  <a:prstClr val="black"/>
                </a:solidFill>
              </a:rPr>
              <a:t>-1</a:t>
            </a:r>
          </a:p>
          <a:p>
            <a:pPr algn="ctr"/>
            <a:endParaRPr lang="es-CO" b="1" dirty="0">
              <a:solidFill>
                <a:prstClr val="black"/>
              </a:solidFill>
            </a:endParaRPr>
          </a:p>
          <a:p>
            <a:pPr algn="ctr"/>
            <a:endParaRPr lang="es-CO" b="1" dirty="0">
              <a:solidFill>
                <a:prstClr val="black"/>
              </a:solidFill>
            </a:endParaRPr>
          </a:p>
          <a:p>
            <a:pPr algn="ctr"/>
            <a:r>
              <a:rPr lang="es-CO" b="1" dirty="0">
                <a:solidFill>
                  <a:prstClr val="black"/>
                </a:solidFill>
              </a:rPr>
              <a:t>~ </a:t>
            </a:r>
            <a:r>
              <a:rPr lang="es-CO" b="1" dirty="0" smtClean="0">
                <a:solidFill>
                  <a:prstClr val="black"/>
                </a:solidFill>
              </a:rPr>
              <a:t>8.5 </a:t>
            </a:r>
            <a:r>
              <a:rPr lang="es-CO" b="1" dirty="0">
                <a:solidFill>
                  <a:prstClr val="black"/>
                </a:solidFill>
              </a:rPr>
              <a:t>M </a:t>
            </a:r>
            <a:r>
              <a:rPr lang="es-CO" b="1" dirty="0" err="1">
                <a:solidFill>
                  <a:prstClr val="black"/>
                </a:solidFill>
              </a:rPr>
              <a:t>Higgs</a:t>
            </a:r>
            <a:endParaRPr lang="es-CO" b="1" dirty="0">
              <a:solidFill>
                <a:prstClr val="black"/>
              </a:solidFill>
            </a:endParaRPr>
          </a:p>
          <a:p>
            <a:pPr algn="ctr"/>
            <a:r>
              <a:rPr lang="es-CO" b="1" dirty="0" err="1">
                <a:solidFill>
                  <a:prstClr val="black"/>
                </a:solidFill>
              </a:rPr>
              <a:t>produced</a:t>
            </a:r>
            <a:r>
              <a:rPr lang="es-CO" b="1" dirty="0">
                <a:solidFill>
                  <a:prstClr val="black"/>
                </a:solidFill>
              </a:rPr>
              <a:t> in </a:t>
            </a:r>
            <a:r>
              <a:rPr lang="es-CO" b="1" dirty="0" smtClean="0">
                <a:solidFill>
                  <a:prstClr val="black"/>
                </a:solidFill>
              </a:rPr>
              <a:t>RUN II</a:t>
            </a:r>
            <a:endParaRPr lang="es-CO" b="1" dirty="0">
              <a:solidFill>
                <a:prstClr val="black"/>
              </a:solidFill>
            </a:endParaRPr>
          </a:p>
        </p:txBody>
      </p:sp>
      <p:sp>
        <p:nvSpPr>
          <p:cNvPr id="43" name="42 Flecha abajo"/>
          <p:cNvSpPr/>
          <p:nvPr/>
        </p:nvSpPr>
        <p:spPr>
          <a:xfrm>
            <a:off x="9960608" y="4151393"/>
            <a:ext cx="216024" cy="333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3195478" y="6195796"/>
            <a:ext cx="165618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sz="2000" b="1" dirty="0" err="1">
                <a:solidFill>
                  <a:prstClr val="black"/>
                </a:solidFill>
              </a:rPr>
              <a:t>m</a:t>
            </a:r>
            <a:r>
              <a:rPr lang="es-CO" sz="2000" b="1" baseline="-25000" dirty="0" err="1">
                <a:solidFill>
                  <a:prstClr val="black"/>
                </a:solidFill>
              </a:rPr>
              <a:t>H</a:t>
            </a:r>
            <a:r>
              <a:rPr lang="es-CO" sz="2000" b="1" dirty="0">
                <a:solidFill>
                  <a:prstClr val="black"/>
                </a:solidFill>
              </a:rPr>
              <a:t> = 125 </a:t>
            </a:r>
            <a:r>
              <a:rPr lang="es-CO" sz="2000" b="1" dirty="0" err="1">
                <a:solidFill>
                  <a:prstClr val="black"/>
                </a:solidFill>
              </a:rPr>
              <a:t>GeV</a:t>
            </a:r>
            <a:endParaRPr lang="es-CO" sz="2000" b="1" dirty="0">
              <a:solidFill>
                <a:prstClr val="black"/>
              </a:solidFill>
            </a:endParaRPr>
          </a:p>
        </p:txBody>
      </p:sp>
      <p:sp>
        <p:nvSpPr>
          <p:cNvPr id="27" name="22 CuadroTexto"/>
          <p:cNvSpPr txBox="1"/>
          <p:nvPr/>
        </p:nvSpPr>
        <p:spPr>
          <a:xfrm>
            <a:off x="4874349" y="3966727"/>
            <a:ext cx="122065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Symbol" panose="05050102010706020507" pitchFamily="18" charset="2"/>
              </a:rPr>
              <a:t>s</a:t>
            </a:r>
            <a:r>
              <a:rPr lang="es-CO" b="1" dirty="0">
                <a:solidFill>
                  <a:prstClr val="black"/>
                </a:solidFill>
              </a:rPr>
              <a:t>=0.87 </a:t>
            </a:r>
            <a:r>
              <a:rPr lang="es-CO" b="1" dirty="0" err="1">
                <a:solidFill>
                  <a:prstClr val="black"/>
                </a:solidFill>
              </a:rPr>
              <a:t>pb</a:t>
            </a:r>
            <a:endParaRPr lang="es-CO" b="1" dirty="0">
              <a:solidFill>
                <a:prstClr val="black"/>
              </a:solidFill>
            </a:endParaRPr>
          </a:p>
        </p:txBody>
      </p:sp>
      <p:sp>
        <p:nvSpPr>
          <p:cNvPr id="29" name="23 CuadroTexto"/>
          <p:cNvSpPr txBox="1"/>
          <p:nvPr/>
        </p:nvSpPr>
        <p:spPr>
          <a:xfrm>
            <a:off x="4881466" y="4859868"/>
            <a:ext cx="121453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Symbol" panose="05050102010706020507" pitchFamily="18" charset="2"/>
              </a:rPr>
              <a:t>s</a:t>
            </a:r>
            <a:r>
              <a:rPr lang="es-CO" b="1" dirty="0">
                <a:solidFill>
                  <a:prstClr val="black"/>
                </a:solidFill>
              </a:rPr>
              <a:t>=0.49 </a:t>
            </a:r>
            <a:r>
              <a:rPr lang="es-CO" b="1" dirty="0" err="1">
                <a:solidFill>
                  <a:prstClr val="black"/>
                </a:solidFill>
              </a:rPr>
              <a:t>pb</a:t>
            </a:r>
            <a:endParaRPr lang="es-CO" b="1" dirty="0">
              <a:solidFill>
                <a:prstClr val="black"/>
              </a:solidFill>
            </a:endParaRPr>
          </a:p>
        </p:txBody>
      </p:sp>
      <p:sp>
        <p:nvSpPr>
          <p:cNvPr id="30" name="23 CuadroTexto"/>
          <p:cNvSpPr txBox="1"/>
          <p:nvPr/>
        </p:nvSpPr>
        <p:spPr>
          <a:xfrm>
            <a:off x="4881466" y="5435932"/>
            <a:ext cx="121453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prstClr val="black"/>
                </a:solidFill>
                <a:latin typeface="Symbol" panose="05050102010706020507" pitchFamily="18" charset="2"/>
              </a:rPr>
              <a:t>s</a:t>
            </a:r>
            <a:r>
              <a:rPr lang="es-CO" b="1" dirty="0">
                <a:solidFill>
                  <a:prstClr val="black"/>
                </a:solidFill>
              </a:rPr>
              <a:t>=0.07 </a:t>
            </a:r>
            <a:r>
              <a:rPr lang="es-CO" b="1" dirty="0" err="1">
                <a:solidFill>
                  <a:prstClr val="black"/>
                </a:solidFill>
              </a:rPr>
              <a:t>pb</a:t>
            </a:r>
            <a:endParaRPr lang="es-CO" b="1" dirty="0">
              <a:solidFill>
                <a:prstClr val="black"/>
              </a:solidFill>
            </a:endParaRPr>
          </a:p>
        </p:txBody>
      </p:sp>
      <p:cxnSp>
        <p:nvCxnSpPr>
          <p:cNvPr id="35" name="36 Conector recto de flecha"/>
          <p:cNvCxnSpPr/>
          <p:nvPr/>
        </p:nvCxnSpPr>
        <p:spPr>
          <a:xfrm>
            <a:off x="6110931" y="4173622"/>
            <a:ext cx="1177510" cy="13085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6 Conector recto de flecha"/>
          <p:cNvCxnSpPr/>
          <p:nvPr/>
        </p:nvCxnSpPr>
        <p:spPr>
          <a:xfrm>
            <a:off x="6136481" y="3762876"/>
            <a:ext cx="1102384" cy="15909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36 Conector recto de flecha"/>
          <p:cNvCxnSpPr/>
          <p:nvPr/>
        </p:nvCxnSpPr>
        <p:spPr>
          <a:xfrm>
            <a:off x="6105677" y="3363999"/>
            <a:ext cx="1122659" cy="203499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/>
          <p:cNvSpPr txBox="1"/>
          <p:nvPr/>
        </p:nvSpPr>
        <p:spPr>
          <a:xfrm>
            <a:off x="9360120" y="5516783"/>
            <a:ext cx="1730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~0.5 M </a:t>
            </a:r>
            <a:r>
              <a:rPr lang="es-CO" b="1" dirty="0" err="1"/>
              <a:t>Higgs</a:t>
            </a:r>
            <a:r>
              <a:rPr lang="es-CO" b="1" dirty="0"/>
              <a:t> </a:t>
            </a:r>
            <a:r>
              <a:rPr lang="es-CO" b="1" dirty="0" err="1"/>
              <a:t>produced</a:t>
            </a:r>
            <a:r>
              <a:rPr lang="es-CO" b="1" dirty="0"/>
              <a:t> in Run I, L=</a:t>
            </a:r>
            <a:r>
              <a:rPr lang="es-CO" b="1" dirty="0">
                <a:solidFill>
                  <a:prstClr val="black"/>
                </a:solidFill>
              </a:rPr>
              <a:t> 25 fb</a:t>
            </a:r>
            <a:r>
              <a:rPr lang="es-CO" b="1" baseline="30000" dirty="0">
                <a:solidFill>
                  <a:prstClr val="black"/>
                </a:solidFill>
              </a:rPr>
              <a:t>-1</a:t>
            </a:r>
            <a:endParaRPr lang="es-CO" b="1" dirty="0"/>
          </a:p>
        </p:txBody>
      </p:sp>
      <p:sp>
        <p:nvSpPr>
          <p:cNvPr id="36" name="Marcador de fecha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0" name="Marcador de pie de página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29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2" grpId="0" animBg="1"/>
      <p:bldP spid="23" grpId="0" animBg="1"/>
      <p:bldP spid="24" grpId="0" animBg="1"/>
      <p:bldP spid="33" grpId="0"/>
      <p:bldP spid="42" grpId="0" animBg="1"/>
      <p:bldP spid="51" grpId="0" animBg="1"/>
      <p:bldP spid="43" grpId="0" animBg="1"/>
      <p:bldP spid="44" grpId="0" animBg="1"/>
      <p:bldP spid="27" grpId="0" animBg="1"/>
      <p:bldP spid="29" grpId="0" animBg="1"/>
      <p:bldP spid="30" grpId="0" animBg="1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03667" y="695912"/>
            <a:ext cx="906888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solidFill>
                  <a:prstClr val="black"/>
                </a:solidFill>
                <a:latin typeface="Calibri"/>
              </a:rPr>
              <a:t>TALK  OUTLINE</a:t>
            </a:r>
          </a:p>
          <a:p>
            <a:endParaRPr lang="es-CO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Tx/>
              <a:buAutoNum type="arabicPeriod"/>
            </a:pPr>
            <a:r>
              <a:rPr lang="es-CO" sz="2400" b="1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Introduction</a:t>
            </a:r>
            <a:endParaRPr lang="es-CO" sz="2400" b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endParaRPr lang="es-CO" sz="2400" b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r>
              <a:rPr lang="es-CO" sz="2400" b="1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2.  </a:t>
            </a:r>
            <a:r>
              <a:rPr lang="es-CO" sz="2400" b="1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Status of CMS </a:t>
            </a:r>
            <a:r>
              <a:rPr lang="es-CO" sz="2400" b="1" dirty="0" err="1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Experiment</a:t>
            </a:r>
            <a:endParaRPr lang="es-CO" sz="2400" b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CO" sz="2000" dirty="0" smtClean="0">
                <a:solidFill>
                  <a:prstClr val="black"/>
                </a:solidFill>
                <a:latin typeface="Calibri"/>
              </a:rPr>
              <a:t>CMS Performance 2015-2018, 13 </a:t>
            </a:r>
            <a:r>
              <a:rPr lang="es-CO" sz="2000" dirty="0" err="1" smtClean="0">
                <a:solidFill>
                  <a:prstClr val="black"/>
                </a:solidFill>
                <a:latin typeface="Calibri"/>
              </a:rPr>
              <a:t>TeV</a:t>
            </a:r>
            <a:endParaRPr lang="es-CO" sz="20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CO" sz="2000" dirty="0">
              <a:solidFill>
                <a:prstClr val="black"/>
              </a:solidFill>
              <a:latin typeface="Calibri"/>
            </a:endParaRPr>
          </a:p>
          <a:p>
            <a:r>
              <a:rPr lang="es-CO" sz="2400" b="1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3. </a:t>
            </a:r>
            <a:r>
              <a:rPr lang="es-CO" sz="2400" b="1" dirty="0" err="1" smtClean="0">
                <a:solidFill>
                  <a:srgbClr val="4F81BD">
                    <a:lumMod val="75000"/>
                  </a:srgbClr>
                </a:solidFill>
              </a:rPr>
              <a:t>Highlights</a:t>
            </a:r>
            <a:r>
              <a:rPr lang="es-CO" sz="2400" b="1" dirty="0" smtClean="0">
                <a:solidFill>
                  <a:srgbClr val="4F81BD">
                    <a:lumMod val="75000"/>
                  </a:srgbClr>
                </a:solidFill>
              </a:rPr>
              <a:t> of run II </a:t>
            </a:r>
            <a:r>
              <a:rPr lang="es-CO" sz="2400" b="1" dirty="0" err="1" smtClean="0">
                <a:solidFill>
                  <a:srgbClr val="4F81BD">
                    <a:lumMod val="75000"/>
                  </a:srgbClr>
                </a:solidFill>
              </a:rPr>
              <a:t>Measurements</a:t>
            </a:r>
            <a:r>
              <a:rPr lang="es-CO" sz="2400" b="1" dirty="0" smtClean="0">
                <a:solidFill>
                  <a:srgbClr val="4F81BD">
                    <a:lumMod val="75000"/>
                  </a:srgbClr>
                </a:solidFill>
              </a:rPr>
              <a:t>, 13 </a:t>
            </a:r>
            <a:r>
              <a:rPr lang="es-CO" sz="2400" b="1" dirty="0" err="1" smtClean="0">
                <a:solidFill>
                  <a:srgbClr val="4F81BD">
                    <a:lumMod val="75000"/>
                  </a:srgbClr>
                </a:solidFill>
              </a:rPr>
              <a:t>TeV</a:t>
            </a:r>
            <a:endParaRPr lang="es-CO" sz="2400" b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CO" sz="2000" dirty="0" err="1" smtClean="0">
                <a:solidFill>
                  <a:prstClr val="black"/>
                </a:solidFill>
                <a:latin typeface="Calibri"/>
              </a:rPr>
              <a:t>Higgs</a:t>
            </a:r>
            <a:r>
              <a:rPr lang="es-CO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s-CO" sz="2000" dirty="0" err="1" smtClean="0">
                <a:solidFill>
                  <a:prstClr val="black"/>
                </a:solidFill>
                <a:latin typeface="Calibri"/>
              </a:rPr>
              <a:t>Physics</a:t>
            </a:r>
            <a:r>
              <a:rPr lang="es-CO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s-CO" sz="2000" dirty="0" err="1" smtClean="0">
                <a:solidFill>
                  <a:prstClr val="black"/>
                </a:solidFill>
                <a:latin typeface="Calibri"/>
              </a:rPr>
              <a:t>Results</a:t>
            </a:r>
            <a:r>
              <a:rPr lang="es-CO" sz="2000" dirty="0" smtClean="0">
                <a:solidFill>
                  <a:prstClr val="black"/>
                </a:solidFill>
                <a:latin typeface="Calibri"/>
              </a:rPr>
              <a:t> </a:t>
            </a:r>
            <a:endParaRPr lang="es-CO" sz="20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CO" sz="2000" dirty="0" err="1" smtClean="0">
                <a:solidFill>
                  <a:prstClr val="black"/>
                </a:solidFill>
                <a:latin typeface="Calibri"/>
              </a:rPr>
              <a:t>Few</a:t>
            </a:r>
            <a:r>
              <a:rPr lang="es-CO" sz="2000" dirty="0" smtClean="0">
                <a:solidFill>
                  <a:prstClr val="black"/>
                </a:solidFill>
                <a:latin typeface="Calibri"/>
              </a:rPr>
              <a:t> BSM </a:t>
            </a:r>
            <a:r>
              <a:rPr lang="es-CO" sz="2000" dirty="0" err="1" smtClean="0">
                <a:solidFill>
                  <a:prstClr val="black"/>
                </a:solidFill>
                <a:latin typeface="Calibri"/>
              </a:rPr>
              <a:t>searches</a:t>
            </a:r>
            <a:endParaRPr lang="es-CO" sz="2000" dirty="0" smtClean="0">
              <a:solidFill>
                <a:prstClr val="black"/>
              </a:solidFill>
              <a:latin typeface="Calibri"/>
            </a:endParaRPr>
          </a:p>
          <a:p>
            <a:r>
              <a:rPr lang="es-CO" sz="2000" dirty="0" smtClean="0">
                <a:solidFill>
                  <a:prstClr val="black"/>
                </a:solidFill>
                <a:latin typeface="Calibri"/>
              </a:rPr>
              <a:t>  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(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other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three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talks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in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this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workshop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covering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other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important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topics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:</a:t>
            </a:r>
          </a:p>
          <a:p>
            <a:r>
              <a:rPr lang="es-CO" sz="1400" dirty="0">
                <a:solidFill>
                  <a:schemeClr val="accent4">
                    <a:lumMod val="75000"/>
                  </a:schemeClr>
                </a:solidFill>
                <a:latin typeface="Calibri"/>
              </a:rPr>
              <a:t> 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   - 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Searches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for exotic signatures with the ATLAS 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detector: Gabriela Navarro</a:t>
            </a:r>
            <a:endParaRPr lang="es-CO" sz="1400" dirty="0" smtClean="0">
              <a:solidFill>
                <a:schemeClr val="accent4">
                  <a:lumMod val="75000"/>
                </a:schemeClr>
              </a:solidFill>
              <a:latin typeface="Calibri"/>
            </a:endParaRPr>
          </a:p>
          <a:p>
            <a:r>
              <a:rPr lang="es-CO" sz="1400" dirty="0">
                <a:solidFill>
                  <a:schemeClr val="accent4">
                    <a:lumMod val="75000"/>
                  </a:schemeClr>
                </a:solidFill>
                <a:latin typeface="Calibri"/>
              </a:rPr>
              <a:t>  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   - 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Heavy 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favor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physics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in CMS: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Jhovanny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Mejia</a:t>
            </a:r>
            <a:endParaRPr lang="es-CO" sz="1400" dirty="0">
              <a:solidFill>
                <a:schemeClr val="accent4">
                  <a:lumMod val="75000"/>
                </a:schemeClr>
              </a:solidFill>
              <a:latin typeface="Calibri"/>
            </a:endParaRPr>
          </a:p>
          <a:p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    - </a:t>
            </a:r>
            <a:r>
              <a:rPr lang="es-CO" sz="1400" dirty="0" err="1">
                <a:solidFill>
                  <a:schemeClr val="accent4">
                    <a:lumMod val="75000"/>
                  </a:schemeClr>
                </a:solidFill>
                <a:latin typeface="Calibri"/>
              </a:rPr>
              <a:t>S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earches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for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DM at </a:t>
            </a:r>
            <a:r>
              <a:rPr lang="es-CO" sz="1400" dirty="0" err="1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the</a:t>
            </a:r>
            <a:r>
              <a:rPr lang="es-CO" sz="1400" dirty="0" smtClean="0">
                <a:solidFill>
                  <a:schemeClr val="accent4">
                    <a:lumMod val="75000"/>
                  </a:schemeClr>
                </a:solidFill>
                <a:latin typeface="Calibri"/>
              </a:rPr>
              <a:t> LHC: Andreas Albert)</a:t>
            </a:r>
            <a:endParaRPr lang="es-CO" sz="1400" dirty="0">
              <a:solidFill>
                <a:schemeClr val="accent4">
                  <a:lumMod val="75000"/>
                </a:schemeClr>
              </a:solidFill>
              <a:latin typeface="Calibri"/>
            </a:endParaRPr>
          </a:p>
          <a:p>
            <a:endParaRPr lang="es-CO" sz="2000" dirty="0" smtClean="0">
              <a:solidFill>
                <a:prstClr val="black"/>
              </a:solidFill>
              <a:latin typeface="Calibri"/>
            </a:endParaRPr>
          </a:p>
          <a:p>
            <a:r>
              <a:rPr lang="es-CO" sz="2400" b="1" dirty="0" smtClean="0">
                <a:solidFill>
                  <a:srgbClr val="4F81BD">
                    <a:lumMod val="75000"/>
                  </a:srgbClr>
                </a:solidFill>
              </a:rPr>
              <a:t>4. </a:t>
            </a:r>
            <a:r>
              <a:rPr lang="es-CO" sz="2400" b="1" dirty="0" err="1" smtClean="0">
                <a:solidFill>
                  <a:srgbClr val="4F81BD">
                    <a:lumMod val="75000"/>
                  </a:srgbClr>
                </a:solidFill>
              </a:rPr>
              <a:t>Prospects</a:t>
            </a:r>
            <a:r>
              <a:rPr lang="es-CO" sz="2400" b="1" dirty="0" smtClean="0">
                <a:solidFill>
                  <a:srgbClr val="4F81BD">
                    <a:lumMod val="75000"/>
                  </a:srgbClr>
                </a:solidFill>
              </a:rPr>
              <a:t> </a:t>
            </a:r>
            <a:r>
              <a:rPr lang="es-CO" sz="2400" b="1" dirty="0" err="1" smtClean="0">
                <a:solidFill>
                  <a:srgbClr val="4F81BD">
                    <a:lumMod val="75000"/>
                  </a:srgbClr>
                </a:solidFill>
              </a:rPr>
              <a:t>for</a:t>
            </a:r>
            <a:r>
              <a:rPr lang="es-CO" sz="2400" b="1" dirty="0" smtClean="0">
                <a:solidFill>
                  <a:srgbClr val="4F81BD">
                    <a:lumMod val="75000"/>
                  </a:srgbClr>
                </a:solidFill>
              </a:rPr>
              <a:t> HL-LHC</a:t>
            </a:r>
          </a:p>
          <a:p>
            <a:endParaRPr lang="es-CO" sz="2400" b="1" dirty="0">
              <a:solidFill>
                <a:srgbClr val="4F81BD">
                  <a:lumMod val="75000"/>
                </a:srgbClr>
              </a:solidFill>
            </a:endParaRPr>
          </a:p>
          <a:p>
            <a:r>
              <a:rPr lang="es-CO" sz="2400" b="1" dirty="0" smtClean="0">
                <a:solidFill>
                  <a:srgbClr val="4F81BD">
                    <a:lumMod val="75000"/>
                  </a:srgbClr>
                </a:solidFill>
              </a:rPr>
              <a:t>5. </a:t>
            </a:r>
            <a:r>
              <a:rPr lang="es-CO" sz="2400" b="1" dirty="0" err="1" smtClean="0">
                <a:solidFill>
                  <a:srgbClr val="4F81BD">
                    <a:lumMod val="75000"/>
                  </a:srgbClr>
                </a:solidFill>
              </a:rPr>
              <a:t>Summary</a:t>
            </a:r>
            <a:r>
              <a:rPr lang="es-CO" sz="2400" b="1" dirty="0" smtClean="0">
                <a:solidFill>
                  <a:srgbClr val="4F81BD">
                    <a:lumMod val="75000"/>
                  </a:srgbClr>
                </a:solidFill>
              </a:rPr>
              <a:t> and </a:t>
            </a:r>
            <a:r>
              <a:rPr lang="es-CO" sz="2400" b="1" dirty="0" err="1" smtClean="0">
                <a:solidFill>
                  <a:srgbClr val="4F81BD">
                    <a:lumMod val="75000"/>
                  </a:srgbClr>
                </a:solidFill>
              </a:rPr>
              <a:t>conclusions</a:t>
            </a:r>
            <a:endParaRPr lang="es-CO" sz="2400" b="1" dirty="0">
              <a:solidFill>
                <a:srgbClr val="4F81BD">
                  <a:lumMod val="75000"/>
                </a:srgbClr>
              </a:solidFill>
            </a:endParaRPr>
          </a:p>
          <a:p>
            <a:endParaRPr lang="es-CO" sz="2000" dirty="0">
              <a:solidFill>
                <a:prstClr val="black"/>
              </a:solidFill>
              <a:latin typeface="Calibri"/>
            </a:endParaRPr>
          </a:p>
          <a:p>
            <a:r>
              <a:rPr lang="es-CO" dirty="0">
                <a:solidFill>
                  <a:prstClr val="black"/>
                </a:solidFill>
                <a:latin typeface="Calibri"/>
              </a:rPr>
              <a:t>       </a:t>
            </a: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s-CO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1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610"/>
    </mc:Choice>
    <mc:Fallback xmlns="">
      <p:transition spd="slow" advTm="7161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9940250" y="6486590"/>
            <a:ext cx="2133600" cy="365125"/>
          </a:xfrm>
        </p:spPr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1143720"/>
            <a:ext cx="5616624" cy="5192738"/>
          </a:xfrm>
          <a:prstGeom prst="rect">
            <a:avLst/>
          </a:prstGeom>
        </p:spPr>
      </p:pic>
      <p:sp>
        <p:nvSpPr>
          <p:cNvPr id="4" name="11 CuadroTexto"/>
          <p:cNvSpPr txBox="1"/>
          <p:nvPr/>
        </p:nvSpPr>
        <p:spPr>
          <a:xfrm>
            <a:off x="1669143" y="301258"/>
            <a:ext cx="7379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</a:rPr>
              <a:t>HIGSS CROSS </a:t>
            </a:r>
            <a:r>
              <a:rPr lang="es-CO" sz="3600" b="1" dirty="0">
                <a:solidFill>
                  <a:schemeClr val="accent1">
                    <a:lumMod val="50000"/>
                  </a:schemeClr>
                </a:solidFill>
              </a:rPr>
              <a:t>SECTIONS VS ENERGY</a:t>
            </a:r>
          </a:p>
        </p:txBody>
      </p:sp>
      <p:cxnSp>
        <p:nvCxnSpPr>
          <p:cNvPr id="5" name="7 Conector recto"/>
          <p:cNvCxnSpPr/>
          <p:nvPr/>
        </p:nvCxnSpPr>
        <p:spPr>
          <a:xfrm flipV="1">
            <a:off x="3122906" y="1143720"/>
            <a:ext cx="20766" cy="4661544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7 Conector recto"/>
          <p:cNvCxnSpPr/>
          <p:nvPr/>
        </p:nvCxnSpPr>
        <p:spPr>
          <a:xfrm flipV="1">
            <a:off x="3647728" y="1186664"/>
            <a:ext cx="0" cy="4618601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7 Conector recto"/>
          <p:cNvCxnSpPr/>
          <p:nvPr/>
        </p:nvCxnSpPr>
        <p:spPr>
          <a:xfrm flipV="1">
            <a:off x="6168008" y="1268762"/>
            <a:ext cx="0" cy="4536503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43 CuadroTexto"/>
          <p:cNvSpPr txBox="1"/>
          <p:nvPr/>
        </p:nvSpPr>
        <p:spPr>
          <a:xfrm>
            <a:off x="2351584" y="6315132"/>
            <a:ext cx="216024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sz="2000" b="1" dirty="0">
                <a:solidFill>
                  <a:prstClr val="black"/>
                </a:solidFill>
              </a:rPr>
              <a:t>RUN I (2011-2012)</a:t>
            </a:r>
          </a:p>
        </p:txBody>
      </p:sp>
      <p:sp>
        <p:nvSpPr>
          <p:cNvPr id="9" name="43 CuadroTexto"/>
          <p:cNvSpPr txBox="1"/>
          <p:nvPr/>
        </p:nvSpPr>
        <p:spPr>
          <a:xfrm>
            <a:off x="5211405" y="6325795"/>
            <a:ext cx="2232248" cy="40011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CO" sz="2000" b="1" dirty="0">
                <a:solidFill>
                  <a:schemeClr val="accent6">
                    <a:lumMod val="50000"/>
                  </a:schemeClr>
                </a:solidFill>
              </a:rPr>
              <a:t>RUN II (</a:t>
            </a:r>
            <a:r>
              <a:rPr lang="es-CO" sz="2000" b="1" dirty="0" smtClean="0">
                <a:solidFill>
                  <a:schemeClr val="accent6">
                    <a:lumMod val="50000"/>
                  </a:schemeClr>
                </a:solidFill>
              </a:rPr>
              <a:t>2015-2018)</a:t>
            </a:r>
            <a:endParaRPr lang="es-CO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13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277018"/>
              </p:ext>
            </p:extLst>
          </p:nvPr>
        </p:nvGraphicFramePr>
        <p:xfrm>
          <a:off x="8246288" y="1538356"/>
          <a:ext cx="3149740" cy="2737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74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74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0284">
                <a:tc>
                  <a:txBody>
                    <a:bodyPr/>
                    <a:lstStyle/>
                    <a:p>
                      <a:r>
                        <a:rPr lang="en-US" sz="1400" dirty="0"/>
                        <a:t>process</a:t>
                      </a:r>
                    </a:p>
                  </a:txBody>
                  <a:tcPr marL="69937" marR="69937" marT="34968" marB="349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σ</a:t>
                      </a:r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pb</a:t>
                      </a:r>
                      <a:r>
                        <a:rPr lang="en-US" sz="1400" dirty="0"/>
                        <a:t>]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8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TeV</a:t>
                      </a:r>
                      <a:endParaRPr lang="en-US" sz="1400" dirty="0"/>
                    </a:p>
                  </a:txBody>
                  <a:tcPr marL="69937" marR="69937" marT="34968" marB="3496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σ</a:t>
                      </a:r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pb</a:t>
                      </a:r>
                      <a:r>
                        <a:rPr lang="en-US" sz="1400" dirty="0"/>
                        <a:t>]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13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TeV</a:t>
                      </a:r>
                      <a:endParaRPr lang="en-US" sz="1400" dirty="0"/>
                    </a:p>
                  </a:txBody>
                  <a:tcPr marL="69937" marR="69937" marT="34968" marB="349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ratio</a:t>
                      </a:r>
                    </a:p>
                  </a:txBody>
                  <a:tcPr marL="69937" marR="69937" marT="34968" marB="3496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4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ggF</a:t>
                      </a:r>
                      <a:endParaRPr lang="en-US" sz="1600" dirty="0"/>
                    </a:p>
                  </a:txBody>
                  <a:tcPr marL="69937" marR="69937" marT="34968" marB="34968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4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VBF</a:t>
                      </a:r>
                    </a:p>
                  </a:txBody>
                  <a:tcPr marL="69937" marR="69937" marT="34968" marB="34968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4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WH</a:t>
                      </a:r>
                    </a:p>
                  </a:txBody>
                  <a:tcPr marL="69937" marR="69937" marT="34968" marB="34968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4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ZH</a:t>
                      </a:r>
                    </a:p>
                  </a:txBody>
                  <a:tcPr marL="69937" marR="69937" marT="34968" marB="34968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4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ttH</a:t>
                      </a:r>
                      <a:endParaRPr lang="en-US" sz="1600" dirty="0"/>
                    </a:p>
                  </a:txBody>
                  <a:tcPr marL="69937" marR="69937" marT="34968" marB="34968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4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bbH</a:t>
                      </a:r>
                      <a:endParaRPr lang="en-US" sz="1600" dirty="0"/>
                    </a:p>
                  </a:txBody>
                  <a:tcPr marL="69937" marR="69937" marT="34968" marB="34968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0.204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CuadroTexto 13"/>
          <p:cNvSpPr txBox="1"/>
          <p:nvPr/>
        </p:nvSpPr>
        <p:spPr>
          <a:xfrm>
            <a:off x="8417002" y="4523071"/>
            <a:ext cx="280831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dirty="0"/>
              <a:t>63% </a:t>
            </a:r>
            <a:r>
              <a:rPr lang="es-CO" dirty="0" err="1"/>
              <a:t>increase</a:t>
            </a:r>
            <a:r>
              <a:rPr lang="es-CO" dirty="0"/>
              <a:t> in </a:t>
            </a:r>
            <a:r>
              <a:rPr lang="es-CO" dirty="0" err="1"/>
              <a:t>energy</a:t>
            </a:r>
            <a:r>
              <a:rPr lang="es-CO" dirty="0">
                <a:sym typeface="Wingdings" panose="05000000000000000000" pitchFamily="2" charset="2"/>
              </a:rPr>
              <a:t></a:t>
            </a:r>
          </a:p>
          <a:p>
            <a:r>
              <a:rPr lang="es-CO" dirty="0">
                <a:sym typeface="Wingdings" panose="05000000000000000000" pitchFamily="2" charset="2"/>
              </a:rPr>
              <a:t>&gt;200% </a:t>
            </a:r>
            <a:r>
              <a:rPr lang="es-CO" dirty="0" err="1">
                <a:sym typeface="Wingdings" panose="05000000000000000000" pitchFamily="2" charset="2"/>
              </a:rPr>
              <a:t>increase</a:t>
            </a:r>
            <a:r>
              <a:rPr lang="es-CO" dirty="0">
                <a:sym typeface="Wingdings" panose="05000000000000000000" pitchFamily="2" charset="2"/>
              </a:rPr>
              <a:t> in </a:t>
            </a:r>
            <a:r>
              <a:rPr lang="es-CO" dirty="0" err="1">
                <a:sym typeface="Wingdings" panose="05000000000000000000" pitchFamily="2" charset="2"/>
              </a:rPr>
              <a:t>cross</a:t>
            </a:r>
            <a:r>
              <a:rPr lang="es-CO" dirty="0">
                <a:sym typeface="Wingdings" panose="05000000000000000000" pitchFamily="2" charset="2"/>
              </a:rPr>
              <a:t> </a:t>
            </a:r>
            <a:r>
              <a:rPr lang="es-CO" dirty="0" err="1">
                <a:sym typeface="Wingdings" panose="05000000000000000000" pitchFamily="2" charset="2"/>
              </a:rPr>
              <a:t>section</a:t>
            </a:r>
            <a:endParaRPr lang="es-CO" dirty="0"/>
          </a:p>
        </p:txBody>
      </p:sp>
      <p:sp>
        <p:nvSpPr>
          <p:cNvPr id="15" name="Marcador de fech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Marcador de pie de página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3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067586" y="6369959"/>
            <a:ext cx="2844800" cy="365125"/>
          </a:xfrm>
        </p:spPr>
        <p:txBody>
          <a:bodyPr/>
          <a:lstStyle/>
          <a:p>
            <a:pPr>
              <a:defRPr/>
            </a:pPr>
            <a:fld id="{E3CB504C-820E-45A7-A7B2-57D40908D758}" type="slidenum">
              <a:rPr lang="es-CO" kern="0">
                <a:solidFill>
                  <a:schemeClr val="bg1">
                    <a:lumMod val="50000"/>
                  </a:schemeClr>
                </a:solidFill>
              </a:rPr>
              <a:pPr>
                <a:defRPr/>
              </a:pPr>
              <a:t>21</a:t>
            </a:fld>
            <a:endParaRPr lang="es-CO" kern="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719736" y="44625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SM HIGGS DECAYS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811747" y="909308"/>
            <a:ext cx="1736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1600" u="sng" kern="0" dirty="0">
                <a:solidFill>
                  <a:srgbClr val="1D11B9"/>
                </a:solidFill>
              </a:rPr>
              <a:t>arXiv:1307.1347v2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82" y="1287182"/>
            <a:ext cx="4464495" cy="516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9 Conector recto"/>
          <p:cNvCxnSpPr/>
          <p:nvPr/>
        </p:nvCxnSpPr>
        <p:spPr>
          <a:xfrm flipV="1">
            <a:off x="2602696" y="1295792"/>
            <a:ext cx="0" cy="4725497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9067586" y="1138093"/>
            <a:ext cx="144016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2400" b="1" kern="0" dirty="0" err="1">
                <a:solidFill>
                  <a:sysClr val="windowText" lastClr="000000"/>
                </a:solidFill>
              </a:rPr>
              <a:t>Main</a:t>
            </a:r>
            <a:endParaRPr lang="es-CO" sz="2400" b="1" kern="0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r>
              <a:rPr lang="es-CO" sz="2400" b="1" kern="0" dirty="0" err="1">
                <a:solidFill>
                  <a:sysClr val="windowText" lastClr="000000"/>
                </a:solidFill>
              </a:rPr>
              <a:t>Decay</a:t>
            </a:r>
            <a:endParaRPr lang="es-CO" sz="2400" b="1" kern="0" dirty="0">
              <a:solidFill>
                <a:sysClr val="windowText" lastClr="000000"/>
              </a:solidFill>
            </a:endParaRPr>
          </a:p>
          <a:p>
            <a:pPr algn="ctr">
              <a:defRPr/>
            </a:pPr>
            <a:r>
              <a:rPr lang="es-CO" sz="2400" b="1" kern="0" dirty="0" err="1">
                <a:solidFill>
                  <a:sysClr val="windowText" lastClr="000000"/>
                </a:solidFill>
              </a:rPr>
              <a:t>Channels</a:t>
            </a:r>
            <a:endParaRPr lang="es-CO" sz="24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9067586" y="2338422"/>
            <a:ext cx="1440160" cy="37548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sz="2000" kern="0" dirty="0">
                <a:solidFill>
                  <a:sysClr val="windowText" lastClr="000000"/>
                </a:solidFill>
              </a:rPr>
              <a:t> </a:t>
            </a:r>
            <a:r>
              <a:rPr lang="es-CO" sz="2000" b="1" kern="0" dirty="0">
                <a:solidFill>
                  <a:sysClr val="windowText" lastClr="000000"/>
                </a:solidFill>
              </a:rPr>
              <a:t>H</a:t>
            </a:r>
            <a:r>
              <a:rPr lang="es-CO" sz="2000" b="1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 </a:t>
            </a:r>
            <a:r>
              <a:rPr lang="es-CO" sz="2000" b="1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es-CO" sz="2000" b="1" kern="0" dirty="0">
              <a:solidFill>
                <a:sysClr val="windowText" lastClr="000000"/>
              </a:solidFill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s-CO" sz="1600" b="1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sz="2000" b="1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HZZ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s-CO" sz="1600" b="1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sz="2000" b="1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HWW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s-CO" sz="1600" b="1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sz="2000" b="1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H</a:t>
            </a:r>
            <a:r>
              <a:rPr lang="es-CO" sz="2000" b="1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tt</a:t>
            </a:r>
            <a:endParaRPr lang="es-CO" sz="2000" b="1" kern="0" dirty="0">
              <a:solidFill>
                <a:sysClr val="windowText" lastClr="000000"/>
              </a:solidFill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s-CO" sz="1600" b="1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sz="2000" b="1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H </a:t>
            </a:r>
            <a:r>
              <a:rPr lang="es-CO" sz="2000" b="1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bb</a:t>
            </a:r>
            <a:endParaRPr lang="es-CO" sz="2000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s-CO" sz="1600" b="1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sz="2000" b="1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H </a:t>
            </a:r>
            <a:r>
              <a:rPr lang="es-CO" sz="2000" b="1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Z</a:t>
            </a:r>
            <a:r>
              <a:rPr lang="es-CO" sz="2000" b="1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endParaRPr lang="es-CO" sz="2000" b="1" kern="0" dirty="0">
              <a:solidFill>
                <a:sysClr val="windowText" lastClr="000000"/>
              </a:solidFill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s-CO" sz="1600" b="1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sz="2000" b="1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H</a:t>
            </a:r>
            <a:r>
              <a:rPr lang="es-CO" sz="2000" b="1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mm</a:t>
            </a:r>
            <a:endParaRPr lang="es-CO" sz="2000" b="1" kern="0" dirty="0">
              <a:solidFill>
                <a:sysClr val="windowText" lastClr="000000"/>
              </a:solidFill>
              <a:latin typeface="Symbol" panose="05050102010706020507" pitchFamily="18" charset="2"/>
              <a:sym typeface="Wingdings" panose="05000000000000000000" pitchFamily="2" charset="2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285475"/>
              </p:ext>
            </p:extLst>
          </p:nvPr>
        </p:nvGraphicFramePr>
        <p:xfrm>
          <a:off x="6080220" y="1196756"/>
          <a:ext cx="2160240" cy="4896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5140">
                <a:tc>
                  <a:txBody>
                    <a:bodyPr/>
                    <a:lstStyle/>
                    <a:p>
                      <a:r>
                        <a:rPr lang="es-CO" b="1" dirty="0" err="1"/>
                        <a:t>Decay</a:t>
                      </a:r>
                      <a:endParaRPr lang="es-CO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BR(%)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1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 err="1">
                          <a:latin typeface="+mn-lt"/>
                          <a:sym typeface="Wingdings" panose="05000000000000000000" pitchFamily="2" charset="2"/>
                        </a:rPr>
                        <a:t>Hbb</a:t>
                      </a:r>
                      <a:endParaRPr lang="es-CO" sz="1800" b="1" dirty="0">
                        <a:latin typeface="Symbol" panose="05050102010706020507" pitchFamily="18" charset="2"/>
                        <a:sym typeface="Wingdings" panose="05000000000000000000" pitchFamily="2" charset="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57.7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1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>
                          <a:sym typeface="Wingdings" panose="05000000000000000000" pitchFamily="2" charset="2"/>
                        </a:rPr>
                        <a:t>HWW</a:t>
                      </a:r>
                      <a:endParaRPr lang="es-CO" sz="1800" b="1" dirty="0">
                        <a:latin typeface="Symbol" panose="05050102010706020507" pitchFamily="18" charset="2"/>
                        <a:sym typeface="Wingdings" panose="05000000000000000000" pitchFamily="2" charset="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21.5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5140">
                <a:tc>
                  <a:txBody>
                    <a:bodyPr/>
                    <a:lstStyle/>
                    <a:p>
                      <a:r>
                        <a:rPr lang="es-CO" sz="1800" b="1" dirty="0" err="1"/>
                        <a:t>H</a:t>
                      </a:r>
                      <a:r>
                        <a:rPr lang="es-CO" sz="1800" b="1" dirty="0" err="1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s-CO" sz="1800" b="1" dirty="0" err="1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tt</a:t>
                      </a:r>
                      <a:endParaRPr lang="es-CO" sz="1800" b="1" dirty="0">
                        <a:latin typeface="Symbol" panose="05050102010706020507" pitchFamily="18" charset="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6.3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51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>
                          <a:sym typeface="Wingdings" panose="05000000000000000000" pitchFamily="2" charset="2"/>
                        </a:rPr>
                        <a:t>HZZ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2.6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51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/>
                        <a:t>H</a:t>
                      </a:r>
                      <a:r>
                        <a:rPr lang="es-CO" sz="1800" b="1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s-CO" sz="1800" b="1" dirty="0" err="1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gg</a:t>
                      </a:r>
                      <a:endParaRPr lang="es-CO" sz="1800" b="1" dirty="0">
                        <a:latin typeface="Symbol" panose="05050102010706020507" pitchFamily="18" charset="2"/>
                        <a:sym typeface="Wingdings" panose="05000000000000000000" pitchFamily="2" charset="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0.23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51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>
                          <a:sym typeface="Wingdings" panose="05000000000000000000" pitchFamily="2" charset="2"/>
                        </a:rPr>
                        <a:t>H </a:t>
                      </a:r>
                      <a:r>
                        <a:rPr lang="es-CO" sz="1800" b="1" dirty="0" err="1">
                          <a:sym typeface="Wingdings" panose="05000000000000000000" pitchFamily="2" charset="2"/>
                        </a:rPr>
                        <a:t>Z</a:t>
                      </a:r>
                      <a:r>
                        <a:rPr lang="es-CO" sz="1800" b="1" dirty="0" err="1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g</a:t>
                      </a:r>
                      <a:endParaRPr lang="es-CO" sz="1800" b="1" dirty="0">
                        <a:latin typeface="Symbol" panose="05050102010706020507" pitchFamily="18" charset="2"/>
                        <a:sym typeface="Wingdings" panose="05000000000000000000" pitchFamily="2" charset="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0.15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51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1" dirty="0" err="1">
                          <a:sym typeface="Wingdings" panose="05000000000000000000" pitchFamily="2" charset="2"/>
                        </a:rPr>
                        <a:t>H</a:t>
                      </a:r>
                      <a:r>
                        <a:rPr lang="es-CO" sz="1800" b="1" dirty="0" err="1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mm</a:t>
                      </a:r>
                      <a:endParaRPr lang="es-CO" sz="1800" b="1" dirty="0">
                        <a:latin typeface="Symbol" panose="05050102010706020507" pitchFamily="18" charset="2"/>
                        <a:sym typeface="Wingdings" panose="05000000000000000000" pitchFamily="2" charset="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0.02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5140">
                <a:tc>
                  <a:txBody>
                    <a:bodyPr/>
                    <a:lstStyle/>
                    <a:p>
                      <a:r>
                        <a:rPr lang="es-CO" sz="1800" b="1" dirty="0" err="1"/>
                        <a:t>H</a:t>
                      </a:r>
                      <a:r>
                        <a:rPr lang="es-CO" sz="1800" b="1" dirty="0" err="1">
                          <a:sym typeface="Wingdings" panose="05000000000000000000" pitchFamily="2" charset="2"/>
                        </a:rPr>
                        <a:t>gg</a:t>
                      </a:r>
                      <a:endParaRPr lang="es-CO" sz="1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8.6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5140">
                <a:tc>
                  <a:txBody>
                    <a:bodyPr/>
                    <a:lstStyle/>
                    <a:p>
                      <a:r>
                        <a:rPr lang="es-CO" sz="1800" b="1" dirty="0" err="1"/>
                        <a:t>H</a:t>
                      </a:r>
                      <a:r>
                        <a:rPr lang="es-CO" sz="1800" b="1" dirty="0" err="1">
                          <a:sym typeface="Wingdings" panose="05000000000000000000" pitchFamily="2" charset="2"/>
                        </a:rPr>
                        <a:t>cc</a:t>
                      </a:r>
                      <a:endParaRPr lang="es-CO" sz="1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2.9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5140">
                <a:tc>
                  <a:txBody>
                    <a:bodyPr/>
                    <a:lstStyle/>
                    <a:p>
                      <a:r>
                        <a:rPr lang="es-CO" sz="1800" b="1" dirty="0" err="1"/>
                        <a:t>H</a:t>
                      </a:r>
                      <a:r>
                        <a:rPr lang="es-CO" sz="1800" b="1" dirty="0" err="1">
                          <a:sym typeface="Wingdings" panose="05000000000000000000" pitchFamily="2" charset="2"/>
                        </a:rPr>
                        <a:t>ss</a:t>
                      </a:r>
                      <a:endParaRPr lang="es-CO" sz="1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0.02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6691322" y="683404"/>
            <a:ext cx="1636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b="1" kern="0" dirty="0" err="1">
                <a:solidFill>
                  <a:sysClr val="windowText" lastClr="000000"/>
                </a:solidFill>
              </a:rPr>
              <a:t>m</a:t>
            </a:r>
            <a:r>
              <a:rPr lang="es-CO" b="1" kern="0" baseline="-25000" dirty="0" err="1">
                <a:solidFill>
                  <a:sysClr val="windowText" lastClr="000000"/>
                </a:solidFill>
              </a:rPr>
              <a:t>H</a:t>
            </a:r>
            <a:r>
              <a:rPr lang="es-CO" b="1" kern="0" dirty="0">
                <a:solidFill>
                  <a:sysClr val="windowText" lastClr="000000"/>
                </a:solidFill>
              </a:rPr>
              <a:t>= 125 </a:t>
            </a:r>
            <a:r>
              <a:rPr lang="es-CO" b="1" kern="0" dirty="0" err="1">
                <a:solidFill>
                  <a:sysClr val="windowText" lastClr="000000"/>
                </a:solidFill>
              </a:rPr>
              <a:t>GeV</a:t>
            </a:r>
            <a:endParaRPr lang="es-CO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901874" y="5949280"/>
            <a:ext cx="1636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b="1" kern="0" dirty="0" err="1">
                <a:solidFill>
                  <a:sysClr val="windowText" lastClr="000000"/>
                </a:solidFill>
              </a:rPr>
              <a:t>m</a:t>
            </a:r>
            <a:r>
              <a:rPr lang="es-CO" b="1" kern="0" baseline="-25000" dirty="0" err="1">
                <a:solidFill>
                  <a:sysClr val="windowText" lastClr="000000"/>
                </a:solidFill>
              </a:rPr>
              <a:t>H</a:t>
            </a:r>
            <a:r>
              <a:rPr lang="es-CO" b="1" kern="0" dirty="0">
                <a:solidFill>
                  <a:sysClr val="windowText" lastClr="000000"/>
                </a:solidFill>
              </a:rPr>
              <a:t>= 125 </a:t>
            </a:r>
            <a:r>
              <a:rPr lang="es-CO" b="1" kern="0" dirty="0" err="1">
                <a:solidFill>
                  <a:sysClr val="windowText" lastClr="000000"/>
                </a:solidFill>
              </a:rPr>
              <a:t>GeV</a:t>
            </a:r>
            <a:endParaRPr lang="es-CO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36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COMHEP 4, 02/12/2019</a:t>
            </a: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 Avila, UNIANDES</a:t>
            </a: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CB504C-820E-45A7-A7B2-57D40908D758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686" y="915272"/>
            <a:ext cx="5907314" cy="5352345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120589" y="530653"/>
            <a:ext cx="2475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LMSans9-Regular"/>
                <a:hlinkClick r:id="rId5"/>
              </a:rPr>
              <a:t>CMS PAS HIG-18-029</a:t>
            </a:r>
            <a:endParaRPr lang="es-CO" dirty="0"/>
          </a:p>
        </p:txBody>
      </p:sp>
      <p:sp>
        <p:nvSpPr>
          <p:cNvPr id="10" name="Rectángulo 9"/>
          <p:cNvSpPr/>
          <p:nvPr/>
        </p:nvSpPr>
        <p:spPr>
          <a:xfrm>
            <a:off x="4950341" y="15204"/>
            <a:ext cx="18277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400" b="1" kern="0" dirty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es-CO" sz="4400" b="1" kern="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s-CO" sz="4400" b="1" kern="0" dirty="0" err="1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s-CO" sz="4400" b="1" kern="0" dirty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endParaRPr lang="es-CO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/>
              <p:cNvSpPr txBox="1"/>
              <p:nvPr/>
            </p:nvSpPr>
            <p:spPr>
              <a:xfrm>
                <a:off x="6512023" y="520258"/>
                <a:ext cx="5535220" cy="4316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CO" sz="2400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s-CO" sz="2000" dirty="0"/>
                  <a:t> </a:t>
                </a:r>
                <a:r>
                  <a:rPr lang="es-CO" sz="2000" dirty="0" smtClean="0">
                    <a:latin typeface="Symbol" panose="05050102010706020507" pitchFamily="18" charset="2"/>
                  </a:rPr>
                  <a:t>s</a:t>
                </a:r>
                <a:r>
                  <a:rPr lang="es-CO" sz="2000" dirty="0" smtClean="0"/>
                  <a:t>(</a:t>
                </a:r>
                <a:r>
                  <a:rPr lang="es-CO" sz="2000" dirty="0" err="1" smtClean="0"/>
                  <a:t>gg</a:t>
                </a:r>
                <a:r>
                  <a:rPr lang="es-CO" sz="2000" dirty="0" err="1" smtClean="0">
                    <a:sym typeface="Wingdings" panose="05000000000000000000" pitchFamily="2" charset="2"/>
                  </a:rPr>
                  <a:t></a:t>
                </a:r>
                <a:r>
                  <a:rPr lang="es-CO" sz="2000" dirty="0" err="1" smtClean="0"/>
                  <a:t>H</a:t>
                </a:r>
                <a:r>
                  <a:rPr lang="es-CO" sz="2000" dirty="0" smtClean="0"/>
                  <a:t>)/</a:t>
                </a:r>
                <a:r>
                  <a:rPr lang="es-CO" sz="2000" dirty="0" err="1" smtClean="0">
                    <a:latin typeface="Symbol" panose="05050102010706020507" pitchFamily="18" charset="2"/>
                  </a:rPr>
                  <a:t>s</a:t>
                </a:r>
                <a:r>
                  <a:rPr lang="es-CO" sz="2000" baseline="-25000" dirty="0" err="1" smtClean="0"/>
                  <a:t>SM</a:t>
                </a:r>
                <a:r>
                  <a:rPr lang="es-CO" sz="2000" dirty="0" smtClean="0"/>
                  <a:t>(</a:t>
                </a:r>
                <a:r>
                  <a:rPr lang="es-CO" sz="2000" dirty="0" err="1" smtClean="0"/>
                  <a:t>gg</a:t>
                </a:r>
                <a:r>
                  <a:rPr lang="es-CO" sz="2000" dirty="0" err="1" smtClean="0">
                    <a:sym typeface="Wingdings" panose="05000000000000000000" pitchFamily="2" charset="2"/>
                  </a:rPr>
                  <a:t></a:t>
                </a:r>
                <a:r>
                  <a:rPr lang="es-CO" sz="2000" dirty="0" err="1" smtClean="0"/>
                  <a:t>H</a:t>
                </a:r>
                <a:r>
                  <a:rPr lang="es-CO" sz="2000" dirty="0" smtClean="0"/>
                  <a:t>)= 1.15 ± 0.15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s-CO" sz="200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s-CO" sz="2000" dirty="0" smtClean="0"/>
                  <a:t> </a:t>
                </a:r>
                <a:r>
                  <a:rPr lang="es-CO" sz="2000" dirty="0" smtClean="0">
                    <a:latin typeface="Symbol" panose="05050102010706020507" pitchFamily="18" charset="2"/>
                  </a:rPr>
                  <a:t>s</a:t>
                </a:r>
                <a:r>
                  <a:rPr lang="es-CO" sz="2000" dirty="0" smtClean="0"/>
                  <a:t>(</a:t>
                </a:r>
                <a:r>
                  <a:rPr lang="es-CO" sz="2000" dirty="0" err="1" smtClean="0"/>
                  <a:t>pp</a:t>
                </a:r>
                <a:r>
                  <a:rPr lang="es-CO" sz="2000" dirty="0" err="1" smtClean="0">
                    <a:sym typeface="Wingdings" panose="05000000000000000000" pitchFamily="2" charset="2"/>
                  </a:rPr>
                  <a:t>qq</a:t>
                </a:r>
                <a:r>
                  <a:rPr lang="es-CO" sz="2000" dirty="0" err="1" smtClean="0"/>
                  <a:t>H</a:t>
                </a:r>
                <a:r>
                  <a:rPr lang="es-CO" sz="2000" dirty="0"/>
                  <a:t>)/</a:t>
                </a:r>
                <a:r>
                  <a:rPr lang="es-CO" sz="2000" dirty="0" err="1" smtClean="0">
                    <a:latin typeface="Symbol" panose="05050102010706020507" pitchFamily="18" charset="2"/>
                  </a:rPr>
                  <a:t>s</a:t>
                </a:r>
                <a:r>
                  <a:rPr lang="es-CO" sz="2000" baseline="-25000" dirty="0" err="1" smtClean="0"/>
                  <a:t>SM</a:t>
                </a:r>
                <a:r>
                  <a:rPr lang="es-CO" sz="2000" dirty="0" smtClean="0"/>
                  <a:t>(</a:t>
                </a:r>
                <a:r>
                  <a:rPr lang="es-CO" sz="2000" dirty="0" err="1" smtClean="0"/>
                  <a:t>pp</a:t>
                </a:r>
                <a:r>
                  <a:rPr lang="es-CO" sz="2000" dirty="0" err="1" smtClean="0">
                    <a:sym typeface="Wingdings" panose="05000000000000000000" pitchFamily="2" charset="2"/>
                  </a:rPr>
                  <a:t>qq</a:t>
                </a:r>
                <a:r>
                  <a:rPr lang="es-CO" sz="2000" dirty="0" err="1" smtClean="0"/>
                  <a:t>H</a:t>
                </a:r>
                <a:r>
                  <a:rPr lang="es-CO" sz="2000" dirty="0"/>
                  <a:t>)=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CO" sz="2000" b="0" i="1" smtClean="0">
                            <a:latin typeface="Cambria Math" panose="02040503050406030204" pitchFamily="18" charset="0"/>
                          </a:rPr>
                          <m:t>0.8</m:t>
                        </m:r>
                      </m:e>
                      <m:sub>
                        <m:r>
                          <a:rPr lang="es-CO" sz="2000" b="0" i="1" smtClean="0">
                            <a:latin typeface="Cambria Math" panose="02040503050406030204" pitchFamily="18" charset="0"/>
                          </a:rPr>
                          <m:t>−0.3</m:t>
                        </m:r>
                      </m:sub>
                      <m:sup>
                        <m:r>
                          <a:rPr lang="es-CO" sz="2000" b="0" i="1" smtClean="0">
                            <a:latin typeface="Cambria Math" panose="02040503050406030204" pitchFamily="18" charset="0"/>
                          </a:rPr>
                          <m:t>+0.4</m:t>
                        </m:r>
                      </m:sup>
                    </m:sSubSup>
                  </m:oMath>
                </a14:m>
                <a:endParaRPr lang="es-CO" sz="2000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s-CO" sz="2000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s-CO" sz="2000" dirty="0"/>
                  <a:t> </a:t>
                </a:r>
                <a:r>
                  <a:rPr lang="es-CO" sz="2000" dirty="0" err="1" smtClean="0"/>
                  <a:t>Signal</a:t>
                </a:r>
                <a:r>
                  <a:rPr lang="es-CO" sz="2000" dirty="0" smtClean="0"/>
                  <a:t> </a:t>
                </a:r>
                <a:r>
                  <a:rPr lang="es-CO" sz="2000" dirty="0" err="1" smtClean="0"/>
                  <a:t>strength</a:t>
                </a:r>
                <a:r>
                  <a:rPr lang="es-CO" sz="2000" dirty="0" smtClean="0"/>
                  <a:t> </a:t>
                </a:r>
                <a:r>
                  <a:rPr lang="es-CO" sz="2000" dirty="0" err="1" smtClean="0"/>
                  <a:t>for</a:t>
                </a:r>
                <a:r>
                  <a:rPr lang="es-CO" sz="2000" dirty="0" smtClean="0"/>
                  <a:t> </a:t>
                </a:r>
                <a:r>
                  <a:rPr lang="es-CO" sz="2000" dirty="0" err="1" smtClean="0"/>
                  <a:t>different</a:t>
                </a:r>
                <a:r>
                  <a:rPr lang="es-CO" sz="2000" dirty="0" smtClean="0"/>
                  <a:t> </a:t>
                </a:r>
                <a:r>
                  <a:rPr lang="es-CO" sz="2000" dirty="0" err="1" smtClean="0"/>
                  <a:t>events</a:t>
                </a:r>
                <a:r>
                  <a:rPr lang="es-CO" sz="2000" dirty="0" smtClean="0"/>
                  <a:t> </a:t>
                </a:r>
                <a:r>
                  <a:rPr lang="es-CO" sz="2000" dirty="0" err="1" smtClean="0"/>
                  <a:t>categories</a:t>
                </a:r>
                <a:r>
                  <a:rPr lang="es-CO" sz="2000" dirty="0" smtClean="0"/>
                  <a:t> (STXS Framework): </a:t>
                </a:r>
              </a:p>
              <a:p>
                <a:r>
                  <a:rPr lang="es-CO" sz="2000" dirty="0"/>
                  <a:t> </a:t>
                </a:r>
                <a:r>
                  <a:rPr lang="es-CO" sz="2000" dirty="0" smtClean="0"/>
                  <a:t>       - </a:t>
                </a:r>
                <a:r>
                  <a:rPr lang="es-CO" sz="2000" dirty="0" err="1" smtClean="0"/>
                  <a:t>Number</a:t>
                </a:r>
                <a:r>
                  <a:rPr lang="es-CO" sz="2000" dirty="0" smtClean="0"/>
                  <a:t> of jets</a:t>
                </a:r>
              </a:p>
              <a:p>
                <a:r>
                  <a:rPr lang="es-CO" sz="2000" dirty="0"/>
                  <a:t> </a:t>
                </a:r>
                <a:r>
                  <a:rPr lang="es-CO" sz="2000" dirty="0" smtClean="0"/>
                  <a:t>       - </a:t>
                </a:r>
                <a:r>
                  <a:rPr lang="es-CO" sz="2000" dirty="0" err="1" smtClean="0"/>
                  <a:t>Higgs</a:t>
                </a:r>
                <a:r>
                  <a:rPr lang="es-CO" sz="2000" dirty="0" smtClean="0"/>
                  <a:t> PT (</a:t>
                </a:r>
                <a:r>
                  <a:rPr lang="es-CO" sz="2000" dirty="0" err="1" smtClean="0"/>
                  <a:t>boundaries</a:t>
                </a:r>
                <a:r>
                  <a:rPr lang="es-CO" sz="2000" dirty="0" smtClean="0"/>
                  <a:t> of 60, 120 and 200 </a:t>
                </a:r>
                <a:r>
                  <a:rPr lang="es-CO" sz="2000" dirty="0" err="1" smtClean="0"/>
                  <a:t>GeV</a:t>
                </a:r>
                <a:r>
                  <a:rPr lang="es-CO" sz="2000" dirty="0" smtClean="0"/>
                  <a:t>)</a:t>
                </a:r>
                <a:endParaRPr lang="es-CO" sz="200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s-CO" sz="240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s-CO" sz="2400" dirty="0" smtClean="0"/>
              </a:p>
              <a:p>
                <a:r>
                  <a:rPr lang="es-CO" sz="2400" dirty="0"/>
                  <a:t> </a:t>
                </a:r>
                <a:endParaRPr lang="es-CO" sz="2400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s-CO" dirty="0"/>
              </a:p>
            </p:txBody>
          </p:sp>
        </mc:Choice>
        <mc:Fallback xmlns="">
          <p:sp>
            <p:nvSpPr>
              <p:cNvPr id="11" name="Cuadro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023" y="520258"/>
                <a:ext cx="5535220" cy="4316823"/>
              </a:xfrm>
              <a:prstGeom prst="rect">
                <a:avLst/>
              </a:prstGeom>
              <a:blipFill>
                <a:blip r:embed="rId6"/>
                <a:stretch>
                  <a:fillRect l="-991" r="-551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4375" y="3657600"/>
            <a:ext cx="5224768" cy="306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8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COMHEP 4, 02/12/2019</a:t>
            </a: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165614" y="6552941"/>
            <a:ext cx="38608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 Avila, UNIANDES</a:t>
            </a: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CB504C-820E-45A7-A7B2-57D40908D758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454400" y="131051"/>
            <a:ext cx="54585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HZZ4</a:t>
            </a:r>
            <a:r>
              <a:rPr lang="es-CO" sz="4000" b="1" dirty="0" smtClean="0">
                <a:solidFill>
                  <a:schemeClr val="accent1">
                    <a:lumMod val="50000"/>
                  </a:schemeClr>
                </a:solidFill>
                <a:latin typeface="Mistral"/>
                <a:sym typeface="Wingdings" panose="05000000000000000000" pitchFamily="2" charset="2"/>
              </a:rPr>
              <a:t>l</a:t>
            </a:r>
            <a:r>
              <a:rPr lang="es-CO" sz="40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 </a:t>
            </a:r>
            <a:r>
              <a:rPr lang="es-CO" sz="40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(4</a:t>
            </a:r>
            <a:r>
              <a:rPr lang="es-CO" sz="4000" dirty="0" smtClean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s-CO" sz="40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, 2e2</a:t>
            </a:r>
            <a:r>
              <a:rPr lang="es-CO" sz="4000" dirty="0" smtClean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s-CO" sz="40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,4e)</a:t>
            </a:r>
            <a:endParaRPr lang="es-CO" sz="4000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120" y="769257"/>
            <a:ext cx="3473759" cy="317928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5727" y="2646696"/>
            <a:ext cx="4600575" cy="223318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7528" y="769257"/>
            <a:ext cx="3153676" cy="299402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37547" y="4047549"/>
            <a:ext cx="2795933" cy="267392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2490" y="4021890"/>
            <a:ext cx="3482030" cy="2899061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4100060" y="961893"/>
            <a:ext cx="481288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 err="1">
                <a:latin typeface="LMSans10-Regular"/>
              </a:rPr>
              <a:t>Strategy</a:t>
            </a:r>
            <a:r>
              <a:rPr lang="es-CO" sz="2400" dirty="0">
                <a:latin typeface="LMSans10-Regular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MSans10-Regular"/>
              </a:rPr>
              <a:t>Extract signal strength for each </a:t>
            </a:r>
            <a:r>
              <a:rPr lang="en-US" dirty="0" smtClean="0">
                <a:latin typeface="LMSans10-Regular"/>
              </a:rPr>
              <a:t>category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LMSans10-Regular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LMSans10-Regular"/>
              </a:rPr>
              <a:t>Combine </a:t>
            </a:r>
            <a:r>
              <a:rPr lang="en-US" dirty="0">
                <a:latin typeface="LMSans10-Regular"/>
              </a:rPr>
              <a:t>in terms of production </a:t>
            </a:r>
            <a:r>
              <a:rPr lang="en-US" dirty="0" smtClean="0">
                <a:latin typeface="LMSans10-Regular"/>
              </a:rPr>
              <a:t>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LMSans10-Regular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>
                <a:latin typeface="LMSans10-Regular"/>
              </a:rPr>
              <a:t>Combine </a:t>
            </a:r>
            <a:r>
              <a:rPr lang="es-CO" dirty="0" err="1">
                <a:latin typeface="LMSans10-Regular"/>
              </a:rPr>
              <a:t>for</a:t>
            </a:r>
            <a:r>
              <a:rPr lang="es-CO" dirty="0">
                <a:latin typeface="LMSans10-Regular"/>
              </a:rPr>
              <a:t> inclusive </a:t>
            </a:r>
            <a:r>
              <a:rPr lang="es-CO" dirty="0" err="1">
                <a:latin typeface="LMSans10-Regular"/>
              </a:rPr>
              <a:t>result</a:t>
            </a:r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4295645" y="5095569"/>
                <a:ext cx="4604182" cy="1443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s-CO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𝑓𝑖𝑑</m:t>
                        </m:r>
                      </m:sub>
                    </m:sSub>
                    <m:r>
                      <a:rPr lang="es-CO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s-CO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2.73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−0.22</m:t>
                        </m:r>
                      </m:sub>
                      <m:sup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+0.23</m:t>
                        </m:r>
                      </m:sup>
                    </m:sSubSup>
                    <m:sSubSup>
                      <m:sSubSupPr>
                        <m:ctrlPr>
                          <a:rPr lang="es-CO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es-CO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CO" b="0" i="1" smtClean="0">
                                <a:latin typeface="Cambria Math" panose="02040503050406030204" pitchFamily="18" charset="0"/>
                              </a:rPr>
                              <m:t>𝑠𝑡𝑎𝑡</m:t>
                            </m:r>
                          </m:e>
                        </m:d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−0.19</m:t>
                        </m:r>
                      </m:sub>
                      <m:sup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+0.24</m:t>
                        </m:r>
                      </m:sup>
                    </m:sSubSup>
                    <m:d>
                      <m:dPr>
                        <m:ctrlPr>
                          <a:rPr lang="es-CO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𝑠𝑦𝑠𝑡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e>
                    </m:d>
                  </m:oMath>
                </a14:m>
                <a:r>
                  <a:rPr lang="es-CO" b="0" dirty="0" smtClean="0"/>
                  <a:t> fb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s-CO" sz="1200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s-CO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CO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𝑆𝑀</m:t>
                        </m:r>
                      </m:sub>
                      <m:sup>
                        <m:r>
                          <a:rPr lang="es-CO" b="0" i="1" smtClean="0">
                            <a:latin typeface="Cambria Math" panose="02040503050406030204" pitchFamily="18" charset="0"/>
                          </a:rPr>
                          <m:t>𝑓𝑖𝑑</m:t>
                        </m:r>
                      </m:sup>
                    </m:sSubSup>
                    <m:r>
                      <a:rPr lang="es-CO" b="0" i="1" smtClean="0">
                        <a:latin typeface="Cambria Math" panose="02040503050406030204" pitchFamily="18" charset="0"/>
                      </a:rPr>
                      <m:t>=2.76</m:t>
                    </m:r>
                    <m:r>
                      <a:rPr lang="es-C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±0.14 </m:t>
                    </m:r>
                  </m:oMath>
                </a14:m>
                <a:r>
                  <a:rPr lang="es-CO" dirty="0" smtClean="0"/>
                  <a:t> fb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s-CO" sz="120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s-CO" dirty="0" smtClean="0"/>
                  <a:t> </a:t>
                </a:r>
                <a14:m>
                  <m:oMath xmlns:m="http://schemas.openxmlformats.org/officeDocument/2006/math">
                    <m:r>
                      <a:rPr lang="es-CO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s-CO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0.94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−0.07</m:t>
                        </m:r>
                      </m:sub>
                      <m:sup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+0.07</m:t>
                        </m:r>
                      </m:sup>
                    </m:sSubSup>
                    <m:sSubSup>
                      <m:sSubSupPr>
                        <m:ctrlP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𝑠𝑡𝑎𝑡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−0.07 (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𝑠𝑡𝑎𝑡</m:t>
                        </m:r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+0.08</m:t>
                        </m:r>
                      </m:sup>
                    </m:sSubSup>
                  </m:oMath>
                </a14:m>
                <a:endParaRPr lang="es-CO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645" y="5095569"/>
                <a:ext cx="4604182" cy="1443344"/>
              </a:xfrm>
              <a:prstGeom prst="rect">
                <a:avLst/>
              </a:prstGeom>
              <a:blipFill>
                <a:blip r:embed="rId9"/>
                <a:stretch>
                  <a:fillRect l="-927" t="-1688" b="-1688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ángulo 14"/>
          <p:cNvSpPr/>
          <p:nvPr/>
        </p:nvSpPr>
        <p:spPr>
          <a:xfrm>
            <a:off x="9041593" y="115662"/>
            <a:ext cx="2140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Candara" panose="020E0502030303020204" pitchFamily="34" charset="0"/>
                <a:hlinkClick r:id="rId10"/>
              </a:rPr>
              <a:t>CMS-PAS-HIG-19-001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842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>
            <a:extLst>
              <a:ext uri="{FF2B5EF4-FFF2-40B4-BE49-F238E27FC236}">
                <a16:creationId xmlns:a16="http://schemas.microsoft.com/office/drawing/2014/main" id="{1F273569-E65E-7F43-A077-F8FB3C2A6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98" y="3170349"/>
            <a:ext cx="4304726" cy="3161852"/>
          </a:xfrm>
          <a:prstGeom prst="rect">
            <a:avLst/>
          </a:prstGeom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176155" y="6492874"/>
            <a:ext cx="28448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COMHEP 4, 02/12/2019</a:t>
            </a: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165600" y="6492875"/>
            <a:ext cx="38608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 Avila, UNIANDES</a:t>
            </a: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9257134" y="6432663"/>
            <a:ext cx="28448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CB504C-820E-45A7-A7B2-57D40908D758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166273" y="30685"/>
            <a:ext cx="48974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000" b="1" kern="0" dirty="0" err="1" smtClean="0">
                <a:solidFill>
                  <a:schemeClr val="accent1">
                    <a:lumMod val="50000"/>
                  </a:schemeClr>
                </a:solidFill>
              </a:rPr>
              <a:t>Recent</a:t>
            </a:r>
            <a:r>
              <a:rPr lang="es-CO" sz="4000" b="1" kern="0" dirty="0" smtClean="0">
                <a:solidFill>
                  <a:schemeClr val="accent1">
                    <a:lumMod val="50000"/>
                  </a:schemeClr>
                </a:solidFill>
              </a:rPr>
              <a:t> Discovery : </a:t>
            </a:r>
            <a:r>
              <a:rPr lang="es-CO" sz="4000" b="1" kern="0" dirty="0" err="1" smtClean="0">
                <a:solidFill>
                  <a:schemeClr val="accent1">
                    <a:lumMod val="50000"/>
                  </a:schemeClr>
                </a:solidFill>
              </a:rPr>
              <a:t>ttH</a:t>
            </a:r>
            <a:endParaRPr lang="es-CO" sz="4000" b="1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672477" y="402980"/>
            <a:ext cx="2638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LMSans9-Regular"/>
                <a:hlinkClick r:id="rId5"/>
              </a:rPr>
              <a:t>PRL 120 (2018) 231801</a:t>
            </a:r>
            <a:endParaRPr lang="es-CO" dirty="0"/>
          </a:p>
        </p:txBody>
      </p:sp>
      <p:sp>
        <p:nvSpPr>
          <p:cNvPr id="10" name="CuadroTexto 9"/>
          <p:cNvSpPr txBox="1"/>
          <p:nvPr/>
        </p:nvSpPr>
        <p:spPr>
          <a:xfrm>
            <a:off x="3020955" y="834356"/>
            <a:ext cx="83773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dirty="0" smtClean="0"/>
              <a:t> </a:t>
            </a:r>
            <a:r>
              <a:rPr lang="es-CO" dirty="0" err="1" smtClean="0"/>
              <a:t>ttH</a:t>
            </a:r>
            <a:r>
              <a:rPr lang="es-CO" dirty="0" smtClean="0"/>
              <a:t> </a:t>
            </a:r>
            <a:r>
              <a:rPr lang="es-CO" dirty="0" err="1" smtClean="0"/>
              <a:t>observed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run I (7 </a:t>
            </a:r>
            <a:r>
              <a:rPr lang="es-CO" dirty="0" err="1" smtClean="0"/>
              <a:t>TeV</a:t>
            </a:r>
            <a:r>
              <a:rPr lang="es-CO" dirty="0" smtClean="0"/>
              <a:t>+ 8 </a:t>
            </a:r>
            <a:r>
              <a:rPr lang="es-CO" dirty="0" err="1" smtClean="0"/>
              <a:t>TeV</a:t>
            </a:r>
            <a:r>
              <a:rPr lang="es-CO" dirty="0" smtClean="0"/>
              <a:t>) + 2016  (13 </a:t>
            </a:r>
            <a:r>
              <a:rPr lang="es-CO" dirty="0" err="1"/>
              <a:t>T</a:t>
            </a:r>
            <a:r>
              <a:rPr lang="es-CO" dirty="0" err="1" smtClean="0"/>
              <a:t>eV</a:t>
            </a:r>
            <a:r>
              <a:rPr lang="es-CO" dirty="0" smtClean="0"/>
              <a:t>) data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CO" sz="1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dirty="0" smtClean="0"/>
              <a:t> H</a:t>
            </a:r>
            <a:r>
              <a:rPr lang="es-CO" dirty="0" smtClean="0">
                <a:sym typeface="Wingdings" panose="05000000000000000000" pitchFamily="2" charset="2"/>
              </a:rPr>
              <a:t> WW, H ZZ, H </a:t>
            </a:r>
            <a:r>
              <a:rPr lang="es-CO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tt</a:t>
            </a:r>
            <a:r>
              <a:rPr lang="es-CO" dirty="0" smtClean="0">
                <a:sym typeface="Wingdings" panose="05000000000000000000" pitchFamily="2" charset="2"/>
              </a:rPr>
              <a:t>, </a:t>
            </a:r>
            <a:r>
              <a:rPr lang="es-CO" dirty="0" err="1" smtClean="0">
                <a:sym typeface="Wingdings" panose="05000000000000000000" pitchFamily="2" charset="2"/>
              </a:rPr>
              <a:t>Hbb</a:t>
            </a:r>
            <a:r>
              <a:rPr lang="es-CO" dirty="0" smtClean="0">
                <a:sym typeface="Wingdings" panose="05000000000000000000" pitchFamily="2" charset="2"/>
              </a:rPr>
              <a:t>, </a:t>
            </a:r>
            <a:r>
              <a:rPr lang="es-CO" dirty="0">
                <a:sym typeface="Wingdings" panose="05000000000000000000" pitchFamily="2" charset="2"/>
              </a:rPr>
              <a:t>H </a:t>
            </a:r>
            <a:r>
              <a:rPr lang="es-CO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s-CO" dirty="0" smtClean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s-CO" dirty="0" err="1" smtClean="0">
                <a:sym typeface="Wingdings" panose="05000000000000000000" pitchFamily="2" charset="2"/>
              </a:rPr>
              <a:t>combined</a:t>
            </a:r>
            <a:r>
              <a:rPr lang="es-CO" dirty="0" smtClean="0">
                <a:sym typeface="Wingdings" panose="05000000000000000000" pitchFamily="2" charset="2"/>
              </a:rPr>
              <a:t> </a:t>
            </a:r>
            <a:r>
              <a:rPr lang="es-CO" dirty="0" err="1" smtClean="0">
                <a:sym typeface="Wingdings" panose="05000000000000000000" pitchFamily="2" charset="2"/>
              </a:rPr>
              <a:t>together</a:t>
            </a:r>
            <a:r>
              <a:rPr lang="es-CO" dirty="0" smtClean="0">
                <a:sym typeface="Wingdings" panose="05000000000000000000" pitchFamily="2" charset="2"/>
              </a:rPr>
              <a:t> to </a:t>
            </a:r>
            <a:r>
              <a:rPr lang="es-CO" dirty="0" err="1" smtClean="0">
                <a:sym typeface="Wingdings" panose="05000000000000000000" pitchFamily="2" charset="2"/>
              </a:rPr>
              <a:t>maximize</a:t>
            </a:r>
            <a:r>
              <a:rPr lang="es-CO" dirty="0" smtClean="0">
                <a:sym typeface="Wingdings" panose="05000000000000000000" pitchFamily="2" charset="2"/>
              </a:rPr>
              <a:t> </a:t>
            </a:r>
            <a:r>
              <a:rPr lang="es-CO" dirty="0" err="1" smtClean="0">
                <a:sym typeface="Wingdings" panose="05000000000000000000" pitchFamily="2" charset="2"/>
              </a:rPr>
              <a:t>sensitivity</a:t>
            </a:r>
            <a:endParaRPr lang="es-CO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CO" sz="10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Background </a:t>
            </a:r>
            <a:r>
              <a:rPr lang="en-US" dirty="0"/>
              <a:t>prediction based on data (control regions) if </a:t>
            </a:r>
            <a:r>
              <a:rPr lang="en-US" dirty="0" smtClean="0"/>
              <a:t>possible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Reduction </a:t>
            </a:r>
            <a:r>
              <a:rPr lang="en-US" dirty="0"/>
              <a:t>of backgrounds using multivariate analyses (MVAs</a:t>
            </a:r>
            <a:r>
              <a:rPr lang="en-US" dirty="0" smtClean="0"/>
              <a:t>)</a:t>
            </a:r>
          </a:p>
          <a:p>
            <a:endParaRPr lang="es-CO" sz="1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dirty="0" smtClean="0"/>
              <a:t> </a:t>
            </a:r>
            <a:r>
              <a:rPr lang="en-US" b="1" dirty="0"/>
              <a:t>first confirmation of the tree-level coupling of </a:t>
            </a:r>
            <a:r>
              <a:rPr lang="en-US" b="1" dirty="0" smtClean="0"/>
              <a:t>the Higgs </a:t>
            </a:r>
            <a:r>
              <a:rPr lang="en-US" b="1" dirty="0"/>
              <a:t>boson to top </a:t>
            </a:r>
            <a:r>
              <a:rPr lang="en-US" b="1" dirty="0" smtClean="0"/>
              <a:t>quarks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000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Important </a:t>
            </a:r>
            <a:r>
              <a:rPr lang="en-US" dirty="0"/>
              <a:t>way to access </a:t>
            </a:r>
            <a:r>
              <a:rPr lang="en-US" i="1" dirty="0" err="1"/>
              <a:t>yt</a:t>
            </a:r>
            <a:r>
              <a:rPr lang="en-US" i="1" dirty="0"/>
              <a:t> </a:t>
            </a:r>
            <a:r>
              <a:rPr lang="en-US" dirty="0"/>
              <a:t>(t Yukawa coupling): top quarks </a:t>
            </a:r>
            <a:r>
              <a:rPr lang="en-US" dirty="0" smtClean="0"/>
              <a:t>not produced </a:t>
            </a:r>
            <a:r>
              <a:rPr lang="en-US" dirty="0"/>
              <a:t>in Higgs decay because of their mass</a:t>
            </a:r>
            <a:endParaRPr lang="es-CO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27" y="769257"/>
            <a:ext cx="1511828" cy="90598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5873" y="802898"/>
            <a:ext cx="1383704" cy="838701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4586" y="1982702"/>
            <a:ext cx="1403350" cy="84654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1436" y="3633838"/>
            <a:ext cx="2819199" cy="298138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26353" y="3687390"/>
            <a:ext cx="2645611" cy="26925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9315756" y="6415923"/>
                <a:ext cx="1379930" cy="2841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s-CO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1.26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−0.36</m:t>
                          </m:r>
                        </m:sub>
                        <m:sup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+0.31</m:t>
                          </m:r>
                        </m:sup>
                      </m:sSubSup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5756" y="6415923"/>
                <a:ext cx="1379930" cy="284180"/>
              </a:xfrm>
              <a:prstGeom prst="rect">
                <a:avLst/>
              </a:prstGeom>
              <a:blipFill>
                <a:blip r:embed="rId11"/>
                <a:stretch>
                  <a:fillRect l="-3524" r="-1322" b="-23404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994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6551" y="769257"/>
            <a:ext cx="6338344" cy="5619022"/>
          </a:xfrm>
          <a:prstGeom prst="rect">
            <a:avLst/>
          </a:prstGeom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COMHEP 4, 02/12/2019</a:t>
            </a: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 Avila, UNIANDES</a:t>
            </a: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CB504C-820E-45A7-A7B2-57D40908D758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1805053" y="61462"/>
            <a:ext cx="57214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3600" b="1" kern="0" dirty="0" err="1">
                <a:solidFill>
                  <a:schemeClr val="accent1">
                    <a:lumMod val="75000"/>
                  </a:schemeClr>
                </a:solidFill>
              </a:rPr>
              <a:t>Recent</a:t>
            </a:r>
            <a:r>
              <a:rPr lang="es-CO" sz="3600" b="1" kern="0" dirty="0">
                <a:solidFill>
                  <a:schemeClr val="accent1">
                    <a:lumMod val="75000"/>
                  </a:schemeClr>
                </a:solidFill>
              </a:rPr>
              <a:t> Discovery : </a:t>
            </a:r>
            <a:r>
              <a:rPr lang="es-CO" sz="3600" b="1" kern="0" dirty="0" smtClean="0">
                <a:solidFill>
                  <a:schemeClr val="accent1">
                    <a:lumMod val="75000"/>
                  </a:schemeClr>
                </a:solidFill>
              </a:rPr>
              <a:t>(V)H</a:t>
            </a:r>
            <a:r>
              <a:rPr lang="es-CO" sz="3600" b="1" kern="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s-CO" sz="3600" b="1" kern="0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bb</a:t>
            </a:r>
            <a:endParaRPr lang="es-CO" sz="3600" b="1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0212" y="84888"/>
            <a:ext cx="2045429" cy="1420562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642523" y="541978"/>
            <a:ext cx="2638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LMSans9-Regular"/>
                <a:hlinkClick r:id="rId6"/>
              </a:rPr>
              <a:t>PRL 121 (2018) 121801</a:t>
            </a:r>
            <a:endParaRPr lang="es-CO" dirty="0"/>
          </a:p>
        </p:txBody>
      </p:sp>
      <p:sp>
        <p:nvSpPr>
          <p:cNvPr id="15" name="Rectángulo 14"/>
          <p:cNvSpPr/>
          <p:nvPr/>
        </p:nvSpPr>
        <p:spPr>
          <a:xfrm>
            <a:off x="95923" y="972789"/>
            <a:ext cx="49805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/>
              <a:t> It has the biggest branching fraction but huge QCD backgrounds (</a:t>
            </a:r>
            <a:r>
              <a:rPr lang="en-US" dirty="0"/>
              <a:t>~10</a:t>
            </a:r>
            <a:r>
              <a:rPr lang="en-US" baseline="30000" dirty="0"/>
              <a:t>3</a:t>
            </a:r>
            <a:r>
              <a:rPr lang="en-US" dirty="0"/>
              <a:t> times the signal in this mass </a:t>
            </a:r>
            <a:r>
              <a:rPr lang="en-US" dirty="0" smtClean="0"/>
              <a:t>region) </a:t>
            </a:r>
            <a:r>
              <a:rPr lang="en-US" dirty="0" smtClean="0">
                <a:sym typeface="Wingdings" panose="05000000000000000000" pitchFamily="2" charset="2"/>
              </a:rPr>
              <a:t> Choose </a:t>
            </a:r>
            <a:r>
              <a:rPr lang="en-US" dirty="0"/>
              <a:t>a weak interaction production mode to reduce hadronic backgrounds </a:t>
            </a:r>
            <a:r>
              <a:rPr lang="en-US" dirty="0" smtClean="0"/>
              <a:t> (QCD </a:t>
            </a:r>
            <a:r>
              <a:rPr lang="en-US" dirty="0" err="1" smtClean="0"/>
              <a:t>multijet</a:t>
            </a:r>
            <a:r>
              <a:rPr lang="en-US" dirty="0" smtClean="0"/>
              <a:t>, top).</a:t>
            </a:r>
            <a:endParaRPr lang="en-US" dirty="0"/>
          </a:p>
          <a:p>
            <a:endParaRPr lang="es-CO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/>
              <a:t>Advantage </a:t>
            </a:r>
            <a:r>
              <a:rPr lang="en-US" dirty="0"/>
              <a:t>of VH: clear signature </a:t>
            </a:r>
            <a:r>
              <a:rPr lang="en-US" dirty="0" smtClean="0"/>
              <a:t>due to </a:t>
            </a:r>
            <a:r>
              <a:rPr lang="en-US" dirty="0"/>
              <a:t>additional V (using </a:t>
            </a:r>
            <a:r>
              <a:rPr lang="en-US" dirty="0" smtClean="0"/>
              <a:t> 0, </a:t>
            </a:r>
            <a:r>
              <a:rPr lang="en-US" dirty="0"/>
              <a:t>1 </a:t>
            </a:r>
            <a:r>
              <a:rPr lang="en-US" dirty="0" smtClean="0"/>
              <a:t> </a:t>
            </a:r>
            <a:r>
              <a:rPr lang="en-US" dirty="0"/>
              <a:t>or 2 </a:t>
            </a:r>
            <a:r>
              <a:rPr lang="en-US" dirty="0" smtClean="0"/>
              <a:t> leptons + 2 b jets)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1000" dirty="0"/>
          </a:p>
          <a:p>
            <a:endParaRPr lang="es-CO" sz="2200" dirty="0"/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33CF82A1-D229-4A4C-B888-740A697039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309" y="3494105"/>
            <a:ext cx="2493554" cy="276246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28249" y="3494105"/>
            <a:ext cx="2618916" cy="276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3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COMHEP 4, 02/12/2019</a:t>
            </a: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 Avila, UNIANDES</a:t>
            </a: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CB504C-820E-45A7-A7B2-57D40908D758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032000" y="199962"/>
            <a:ext cx="8222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kern="0" dirty="0">
                <a:solidFill>
                  <a:schemeClr val="accent1">
                    <a:lumMod val="50000"/>
                  </a:schemeClr>
                </a:solidFill>
              </a:rPr>
              <a:t>(V)H</a:t>
            </a:r>
            <a:r>
              <a:rPr lang="es-CO" sz="2800" b="1" kern="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s-CO" sz="2800" b="1" kern="0" dirty="0" err="1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bb</a:t>
            </a:r>
            <a:r>
              <a:rPr lang="es-CO" sz="2800" b="1" kern="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: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COMBINATION OF RUN I AND RUN II DATA</a:t>
            </a:r>
            <a:endParaRPr lang="es-CO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97224" y="949277"/>
            <a:ext cx="6149788" cy="5180979"/>
          </a:xfrm>
          <a:prstGeom prst="rect">
            <a:avLst/>
          </a:prstGeom>
        </p:spPr>
        <p:txBody>
          <a:bodyPr/>
          <a:lstStyle>
            <a:lvl1pPr marL="257175" indent="-257175" algn="l" defTabSz="342900" rtl="0" eaLnBrk="1" latinLnBrk="0" hangingPunct="1">
              <a:spcBef>
                <a:spcPct val="20000"/>
              </a:spcBef>
              <a:buFont typeface="Wingdings" charset="2"/>
              <a:buChar char="§"/>
              <a:defRPr sz="1875" kern="1200">
                <a:solidFill>
                  <a:schemeClr val="tx1"/>
                </a:solidFill>
                <a:latin typeface="Avenir Medium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Avenir Medium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Font typeface="Wingdings" charset="2"/>
              <a:buChar char="§"/>
              <a:defRPr sz="1500" kern="1200">
                <a:solidFill>
                  <a:schemeClr val="tx1"/>
                </a:solidFill>
                <a:latin typeface="Avenir Medium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Avenir Medium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Avenir Medium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latin typeface="Avenir Black" charset="0"/>
                <a:ea typeface="Avenir Black" charset="0"/>
                <a:cs typeface="Avenir Black" charset="0"/>
              </a:rPr>
              <a:t>VH(bb</a:t>
            </a:r>
            <a:r>
              <a:rPr lang="en-US" sz="1800" b="1" dirty="0">
                <a:latin typeface="Avenir Black" charset="0"/>
                <a:ea typeface="Avenir Black" charset="0"/>
                <a:cs typeface="Avenir Black" charset="0"/>
              </a:rPr>
              <a:t>) from 2016/17 at 13 </a:t>
            </a:r>
            <a:r>
              <a:rPr lang="en-US" sz="1800" b="1" dirty="0" err="1">
                <a:latin typeface="Avenir Black" charset="0"/>
                <a:ea typeface="Avenir Black" charset="0"/>
                <a:cs typeface="Avenir Black" charset="0"/>
              </a:rPr>
              <a:t>TeV</a:t>
            </a:r>
            <a:r>
              <a:rPr lang="en-US" sz="1800" b="1" dirty="0">
                <a:latin typeface="Avenir Black" charset="0"/>
                <a:ea typeface="Avenir Black" charset="0"/>
                <a:cs typeface="Avenir Black" charset="0"/>
              </a:rPr>
              <a:t>, 77.2 fb</a:t>
            </a:r>
            <a:r>
              <a:rPr lang="en-US" sz="1800" b="1" baseline="30000" dirty="0">
                <a:latin typeface="Avenir Black" charset="0"/>
                <a:ea typeface="Avenir Black" charset="0"/>
                <a:cs typeface="Avenir Black" charset="0"/>
              </a:rPr>
              <a:t>-1</a:t>
            </a:r>
          </a:p>
          <a:p>
            <a:pPr lvl="1"/>
            <a:r>
              <a:rPr lang="en-US" b="1" dirty="0">
                <a:latin typeface="Avenir Black" charset="0"/>
                <a:ea typeface="Avenir Black" charset="0"/>
                <a:cs typeface="Avenir Black" charset="0"/>
              </a:rPr>
              <a:t>Significance: 4.4 </a:t>
            </a:r>
            <a:r>
              <a:rPr lang="en-US" b="1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="1" dirty="0">
                <a:latin typeface="Avenir Black" charset="0"/>
                <a:ea typeface="Avenir Black" charset="0"/>
                <a:cs typeface="Avenir Black" charset="0"/>
              </a:rPr>
              <a:t> </a:t>
            </a:r>
            <a:r>
              <a:rPr lang="en-US" b="1" dirty="0" err="1">
                <a:latin typeface="Avenir Black" charset="0"/>
                <a:ea typeface="Avenir Black" charset="0"/>
                <a:cs typeface="Avenir Black" charset="0"/>
              </a:rPr>
              <a:t>obs</a:t>
            </a:r>
            <a:r>
              <a:rPr lang="en-US" b="1" dirty="0">
                <a:latin typeface="Avenir Black" charset="0"/>
                <a:ea typeface="Avenir Black" charset="0"/>
                <a:cs typeface="Avenir Black" charset="0"/>
              </a:rPr>
              <a:t>  (4.2 </a:t>
            </a:r>
            <a:r>
              <a:rPr lang="en-US" b="1" dirty="0" err="1">
                <a:latin typeface="Avenir Black" charset="0"/>
                <a:ea typeface="Avenir Black" charset="0"/>
                <a:cs typeface="Avenir Black" charset="0"/>
              </a:rPr>
              <a:t>exp</a:t>
            </a:r>
            <a:r>
              <a:rPr lang="en-US" b="1" dirty="0" smtClean="0">
                <a:latin typeface="Avenir Black" charset="0"/>
                <a:ea typeface="Avenir Black" charset="0"/>
                <a:cs typeface="Avenir Black" charset="0"/>
              </a:rPr>
              <a:t>)</a:t>
            </a:r>
          </a:p>
          <a:p>
            <a:pPr marL="342900" lvl="1" indent="0">
              <a:buNone/>
            </a:pPr>
            <a:endParaRPr lang="en-US" sz="1000" b="1" dirty="0">
              <a:latin typeface="Avenir Black" charset="0"/>
              <a:ea typeface="Avenir Black" charset="0"/>
              <a:cs typeface="Avenir Black" charset="0"/>
            </a:endParaRPr>
          </a:p>
          <a:p>
            <a:r>
              <a:rPr lang="en-US" sz="1800" b="1" dirty="0" smtClean="0">
                <a:latin typeface="Avenir Black" charset="0"/>
                <a:ea typeface="Avenir Black" charset="0"/>
                <a:cs typeface="Avenir Black" charset="0"/>
              </a:rPr>
              <a:t>VH(bb</a:t>
            </a:r>
            <a:r>
              <a:rPr lang="en-US" sz="1800" b="1" dirty="0">
                <a:latin typeface="Avenir Black" charset="0"/>
                <a:ea typeface="Avenir Black" charset="0"/>
                <a:cs typeface="Avenir Black" charset="0"/>
              </a:rPr>
              <a:t>) including also 7 and 8 </a:t>
            </a:r>
            <a:r>
              <a:rPr lang="en-US" sz="1800" b="1" dirty="0" err="1">
                <a:latin typeface="Avenir Black" charset="0"/>
                <a:ea typeface="Avenir Black" charset="0"/>
                <a:cs typeface="Avenir Black" charset="0"/>
              </a:rPr>
              <a:t>TeV</a:t>
            </a:r>
            <a:r>
              <a:rPr lang="en-US" sz="1800" b="1" dirty="0">
                <a:latin typeface="Avenir Black" charset="0"/>
                <a:ea typeface="Avenir Black" charset="0"/>
                <a:cs typeface="Avenir Black" charset="0"/>
              </a:rPr>
              <a:t> </a:t>
            </a:r>
          </a:p>
          <a:p>
            <a:pPr lvl="1"/>
            <a:r>
              <a:rPr lang="en-US" b="1" dirty="0">
                <a:latin typeface="Avenir Black" charset="0"/>
                <a:ea typeface="Avenir Black" charset="0"/>
                <a:cs typeface="Avenir Black" charset="0"/>
              </a:rPr>
              <a:t>Significance: 4.8 </a:t>
            </a:r>
            <a:r>
              <a:rPr lang="en-US" b="1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="1" dirty="0">
                <a:latin typeface="Avenir Black" charset="0"/>
                <a:ea typeface="Avenir Black" charset="0"/>
                <a:cs typeface="Avenir Black" charset="0"/>
              </a:rPr>
              <a:t> </a:t>
            </a:r>
            <a:r>
              <a:rPr lang="en-US" b="1" dirty="0" err="1">
                <a:latin typeface="Avenir Black" charset="0"/>
                <a:ea typeface="Avenir Black" charset="0"/>
                <a:cs typeface="Avenir Black" charset="0"/>
              </a:rPr>
              <a:t>obs</a:t>
            </a:r>
            <a:r>
              <a:rPr lang="en-US" b="1" dirty="0">
                <a:latin typeface="Avenir Black" charset="0"/>
                <a:ea typeface="Avenir Black" charset="0"/>
                <a:cs typeface="Avenir Black" charset="0"/>
              </a:rPr>
              <a:t> (4.9 </a:t>
            </a:r>
            <a:r>
              <a:rPr lang="en-US" b="1" dirty="0" err="1">
                <a:latin typeface="Avenir Black" charset="0"/>
                <a:ea typeface="Avenir Black" charset="0"/>
                <a:cs typeface="Avenir Black" charset="0"/>
              </a:rPr>
              <a:t>exp</a:t>
            </a:r>
            <a:r>
              <a:rPr lang="en-US" b="1" dirty="0">
                <a:latin typeface="Avenir Black" charset="0"/>
                <a:ea typeface="Avenir Black" charset="0"/>
                <a:cs typeface="Avenir Black" charset="0"/>
              </a:rPr>
              <a:t>) </a:t>
            </a:r>
            <a:endParaRPr lang="en-US" b="1" dirty="0" smtClean="0">
              <a:latin typeface="Avenir Black" charset="0"/>
              <a:ea typeface="Avenir Black" charset="0"/>
              <a:cs typeface="Avenir Black" charset="0"/>
            </a:endParaRPr>
          </a:p>
          <a:p>
            <a:pPr lvl="1"/>
            <a:endParaRPr lang="en-US" sz="1000" b="1" dirty="0">
              <a:latin typeface="Avenir Black" charset="0"/>
              <a:ea typeface="Avenir Black" charset="0"/>
              <a:cs typeface="Avenir Black" charset="0"/>
            </a:endParaRPr>
          </a:p>
          <a:p>
            <a:r>
              <a:rPr lang="en-US" sz="1800" b="1" dirty="0">
                <a:latin typeface="Avenir Black" charset="0"/>
                <a:ea typeface="Avenir Black" charset="0"/>
                <a:cs typeface="Avenir Black" charset="0"/>
              </a:rPr>
              <a:t>Including new results and all published data from Run 1 and Run 2</a:t>
            </a:r>
          </a:p>
          <a:p>
            <a:pPr lvl="1"/>
            <a:r>
              <a:rPr lang="en-US" dirty="0"/>
              <a:t>Run 1:</a:t>
            </a:r>
          </a:p>
          <a:p>
            <a:pPr marL="744538" lvl="2" indent="-109538"/>
            <a:r>
              <a:rPr lang="en-US" sz="1800" dirty="0" smtClean="0"/>
              <a:t> </a:t>
            </a:r>
            <a:r>
              <a:rPr lang="en-US" sz="1800" dirty="0" err="1" smtClean="0"/>
              <a:t>ttH</a:t>
            </a:r>
            <a:r>
              <a:rPr lang="en-US" sz="1800" dirty="0" smtClean="0"/>
              <a:t>(bb</a:t>
            </a:r>
            <a:r>
              <a:rPr lang="en-US" sz="1800" dirty="0"/>
              <a:t>): 5 fb</a:t>
            </a:r>
            <a:r>
              <a:rPr lang="en-US" sz="1800" baseline="30000" dirty="0"/>
              <a:t>-1</a:t>
            </a:r>
            <a:r>
              <a:rPr lang="en-US" sz="1800" dirty="0"/>
              <a:t>(8 </a:t>
            </a:r>
            <a:r>
              <a:rPr lang="en-US" sz="1800" dirty="0" err="1"/>
              <a:t>TeV</a:t>
            </a:r>
            <a:r>
              <a:rPr lang="en-US" sz="1800" dirty="0"/>
              <a:t>)  + 19.8 fb</a:t>
            </a:r>
            <a:r>
              <a:rPr lang="en-US" sz="1800" baseline="30000" dirty="0"/>
              <a:t>-1 </a:t>
            </a:r>
            <a:r>
              <a:rPr lang="en-US" sz="1800" dirty="0"/>
              <a:t>(13 </a:t>
            </a:r>
            <a:r>
              <a:rPr lang="en-US" sz="1800" dirty="0" err="1"/>
              <a:t>TeV</a:t>
            </a:r>
            <a:r>
              <a:rPr lang="en-US" sz="1800" dirty="0"/>
              <a:t>)</a:t>
            </a:r>
          </a:p>
          <a:p>
            <a:pPr marL="744538" lvl="2" indent="-109538"/>
            <a:r>
              <a:rPr lang="en-US" sz="1800" dirty="0" smtClean="0"/>
              <a:t> VBF</a:t>
            </a:r>
            <a:r>
              <a:rPr lang="en-US" sz="1800" dirty="0"/>
              <a:t>, </a:t>
            </a:r>
            <a:r>
              <a:rPr lang="en-US" sz="1800" dirty="0" err="1"/>
              <a:t>H</a:t>
            </a:r>
            <a:r>
              <a:rPr lang="en-US" sz="1800" dirty="0" err="1">
                <a:sym typeface="Wingdings"/>
              </a:rPr>
              <a:t>bb</a:t>
            </a:r>
            <a:r>
              <a:rPr lang="en-US" sz="1800" dirty="0">
                <a:sym typeface="Wingdings"/>
              </a:rPr>
              <a:t>: 19.8 fb</a:t>
            </a:r>
            <a:r>
              <a:rPr lang="en-US" sz="1800" baseline="30000" dirty="0">
                <a:sym typeface="Wingdings"/>
              </a:rPr>
              <a:t>-1</a:t>
            </a:r>
            <a:r>
              <a:rPr lang="en-US" sz="1800" dirty="0">
                <a:sym typeface="Wingdings"/>
              </a:rPr>
              <a:t> (8 </a:t>
            </a:r>
            <a:r>
              <a:rPr lang="en-US" sz="1800" dirty="0" err="1">
                <a:sym typeface="Wingdings"/>
              </a:rPr>
              <a:t>TeV</a:t>
            </a:r>
            <a:r>
              <a:rPr lang="en-US" sz="1800" dirty="0">
                <a:sym typeface="Wingdings"/>
              </a:rPr>
              <a:t>)</a:t>
            </a:r>
          </a:p>
          <a:p>
            <a:pPr marL="744538" lvl="2" indent="-109538"/>
            <a:r>
              <a:rPr lang="en-US" sz="1800" dirty="0" smtClean="0">
                <a:sym typeface="Wingdings"/>
              </a:rPr>
              <a:t> VH</a:t>
            </a:r>
            <a:r>
              <a:rPr lang="en-US" sz="1800" dirty="0">
                <a:sym typeface="Wingdings"/>
              </a:rPr>
              <a:t>, H bb, 5 fb</a:t>
            </a:r>
            <a:r>
              <a:rPr lang="en-US" sz="1800" baseline="30000" dirty="0">
                <a:sym typeface="Wingdings"/>
              </a:rPr>
              <a:t>-</a:t>
            </a:r>
            <a:r>
              <a:rPr lang="en-US" sz="1800" dirty="0">
                <a:sym typeface="Wingdings"/>
              </a:rPr>
              <a:t>1 (8 </a:t>
            </a:r>
            <a:r>
              <a:rPr lang="en-US" sz="1800" dirty="0" err="1">
                <a:sym typeface="Wingdings"/>
              </a:rPr>
              <a:t>TeV</a:t>
            </a:r>
            <a:r>
              <a:rPr lang="en-US" sz="1800" dirty="0">
                <a:sym typeface="Wingdings"/>
              </a:rPr>
              <a:t>) + 19.8 fb</a:t>
            </a:r>
            <a:r>
              <a:rPr lang="en-US" sz="1800" baseline="30000" dirty="0">
                <a:sym typeface="Wingdings"/>
              </a:rPr>
              <a:t>-1</a:t>
            </a:r>
            <a:r>
              <a:rPr lang="en-US" sz="1800" dirty="0">
                <a:sym typeface="Wingdings"/>
              </a:rPr>
              <a:t> (13 </a:t>
            </a:r>
            <a:r>
              <a:rPr lang="en-US" sz="1800" dirty="0" err="1">
                <a:sym typeface="Wingdings"/>
              </a:rPr>
              <a:t>TeV</a:t>
            </a:r>
            <a:r>
              <a:rPr lang="en-US" sz="1800" dirty="0">
                <a:sym typeface="Wingdings"/>
              </a:rPr>
              <a:t>) </a:t>
            </a:r>
          </a:p>
          <a:p>
            <a:pPr lvl="1"/>
            <a:r>
              <a:rPr lang="en-US" dirty="0">
                <a:sym typeface="Wingdings"/>
              </a:rPr>
              <a:t>Run 2:</a:t>
            </a:r>
          </a:p>
          <a:p>
            <a:pPr lvl="2"/>
            <a:r>
              <a:rPr lang="en-US" sz="1800" dirty="0" err="1">
                <a:sym typeface="Wingdings"/>
              </a:rPr>
              <a:t>ttH</a:t>
            </a:r>
            <a:r>
              <a:rPr lang="en-US" sz="1800" dirty="0">
                <a:sym typeface="Wingdings"/>
              </a:rPr>
              <a:t>(bb), </a:t>
            </a:r>
            <a:r>
              <a:rPr lang="en-US" sz="1800" dirty="0" err="1">
                <a:sym typeface="Wingdings"/>
              </a:rPr>
              <a:t>leptonic</a:t>
            </a:r>
            <a:r>
              <a:rPr lang="en-US" sz="1800" dirty="0">
                <a:sym typeface="Wingdings"/>
              </a:rPr>
              <a:t> channels (2016)</a:t>
            </a:r>
          </a:p>
          <a:p>
            <a:pPr lvl="2"/>
            <a:r>
              <a:rPr lang="en-US" sz="1800" dirty="0" err="1">
                <a:sym typeface="Wingdings"/>
              </a:rPr>
              <a:t>ttH</a:t>
            </a:r>
            <a:r>
              <a:rPr lang="en-US" sz="1800" dirty="0">
                <a:sym typeface="Wingdings"/>
              </a:rPr>
              <a:t>(bb), hadronic channels</a:t>
            </a:r>
          </a:p>
          <a:p>
            <a:pPr lvl="2"/>
            <a:r>
              <a:rPr lang="en-US" sz="1800" dirty="0">
                <a:sym typeface="Wingdings"/>
              </a:rPr>
              <a:t>Boosted </a:t>
            </a:r>
            <a:r>
              <a:rPr lang="en-US" sz="1800" dirty="0" err="1">
                <a:sym typeface="Wingdings"/>
              </a:rPr>
              <a:t>ggH</a:t>
            </a:r>
            <a:r>
              <a:rPr lang="en-US" sz="1800" dirty="0">
                <a:sym typeface="Wingdings"/>
              </a:rPr>
              <a:t>, H bb (2016)</a:t>
            </a:r>
          </a:p>
          <a:p>
            <a:pPr lvl="2"/>
            <a:r>
              <a:rPr lang="en-US" sz="1800" dirty="0">
                <a:sym typeface="Wingdings"/>
              </a:rPr>
              <a:t>VH, </a:t>
            </a:r>
            <a:r>
              <a:rPr lang="en-US" sz="1800" dirty="0" err="1">
                <a:sym typeface="Wingdings"/>
              </a:rPr>
              <a:t>Hbb</a:t>
            </a:r>
            <a:r>
              <a:rPr lang="en-US" sz="1800" dirty="0">
                <a:sym typeface="Wingdings"/>
              </a:rPr>
              <a:t> (2016  + 2017</a:t>
            </a:r>
            <a:r>
              <a:rPr lang="en-US" sz="900" dirty="0">
                <a:sym typeface="Wingdings"/>
              </a:rPr>
              <a:t>)</a:t>
            </a:r>
            <a:endParaRPr lang="en-US" sz="900" dirty="0"/>
          </a:p>
        </p:txBody>
      </p:sp>
      <p:sp>
        <p:nvSpPr>
          <p:cNvPr id="10" name="Rectángulo 9"/>
          <p:cNvSpPr/>
          <p:nvPr/>
        </p:nvSpPr>
        <p:spPr>
          <a:xfrm>
            <a:off x="5444070" y="6259811"/>
            <a:ext cx="6587060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400" b="1" dirty="0">
                <a:latin typeface="Avenir Black" charset="0"/>
                <a:ea typeface="Avenir Black" charset="0"/>
                <a:cs typeface="Avenir Black" charset="0"/>
              </a:rPr>
              <a:t>5.6 (5.5) </a:t>
            </a:r>
            <a:r>
              <a:rPr lang="en-US" sz="2400" b="1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400" b="1" dirty="0">
                <a:latin typeface="Avenir Black" charset="0"/>
                <a:ea typeface="Avenir Black" charset="0"/>
                <a:cs typeface="Avenir Black" charset="0"/>
              </a:rPr>
              <a:t> observed (expected) for all </a:t>
            </a:r>
            <a:r>
              <a:rPr lang="en-US" sz="2400" b="1" dirty="0" err="1">
                <a:latin typeface="Avenir Black" charset="0"/>
                <a:ea typeface="Avenir Black" charset="0"/>
                <a:cs typeface="Avenir Black" charset="0"/>
              </a:rPr>
              <a:t>H</a:t>
            </a:r>
            <a:r>
              <a:rPr lang="en-US" sz="2400" b="1" dirty="0" err="1">
                <a:latin typeface="Avenir Black" charset="0"/>
                <a:ea typeface="Avenir Black" charset="0"/>
                <a:cs typeface="Avenir Black" charset="0"/>
                <a:sym typeface="Wingdings"/>
              </a:rPr>
              <a:t>bb</a:t>
            </a:r>
            <a:endParaRPr lang="es-CO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10133559" y="4411042"/>
                <a:ext cx="1897571" cy="3789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s-CO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Sup>
                        <m:sSubSupPr>
                          <m:ctrlPr>
                            <a:rPr lang="es-CO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CO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1.04</m:t>
                          </m:r>
                        </m:e>
                        <m:sub>
                          <m:r>
                            <a:rPr lang="es-CO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−0.19</m:t>
                          </m:r>
                        </m:sub>
                        <m:sup>
                          <m:r>
                            <a:rPr lang="es-CO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+0.20</m:t>
                          </m:r>
                        </m:sup>
                      </m:sSubSup>
                    </m:oMath>
                  </m:oMathPara>
                </a14:m>
                <a:endParaRPr lang="es-CO" sz="2400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3559" y="4411042"/>
                <a:ext cx="1897571" cy="378950"/>
              </a:xfrm>
              <a:prstGeom prst="rect">
                <a:avLst/>
              </a:prstGeom>
              <a:blipFill>
                <a:blip r:embed="rId4"/>
                <a:stretch>
                  <a:fillRect l="-3205" r="-962" b="-22581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6">
            <a:extLst>
              <a:ext uri="{FF2B5EF4-FFF2-40B4-BE49-F238E27FC236}">
                <a16:creationId xmlns:a16="http://schemas.microsoft.com/office/drawing/2014/main" id="{6C55ECFE-E00F-8643-A4A9-2B4A6AF2F2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6318" y="656549"/>
            <a:ext cx="6194812" cy="3198275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567406"/>
            <a:ext cx="4001699" cy="274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90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2353778" y="186877"/>
            <a:ext cx="22012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H 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sz="4000" b="1" dirty="0" err="1">
                <a:solidFill>
                  <a:schemeClr val="accent1">
                    <a:lumMod val="50000"/>
                  </a:schemeClr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sz="4000" b="1" baseline="30000" dirty="0" err="1">
                <a:solidFill>
                  <a:schemeClr val="accent1">
                    <a:lumMod val="50000"/>
                  </a:schemeClr>
                </a:solidFill>
                <a:latin typeface="Symbol" pitchFamily="2" charset="2"/>
                <a:sym typeface="Wingdings" pitchFamily="2" charset="2"/>
              </a:rPr>
              <a:t>+</a:t>
            </a:r>
            <a:r>
              <a:rPr lang="en-US" sz="4000" b="1" dirty="0" err="1">
                <a:solidFill>
                  <a:schemeClr val="accent1">
                    <a:lumMod val="50000"/>
                  </a:schemeClr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sz="4000" b="1" baseline="30000" dirty="0">
                <a:solidFill>
                  <a:schemeClr val="accent1">
                    <a:lumMod val="50000"/>
                  </a:schemeClr>
                </a:solidFill>
                <a:latin typeface="Symbol" pitchFamily="2" charset="2"/>
                <a:sym typeface="Wingdings" pitchFamily="2" charset="2"/>
              </a:rPr>
              <a:t>-</a:t>
            </a:r>
            <a:endParaRPr lang="es-CO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265360" y="384628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dirty="0">
                <a:latin typeface="Avenir Medium" charset="0"/>
                <a:ea typeface="Avenir Medium" charset="0"/>
                <a:cs typeface="Avenir Medium" charset="0"/>
                <a:hlinkClick r:id="rId4"/>
              </a:rPr>
              <a:t>CMS-HIG-17-019 </a:t>
            </a:r>
            <a:endParaRPr lang="mr-IN" dirty="0">
              <a:latin typeface="Avenir Medium" charset="0"/>
              <a:ea typeface="Avenir Medium" charset="0"/>
              <a:cs typeface="Avenir Medium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09600" y="1035005"/>
            <a:ext cx="6096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/>
              <a:t>Best chance at measuring a coupling to a second generation fermion, </a:t>
            </a:r>
            <a:r>
              <a:rPr lang="en-US" sz="2200" dirty="0" smtClean="0"/>
              <a:t>although </a:t>
            </a:r>
            <a:r>
              <a:rPr lang="en-US" sz="2200" dirty="0"/>
              <a:t>branching fraction (BR) ~ 2.2x10</a:t>
            </a:r>
            <a:r>
              <a:rPr lang="en-US" sz="2200" baseline="30000" dirty="0"/>
              <a:t>-4</a:t>
            </a:r>
            <a:r>
              <a:rPr lang="en-US" sz="2200" dirty="0"/>
              <a:t>,</a:t>
            </a:r>
            <a:r>
              <a:rPr lang="en-US" sz="2200" baseline="30000" dirty="0"/>
              <a:t> </a:t>
            </a:r>
            <a:r>
              <a:rPr lang="en-US" sz="2200" dirty="0"/>
              <a:t>about </a:t>
            </a:r>
            <a:r>
              <a:rPr lang="en-US" sz="2200" dirty="0" smtClean="0"/>
              <a:t>10% </a:t>
            </a:r>
            <a:r>
              <a:rPr lang="en-US" sz="2200" dirty="0"/>
              <a:t>of </a:t>
            </a:r>
            <a:r>
              <a:rPr lang="en-US" sz="2200" dirty="0" smtClean="0">
                <a:latin typeface="Symbol" pitchFamily="2" charset="2"/>
              </a:rPr>
              <a:t>gg</a:t>
            </a:r>
            <a:r>
              <a:rPr lang="en-US" sz="22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CMS </a:t>
            </a:r>
            <a:r>
              <a:rPr lang="en-US" dirty="0"/>
              <a:t>has looked for this in 7</a:t>
            </a:r>
            <a:r>
              <a:rPr lang="en-US" dirty="0" smtClean="0"/>
              <a:t>, 8</a:t>
            </a:r>
            <a:r>
              <a:rPr lang="en-US" dirty="0"/>
              <a:t>, and 13 </a:t>
            </a:r>
            <a:r>
              <a:rPr lang="en-US" dirty="0" err="1"/>
              <a:t>TeV</a:t>
            </a:r>
            <a:r>
              <a:rPr lang="en-US" dirty="0"/>
              <a:t> (2016 only) data</a:t>
            </a:r>
          </a:p>
          <a:p>
            <a:r>
              <a:rPr lang="en-US" dirty="0"/>
              <a:t>Current 95% CL upper limit  on BR is </a:t>
            </a:r>
            <a:endParaRPr lang="en-US" dirty="0" smtClean="0"/>
          </a:p>
          <a:p>
            <a:r>
              <a:rPr lang="en-US" dirty="0" smtClean="0"/>
              <a:t>5.7x10</a:t>
            </a:r>
            <a:r>
              <a:rPr lang="en-US" baseline="30000" dirty="0" smtClean="0"/>
              <a:t>-4</a:t>
            </a:r>
            <a:r>
              <a:rPr lang="en-US" dirty="0"/>
              <a:t>, </a:t>
            </a:r>
            <a:r>
              <a:rPr lang="en-US" dirty="0" smtClean="0"/>
              <a:t>2.64 X BR</a:t>
            </a:r>
            <a:r>
              <a:rPr lang="en-US" baseline="-25000" dirty="0" smtClean="0"/>
              <a:t>SM</a:t>
            </a:r>
            <a:r>
              <a:rPr lang="en-US" dirty="0" smtClean="0"/>
              <a:t> </a:t>
            </a:r>
            <a:r>
              <a:rPr lang="en-US" dirty="0"/>
              <a:t>(observed) vs </a:t>
            </a:r>
            <a:r>
              <a:rPr lang="en-US" dirty="0" smtClean="0"/>
              <a:t>2.08 </a:t>
            </a:r>
            <a:r>
              <a:rPr lang="en-US" dirty="0"/>
              <a:t>X BR</a:t>
            </a:r>
            <a:r>
              <a:rPr lang="en-US" baseline="-25000" dirty="0"/>
              <a:t>SM</a:t>
            </a:r>
            <a:r>
              <a:rPr lang="en-US" dirty="0" smtClean="0"/>
              <a:t> </a:t>
            </a:r>
            <a:r>
              <a:rPr lang="en-US" dirty="0"/>
              <a:t>(expected</a:t>
            </a:r>
            <a:r>
              <a:rPr lang="en-US" dirty="0" smtClean="0"/>
              <a:t>).</a:t>
            </a:r>
            <a:endParaRPr lang="en-US" baseline="300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4188" y="769256"/>
            <a:ext cx="4518213" cy="313935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233" y="3342502"/>
            <a:ext cx="5993356" cy="337897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5600" y="4052047"/>
            <a:ext cx="5045781" cy="280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1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766708" y="122926"/>
            <a:ext cx="7763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</a:rPr>
              <a:t>HIGGS BOSON PAIR PRODUCTION</a:t>
            </a:r>
            <a:endParaRPr lang="es-CO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672477" y="347956"/>
            <a:ext cx="2638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LMSans9-Regular"/>
                <a:hlinkClick r:id="rId4"/>
              </a:rPr>
              <a:t>PRL 122 (2019) 121803</a:t>
            </a:r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406399" y="818837"/>
                <a:ext cx="6352989" cy="17942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200" dirty="0" smtClean="0"/>
                  <a:t>Access to the Higgs boson trilinear </a:t>
                </a:r>
                <a:r>
                  <a:rPr lang="en-US" sz="2200" dirty="0"/>
                  <a:t>coupling can be obtained by measuring </a:t>
                </a:r>
                <a:r>
                  <a:rPr lang="en-US" sz="2200" dirty="0" smtClean="0"/>
                  <a:t>the production </a:t>
                </a:r>
                <a:r>
                  <a:rPr lang="en-US" sz="2200" dirty="0"/>
                  <a:t>of pairs of Higgs bosons (HH) at the </a:t>
                </a:r>
                <a:r>
                  <a:rPr lang="en-US" sz="2200" dirty="0" smtClean="0"/>
                  <a:t>LHC.</a:t>
                </a:r>
              </a:p>
              <a:p>
                <a:endParaRPr lang="en-US" sz="220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22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CO" sz="2200" b="0" i="1" smtClean="0">
                            <a:latin typeface="Cambria Math" panose="02040503050406030204" pitchFamily="18" charset="0"/>
                          </a:rPr>
                          <m:t>𝐻𝐻</m:t>
                        </m:r>
                      </m:sub>
                      <m:sup>
                        <m:r>
                          <a:rPr lang="es-CO" sz="2200" b="0" i="1" smtClean="0">
                            <a:latin typeface="Cambria Math" panose="02040503050406030204" pitchFamily="18" charset="0"/>
                          </a:rPr>
                          <m:t>𝑆𝑀</m:t>
                        </m:r>
                      </m:sup>
                    </m:sSubSup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s-CO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33.5 </m:t>
                    </m:r>
                    <m:r>
                      <a:rPr lang="es-CO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𝑓𝑏</m:t>
                    </m:r>
                  </m:oMath>
                </a14:m>
                <a:endParaRPr lang="es-CO" sz="2200" dirty="0"/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99" y="818837"/>
                <a:ext cx="6352989" cy="1794209"/>
              </a:xfrm>
              <a:prstGeom prst="rect">
                <a:avLst/>
              </a:prstGeom>
              <a:blipFill>
                <a:blip r:embed="rId5"/>
                <a:stretch>
                  <a:fillRect l="-1056" t="-2034" b="-474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399" y="2842079"/>
            <a:ext cx="2912265" cy="86420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0896" y="2759789"/>
            <a:ext cx="2839987" cy="924826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9089" y="3108990"/>
            <a:ext cx="1823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err="1" smtClean="0">
                <a:solidFill>
                  <a:srgbClr val="FF0000"/>
                </a:solidFill>
              </a:rPr>
              <a:t>signal</a:t>
            </a:r>
            <a:endParaRPr lang="es-CO" b="1" dirty="0">
              <a:solidFill>
                <a:srgbClr val="FF0000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502896" y="2988822"/>
            <a:ext cx="1823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err="1" smtClean="0">
                <a:solidFill>
                  <a:srgbClr val="FF0000"/>
                </a:solidFill>
              </a:rPr>
              <a:t>Background</a:t>
            </a:r>
            <a:endParaRPr lang="es-CO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 14"/>
              <p:cNvSpPr/>
              <p:nvPr/>
            </p:nvSpPr>
            <p:spPr>
              <a:xfrm>
                <a:off x="209175" y="3973199"/>
                <a:ext cx="7106025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CO" sz="2000" dirty="0" smtClean="0">
                    <a:latin typeface="LMSans10-Regular"/>
                  </a:rPr>
                  <a:t>Constraining</a:t>
                </a:r>
                <a:r>
                  <a:rPr lang="es-CO" sz="2000" dirty="0">
                    <a:latin typeface="LMSans10-Regular"/>
                  </a:rPr>
                  <a:t> </a:t>
                </a:r>
                <a:r>
                  <a:rPr lang="es-CO" sz="2000" dirty="0" err="1">
                    <a:latin typeface="LMSans10-Regular"/>
                  </a:rPr>
                  <a:t>coupling</a:t>
                </a:r>
                <a:r>
                  <a:rPr lang="es-CO" sz="2000" dirty="0">
                    <a:latin typeface="LMSans10-Regular"/>
                  </a:rPr>
                  <a:t> </a:t>
                </a:r>
                <a:r>
                  <a:rPr lang="es-CO" sz="2000" dirty="0" err="1" smtClean="0">
                    <a:latin typeface="LMSans10-Regular"/>
                  </a:rPr>
                  <a:t>modifier</a:t>
                </a:r>
                <a:r>
                  <a:rPr lang="es-CO" sz="2000" dirty="0" smtClean="0">
                    <a:latin typeface="LMSans10-Regular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s-CO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s-CO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CO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s-CO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𝐻𝐻𝐻</m:t>
                        </m:r>
                      </m:sub>
                    </m:sSub>
                    <m:r>
                      <a:rPr lang="es-CO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s-CO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s-CO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𝑆𝑀</m:t>
                        </m:r>
                      </m:sub>
                    </m:sSub>
                  </m:oMath>
                </a14:m>
                <a:r>
                  <a:rPr lang="es-CO" sz="2000" dirty="0" smtClean="0">
                    <a:latin typeface="LMSans10-Regular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CO" sz="2000" dirty="0">
                  <a:latin typeface="LMSans10-Regular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LMSans10-Regular"/>
                  </a:rPr>
                  <a:t>Not </a:t>
                </a:r>
                <a:r>
                  <a:rPr lang="en-US" sz="2000" dirty="0">
                    <a:latin typeface="LMSans10-Regular"/>
                  </a:rPr>
                  <a:t>yet close to SM </a:t>
                </a:r>
                <a:r>
                  <a:rPr lang="en-US" sz="2000" dirty="0" smtClean="0">
                    <a:latin typeface="LMSans10-Regular"/>
                  </a:rPr>
                  <a:t>sensitivity, </a:t>
                </a:r>
                <a:r>
                  <a:rPr lang="es-CO" sz="2000" dirty="0" err="1" smtClean="0">
                    <a:latin typeface="LMSans10-Regular"/>
                  </a:rPr>
                  <a:t>limited</a:t>
                </a:r>
                <a:r>
                  <a:rPr lang="es-CO" sz="2000" dirty="0" smtClean="0">
                    <a:latin typeface="LMSans10-Regular"/>
                  </a:rPr>
                  <a:t> </a:t>
                </a:r>
                <a:r>
                  <a:rPr lang="es-CO" sz="2000" dirty="0" err="1">
                    <a:latin typeface="LMSans10-Regular"/>
                  </a:rPr>
                  <a:t>by</a:t>
                </a:r>
                <a:r>
                  <a:rPr lang="es-CO" sz="2000" dirty="0">
                    <a:latin typeface="LMSans10-Regular"/>
                  </a:rPr>
                  <a:t> </a:t>
                </a:r>
                <a:r>
                  <a:rPr lang="es-CO" sz="2000" dirty="0" err="1" smtClean="0">
                    <a:latin typeface="LMSans10-Regular"/>
                  </a:rPr>
                  <a:t>statistics</a:t>
                </a:r>
                <a:r>
                  <a:rPr lang="es-CO" sz="2000" dirty="0" smtClean="0">
                    <a:latin typeface="LMSans10-Regular"/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CO" sz="2000" dirty="0">
                  <a:latin typeface="LMSans10-Regular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CO" sz="2000" dirty="0" err="1" smtClean="0">
                    <a:latin typeface="LMSans10-Regular"/>
                  </a:rPr>
                  <a:t>Most</a:t>
                </a:r>
                <a:r>
                  <a:rPr lang="es-CO" sz="2000" dirty="0" smtClean="0">
                    <a:latin typeface="LMSans10-Regular"/>
                  </a:rPr>
                  <a:t> </a:t>
                </a:r>
                <a:r>
                  <a:rPr lang="es-CO" sz="2000" dirty="0" err="1">
                    <a:latin typeface="LMSans10-Regular"/>
                  </a:rPr>
                  <a:t>sensitive</a:t>
                </a:r>
                <a:r>
                  <a:rPr lang="es-CO" sz="2000" dirty="0">
                    <a:latin typeface="LMSans10-Regular"/>
                  </a:rPr>
                  <a:t> </a:t>
                </a:r>
                <a:r>
                  <a:rPr lang="es-CO" sz="2000" dirty="0" err="1">
                    <a:latin typeface="LMSans10-Regular"/>
                  </a:rPr>
                  <a:t>channel</a:t>
                </a:r>
                <a:r>
                  <a:rPr lang="es-CO" sz="2000" dirty="0">
                    <a:latin typeface="LMSans10-Regular"/>
                  </a:rPr>
                  <a:t> (CMS</a:t>
                </a:r>
                <a:r>
                  <a:rPr lang="es-CO" sz="2000" dirty="0" smtClean="0">
                    <a:latin typeface="LMSans10-Regular"/>
                  </a:rPr>
                  <a:t>): </a:t>
                </a:r>
                <a:r>
                  <a:rPr lang="en-US" sz="2000" dirty="0" err="1" smtClean="0">
                    <a:latin typeface="LMSans10-Regular"/>
                  </a:rPr>
                  <a:t>bb</a:t>
                </a:r>
                <a:r>
                  <a:rPr lang="en-US" sz="2000" dirty="0" err="1" smtClean="0">
                    <a:latin typeface="Symbol" panose="05050102010706020507" pitchFamily="18" charset="2"/>
                  </a:rPr>
                  <a:t>gg</a:t>
                </a:r>
                <a:r>
                  <a:rPr lang="en-US" sz="2000" i="1" dirty="0" smtClean="0">
                    <a:latin typeface="LMMathItalic10-Regular"/>
                  </a:rPr>
                  <a:t> </a:t>
                </a:r>
                <a:r>
                  <a:rPr lang="en-US" sz="2000" dirty="0">
                    <a:latin typeface="LMSans10-Regular"/>
                  </a:rPr>
                  <a:t>despite low </a:t>
                </a:r>
                <a:r>
                  <a:rPr lang="en-US" sz="2000" dirty="0" smtClean="0">
                    <a:latin typeface="LMMathSymbols10-Regular"/>
                  </a:rPr>
                  <a:t>BR=</a:t>
                </a:r>
                <a:r>
                  <a:rPr lang="en-US" sz="2000" dirty="0" smtClean="0">
                    <a:latin typeface="LMSans10-Regular"/>
                  </a:rPr>
                  <a:t>0</a:t>
                </a:r>
                <a:r>
                  <a:rPr lang="en-US" sz="2000" i="1" dirty="0" smtClean="0">
                    <a:latin typeface="LMMathItalic10-Regular"/>
                  </a:rPr>
                  <a:t>.</a:t>
                </a:r>
                <a:r>
                  <a:rPr lang="en-US" sz="2000" dirty="0" smtClean="0">
                    <a:latin typeface="LMSans10-Regular"/>
                  </a:rPr>
                  <a:t>13%</a:t>
                </a:r>
                <a:endParaRPr lang="en-US" sz="2000" dirty="0">
                  <a:latin typeface="LMSans10-Regular"/>
                </a:endParaRPr>
              </a:p>
              <a:p>
                <a:r>
                  <a:rPr lang="es-CO" sz="2000" dirty="0" smtClean="0">
                    <a:latin typeface="LMSans10-Regular"/>
                    <a:sym typeface="Wingdings" panose="05000000000000000000" pitchFamily="2" charset="2"/>
                  </a:rPr>
                  <a:t> </a:t>
                </a:r>
                <a:r>
                  <a:rPr lang="es-CO" sz="2000" dirty="0" smtClean="0">
                    <a:latin typeface="LMSans10-Regular"/>
                  </a:rPr>
                  <a:t>Combine </a:t>
                </a:r>
                <a:r>
                  <a:rPr lang="es-CO" sz="2000" dirty="0" err="1">
                    <a:latin typeface="LMSans10-Regular"/>
                  </a:rPr>
                  <a:t>several</a:t>
                </a:r>
                <a:r>
                  <a:rPr lang="es-CO" sz="2000" dirty="0">
                    <a:latin typeface="LMSans10-Regular"/>
                  </a:rPr>
                  <a:t> </a:t>
                </a:r>
                <a:r>
                  <a:rPr lang="es-CO" sz="2000" dirty="0" err="1" smtClean="0">
                    <a:latin typeface="LMSans10-Regular"/>
                  </a:rPr>
                  <a:t>channels</a:t>
                </a:r>
                <a:r>
                  <a:rPr lang="es-CO" sz="2000" dirty="0" smtClean="0">
                    <a:latin typeface="LMSans10-Regular"/>
                  </a:rPr>
                  <a:t> (</a:t>
                </a:r>
                <a:r>
                  <a:rPr lang="en-US" sz="2000" dirty="0" err="1" smtClean="0">
                    <a:latin typeface="LMSans10-Regular"/>
                  </a:rPr>
                  <a:t>bb</a:t>
                </a:r>
                <a:r>
                  <a:rPr lang="en-US" sz="2000" dirty="0" err="1" smtClean="0">
                    <a:latin typeface="Symbol" panose="05050102010706020507" pitchFamily="18" charset="2"/>
                  </a:rPr>
                  <a:t>gg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 +</a:t>
                </a:r>
                <a:r>
                  <a:rPr lang="en-US" sz="2000" dirty="0">
                    <a:latin typeface="LMSans10-Regular"/>
                  </a:rPr>
                  <a:t> </a:t>
                </a:r>
                <a:r>
                  <a:rPr lang="en-US" sz="2000" dirty="0" err="1" smtClean="0">
                    <a:latin typeface="LMSans10-Regular"/>
                  </a:rPr>
                  <a:t>bb</a:t>
                </a:r>
                <a:r>
                  <a:rPr lang="en-US" sz="2000" dirty="0" err="1" smtClean="0">
                    <a:latin typeface="Symbol" panose="05050102010706020507" pitchFamily="18" charset="2"/>
                  </a:rPr>
                  <a:t>tt+</a:t>
                </a:r>
                <a:r>
                  <a:rPr lang="en-US" sz="2000" dirty="0" err="1" smtClean="0"/>
                  <a:t>bbbb+bbVV</a:t>
                </a:r>
                <a:r>
                  <a:rPr lang="en-US" sz="2000" dirty="0" smtClean="0"/>
                  <a:t>) </a:t>
                </a:r>
                <a:r>
                  <a:rPr lang="es-CO" sz="2000" dirty="0" smtClean="0">
                    <a:latin typeface="LMSans10-Regular"/>
                  </a:rPr>
                  <a:t> to </a:t>
                </a:r>
                <a:r>
                  <a:rPr lang="es-CO" sz="2000" dirty="0" err="1" smtClean="0">
                    <a:latin typeface="LMSans10-Regular"/>
                  </a:rPr>
                  <a:t>become</a:t>
                </a:r>
                <a:r>
                  <a:rPr lang="es-CO" sz="2000" dirty="0" smtClean="0">
                    <a:latin typeface="LMSans10-Regular"/>
                  </a:rPr>
                  <a:t> </a:t>
                </a:r>
                <a:r>
                  <a:rPr lang="es-CO" sz="2000" dirty="0">
                    <a:latin typeface="LMSans10-Regular"/>
                  </a:rPr>
                  <a:t>more </a:t>
                </a:r>
                <a:r>
                  <a:rPr lang="es-CO" sz="2000" dirty="0" err="1" smtClean="0">
                    <a:latin typeface="LMSans10-Regular"/>
                  </a:rPr>
                  <a:t>sensitive</a:t>
                </a:r>
                <a:endParaRPr lang="es-CO" sz="2000" dirty="0">
                  <a:latin typeface="LMSans10-Regular"/>
                </a:endParaRPr>
              </a:p>
            </p:txBody>
          </p:sp>
        </mc:Choice>
        <mc:Fallback xmlns="">
          <p:sp>
            <p:nvSpPr>
              <p:cNvPr id="15" name="Rectá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175" y="3973199"/>
                <a:ext cx="7106025" cy="2246769"/>
              </a:xfrm>
              <a:prstGeom prst="rect">
                <a:avLst/>
              </a:prstGeom>
              <a:blipFill>
                <a:blip r:embed="rId8"/>
                <a:stretch>
                  <a:fillRect l="-858" t="-1359" r="-943" b="-4348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n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84361" y="741586"/>
            <a:ext cx="4173686" cy="3072652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04945" y="3921413"/>
            <a:ext cx="3977455" cy="298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2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654629" y="2695134"/>
            <a:ext cx="79393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b="1" dirty="0" smtClean="0">
                <a:solidFill>
                  <a:schemeClr val="accent1">
                    <a:lumMod val="75000"/>
                  </a:schemeClr>
                </a:solidFill>
              </a:rPr>
              <a:t>3. PHYSICS RESULTS AT 13 </a:t>
            </a:r>
            <a:r>
              <a:rPr lang="es-CO" sz="4800" b="1" dirty="0" err="1" smtClean="0">
                <a:solidFill>
                  <a:schemeClr val="accent1">
                    <a:lumMod val="75000"/>
                  </a:schemeClr>
                </a:solidFill>
              </a:rPr>
              <a:t>TeV</a:t>
            </a:r>
            <a:endParaRPr lang="es-CO" sz="4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85800" indent="-685800" algn="ctr">
              <a:buFont typeface="Wingdings" panose="05000000000000000000" pitchFamily="2" charset="2"/>
              <a:buChar char="Ø"/>
            </a:pPr>
            <a:r>
              <a:rPr lang="es-CO" sz="4800" dirty="0">
                <a:solidFill>
                  <a:prstClr val="black"/>
                </a:solidFill>
              </a:rPr>
              <a:t> </a:t>
            </a:r>
            <a:r>
              <a:rPr lang="es-CO" sz="4800" dirty="0" err="1">
                <a:solidFill>
                  <a:prstClr val="black"/>
                </a:solidFill>
              </a:rPr>
              <a:t>Few</a:t>
            </a:r>
            <a:r>
              <a:rPr lang="es-CO" sz="4800" dirty="0">
                <a:solidFill>
                  <a:prstClr val="black"/>
                </a:solidFill>
              </a:rPr>
              <a:t> BSM </a:t>
            </a:r>
            <a:r>
              <a:rPr lang="es-CO" sz="4800" dirty="0" err="1">
                <a:solidFill>
                  <a:prstClr val="black"/>
                </a:solidFill>
              </a:rPr>
              <a:t>searches</a:t>
            </a:r>
            <a:endParaRPr lang="es-CO" sz="4800" dirty="0">
              <a:solidFill>
                <a:prstClr val="black"/>
              </a:solidFill>
            </a:endParaRPr>
          </a:p>
          <a:p>
            <a:pPr marL="685800" indent="-685800" algn="ctr">
              <a:buFont typeface="Wingdings" panose="05000000000000000000" pitchFamily="2" charset="2"/>
              <a:buChar char="Ø"/>
            </a:pPr>
            <a:endParaRPr lang="es-CO" sz="4800" dirty="0">
              <a:solidFill>
                <a:prstClr val="black"/>
              </a:solidFill>
            </a:endParaRPr>
          </a:p>
          <a:p>
            <a:pPr algn="ctr"/>
            <a:endParaRPr lang="es-CO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5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654629" y="2695134"/>
            <a:ext cx="7939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b="1" dirty="0" smtClean="0">
                <a:solidFill>
                  <a:schemeClr val="accent1">
                    <a:lumMod val="75000"/>
                  </a:schemeClr>
                </a:solidFill>
              </a:rPr>
              <a:t>1. INTRODUCTION</a:t>
            </a:r>
            <a:endParaRPr lang="es-CO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05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2"/>
    </mc:Choice>
    <mc:Fallback xmlns="">
      <p:transition spd="slow" advTm="942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36" y="1703547"/>
            <a:ext cx="6400800" cy="115252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068917" y="78027"/>
            <a:ext cx="606829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O" sz="3200" b="1" dirty="0" err="1" smtClean="0">
                <a:solidFill>
                  <a:schemeClr val="accent1">
                    <a:lumMod val="50000"/>
                  </a:schemeClr>
                </a:solidFill>
              </a:rPr>
              <a:t>Why</a:t>
            </a: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</a:rPr>
              <a:t> to </a:t>
            </a:r>
            <a:r>
              <a:rPr lang="es-CO" sz="3200" b="1" dirty="0" err="1" smtClean="0">
                <a:solidFill>
                  <a:schemeClr val="accent1">
                    <a:lumMod val="50000"/>
                  </a:schemeClr>
                </a:solidFill>
              </a:rPr>
              <a:t>searh</a:t>
            </a: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3200" b="1" dirty="0" err="1" smtClean="0">
                <a:solidFill>
                  <a:schemeClr val="accent1">
                    <a:lumMod val="50000"/>
                  </a:schemeClr>
                </a:solidFill>
              </a:rPr>
              <a:t>for</a:t>
            </a: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3200" b="1" dirty="0" err="1" smtClean="0">
                <a:solidFill>
                  <a:schemeClr val="accent1">
                    <a:lumMod val="50000"/>
                  </a:schemeClr>
                </a:solidFill>
              </a:rPr>
              <a:t>supersymmetry</a:t>
            </a: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es-CO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Imagen 2" descr="cancel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298" y="176096"/>
            <a:ext cx="3552491" cy="2393738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49136" y="836565"/>
            <a:ext cx="7198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err="1" smtClean="0"/>
              <a:t>It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solves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many</a:t>
            </a:r>
            <a:r>
              <a:rPr lang="es-CO" sz="2400" b="1" dirty="0" smtClean="0"/>
              <a:t> of </a:t>
            </a:r>
            <a:r>
              <a:rPr lang="es-CO" sz="2400" b="1" dirty="0" err="1" smtClean="0"/>
              <a:t>the</a:t>
            </a:r>
            <a:r>
              <a:rPr lang="es-CO" sz="2400" b="1" dirty="0" smtClean="0"/>
              <a:t> SM </a:t>
            </a:r>
            <a:r>
              <a:rPr lang="es-CO" sz="2400" b="1" dirty="0" err="1" smtClean="0"/>
              <a:t>problems</a:t>
            </a:r>
            <a:r>
              <a:rPr lang="es-CO" sz="2400" b="1" dirty="0" smtClean="0"/>
              <a:t>, </a:t>
            </a:r>
            <a:r>
              <a:rPr lang="es-CO" sz="2400" b="1" dirty="0" err="1" smtClean="0"/>
              <a:t>among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them</a:t>
            </a:r>
            <a:r>
              <a:rPr lang="es-CO" sz="2400" b="1" dirty="0" smtClean="0"/>
              <a:t>: </a:t>
            </a:r>
            <a:endParaRPr lang="es-CO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49136" y="1372965"/>
            <a:ext cx="5137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1. SM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Higgs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Mass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Hierarchy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problem</a:t>
            </a:r>
            <a:r>
              <a:rPr lang="es-CO" dirty="0" smtClean="0"/>
              <a:t>:</a:t>
            </a:r>
            <a:endParaRPr lang="es-CO" dirty="0"/>
          </a:p>
        </p:txBody>
      </p:sp>
      <p:sp>
        <p:nvSpPr>
          <p:cNvPr id="8" name="Flecha derecha 7"/>
          <p:cNvSpPr/>
          <p:nvPr/>
        </p:nvSpPr>
        <p:spPr>
          <a:xfrm>
            <a:off x="6882936" y="1306465"/>
            <a:ext cx="1246911" cy="461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6783186" y="1230320"/>
            <a:ext cx="13466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SUSY SOLUTION:</a:t>
            </a:r>
          </a:p>
          <a:p>
            <a:pPr algn="ctr"/>
            <a:r>
              <a:rPr lang="es-CO" b="1" dirty="0" err="1" smtClean="0"/>
              <a:t>Increase</a:t>
            </a:r>
            <a:r>
              <a:rPr lang="es-CO" b="1" dirty="0" smtClean="0"/>
              <a:t> </a:t>
            </a:r>
            <a:r>
              <a:rPr lang="es-CO" b="1" dirty="0" err="1" smtClean="0"/>
              <a:t>the</a:t>
            </a:r>
            <a:r>
              <a:rPr lang="es-CO" b="1" dirty="0" smtClean="0"/>
              <a:t> SM </a:t>
            </a:r>
            <a:r>
              <a:rPr lang="es-CO" b="1" dirty="0" err="1" smtClean="0"/>
              <a:t>particle</a:t>
            </a:r>
            <a:r>
              <a:rPr lang="es-CO" b="1" dirty="0" smtClean="0"/>
              <a:t> </a:t>
            </a:r>
            <a:r>
              <a:rPr lang="es-CO" b="1" dirty="0" err="1" smtClean="0"/>
              <a:t>spectra</a:t>
            </a:r>
            <a:endParaRPr lang="es-CO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415636" y="3020980"/>
            <a:ext cx="5137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Unification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of gauge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couplings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:</a:t>
            </a:r>
            <a:endParaRPr lang="es-CO" dirty="0"/>
          </a:p>
        </p:txBody>
      </p:sp>
      <p:pic>
        <p:nvPicPr>
          <p:cNvPr id="11" name="Imagen 10" descr="guts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" b="3848"/>
          <a:stretch/>
        </p:blipFill>
        <p:spPr>
          <a:xfrm>
            <a:off x="423948" y="3482645"/>
            <a:ext cx="4785005" cy="337535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184806" y="2928647"/>
            <a:ext cx="5137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3.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Dark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Matter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5777343" y="3386487"/>
                <a:ext cx="6251446" cy="2155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200" dirty="0" smtClean="0"/>
                  <a:t>In R </a:t>
                </a:r>
                <a:r>
                  <a:rPr lang="es-CO" sz="2200" dirty="0" err="1" smtClean="0"/>
                  <a:t>parity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conserved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models</a:t>
                </a:r>
                <a:r>
                  <a:rPr lang="es-CO" sz="2200" dirty="0" smtClean="0"/>
                  <a:t>: LSP </a:t>
                </a:r>
                <a:r>
                  <a:rPr lang="es-CO" sz="2200" dirty="0" err="1" smtClean="0"/>
                  <a:t>is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the</a:t>
                </a:r>
                <a:r>
                  <a:rPr lang="es-CO" sz="2200" dirty="0" smtClean="0"/>
                  <a:t> DM </a:t>
                </a:r>
                <a:r>
                  <a:rPr lang="es-CO" sz="2200" dirty="0" err="1" smtClean="0"/>
                  <a:t>candidate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particle</a:t>
                </a:r>
                <a:r>
                  <a:rPr lang="es-CO" sz="2200" dirty="0" smtClean="0"/>
                  <a:t>. In </a:t>
                </a:r>
                <a:r>
                  <a:rPr lang="es-CO" sz="2200" dirty="0" err="1" smtClean="0"/>
                  <a:t>most</a:t>
                </a:r>
                <a:r>
                  <a:rPr lang="es-CO" sz="2200" dirty="0" smtClean="0"/>
                  <a:t> of RPC </a:t>
                </a:r>
                <a:r>
                  <a:rPr lang="es-CO" sz="2200" dirty="0" err="1" smtClean="0"/>
                  <a:t>models</a:t>
                </a:r>
                <a:r>
                  <a:rPr lang="es-CO" sz="2200" dirty="0" smtClean="0"/>
                  <a:t>: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s-CO" sz="2200" dirty="0" smtClean="0"/>
                  <a:t>|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CO" sz="2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CO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s-CO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s-CO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s-CO" sz="2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2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&gt; =|DM&gt;=|WIMP&gt;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s-CO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CO" sz="2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SUSY </a:t>
                </a:r>
                <a:r>
                  <a:rPr lang="es-CO" sz="2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particles</a:t>
                </a:r>
                <a:r>
                  <a:rPr lang="es-CO" sz="2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CO" sz="2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produced</a:t>
                </a:r>
                <a:r>
                  <a:rPr lang="es-CO" sz="2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in </a:t>
                </a:r>
                <a:r>
                  <a:rPr lang="es-CO" sz="2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pairs</a:t>
                </a:r>
                <a:endParaRPr lang="es-CO" sz="2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s-CO" sz="1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sz="1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𝑅</m:t>
                      </m:r>
                      <m:r>
                        <a:rPr lang="es-CO" sz="1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p>
                        <m:sSupPr>
                          <m:ctrlPr>
                            <a:rPr lang="es-CO" sz="1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CO" sz="1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O" sz="1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s-CO" sz="1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3</m:t>
                          </m:r>
                          <m:d>
                            <m:dPr>
                              <m:ctrlPr>
                                <a:rPr lang="es-CO" sz="1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s-CO" sz="1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  <m:r>
                                <a:rPr lang="es-CO" sz="1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s-CO" sz="1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e>
                          </m:d>
                          <m:r>
                            <a:rPr lang="es-CO" sz="1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+2</m:t>
                          </m:r>
                          <m:r>
                            <a:rPr lang="es-CO" sz="1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𝑆</m:t>
                          </m:r>
                        </m:sup>
                      </m:sSup>
                      <m:r>
                        <a:rPr lang="es-CO" sz="1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s-CO" sz="1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CO" sz="1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+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1     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𝑓𝑜𝑟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𝑆𝑀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𝑝𝑎𝑟𝑡𝑖𝑐𝑙𝑒</m:t>
                                </m:r>
                              </m:e>
                            </m:mr>
                            <m:mr>
                              <m:e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−1   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𝑓𝑜𝑟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𝑆𝑈𝑆𝑌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  <m:r>
                                  <a:rPr lang="es-CO" sz="16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𝑝𝑎𝑟𝑡𝑖𝑐𝑙𝑒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s-CO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7343" y="3386487"/>
                <a:ext cx="6251446" cy="2155718"/>
              </a:xfrm>
              <a:prstGeom prst="rect">
                <a:avLst/>
              </a:prstGeom>
              <a:blipFill>
                <a:blip r:embed="rId6"/>
                <a:stretch>
                  <a:fillRect l="-1366" t="-1983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/>
          <p:cNvSpPr txBox="1"/>
          <p:nvPr/>
        </p:nvSpPr>
        <p:spPr>
          <a:xfrm>
            <a:off x="3738825" y="3667311"/>
            <a:ext cx="2728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hlinkClick r:id="rId7"/>
              </a:rPr>
              <a:t>a</a:t>
            </a:r>
            <a:r>
              <a:rPr lang="es-CO" sz="1200" dirty="0" smtClean="0">
                <a:hlinkClick r:id="rId7"/>
              </a:rPr>
              <a:t>rxiv:9709356</a:t>
            </a:r>
            <a:endParaRPr lang="es-ES" sz="1200" dirty="0">
              <a:latin typeface="CMU Sans Serif Medium"/>
              <a:cs typeface="CMU Sans Serif Medium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5627851" y="5542205"/>
                <a:ext cx="6401075" cy="126079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CO" b="1" dirty="0" smtClean="0"/>
                  <a:t>MSSM </a:t>
                </a:r>
                <a:r>
                  <a:rPr lang="es-CO" b="1" dirty="0" err="1" smtClean="0"/>
                  <a:t>is</a:t>
                </a:r>
                <a:r>
                  <a:rPr lang="es-CO" b="1" dirty="0" smtClean="0"/>
                  <a:t> </a:t>
                </a:r>
                <a:r>
                  <a:rPr lang="es-CO" b="1" dirty="0" err="1" smtClean="0"/>
                  <a:t>the</a:t>
                </a:r>
                <a:r>
                  <a:rPr lang="es-CO" b="1" dirty="0"/>
                  <a:t> </a:t>
                </a:r>
                <a:r>
                  <a:rPr lang="es-CO" b="1" dirty="0" err="1" smtClean="0"/>
                  <a:t>supersymmetric</a:t>
                </a:r>
                <a:r>
                  <a:rPr lang="es-CO" b="1" dirty="0" smtClean="0"/>
                  <a:t> </a:t>
                </a:r>
                <a:r>
                  <a:rPr lang="es-CO" b="1" dirty="0" err="1" smtClean="0"/>
                  <a:t>extension</a:t>
                </a:r>
                <a:r>
                  <a:rPr lang="es-CO" b="1" dirty="0" smtClean="0"/>
                  <a:t> of </a:t>
                </a:r>
                <a:r>
                  <a:rPr lang="es-CO" b="1" dirty="0" err="1" smtClean="0"/>
                  <a:t>the</a:t>
                </a:r>
                <a:r>
                  <a:rPr lang="es-CO" b="1" dirty="0" smtClean="0"/>
                  <a:t> SM </a:t>
                </a:r>
                <a:r>
                  <a:rPr lang="es-CO" b="1" dirty="0" err="1" smtClean="0"/>
                  <a:t>with</a:t>
                </a:r>
                <a:r>
                  <a:rPr lang="es-CO" b="1" dirty="0" smtClean="0"/>
                  <a:t> </a:t>
                </a:r>
                <a:r>
                  <a:rPr lang="es-CO" b="1" dirty="0" err="1" smtClean="0"/>
                  <a:t>minimal</a:t>
                </a:r>
                <a:r>
                  <a:rPr lang="es-CO" b="1" dirty="0" smtClean="0"/>
                  <a:t> </a:t>
                </a:r>
                <a:r>
                  <a:rPr lang="es-CO" b="1" dirty="0" err="1" smtClean="0"/>
                  <a:t>number</a:t>
                </a:r>
                <a:r>
                  <a:rPr lang="es-CO" b="1" dirty="0" smtClean="0"/>
                  <a:t> of </a:t>
                </a:r>
                <a:r>
                  <a:rPr lang="es-CO" b="1" dirty="0" err="1" smtClean="0"/>
                  <a:t>particle</a:t>
                </a:r>
                <a:r>
                  <a:rPr lang="es-CO" b="1" dirty="0" smtClean="0"/>
                  <a:t> </a:t>
                </a:r>
                <a:r>
                  <a:rPr lang="es-CO" b="1" dirty="0" err="1" smtClean="0"/>
                  <a:t>states</a:t>
                </a:r>
                <a:r>
                  <a:rPr lang="es-CO" b="1" dirty="0"/>
                  <a:t> </a:t>
                </a:r>
                <a:r>
                  <a:rPr lang="es-CO" b="1" dirty="0" smtClean="0">
                    <a:sym typeface="Wingdings" panose="05000000000000000000" pitchFamily="2" charset="2"/>
                  </a:rPr>
                  <a:t>= </a:t>
                </a:r>
                <a:r>
                  <a:rPr lang="es-CO" b="1" dirty="0" err="1" smtClean="0">
                    <a:sym typeface="Wingdings" panose="05000000000000000000" pitchFamily="2" charset="2"/>
                  </a:rPr>
                  <a:t>twice</a:t>
                </a:r>
                <a:r>
                  <a:rPr lang="es-CO" b="1" dirty="0" smtClean="0">
                    <a:sym typeface="Wingdings" panose="05000000000000000000" pitchFamily="2" charset="2"/>
                  </a:rPr>
                  <a:t> SM # </a:t>
                </a:r>
                <a:r>
                  <a:rPr lang="es-CO" b="1" dirty="0" err="1" smtClean="0">
                    <a:sym typeface="Wingdings" panose="05000000000000000000" pitchFamily="2" charset="2"/>
                  </a:rPr>
                  <a:t>particles</a:t>
                </a:r>
                <a:r>
                  <a:rPr lang="es-CO" b="1" dirty="0" smtClean="0">
                    <a:sym typeface="Wingdings" panose="05000000000000000000" pitchFamily="2" charset="2"/>
                  </a:rPr>
                  <a:t> + extended </a:t>
                </a:r>
                <a:r>
                  <a:rPr lang="es-CO" b="1" dirty="0" err="1" smtClean="0">
                    <a:sym typeface="Wingdings" panose="05000000000000000000" pitchFamily="2" charset="2"/>
                  </a:rPr>
                  <a:t>Higgs</a:t>
                </a:r>
                <a:r>
                  <a:rPr lang="es-CO" b="1" dirty="0" smtClean="0">
                    <a:sym typeface="Wingdings" panose="05000000000000000000" pitchFamily="2" charset="2"/>
                  </a:rPr>
                  <a:t> sector. SUSY </a:t>
                </a:r>
                <a:r>
                  <a:rPr lang="es-CO" b="1" dirty="0" err="1" smtClean="0">
                    <a:sym typeface="Wingdings" panose="05000000000000000000" pitchFamily="2" charset="2"/>
                  </a:rPr>
                  <a:t>partners</a:t>
                </a:r>
                <a:r>
                  <a:rPr lang="es-CO" b="1" dirty="0" smtClean="0">
                    <a:sym typeface="Wingdings" panose="05000000000000000000" pitchFamily="2" charset="2"/>
                  </a:rPr>
                  <a:t> </a:t>
                </a:r>
                <a:r>
                  <a:rPr lang="es-CO" b="1" dirty="0" err="1" smtClean="0">
                    <a:sym typeface="Wingdings" panose="05000000000000000000" pitchFamily="2" charset="2"/>
                  </a:rPr>
                  <a:t>for</a:t>
                </a:r>
                <a:r>
                  <a:rPr lang="es-CO" b="1" dirty="0" smtClean="0">
                    <a:sym typeface="Wingdings" panose="05000000000000000000" pitchFamily="2" charset="2"/>
                  </a:rPr>
                  <a:t> gauge </a:t>
                </a:r>
                <a:r>
                  <a:rPr lang="es-CO" b="1" dirty="0" err="1" smtClean="0">
                    <a:sym typeface="Wingdings" panose="05000000000000000000" pitchFamily="2" charset="2"/>
                  </a:rPr>
                  <a:t>bosons</a:t>
                </a:r>
                <a:r>
                  <a:rPr lang="es-CO" b="1" dirty="0" smtClean="0">
                    <a:sym typeface="Wingdings" panose="05000000000000000000" pitchFamily="2" charset="2"/>
                  </a:rPr>
                  <a:t> mix as </a:t>
                </a:r>
                <a:r>
                  <a:rPr lang="es-CO" b="1" dirty="0" err="1" smtClean="0">
                    <a:sym typeface="Wingdings" panose="05000000000000000000" pitchFamily="2" charset="2"/>
                  </a:rPr>
                  <a:t>charginos</a:t>
                </a:r>
                <a:r>
                  <a:rPr lang="es-CO" b="1" dirty="0" smtClean="0">
                    <a:sym typeface="Wingdings" panose="05000000000000000000" pitchFamily="2" charset="2"/>
                  </a:rPr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CO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CO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s-CO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s-CO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s-CO" b="1" dirty="0" smtClean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CO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CO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s-CO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s-CO" b="1" dirty="0" smtClean="0">
                    <a:sym typeface="Wingdings" panose="05000000000000000000" pitchFamily="2" charset="2"/>
                  </a:rPr>
                  <a:t> ) and </a:t>
                </a:r>
                <a:r>
                  <a:rPr lang="es-CO" b="1" dirty="0" err="1" smtClean="0">
                    <a:sym typeface="Wingdings" panose="05000000000000000000" pitchFamily="2" charset="2"/>
                  </a:rPr>
                  <a:t>neutralinos</a:t>
                </a:r>
                <a:r>
                  <a:rPr lang="es-CO" b="1" dirty="0" smtClean="0">
                    <a:sym typeface="Wingdings" panose="05000000000000000000" pitchFamily="2" charset="2"/>
                  </a:rPr>
                  <a:t>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CO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CO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s-CO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s-CO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s-CO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s-CO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CO" b="0" i="1" smtClean="0">
                        <a:latin typeface="Cambria Math" panose="02040503050406030204" pitchFamily="18" charset="0"/>
                      </a:rPr>
                      <m:t>=1,..,4)</m:t>
                    </m:r>
                  </m:oMath>
                </a14:m>
                <a:endParaRPr lang="es-CO" b="1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7851" y="5542205"/>
                <a:ext cx="6401075" cy="1260794"/>
              </a:xfrm>
              <a:prstGeom prst="rect">
                <a:avLst/>
              </a:prstGeom>
              <a:blipFill>
                <a:blip r:embed="rId8"/>
                <a:stretch>
                  <a:fillRect l="-665" t="-1914" r="-1236" b="-52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AB420-F244-460C-9AFE-088120552CEA}" type="datetime1">
              <a:rPr lang="es-CO" smtClean="0"/>
              <a:t>2/12/2019</a:t>
            </a:fld>
            <a:endParaRPr lang="es-CO"/>
          </a:p>
        </p:txBody>
      </p:sp>
      <p:sp>
        <p:nvSpPr>
          <p:cNvPr id="13" name="Marcador de pie de página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MOCA 2019, C. Avila</a:t>
            </a:r>
            <a:endParaRPr lang="es-CO"/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46EDE-2EEE-4885-8D53-4A3F1D6688A6}" type="slidenum">
              <a:rPr lang="es-CO" smtClean="0"/>
              <a:t>30</a:t>
            </a:fld>
            <a:endParaRPr lang="es-CO"/>
          </a:p>
        </p:txBody>
      </p:sp>
      <p:pic>
        <p:nvPicPr>
          <p:cNvPr id="18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38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25" y="769256"/>
            <a:ext cx="6457950" cy="5568197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302148" y="92240"/>
            <a:ext cx="56322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</a:rPr>
              <a:t>SUSY CROSS SECTIONS</a:t>
            </a:r>
            <a:endParaRPr lang="es-CO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3" name="Conector recto de flecha 12"/>
          <p:cNvCxnSpPr>
            <a:stCxn id="15" idx="1"/>
          </p:cNvCxnSpPr>
          <p:nvPr/>
        </p:nvCxnSpPr>
        <p:spPr>
          <a:xfrm flipH="1">
            <a:off x="3711388" y="805963"/>
            <a:ext cx="3350104" cy="3201046"/>
          </a:xfrm>
          <a:prstGeom prst="straightConnector1">
            <a:avLst/>
          </a:prstGeom>
          <a:ln w="57150">
            <a:solidFill>
              <a:srgbClr val="893D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/>
          <p:cNvSpPr/>
          <p:nvPr/>
        </p:nvSpPr>
        <p:spPr>
          <a:xfrm>
            <a:off x="7061492" y="251965"/>
            <a:ext cx="4969143" cy="1107996"/>
          </a:xfrm>
          <a:prstGeom prst="rect">
            <a:avLst/>
          </a:prstGeom>
          <a:solidFill>
            <a:schemeClr val="bg1"/>
          </a:solidFill>
          <a:ln>
            <a:solidFill>
              <a:srgbClr val="893D8B"/>
            </a:solidFill>
          </a:ln>
        </p:spPr>
        <p:txBody>
          <a:bodyPr wrap="square">
            <a:spAutoFit/>
          </a:bodyPr>
          <a:lstStyle/>
          <a:p>
            <a:r>
              <a:rPr lang="es-CO" sz="2200" b="1" dirty="0" err="1">
                <a:solidFill>
                  <a:schemeClr val="accent4">
                    <a:lumMod val="50000"/>
                  </a:schemeClr>
                </a:solidFill>
                <a:latin typeface="Calibri-Bold"/>
              </a:rPr>
              <a:t>Strong-production</a:t>
            </a:r>
            <a:r>
              <a:rPr lang="es-CO" sz="2200" b="1" dirty="0">
                <a:solidFill>
                  <a:schemeClr val="accent4">
                    <a:lumMod val="50000"/>
                  </a:schemeClr>
                </a:solidFill>
                <a:latin typeface="Calibri-Bold"/>
              </a:rPr>
              <a:t> </a:t>
            </a:r>
            <a:r>
              <a:rPr lang="es-CO" sz="2200" b="1" dirty="0" err="1">
                <a:solidFill>
                  <a:schemeClr val="accent4">
                    <a:lumMod val="50000"/>
                  </a:schemeClr>
                </a:solidFill>
                <a:latin typeface="Calibri-Bold"/>
              </a:rPr>
              <a:t>channels</a:t>
            </a:r>
            <a:endParaRPr lang="es-CO" sz="2200" b="1" dirty="0">
              <a:solidFill>
                <a:schemeClr val="accent4">
                  <a:lumMod val="50000"/>
                </a:schemeClr>
              </a:solidFill>
              <a:latin typeface="Calibri-Bold"/>
            </a:endParaRPr>
          </a:p>
          <a:p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ArialMT"/>
              </a:rPr>
              <a:t>• </a:t>
            </a:r>
            <a:r>
              <a:rPr lang="en-US" sz="22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copious production at hadron colliders</a:t>
            </a:r>
          </a:p>
          <a:p>
            <a:r>
              <a:rPr lang="es-CO" sz="2200" dirty="0">
                <a:solidFill>
                  <a:schemeClr val="accent4">
                    <a:lumMod val="50000"/>
                  </a:schemeClr>
                </a:solidFill>
                <a:latin typeface="ArialMT"/>
              </a:rPr>
              <a:t>• </a:t>
            </a:r>
            <a:r>
              <a:rPr lang="es-CO" sz="22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MET-</a:t>
            </a:r>
            <a:r>
              <a:rPr lang="es-CO" sz="2200" dirty="0" err="1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based</a:t>
            </a:r>
            <a:r>
              <a:rPr lang="es-CO" sz="22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generic</a:t>
            </a:r>
            <a:r>
              <a:rPr lang="es-CO" sz="22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channels</a:t>
            </a:r>
            <a:endParaRPr lang="es-CO" sz="2200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8" name="Conector recto de flecha 17"/>
          <p:cNvCxnSpPr>
            <a:stCxn id="21" idx="1"/>
          </p:cNvCxnSpPr>
          <p:nvPr/>
        </p:nvCxnSpPr>
        <p:spPr>
          <a:xfrm flipH="1">
            <a:off x="3711388" y="2143349"/>
            <a:ext cx="3641102" cy="2641282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/>
          <p:cNvSpPr/>
          <p:nvPr/>
        </p:nvSpPr>
        <p:spPr>
          <a:xfrm>
            <a:off x="7352490" y="1589351"/>
            <a:ext cx="3958273" cy="110799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CO" sz="2200" b="1" dirty="0" err="1" smtClean="0">
                <a:solidFill>
                  <a:schemeClr val="accent3">
                    <a:lumMod val="50000"/>
                  </a:schemeClr>
                </a:solidFill>
                <a:latin typeface="Calibri-Bold"/>
              </a:rPr>
              <a:t>Third-generation</a:t>
            </a:r>
            <a:r>
              <a:rPr lang="es-CO" sz="2200" b="1" dirty="0" smtClean="0">
                <a:solidFill>
                  <a:schemeClr val="accent3">
                    <a:lumMod val="50000"/>
                  </a:schemeClr>
                </a:solidFill>
                <a:latin typeface="Calibri-Bold"/>
              </a:rPr>
              <a:t> </a:t>
            </a:r>
            <a:r>
              <a:rPr lang="es-CO" sz="2200" b="1" dirty="0" err="1" smtClean="0">
                <a:solidFill>
                  <a:schemeClr val="accent3">
                    <a:lumMod val="50000"/>
                  </a:schemeClr>
                </a:solidFill>
                <a:latin typeface="Calibri-Bold"/>
              </a:rPr>
              <a:t>sparticles</a:t>
            </a:r>
            <a:endParaRPr lang="es-CO" sz="2200" b="1" dirty="0">
              <a:solidFill>
                <a:schemeClr val="accent3">
                  <a:lumMod val="50000"/>
                </a:schemeClr>
              </a:solidFill>
              <a:latin typeface="Calibri-Bold"/>
            </a:endParaRPr>
          </a:p>
          <a:p>
            <a:r>
              <a:rPr lang="en-US" sz="2200" dirty="0">
                <a:solidFill>
                  <a:schemeClr val="accent3">
                    <a:lumMod val="50000"/>
                  </a:schemeClr>
                </a:solidFill>
                <a:latin typeface="ArialMT"/>
              </a:rPr>
              <a:t>• </a:t>
            </a:r>
            <a:r>
              <a:rPr lang="en-US" sz="22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naturalness </a:t>
            </a:r>
            <a:r>
              <a:rPr lang="en-US" sz="2200" dirty="0">
                <a:solidFill>
                  <a:schemeClr val="accent3">
                    <a:lumMod val="50000"/>
                  </a:schemeClr>
                </a:solidFill>
                <a:latin typeface="SegoeUISymbol"/>
              </a:rPr>
              <a:t>➜</a:t>
            </a:r>
            <a:r>
              <a:rPr lang="en-US" sz="22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mass of </a:t>
            </a:r>
            <a:r>
              <a:rPr lang="en-US" sz="2200" i="1" dirty="0">
                <a:solidFill>
                  <a:schemeClr val="accent3">
                    <a:lumMod val="50000"/>
                  </a:schemeClr>
                </a:solidFill>
                <a:latin typeface="Calibri-Italic"/>
              </a:rPr>
              <a:t>O</a:t>
            </a:r>
            <a:r>
              <a:rPr lang="en-US" sz="22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(&lt;</a:t>
            </a:r>
            <a:r>
              <a:rPr lang="en-US" sz="2200" dirty="0" err="1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TeV</a:t>
            </a:r>
            <a:r>
              <a:rPr lang="en-US" sz="22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</a:p>
          <a:p>
            <a:r>
              <a:rPr lang="es-CO" sz="2200" dirty="0">
                <a:solidFill>
                  <a:schemeClr val="accent3">
                    <a:lumMod val="50000"/>
                  </a:schemeClr>
                </a:solidFill>
                <a:latin typeface="ArialMT"/>
              </a:rPr>
              <a:t>• </a:t>
            </a:r>
            <a:r>
              <a:rPr lang="es-CO" sz="2200" dirty="0" err="1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lighter</a:t>
            </a:r>
            <a:r>
              <a:rPr lang="es-CO" sz="22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than</a:t>
            </a:r>
            <a:r>
              <a:rPr lang="es-CO" sz="22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other</a:t>
            </a:r>
            <a:r>
              <a:rPr lang="es-CO" sz="2200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</a:rPr>
              <a:t>squarks</a:t>
            </a:r>
            <a:endParaRPr lang="es-CO" sz="22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3" name="Conector recto de flecha 22"/>
          <p:cNvCxnSpPr>
            <a:stCxn id="28" idx="1"/>
          </p:cNvCxnSpPr>
          <p:nvPr/>
        </p:nvCxnSpPr>
        <p:spPr>
          <a:xfrm flipH="1">
            <a:off x="4165600" y="3702634"/>
            <a:ext cx="2768786" cy="1678468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>
            <a:off x="6934386" y="2979359"/>
            <a:ext cx="4648013" cy="144655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CO" sz="2200" b="1" dirty="0" err="1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Electroweak</a:t>
            </a:r>
            <a:r>
              <a:rPr lang="es-CO" sz="2200" b="1" dirty="0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 </a:t>
            </a:r>
            <a:r>
              <a:rPr lang="es-CO" sz="2200" b="1" dirty="0" err="1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production</a:t>
            </a:r>
            <a:endParaRPr lang="es-CO" sz="2200" b="1" dirty="0">
              <a:solidFill>
                <a:schemeClr val="accent5">
                  <a:lumMod val="75000"/>
                </a:schemeClr>
              </a:solidFill>
              <a:latin typeface="Calibri-Bold"/>
            </a:endParaRPr>
          </a:p>
          <a:p>
            <a:r>
              <a:rPr lang="es-CO" sz="2200" dirty="0">
                <a:solidFill>
                  <a:schemeClr val="accent5">
                    <a:lumMod val="75000"/>
                  </a:schemeClr>
                </a:solidFill>
                <a:latin typeface="ArialMT"/>
              </a:rPr>
              <a:t>• </a:t>
            </a:r>
            <a:r>
              <a:rPr lang="es-CO" sz="22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coloured</a:t>
            </a:r>
            <a:r>
              <a:rPr lang="es-CO" sz="2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spartners</a:t>
            </a:r>
            <a:r>
              <a:rPr lang="es-CO" sz="2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too</a:t>
            </a:r>
            <a:r>
              <a:rPr lang="es-CO" sz="2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 heavy</a:t>
            </a:r>
          </a:p>
          <a:p>
            <a:r>
              <a:rPr lang="es-CO" sz="2200" dirty="0">
                <a:solidFill>
                  <a:schemeClr val="accent5">
                    <a:lumMod val="75000"/>
                  </a:schemeClr>
                </a:solidFill>
                <a:latin typeface="ArialMT"/>
              </a:rPr>
              <a:t>• </a:t>
            </a:r>
            <a:r>
              <a:rPr lang="es-CO" sz="22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direct</a:t>
            </a:r>
            <a:r>
              <a:rPr lang="es-CO" sz="2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CO" sz="2200" b="1" dirty="0" err="1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gaugino</a:t>
            </a:r>
            <a:r>
              <a:rPr lang="es-CO" sz="2200" b="1" dirty="0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/</a:t>
            </a:r>
            <a:r>
              <a:rPr lang="es-CO" sz="2200" b="1" dirty="0" err="1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slepton</a:t>
            </a:r>
            <a:r>
              <a:rPr lang="es-CO" sz="2200" b="1" dirty="0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 </a:t>
            </a:r>
            <a:r>
              <a:rPr lang="es-CO" sz="22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production</a:t>
            </a:r>
            <a:endParaRPr lang="es-CO" sz="22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r>
              <a:rPr lang="es-CO" sz="2200" dirty="0">
                <a:solidFill>
                  <a:schemeClr val="accent5">
                    <a:lumMod val="75000"/>
                  </a:schemeClr>
                </a:solidFill>
                <a:latin typeface="ArialMT"/>
              </a:rPr>
              <a:t>• </a:t>
            </a:r>
            <a:r>
              <a:rPr lang="es-CO" sz="22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relevant</a:t>
            </a:r>
            <a:r>
              <a:rPr lang="es-CO" sz="2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for</a:t>
            </a:r>
            <a:r>
              <a:rPr lang="es-CO" sz="2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CO" sz="2200" b="1" dirty="0" err="1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dark</a:t>
            </a:r>
            <a:r>
              <a:rPr lang="es-CO" sz="2200" b="1" dirty="0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 </a:t>
            </a:r>
            <a:r>
              <a:rPr lang="es-CO" sz="2200" b="1" dirty="0" err="1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matter</a:t>
            </a:r>
            <a:r>
              <a:rPr lang="es-CO" sz="2200" b="1" dirty="0">
                <a:solidFill>
                  <a:schemeClr val="accent5">
                    <a:lumMod val="75000"/>
                  </a:schemeClr>
                </a:solidFill>
                <a:latin typeface="Calibri-Bold"/>
              </a:rPr>
              <a:t> </a:t>
            </a:r>
            <a:r>
              <a:rPr lang="es-CO" sz="22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searches</a:t>
            </a:r>
            <a:endParaRPr lang="es-CO" sz="2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7082118" y="4699563"/>
            <a:ext cx="4948517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CO" sz="2200" b="1" dirty="0">
                <a:latin typeface="Calibri-Bold"/>
              </a:rPr>
              <a:t>RPC </a:t>
            </a:r>
            <a:r>
              <a:rPr lang="es-CO" sz="2200" b="1" dirty="0" err="1">
                <a:latin typeface="Calibri-Bold"/>
              </a:rPr>
              <a:t>or</a:t>
            </a:r>
            <a:r>
              <a:rPr lang="es-CO" sz="2200" b="1" dirty="0">
                <a:latin typeface="Calibri-Bold"/>
              </a:rPr>
              <a:t> RPV</a:t>
            </a:r>
          </a:p>
          <a:p>
            <a:r>
              <a:rPr lang="en-US" sz="2200" dirty="0">
                <a:latin typeface="ArialMT"/>
              </a:rPr>
              <a:t>• </a:t>
            </a:r>
            <a:r>
              <a:rPr lang="en-US" sz="2200" dirty="0" smtClean="0">
                <a:latin typeface="Calibri" panose="020F0502020204030204" pitchFamily="34" charset="0"/>
              </a:rPr>
              <a:t>RPC </a:t>
            </a:r>
            <a:r>
              <a:rPr lang="en-US" sz="2200" dirty="0">
                <a:latin typeface="CambriaMath"/>
              </a:rPr>
              <a:t>⇒ </a:t>
            </a:r>
            <a:r>
              <a:rPr lang="en-US" sz="2200" dirty="0">
                <a:latin typeface="Calibri" panose="020F0502020204030204" pitchFamily="34" charset="0"/>
              </a:rPr>
              <a:t>more leptons/jets and less MET</a:t>
            </a:r>
          </a:p>
          <a:p>
            <a:r>
              <a:rPr lang="en-US" sz="2200" dirty="0">
                <a:latin typeface="ArialMT"/>
              </a:rPr>
              <a:t>• </a:t>
            </a:r>
            <a:r>
              <a:rPr lang="en-US" sz="2200" dirty="0">
                <a:latin typeface="Calibri" panose="020F0502020204030204" pitchFamily="34" charset="0"/>
              </a:rPr>
              <a:t>RPV → prompt or delayed LSP decay</a:t>
            </a:r>
            <a:endParaRPr lang="es-CO" sz="2200" dirty="0"/>
          </a:p>
        </p:txBody>
      </p:sp>
      <p:cxnSp>
        <p:nvCxnSpPr>
          <p:cNvPr id="37" name="Conector recto 36"/>
          <p:cNvCxnSpPr/>
          <p:nvPr/>
        </p:nvCxnSpPr>
        <p:spPr>
          <a:xfrm>
            <a:off x="12030635" y="1359961"/>
            <a:ext cx="0" cy="3339602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>
            <a:stCxn id="21" idx="3"/>
          </p:cNvCxnSpPr>
          <p:nvPr/>
        </p:nvCxnSpPr>
        <p:spPr>
          <a:xfrm>
            <a:off x="11310763" y="2143349"/>
            <a:ext cx="719872" cy="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11582400" y="4007009"/>
            <a:ext cx="448235" cy="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99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28" grpId="0" animBg="1"/>
      <p:bldP spid="3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18" y="951419"/>
            <a:ext cx="5061156" cy="316498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064835" y="812919"/>
            <a:ext cx="2728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hlinkClick r:id="rId4"/>
              </a:rPr>
              <a:t>arXiv:1908.09672</a:t>
            </a:r>
            <a:endParaRPr lang="es-ES" sz="1200" dirty="0">
              <a:latin typeface="CMU Sans Serif Medium"/>
              <a:cs typeface="CMU Sans Serif Medium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032000" y="69611"/>
            <a:ext cx="563223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</a:rPr>
              <a:t>Data </a:t>
            </a:r>
            <a:r>
              <a:rPr lang="es-CO" sz="3200" b="1" dirty="0" err="1" smtClean="0">
                <a:solidFill>
                  <a:schemeClr val="accent1">
                    <a:lumMod val="50000"/>
                  </a:schemeClr>
                </a:solidFill>
              </a:rPr>
              <a:t>interpretation</a:t>
            </a: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3200" b="1" dirty="0" err="1" smtClean="0">
                <a:solidFill>
                  <a:schemeClr val="accent1">
                    <a:lumMod val="50000"/>
                  </a:schemeClr>
                </a:solidFill>
              </a:rPr>
              <a:t>Frameworks</a:t>
            </a: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s-CO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999748" y="643145"/>
            <a:ext cx="5775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major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difficulty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MSSM:</a:t>
            </a:r>
          </a:p>
          <a:p>
            <a:pPr algn="ctr"/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Huge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parameter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space</a:t>
            </a:r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</a:rPr>
              <a:t>: 124 </a:t>
            </a:r>
            <a:r>
              <a:rPr lang="es-CO" sz="2400" b="1" dirty="0" err="1" smtClean="0">
                <a:solidFill>
                  <a:schemeClr val="accent1">
                    <a:lumMod val="50000"/>
                  </a:schemeClr>
                </a:solidFill>
              </a:rPr>
              <a:t>parameters</a:t>
            </a:r>
            <a:endParaRPr lang="es-CO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432884" y="1609681"/>
            <a:ext cx="53901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err="1" smtClean="0"/>
              <a:t>Two</a:t>
            </a:r>
            <a:r>
              <a:rPr lang="es-CO" sz="2000" b="1" dirty="0" smtClean="0"/>
              <a:t> </a:t>
            </a:r>
            <a:r>
              <a:rPr lang="es-CO" sz="2000" b="1" dirty="0" err="1" smtClean="0"/>
              <a:t>possibilities</a:t>
            </a:r>
            <a:r>
              <a:rPr lang="es-CO" sz="2000" b="1" dirty="0" smtClean="0"/>
              <a:t> to </a:t>
            </a:r>
            <a:r>
              <a:rPr lang="es-CO" sz="2000" b="1" dirty="0" err="1" smtClean="0"/>
              <a:t>overcome</a:t>
            </a:r>
            <a:r>
              <a:rPr lang="es-CO" sz="2000" b="1" dirty="0" smtClean="0"/>
              <a:t> </a:t>
            </a:r>
            <a:r>
              <a:rPr lang="es-CO" sz="2000" b="1" dirty="0" err="1" smtClean="0"/>
              <a:t>this</a:t>
            </a:r>
            <a:r>
              <a:rPr lang="es-CO" sz="2000" b="1" dirty="0" smtClean="0"/>
              <a:t> </a:t>
            </a:r>
            <a:r>
              <a:rPr lang="es-CO" sz="2000" b="1" dirty="0" err="1" smtClean="0"/>
              <a:t>issue</a:t>
            </a:r>
            <a:r>
              <a:rPr lang="es-CO" sz="2000" b="1" dirty="0" smtClean="0"/>
              <a:t>:</a:t>
            </a:r>
          </a:p>
          <a:p>
            <a:pPr marL="342900" indent="-342900">
              <a:buAutoNum type="arabicPeriod"/>
            </a:pPr>
            <a:r>
              <a:rPr lang="es-CO" sz="2000" b="1" dirty="0" err="1" smtClean="0"/>
              <a:t>Efective</a:t>
            </a:r>
            <a:r>
              <a:rPr lang="es-CO" sz="2000" b="1" dirty="0" smtClean="0"/>
              <a:t> Field </a:t>
            </a:r>
            <a:r>
              <a:rPr lang="es-CO" sz="2000" b="1" dirty="0" err="1" smtClean="0"/>
              <a:t>Theories</a:t>
            </a:r>
            <a:endParaRPr lang="es-CO" sz="2000" b="1" dirty="0" smtClean="0"/>
          </a:p>
          <a:p>
            <a:pPr marL="342900" indent="-342900">
              <a:buAutoNum type="arabicPeriod"/>
            </a:pPr>
            <a:r>
              <a:rPr lang="es-CO" sz="2000" b="1" dirty="0" smtClean="0"/>
              <a:t> </a:t>
            </a:r>
            <a:r>
              <a:rPr lang="es-CO" sz="2000" b="1" dirty="0" err="1" smtClean="0"/>
              <a:t>Simplified</a:t>
            </a:r>
            <a:r>
              <a:rPr lang="es-CO" sz="2000" b="1" dirty="0" smtClean="0"/>
              <a:t> </a:t>
            </a:r>
            <a:r>
              <a:rPr lang="es-CO" sz="2000" b="1" dirty="0" err="1" smtClean="0"/>
              <a:t>Models</a:t>
            </a:r>
            <a:endParaRPr lang="es-CO" sz="20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512617" y="4324154"/>
            <a:ext cx="5053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chemeClr val="accent6">
                    <a:lumMod val="50000"/>
                  </a:schemeClr>
                </a:solidFill>
              </a:rPr>
              <a:t>EFECTIVE FIELD THEORIES</a:t>
            </a:r>
            <a:endParaRPr lang="es-CO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918" y="4993569"/>
            <a:ext cx="1922491" cy="1176049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6761228" y="3400824"/>
            <a:ext cx="50136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dirty="0" err="1" smtClean="0"/>
              <a:t>Emphasize</a:t>
            </a:r>
            <a:r>
              <a:rPr lang="es-CO" dirty="0" smtClean="0"/>
              <a:t> </a:t>
            </a:r>
            <a:r>
              <a:rPr lang="es-CO" dirty="0" err="1" smtClean="0"/>
              <a:t>features</a:t>
            </a:r>
            <a:r>
              <a:rPr lang="es-CO" dirty="0" smtClean="0"/>
              <a:t> of a </a:t>
            </a:r>
            <a:r>
              <a:rPr lang="es-CO" dirty="0" err="1" smtClean="0"/>
              <a:t>broad</a:t>
            </a:r>
            <a:r>
              <a:rPr lang="es-CO" dirty="0" smtClean="0"/>
              <a:t> set of </a:t>
            </a:r>
            <a:r>
              <a:rPr lang="es-CO" dirty="0" err="1" smtClean="0"/>
              <a:t>models</a:t>
            </a:r>
            <a:endParaRPr lang="es-CO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dirty="0"/>
              <a:t> </a:t>
            </a:r>
            <a:r>
              <a:rPr lang="es-CO" dirty="0" smtClean="0"/>
              <a:t>Drives </a:t>
            </a:r>
            <a:r>
              <a:rPr lang="es-CO" dirty="0" err="1" smtClean="0"/>
              <a:t>phenomenolgy</a:t>
            </a:r>
            <a:r>
              <a:rPr lang="es-CO" dirty="0" smtClean="0"/>
              <a:t> </a:t>
            </a:r>
            <a:r>
              <a:rPr lang="es-CO" dirty="0" err="1" smtClean="0"/>
              <a:t>for</a:t>
            </a:r>
            <a:r>
              <a:rPr lang="es-CO" dirty="0" smtClean="0"/>
              <a:t> </a:t>
            </a:r>
            <a:r>
              <a:rPr lang="es-CO" dirty="0" err="1" smtClean="0"/>
              <a:t>model</a:t>
            </a:r>
            <a:r>
              <a:rPr lang="es-CO" dirty="0" smtClean="0"/>
              <a:t> </a:t>
            </a:r>
            <a:r>
              <a:rPr lang="es-CO" dirty="0" err="1" smtClean="0"/>
              <a:t>independent</a:t>
            </a:r>
            <a:r>
              <a:rPr lang="es-CO" dirty="0" smtClean="0"/>
              <a:t> </a:t>
            </a:r>
            <a:r>
              <a:rPr lang="es-CO" dirty="0" err="1" smtClean="0"/>
              <a:t>searches</a:t>
            </a:r>
            <a:endParaRPr lang="es-CO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dirty="0"/>
              <a:t> </a:t>
            </a:r>
            <a:r>
              <a:rPr lang="es-CO" dirty="0" err="1" smtClean="0"/>
              <a:t>Usually</a:t>
            </a:r>
            <a:r>
              <a:rPr lang="es-CO" dirty="0" smtClean="0"/>
              <a:t> concéntrate in </a:t>
            </a:r>
            <a:r>
              <a:rPr lang="es-CO" dirty="0" err="1" smtClean="0"/>
              <a:t>one</a:t>
            </a:r>
            <a:r>
              <a:rPr lang="es-CO" dirty="0" smtClean="0"/>
              <a:t> </a:t>
            </a:r>
            <a:r>
              <a:rPr lang="es-CO" dirty="0" err="1" smtClean="0"/>
              <a:t>specific</a:t>
            </a:r>
            <a:r>
              <a:rPr lang="es-CO" dirty="0" smtClean="0"/>
              <a:t> </a:t>
            </a:r>
            <a:r>
              <a:rPr lang="es-CO" dirty="0" err="1" smtClean="0"/>
              <a:t>decay</a:t>
            </a:r>
            <a:r>
              <a:rPr lang="es-CO" dirty="0" smtClean="0"/>
              <a:t> </a:t>
            </a:r>
            <a:r>
              <a:rPr lang="es-CO" dirty="0" err="1" smtClean="0"/>
              <a:t>chain</a:t>
            </a:r>
            <a:r>
              <a:rPr lang="es-CO" dirty="0" smtClean="0"/>
              <a:t>:</a:t>
            </a:r>
            <a:endParaRPr lang="es-CO" dirty="0"/>
          </a:p>
        </p:txBody>
      </p:sp>
      <p:sp>
        <p:nvSpPr>
          <p:cNvPr id="12" name="CuadroTexto 11"/>
          <p:cNvSpPr txBox="1"/>
          <p:nvPr/>
        </p:nvSpPr>
        <p:spPr>
          <a:xfrm>
            <a:off x="6568723" y="2833197"/>
            <a:ext cx="5398688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solidFill>
                  <a:srgbClr val="FF0000"/>
                </a:solidFill>
              </a:rPr>
              <a:t>SIMPLIFIED MODELS (</a:t>
            </a:r>
            <a:r>
              <a:rPr lang="es-CO" sz="1600" b="1" dirty="0" err="1" smtClean="0">
                <a:solidFill>
                  <a:srgbClr val="FF0000"/>
                </a:solidFill>
              </a:rPr>
              <a:t>Adopted</a:t>
            </a:r>
            <a:r>
              <a:rPr lang="es-CO" sz="1600" b="1" dirty="0">
                <a:solidFill>
                  <a:srgbClr val="FF0000"/>
                </a:solidFill>
              </a:rPr>
              <a:t> </a:t>
            </a:r>
            <a:r>
              <a:rPr lang="es-CO" sz="1600" b="1" dirty="0" smtClean="0">
                <a:solidFill>
                  <a:srgbClr val="FF0000"/>
                </a:solidFill>
              </a:rPr>
              <a:t> </a:t>
            </a:r>
            <a:r>
              <a:rPr lang="es-CO" sz="1600" b="1" dirty="0" err="1" smtClean="0">
                <a:solidFill>
                  <a:srgbClr val="FF0000"/>
                </a:solidFill>
              </a:rPr>
              <a:t>for</a:t>
            </a:r>
            <a:r>
              <a:rPr lang="es-CO" sz="1600" b="1" dirty="0" smtClean="0">
                <a:solidFill>
                  <a:srgbClr val="FF0000"/>
                </a:solidFill>
              </a:rPr>
              <a:t> LHC </a:t>
            </a:r>
            <a:r>
              <a:rPr lang="es-CO" sz="1600" b="1" dirty="0" err="1" smtClean="0">
                <a:solidFill>
                  <a:srgbClr val="FF0000"/>
                </a:solidFill>
              </a:rPr>
              <a:t>searches</a:t>
            </a:r>
            <a:r>
              <a:rPr lang="es-CO" sz="2400" b="1" dirty="0" smtClean="0">
                <a:solidFill>
                  <a:srgbClr val="FF0000"/>
                </a:solidFill>
              </a:rPr>
              <a:t>):</a:t>
            </a:r>
          </a:p>
          <a:p>
            <a:endParaRPr lang="es-CO" sz="2400" b="1" dirty="0">
              <a:solidFill>
                <a:srgbClr val="FF0000"/>
              </a:solidFill>
            </a:endParaRPr>
          </a:p>
          <a:p>
            <a:endParaRPr lang="es-CO" sz="2400" b="1" dirty="0" smtClean="0">
              <a:solidFill>
                <a:srgbClr val="FF0000"/>
              </a:solidFill>
            </a:endParaRPr>
          </a:p>
          <a:p>
            <a:endParaRPr lang="es-CO" sz="2400" b="1" dirty="0">
              <a:solidFill>
                <a:srgbClr val="FF0000"/>
              </a:solidFill>
            </a:endParaRPr>
          </a:p>
          <a:p>
            <a:endParaRPr lang="es-CO" sz="2400" b="1" dirty="0" smtClean="0">
              <a:solidFill>
                <a:srgbClr val="FF0000"/>
              </a:solidFill>
            </a:endParaRPr>
          </a:p>
          <a:p>
            <a:endParaRPr lang="es-CO" sz="2400" b="1" dirty="0">
              <a:solidFill>
                <a:srgbClr val="FF0000"/>
              </a:solidFill>
            </a:endParaRPr>
          </a:p>
          <a:p>
            <a:endParaRPr lang="es-CO" sz="2400" b="1" dirty="0" smtClean="0">
              <a:solidFill>
                <a:srgbClr val="FF0000"/>
              </a:solidFill>
            </a:endParaRPr>
          </a:p>
          <a:p>
            <a:endParaRPr lang="es-CO" sz="2400" b="1" dirty="0">
              <a:solidFill>
                <a:srgbClr val="FF0000"/>
              </a:solidFill>
            </a:endParaRPr>
          </a:p>
          <a:p>
            <a:endParaRPr lang="es-CO" sz="2400" b="1" dirty="0" smtClean="0">
              <a:solidFill>
                <a:srgbClr val="FF0000"/>
              </a:solidFill>
            </a:endParaRPr>
          </a:p>
          <a:p>
            <a:endParaRPr lang="es-CO" sz="2400" b="1" dirty="0" smtClean="0">
              <a:solidFill>
                <a:srgbClr val="FF0000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831431" y="5145969"/>
            <a:ext cx="33688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dirty="0" err="1" smtClean="0"/>
              <a:t>Contact</a:t>
            </a:r>
            <a:r>
              <a:rPr lang="es-CO" dirty="0" smtClean="0"/>
              <a:t> </a:t>
            </a:r>
            <a:r>
              <a:rPr lang="es-CO" dirty="0" err="1" smtClean="0"/>
              <a:t>interaction</a:t>
            </a:r>
            <a:r>
              <a:rPr lang="es-CO" dirty="0" smtClean="0"/>
              <a:t> </a:t>
            </a:r>
            <a:r>
              <a:rPr lang="es-CO" dirty="0" err="1" smtClean="0"/>
              <a:t>between</a:t>
            </a:r>
            <a:r>
              <a:rPr lang="es-CO" dirty="0" smtClean="0"/>
              <a:t> SM and DM </a:t>
            </a:r>
            <a:r>
              <a:rPr lang="es-CO" dirty="0" err="1" smtClean="0"/>
              <a:t>particles</a:t>
            </a:r>
            <a:r>
              <a:rPr lang="es-CO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dirty="0" err="1" smtClean="0"/>
              <a:t>Few</a:t>
            </a:r>
            <a:r>
              <a:rPr lang="es-CO" dirty="0" smtClean="0"/>
              <a:t> </a:t>
            </a:r>
            <a:r>
              <a:rPr lang="es-CO" dirty="0" err="1" smtClean="0"/>
              <a:t>parameters</a:t>
            </a:r>
            <a:endParaRPr lang="es-CO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dirty="0"/>
              <a:t> </a:t>
            </a:r>
            <a:r>
              <a:rPr lang="es-CO" dirty="0" err="1" smtClean="0"/>
              <a:t>Model</a:t>
            </a:r>
            <a:r>
              <a:rPr lang="es-CO" dirty="0" smtClean="0"/>
              <a:t> </a:t>
            </a:r>
            <a:r>
              <a:rPr lang="es-CO" dirty="0" err="1" smtClean="0"/>
              <a:t>independent</a:t>
            </a:r>
            <a:r>
              <a:rPr lang="es-CO" dirty="0" smtClean="0"/>
              <a:t> </a:t>
            </a:r>
            <a:r>
              <a:rPr lang="es-CO" dirty="0" err="1" smtClean="0"/>
              <a:t>searches</a:t>
            </a:r>
            <a:endParaRPr lang="es-CO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dirty="0"/>
              <a:t> </a:t>
            </a:r>
            <a:r>
              <a:rPr lang="es-CO" dirty="0" err="1" smtClean="0"/>
              <a:t>Valid</a:t>
            </a:r>
            <a:r>
              <a:rPr lang="es-CO" dirty="0" smtClean="0"/>
              <a:t> </a:t>
            </a:r>
            <a:r>
              <a:rPr lang="es-CO" dirty="0" err="1" smtClean="0"/>
              <a:t>only</a:t>
            </a:r>
            <a:r>
              <a:rPr lang="es-CO" dirty="0" smtClean="0"/>
              <a:t> </a:t>
            </a:r>
            <a:r>
              <a:rPr lang="es-CO" dirty="0" err="1" smtClean="0"/>
              <a:t>for</a:t>
            </a:r>
            <a:r>
              <a:rPr lang="es-CO" dirty="0" smtClean="0"/>
              <a:t> Q</a:t>
            </a:r>
            <a:r>
              <a:rPr lang="es-CO" baseline="30000" dirty="0" smtClean="0"/>
              <a:t>2</a:t>
            </a:r>
            <a:r>
              <a:rPr lang="es-CO" dirty="0" smtClean="0"/>
              <a:t> &lt;&lt; </a:t>
            </a:r>
            <a:r>
              <a:rPr lang="es-CO" dirty="0" err="1" smtClean="0"/>
              <a:t>M</a:t>
            </a:r>
            <a:r>
              <a:rPr lang="es-CO" baseline="-25000" dirty="0" err="1" smtClean="0"/>
              <a:t>mediator</a:t>
            </a:r>
            <a:endParaRPr lang="es-CO" baseline="-25000" dirty="0" smtClean="0"/>
          </a:p>
          <a:p>
            <a:r>
              <a:rPr lang="es-CO" dirty="0" smtClean="0"/>
              <a:t>     </a:t>
            </a:r>
            <a:r>
              <a:rPr lang="es-CO" dirty="0" smtClean="0">
                <a:sym typeface="Wingdings" panose="05000000000000000000" pitchFamily="2" charset="2"/>
              </a:rPr>
              <a:t> </a:t>
            </a:r>
            <a:r>
              <a:rPr lang="es-CO" dirty="0" err="1" smtClean="0">
                <a:sym typeface="Wingdings" panose="05000000000000000000" pitchFamily="2" charset="2"/>
              </a:rPr>
              <a:t>Issue</a:t>
            </a:r>
            <a:r>
              <a:rPr lang="es-CO" dirty="0" smtClean="0">
                <a:sym typeface="Wingdings" panose="05000000000000000000" pitchFamily="2" charset="2"/>
              </a:rPr>
              <a:t> </a:t>
            </a:r>
            <a:r>
              <a:rPr lang="es-CO" dirty="0" err="1" smtClean="0">
                <a:sym typeface="Wingdings" panose="05000000000000000000" pitchFamily="2" charset="2"/>
              </a:rPr>
              <a:t>for</a:t>
            </a:r>
            <a:r>
              <a:rPr lang="es-CO" dirty="0" smtClean="0">
                <a:sym typeface="Wingdings" panose="05000000000000000000" pitchFamily="2" charset="2"/>
              </a:rPr>
              <a:t> LHC</a:t>
            </a:r>
            <a:endParaRPr lang="es-CO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3495" y="4831189"/>
            <a:ext cx="1147978" cy="170813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68067" y="4770255"/>
            <a:ext cx="2222146" cy="1830003"/>
          </a:xfrm>
          <a:prstGeom prst="rect">
            <a:avLst/>
          </a:prstGeom>
        </p:spPr>
      </p:pic>
      <p:sp>
        <p:nvSpPr>
          <p:cNvPr id="16" name="Flecha derecha 15"/>
          <p:cNvSpPr/>
          <p:nvPr/>
        </p:nvSpPr>
        <p:spPr>
          <a:xfrm>
            <a:off x="8293767" y="5581593"/>
            <a:ext cx="465222" cy="3058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Rectángulo 16"/>
          <p:cNvSpPr/>
          <p:nvPr/>
        </p:nvSpPr>
        <p:spPr>
          <a:xfrm>
            <a:off x="10807113" y="1490879"/>
            <a:ext cx="10159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200" dirty="0" smtClean="0">
                <a:hlinkClick r:id="rId8"/>
              </a:rPr>
              <a:t>LHC DM W.G.</a:t>
            </a:r>
            <a:endParaRPr lang="es-CO" sz="1200" dirty="0"/>
          </a:p>
        </p:txBody>
      </p:sp>
      <p:sp>
        <p:nvSpPr>
          <p:cNvPr id="18" name="Marcador de número de diapositiva 17"/>
          <p:cNvSpPr>
            <a:spLocks noGrp="1"/>
          </p:cNvSpPr>
          <p:nvPr>
            <p:ph type="sldNum" sz="quarter" idx="12"/>
          </p:nvPr>
        </p:nvSpPr>
        <p:spPr>
          <a:xfrm>
            <a:off x="9017973" y="6586797"/>
            <a:ext cx="2844800" cy="365125"/>
          </a:xfrm>
        </p:spPr>
        <p:txBody>
          <a:bodyPr/>
          <a:lstStyle/>
          <a:p>
            <a:fld id="{10146EDE-2EEE-4885-8D53-4A3F1D6688A6}" type="slidenum">
              <a:rPr lang="es-CO" smtClean="0"/>
              <a:t>32</a:t>
            </a:fld>
            <a:endParaRPr lang="es-CO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32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274886" y="6487025"/>
            <a:ext cx="2844800" cy="365125"/>
          </a:xfrm>
        </p:spPr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77522" y="781388"/>
            <a:ext cx="9126071" cy="560153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CO" sz="2400" b="1" dirty="0">
                <a:solidFill>
                  <a:srgbClr val="E3751D"/>
                </a:solidFill>
                <a:latin typeface="Georgia" panose="02040502050405020303" pitchFamily="18" charset="0"/>
              </a:rPr>
              <a:t>• </a:t>
            </a:r>
            <a:r>
              <a:rPr lang="es-CO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Signal</a:t>
            </a:r>
            <a:r>
              <a:rPr lang="es-CO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CO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region</a:t>
            </a:r>
            <a:r>
              <a:rPr lang="es-CO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es-CO" sz="2400" b="1" dirty="0">
                <a:solidFill>
                  <a:srgbClr val="000000"/>
                </a:solidFill>
                <a:latin typeface="Calibri-Bold"/>
              </a:rPr>
              <a:t>SR</a:t>
            </a:r>
            <a:r>
              <a:rPr lang="es-CO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r>
              <a:rPr lang="en-US" sz="2200" dirty="0" smtClean="0">
                <a:solidFill>
                  <a:srgbClr val="244A58"/>
                </a:solidFill>
                <a:latin typeface="Georgia" panose="02040502050405020303" pitchFamily="18" charset="0"/>
              </a:rPr>
              <a:t>       ▫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may be single-bin (“cut &amp; count”) or </a:t>
            </a:r>
            <a:r>
              <a:rPr lang="en-US" sz="2200" dirty="0" err="1" smtClean="0">
                <a:solidFill>
                  <a:srgbClr val="244A58"/>
                </a:solidFill>
                <a:latin typeface="Calibri" panose="020F0502020204030204" pitchFamily="34" charset="0"/>
              </a:rPr>
              <a:t>multibin</a:t>
            </a:r>
            <a:endParaRPr lang="en-US" sz="2200" dirty="0">
              <a:solidFill>
                <a:srgbClr val="244A58"/>
              </a:solidFill>
              <a:latin typeface="Calibri" panose="020F0502020204030204" pitchFamily="34" charset="0"/>
            </a:endParaRPr>
          </a:p>
          <a:p>
            <a:r>
              <a:rPr lang="en-US" sz="2200" dirty="0" smtClean="0">
                <a:solidFill>
                  <a:srgbClr val="244A58"/>
                </a:solidFill>
                <a:latin typeface="Georgia" panose="02040502050405020303" pitchFamily="18" charset="0"/>
              </a:rPr>
              <a:t>        ▫ </a:t>
            </a:r>
            <a:r>
              <a:rPr lang="en-US" sz="2200" dirty="0" err="1" smtClean="0">
                <a:solidFill>
                  <a:srgbClr val="244A58"/>
                </a:solidFill>
                <a:latin typeface="Calibri" panose="020F0502020204030204" pitchFamily="34" charset="0"/>
              </a:rPr>
              <a:t>optimised</a:t>
            </a:r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for best discovery in targeted </a:t>
            </a:r>
            <a:r>
              <a:rPr lang="en-US" sz="2200" dirty="0" err="1" smtClean="0">
                <a:solidFill>
                  <a:srgbClr val="244A58"/>
                </a:solidFill>
                <a:latin typeface="Calibri" panose="020F0502020204030204" pitchFamily="34" charset="0"/>
              </a:rPr>
              <a:t>productioon</a:t>
            </a:r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/decay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mode</a:t>
            </a:r>
          </a:p>
          <a:p>
            <a:r>
              <a:rPr lang="en-US" sz="2200" dirty="0" smtClean="0">
                <a:solidFill>
                  <a:srgbClr val="244A58"/>
                </a:solidFill>
                <a:latin typeface="Georgia" panose="02040502050405020303" pitchFamily="18" charset="0"/>
              </a:rPr>
              <a:t>        ▫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to cover different mass hierarchies </a:t>
            </a:r>
            <a:r>
              <a:rPr lang="en-US" sz="2200" dirty="0">
                <a:solidFill>
                  <a:srgbClr val="244A58"/>
                </a:solidFill>
                <a:latin typeface="SegoeUISymbol"/>
              </a:rPr>
              <a:t>➜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few SRs for each final </a:t>
            </a:r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state</a:t>
            </a:r>
          </a:p>
          <a:p>
            <a:endParaRPr lang="en-US" sz="2200" dirty="0">
              <a:solidFill>
                <a:srgbClr val="244A58"/>
              </a:solidFill>
              <a:latin typeface="Calibri" panose="020F0502020204030204" pitchFamily="34" charset="0"/>
            </a:endParaRPr>
          </a:p>
          <a:p>
            <a:r>
              <a:rPr lang="es-CO" sz="2200" dirty="0">
                <a:solidFill>
                  <a:srgbClr val="E3751D"/>
                </a:solidFill>
                <a:latin typeface="Georgia" panose="02040502050405020303" pitchFamily="18" charset="0"/>
              </a:rPr>
              <a:t>• </a:t>
            </a:r>
            <a:r>
              <a:rPr lang="es-CO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Data-</a:t>
            </a:r>
            <a:r>
              <a:rPr lang="es-CO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driven</a:t>
            </a:r>
            <a:r>
              <a:rPr lang="es-CO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CO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background</a:t>
            </a:r>
            <a:r>
              <a:rPr lang="es-CO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s-CO" sz="24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estimate</a:t>
            </a:r>
            <a:endParaRPr lang="es-CO" sz="24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200" dirty="0" smtClean="0">
                <a:solidFill>
                  <a:srgbClr val="244A58"/>
                </a:solidFill>
                <a:latin typeface="Georgia" panose="02040502050405020303" pitchFamily="18" charset="0"/>
              </a:rPr>
              <a:t>    ▫ </a:t>
            </a:r>
            <a:r>
              <a:rPr lang="en-US" sz="2200" dirty="0">
                <a:solidFill>
                  <a:srgbClr val="0000FF"/>
                </a:solidFill>
                <a:latin typeface="Calibri" panose="020F0502020204030204" pitchFamily="34" charset="0"/>
              </a:rPr>
              <a:t>irreducible backgrounds </a:t>
            </a:r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estimated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using control region (</a:t>
            </a:r>
            <a:r>
              <a:rPr lang="en-US" sz="2200" b="1" dirty="0">
                <a:solidFill>
                  <a:srgbClr val="244A58"/>
                </a:solidFill>
                <a:latin typeface="Calibri-Bold"/>
              </a:rPr>
              <a:t>CR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) data as a</a:t>
            </a:r>
          </a:p>
          <a:p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       constraint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and Monte Carlo to extrapolate from CR to SR</a:t>
            </a:r>
          </a:p>
          <a:p>
            <a:r>
              <a:rPr lang="es-CO" sz="2200" dirty="0" smtClean="0">
                <a:solidFill>
                  <a:srgbClr val="244A58"/>
                </a:solidFill>
                <a:latin typeface="Georgia" panose="02040502050405020303" pitchFamily="18" charset="0"/>
              </a:rPr>
              <a:t>    ▫ </a:t>
            </a:r>
            <a:r>
              <a:rPr lang="es-CO" sz="2200" dirty="0">
                <a:solidFill>
                  <a:srgbClr val="C10000"/>
                </a:solidFill>
                <a:latin typeface="Calibri" panose="020F0502020204030204" pitchFamily="34" charset="0"/>
              </a:rPr>
              <a:t>reducible </a:t>
            </a:r>
            <a:r>
              <a:rPr lang="es-CO" sz="2200" dirty="0" err="1">
                <a:solidFill>
                  <a:srgbClr val="C10000"/>
                </a:solidFill>
                <a:latin typeface="Calibri" panose="020F0502020204030204" pitchFamily="34" charset="0"/>
              </a:rPr>
              <a:t>background</a:t>
            </a:r>
            <a:r>
              <a:rPr lang="es-CO" sz="2200" dirty="0">
                <a:solidFill>
                  <a:srgbClr val="C10000"/>
                </a:solidFill>
                <a:latin typeface="Calibri" panose="020F0502020204030204" pitchFamily="34" charset="0"/>
              </a:rPr>
              <a:t> 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(</a:t>
            </a:r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fake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/non-</a:t>
            </a:r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isolated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leptons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, MET </a:t>
            </a:r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from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 jet</a:t>
            </a:r>
          </a:p>
          <a:p>
            <a:r>
              <a:rPr lang="es-CO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       mis-</a:t>
            </a:r>
            <a:r>
              <a:rPr lang="es-CO" sz="2200" dirty="0" err="1" smtClean="0">
                <a:solidFill>
                  <a:srgbClr val="244A58"/>
                </a:solidFill>
                <a:latin typeface="Calibri" panose="020F0502020204030204" pitchFamily="34" charset="0"/>
              </a:rPr>
              <a:t>measurement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) </a:t>
            </a:r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from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 </a:t>
            </a:r>
            <a:r>
              <a:rPr lang="es-CO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data</a:t>
            </a:r>
            <a:endParaRPr lang="es-CO" sz="2200" dirty="0">
              <a:solidFill>
                <a:srgbClr val="244A58"/>
              </a:solidFill>
              <a:latin typeface="Calibri" panose="020F0502020204030204" pitchFamily="34" charset="0"/>
            </a:endParaRPr>
          </a:p>
          <a:p>
            <a:r>
              <a:rPr lang="en-US" sz="2200" dirty="0" smtClean="0">
                <a:solidFill>
                  <a:srgbClr val="244A58"/>
                </a:solidFill>
                <a:latin typeface="Georgia" panose="02040502050405020303" pitchFamily="18" charset="0"/>
              </a:rPr>
              <a:t>    ▫ </a:t>
            </a:r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validation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regions (</a:t>
            </a:r>
            <a:r>
              <a:rPr lang="en-US" sz="2200" b="1" dirty="0">
                <a:solidFill>
                  <a:srgbClr val="244A58"/>
                </a:solidFill>
                <a:latin typeface="Calibri-Bold"/>
              </a:rPr>
              <a:t>VR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) to check background </a:t>
            </a:r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estimate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method and</a:t>
            </a:r>
          </a:p>
          <a:p>
            <a:r>
              <a:rPr lang="es-CO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        CR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→SR variable </a:t>
            </a:r>
            <a:r>
              <a:rPr lang="es-CO" sz="2200" dirty="0" err="1" smtClean="0">
                <a:solidFill>
                  <a:srgbClr val="244A58"/>
                </a:solidFill>
                <a:latin typeface="Calibri" panose="020F0502020204030204" pitchFamily="34" charset="0"/>
              </a:rPr>
              <a:t>modelling</a:t>
            </a:r>
            <a:endParaRPr lang="es-CO" sz="2200" dirty="0" smtClean="0">
              <a:solidFill>
                <a:srgbClr val="244A58"/>
              </a:solidFill>
              <a:latin typeface="Calibri" panose="020F0502020204030204" pitchFamily="34" charset="0"/>
            </a:endParaRPr>
          </a:p>
          <a:p>
            <a:endParaRPr lang="es-CO" sz="2200" dirty="0">
              <a:solidFill>
                <a:srgbClr val="244A58"/>
              </a:solidFill>
              <a:latin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E3751D"/>
                </a:solidFill>
                <a:latin typeface="Georgia" panose="02040502050405020303" pitchFamily="18" charset="0"/>
              </a:rPr>
              <a:t>• 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Likelihood fit of data in SRs and CRs</a:t>
            </a:r>
          </a:p>
          <a:p>
            <a:r>
              <a:rPr lang="en-US" sz="2200" dirty="0" smtClean="0">
                <a:solidFill>
                  <a:srgbClr val="244A58"/>
                </a:solidFill>
                <a:latin typeface="Georgia" panose="02040502050405020303" pitchFamily="18" charset="0"/>
              </a:rPr>
              <a:t>    ▫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hypothesis </a:t>
            </a:r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testing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of signal models </a:t>
            </a:r>
            <a:r>
              <a:rPr lang="en-US" sz="2200" dirty="0">
                <a:solidFill>
                  <a:srgbClr val="244A58"/>
                </a:solidFill>
                <a:latin typeface="SegoeUISymbol"/>
              </a:rPr>
              <a:t>➜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95% CL </a:t>
            </a:r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cross-section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upper limits</a:t>
            </a:r>
          </a:p>
          <a:p>
            <a:r>
              <a:rPr lang="en-US" sz="2200" dirty="0" smtClean="0">
                <a:solidFill>
                  <a:srgbClr val="244A58"/>
                </a:solidFill>
                <a:latin typeface="Georgia" panose="02040502050405020303" pitchFamily="18" charset="0"/>
              </a:rPr>
              <a:t>   ▫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background versus data </a:t>
            </a:r>
            <a:r>
              <a:rPr lang="en-US" sz="2200" dirty="0">
                <a:solidFill>
                  <a:srgbClr val="244A58"/>
                </a:solidFill>
                <a:latin typeface="SegoeUISymbol"/>
              </a:rPr>
              <a:t>➜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model-independent upper limits at 95% </a:t>
            </a:r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CL</a:t>
            </a:r>
            <a:endParaRPr lang="es-CO" sz="2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5302" y="233456"/>
            <a:ext cx="2645677" cy="19180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5302" y="2451312"/>
            <a:ext cx="2645677" cy="20482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5302" y="4729103"/>
            <a:ext cx="2645677" cy="19818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CuadroTexto 11"/>
          <p:cNvSpPr txBox="1"/>
          <p:nvPr/>
        </p:nvSpPr>
        <p:spPr>
          <a:xfrm>
            <a:off x="3243919" y="33279"/>
            <a:ext cx="478248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O" sz="3600" b="1" dirty="0" err="1" smtClean="0">
                <a:solidFill>
                  <a:schemeClr val="accent1">
                    <a:lumMod val="50000"/>
                  </a:schemeClr>
                </a:solidFill>
              </a:rPr>
              <a:t>Typical</a:t>
            </a:r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</a:rPr>
              <a:t> SUSY </a:t>
            </a:r>
            <a:r>
              <a:rPr lang="es-CO" sz="3600" b="1" dirty="0" err="1" smtClean="0">
                <a:solidFill>
                  <a:schemeClr val="accent1">
                    <a:lumMod val="50000"/>
                  </a:schemeClr>
                </a:solidFill>
              </a:rPr>
              <a:t>Search</a:t>
            </a:r>
            <a:endParaRPr lang="es-CO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30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37417" y="239882"/>
            <a:ext cx="7009226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Squarks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 &amp;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gluinos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: 0L + jets + MET</a:t>
            </a:r>
            <a:endParaRPr lang="es-CO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125505" y="889137"/>
                <a:ext cx="8080189" cy="36462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b="1" dirty="0" smtClean="0">
                    <a:solidFill>
                      <a:srgbClr val="E3751D"/>
                    </a:solidFill>
                    <a:latin typeface="Georgia" panose="02040502050405020303" pitchFamily="18" charset="0"/>
                  </a:rPr>
                  <a:t>• </a:t>
                </a:r>
                <a:r>
                  <a:rPr lang="en-US" sz="22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Events with no isolated lepton (e/μ) in the final state</a:t>
                </a:r>
              </a:p>
              <a:p>
                <a:r>
                  <a:rPr lang="en-US" sz="2200" b="1" dirty="0" smtClean="0">
                    <a:solidFill>
                      <a:srgbClr val="000000"/>
                    </a:solidFill>
                    <a:latin typeface="SegoeUISymbol"/>
                  </a:rPr>
                  <a:t>-</a:t>
                </a:r>
                <a:r>
                  <a:rPr lang="en-US" sz="2200" b="1" dirty="0" smtClean="0">
                    <a:solidFill>
                      <a:srgbClr val="000000"/>
                    </a:solidFill>
                    <a:latin typeface="SegoeUISymbol"/>
                    <a:sym typeface="Wingdings" panose="05000000000000000000" pitchFamily="2" charset="2"/>
                  </a:rPr>
                  <a:t></a:t>
                </a:r>
                <a:r>
                  <a:rPr lang="en-US" sz="2200" b="1" dirty="0" smtClean="0">
                    <a:solidFill>
                      <a:srgbClr val="000000"/>
                    </a:solidFill>
                    <a:latin typeface="SegoeUISymbol"/>
                  </a:rPr>
                  <a:t> </a:t>
                </a:r>
                <a:r>
                  <a:rPr lang="en-US" sz="2200" b="1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rely </a:t>
                </a:r>
                <a:r>
                  <a:rPr lang="en-US" sz="22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on high MET and hadronic </a:t>
                </a:r>
                <a:r>
                  <a:rPr lang="en-US" sz="2200" b="1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activity.</a:t>
                </a:r>
              </a:p>
              <a:p>
                <a:endParaRPr lang="en-US" sz="1400" b="1" dirty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  <a:p>
                <a:r>
                  <a:rPr lang="es-CO" sz="2200" b="1" dirty="0">
                    <a:solidFill>
                      <a:srgbClr val="E3751D"/>
                    </a:solidFill>
                    <a:latin typeface="Georgia" panose="02040502050405020303" pitchFamily="18" charset="0"/>
                  </a:rPr>
                  <a:t>• </a:t>
                </a:r>
                <a:r>
                  <a:rPr lang="es-CO" sz="22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Various</a:t>
                </a:r>
                <a:r>
                  <a:rPr lang="es-CO" sz="22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s-CO" sz="2200" b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strategies</a:t>
                </a:r>
                <a:r>
                  <a:rPr lang="es-CO" sz="2200" b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:</a:t>
                </a:r>
              </a:p>
              <a:p>
                <a:pPr marL="457200" indent="-457200">
                  <a:buAutoNum type="alphaLcParenR"/>
                </a:pPr>
                <a:r>
                  <a:rPr lang="en-US" sz="2200" dirty="0" err="1" smtClean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multibin</a:t>
                </a:r>
                <a:r>
                  <a:rPr lang="en-US" sz="2200" dirty="0" smtClean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sz="2200" dirty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SRs: shape of jet-related variables, </a:t>
                </a:r>
                <a:endParaRPr lang="en-US" sz="2200" dirty="0" smtClean="0">
                  <a:solidFill>
                    <a:srgbClr val="244A58"/>
                  </a:solidFill>
                  <a:latin typeface="Calibri" panose="020F0502020204030204" pitchFamily="34" charset="0"/>
                </a:endParaRPr>
              </a:p>
              <a:p>
                <a:r>
                  <a:rPr lang="en-US" sz="2200" dirty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sz="2200" dirty="0" smtClean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    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rgbClr val="244A5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200" b="0" i="1" smtClean="0">
                            <a:solidFill>
                              <a:srgbClr val="244A58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s-CO" sz="2200" b="0" i="1" smtClean="0">
                            <a:solidFill>
                              <a:srgbClr val="244A58"/>
                            </a:solidFill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es-CO" sz="2200" b="0" i="1" smtClean="0">
                        <a:solidFill>
                          <a:srgbClr val="244A58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s-CO" sz="2200" b="0" i="1" smtClean="0">
                            <a:solidFill>
                              <a:srgbClr val="244A58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s-CO" sz="2200" b="0" i="1" smtClean="0">
                            <a:solidFill>
                              <a:srgbClr val="244A58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s-CO" sz="2200" b="0" i="1" smtClean="0">
                            <a:solidFill>
                              <a:srgbClr val="244A58"/>
                            </a:solidFill>
                            <a:latin typeface="Cambria Math" panose="02040503050406030204" pitchFamily="18" charset="0"/>
                          </a:rPr>
                          <m:t>𝑒𝑡𝑠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s-CO" sz="2200" b="0" i="1" smtClean="0">
                                <a:solidFill>
                                  <a:srgbClr val="244A5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CO" sz="2200" b="0" i="1" smtClean="0">
                                <a:solidFill>
                                  <a:srgbClr val="244A58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s-CO" sz="2200" b="0" i="1" smtClean="0">
                                <a:solidFill>
                                  <a:srgbClr val="244A58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s-CO" sz="2200" b="0" i="1" smtClean="0">
                                <a:solidFill>
                                  <a:srgbClr val="244A58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sz="2200" dirty="0" smtClean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 </a:t>
                </a:r>
                <a:endParaRPr lang="en-US" sz="2200" dirty="0">
                  <a:solidFill>
                    <a:srgbClr val="244A58"/>
                  </a:solidFill>
                  <a:latin typeface="CambriaMath"/>
                </a:endParaRPr>
              </a:p>
              <a:p>
                <a:r>
                  <a:rPr lang="en-US" sz="2200" dirty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b) Boosted Decision Tree (BDT) trained against </a:t>
                </a:r>
                <a:r>
                  <a:rPr lang="en-US" sz="2200" dirty="0" smtClean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SM</a:t>
                </a:r>
              </a:p>
              <a:p>
                <a:endParaRPr lang="en-US" sz="1000" dirty="0">
                  <a:solidFill>
                    <a:srgbClr val="244A58"/>
                  </a:solidFill>
                  <a:latin typeface="Calibri" panose="020F0502020204030204" pitchFamily="34" charset="0"/>
                </a:endParaRPr>
              </a:p>
              <a:p>
                <a:r>
                  <a:rPr lang="en-US" sz="2200" dirty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c) split events into two </a:t>
                </a:r>
                <a:r>
                  <a:rPr lang="en-US" sz="2200" dirty="0" err="1">
                    <a:solidFill>
                      <a:srgbClr val="244A58"/>
                    </a:solidFill>
                    <a:latin typeface="Calibri" panose="020F0502020204030204" pitchFamily="34" charset="0"/>
                  </a:rPr>
                  <a:t>pseudojets</a:t>
                </a:r>
                <a:r>
                  <a:rPr lang="en-US" sz="2200" dirty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 and compute MT2(j1; j2</a:t>
                </a:r>
                <a:r>
                  <a:rPr lang="en-US" sz="2200" dirty="0" smtClean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)</a:t>
                </a:r>
              </a:p>
              <a:p>
                <a:endParaRPr lang="en-US" sz="1000" dirty="0">
                  <a:solidFill>
                    <a:srgbClr val="244A58"/>
                  </a:solidFill>
                  <a:latin typeface="Calibri" panose="020F0502020204030204" pitchFamily="34" charset="0"/>
                </a:endParaRPr>
              </a:p>
              <a:p>
                <a:r>
                  <a:rPr lang="es-CO" sz="2200" dirty="0">
                    <a:solidFill>
                      <a:srgbClr val="244A58"/>
                    </a:solidFill>
                    <a:latin typeface="Calibri" panose="020F0502020204030204" pitchFamily="34" charset="0"/>
                  </a:rPr>
                  <a:t>d) use </a:t>
                </a:r>
                <a:r>
                  <a:rPr lang="es-CO" sz="2200" dirty="0">
                    <a:solidFill>
                      <a:srgbClr val="244A58"/>
                    </a:solidFill>
                    <a:latin typeface="CambriaMath"/>
                  </a:rPr>
                  <a:t>MHT =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s-CO" sz="2200" i="1" smtClean="0">
                            <a:solidFill>
                              <a:srgbClr val="244A58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CO" sz="2200" b="0" i="1" smtClean="0">
                            <a:solidFill>
                              <a:srgbClr val="244A58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s-CO" sz="2200" b="0" i="1" smtClean="0">
                                <a:solidFill>
                                  <a:srgbClr val="244A5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s-CO" sz="2200" b="0" i="1" smtClean="0">
                                <a:solidFill>
                                  <a:srgbClr val="244A58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s-CO" sz="2200" b="0" i="1" smtClean="0">
                                <a:solidFill>
                                  <a:srgbClr val="244A58"/>
                                </a:solidFill>
                                <a:latin typeface="Cambria Math" panose="02040503050406030204" pitchFamily="18" charset="0"/>
                              </a:rPr>
                              <m:t>𝑒𝑡𝑠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es-CO" sz="2200" b="0" i="1" smtClean="0">
                                    <a:solidFill>
                                      <a:srgbClr val="244A58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s-CO" sz="2200" b="0" i="1" smtClean="0">
                                        <a:solidFill>
                                          <a:srgbClr val="244A58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s-CO" sz="2200" b="0" i="1" smtClean="0">
                                        <a:solidFill>
                                          <a:srgbClr val="244A58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s-CO" sz="2200" b="0" i="1" smtClean="0">
                                    <a:solidFill>
                                      <a:srgbClr val="244A58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a:rPr lang="es-CO" sz="2200" b="0" i="1" smtClean="0">
                                    <a:solidFill>
                                      <a:srgbClr val="244A58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p>
                            </m:sSubSup>
                          </m:e>
                        </m:nary>
                      </m:e>
                    </m:d>
                  </m:oMath>
                </a14:m>
                <a:endParaRPr lang="es-CO" sz="2200" dirty="0"/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505" y="889137"/>
                <a:ext cx="8080189" cy="3646255"/>
              </a:xfrm>
              <a:prstGeom prst="rect">
                <a:avLst/>
              </a:prstGeom>
              <a:blipFill>
                <a:blip r:embed="rId4"/>
                <a:stretch>
                  <a:fillRect l="-1057" t="-1338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6406" y="384032"/>
            <a:ext cx="4448175" cy="340778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8651233" y="76986"/>
            <a:ext cx="2653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hlinkClick r:id="rId6"/>
              </a:rPr>
              <a:t>JHEP </a:t>
            </a:r>
            <a:r>
              <a:rPr lang="es-CO" dirty="0">
                <a:hlinkClick r:id="rId6"/>
              </a:rPr>
              <a:t>(2019) 2019: </a:t>
            </a:r>
            <a:r>
              <a:rPr lang="es-CO" dirty="0" smtClean="0">
                <a:hlinkClick r:id="rId6"/>
              </a:rPr>
              <a:t>244</a:t>
            </a:r>
            <a:endParaRPr lang="es-CO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6406" y="3856292"/>
            <a:ext cx="4351966" cy="287296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628" y="4756006"/>
            <a:ext cx="2867306" cy="178290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2342" y="4535392"/>
            <a:ext cx="3624301" cy="2118989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4268274" y="3966605"/>
            <a:ext cx="247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hlinkClick r:id="rId10"/>
              </a:rPr>
              <a:t>CMS-PAS-SUS-19-005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3059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884891" y="278629"/>
            <a:ext cx="67617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b="1" dirty="0" err="1" smtClean="0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Same-sign</a:t>
            </a: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 2 </a:t>
            </a:r>
            <a:r>
              <a:rPr lang="es-CO" sz="3200" b="1" dirty="0" err="1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L</a:t>
            </a:r>
            <a:r>
              <a:rPr lang="es-CO" sz="3200" b="1" dirty="0" err="1" smtClean="0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eptons</a:t>
            </a: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 &amp; 3 </a:t>
            </a:r>
            <a:r>
              <a:rPr lang="es-CO" sz="3200" b="1" dirty="0" err="1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L</a:t>
            </a:r>
            <a:r>
              <a:rPr lang="es-CO" sz="3200" b="1" dirty="0" err="1" smtClean="0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eptons</a:t>
            </a:r>
            <a:endParaRPr lang="es-CO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09600" y="1091642"/>
            <a:ext cx="70283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Targets </a:t>
            </a:r>
            <a:r>
              <a:rPr lang="en-US" sz="2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leptonic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 decay signals (including </a:t>
            </a:r>
            <a:r>
              <a:rPr lang="en-US" sz="2200" b="1" i="1" dirty="0">
                <a:solidFill>
                  <a:srgbClr val="000000"/>
                </a:solidFill>
                <a:latin typeface="Calibri-Italic"/>
              </a:rPr>
              <a:t>R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</a:rPr>
              <a:t>-parity </a:t>
            </a:r>
            <a:r>
              <a:rPr lang="en-US" sz="2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violation)</a:t>
            </a:r>
            <a:endParaRPr lang="en-US" sz="22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200" dirty="0">
                <a:solidFill>
                  <a:srgbClr val="244A58"/>
                </a:solidFill>
                <a:latin typeface="Georgia" panose="02040502050405020303" pitchFamily="18" charset="0"/>
              </a:rPr>
              <a:t>▫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limited SM (irreducible) same-sign </a:t>
            </a:r>
            <a:r>
              <a:rPr lang="en-US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lepton </a:t>
            </a:r>
            <a:r>
              <a:rPr lang="es-CO" sz="2200" dirty="0" err="1" smtClean="0">
                <a:solidFill>
                  <a:srgbClr val="244A58"/>
                </a:solidFill>
                <a:latin typeface="Calibri" panose="020F0502020204030204" pitchFamily="34" charset="0"/>
              </a:rPr>
              <a:t>backgrounds</a:t>
            </a:r>
            <a:endParaRPr lang="es-CO" sz="2200" dirty="0" smtClean="0">
              <a:solidFill>
                <a:srgbClr val="244A58"/>
              </a:solidFill>
              <a:latin typeface="Calibri" panose="020F0502020204030204" pitchFamily="34" charset="0"/>
            </a:endParaRPr>
          </a:p>
          <a:p>
            <a:endParaRPr lang="es-CO" sz="1000" dirty="0">
              <a:solidFill>
                <a:srgbClr val="244A58"/>
              </a:solidFill>
              <a:latin typeface="Calibri" panose="020F0502020204030204" pitchFamily="34" charset="0"/>
            </a:endParaRPr>
          </a:p>
          <a:p>
            <a:r>
              <a:rPr lang="en-US" sz="2200" dirty="0">
                <a:solidFill>
                  <a:srgbClr val="244A58"/>
                </a:solidFill>
                <a:latin typeface="Georgia" panose="02040502050405020303" pitchFamily="18" charset="0"/>
              </a:rPr>
              <a:t>▫ </a:t>
            </a:r>
            <a:r>
              <a:rPr lang="en-US" sz="2200" dirty="0">
                <a:solidFill>
                  <a:srgbClr val="244A58"/>
                </a:solidFill>
                <a:latin typeface="Calibri" panose="020F0502020204030204" pitchFamily="34" charset="0"/>
              </a:rPr>
              <a:t>reducible detector backgrounds non negligible:</a:t>
            </a:r>
          </a:p>
          <a:p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fake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/non-</a:t>
            </a:r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prompt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leptons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, </a:t>
            </a:r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electron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charge</a:t>
            </a:r>
            <a:endParaRPr lang="es-CO" sz="2200" dirty="0">
              <a:solidFill>
                <a:srgbClr val="244A58"/>
              </a:solidFill>
              <a:latin typeface="Calibri" panose="020F0502020204030204" pitchFamily="34" charset="0"/>
            </a:endParaRPr>
          </a:p>
          <a:p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flip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, ... </a:t>
            </a:r>
            <a:r>
              <a:rPr lang="es-CO" sz="2200" dirty="0">
                <a:solidFill>
                  <a:srgbClr val="244A58"/>
                </a:solidFill>
                <a:latin typeface="SegoeUISymbol"/>
              </a:rPr>
              <a:t>➜</a:t>
            </a:r>
            <a:r>
              <a:rPr lang="es-CO" sz="2200" dirty="0" err="1" smtClean="0">
                <a:solidFill>
                  <a:srgbClr val="244A58"/>
                </a:solidFill>
                <a:latin typeface="Calibri" panose="020F0502020204030204" pitchFamily="34" charset="0"/>
              </a:rPr>
              <a:t>estimated</a:t>
            </a:r>
            <a:r>
              <a:rPr lang="es-CO" sz="2200" dirty="0" smtClean="0">
                <a:solidFill>
                  <a:srgbClr val="244A58"/>
                </a:solidFill>
                <a:latin typeface="Calibri" panose="020F0502020204030204" pitchFamily="34" charset="0"/>
              </a:rPr>
              <a:t> </a:t>
            </a:r>
            <a:r>
              <a:rPr lang="es-CO" sz="2200" dirty="0" err="1">
                <a:solidFill>
                  <a:srgbClr val="244A58"/>
                </a:solidFill>
                <a:latin typeface="Calibri" panose="020F0502020204030204" pitchFamily="34" charset="0"/>
              </a:rPr>
              <a:t>from</a:t>
            </a:r>
            <a:r>
              <a:rPr lang="es-CO" sz="2200" dirty="0">
                <a:solidFill>
                  <a:srgbClr val="244A58"/>
                </a:solidFill>
                <a:latin typeface="Calibri" panose="020F0502020204030204" pitchFamily="34" charset="0"/>
              </a:rPr>
              <a:t> data</a:t>
            </a:r>
            <a:endParaRPr lang="es-CO" sz="22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775" y="3467010"/>
            <a:ext cx="3558155" cy="3254466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5716" y="0"/>
            <a:ext cx="2702859" cy="1620464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7930" y="2123896"/>
            <a:ext cx="4554070" cy="448608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17" y="3370370"/>
            <a:ext cx="4014036" cy="3351106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8745124" y="1643066"/>
            <a:ext cx="2565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PT Sans"/>
                <a:hlinkClick r:id="rId8"/>
              </a:rPr>
              <a:t>CMS-PAS-SUS-19-008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2253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223" y="4069975"/>
            <a:ext cx="4816114" cy="246893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8169" y="4866695"/>
            <a:ext cx="1647502" cy="130709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7200" y="382576"/>
            <a:ext cx="6063629" cy="6200775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752" y="2594414"/>
            <a:ext cx="2051539" cy="1568824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35422" y="2567076"/>
            <a:ext cx="2109821" cy="1742896"/>
          </a:xfrm>
          <a:prstGeom prst="rect">
            <a:avLst/>
          </a:prstGeom>
        </p:spPr>
      </p:pic>
      <p:cxnSp>
        <p:nvCxnSpPr>
          <p:cNvPr id="21" name="Conector recto de flecha 20"/>
          <p:cNvCxnSpPr/>
          <p:nvPr/>
        </p:nvCxnSpPr>
        <p:spPr>
          <a:xfrm flipH="1" flipV="1">
            <a:off x="1362635" y="3887411"/>
            <a:ext cx="968289" cy="7742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V="1">
            <a:off x="3327354" y="4014136"/>
            <a:ext cx="278349" cy="6829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23"/>
          <p:cNvSpPr/>
          <p:nvPr/>
        </p:nvSpPr>
        <p:spPr>
          <a:xfrm>
            <a:off x="1878287" y="106261"/>
            <a:ext cx="3339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Stop </a:t>
            </a:r>
            <a:r>
              <a:rPr lang="es-CO" sz="3600" b="1" dirty="0" err="1" smtClean="0">
                <a:solidFill>
                  <a:schemeClr val="accent1">
                    <a:lumMod val="50000"/>
                  </a:schemeClr>
                </a:solidFill>
                <a:latin typeface="Nyala-Regular"/>
              </a:rPr>
              <a:t>searches</a:t>
            </a:r>
            <a:endParaRPr lang="es-CO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833322" y="6076043"/>
            <a:ext cx="3708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OVERLAID CONTOURS ARE FROM DIFFERENT PROCESSES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/>
              <p:cNvSpPr txBox="1"/>
              <p:nvPr/>
            </p:nvSpPr>
            <p:spPr>
              <a:xfrm>
                <a:off x="9330" y="913889"/>
                <a:ext cx="5406341" cy="1507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s-CO" sz="2200" dirty="0" smtClean="0"/>
                  <a:t> </a:t>
                </a:r>
                <a:r>
                  <a:rPr lang="es-CO" sz="2200" dirty="0" err="1" smtClean="0"/>
                  <a:t>Different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analysis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strategies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depending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on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the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mass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difference</a:t>
                </a:r>
                <a:r>
                  <a:rPr lang="es-CO" sz="2200" dirty="0" smtClean="0"/>
                  <a:t>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s-CO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s-CO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CO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acc>
                          <m:accPr>
                            <m:chr m:val="̃"/>
                            <m:ctrlPr>
                              <a:rPr lang="es-CO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CO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sub>
                    </m:sSub>
                    <m:r>
                      <a:rPr lang="es-CO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s-CO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bSup>
                          <m:sSubSupPr>
                            <m:ctrlPr>
                              <a:rPr lang="es-CO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CO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s-CO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s-CO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</m:sub>
                    </m:sSub>
                  </m:oMath>
                </a14:m>
                <a:endParaRPr lang="es-CO" sz="2200" dirty="0" smtClean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es-CO" sz="2200" dirty="0"/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s-CO" sz="2200" dirty="0" smtClean="0"/>
                  <a:t> Compressed </a:t>
                </a:r>
                <a:r>
                  <a:rPr lang="es-CO" sz="2200" dirty="0" err="1" smtClean="0"/>
                  <a:t>regions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studied</a:t>
                </a:r>
                <a:r>
                  <a:rPr lang="es-CO" sz="2200" dirty="0" smtClean="0"/>
                  <a:t> </a:t>
                </a:r>
                <a:r>
                  <a:rPr lang="es-CO" sz="2200" dirty="0" err="1" smtClean="0"/>
                  <a:t>with</a:t>
                </a:r>
                <a:r>
                  <a:rPr lang="es-CO" sz="2200" dirty="0" smtClean="0"/>
                  <a:t> ISR jet. </a:t>
                </a:r>
                <a:endParaRPr lang="es-CO" sz="2200" dirty="0"/>
              </a:p>
            </p:txBody>
          </p:sp>
        </mc:Choice>
        <mc:Fallback xmlns="">
          <p:sp>
            <p:nvSpPr>
              <p:cNvPr id="27" name="CuadroTexto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0" y="913889"/>
                <a:ext cx="5406341" cy="1507272"/>
              </a:xfrm>
              <a:prstGeom prst="rect">
                <a:avLst/>
              </a:prstGeom>
              <a:blipFill>
                <a:blip r:embed="rId9"/>
                <a:stretch>
                  <a:fillRect l="-1242" t="-2834" b="-728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823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0949" y="800721"/>
            <a:ext cx="349824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smtClean="0">
                <a:solidFill>
                  <a:srgbClr val="B94543"/>
                </a:solidFill>
                <a:latin typeface="CMU Sans Serif Medium"/>
                <a:cs typeface="CMU Sans Serif Medium"/>
              </a:rPr>
              <a:t>VBF </a:t>
            </a:r>
            <a:r>
              <a:rPr lang="es-ES" sz="2000" b="1" dirty="0" err="1" smtClean="0">
                <a:solidFill>
                  <a:srgbClr val="B94543"/>
                </a:solidFill>
                <a:latin typeface="CMU Sans Serif Medium"/>
                <a:cs typeface="CMU Sans Serif Medium"/>
              </a:rPr>
              <a:t>selection</a:t>
            </a:r>
            <a:r>
              <a:rPr lang="es-ES" sz="2000" b="1" dirty="0" smtClean="0">
                <a:solidFill>
                  <a:srgbClr val="B94543"/>
                </a:solidFill>
                <a:latin typeface="CMU Sans Serif Medium"/>
                <a:cs typeface="CMU Sans Serif Medium"/>
              </a:rPr>
              <a:t>:</a:t>
            </a:r>
            <a:r>
              <a:rPr lang="es-ES" sz="2000" b="1" dirty="0" smtClean="0">
                <a:latin typeface="CMU Sans Serif Medium"/>
                <a:cs typeface="CMU Sans Serif Medium"/>
              </a:rPr>
              <a:t> </a:t>
            </a:r>
            <a:r>
              <a:rPr lang="es-ES" sz="2000" dirty="0" smtClean="0">
                <a:latin typeface="CMU Sans Serif Medium"/>
                <a:cs typeface="CMU Sans Serif Medium"/>
              </a:rPr>
              <a:t>jet </a:t>
            </a:r>
            <a:r>
              <a:rPr lang="es-ES" sz="2000" dirty="0" err="1">
                <a:latin typeface="CMU Sans Serif Medium"/>
                <a:cs typeface="CMU Sans Serif Medium"/>
              </a:rPr>
              <a:t>candidates</a:t>
            </a:r>
            <a:r>
              <a:rPr lang="es-ES" sz="2000" dirty="0">
                <a:latin typeface="CMU Sans Serif Medium"/>
                <a:cs typeface="CMU Sans Serif Medium"/>
              </a:rPr>
              <a:t> </a:t>
            </a:r>
            <a:r>
              <a:rPr lang="es-ES" sz="2000" dirty="0" err="1" smtClean="0">
                <a:latin typeface="CMU Sans Serif Medium"/>
                <a:cs typeface="CMU Sans Serif Medium"/>
              </a:rPr>
              <a:t>with</a:t>
            </a:r>
            <a:r>
              <a:rPr lang="es-ES" sz="2000" dirty="0" smtClean="0">
                <a:latin typeface="CMU Sans Serif Medium"/>
                <a:cs typeface="CMU Sans Serif Medium"/>
              </a:rPr>
              <a:t> </a:t>
            </a:r>
            <a:r>
              <a:rPr lang="es-ES" sz="2000" dirty="0" err="1" smtClean="0">
                <a:latin typeface="CMU Sans Serif Medium"/>
                <a:cs typeface="CMU Sans Serif Medium"/>
              </a:rPr>
              <a:t>the</a:t>
            </a:r>
            <a:r>
              <a:rPr lang="es-ES" sz="2000" dirty="0" smtClean="0">
                <a:latin typeface="CMU Sans Serif Medium"/>
                <a:cs typeface="CMU Sans Serif Medium"/>
              </a:rPr>
              <a:t> </a:t>
            </a:r>
            <a:r>
              <a:rPr lang="es-ES" sz="2000" dirty="0" err="1" smtClean="0">
                <a:latin typeface="CMU Sans Serif Medium"/>
                <a:cs typeface="CMU Sans Serif Medium"/>
              </a:rPr>
              <a:t>following</a:t>
            </a:r>
            <a:r>
              <a:rPr lang="es-ES" sz="2000" dirty="0" smtClean="0">
                <a:latin typeface="CMU Sans Serif Medium"/>
                <a:cs typeface="CMU Sans Serif Medium"/>
              </a:rPr>
              <a:t> </a:t>
            </a:r>
            <a:r>
              <a:rPr lang="es-ES" sz="2000" dirty="0" err="1" smtClean="0">
                <a:latin typeface="CMU Sans Serif Medium"/>
                <a:cs typeface="CMU Sans Serif Medium"/>
              </a:rPr>
              <a:t>requirements</a:t>
            </a:r>
            <a:endParaRPr lang="es-ES" sz="2000" dirty="0" smtClean="0">
              <a:latin typeface="CMU Sans Serif Medium"/>
              <a:cs typeface="CMU Sans Serif Medium"/>
            </a:endParaRPr>
          </a:p>
          <a:p>
            <a:pPr marL="285750" indent="-285750">
              <a:buClr>
                <a:srgbClr val="B94543"/>
              </a:buClr>
              <a:buFont typeface="Wingdings" charset="2"/>
              <a:buChar char="ü"/>
            </a:pPr>
            <a:r>
              <a:rPr lang="es-ES" sz="2000" dirty="0" err="1" smtClean="0">
                <a:latin typeface="CMU Sans Serif Medium"/>
                <a:cs typeface="CMU Sans Serif Medium"/>
              </a:rPr>
              <a:t>large</a:t>
            </a:r>
            <a:r>
              <a:rPr lang="es-ES" sz="2000" dirty="0" smtClean="0">
                <a:latin typeface="CMU Sans Serif Medium"/>
                <a:cs typeface="CMU Sans Serif Medium"/>
              </a:rPr>
              <a:t> eta </a:t>
            </a:r>
            <a:r>
              <a:rPr lang="es-ES" sz="2000" dirty="0" err="1" smtClean="0">
                <a:latin typeface="CMU Sans Serif Medium"/>
                <a:cs typeface="CMU Sans Serif Medium"/>
              </a:rPr>
              <a:t>separation</a:t>
            </a:r>
            <a:endParaRPr lang="es-ES" sz="2000" dirty="0" smtClean="0">
              <a:latin typeface="CMU Sans Serif Medium"/>
              <a:cs typeface="CMU Sans Serif Medium"/>
            </a:endParaRPr>
          </a:p>
          <a:p>
            <a:pPr marL="285750" indent="-285750">
              <a:buClr>
                <a:srgbClr val="B94543"/>
              </a:buClr>
              <a:buFont typeface="Wingdings" charset="2"/>
              <a:buChar char="ü"/>
            </a:pPr>
            <a:r>
              <a:rPr lang="es-ES" sz="2000" dirty="0" smtClean="0">
                <a:latin typeface="CMU Sans Serif Medium"/>
                <a:cs typeface="CMU Sans Serif Medium"/>
              </a:rPr>
              <a:t>in </a:t>
            </a:r>
            <a:r>
              <a:rPr lang="es-ES" sz="2000" dirty="0" err="1" smtClean="0">
                <a:latin typeface="CMU Sans Serif Medium"/>
                <a:cs typeface="CMU Sans Serif Medium"/>
              </a:rPr>
              <a:t>opposite</a:t>
            </a:r>
            <a:r>
              <a:rPr lang="es-ES" sz="2000" dirty="0">
                <a:latin typeface="CMU Sans Serif Medium"/>
                <a:cs typeface="CMU Sans Serif Medium"/>
              </a:rPr>
              <a:t> </a:t>
            </a:r>
            <a:r>
              <a:rPr lang="es-ES" sz="2000" dirty="0" err="1" smtClean="0">
                <a:latin typeface="CMU Sans Serif Medium"/>
                <a:cs typeface="CMU Sans Serif Medium"/>
              </a:rPr>
              <a:t>hemispheres</a:t>
            </a:r>
            <a:endParaRPr lang="es-ES" sz="2000" dirty="0">
              <a:latin typeface="CMU Sans Serif Medium"/>
              <a:cs typeface="CMU Sans Serif Medium"/>
            </a:endParaRPr>
          </a:p>
          <a:p>
            <a:pPr marL="285750" indent="-285750">
              <a:buClr>
                <a:srgbClr val="B94543"/>
              </a:buClr>
              <a:buFont typeface="Wingdings" charset="2"/>
              <a:buChar char="ü"/>
            </a:pPr>
            <a:r>
              <a:rPr lang="es-ES" sz="2000" dirty="0" err="1" smtClean="0">
                <a:latin typeface="CMU Sans Serif Medium"/>
              </a:rPr>
              <a:t>large</a:t>
            </a:r>
            <a:r>
              <a:rPr lang="es-ES" sz="2000" dirty="0" smtClean="0">
                <a:latin typeface="CMU Sans Serif Medium"/>
              </a:rPr>
              <a:t> </a:t>
            </a:r>
            <a:r>
              <a:rPr lang="es-ES" sz="2000" dirty="0" err="1">
                <a:latin typeface="CMU Sans Serif Medium"/>
              </a:rPr>
              <a:t>dijet</a:t>
            </a:r>
            <a:r>
              <a:rPr lang="es-ES" sz="2000" dirty="0">
                <a:latin typeface="CMU Sans Serif Medium"/>
              </a:rPr>
              <a:t> </a:t>
            </a:r>
            <a:r>
              <a:rPr lang="es-ES" sz="2000" dirty="0" err="1">
                <a:latin typeface="CMU Sans Serif Medium"/>
              </a:rPr>
              <a:t>invariant</a:t>
            </a:r>
            <a:r>
              <a:rPr lang="es-ES" sz="2000" dirty="0">
                <a:latin typeface="CMU Sans Serif Medium"/>
              </a:rPr>
              <a:t> </a:t>
            </a:r>
            <a:r>
              <a:rPr lang="es-ES" sz="2000" dirty="0" err="1" smtClean="0">
                <a:latin typeface="CMU Sans Serif Medium"/>
              </a:rPr>
              <a:t>mass</a:t>
            </a:r>
            <a:endParaRPr lang="es-ES" sz="2000" dirty="0">
              <a:latin typeface="CMU Sans Serif Medium"/>
            </a:endParaRPr>
          </a:p>
          <a:p>
            <a:endParaRPr lang="es-ES" sz="2000" dirty="0">
              <a:latin typeface="CMU Sans Serif Medium"/>
              <a:cs typeface="CMU Sans Serif Medium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552963" y="2893823"/>
            <a:ext cx="63692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CMU Sans Serif Medium"/>
                <a:cs typeface="CMU Sans Serif Medium"/>
              </a:rPr>
              <a:t>VBF </a:t>
            </a:r>
            <a:r>
              <a:rPr lang="es-ES" dirty="0" err="1" smtClean="0">
                <a:latin typeface="CMU Sans Serif Medium"/>
                <a:cs typeface="CMU Sans Serif Medium"/>
              </a:rPr>
              <a:t>topology</a:t>
            </a:r>
            <a:r>
              <a:rPr lang="es-ES" dirty="0" smtClean="0">
                <a:latin typeface="CMU Sans Serif Medium"/>
                <a:cs typeface="CMU Sans Serif Medium"/>
              </a:rPr>
              <a:t> </a:t>
            </a:r>
            <a:r>
              <a:rPr lang="es-ES" dirty="0" err="1" smtClean="0">
                <a:latin typeface="CMU Sans Serif Medium"/>
                <a:cs typeface="CMU Sans Serif Medium"/>
              </a:rPr>
              <a:t>suffers</a:t>
            </a:r>
            <a:r>
              <a:rPr lang="es-ES" dirty="0" smtClean="0">
                <a:latin typeface="CMU Sans Serif Medium"/>
                <a:cs typeface="CMU Sans Serif Medium"/>
              </a:rPr>
              <a:t> </a:t>
            </a:r>
            <a:r>
              <a:rPr lang="es-ES" dirty="0" err="1">
                <a:latin typeface="CMU Sans Serif Medium"/>
                <a:cs typeface="CMU Sans Serif Medium"/>
              </a:rPr>
              <a:t>from</a:t>
            </a:r>
            <a:r>
              <a:rPr lang="es-ES" dirty="0">
                <a:latin typeface="CMU Sans Serif Medium"/>
                <a:cs typeface="CMU Sans Serif Medium"/>
              </a:rPr>
              <a:t> </a:t>
            </a:r>
            <a:r>
              <a:rPr lang="es-ES" dirty="0" err="1">
                <a:latin typeface="CMU Sans Serif Medium"/>
                <a:cs typeface="CMU Sans Serif Medium"/>
              </a:rPr>
              <a:t>smaller</a:t>
            </a:r>
            <a:r>
              <a:rPr lang="es-ES" dirty="0">
                <a:latin typeface="CMU Sans Serif Medium"/>
                <a:cs typeface="CMU Sans Serif Medium"/>
              </a:rPr>
              <a:t> </a:t>
            </a:r>
            <a:r>
              <a:rPr lang="es-ES" dirty="0" err="1">
                <a:latin typeface="CMU Sans Serif Medium"/>
                <a:cs typeface="CMU Sans Serif Medium"/>
              </a:rPr>
              <a:t>cross</a:t>
            </a:r>
            <a:r>
              <a:rPr lang="es-ES" dirty="0">
                <a:latin typeface="CMU Sans Serif Medium"/>
                <a:cs typeface="CMU Sans Serif Medium"/>
              </a:rPr>
              <a:t> </a:t>
            </a:r>
            <a:r>
              <a:rPr lang="es-ES" dirty="0" err="1">
                <a:latin typeface="CMU Sans Serif Medium"/>
                <a:cs typeface="CMU Sans Serif Medium"/>
              </a:rPr>
              <a:t>sections</a:t>
            </a:r>
            <a:r>
              <a:rPr lang="es-ES" dirty="0">
                <a:latin typeface="CMU Sans Serif Medium"/>
                <a:cs typeface="CMU Sans Serif Medium"/>
              </a:rPr>
              <a:t>, </a:t>
            </a:r>
            <a:r>
              <a:rPr lang="es-ES" dirty="0" err="1">
                <a:latin typeface="CMU Sans Serif Medium"/>
                <a:cs typeface="CMU Sans Serif Medium"/>
              </a:rPr>
              <a:t>but</a:t>
            </a:r>
            <a:r>
              <a:rPr lang="es-ES" dirty="0">
                <a:latin typeface="CMU Sans Serif Medium"/>
                <a:cs typeface="CMU Sans Serif Medium"/>
              </a:rPr>
              <a:t> </a:t>
            </a:r>
            <a:r>
              <a:rPr lang="es-ES" dirty="0" err="1" smtClean="0">
                <a:latin typeface="CMU Sans Serif Medium"/>
                <a:cs typeface="CMU Sans Serif Medium"/>
              </a:rPr>
              <a:t>benefits</a:t>
            </a:r>
            <a:r>
              <a:rPr lang="es-ES" dirty="0" smtClean="0">
                <a:latin typeface="CMU Sans Serif Medium"/>
                <a:cs typeface="CMU Sans Serif Medium"/>
              </a:rPr>
              <a:t> </a:t>
            </a:r>
            <a:r>
              <a:rPr lang="es-ES" dirty="0" err="1">
                <a:latin typeface="CMU Sans Serif Medium"/>
                <a:cs typeface="CMU Sans Serif Medium"/>
              </a:rPr>
              <a:t>from</a:t>
            </a:r>
            <a:r>
              <a:rPr lang="es-ES" dirty="0">
                <a:latin typeface="CMU Sans Serif Medium"/>
                <a:cs typeface="CMU Sans Serif Medium"/>
              </a:rPr>
              <a:t> </a:t>
            </a:r>
            <a:r>
              <a:rPr lang="es-ES" dirty="0" err="1">
                <a:latin typeface="CMU Sans Serif Medium"/>
                <a:cs typeface="CMU Sans Serif Medium"/>
              </a:rPr>
              <a:t>lower</a:t>
            </a:r>
            <a:r>
              <a:rPr lang="es-ES" dirty="0">
                <a:latin typeface="CMU Sans Serif Medium"/>
                <a:cs typeface="CMU Sans Serif Medium"/>
              </a:rPr>
              <a:t> </a:t>
            </a:r>
            <a:r>
              <a:rPr lang="es-ES" dirty="0" err="1">
                <a:latin typeface="CMU Sans Serif Medium"/>
                <a:cs typeface="CMU Sans Serif Medium"/>
              </a:rPr>
              <a:t>contamination</a:t>
            </a:r>
            <a:r>
              <a:rPr lang="es-ES" dirty="0">
                <a:latin typeface="CMU Sans Serif Medium"/>
                <a:cs typeface="CMU Sans Serif Medium"/>
              </a:rPr>
              <a:t> </a:t>
            </a:r>
            <a:r>
              <a:rPr lang="es-ES" dirty="0" err="1">
                <a:latin typeface="CMU Sans Serif Medium"/>
                <a:cs typeface="CMU Sans Serif Medium"/>
              </a:rPr>
              <a:t>from</a:t>
            </a:r>
            <a:r>
              <a:rPr lang="es-ES" dirty="0">
                <a:latin typeface="CMU Sans Serif Medium"/>
                <a:cs typeface="CMU Sans Serif Medium"/>
              </a:rPr>
              <a:t> SM </a:t>
            </a:r>
            <a:r>
              <a:rPr lang="es-ES" dirty="0" err="1" smtClean="0">
                <a:latin typeface="CMU Sans Serif Medium"/>
                <a:cs typeface="CMU Sans Serif Medium"/>
              </a:rPr>
              <a:t>backgrounds</a:t>
            </a:r>
            <a:r>
              <a:rPr lang="es-ES" dirty="0" smtClean="0">
                <a:latin typeface="CMU Sans Serif Medium"/>
                <a:cs typeface="CMU Sans Serif Medium"/>
              </a:rPr>
              <a:t>.</a:t>
            </a:r>
            <a:endParaRPr lang="es-ES" dirty="0">
              <a:latin typeface="CMU Sans Serif Medium"/>
              <a:cs typeface="CMU Sans Serif Medium"/>
            </a:endParaRPr>
          </a:p>
        </p:txBody>
      </p:sp>
      <p:pic>
        <p:nvPicPr>
          <p:cNvPr id="4" name="Imagen 3" descr="vb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923" y="916399"/>
            <a:ext cx="2020180" cy="1797617"/>
          </a:xfrm>
          <a:prstGeom prst="rect">
            <a:avLst/>
          </a:prstGeom>
        </p:spPr>
      </p:pic>
      <p:pic>
        <p:nvPicPr>
          <p:cNvPr id="5" name="Imagen 4" descr="EWK-slep_limits_summary_cm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92" y="2848483"/>
            <a:ext cx="4345379" cy="340022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 rot="3391386" flipH="1">
            <a:off x="1442344" y="4903732"/>
            <a:ext cx="55472" cy="674557"/>
          </a:xfrm>
          <a:prstGeom prst="roundRect">
            <a:avLst/>
          </a:prstGeom>
          <a:solidFill>
            <a:srgbClr val="996633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s-E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1409253" y="5910414"/>
                <a:ext cx="3874678" cy="6765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b="1" dirty="0" smtClean="0">
                    <a:solidFill>
                      <a:srgbClr val="FF0000"/>
                    </a:solidFill>
                    <a:latin typeface="CMU Sans Serif Medium"/>
                    <a:cs typeface="CMU Sans Serif Medium"/>
                  </a:rPr>
                  <a:t>Region </a:t>
                </a:r>
                <a:r>
                  <a:rPr lang="es-ES" b="1" dirty="0" err="1" smtClean="0">
                    <a:solidFill>
                      <a:srgbClr val="FF0000"/>
                    </a:solidFill>
                    <a:latin typeface="CMU Sans Serif Medium"/>
                    <a:cs typeface="CMU Sans Serif Medium"/>
                  </a:rPr>
                  <a:t>under</a:t>
                </a:r>
                <a:r>
                  <a:rPr lang="es-ES" b="1" dirty="0" smtClean="0">
                    <a:solidFill>
                      <a:srgbClr val="FF0000"/>
                    </a:solidFill>
                    <a:latin typeface="CMU Sans Serif Medium"/>
                    <a:cs typeface="CMU Sans Serif Medium"/>
                  </a:rPr>
                  <a:t> </a:t>
                </a:r>
                <a:r>
                  <a:rPr lang="es-ES" b="1" dirty="0" err="1" smtClean="0">
                    <a:solidFill>
                      <a:srgbClr val="FF0000"/>
                    </a:solidFill>
                    <a:latin typeface="CMU Sans Serif Medium"/>
                    <a:cs typeface="CMU Sans Serif Medium"/>
                  </a:rPr>
                  <a:t>exploration</a:t>
                </a:r>
                <a:r>
                  <a:rPr lang="es-ES" b="1" dirty="0" smtClean="0">
                    <a:solidFill>
                      <a:srgbClr val="FF0000"/>
                    </a:solidFill>
                    <a:latin typeface="CMU Sans Serif Medium"/>
                    <a:cs typeface="CMU Sans Serif Medium"/>
                  </a:rPr>
                  <a:t>:</a:t>
                </a:r>
              </a:p>
              <a:p>
                <a:r>
                  <a:rPr lang="es-ES" b="1" dirty="0" smtClean="0">
                    <a:solidFill>
                      <a:srgbClr val="FF0000"/>
                    </a:solidFill>
                    <a:latin typeface="Symbol" panose="05050102010706020507" pitchFamily="18" charset="2"/>
                    <a:cs typeface="CMU Sans Serif Medium"/>
                  </a:rPr>
                  <a:t>D</a:t>
                </a:r>
                <a:r>
                  <a:rPr lang="es-ES" b="1" dirty="0" smtClean="0">
                    <a:solidFill>
                      <a:srgbClr val="FF0000"/>
                    </a:solidFill>
                    <a:latin typeface="CMU Sans Serif Medium"/>
                    <a:cs typeface="CMU Sans Serif Medium"/>
                  </a:rPr>
                  <a:t>m =m(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CO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CO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</m:acc>
                      </m:e>
                      <m:sub>
                        <m:r>
                          <a:rPr lang="es-CO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s-CO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bSup>
                    <m:r>
                      <a:rPr lang="es-CO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s-CO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CO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CO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</m:acc>
                      </m:e>
                      <m:sub>
                        <m:r>
                          <a:rPr lang="es-CO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s-CO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s-ES" b="1" dirty="0" smtClean="0">
                    <a:solidFill>
                      <a:srgbClr val="FF0000"/>
                    </a:solidFill>
                    <a:latin typeface="CMU Sans Serif Medium"/>
                    <a:cs typeface="CMU Sans Serif Medium"/>
                  </a:rPr>
                  <a:t>)-m(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CO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s-CO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CO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</m:acc>
                      </m:e>
                      <m:sub>
                        <m:r>
                          <a:rPr lang="es-CO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s-CO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s-ES" b="1" dirty="0" smtClean="0">
                    <a:solidFill>
                      <a:srgbClr val="FF0000"/>
                    </a:solidFill>
                    <a:latin typeface="CMU Sans Serif Medium"/>
                    <a:cs typeface="CMU Sans Serif Medium"/>
                  </a:rPr>
                  <a:t>)= 1 – 50 </a:t>
                </a:r>
                <a:r>
                  <a:rPr lang="es-ES" b="1" dirty="0" err="1" smtClean="0">
                    <a:solidFill>
                      <a:srgbClr val="FF0000"/>
                    </a:solidFill>
                    <a:latin typeface="CMU Sans Serif Medium"/>
                    <a:cs typeface="CMU Sans Serif Medium"/>
                  </a:rPr>
                  <a:t>GeV</a:t>
                </a:r>
                <a:endParaRPr lang="es-ES" b="1" dirty="0">
                  <a:solidFill>
                    <a:srgbClr val="FF0000"/>
                  </a:solidFill>
                  <a:latin typeface="CMU Sans Serif Medium"/>
                  <a:cs typeface="CMU Sans Serif Medium"/>
                </a:endParaRPr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253" y="5910414"/>
                <a:ext cx="3874678" cy="676595"/>
              </a:xfrm>
              <a:prstGeom prst="rect">
                <a:avLst/>
              </a:prstGeom>
              <a:blipFill>
                <a:blip r:embed="rId4"/>
                <a:stretch>
                  <a:fillRect l="-1258" t="-5405" b="-1261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ector recto de flecha 7"/>
          <p:cNvCxnSpPr/>
          <p:nvPr/>
        </p:nvCxnSpPr>
        <p:spPr>
          <a:xfrm flipH="1" flipV="1">
            <a:off x="1766708" y="5185745"/>
            <a:ext cx="1276744" cy="782256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1966259" y="22939"/>
            <a:ext cx="511078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</a:rPr>
              <a:t>VBF </a:t>
            </a:r>
            <a:r>
              <a:rPr lang="es-CO" sz="3600" b="1" dirty="0" err="1" smtClean="0">
                <a:solidFill>
                  <a:schemeClr val="accent1">
                    <a:lumMod val="50000"/>
                  </a:schemeClr>
                </a:solidFill>
              </a:rPr>
              <a:t>Electroweakinos</a:t>
            </a:r>
            <a:endParaRPr lang="es-CO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228746" y="2755324"/>
            <a:ext cx="2055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 smtClean="0">
                <a:hlinkClick r:id="rId5"/>
              </a:rPr>
              <a:t>CMS SUSY </a:t>
            </a:r>
            <a:r>
              <a:rPr lang="es-CO" sz="1200" dirty="0" err="1" smtClean="0">
                <a:hlinkClick r:id="rId5"/>
              </a:rPr>
              <a:t>Results</a:t>
            </a:r>
            <a:endParaRPr lang="es-CO" sz="1200" dirty="0"/>
          </a:p>
        </p:txBody>
      </p:sp>
      <p:sp>
        <p:nvSpPr>
          <p:cNvPr id="17" name="Marcador de fecha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4713-B709-49EF-9790-4F447C4249BA}" type="datetime1">
              <a:rPr lang="es-CO" smtClean="0"/>
              <a:t>2/12/2019</a:t>
            </a:fld>
            <a:endParaRPr lang="es-CO"/>
          </a:p>
        </p:txBody>
      </p:sp>
      <p:sp>
        <p:nvSpPr>
          <p:cNvPr id="18" name="Marcador de pie de pá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/>
              <a:t>MOCA 2019, C. Avila</a:t>
            </a:r>
            <a:endParaRPr lang="es-CO"/>
          </a:p>
        </p:txBody>
      </p:sp>
      <p:sp>
        <p:nvSpPr>
          <p:cNvPr id="19" name="Marcador de número de diapositiva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46EDE-2EEE-4885-8D53-4A3F1D6688A6}" type="slidenum">
              <a:rPr lang="es-CO" smtClean="0"/>
              <a:t>37</a:t>
            </a:fld>
            <a:endParaRPr lang="es-CO"/>
          </a:p>
        </p:txBody>
      </p:sp>
      <p:sp>
        <p:nvSpPr>
          <p:cNvPr id="20" name="Rectángulo 19"/>
          <p:cNvSpPr/>
          <p:nvPr/>
        </p:nvSpPr>
        <p:spPr>
          <a:xfrm>
            <a:off x="2491664" y="3069689"/>
            <a:ext cx="1925472" cy="4776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21" name="Imagen 20" descr="Captura de pantalla 2018-08-02 a las 2.33.40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993" y="197224"/>
            <a:ext cx="4593194" cy="2696599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9905" y="3719961"/>
            <a:ext cx="4850282" cy="295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15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032000" y="267287"/>
            <a:ext cx="6705600" cy="85725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High Mass </a:t>
            </a:r>
            <a:r>
              <a:rPr lang="en-US" sz="3600" b="1" dirty="0" err="1" smtClean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en-US" sz="3600" b="1" baseline="30000" dirty="0" err="1" smtClean="0">
                <a:solidFill>
                  <a:schemeClr val="accent1">
                    <a:lumMod val="50000"/>
                  </a:schemeClr>
                </a:solidFill>
              </a:rPr>
              <a:t>+</a:t>
            </a:r>
            <a:r>
              <a:rPr lang="en-US" sz="3600" b="1" dirty="0" err="1" smtClean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en-US" sz="3600" b="1" baseline="30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Resonance Search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06" y="1124536"/>
            <a:ext cx="5325035" cy="4236412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014" y="1124536"/>
            <a:ext cx="4911755" cy="3861950"/>
          </a:xfrm>
          <a:prstGeom prst="rect">
            <a:avLst/>
          </a:prstGeom>
        </p:spPr>
      </p:pic>
      <p:sp>
        <p:nvSpPr>
          <p:cNvPr id="12" name="TextBox 7"/>
          <p:cNvSpPr txBox="1"/>
          <p:nvPr/>
        </p:nvSpPr>
        <p:spPr>
          <a:xfrm>
            <a:off x="8737600" y="600641"/>
            <a:ext cx="2315057" cy="33855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A357E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  <a:hlinkClick r:id="rId6"/>
              </a:rPr>
              <a:t>CMS PAS EXO-18-006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A357E"/>
              </a:solidFill>
              <a:effectLst/>
              <a:uLnTx/>
              <a:uFillTx/>
              <a:latin typeface="Avenir Black" charset="0"/>
              <a:ea typeface="Avenir Black" charset="0"/>
              <a:cs typeface="Avenir Black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2907407" y="5229769"/>
            <a:ext cx="1992853" cy="36933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A357E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A357E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2017 </a:t>
            </a:r>
            <a:r>
              <a:rPr kumimoji="0" lang="en-US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A357E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dielectrons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A357E"/>
              </a:solidFill>
              <a:effectLst/>
              <a:uLnTx/>
              <a:uFillTx/>
              <a:latin typeface="Avenir Black" charset="0"/>
              <a:ea typeface="Avenir Black" charset="0"/>
              <a:cs typeface="Avenir Black" charset="0"/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6096000" y="5260547"/>
            <a:ext cx="3395481" cy="33855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A357E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A357E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2017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A357E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dielectrons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A357E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 + 2016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A357E"/>
                </a:solidFill>
                <a:effectLst/>
                <a:uLnTx/>
                <a:uFillTx/>
                <a:latin typeface="Avenir Black" charset="0"/>
                <a:ea typeface="Avenir Black" charset="0"/>
                <a:cs typeface="Avenir Black" charset="0"/>
              </a:rPr>
              <a:t>dimuons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A357E"/>
              </a:solidFill>
              <a:effectLst/>
              <a:uLnTx/>
              <a:uFillTx/>
              <a:latin typeface="Avenir Black" charset="0"/>
              <a:ea typeface="Avenir Black" charset="0"/>
              <a:cs typeface="Avenir Black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>
            <a:off x="2468942" y="5789573"/>
            <a:ext cx="6502101" cy="46166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A357E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A357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Exclusion limits for some models already ~ 4-5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A357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TeV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A357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19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1766708" y="2444122"/>
            <a:ext cx="7939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8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es-CO" sz="4800" b="1" dirty="0" smtClean="0">
                <a:solidFill>
                  <a:schemeClr val="accent1">
                    <a:lumMod val="75000"/>
                  </a:schemeClr>
                </a:solidFill>
              </a:rPr>
              <a:t>. PROSPECTS FOR HL-LHC</a:t>
            </a:r>
          </a:p>
          <a:p>
            <a:pPr algn="ctr"/>
            <a:endParaRPr lang="es-CO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9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569029" y="23952"/>
            <a:ext cx="7082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chemeClr val="accent1">
                    <a:lumMod val="75000"/>
                  </a:schemeClr>
                </a:solidFill>
              </a:rPr>
              <a:t>MAIN ACHIEVEMENT OF LHC RUN I : HIGGS BOSON DISCOVERY</a:t>
            </a:r>
            <a:endParaRPr lang="es-CO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7179 Rectángulo"/>
          <p:cNvSpPr/>
          <p:nvPr/>
        </p:nvSpPr>
        <p:spPr>
          <a:xfrm>
            <a:off x="1744871" y="1184755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/>
              <a:t>H</a:t>
            </a:r>
            <a:r>
              <a:rPr lang="es-CO" b="1" dirty="0">
                <a:sym typeface="Wingdings" panose="05000000000000000000" pitchFamily="2" charset="2"/>
              </a:rPr>
              <a:t> </a:t>
            </a:r>
            <a:r>
              <a:rPr lang="es-CO" b="1" dirty="0" err="1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s-CO" b="1" dirty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endParaRPr lang="es-CO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711" y="1597353"/>
            <a:ext cx="3541260" cy="343162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1029" y="1626883"/>
            <a:ext cx="3425371" cy="3404549"/>
          </a:xfrm>
          <a:prstGeom prst="rect">
            <a:avLst/>
          </a:prstGeom>
        </p:spPr>
      </p:pic>
      <p:sp>
        <p:nvSpPr>
          <p:cNvPr id="14" name="7180 Rectángulo"/>
          <p:cNvSpPr/>
          <p:nvPr/>
        </p:nvSpPr>
        <p:spPr>
          <a:xfrm>
            <a:off x="5145097" y="1257551"/>
            <a:ext cx="2565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sym typeface="Wingdings" panose="05000000000000000000" pitchFamily="2" charset="2"/>
              </a:rPr>
              <a:t>HZZ4</a:t>
            </a:r>
            <a:r>
              <a:rPr lang="es-CO" b="1" dirty="0">
                <a:latin typeface="Mistral"/>
                <a:sym typeface="Wingdings" panose="05000000000000000000" pitchFamily="2" charset="2"/>
              </a:rPr>
              <a:t>l</a:t>
            </a:r>
            <a:r>
              <a:rPr lang="es-CO" b="1" dirty="0">
                <a:sym typeface="Wingdings" panose="05000000000000000000" pitchFamily="2" charset="2"/>
              </a:rPr>
              <a:t>  </a:t>
            </a:r>
            <a:r>
              <a:rPr lang="es-CO" dirty="0">
                <a:sym typeface="Wingdings" panose="05000000000000000000" pitchFamily="2" charset="2"/>
              </a:rPr>
              <a:t>(4</a:t>
            </a:r>
            <a:r>
              <a:rPr lang="es-CO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s-CO" dirty="0">
                <a:sym typeface="Wingdings" panose="05000000000000000000" pitchFamily="2" charset="2"/>
              </a:rPr>
              <a:t>, 2e2</a:t>
            </a:r>
            <a:r>
              <a:rPr lang="es-CO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s-CO" dirty="0">
                <a:sym typeface="Wingdings" panose="05000000000000000000" pitchFamily="2" charset="2"/>
              </a:rPr>
              <a:t>,4e)</a:t>
            </a: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845" y="5256908"/>
            <a:ext cx="1801109" cy="8629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7" name="Conector recto de flecha 16"/>
          <p:cNvCxnSpPr/>
          <p:nvPr/>
        </p:nvCxnSpPr>
        <p:spPr>
          <a:xfrm flipH="1" flipV="1">
            <a:off x="3294743" y="4122057"/>
            <a:ext cx="391886" cy="11348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n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6974" y="5028976"/>
            <a:ext cx="1072471" cy="12555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cxnSp>
        <p:nvCxnSpPr>
          <p:cNvPr id="20" name="Conector recto de flecha 19"/>
          <p:cNvCxnSpPr/>
          <p:nvPr/>
        </p:nvCxnSpPr>
        <p:spPr>
          <a:xfrm flipV="1">
            <a:off x="1103209" y="3554631"/>
            <a:ext cx="1106101" cy="14657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815" y="5373994"/>
            <a:ext cx="1830908" cy="8640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3" name="Conector recto de flecha 22"/>
          <p:cNvCxnSpPr/>
          <p:nvPr/>
        </p:nvCxnSpPr>
        <p:spPr>
          <a:xfrm flipV="1">
            <a:off x="5553448" y="4287508"/>
            <a:ext cx="38407" cy="10013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5288894"/>
            <a:ext cx="1830908" cy="8640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7" name="Conector recto de flecha 26"/>
          <p:cNvCxnSpPr>
            <a:stCxn id="26" idx="0"/>
          </p:cNvCxnSpPr>
          <p:nvPr/>
        </p:nvCxnSpPr>
        <p:spPr>
          <a:xfrm flipH="1" flipV="1">
            <a:off x="7703899" y="4470400"/>
            <a:ext cx="2152355" cy="81849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n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28756" y="5267955"/>
            <a:ext cx="1817863" cy="11232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cxnSp>
        <p:nvCxnSpPr>
          <p:cNvPr id="31" name="Conector recto de flecha 30"/>
          <p:cNvCxnSpPr>
            <a:stCxn id="30" idx="0"/>
          </p:cNvCxnSpPr>
          <p:nvPr/>
        </p:nvCxnSpPr>
        <p:spPr>
          <a:xfrm flipH="1" flipV="1">
            <a:off x="6434075" y="4235739"/>
            <a:ext cx="1303613" cy="1032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/>
          <p:cNvSpPr txBox="1"/>
          <p:nvPr/>
        </p:nvSpPr>
        <p:spPr>
          <a:xfrm>
            <a:off x="8428257" y="2041259"/>
            <a:ext cx="346348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/>
              <a:t> Discovery </a:t>
            </a:r>
            <a:r>
              <a:rPr lang="es-CO" dirty="0" err="1" smtClean="0"/>
              <a:t>announced</a:t>
            </a:r>
            <a:r>
              <a:rPr lang="es-CO" dirty="0" smtClean="0"/>
              <a:t> </a:t>
            </a:r>
            <a:r>
              <a:rPr lang="es-CO" dirty="0" err="1" smtClean="0"/>
              <a:t>on</a:t>
            </a:r>
            <a:r>
              <a:rPr lang="es-CO" dirty="0" smtClean="0"/>
              <a:t> </a:t>
            </a:r>
            <a:r>
              <a:rPr lang="es-CO" dirty="0" err="1" smtClean="0"/>
              <a:t>July</a:t>
            </a:r>
            <a:r>
              <a:rPr lang="es-CO" dirty="0" smtClean="0"/>
              <a:t> 4 2012 </a:t>
            </a:r>
            <a:r>
              <a:rPr lang="es-CO" dirty="0" err="1" smtClean="0"/>
              <a:t>with</a:t>
            </a:r>
            <a:r>
              <a:rPr lang="es-CO" dirty="0" smtClean="0"/>
              <a:t> ~ 10 fb</a:t>
            </a:r>
            <a:r>
              <a:rPr lang="es-CO" baseline="30000" dirty="0" smtClean="0"/>
              <a:t>-1</a:t>
            </a:r>
            <a:r>
              <a:rPr lang="es-CO" dirty="0" smtClean="0"/>
              <a:t> of data.</a:t>
            </a:r>
          </a:p>
          <a:p>
            <a:endParaRPr lang="es-CO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 </a:t>
            </a:r>
            <a:r>
              <a:rPr lang="es-CO" dirty="0" err="1" smtClean="0"/>
              <a:t>Main</a:t>
            </a:r>
            <a:r>
              <a:rPr lang="es-CO" dirty="0" smtClean="0"/>
              <a:t> Discovery </a:t>
            </a:r>
            <a:r>
              <a:rPr lang="es-CO" dirty="0" err="1" smtClean="0"/>
              <a:t>channels</a:t>
            </a:r>
            <a:r>
              <a:rPr lang="es-CO" dirty="0" smtClean="0"/>
              <a:t>: Full final </a:t>
            </a:r>
            <a:r>
              <a:rPr lang="es-CO" dirty="0" err="1" smtClean="0"/>
              <a:t>states</a:t>
            </a:r>
            <a:r>
              <a:rPr lang="es-CO" dirty="0" smtClean="0"/>
              <a:t> </a:t>
            </a:r>
            <a:r>
              <a:rPr lang="es-CO" dirty="0" err="1" smtClean="0"/>
              <a:t>reconstructed</a:t>
            </a:r>
            <a:r>
              <a:rPr lang="es-CO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O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 </a:t>
            </a:r>
            <a:r>
              <a:rPr lang="es-CO" dirty="0" smtClean="0"/>
              <a:t>Full </a:t>
            </a:r>
            <a:r>
              <a:rPr lang="es-CO" dirty="0" err="1" smtClean="0"/>
              <a:t>kinematics</a:t>
            </a:r>
            <a:r>
              <a:rPr lang="es-CO" dirty="0" smtClean="0"/>
              <a:t> </a:t>
            </a:r>
            <a:r>
              <a:rPr lang="es-CO" dirty="0" err="1" smtClean="0"/>
              <a:t>info</a:t>
            </a:r>
            <a:r>
              <a:rPr lang="es-CO" dirty="0" smtClean="0"/>
              <a:t> </a:t>
            </a:r>
            <a:r>
              <a:rPr lang="es-CO" dirty="0" err="1" smtClean="0"/>
              <a:t>very</a:t>
            </a:r>
            <a:r>
              <a:rPr lang="es-CO" dirty="0" smtClean="0"/>
              <a:t> </a:t>
            </a:r>
            <a:r>
              <a:rPr lang="es-CO" dirty="0" err="1" smtClean="0"/>
              <a:t>important</a:t>
            </a:r>
            <a:r>
              <a:rPr lang="es-CO" dirty="0" smtClean="0"/>
              <a:t> to reduce </a:t>
            </a:r>
            <a:r>
              <a:rPr lang="es-CO" dirty="0" err="1" smtClean="0"/>
              <a:t>backgrounds</a:t>
            </a:r>
            <a:r>
              <a:rPr lang="es-CO" dirty="0" smtClean="0"/>
              <a:t>.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8907013" y="1386240"/>
            <a:ext cx="2833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 smtClean="0">
                <a:hlinkClick r:id="rId12"/>
              </a:rPr>
              <a:t>Phys. </a:t>
            </a:r>
            <a:r>
              <a:rPr lang="es-CO" dirty="0" err="1" smtClean="0">
                <a:hlinkClick r:id="rId12"/>
              </a:rPr>
              <a:t>Lett</a:t>
            </a:r>
            <a:r>
              <a:rPr lang="es-CO" dirty="0" smtClean="0">
                <a:hlinkClick r:id="rId12"/>
              </a:rPr>
              <a:t>. B 716 (2012) 30 </a:t>
            </a:r>
            <a:r>
              <a:rPr lang="es-CO" dirty="0" smtClean="0"/>
              <a:t> </a:t>
            </a:r>
            <a:endParaRPr lang="es-CO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83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4"/>
    </mc:Choice>
    <mc:Fallback xmlns="">
      <p:transition spd="slow" advTm="14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86" y="985837"/>
            <a:ext cx="11379200" cy="5756157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885493" y="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 smtClean="0">
                <a:solidFill>
                  <a:schemeClr val="accent1">
                    <a:lumMod val="50000"/>
                  </a:schemeClr>
                </a:solidFill>
              </a:rPr>
              <a:t>CMS PHASE II UPGRADE</a:t>
            </a:r>
            <a:endParaRPr lang="es-CO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510338"/>
            <a:ext cx="2743200" cy="366712"/>
          </a:xfrm>
        </p:spPr>
        <p:txBody>
          <a:bodyPr/>
          <a:lstStyle/>
          <a:p>
            <a:fld id="{D141A47F-327A-5440-82F1-5C6FBC34A9CD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6" name="Picture 11" descr="CMS_VBF_HToTauTau_PU200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60" y="820474"/>
            <a:ext cx="5869216" cy="3345334"/>
          </a:xfrm>
          <a:prstGeom prst="rect">
            <a:avLst/>
          </a:prstGeom>
        </p:spPr>
      </p:pic>
      <p:sp>
        <p:nvSpPr>
          <p:cNvPr id="7" name="Rectangle 2"/>
          <p:cNvSpPr/>
          <p:nvPr/>
        </p:nvSpPr>
        <p:spPr>
          <a:xfrm>
            <a:off x="3882203" y="3813659"/>
            <a:ext cx="311367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VBF H </a:t>
            </a:r>
            <a:r>
              <a:rPr lang="en-US" dirty="0">
                <a:solidFill>
                  <a:srgbClr val="FFFFFF"/>
                </a:solidFill>
                <a:sym typeface="Wingdings"/>
              </a:rPr>
              <a:t> </a:t>
            </a:r>
            <a:r>
              <a:rPr lang="en-US" dirty="0" err="1">
                <a:solidFill>
                  <a:srgbClr val="FFFFFF"/>
                </a:solidFill>
                <a:sym typeface="Wingdings"/>
              </a:rPr>
              <a:t>ττ</a:t>
            </a:r>
            <a:r>
              <a:rPr lang="en-US" dirty="0">
                <a:solidFill>
                  <a:srgbClr val="FFFFFF"/>
                </a:solidFill>
                <a:sym typeface="Wingdings"/>
              </a:rPr>
              <a:t> in 200 p-p collisions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rot="21243252">
            <a:off x="3795203" y="2438185"/>
            <a:ext cx="331942" cy="228222"/>
          </a:xfrm>
          <a:prstGeom prst="ellipse">
            <a:avLst/>
          </a:prstGeom>
          <a:noFill/>
          <a:ln w="19050" cmpd="sng">
            <a:solidFill>
              <a:srgbClr val="CB00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14"/>
          <p:cNvCxnSpPr>
            <a:stCxn id="8" idx="7"/>
          </p:cNvCxnSpPr>
          <p:nvPr/>
        </p:nvCxnSpPr>
        <p:spPr>
          <a:xfrm flipV="1">
            <a:off x="4069543" y="814574"/>
            <a:ext cx="3227220" cy="1645310"/>
          </a:xfrm>
          <a:prstGeom prst="line">
            <a:avLst/>
          </a:prstGeom>
          <a:ln>
            <a:solidFill>
              <a:srgbClr val="CB000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9"/>
          <p:cNvCxnSpPr>
            <a:stCxn id="8" idx="5"/>
          </p:cNvCxnSpPr>
          <p:nvPr/>
        </p:nvCxnSpPr>
        <p:spPr>
          <a:xfrm>
            <a:off x="4086260" y="2620394"/>
            <a:ext cx="3210503" cy="407336"/>
          </a:xfrm>
          <a:prstGeom prst="line">
            <a:avLst/>
          </a:prstGeom>
          <a:ln>
            <a:solidFill>
              <a:srgbClr val="CB000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8241" y="3442632"/>
            <a:ext cx="4019369" cy="3282369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5688" y="725851"/>
            <a:ext cx="4384287" cy="2628058"/>
          </a:xfrm>
          <a:prstGeom prst="rect">
            <a:avLst/>
          </a:prstGeom>
        </p:spPr>
      </p:pic>
      <p:sp>
        <p:nvSpPr>
          <p:cNvPr id="13" name="TextBox 9"/>
          <p:cNvSpPr txBox="1"/>
          <p:nvPr/>
        </p:nvSpPr>
        <p:spPr>
          <a:xfrm>
            <a:off x="1126660" y="4371387"/>
            <a:ext cx="5408639" cy="191590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GB" sz="2000" b="1" dirty="0">
                <a:solidFill>
                  <a:srgbClr val="B50E14"/>
                </a:solidFill>
                <a:sym typeface="Wingdings"/>
              </a:rPr>
              <a:t>Time of flight precision ≃ 30 </a:t>
            </a:r>
            <a:r>
              <a:rPr lang="en-GB" sz="2000" b="1" dirty="0" err="1">
                <a:solidFill>
                  <a:srgbClr val="B50E14"/>
                </a:solidFill>
                <a:sym typeface="Wingdings"/>
              </a:rPr>
              <a:t>ps</a:t>
            </a:r>
            <a:r>
              <a:rPr lang="en-GB" sz="2000" b="1" dirty="0">
                <a:solidFill>
                  <a:srgbClr val="B50E14"/>
                </a:solidFill>
                <a:sym typeface="Wingdings"/>
              </a:rPr>
              <a:t>, ∣</a:t>
            </a:r>
            <a:r>
              <a:rPr lang="en-GB" sz="2000" b="1" dirty="0" err="1">
                <a:solidFill>
                  <a:srgbClr val="B50E14"/>
                </a:solidFill>
                <a:sym typeface="Wingdings"/>
              </a:rPr>
              <a:t>η</a:t>
            </a:r>
            <a:r>
              <a:rPr lang="en-GB" sz="2000" b="1" dirty="0">
                <a:solidFill>
                  <a:srgbClr val="B50E14"/>
                </a:solidFill>
                <a:sym typeface="Wingdings"/>
              </a:rPr>
              <a:t>∣&lt; 3, </a:t>
            </a:r>
            <a:r>
              <a:rPr lang="en-GB" sz="2000" b="1" dirty="0" err="1">
                <a:solidFill>
                  <a:srgbClr val="B50E14"/>
                </a:solidFill>
                <a:sym typeface="Wingdings"/>
              </a:rPr>
              <a:t>p</a:t>
            </a:r>
            <a:r>
              <a:rPr lang="en-GB" sz="2000" b="1" baseline="-25000" dirty="0" err="1">
                <a:solidFill>
                  <a:srgbClr val="B50E14"/>
                </a:solidFill>
                <a:sym typeface="Wingdings"/>
              </a:rPr>
              <a:t>T</a:t>
            </a:r>
            <a:r>
              <a:rPr lang="en-GB" sz="2000" b="1" dirty="0">
                <a:solidFill>
                  <a:srgbClr val="B50E14"/>
                </a:solidFill>
                <a:sym typeface="Wingdings"/>
              </a:rPr>
              <a:t> &gt; 0.7 </a:t>
            </a:r>
            <a:r>
              <a:rPr lang="en-GB" sz="2000" b="1" dirty="0" err="1">
                <a:solidFill>
                  <a:srgbClr val="B50E14"/>
                </a:solidFill>
                <a:sym typeface="Wingdings"/>
              </a:rPr>
              <a:t>GeV</a:t>
            </a:r>
            <a:r>
              <a:rPr lang="en-GB" sz="2000" b="1" dirty="0">
                <a:solidFill>
                  <a:srgbClr val="B50E14"/>
                </a:solidFill>
                <a:sym typeface="Wingdings"/>
              </a:rPr>
              <a:t>                                          </a:t>
            </a:r>
            <a:r>
              <a:rPr lang="en-GB" sz="2000" dirty="0">
                <a:solidFill>
                  <a:srgbClr val="CB0002"/>
                </a:solidFill>
                <a:sym typeface="Wingdings"/>
              </a:rPr>
              <a:t>“Provide a factor 4-5 effective pile-up reduction”</a:t>
            </a:r>
            <a:endParaRPr lang="en-GB" sz="2000" dirty="0">
              <a:solidFill>
                <a:srgbClr val="000000"/>
              </a:solidFill>
            </a:endParaRPr>
          </a:p>
          <a:p>
            <a:pPr marL="421200" lvl="1" indent="-214313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~ 15% merged vertices reduce to ≃ 1.5% </a:t>
            </a:r>
          </a:p>
          <a:p>
            <a:pPr marL="421200" lvl="1" indent="-214313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Low pileup track purity of vertices recovered</a:t>
            </a:r>
          </a:p>
          <a:p>
            <a:pPr indent="-250313">
              <a:buFont typeface="Arial"/>
              <a:buChar char="•"/>
            </a:pPr>
            <a:r>
              <a:rPr lang="en-GB" sz="2000" b="1" dirty="0">
                <a:solidFill>
                  <a:schemeClr val="accent3">
                    <a:lumMod val="75000"/>
                  </a:schemeClr>
                </a:solidFill>
              </a:rPr>
              <a:t>All showers timed to 30 </a:t>
            </a:r>
            <a:r>
              <a:rPr lang="en-GB" sz="2000" b="1" dirty="0" err="1">
                <a:solidFill>
                  <a:schemeClr val="accent3">
                    <a:lumMod val="75000"/>
                  </a:schemeClr>
                </a:solidFill>
              </a:rPr>
              <a:t>ps</a:t>
            </a:r>
            <a:r>
              <a:rPr lang="en-GB" sz="2000" b="1" dirty="0">
                <a:solidFill>
                  <a:schemeClr val="accent3">
                    <a:lumMod val="75000"/>
                  </a:schemeClr>
                </a:solidFill>
              </a:rPr>
              <a:t> in calorimeters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1935730" y="115686"/>
            <a:ext cx="69647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Avenir Black"/>
                <a:cs typeface="Avenir Black"/>
              </a:rPr>
              <a:t>MIP Precision Timing Detector 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1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90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3DD2-5A45-41BA-99C8-0525E2AEAD3D}" type="slidenum">
              <a:rPr lang="es-CO" smtClean="0"/>
              <a:t>42</a:t>
            </a:fld>
            <a:endParaRPr lang="es-CO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7050" y="1923144"/>
            <a:ext cx="11544300" cy="443320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Tracker is AGAIN ALL SILICON but now with much higher granularity, and extends to </a:t>
            </a:r>
            <a:r>
              <a:rPr lang="en-US" dirty="0" smtClean="0">
                <a:solidFill>
                  <a:srgbClr val="FF0000"/>
                </a:solidFill>
                <a:latin typeface="Symbol"/>
              </a:rPr>
              <a:t>|h</a:t>
            </a:r>
            <a:r>
              <a:rPr lang="en-US" dirty="0" smtClean="0">
                <a:solidFill>
                  <a:srgbClr val="FF0000"/>
                </a:solidFill>
              </a:rPr>
              <a:t>| =4, &gt;2 billion pixels and strips</a:t>
            </a:r>
          </a:p>
          <a:p>
            <a:pPr marL="0" indent="0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Tracking information in “L1 track-trigger”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Tracker is designed to enable finding of all tracks with P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&gt;~2 GeV in under 4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Symbol"/>
              </a:rPr>
              <a:t>m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for  use in the lowest level trigger</a:t>
            </a:r>
          </a:p>
          <a:p>
            <a:pPr lvl="1"/>
            <a:endParaRPr lang="en-US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High Granularity Endcap Calorimeters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Sampling of EM-showers every ~1</a:t>
            </a:r>
            <a:r>
              <a:rPr lang="en-US" dirty="0" smtClean="0">
                <a:solidFill>
                  <a:srgbClr val="FF0000"/>
                </a:solidFill>
                <a:latin typeface="Symbol"/>
              </a:rPr>
              <a:t>l</a:t>
            </a:r>
            <a:r>
              <a:rPr lang="en-US" baseline="-25000" dirty="0" smtClean="0">
                <a:solidFill>
                  <a:srgbClr val="FF0000"/>
                </a:solidFill>
              </a:rPr>
              <a:t>rad </a:t>
            </a:r>
            <a:r>
              <a:rPr lang="en-US" dirty="0" smtClean="0">
                <a:solidFill>
                  <a:srgbClr val="FF0000"/>
                </a:solidFill>
              </a:rPr>
              <a:t>(28 samples) with small silicon pixels  and then every  ~0.35</a:t>
            </a:r>
            <a:r>
              <a:rPr lang="en-US" dirty="0" smtClean="0">
                <a:solidFill>
                  <a:srgbClr val="FF0000"/>
                </a:solidFill>
                <a:latin typeface="Symbol"/>
              </a:rPr>
              <a:t>l</a:t>
            </a:r>
            <a:r>
              <a:rPr lang="en-US" baseline="-25000" dirty="0" smtClean="0">
                <a:solidFill>
                  <a:srgbClr val="FF0000"/>
                </a:solidFill>
              </a:rPr>
              <a:t>abs </a:t>
            </a:r>
            <a:r>
              <a:rPr lang="en-US" dirty="0" smtClean="0">
                <a:solidFill>
                  <a:srgbClr val="FF0000"/>
                </a:solidFill>
              </a:rPr>
              <a:t>(24 samples) with combination of silicon pixels and scintillator  to map full 3-dimensional development of all showers (~6M channels in all)</a:t>
            </a:r>
          </a:p>
          <a:p>
            <a:pPr marL="457200" lvl="1" indent="0">
              <a:buNone/>
            </a:pPr>
            <a:endParaRPr lang="en-US" sz="1200" dirty="0" smtClean="0"/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Precision timing of all objects, including single charged tracks, provides a 4</a:t>
            </a:r>
            <a:r>
              <a:rPr lang="en-US" baseline="30000" dirty="0" smtClean="0">
                <a:solidFill>
                  <a:schemeClr val="accent1">
                    <a:lumMod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dimension to CMS object reconstruction to combat pileup (~200K sensors in barrel section)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770743" y="217714"/>
            <a:ext cx="905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</a:rPr>
              <a:t>MAIN ASPECTS OF CMS PHASE II -UPGRADE</a:t>
            </a:r>
            <a:endParaRPr lang="es-CO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886" y="864045"/>
            <a:ext cx="10460263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latin typeface="Avenir Black"/>
                <a:cs typeface="Avenir Black"/>
              </a:rPr>
              <a:t>Goal: Be as efficient, and with low background/fake-rate, at 200-250 pileup as we are today, with extended acceptance </a:t>
            </a:r>
            <a:r>
              <a:rPr lang="en-US" sz="2400" b="1" dirty="0">
                <a:solidFill>
                  <a:srgbClr val="C00000"/>
                </a:solidFill>
                <a:latin typeface="Avenir Black"/>
                <a:cs typeface="Avenir Black"/>
              </a:rPr>
              <a:t>and new capabilities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47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4793" y="4625"/>
            <a:ext cx="9721774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The LHC Luminosity Plan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141A47F-327A-5440-82F1-5C6FBC34A9CD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792" y="870857"/>
            <a:ext cx="11401293" cy="43522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227798"/>
            <a:ext cx="9144000" cy="127921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34449" y="4300908"/>
            <a:ext cx="1082463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  <a:latin typeface="Avenir Black" charset="0"/>
                <a:ea typeface="Avenir Black" charset="0"/>
                <a:cs typeface="Avenir Black" charset="0"/>
              </a:rPr>
              <a:t>We </a:t>
            </a:r>
            <a:r>
              <a:rPr lang="en-US" sz="1400" b="1" dirty="0" smtClean="0">
                <a:solidFill>
                  <a:srgbClr val="C00000"/>
                </a:solidFill>
                <a:latin typeface="Avenir Black" charset="0"/>
                <a:ea typeface="Avenir Black" charset="0"/>
                <a:cs typeface="Avenir Black" charset="0"/>
              </a:rPr>
              <a:t>are in the middle of </a:t>
            </a:r>
            <a:r>
              <a:rPr lang="en-US" sz="1400" b="1" dirty="0">
                <a:solidFill>
                  <a:srgbClr val="C00000"/>
                </a:solidFill>
                <a:latin typeface="Avenir Black" charset="0"/>
                <a:ea typeface="Avenir Black" charset="0"/>
                <a:cs typeface="Avenir Black" charset="0"/>
              </a:rPr>
              <a:t>LS2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5889385" y="3471578"/>
            <a:ext cx="0" cy="819733"/>
          </a:xfrm>
          <a:prstGeom prst="straightConnector1">
            <a:avLst/>
          </a:prstGeom>
          <a:ln w="6032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0008775" y="2567392"/>
            <a:ext cx="482009" cy="4394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uadroTexto 8"/>
          <p:cNvSpPr txBox="1"/>
          <p:nvPr/>
        </p:nvSpPr>
        <p:spPr>
          <a:xfrm>
            <a:off x="2211830" y="5213831"/>
            <a:ext cx="88816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5%</a:t>
            </a:r>
            <a:endParaRPr lang="es-CO" sz="16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13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90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6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-456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1727281" y="158209"/>
            <a:ext cx="905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</a:rPr>
              <a:t>CONCLUSIONS AND OUTLOOK</a:t>
            </a:r>
            <a:endParaRPr lang="es-CO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09600" y="948247"/>
            <a:ext cx="109728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CO" sz="2000" dirty="0" smtClean="0"/>
              <a:t> Great performance of </a:t>
            </a:r>
            <a:r>
              <a:rPr lang="es-CO" sz="2000" dirty="0" err="1" smtClean="0"/>
              <a:t>the</a:t>
            </a:r>
            <a:r>
              <a:rPr lang="es-CO" sz="2000" dirty="0" smtClean="0"/>
              <a:t> </a:t>
            </a:r>
            <a:r>
              <a:rPr lang="es-CO" sz="2000" dirty="0" err="1" smtClean="0"/>
              <a:t>accelerator</a:t>
            </a:r>
            <a:r>
              <a:rPr lang="es-CO" sz="2000" dirty="0" smtClean="0"/>
              <a:t> and </a:t>
            </a:r>
            <a:r>
              <a:rPr lang="es-CO" sz="2000" dirty="0" err="1" smtClean="0"/>
              <a:t>the</a:t>
            </a:r>
            <a:r>
              <a:rPr lang="es-CO" sz="2000" dirty="0" smtClean="0"/>
              <a:t> CMS </a:t>
            </a:r>
            <a:r>
              <a:rPr lang="es-CO" sz="2000" dirty="0" err="1" smtClean="0"/>
              <a:t>experiment</a:t>
            </a:r>
            <a:r>
              <a:rPr lang="es-CO" sz="2000" dirty="0" smtClean="0"/>
              <a:t> </a:t>
            </a:r>
            <a:r>
              <a:rPr lang="es-CO" sz="2000" dirty="0" err="1" smtClean="0"/>
              <a:t>during</a:t>
            </a:r>
            <a:r>
              <a:rPr lang="es-CO" sz="2000" dirty="0" smtClean="0"/>
              <a:t>  run II (2015-2018).</a:t>
            </a:r>
          </a:p>
          <a:p>
            <a:pPr marL="342900" indent="-342900">
              <a:buFont typeface="+mj-lt"/>
              <a:buAutoNum type="arabicPeriod"/>
            </a:pPr>
            <a:endParaRPr lang="es-CO" sz="2000" dirty="0"/>
          </a:p>
          <a:p>
            <a:pPr marL="342900" indent="-342900">
              <a:buFont typeface="+mj-lt"/>
              <a:buAutoNum type="arabicPeriod"/>
            </a:pPr>
            <a:r>
              <a:rPr lang="es-CO" sz="2000" dirty="0" smtClean="0"/>
              <a:t> </a:t>
            </a:r>
            <a:r>
              <a:rPr lang="es-CO" sz="2000" dirty="0" err="1" smtClean="0"/>
              <a:t>The</a:t>
            </a:r>
            <a:r>
              <a:rPr lang="es-CO" sz="2000" dirty="0" smtClean="0"/>
              <a:t> LS2, in </a:t>
            </a:r>
            <a:r>
              <a:rPr lang="es-CO" sz="2000" dirty="0" err="1" smtClean="0"/>
              <a:t>parallel</a:t>
            </a:r>
            <a:r>
              <a:rPr lang="es-CO" sz="2000" dirty="0" smtClean="0"/>
              <a:t> to </a:t>
            </a:r>
            <a:r>
              <a:rPr lang="es-CO" sz="2000" dirty="0" err="1" smtClean="0"/>
              <a:t>the</a:t>
            </a:r>
            <a:r>
              <a:rPr lang="es-CO" sz="2000" dirty="0" smtClean="0"/>
              <a:t> </a:t>
            </a:r>
            <a:r>
              <a:rPr lang="es-CO" sz="2000" dirty="0" err="1" smtClean="0"/>
              <a:t>upgrade</a:t>
            </a:r>
            <a:r>
              <a:rPr lang="es-CO" sz="2000" dirty="0" smtClean="0"/>
              <a:t> of </a:t>
            </a:r>
            <a:r>
              <a:rPr lang="es-CO" sz="2000" dirty="0" err="1" smtClean="0"/>
              <a:t>the</a:t>
            </a:r>
            <a:r>
              <a:rPr lang="es-CO" sz="2000" dirty="0" smtClean="0"/>
              <a:t> detector, </a:t>
            </a:r>
            <a:r>
              <a:rPr lang="es-CO" sz="2000" dirty="0" err="1" smtClean="0"/>
              <a:t>allows</a:t>
            </a:r>
            <a:r>
              <a:rPr lang="es-CO" sz="2000" dirty="0" smtClean="0"/>
              <a:t> to complete </a:t>
            </a:r>
            <a:r>
              <a:rPr lang="es-CO" sz="2000" dirty="0" err="1" smtClean="0"/>
              <a:t>the</a:t>
            </a:r>
            <a:r>
              <a:rPr lang="es-CO" sz="2000" dirty="0" smtClean="0"/>
              <a:t> </a:t>
            </a:r>
            <a:r>
              <a:rPr lang="es-CO" sz="2000" dirty="0" err="1" smtClean="0"/>
              <a:t>analyses</a:t>
            </a:r>
            <a:r>
              <a:rPr lang="es-CO" sz="2000" dirty="0" smtClean="0"/>
              <a:t> of </a:t>
            </a:r>
            <a:r>
              <a:rPr lang="es-CO" sz="2000" dirty="0" err="1" smtClean="0"/>
              <a:t>the</a:t>
            </a:r>
            <a:r>
              <a:rPr lang="es-CO" sz="2000" dirty="0" smtClean="0"/>
              <a:t> run II data.</a:t>
            </a:r>
          </a:p>
          <a:p>
            <a:pPr marL="342900" indent="-342900">
              <a:buFont typeface="+mj-lt"/>
              <a:buAutoNum type="arabicPeriod"/>
            </a:pPr>
            <a:endParaRPr lang="es-CO" sz="2000" dirty="0"/>
          </a:p>
          <a:p>
            <a:pPr marL="342900" indent="-342900">
              <a:buFont typeface="+mj-lt"/>
              <a:buAutoNum type="arabicPeriod"/>
            </a:pPr>
            <a:r>
              <a:rPr lang="es-CO" sz="2000" dirty="0" smtClean="0"/>
              <a:t> </a:t>
            </a:r>
            <a:r>
              <a:rPr lang="es-CO" sz="2000" dirty="0" err="1" smtClean="0"/>
              <a:t>The</a:t>
            </a:r>
            <a:r>
              <a:rPr lang="es-CO" sz="2000" dirty="0" smtClean="0"/>
              <a:t> LHC </a:t>
            </a:r>
            <a:r>
              <a:rPr lang="es-CO" sz="2000" dirty="0" err="1" smtClean="0"/>
              <a:t>will</a:t>
            </a:r>
            <a:r>
              <a:rPr lang="es-CO" sz="2000" dirty="0" smtClean="0"/>
              <a:t> be running in 2021 at 14 </a:t>
            </a:r>
            <a:r>
              <a:rPr lang="es-CO" sz="2000" dirty="0" err="1" smtClean="0"/>
              <a:t>TeV</a:t>
            </a:r>
            <a:r>
              <a:rPr lang="es-CO" sz="2000" dirty="0" smtClean="0"/>
              <a:t> </a:t>
            </a:r>
            <a:r>
              <a:rPr lang="es-CO" sz="2000" dirty="0" err="1" smtClean="0"/>
              <a:t>with</a:t>
            </a:r>
            <a:r>
              <a:rPr lang="es-CO" sz="2000" dirty="0" smtClean="0"/>
              <a:t> </a:t>
            </a:r>
            <a:r>
              <a:rPr lang="es-CO" sz="2000" dirty="0" err="1" smtClean="0"/>
              <a:t>higher</a:t>
            </a:r>
            <a:r>
              <a:rPr lang="es-CO" sz="2000" dirty="0" smtClean="0"/>
              <a:t> </a:t>
            </a:r>
            <a:r>
              <a:rPr lang="es-CO" sz="2000" dirty="0" err="1" smtClean="0"/>
              <a:t>luminosity</a:t>
            </a:r>
            <a:r>
              <a:rPr lang="es-CO" sz="20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s-CO" sz="2000" dirty="0"/>
          </a:p>
          <a:p>
            <a:pPr marL="342900" indent="-342900">
              <a:buFont typeface="+mj-lt"/>
              <a:buAutoNum type="arabicPeriod"/>
            </a:pPr>
            <a:r>
              <a:rPr lang="es-CO" sz="2000" dirty="0" smtClean="0"/>
              <a:t> </a:t>
            </a:r>
            <a:r>
              <a:rPr lang="es-CO" sz="2000" dirty="0" err="1" smtClean="0"/>
              <a:t>Even</a:t>
            </a:r>
            <a:r>
              <a:rPr lang="es-CO" sz="2000" dirty="0" smtClean="0"/>
              <a:t> </a:t>
            </a:r>
            <a:r>
              <a:rPr lang="es-CO" sz="2000" dirty="0" err="1" smtClean="0"/>
              <a:t>if</a:t>
            </a:r>
            <a:r>
              <a:rPr lang="es-CO" sz="2000" dirty="0" smtClean="0"/>
              <a:t> </a:t>
            </a:r>
            <a:r>
              <a:rPr lang="es-CO" sz="2000" dirty="0" err="1" smtClean="0"/>
              <a:t>we</a:t>
            </a:r>
            <a:r>
              <a:rPr lang="es-CO" sz="2000" dirty="0" smtClean="0"/>
              <a:t> do </a:t>
            </a:r>
            <a:r>
              <a:rPr lang="es-CO" sz="2000" dirty="0" err="1" smtClean="0"/>
              <a:t>not</a:t>
            </a:r>
            <a:r>
              <a:rPr lang="es-CO" sz="2000" dirty="0" smtClean="0"/>
              <a:t> </a:t>
            </a:r>
            <a:r>
              <a:rPr lang="es-CO" sz="2000" dirty="0" err="1" smtClean="0"/>
              <a:t>have</a:t>
            </a:r>
            <a:r>
              <a:rPr lang="es-CO" sz="2000" dirty="0" smtClean="0"/>
              <a:t> </a:t>
            </a:r>
            <a:r>
              <a:rPr lang="es-CO" sz="2000" dirty="0" err="1" smtClean="0"/>
              <a:t>signs</a:t>
            </a:r>
            <a:r>
              <a:rPr lang="es-CO" sz="2000" dirty="0" smtClean="0"/>
              <a:t> of </a:t>
            </a:r>
            <a:r>
              <a:rPr lang="es-CO" sz="2000" dirty="0" err="1" smtClean="0"/>
              <a:t>any</a:t>
            </a:r>
            <a:r>
              <a:rPr lang="es-CO" sz="2000" dirty="0" smtClean="0"/>
              <a:t> BSM </a:t>
            </a:r>
            <a:r>
              <a:rPr lang="es-CO" sz="2000" dirty="0" err="1" smtClean="0"/>
              <a:t>signal</a:t>
            </a:r>
            <a:r>
              <a:rPr lang="es-CO" sz="2000" dirty="0" smtClean="0"/>
              <a:t> </a:t>
            </a:r>
            <a:r>
              <a:rPr lang="es-CO" sz="2000" dirty="0" err="1" smtClean="0"/>
              <a:t>yet</a:t>
            </a:r>
            <a:r>
              <a:rPr lang="es-CO" sz="2000" dirty="0" smtClean="0"/>
              <a:t>. </a:t>
            </a:r>
            <a:r>
              <a:rPr lang="es-CO" sz="2000" dirty="0" err="1" smtClean="0"/>
              <a:t>We</a:t>
            </a:r>
            <a:r>
              <a:rPr lang="es-CO" sz="2000" dirty="0" smtClean="0"/>
              <a:t> are </a:t>
            </a:r>
            <a:r>
              <a:rPr lang="es-CO" sz="2000" dirty="0" err="1" smtClean="0"/>
              <a:t>optimistic</a:t>
            </a:r>
            <a:r>
              <a:rPr lang="es-CO" sz="2000" dirty="0" smtClean="0"/>
              <a:t> </a:t>
            </a:r>
            <a:r>
              <a:rPr lang="es-CO" sz="2000" dirty="0" err="1" smtClean="0"/>
              <a:t>that</a:t>
            </a:r>
            <a:r>
              <a:rPr lang="es-CO" sz="2000" dirty="0" smtClean="0"/>
              <a:t> </a:t>
            </a:r>
            <a:r>
              <a:rPr lang="es-CO" sz="2000" dirty="0" err="1" smtClean="0"/>
              <a:t>it</a:t>
            </a:r>
            <a:r>
              <a:rPr lang="es-CO" sz="2000" dirty="0"/>
              <a:t> </a:t>
            </a:r>
            <a:r>
              <a:rPr lang="es-CO" sz="2000" dirty="0" err="1" smtClean="0"/>
              <a:t>will</a:t>
            </a:r>
            <a:r>
              <a:rPr lang="es-CO" sz="2000" dirty="0" smtClean="0"/>
              <a:t> </a:t>
            </a:r>
            <a:r>
              <a:rPr lang="es-CO" sz="2000" dirty="0" err="1" smtClean="0"/>
              <a:t>reveal</a:t>
            </a:r>
            <a:r>
              <a:rPr lang="es-CO" sz="2000" dirty="0" smtClean="0"/>
              <a:t> at </a:t>
            </a:r>
            <a:r>
              <a:rPr lang="es-CO" sz="2000" dirty="0" err="1" smtClean="0"/>
              <a:t>some</a:t>
            </a:r>
            <a:r>
              <a:rPr lang="es-CO" sz="2000" dirty="0" smtClean="0"/>
              <a:t> </a:t>
            </a:r>
            <a:r>
              <a:rPr lang="es-CO" sz="2000" dirty="0" err="1" smtClean="0"/>
              <a:t>point</a:t>
            </a:r>
            <a:r>
              <a:rPr lang="es-CO" sz="2000" dirty="0" smtClean="0"/>
              <a:t> </a:t>
            </a:r>
            <a:r>
              <a:rPr lang="es-CO" sz="2000" dirty="0" err="1" smtClean="0"/>
              <a:t>with</a:t>
            </a:r>
            <a:r>
              <a:rPr lang="es-CO" sz="2000" dirty="0" smtClean="0"/>
              <a:t> </a:t>
            </a:r>
            <a:r>
              <a:rPr lang="es-CO" sz="2000" dirty="0" err="1" smtClean="0"/>
              <a:t>higher</a:t>
            </a:r>
            <a:r>
              <a:rPr lang="es-CO" sz="2000" dirty="0" smtClean="0"/>
              <a:t> </a:t>
            </a:r>
            <a:r>
              <a:rPr lang="es-CO" sz="2000" dirty="0" err="1" smtClean="0"/>
              <a:t>luminosity</a:t>
            </a:r>
            <a:r>
              <a:rPr lang="es-CO" sz="2000" dirty="0"/>
              <a:t>.</a:t>
            </a:r>
            <a:r>
              <a:rPr lang="es-CO" sz="2000" dirty="0" smtClean="0"/>
              <a:t> So </a:t>
            </a:r>
            <a:r>
              <a:rPr lang="es-CO" sz="2000" dirty="0" err="1" smtClean="0"/>
              <a:t>far</a:t>
            </a:r>
            <a:r>
              <a:rPr lang="es-CO" sz="2000" dirty="0" smtClean="0"/>
              <a:t>, </a:t>
            </a:r>
            <a:r>
              <a:rPr lang="es-CO" sz="2000" dirty="0" err="1" smtClean="0"/>
              <a:t>we</a:t>
            </a:r>
            <a:r>
              <a:rPr lang="es-CO" sz="2000" dirty="0" smtClean="0"/>
              <a:t> </a:t>
            </a:r>
            <a:r>
              <a:rPr lang="es-CO" sz="2000" dirty="0" err="1" smtClean="0"/>
              <a:t>have</a:t>
            </a:r>
            <a:r>
              <a:rPr lang="es-CO" sz="2000" dirty="0" smtClean="0"/>
              <a:t> </a:t>
            </a:r>
            <a:r>
              <a:rPr lang="es-CO" sz="2000" dirty="0" err="1" smtClean="0"/>
              <a:t>recorded</a:t>
            </a:r>
            <a:r>
              <a:rPr lang="es-CO" sz="2000" dirty="0" smtClean="0"/>
              <a:t> </a:t>
            </a:r>
            <a:r>
              <a:rPr lang="es-CO" sz="2000" dirty="0" err="1" smtClean="0"/>
              <a:t>only</a:t>
            </a:r>
            <a:r>
              <a:rPr lang="es-CO" sz="2000" dirty="0" smtClean="0"/>
              <a:t> 5% of </a:t>
            </a:r>
            <a:r>
              <a:rPr lang="es-CO" sz="2000" dirty="0" err="1" smtClean="0"/>
              <a:t>the</a:t>
            </a:r>
            <a:r>
              <a:rPr lang="es-CO" sz="2000" dirty="0" smtClean="0"/>
              <a:t> full </a:t>
            </a:r>
            <a:r>
              <a:rPr lang="es-CO" sz="2000" dirty="0" err="1" smtClean="0"/>
              <a:t>lumi</a:t>
            </a:r>
            <a:r>
              <a:rPr lang="es-CO" sz="2000" dirty="0" smtClean="0"/>
              <a:t> </a:t>
            </a:r>
            <a:r>
              <a:rPr lang="es-CO" sz="2000" dirty="0" err="1" smtClean="0"/>
              <a:t>expected</a:t>
            </a:r>
            <a:r>
              <a:rPr lang="es-CO" sz="2000" dirty="0" smtClean="0"/>
              <a:t> at </a:t>
            </a:r>
            <a:r>
              <a:rPr lang="es-CO" sz="2000" dirty="0" err="1" smtClean="0"/>
              <a:t>the</a:t>
            </a:r>
            <a:r>
              <a:rPr lang="es-CO" sz="2000" dirty="0" smtClean="0"/>
              <a:t> LHC. </a:t>
            </a:r>
          </a:p>
          <a:p>
            <a:pPr marL="342900" indent="-342900">
              <a:buFont typeface="+mj-lt"/>
              <a:buAutoNum type="arabicPeriod"/>
            </a:pPr>
            <a:endParaRPr lang="es-CO" sz="2000" dirty="0"/>
          </a:p>
          <a:p>
            <a:pPr marL="342900" indent="-342900">
              <a:buFont typeface="+mj-lt"/>
              <a:buAutoNum type="arabicPeriod"/>
            </a:pPr>
            <a:r>
              <a:rPr lang="es-CO" sz="2000" dirty="0" err="1" smtClean="0"/>
              <a:t>How</a:t>
            </a:r>
            <a:r>
              <a:rPr lang="es-CO" sz="2000" dirty="0" smtClean="0"/>
              <a:t> a BSM </a:t>
            </a:r>
            <a:r>
              <a:rPr lang="es-CO" sz="2000" dirty="0" err="1" smtClean="0"/>
              <a:t>signal</a:t>
            </a:r>
            <a:r>
              <a:rPr lang="es-CO" sz="2000" dirty="0" smtClean="0"/>
              <a:t> </a:t>
            </a:r>
            <a:r>
              <a:rPr lang="es-CO" sz="2000" dirty="0" err="1" smtClean="0"/>
              <a:t>might</a:t>
            </a:r>
            <a:r>
              <a:rPr lang="es-CO" sz="2000" dirty="0" smtClean="0"/>
              <a:t> </a:t>
            </a:r>
            <a:r>
              <a:rPr lang="es-CO" sz="2000" dirty="0" err="1" smtClean="0"/>
              <a:t>reveals</a:t>
            </a:r>
            <a:r>
              <a:rPr lang="es-CO" sz="2000" dirty="0" smtClean="0"/>
              <a:t> </a:t>
            </a:r>
            <a:r>
              <a:rPr lang="es-CO" sz="2000" dirty="0" err="1" smtClean="0"/>
              <a:t>is</a:t>
            </a:r>
            <a:r>
              <a:rPr lang="es-CO" sz="2000" dirty="0" smtClean="0"/>
              <a:t> a </a:t>
            </a:r>
            <a:r>
              <a:rPr lang="es-CO" sz="2000" dirty="0" err="1" smtClean="0"/>
              <a:t>mistery</a:t>
            </a:r>
            <a:r>
              <a:rPr lang="es-CO" sz="2000" dirty="0" smtClean="0"/>
              <a:t>: A </a:t>
            </a:r>
            <a:r>
              <a:rPr lang="es-CO" sz="2000" dirty="0" err="1" smtClean="0"/>
              <a:t>striking</a:t>
            </a:r>
            <a:r>
              <a:rPr lang="es-CO" sz="2000" dirty="0" smtClean="0"/>
              <a:t> </a:t>
            </a:r>
            <a:r>
              <a:rPr lang="es-CO" sz="2000" dirty="0" err="1" smtClean="0"/>
              <a:t>signal</a:t>
            </a:r>
            <a:r>
              <a:rPr lang="es-CO" sz="2000" dirty="0" smtClean="0"/>
              <a:t> </a:t>
            </a:r>
            <a:r>
              <a:rPr lang="es-CO" sz="2000" dirty="0" err="1" smtClean="0"/>
              <a:t>might</a:t>
            </a:r>
            <a:r>
              <a:rPr lang="es-CO" sz="2000" dirty="0" smtClean="0"/>
              <a:t> show up in a single </a:t>
            </a:r>
            <a:r>
              <a:rPr lang="es-CO" sz="2000" dirty="0" err="1" smtClean="0"/>
              <a:t>channel</a:t>
            </a:r>
            <a:r>
              <a:rPr lang="es-CO" sz="2000" dirty="0" smtClean="0"/>
              <a:t> </a:t>
            </a:r>
            <a:r>
              <a:rPr lang="es-CO" sz="2000" dirty="0" err="1" smtClean="0"/>
              <a:t>or</a:t>
            </a:r>
            <a:r>
              <a:rPr lang="es-CO" sz="2000" dirty="0" smtClean="0"/>
              <a:t> </a:t>
            </a:r>
            <a:r>
              <a:rPr lang="es-CO" sz="2000" dirty="0" err="1" smtClean="0"/>
              <a:t>may</a:t>
            </a:r>
            <a:r>
              <a:rPr lang="es-CO" sz="2000" dirty="0" smtClean="0"/>
              <a:t> </a:t>
            </a:r>
            <a:r>
              <a:rPr lang="es-CO" sz="2000" dirty="0" err="1" smtClean="0"/>
              <a:t>appear</a:t>
            </a:r>
            <a:r>
              <a:rPr lang="es-CO" sz="2000" dirty="0" smtClean="0"/>
              <a:t> in </a:t>
            </a:r>
            <a:r>
              <a:rPr lang="es-CO" sz="2000" dirty="0" err="1" smtClean="0"/>
              <a:t>several</a:t>
            </a:r>
            <a:r>
              <a:rPr lang="es-CO" sz="2000" dirty="0" smtClean="0"/>
              <a:t> </a:t>
            </a:r>
            <a:r>
              <a:rPr lang="es-CO" sz="2000" dirty="0" err="1" smtClean="0"/>
              <a:t>channels</a:t>
            </a:r>
            <a:r>
              <a:rPr lang="es-CO" sz="2000" dirty="0" smtClean="0"/>
              <a:t> </a:t>
            </a:r>
            <a:r>
              <a:rPr lang="es-CO" sz="2000" dirty="0" err="1" smtClean="0"/>
              <a:t>emerging</a:t>
            </a:r>
            <a:r>
              <a:rPr lang="es-CO" sz="2000" dirty="0" smtClean="0"/>
              <a:t> </a:t>
            </a:r>
            <a:r>
              <a:rPr lang="es-CO" sz="2000" dirty="0" err="1" smtClean="0"/>
              <a:t>slowly</a:t>
            </a:r>
            <a:r>
              <a:rPr lang="es-CO" sz="2000" dirty="0" smtClean="0"/>
              <a:t> </a:t>
            </a:r>
            <a:r>
              <a:rPr lang="es-CO" sz="2000" dirty="0" err="1" smtClean="0"/>
              <a:t>over</a:t>
            </a:r>
            <a:r>
              <a:rPr lang="es-CO" sz="2000" dirty="0" smtClean="0"/>
              <a:t> </a:t>
            </a:r>
            <a:r>
              <a:rPr lang="es-CO" sz="2000" dirty="0" err="1" smtClean="0"/>
              <a:t>large</a:t>
            </a:r>
            <a:r>
              <a:rPr lang="es-CO" sz="2000" dirty="0" smtClean="0"/>
              <a:t> </a:t>
            </a:r>
            <a:r>
              <a:rPr lang="es-CO" sz="2000" dirty="0" err="1" smtClean="0"/>
              <a:t>backgrounds</a:t>
            </a:r>
            <a:r>
              <a:rPr lang="es-CO" sz="2000" dirty="0" smtClean="0"/>
              <a:t>. BSM </a:t>
            </a:r>
            <a:r>
              <a:rPr lang="es-CO" sz="2000" dirty="0" err="1" smtClean="0"/>
              <a:t>might</a:t>
            </a:r>
            <a:r>
              <a:rPr lang="es-CO" sz="2000" dirty="0" smtClean="0"/>
              <a:t> </a:t>
            </a:r>
            <a:r>
              <a:rPr lang="es-CO" sz="2000" dirty="0" err="1" smtClean="0"/>
              <a:t>appear</a:t>
            </a:r>
            <a:r>
              <a:rPr lang="es-CO" sz="2000" dirty="0" smtClean="0"/>
              <a:t> in </a:t>
            </a:r>
            <a:r>
              <a:rPr lang="es-CO" sz="2000" dirty="0" err="1" smtClean="0"/>
              <a:t>channels</a:t>
            </a:r>
            <a:r>
              <a:rPr lang="es-CO" sz="2000" dirty="0" smtClean="0"/>
              <a:t>  </a:t>
            </a:r>
            <a:r>
              <a:rPr lang="es-CO" sz="2000" dirty="0" err="1" smtClean="0"/>
              <a:t>we</a:t>
            </a:r>
            <a:r>
              <a:rPr lang="es-CO" sz="2000" dirty="0" smtClean="0"/>
              <a:t> </a:t>
            </a:r>
            <a:r>
              <a:rPr lang="es-CO" sz="2000" dirty="0" err="1" smtClean="0"/>
              <a:t>have</a:t>
            </a:r>
            <a:r>
              <a:rPr lang="es-CO" sz="2000" dirty="0" smtClean="0"/>
              <a:t> </a:t>
            </a:r>
            <a:r>
              <a:rPr lang="es-CO" sz="2000" dirty="0" err="1" smtClean="0"/>
              <a:t>been</a:t>
            </a:r>
            <a:r>
              <a:rPr lang="es-CO" sz="2000" dirty="0" smtClean="0"/>
              <a:t>  </a:t>
            </a:r>
            <a:r>
              <a:rPr lang="es-CO" sz="2000" dirty="0" err="1" smtClean="0"/>
              <a:t>looking</a:t>
            </a:r>
            <a:r>
              <a:rPr lang="es-CO" sz="2000" dirty="0" smtClean="0"/>
              <a:t> </a:t>
            </a:r>
            <a:r>
              <a:rPr lang="es-CO" sz="2000" dirty="0" err="1" smtClean="0"/>
              <a:t>for</a:t>
            </a:r>
            <a:r>
              <a:rPr lang="es-CO" sz="2000" dirty="0" smtClean="0"/>
              <a:t> </a:t>
            </a:r>
            <a:r>
              <a:rPr lang="es-CO" sz="2000" dirty="0" err="1" smtClean="0"/>
              <a:t>long</a:t>
            </a:r>
            <a:r>
              <a:rPr lang="es-CO" sz="2000" dirty="0" smtClean="0"/>
              <a:t> time, </a:t>
            </a:r>
            <a:r>
              <a:rPr lang="es-CO" sz="2000" dirty="0" err="1" smtClean="0"/>
              <a:t>or</a:t>
            </a:r>
            <a:r>
              <a:rPr lang="es-CO" sz="2000" dirty="0" smtClean="0"/>
              <a:t> </a:t>
            </a:r>
            <a:r>
              <a:rPr lang="es-CO" sz="2000" dirty="0" err="1" smtClean="0"/>
              <a:t>perhaps</a:t>
            </a:r>
            <a:r>
              <a:rPr lang="es-CO" sz="2000" dirty="0" smtClean="0"/>
              <a:t> </a:t>
            </a:r>
            <a:r>
              <a:rPr lang="es-CO" sz="2000" dirty="0" err="1" smtClean="0"/>
              <a:t>with</a:t>
            </a:r>
            <a:r>
              <a:rPr lang="es-CO" sz="2000" dirty="0" smtClean="0"/>
              <a:t> </a:t>
            </a:r>
            <a:r>
              <a:rPr lang="es-CO" sz="2000" dirty="0" err="1" smtClean="0"/>
              <a:t>signatures</a:t>
            </a:r>
            <a:r>
              <a:rPr lang="es-CO" sz="2000" dirty="0" smtClean="0"/>
              <a:t> </a:t>
            </a:r>
            <a:r>
              <a:rPr lang="es-CO" sz="2000" dirty="0" err="1" smtClean="0"/>
              <a:t>we</a:t>
            </a:r>
            <a:r>
              <a:rPr lang="es-CO" sz="2000" dirty="0" smtClean="0"/>
              <a:t> are </a:t>
            </a:r>
            <a:r>
              <a:rPr lang="es-CO" sz="2000" dirty="0" err="1" smtClean="0"/>
              <a:t>still</a:t>
            </a:r>
            <a:r>
              <a:rPr lang="es-CO" sz="2000" dirty="0" smtClean="0"/>
              <a:t> </a:t>
            </a:r>
            <a:r>
              <a:rPr lang="es-CO" sz="2000" dirty="0" err="1" smtClean="0"/>
              <a:t>not</a:t>
            </a:r>
            <a:r>
              <a:rPr lang="es-CO" sz="2000" dirty="0" smtClean="0"/>
              <a:t> </a:t>
            </a:r>
            <a:r>
              <a:rPr lang="es-CO" sz="2000" dirty="0" err="1" smtClean="0"/>
              <a:t>looking</a:t>
            </a:r>
            <a:r>
              <a:rPr lang="es-CO" sz="2000" dirty="0" smtClean="0"/>
              <a:t> at </a:t>
            </a:r>
            <a:r>
              <a:rPr lang="es-CO" sz="2000" dirty="0" err="1" smtClean="0"/>
              <a:t>or</a:t>
            </a:r>
            <a:r>
              <a:rPr lang="es-CO" sz="2000" dirty="0" smtClean="0"/>
              <a:t> </a:t>
            </a:r>
            <a:r>
              <a:rPr lang="es-CO" sz="2000" dirty="0" err="1" smtClean="0"/>
              <a:t>triggering</a:t>
            </a:r>
            <a:r>
              <a:rPr lang="es-CO" sz="2000" dirty="0" smtClean="0"/>
              <a:t> </a:t>
            </a:r>
            <a:r>
              <a:rPr lang="es-CO" sz="2000" dirty="0" err="1" smtClean="0"/>
              <a:t>on</a:t>
            </a:r>
            <a:r>
              <a:rPr lang="es-CO" sz="20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s-CO" sz="2200" dirty="0" smtClean="0"/>
          </a:p>
          <a:p>
            <a:pPr marL="342900" indent="-342900">
              <a:buFont typeface="+mj-lt"/>
              <a:buAutoNum type="arabicPeriod"/>
            </a:pPr>
            <a:r>
              <a:rPr lang="es-CO" sz="2200" dirty="0"/>
              <a:t> </a:t>
            </a:r>
            <a:r>
              <a:rPr lang="es-CO" sz="2200" dirty="0" smtClean="0"/>
              <a:t>BSM </a:t>
            </a:r>
            <a:r>
              <a:rPr lang="es-CO" sz="2200" dirty="0" err="1" smtClean="0"/>
              <a:t>physics</a:t>
            </a:r>
            <a:r>
              <a:rPr lang="es-CO" sz="2200" dirty="0" smtClean="0"/>
              <a:t> </a:t>
            </a:r>
            <a:r>
              <a:rPr lang="es-CO" sz="2200" dirty="0" err="1" smtClean="0"/>
              <a:t>is</a:t>
            </a:r>
            <a:r>
              <a:rPr lang="es-CO" sz="2200" dirty="0" smtClean="0"/>
              <a:t> </a:t>
            </a:r>
            <a:r>
              <a:rPr lang="es-CO" sz="2200" dirty="0" err="1" smtClean="0"/>
              <a:t>still</a:t>
            </a:r>
            <a:r>
              <a:rPr lang="es-CO" sz="2200" dirty="0" smtClean="0"/>
              <a:t> </a:t>
            </a:r>
            <a:r>
              <a:rPr lang="es-CO" sz="2200" dirty="0" err="1" smtClean="0"/>
              <a:t>puzlling</a:t>
            </a:r>
            <a:r>
              <a:rPr lang="es-CO" sz="2200" dirty="0" smtClean="0"/>
              <a:t> </a:t>
            </a:r>
            <a:r>
              <a:rPr lang="es-CO" sz="2200" dirty="0" err="1" smtClean="0"/>
              <a:t>us</a:t>
            </a:r>
            <a:r>
              <a:rPr lang="es-CO" sz="2200" dirty="0" smtClean="0"/>
              <a:t>, </a:t>
            </a:r>
            <a:r>
              <a:rPr lang="es-CO" sz="2200" dirty="0" err="1" smtClean="0"/>
              <a:t>but</a:t>
            </a:r>
            <a:r>
              <a:rPr lang="es-CO" sz="2200" dirty="0" smtClean="0"/>
              <a:t> </a:t>
            </a:r>
            <a:r>
              <a:rPr lang="es-CO" sz="2200" dirty="0" err="1" smtClean="0"/>
              <a:t>that</a:t>
            </a:r>
            <a:r>
              <a:rPr lang="es-CO" sz="2200" dirty="0" smtClean="0"/>
              <a:t> </a:t>
            </a:r>
            <a:r>
              <a:rPr lang="es-CO" sz="2200" dirty="0" err="1" smtClean="0"/>
              <a:t>is</a:t>
            </a:r>
            <a:r>
              <a:rPr lang="es-CO" sz="2200" dirty="0" smtClean="0"/>
              <a:t> </a:t>
            </a:r>
            <a:r>
              <a:rPr lang="es-CO" sz="2200" dirty="0" err="1" smtClean="0"/>
              <a:t>what</a:t>
            </a:r>
            <a:r>
              <a:rPr lang="es-CO" sz="2200" dirty="0" smtClean="0"/>
              <a:t> </a:t>
            </a:r>
            <a:r>
              <a:rPr lang="es-CO" sz="2200" dirty="0" err="1" smtClean="0"/>
              <a:t>Physicists</a:t>
            </a:r>
            <a:r>
              <a:rPr lang="es-CO" sz="2200" dirty="0" smtClean="0"/>
              <a:t> </a:t>
            </a:r>
            <a:r>
              <a:rPr lang="es-CO" sz="2200" dirty="0" err="1" smtClean="0"/>
              <a:t>most</a:t>
            </a:r>
            <a:r>
              <a:rPr lang="es-CO" sz="2200" dirty="0" smtClean="0"/>
              <a:t> </a:t>
            </a:r>
            <a:r>
              <a:rPr lang="es-CO" sz="2200" dirty="0" err="1" smtClean="0"/>
              <a:t>enjoy</a:t>
            </a:r>
            <a:r>
              <a:rPr lang="es-CO" sz="2200" dirty="0" smtClean="0"/>
              <a:t>: </a:t>
            </a:r>
            <a:r>
              <a:rPr lang="es-CO" sz="2200" dirty="0" err="1" smtClean="0"/>
              <a:t>Finding</a:t>
            </a:r>
            <a:r>
              <a:rPr lang="es-CO" sz="2200" dirty="0" smtClean="0"/>
              <a:t> </a:t>
            </a:r>
            <a:r>
              <a:rPr lang="es-CO" sz="2200" dirty="0" err="1" smtClean="0"/>
              <a:t>answers</a:t>
            </a:r>
            <a:r>
              <a:rPr lang="es-CO" sz="2200" dirty="0" smtClean="0"/>
              <a:t> to </a:t>
            </a:r>
            <a:r>
              <a:rPr lang="es-CO" sz="2200" dirty="0" err="1" smtClean="0"/>
              <a:t>the</a:t>
            </a:r>
            <a:r>
              <a:rPr lang="es-CO" sz="2200" dirty="0" smtClean="0"/>
              <a:t> puzles of </a:t>
            </a:r>
            <a:r>
              <a:rPr lang="es-CO" sz="2200" dirty="0" err="1" smtClean="0"/>
              <a:t>nature</a:t>
            </a:r>
            <a:r>
              <a:rPr lang="es-CO" sz="2200" dirty="0" smtClean="0"/>
              <a:t>. So </a:t>
            </a:r>
            <a:r>
              <a:rPr lang="es-CO" sz="2200" dirty="0" err="1" smtClean="0"/>
              <a:t>the</a:t>
            </a:r>
            <a:r>
              <a:rPr lang="es-CO" sz="2200" dirty="0" smtClean="0"/>
              <a:t> </a:t>
            </a:r>
            <a:r>
              <a:rPr lang="es-CO" sz="2200" dirty="0" err="1" smtClean="0"/>
              <a:t>futures</a:t>
            </a:r>
            <a:r>
              <a:rPr lang="es-CO" sz="2200" dirty="0" smtClean="0"/>
              <a:t> </a:t>
            </a:r>
            <a:r>
              <a:rPr lang="es-CO" sz="2200" dirty="0" err="1" smtClean="0"/>
              <a:t>is</a:t>
            </a:r>
            <a:r>
              <a:rPr lang="es-CO" sz="2200" dirty="0" smtClean="0"/>
              <a:t> </a:t>
            </a:r>
            <a:r>
              <a:rPr lang="es-CO" sz="2200" dirty="0" err="1" smtClean="0"/>
              <a:t>bright</a:t>
            </a:r>
            <a:r>
              <a:rPr lang="es-CO" sz="2200" dirty="0" smtClean="0"/>
              <a:t> </a:t>
            </a:r>
            <a:r>
              <a:rPr lang="es-CO" sz="2200" dirty="0" err="1" smtClean="0"/>
              <a:t>for</a:t>
            </a:r>
            <a:r>
              <a:rPr lang="es-CO" sz="2200" dirty="0" smtClean="0"/>
              <a:t> </a:t>
            </a:r>
            <a:r>
              <a:rPr lang="es-CO" sz="2200" dirty="0" err="1" smtClean="0"/>
              <a:t>physicist</a:t>
            </a:r>
            <a:r>
              <a:rPr lang="es-CO" sz="2200" dirty="0" smtClean="0"/>
              <a:t>: </a:t>
            </a:r>
            <a:r>
              <a:rPr lang="es-CO" sz="2200" dirty="0" err="1" smtClean="0"/>
              <a:t>Plenty</a:t>
            </a:r>
            <a:r>
              <a:rPr lang="es-CO" sz="2200" dirty="0" smtClean="0"/>
              <a:t> of </a:t>
            </a:r>
            <a:r>
              <a:rPr lang="es-CO" sz="2200" dirty="0" err="1" smtClean="0"/>
              <a:t>work</a:t>
            </a:r>
            <a:r>
              <a:rPr lang="es-CO" sz="2200" dirty="0" smtClean="0"/>
              <a:t> to do.</a:t>
            </a:r>
          </a:p>
          <a:p>
            <a:endParaRPr lang="es-CO" sz="2200" dirty="0"/>
          </a:p>
          <a:p>
            <a:pPr marL="342900" indent="-342900">
              <a:buFont typeface="+mj-lt"/>
              <a:buAutoNum type="arabicPeriod"/>
            </a:pPr>
            <a:endParaRPr lang="es-CO" sz="2200" dirty="0"/>
          </a:p>
        </p:txBody>
      </p:sp>
    </p:spTree>
    <p:extLst>
      <p:ext uri="{BB962C8B-B14F-4D97-AF65-F5344CB8AC3E}">
        <p14:creationId xmlns:p14="http://schemas.microsoft.com/office/powerpoint/2010/main" val="185403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dirty="0" smtClean="0">
                <a:solidFill>
                  <a:prstClr val="black">
                    <a:tint val="75000"/>
                  </a:prstClr>
                </a:solidFill>
              </a:rPr>
              <a:t>C. </a:t>
            </a:r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456597" y="409433"/>
            <a:ext cx="7424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 smtClean="0"/>
              <a:t>ADVERTISEMENT</a:t>
            </a:r>
            <a:endParaRPr lang="es-CO" sz="4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" y="1162050"/>
            <a:ext cx="12068175" cy="420152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445653" y="5675294"/>
            <a:ext cx="5747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dirty="0">
                <a:hlinkClick r:id="rId3"/>
              </a:rPr>
              <a:t>http://</a:t>
            </a:r>
            <a:r>
              <a:rPr lang="es-CO" sz="2400" dirty="0" smtClean="0">
                <a:hlinkClick r:id="rId3"/>
              </a:rPr>
              <a:t>fisicaconvocatoriasp.uniandes.edu.co</a:t>
            </a:r>
            <a:r>
              <a:rPr lang="es-CO" sz="2400" dirty="0" smtClean="0"/>
              <a:t> </a:t>
            </a:r>
            <a:endParaRPr lang="es-CO" sz="2400" dirty="0"/>
          </a:p>
        </p:txBody>
      </p:sp>
      <p:sp>
        <p:nvSpPr>
          <p:cNvPr id="8" name="Rectángulo 7"/>
          <p:cNvSpPr/>
          <p:nvPr/>
        </p:nvSpPr>
        <p:spPr>
          <a:xfrm>
            <a:off x="6805265" y="5646491"/>
            <a:ext cx="4030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dirty="0">
                <a:hlinkClick r:id="rId4"/>
              </a:rPr>
              <a:t>https://fisica.uniandes.edu.co/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40972071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1524001" y="6492894"/>
            <a:ext cx="2133600" cy="365125"/>
          </a:xfrm>
        </p:spPr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648200" y="6520278"/>
            <a:ext cx="2895600" cy="365125"/>
          </a:xfrm>
        </p:spPr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6896" y="6520278"/>
            <a:ext cx="2133600" cy="365125"/>
          </a:xfrm>
        </p:spPr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-456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6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2481164" y="2060867"/>
            <a:ext cx="7287251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140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Thanks</a:t>
            </a:r>
            <a:r>
              <a:rPr lang="es-ES" sz="14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13395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784764" y="2818017"/>
            <a:ext cx="6123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b="1" dirty="0" smtClean="0">
                <a:solidFill>
                  <a:schemeClr val="accent1">
                    <a:lumMod val="50000"/>
                  </a:schemeClr>
                </a:solidFill>
              </a:rPr>
              <a:t>BACKUP SLIDES</a:t>
            </a:r>
            <a:endParaRPr lang="es-CO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6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-456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5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5" y="677449"/>
            <a:ext cx="6388800" cy="4701375"/>
          </a:xfrm>
          <a:prstGeom prst="rect">
            <a:avLst/>
          </a:prstGeom>
        </p:spPr>
      </p:pic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6"/>
          <p:cNvSpPr txBox="1"/>
          <p:nvPr/>
        </p:nvSpPr>
        <p:spPr>
          <a:xfrm>
            <a:off x="4991100" y="3238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2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128227"/>
              </p:ext>
            </p:extLst>
          </p:nvPr>
        </p:nvGraphicFramePr>
        <p:xfrm>
          <a:off x="387592" y="5130702"/>
          <a:ext cx="4871987" cy="1478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79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91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097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Factory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Quark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Cross</a:t>
                      </a:r>
                    </a:p>
                    <a:p>
                      <a:pPr algn="ctr"/>
                      <a:r>
                        <a:rPr lang="en-US" sz="1800" dirty="0"/>
                        <a:t>Section (</a:t>
                      </a:r>
                      <a:r>
                        <a:rPr lang="en-US" sz="1800" dirty="0" err="1"/>
                        <a:t>nb</a:t>
                      </a:r>
                      <a:r>
                        <a:rPr lang="en-US" sz="18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Luminosity</a:t>
                      </a:r>
                    </a:p>
                    <a:p>
                      <a:pPr algn="ctr"/>
                      <a:r>
                        <a:rPr lang="en-US" sz="1800" dirty="0"/>
                        <a:t>(cm-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dirty="0"/>
                        <a:t>s</a:t>
                      </a:r>
                      <a:r>
                        <a:rPr lang="en-US" sz="1800" baseline="30000" dirty="0"/>
                        <a:t>-1</a:t>
                      </a:r>
                      <a:r>
                        <a:rPr lang="en-US" sz="1800" baseline="0" dirty="0"/>
                        <a:t>)</a:t>
                      </a:r>
                      <a:endParaRPr lang="en-US" sz="18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144">
                <a:tc>
                  <a:txBody>
                    <a:bodyPr/>
                    <a:lstStyle/>
                    <a:p>
                      <a:r>
                        <a:rPr lang="en-US" sz="1800" dirty="0"/>
                        <a:t>B (</a:t>
                      </a:r>
                      <a:r>
                        <a:rPr lang="en-US" sz="1800" dirty="0" err="1"/>
                        <a:t>KEKb</a:t>
                      </a:r>
                      <a:r>
                        <a:rPr lang="en-US" sz="18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Bottom</a:t>
                      </a:r>
                      <a:r>
                        <a:rPr lang="en-US" sz="1800" baseline="0" dirty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1.15 (Y(4S))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2.11x10</a:t>
                      </a:r>
                      <a:r>
                        <a:rPr lang="en-US" sz="1800" baseline="30000" dirty="0"/>
                        <a:t>34</a:t>
                      </a:r>
                      <a:r>
                        <a:rPr lang="en-US" sz="1800" baseline="0" dirty="0"/>
                        <a:t> 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978">
                <a:tc>
                  <a:txBody>
                    <a:bodyPr/>
                    <a:lstStyle/>
                    <a:p>
                      <a:r>
                        <a:rPr lang="en-US" sz="1800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Top</a:t>
                      </a:r>
                      <a:r>
                        <a:rPr lang="en-US" sz="1800" baseline="0" dirty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0.82 (</a:t>
                      </a:r>
                      <a:r>
                        <a:rPr lang="en-US" sz="1800" dirty="0" err="1"/>
                        <a:t>incl</a:t>
                      </a:r>
                      <a:r>
                        <a:rPr lang="en-US" sz="1800" dirty="0"/>
                        <a:t> t-t)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2.01x</a:t>
                      </a:r>
                      <a:r>
                        <a:rPr lang="en-US" sz="1800" baseline="0" dirty="0"/>
                        <a:t>10</a:t>
                      </a:r>
                      <a:r>
                        <a:rPr lang="en-US" sz="1800" baseline="30000" dirty="0"/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Box 10"/>
          <p:cNvSpPr txBox="1"/>
          <p:nvPr/>
        </p:nvSpPr>
        <p:spPr>
          <a:xfrm flipH="1">
            <a:off x="6795246" y="1921561"/>
            <a:ext cx="539675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Top pair rate is &gt; 10 Hz, enabling us to address much more precise questions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Single, double, and triple differential cross sections 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Rare (FCNC) decays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CP violation (a beginning)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/>
              <a:t>Width and more complex methods for measuring the mass</a:t>
            </a:r>
          </a:p>
          <a:p>
            <a:r>
              <a:rPr lang="en-US" sz="2200" dirty="0"/>
              <a:t>----------------------------------------------------</a:t>
            </a:r>
          </a:p>
          <a:p>
            <a:r>
              <a:rPr lang="en-US" sz="2200" dirty="0"/>
              <a:t>Top pair production  at 13 TeV CM energy is mainly (80%) produced by gluons, providing important information on the  gluon distribution at relatively high </a:t>
            </a:r>
            <a:r>
              <a:rPr lang="en-US" sz="2200" dirty="0" err="1"/>
              <a:t>x</a:t>
            </a:r>
            <a:r>
              <a:rPr lang="en-US" sz="2200" baseline="-25000" dirty="0" err="1"/>
              <a:t>F</a:t>
            </a:r>
            <a:r>
              <a:rPr lang="en-US" sz="2200" dirty="0"/>
              <a:t>, up to  ~0.25</a:t>
            </a:r>
          </a:p>
        </p:txBody>
      </p:sp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9020417"/>
              </p:ext>
            </p:extLst>
          </p:nvPr>
        </p:nvGraphicFramePr>
        <p:xfrm>
          <a:off x="3371850" y="24892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2" name="Equation" r:id="rId6" imgW="114300" imgH="165100" progId="Equation.3">
                  <p:embed/>
                </p:oleObj>
              </mc:Choice>
              <mc:Fallback>
                <p:oleObj name="Equation" r:id="rId6" imgW="114300" imgH="16510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71850" y="24892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72418"/>
              </p:ext>
            </p:extLst>
          </p:nvPr>
        </p:nvGraphicFramePr>
        <p:xfrm>
          <a:off x="3371850" y="24892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3" name="Equation" r:id="rId8" imgW="114300" imgH="165100" progId="Equation.3">
                  <p:embed/>
                </p:oleObj>
              </mc:Choice>
              <mc:Fallback>
                <p:oleObj name="Equation" r:id="rId8" imgW="114300" imgH="1651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71850" y="24892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2"/>
          <p:cNvSpPr txBox="1"/>
          <p:nvPr/>
        </p:nvSpPr>
        <p:spPr>
          <a:xfrm>
            <a:off x="7552826" y="968853"/>
            <a:ext cx="210515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CMS:      835 ± 33 </a:t>
            </a:r>
            <a:r>
              <a:rPr lang="en-US" dirty="0" err="1"/>
              <a:t>pb</a:t>
            </a:r>
            <a:endParaRPr lang="en-US" dirty="0"/>
          </a:p>
          <a:p>
            <a:r>
              <a:rPr lang="en-US" dirty="0"/>
              <a:t>Theory:  816 ± 42 </a:t>
            </a:r>
            <a:r>
              <a:rPr lang="en-US" dirty="0" err="1"/>
              <a:t>pb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4165600" y="69536"/>
                <a:ext cx="6096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CO" sz="36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s-CO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CO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s-CO" sz="36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 CROSS SECTIONS</a:t>
                </a:r>
                <a:endParaRPr lang="es-CO" sz="36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5600" y="69536"/>
                <a:ext cx="6096000" cy="646331"/>
              </a:xfrm>
              <a:prstGeom prst="rect">
                <a:avLst/>
              </a:prstGeom>
              <a:blipFill>
                <a:blip r:embed="rId10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/>
          <p:cNvSpPr txBox="1"/>
          <p:nvPr/>
        </p:nvSpPr>
        <p:spPr>
          <a:xfrm>
            <a:off x="9858480" y="1075634"/>
            <a:ext cx="1452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At 13 </a:t>
            </a:r>
            <a:r>
              <a:rPr lang="es-CO" dirty="0" err="1" smtClean="0"/>
              <a:t>TeV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5800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091" y="2094017"/>
            <a:ext cx="4383460" cy="444489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987821" y="75860"/>
            <a:ext cx="57497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</a:rPr>
              <a:t>SINGLE TOP CROSS </a:t>
            </a:r>
            <a:r>
              <a:rPr lang="es-CO" sz="3600" b="1" dirty="0">
                <a:solidFill>
                  <a:schemeClr val="accent1">
                    <a:lumMod val="50000"/>
                  </a:schemeClr>
                </a:solidFill>
              </a:rPr>
              <a:t>SECTIONS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8763" y="2015614"/>
            <a:ext cx="4572000" cy="4236578"/>
          </a:xfrm>
          <a:prstGeom prst="rect">
            <a:avLst/>
          </a:prstGeom>
        </p:spPr>
      </p:pic>
      <p:pic>
        <p:nvPicPr>
          <p:cNvPr id="10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425" y="1201717"/>
            <a:ext cx="1644118" cy="776749"/>
          </a:xfrm>
          <a:prstGeom prst="rect">
            <a:avLst/>
          </a:prstGeom>
        </p:spPr>
      </p:pic>
      <p:sp>
        <p:nvSpPr>
          <p:cNvPr id="11" name="TextBox 13"/>
          <p:cNvSpPr txBox="1"/>
          <p:nvPr/>
        </p:nvSpPr>
        <p:spPr>
          <a:xfrm>
            <a:off x="883354" y="739288"/>
            <a:ext cx="189026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t-channel ~220 </a:t>
            </a:r>
            <a:r>
              <a:rPr lang="en-US" dirty="0" err="1"/>
              <a:t>pb</a:t>
            </a:r>
            <a:endParaRPr lang="en-U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0" y="728767"/>
            <a:ext cx="1344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13 </a:t>
            </a:r>
            <a:r>
              <a:rPr lang="es-CO" b="1" dirty="0" err="1" smtClean="0"/>
              <a:t>TeV</a:t>
            </a:r>
            <a:endParaRPr lang="es-CO" b="1" dirty="0"/>
          </a:p>
        </p:txBody>
      </p:sp>
      <p:pic>
        <p:nvPicPr>
          <p:cNvPr id="15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5631" y="1255260"/>
            <a:ext cx="1643833" cy="687741"/>
          </a:xfrm>
          <a:prstGeom prst="rect">
            <a:avLst/>
          </a:prstGeom>
        </p:spPr>
      </p:pic>
      <p:sp>
        <p:nvSpPr>
          <p:cNvPr id="16" name="TextBox 18"/>
          <p:cNvSpPr txBox="1"/>
          <p:nvPr/>
        </p:nvSpPr>
        <p:spPr>
          <a:xfrm>
            <a:off x="3664515" y="751233"/>
            <a:ext cx="178606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s-channel~ 10pb </a:t>
            </a:r>
          </a:p>
        </p:txBody>
      </p:sp>
      <p:sp>
        <p:nvSpPr>
          <p:cNvPr id="17" name="TextBox 19"/>
          <p:cNvSpPr txBox="1"/>
          <p:nvPr/>
        </p:nvSpPr>
        <p:spPr>
          <a:xfrm>
            <a:off x="5274011" y="2156065"/>
            <a:ext cx="168456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Not seen at LHC</a:t>
            </a:r>
          </a:p>
        </p:txBody>
      </p:sp>
      <p:sp>
        <p:nvSpPr>
          <p:cNvPr id="18" name="TextBox 20"/>
          <p:cNvSpPr txBox="1"/>
          <p:nvPr/>
        </p:nvSpPr>
        <p:spPr>
          <a:xfrm>
            <a:off x="6116794" y="750266"/>
            <a:ext cx="19607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/>
              <a:t>tW</a:t>
            </a:r>
            <a:r>
              <a:rPr lang="en-US" dirty="0"/>
              <a:t> channel ~70 </a:t>
            </a:r>
            <a:r>
              <a:rPr lang="en-US" dirty="0" err="1"/>
              <a:t>pb</a:t>
            </a:r>
            <a:endParaRPr lang="en-US" dirty="0"/>
          </a:p>
        </p:txBody>
      </p:sp>
      <p:cxnSp>
        <p:nvCxnSpPr>
          <p:cNvPr id="19" name="Straight Arrow Connector 22"/>
          <p:cNvCxnSpPr/>
          <p:nvPr/>
        </p:nvCxnSpPr>
        <p:spPr>
          <a:xfrm>
            <a:off x="5359828" y="999505"/>
            <a:ext cx="341725" cy="87924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224" y="1255260"/>
            <a:ext cx="1795525" cy="72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0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256034" y="6484091"/>
            <a:ext cx="2844800" cy="365125"/>
          </a:xfrm>
        </p:spPr>
        <p:txBody>
          <a:bodyPr/>
          <a:lstStyle/>
          <a:p>
            <a:pPr>
              <a:defRPr/>
            </a:pPr>
            <a:fld id="{E3CB504C-820E-45A7-A7B2-57D40908D758}" type="slidenum">
              <a:rPr lang="es-CO" ker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s-CO" kern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999656" y="46366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</a:rPr>
              <a:t>RUN I MASS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MEASUREMENT</a:t>
            </a:r>
          </a:p>
        </p:txBody>
      </p:sp>
      <p:pic>
        <p:nvPicPr>
          <p:cNvPr id="6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-43582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8" y="46366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twiki.cern.ch/twiki/pub/CMSPublic/Hig14042PaperTwiki/fig_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570" y="1272528"/>
            <a:ext cx="4384910" cy="515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6912000" y="5291919"/>
            <a:ext cx="3552576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2400" kern="0" dirty="0" err="1">
                <a:solidFill>
                  <a:sysClr val="windowText" lastClr="000000"/>
                </a:solidFill>
              </a:rPr>
              <a:t>m</a:t>
            </a:r>
            <a:r>
              <a:rPr lang="es-CO" sz="2400" kern="0" baseline="-25000" dirty="0" err="1">
                <a:solidFill>
                  <a:sysClr val="windowText" lastClr="000000"/>
                </a:solidFill>
              </a:rPr>
              <a:t>H</a:t>
            </a:r>
            <a:r>
              <a:rPr lang="es-CO" sz="2400" kern="0" dirty="0">
                <a:solidFill>
                  <a:sysClr val="windowText" lastClr="000000"/>
                </a:solidFill>
              </a:rPr>
              <a:t>=125.09±0.21±0.11 </a:t>
            </a:r>
            <a:r>
              <a:rPr lang="es-CO" sz="2400" kern="0" dirty="0" err="1">
                <a:solidFill>
                  <a:sysClr val="windowText" lastClr="000000"/>
                </a:solidFill>
              </a:rPr>
              <a:t>GeV</a:t>
            </a:r>
            <a:endParaRPr lang="es-CO" sz="2400" kern="0" dirty="0">
              <a:solidFill>
                <a:sysClr val="windowText" lastClr="00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567608" y="591072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2400" b="1" kern="0" dirty="0" err="1">
                <a:solidFill>
                  <a:schemeClr val="accent1">
                    <a:lumMod val="50000"/>
                  </a:schemeClr>
                </a:solidFill>
              </a:rPr>
              <a:t>Combined</a:t>
            </a:r>
            <a:r>
              <a:rPr lang="es-CO" sz="2400" b="1" kern="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kern="0" dirty="0" err="1">
                <a:solidFill>
                  <a:schemeClr val="accent1">
                    <a:lumMod val="50000"/>
                  </a:schemeClr>
                </a:solidFill>
              </a:rPr>
              <a:t>measurement</a:t>
            </a:r>
            <a:r>
              <a:rPr lang="es-CO" sz="2400" b="1" kern="0" dirty="0">
                <a:solidFill>
                  <a:schemeClr val="accent1">
                    <a:lumMod val="50000"/>
                  </a:schemeClr>
                </a:solidFill>
              </a:rPr>
              <a:t> of ATLAS + CMS  ( H</a:t>
            </a:r>
            <a:r>
              <a:rPr lang="es-CO" sz="2400" b="1" kern="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s-CO" sz="2400" b="1" kern="0" dirty="0" err="1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s-CO" sz="2400" b="1" kern="0" dirty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, </a:t>
            </a:r>
            <a:r>
              <a:rPr lang="es-CO" sz="2400" b="1" kern="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HZZ )  </a:t>
            </a:r>
            <a:r>
              <a:rPr lang="es-CO" sz="2400" b="1" kern="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sz="2400" b="1" kern="0" dirty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endParaRPr lang="es-CO" sz="2400" b="1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295801" y="1074222"/>
            <a:ext cx="31911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600" kern="0" dirty="0">
                <a:solidFill>
                  <a:sysClr val="windowText" lastClr="000000"/>
                </a:solidFill>
                <a:hlinkClick r:id="rId5"/>
              </a:rPr>
              <a:t>Phys. Rev. Lett. 114 (2015)  191803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453394" y="5917519"/>
            <a:ext cx="429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0.19 % </a:t>
            </a:r>
            <a:r>
              <a:rPr lang="es-CO" kern="0" dirty="0" err="1">
                <a:solidFill>
                  <a:sysClr val="windowText" lastClr="000000"/>
                </a:solidFill>
              </a:rPr>
              <a:t>Uncertainty</a:t>
            </a:r>
            <a:r>
              <a:rPr lang="es-CO" kern="0" dirty="0">
                <a:solidFill>
                  <a:sysClr val="windowText" lastClr="000000"/>
                </a:solidFill>
              </a:rPr>
              <a:t>, </a:t>
            </a:r>
            <a:r>
              <a:rPr lang="es-CO" kern="0" dirty="0" err="1">
                <a:solidFill>
                  <a:sysClr val="windowText" lastClr="000000"/>
                </a:solidFill>
              </a:rPr>
              <a:t>dominated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by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statistics</a:t>
            </a:r>
            <a:endParaRPr lang="es-CO" kern="0" dirty="0">
              <a:solidFill>
                <a:sysClr val="windowText" lastClr="000000"/>
              </a:solidFill>
            </a:endParaRPr>
          </a:p>
        </p:txBody>
      </p:sp>
      <p:pic>
        <p:nvPicPr>
          <p:cNvPr id="14" name="Picture 4" descr="https://twiki.cern.ch/twiki/pub/CMSPublic/Hig14042PaperTwiki/fig_0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824" y="1998132"/>
            <a:ext cx="390173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14 Conector recto de flecha"/>
          <p:cNvCxnSpPr/>
          <p:nvPr/>
        </p:nvCxnSpPr>
        <p:spPr>
          <a:xfrm>
            <a:off x="6775919" y="1782108"/>
            <a:ext cx="720079" cy="1152128"/>
          </a:xfrm>
          <a:prstGeom prst="straightConnector1">
            <a:avLst/>
          </a:prstGeom>
          <a:ln w="19050">
            <a:solidFill>
              <a:srgbClr val="1D11B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6127845" y="1484784"/>
            <a:ext cx="1841338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>
                <a:solidFill>
                  <a:srgbClr val="1D11B9"/>
                </a:solidFill>
                <a:sym typeface="Wingdings" panose="05000000000000000000" pitchFamily="2" charset="2"/>
              </a:rPr>
              <a:t>(HZZ-&gt;4</a:t>
            </a:r>
            <a:r>
              <a:rPr lang="es-CO" b="1" kern="0" dirty="0">
                <a:solidFill>
                  <a:srgbClr val="1D11B9"/>
                </a:solidFill>
                <a:latin typeface="Mistral"/>
                <a:sym typeface="Wingdings" panose="05000000000000000000" pitchFamily="2" charset="2"/>
              </a:rPr>
              <a:t>l </a:t>
            </a:r>
            <a:r>
              <a:rPr lang="es-CO" b="1" kern="0" dirty="0">
                <a:solidFill>
                  <a:srgbClr val="1D11B9"/>
                </a:solidFill>
                <a:sym typeface="Wingdings" panose="05000000000000000000" pitchFamily="2" charset="2"/>
              </a:rPr>
              <a:t>)</a:t>
            </a:r>
            <a:r>
              <a:rPr lang="es-CO" b="1" kern="0" baseline="-25000" dirty="0">
                <a:solidFill>
                  <a:srgbClr val="1D11B9"/>
                </a:solidFill>
                <a:sym typeface="Wingdings" panose="05000000000000000000" pitchFamily="2" charset="2"/>
              </a:rPr>
              <a:t>ATLAS</a:t>
            </a:r>
            <a:r>
              <a:rPr lang="es-CO" b="1" kern="0" dirty="0">
                <a:solidFill>
                  <a:srgbClr val="1D11B9"/>
                </a:solidFill>
                <a:sym typeface="Wingdings" panose="05000000000000000000" pitchFamily="2" charset="2"/>
              </a:rPr>
              <a:t>  </a:t>
            </a:r>
            <a:endParaRPr lang="es-CO" kern="0" dirty="0">
              <a:solidFill>
                <a:srgbClr val="1D11B9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8604883" y="1504642"/>
            <a:ext cx="174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>
                <a:solidFill>
                  <a:srgbClr val="1D11B9"/>
                </a:solidFill>
                <a:sym typeface="Wingdings" panose="05000000000000000000" pitchFamily="2" charset="2"/>
              </a:rPr>
              <a:t>(HZZ-&gt;4</a:t>
            </a:r>
            <a:r>
              <a:rPr lang="es-CO" b="1" kern="0" dirty="0">
                <a:solidFill>
                  <a:srgbClr val="1D11B9"/>
                </a:solidFill>
                <a:latin typeface="Mistral"/>
                <a:sym typeface="Wingdings" panose="05000000000000000000" pitchFamily="2" charset="2"/>
              </a:rPr>
              <a:t>l </a:t>
            </a:r>
            <a:r>
              <a:rPr lang="es-CO" b="1" kern="0" dirty="0">
                <a:solidFill>
                  <a:srgbClr val="1D11B9"/>
                </a:solidFill>
                <a:sym typeface="Wingdings" panose="05000000000000000000" pitchFamily="2" charset="2"/>
              </a:rPr>
              <a:t>)</a:t>
            </a:r>
            <a:r>
              <a:rPr lang="es-CO" b="1" kern="0" baseline="-25000" dirty="0">
                <a:solidFill>
                  <a:srgbClr val="1D11B9"/>
                </a:solidFill>
                <a:sym typeface="Wingdings" panose="05000000000000000000" pitchFamily="2" charset="2"/>
              </a:rPr>
              <a:t>CMS</a:t>
            </a:r>
            <a:r>
              <a:rPr lang="es-CO" b="1" kern="0" dirty="0">
                <a:solidFill>
                  <a:srgbClr val="1D11B9"/>
                </a:solidFill>
                <a:sym typeface="Wingdings" panose="05000000000000000000" pitchFamily="2" charset="2"/>
              </a:rPr>
              <a:t> </a:t>
            </a:r>
            <a:r>
              <a:rPr lang="es-CO" b="1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endParaRPr lang="es-CO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8" name="17 Conector recto de flecha"/>
          <p:cNvCxnSpPr/>
          <p:nvPr/>
        </p:nvCxnSpPr>
        <p:spPr>
          <a:xfrm flipH="1">
            <a:off x="8934383" y="1782109"/>
            <a:ext cx="217798" cy="1633513"/>
          </a:xfrm>
          <a:prstGeom prst="straightConnector1">
            <a:avLst/>
          </a:prstGeom>
          <a:ln w="19050">
            <a:solidFill>
              <a:srgbClr val="1D11B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"/>
          <p:cNvSpPr/>
          <p:nvPr/>
        </p:nvSpPr>
        <p:spPr>
          <a:xfrm>
            <a:off x="6055837" y="4365104"/>
            <a:ext cx="1315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>
                <a:solidFill>
                  <a:srgbClr val="FF0000"/>
                </a:solidFill>
                <a:sym typeface="Wingdings" panose="05000000000000000000" pitchFamily="2" charset="2"/>
              </a:rPr>
              <a:t>(</a:t>
            </a:r>
            <a:r>
              <a:rPr lang="es-CO" b="1" kern="0" dirty="0" err="1">
                <a:solidFill>
                  <a:srgbClr val="FF0000"/>
                </a:solidFill>
                <a:sym typeface="Wingdings" panose="05000000000000000000" pitchFamily="2" charset="2"/>
              </a:rPr>
              <a:t>H</a:t>
            </a:r>
            <a:r>
              <a:rPr lang="es-CO" b="1" kern="0" dirty="0" err="1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s-CO" b="1" kern="0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r>
              <a:rPr lang="es-CO" b="1" kern="0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CMS</a:t>
            </a:r>
            <a:r>
              <a:rPr lang="es-CO" b="1" kern="0" dirty="0">
                <a:solidFill>
                  <a:srgbClr val="FF0000"/>
                </a:solidFill>
                <a:sym typeface="Wingdings" panose="05000000000000000000" pitchFamily="2" charset="2"/>
              </a:rPr>
              <a:t>  </a:t>
            </a:r>
            <a:endParaRPr lang="es-CO" kern="0" dirty="0">
              <a:solidFill>
                <a:srgbClr val="FF0000"/>
              </a:solidFill>
            </a:endParaRPr>
          </a:p>
        </p:txBody>
      </p:sp>
      <p:cxnSp>
        <p:nvCxnSpPr>
          <p:cNvPr id="20" name="19 Conector recto de flecha"/>
          <p:cNvCxnSpPr/>
          <p:nvPr/>
        </p:nvCxnSpPr>
        <p:spPr>
          <a:xfrm flipV="1">
            <a:off x="7048515" y="4221088"/>
            <a:ext cx="735515" cy="2253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>
            <a:off x="9781293" y="4374396"/>
            <a:ext cx="1384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b="1" kern="0" dirty="0">
                <a:solidFill>
                  <a:srgbClr val="FF0000"/>
                </a:solidFill>
                <a:sym typeface="Wingdings" panose="05000000000000000000" pitchFamily="2" charset="2"/>
              </a:rPr>
              <a:t>(</a:t>
            </a:r>
            <a:r>
              <a:rPr lang="es-CO" b="1" kern="0" dirty="0" err="1">
                <a:solidFill>
                  <a:srgbClr val="FF0000"/>
                </a:solidFill>
                <a:sym typeface="Wingdings" panose="05000000000000000000" pitchFamily="2" charset="2"/>
              </a:rPr>
              <a:t>H</a:t>
            </a:r>
            <a:r>
              <a:rPr lang="es-CO" b="1" kern="0" dirty="0" err="1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s-CO" b="1" kern="0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r>
              <a:rPr lang="es-CO" b="1" kern="0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ATLAS</a:t>
            </a:r>
            <a:r>
              <a:rPr lang="es-CO" b="1" kern="0" dirty="0">
                <a:solidFill>
                  <a:srgbClr val="FF0000"/>
                </a:solidFill>
                <a:sym typeface="Wingdings" panose="05000000000000000000" pitchFamily="2" charset="2"/>
              </a:rPr>
              <a:t>  </a:t>
            </a:r>
            <a:endParaRPr lang="es-CO" kern="0" dirty="0">
              <a:solidFill>
                <a:srgbClr val="FF0000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 flipH="1" flipV="1">
            <a:off x="10149051" y="4105262"/>
            <a:ext cx="119255" cy="34114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154856" y="6489990"/>
            <a:ext cx="2844800" cy="365125"/>
          </a:xfrm>
        </p:spPr>
        <p:txBody>
          <a:bodyPr/>
          <a:lstStyle/>
          <a:p>
            <a:r>
              <a:rPr lang="es-CO" dirty="0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197445" y="6581443"/>
            <a:ext cx="3860800" cy="365125"/>
          </a:xfrm>
        </p:spPr>
        <p:txBody>
          <a:bodyPr/>
          <a:lstStyle/>
          <a:p>
            <a:r>
              <a:rPr lang="es-CO" dirty="0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3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066"/>
    </mc:Choice>
    <mc:Fallback xmlns="">
      <p:transition spd="slow" advTm="112066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pic>
        <p:nvPicPr>
          <p:cNvPr id="9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029" y="944856"/>
            <a:ext cx="3728571" cy="516255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8918" y="944856"/>
            <a:ext cx="3687482" cy="5324475"/>
          </a:xfrm>
          <a:prstGeom prst="rect">
            <a:avLst/>
          </a:prstGeom>
        </p:spPr>
      </p:pic>
      <p:pic>
        <p:nvPicPr>
          <p:cNvPr id="10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9718" y="989144"/>
            <a:ext cx="3992282" cy="26179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15437" y="3694113"/>
            <a:ext cx="4176563" cy="3758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172.34</a:t>
            </a:r>
            <a:r>
              <a:rPr lang="en-US" b="1" dirty="0">
                <a:latin typeface="Avenir Black" charset="0"/>
                <a:ea typeface="Avenir Black" charset="0"/>
                <a:cs typeface="Avenir Black" charset="0"/>
              </a:rPr>
              <a:t> </a:t>
            </a:r>
            <a:r>
              <a:rPr lang="en-US" dirty="0">
                <a:latin typeface="Avenir Medium" charset="0"/>
                <a:ea typeface="Avenir Medium" charset="0"/>
                <a:cs typeface="Avenir Medium" charset="0"/>
              </a:rPr>
              <a:t>±0.20 (</a:t>
            </a:r>
            <a:r>
              <a:rPr lang="en-US" i="1" dirty="0" err="1">
                <a:latin typeface="Avenir Medium" charset="0"/>
                <a:ea typeface="Avenir Medium" charset="0"/>
                <a:cs typeface="Avenir Medium" charset="0"/>
              </a:rPr>
              <a:t>stat+JSF</a:t>
            </a:r>
            <a:r>
              <a:rPr lang="en-US" dirty="0" smtClean="0">
                <a:latin typeface="Avenir Medium" charset="0"/>
                <a:ea typeface="Avenir Medium" charset="0"/>
                <a:cs typeface="Avenir Medium" charset="0"/>
              </a:rPr>
              <a:t>)±</a:t>
            </a:r>
            <a:r>
              <a:rPr lang="en-US" dirty="0">
                <a:latin typeface="Avenir Medium" charset="0"/>
                <a:ea typeface="Avenir Medium" charset="0"/>
                <a:cs typeface="Avenir Medium" charset="0"/>
              </a:rPr>
              <a:t>0.76</a:t>
            </a:r>
            <a:r>
              <a:rPr lang="en-US" dirty="0"/>
              <a:t> (</a:t>
            </a:r>
            <a:r>
              <a:rPr lang="en-US" i="1" dirty="0" err="1"/>
              <a:t>syst</a:t>
            </a:r>
            <a:r>
              <a:rPr lang="en-US" dirty="0"/>
              <a:t>) GeV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160870" y="4336290"/>
            <a:ext cx="39982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Alternative methods are not as accurate now, but will become so and we hope the one or more will have ultimately more favorable systematics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169459" y="49580"/>
            <a:ext cx="5307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</a:rPr>
              <a:t>TOP QUARK MASS</a:t>
            </a:r>
            <a:endParaRPr lang="es-CO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81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44" name="Picture 32" descr="https://twiki.cern.ch/twiki/pub/CMSPublic/Hig14002PubTWiki/AllFitPaper_30_04_14_MeV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257" y="3429001"/>
            <a:ext cx="4047330" cy="277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832201" y="6438204"/>
            <a:ext cx="2133600" cy="365125"/>
          </a:xfrm>
        </p:spPr>
        <p:txBody>
          <a:bodyPr/>
          <a:lstStyle/>
          <a:p>
            <a:pPr>
              <a:defRPr/>
            </a:pPr>
            <a:fld id="{E3CB504C-820E-45A7-A7B2-57D40908D758}" type="slidenum">
              <a:rPr lang="es-CO" sz="1800" ker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51</a:t>
            </a:fld>
            <a:endParaRPr lang="es-CO" sz="1800" kern="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31240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5" y="19834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2999656" y="44625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</a:rPr>
              <a:t>RUN I HIGGS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WIDTH  LIMIT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495600" y="548680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2800" b="1" kern="0" dirty="0" err="1">
                <a:solidFill>
                  <a:schemeClr val="accent1">
                    <a:lumMod val="50000"/>
                  </a:schemeClr>
                </a:solidFill>
              </a:rPr>
              <a:t>From</a:t>
            </a:r>
            <a:r>
              <a:rPr lang="es-CO" sz="2800" b="1" kern="0" dirty="0">
                <a:solidFill>
                  <a:schemeClr val="accent1">
                    <a:lumMod val="50000"/>
                  </a:schemeClr>
                </a:solidFill>
              </a:rPr>
              <a:t> off-</a:t>
            </a:r>
            <a:r>
              <a:rPr lang="es-CO" sz="2800" b="1" kern="0" dirty="0" err="1">
                <a:solidFill>
                  <a:schemeClr val="accent1">
                    <a:lumMod val="50000"/>
                  </a:schemeClr>
                </a:solidFill>
              </a:rPr>
              <a:t>shell</a:t>
            </a:r>
            <a:r>
              <a:rPr lang="es-CO" sz="2800" b="1" kern="0" dirty="0">
                <a:solidFill>
                  <a:schemeClr val="accent1">
                    <a:lumMod val="50000"/>
                  </a:schemeClr>
                </a:solidFill>
              </a:rPr>
              <a:t> ZZ </a:t>
            </a:r>
            <a:r>
              <a:rPr lang="es-CO" sz="2800" b="1" kern="0" dirty="0" err="1">
                <a:solidFill>
                  <a:schemeClr val="accent1">
                    <a:lumMod val="50000"/>
                  </a:schemeClr>
                </a:solidFill>
              </a:rPr>
              <a:t>production</a:t>
            </a:r>
            <a:endParaRPr lang="es-CO" sz="2800" b="1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8706664" y="937075"/>
            <a:ext cx="24913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600" kern="0" dirty="0">
                <a:solidFill>
                  <a:sysClr val="windowText" lastClr="000000"/>
                </a:solidFill>
                <a:hlinkClick r:id="rId6"/>
              </a:rPr>
              <a:t>Phys.  Lett. B 736 (2014)  64</a:t>
            </a:r>
          </a:p>
        </p:txBody>
      </p:sp>
      <p:graphicFrame>
        <p:nvGraphicFramePr>
          <p:cNvPr id="12" name="1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57756"/>
              </p:ext>
            </p:extLst>
          </p:nvPr>
        </p:nvGraphicFramePr>
        <p:xfrm>
          <a:off x="713724" y="1998133"/>
          <a:ext cx="3240360" cy="743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" name="Ecuación" r:id="rId7" imgW="2158920" imgH="495000" progId="Equation.3">
                  <p:embed/>
                </p:oleObj>
              </mc:Choice>
              <mc:Fallback>
                <p:oleObj name="Ecuación" r:id="rId7" imgW="2158920" imgH="495000" progId="Equation.3">
                  <p:embed/>
                  <p:pic>
                    <p:nvPicPr>
                      <p:cNvPr id="12" name="11 Objeto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3724" y="1998133"/>
                        <a:ext cx="3240360" cy="7433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13 CuadroTexto"/>
          <p:cNvSpPr txBox="1"/>
          <p:nvPr/>
        </p:nvSpPr>
        <p:spPr>
          <a:xfrm>
            <a:off x="551962" y="1556792"/>
            <a:ext cx="4122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 err="1">
                <a:solidFill>
                  <a:sysClr val="windowText" lastClr="000000"/>
                </a:solidFill>
              </a:rPr>
              <a:t>Breit-Wigner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production</a:t>
            </a:r>
            <a:r>
              <a:rPr lang="es-CO" kern="0" dirty="0">
                <a:solidFill>
                  <a:sysClr val="windowText" lastClr="000000"/>
                </a:solidFill>
              </a:rPr>
              <a:t>  </a:t>
            </a:r>
            <a:r>
              <a:rPr lang="es-CO" kern="0" dirty="0" err="1">
                <a:solidFill>
                  <a:sysClr val="windowText" lastClr="000000"/>
                </a:solidFill>
              </a:rPr>
              <a:t>gg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HZZ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:</a:t>
            </a:r>
            <a:endParaRPr lang="es-CO" kern="0" dirty="0">
              <a:solidFill>
                <a:sysClr val="windowText" lastClr="0000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69709" y="2852937"/>
            <a:ext cx="4122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On-peak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(105.6&lt;m</a:t>
            </a:r>
            <a:r>
              <a:rPr lang="es-CO" kern="0" baseline="-2500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4</a:t>
            </a:r>
            <a:r>
              <a:rPr lang="es-CO" kern="0" baseline="-25000" dirty="0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 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&lt;140.6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GeV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)  and off-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peak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cross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sections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(m</a:t>
            </a:r>
            <a:r>
              <a:rPr lang="es-CO" kern="0" baseline="-2500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4</a:t>
            </a:r>
            <a:r>
              <a:rPr lang="es-CO" kern="0" baseline="-25000" dirty="0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</a:t>
            </a:r>
            <a:r>
              <a:rPr lang="es-CO" kern="0" baseline="-2500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&gt; 220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GeV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):</a:t>
            </a:r>
            <a:endParaRPr lang="es-CO" kern="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15" name="1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025115"/>
              </p:ext>
            </p:extLst>
          </p:nvPr>
        </p:nvGraphicFramePr>
        <p:xfrm>
          <a:off x="713724" y="3540853"/>
          <a:ext cx="3602708" cy="770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" name="Ecuación" r:id="rId9" imgW="2374560" imgH="507960" progId="Equation.3">
                  <p:embed/>
                </p:oleObj>
              </mc:Choice>
              <mc:Fallback>
                <p:oleObj name="Ecuación" r:id="rId9" imgW="2374560" imgH="507960" progId="Equation.3">
                  <p:embed/>
                  <p:pic>
                    <p:nvPicPr>
                      <p:cNvPr id="15" name="14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24" y="3540853"/>
                        <a:ext cx="3602708" cy="770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16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475553"/>
              </p:ext>
            </p:extLst>
          </p:nvPr>
        </p:nvGraphicFramePr>
        <p:xfrm>
          <a:off x="737773" y="4388150"/>
          <a:ext cx="3554611" cy="740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" name="Ecuación" r:id="rId11" imgW="2374560" imgH="495000" progId="Equation.3">
                  <p:embed/>
                </p:oleObj>
              </mc:Choice>
              <mc:Fallback>
                <p:oleObj name="Ecuación" r:id="rId11" imgW="2374560" imgH="495000" progId="Equation.3">
                  <p:embed/>
                  <p:pic>
                    <p:nvPicPr>
                      <p:cNvPr id="17" name="16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773" y="4388150"/>
                        <a:ext cx="3554611" cy="7409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900" y="1428070"/>
            <a:ext cx="2720098" cy="7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6863513" y="2208735"/>
            <a:ext cx="3580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 err="1">
                <a:solidFill>
                  <a:sysClr val="windowText" lastClr="000000"/>
                </a:solidFill>
              </a:rPr>
              <a:t>Dominant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backgrounds</a:t>
            </a:r>
            <a:r>
              <a:rPr lang="es-CO" kern="0" dirty="0">
                <a:solidFill>
                  <a:sysClr val="windowText" lastClr="000000"/>
                </a:solidFill>
              </a:rPr>
              <a:t>: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557789" y="1124744"/>
            <a:ext cx="4698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H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ZZ4</a:t>
            </a:r>
            <a:r>
              <a:rPr lang="es-CO" kern="0" dirty="0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,  H2</a:t>
            </a:r>
            <a:r>
              <a:rPr lang="es-CO" kern="0" dirty="0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2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, (</a:t>
            </a:r>
            <a:r>
              <a:rPr lang="es-CO" kern="0" dirty="0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=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e,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), </a:t>
            </a:r>
            <a:endParaRPr lang="es-CO" kern="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20" name="19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2150421"/>
              </p:ext>
            </p:extLst>
          </p:nvPr>
        </p:nvGraphicFramePr>
        <p:xfrm>
          <a:off x="4847497" y="4066550"/>
          <a:ext cx="1232317" cy="60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" name="Ecuación" r:id="rId14" imgW="850680" imgH="419040" progId="Equation.3">
                  <p:embed/>
                </p:oleObj>
              </mc:Choice>
              <mc:Fallback>
                <p:oleObj name="Ecuación" r:id="rId14" imgW="850680" imgH="419040" progId="Equation.3">
                  <p:embed/>
                  <p:pic>
                    <p:nvPicPr>
                      <p:cNvPr id="20" name="19 Objeto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847497" y="4066550"/>
                        <a:ext cx="1232317" cy="606962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35" name="Picture 2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980" y="2636912"/>
            <a:ext cx="2274891" cy="72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0" name="Picture 2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1065" y="2564905"/>
            <a:ext cx="2311182" cy="968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20 CuadroTexto"/>
          <p:cNvSpPr txBox="1"/>
          <p:nvPr/>
        </p:nvSpPr>
        <p:spPr>
          <a:xfrm>
            <a:off x="7369859" y="6253538"/>
            <a:ext cx="327207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G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H</a:t>
            </a:r>
            <a:r>
              <a:rPr lang="es-CO" kern="0" dirty="0">
                <a:solidFill>
                  <a:sysClr val="windowText" lastClr="000000"/>
                </a:solidFill>
              </a:rPr>
              <a:t>&lt; 22 </a:t>
            </a:r>
            <a:r>
              <a:rPr lang="es-CO" kern="0" dirty="0" err="1">
                <a:solidFill>
                  <a:sysClr val="windowText" lastClr="000000"/>
                </a:solidFill>
              </a:rPr>
              <a:t>MeV</a:t>
            </a:r>
            <a:r>
              <a:rPr lang="es-CO" kern="0" dirty="0">
                <a:solidFill>
                  <a:sysClr val="windowText" lastClr="000000"/>
                </a:solidFill>
              </a:rPr>
              <a:t> at 95% CL </a:t>
            </a:r>
          </a:p>
        </p:txBody>
      </p:sp>
      <p:sp>
        <p:nvSpPr>
          <p:cNvPr id="22" name="AutoShape 30" descr="https://twiki.cern.ch/twiki/pub/CMSPublic/Hig14002PubTWiki/AllFitPaper_30_04_14_MeV.pn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s-CO" kern="0">
              <a:solidFill>
                <a:sysClr val="windowText" lastClr="000000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07795" y="5240794"/>
            <a:ext cx="54183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sz="1600" kern="0" dirty="0" err="1">
                <a:solidFill>
                  <a:sysClr val="windowText" lastClr="000000"/>
                </a:solidFill>
              </a:rPr>
              <a:t>Must</a:t>
            </a:r>
            <a:r>
              <a:rPr lang="es-CO" sz="1600" kern="0" dirty="0">
                <a:solidFill>
                  <a:sysClr val="windowText" lastClr="000000"/>
                </a:solidFill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include</a:t>
            </a:r>
            <a:r>
              <a:rPr lang="es-CO" sz="1600" kern="0" dirty="0">
                <a:solidFill>
                  <a:sysClr val="windowText" lastClr="000000"/>
                </a:solidFill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interference</a:t>
            </a:r>
            <a:r>
              <a:rPr lang="es-CO" sz="1600" kern="0" dirty="0">
                <a:solidFill>
                  <a:sysClr val="windowText" lastClr="000000"/>
                </a:solidFill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between</a:t>
            </a:r>
            <a:r>
              <a:rPr lang="es-CO" sz="1600" kern="0" dirty="0">
                <a:solidFill>
                  <a:sysClr val="windowText" lastClr="000000"/>
                </a:solidFill>
              </a:rPr>
              <a:t>  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gg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HZZ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and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ggBoxZZ</a:t>
            </a:r>
            <a:endParaRPr lang="es-CO" sz="1600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K-factor of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ggZZ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not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well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known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,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assume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the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same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as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signal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and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add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a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sytematic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uncertainty</a:t>
            </a: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n-US" sz="1600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This method is a SM-model-dependent interpretation of the off-shell/on-shell ratio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CO" sz="1600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5" name="24 Conector recto"/>
          <p:cNvCxnSpPr/>
          <p:nvPr/>
        </p:nvCxnSpPr>
        <p:spPr>
          <a:xfrm flipV="1">
            <a:off x="9088645" y="5085184"/>
            <a:ext cx="0" cy="864096"/>
          </a:xfrm>
          <a:prstGeom prst="line">
            <a:avLst/>
          </a:prstGeom>
          <a:ln w="12700">
            <a:solidFill>
              <a:srgbClr val="1D11B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68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34400" y="6443096"/>
            <a:ext cx="2133600" cy="365125"/>
          </a:xfrm>
        </p:spPr>
        <p:txBody>
          <a:bodyPr/>
          <a:lstStyle/>
          <a:p>
            <a:pPr>
              <a:defRPr/>
            </a:pPr>
            <a:fld id="{E3CB504C-820E-45A7-A7B2-57D40908D758}" type="slidenum">
              <a:rPr lang="es-CO" sz="1800" ker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52</a:t>
            </a:fld>
            <a:endParaRPr lang="es-CO" sz="1800" kern="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0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23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2999656" y="44625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</a:rPr>
              <a:t>RUN I HIGGS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WIDTH  LIMIT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2596206" y="549109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2800" b="1" kern="0" dirty="0" err="1">
                <a:solidFill>
                  <a:schemeClr val="accent1">
                    <a:lumMod val="50000"/>
                  </a:schemeClr>
                </a:solidFill>
              </a:rPr>
              <a:t>From</a:t>
            </a:r>
            <a:r>
              <a:rPr lang="es-CO" sz="2800" b="1" kern="0" dirty="0">
                <a:solidFill>
                  <a:schemeClr val="accent1">
                    <a:lumMod val="50000"/>
                  </a:schemeClr>
                </a:solidFill>
              </a:rPr>
              <a:t> off-</a:t>
            </a:r>
            <a:r>
              <a:rPr lang="es-CO" sz="2800" b="1" kern="0" dirty="0" err="1">
                <a:solidFill>
                  <a:schemeClr val="accent1">
                    <a:lumMod val="50000"/>
                  </a:schemeClr>
                </a:solidFill>
              </a:rPr>
              <a:t>shell</a:t>
            </a:r>
            <a:r>
              <a:rPr lang="es-CO" sz="2800" b="1" kern="0" dirty="0">
                <a:solidFill>
                  <a:schemeClr val="accent1">
                    <a:lumMod val="50000"/>
                  </a:schemeClr>
                </a:solidFill>
              </a:rPr>
              <a:t> WW </a:t>
            </a:r>
            <a:r>
              <a:rPr lang="es-CO" sz="2800" b="1" kern="0" dirty="0" err="1">
                <a:solidFill>
                  <a:schemeClr val="accent1">
                    <a:lumMod val="50000"/>
                  </a:schemeClr>
                </a:solidFill>
              </a:rPr>
              <a:t>production</a:t>
            </a:r>
            <a:endParaRPr lang="es-CO" sz="2800" b="1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658651" y="1052736"/>
            <a:ext cx="17876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600" kern="0" dirty="0">
                <a:solidFill>
                  <a:sysClr val="windowText" lastClr="000000"/>
                </a:solidFill>
                <a:hlinkClick r:id="rId4"/>
              </a:rPr>
              <a:t>JHEP 09 (2016) 051</a:t>
            </a:r>
            <a:endParaRPr lang="nl-NL" sz="1600" kern="0" dirty="0">
              <a:solidFill>
                <a:sysClr val="windowText" lastClr="000000"/>
              </a:solidFill>
              <a:hlinkClick r:id="rId5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871276" y="1556792"/>
            <a:ext cx="41222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.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Worst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mass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resolution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thanHZZ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but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higher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BR</a:t>
            </a:r>
          </a:p>
          <a:p>
            <a:pPr>
              <a:defRPr/>
            </a:pPr>
            <a:endParaRPr lang="es-CO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 lvl="0"/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.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Same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procedure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as HZZ4</a:t>
            </a:r>
            <a:r>
              <a:rPr lang="es-CO" kern="0" dirty="0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l, 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(</a:t>
            </a:r>
            <a:r>
              <a:rPr lang="es-CO" kern="0" dirty="0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=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e,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) 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is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followed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1210307" y="1182082"/>
            <a:ext cx="4698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kern="0" dirty="0">
                <a:solidFill>
                  <a:sysClr val="windowText" lastClr="000000"/>
                </a:solidFill>
              </a:rPr>
              <a:t>H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WW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e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nmn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endParaRPr lang="es-CO" kern="0" dirty="0">
              <a:solidFill>
                <a:sysClr val="windowText" lastClr="000000"/>
              </a:solidFill>
            </a:endParaRPr>
          </a:p>
        </p:txBody>
      </p:sp>
      <p:sp>
        <p:nvSpPr>
          <p:cNvPr id="22" name="AutoShape 30" descr="https://twiki.cern.ch/twiki/pub/CMSPublic/Hig14002PubTWiki/AllFitPaper_30_04_14_MeV.pn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s-CO" kern="0">
              <a:solidFill>
                <a:sysClr val="windowText" lastClr="00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7791" y="3766478"/>
            <a:ext cx="2591409" cy="933195"/>
          </a:xfrm>
          <a:prstGeom prst="rect">
            <a:avLst/>
          </a:prstGeom>
        </p:spPr>
      </p:pic>
      <p:sp>
        <p:nvSpPr>
          <p:cNvPr id="27" name="17 CuadroTexto"/>
          <p:cNvSpPr txBox="1"/>
          <p:nvPr/>
        </p:nvSpPr>
        <p:spPr>
          <a:xfrm>
            <a:off x="848816" y="4838484"/>
            <a:ext cx="2710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/>
              <a:t>Dominant</a:t>
            </a:r>
            <a:r>
              <a:rPr lang="es-CO" dirty="0"/>
              <a:t> </a:t>
            </a:r>
            <a:r>
              <a:rPr lang="es-CO" dirty="0" err="1"/>
              <a:t>backgrounds</a:t>
            </a:r>
            <a:r>
              <a:rPr lang="es-CO" dirty="0"/>
              <a:t>: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677" y="5433724"/>
            <a:ext cx="1636819" cy="100937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78928" y="5518703"/>
            <a:ext cx="1547354" cy="924393"/>
          </a:xfrm>
          <a:prstGeom prst="rect">
            <a:avLst/>
          </a:prstGeom>
        </p:spPr>
      </p:pic>
      <p:sp>
        <p:nvSpPr>
          <p:cNvPr id="20" name="20 CuadroTexto"/>
          <p:cNvSpPr txBox="1"/>
          <p:nvPr/>
        </p:nvSpPr>
        <p:spPr>
          <a:xfrm>
            <a:off x="1465087" y="3184727"/>
            <a:ext cx="24771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G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H</a:t>
            </a:r>
            <a:r>
              <a:rPr lang="es-CO" kern="0" dirty="0">
                <a:solidFill>
                  <a:sysClr val="windowText" lastClr="000000"/>
                </a:solidFill>
              </a:rPr>
              <a:t>&lt; 26 </a:t>
            </a:r>
            <a:r>
              <a:rPr lang="es-CO" kern="0" dirty="0" err="1">
                <a:solidFill>
                  <a:sysClr val="windowText" lastClr="000000"/>
                </a:solidFill>
              </a:rPr>
              <a:t>MeV</a:t>
            </a:r>
            <a:r>
              <a:rPr lang="es-CO" kern="0" dirty="0">
                <a:solidFill>
                  <a:sysClr val="windowText" lastClr="000000"/>
                </a:solidFill>
              </a:rPr>
              <a:t> at 95% CL 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68008" y="1433682"/>
            <a:ext cx="4050974" cy="4426823"/>
          </a:xfrm>
          <a:prstGeom prst="rect">
            <a:avLst/>
          </a:prstGeom>
        </p:spPr>
      </p:pic>
      <p:sp>
        <p:nvSpPr>
          <p:cNvPr id="23" name="20 CuadroTexto"/>
          <p:cNvSpPr txBox="1"/>
          <p:nvPr/>
        </p:nvSpPr>
        <p:spPr>
          <a:xfrm>
            <a:off x="6969148" y="6169580"/>
            <a:ext cx="287126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G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H</a:t>
            </a:r>
            <a:r>
              <a:rPr lang="es-CO" kern="0" dirty="0">
                <a:solidFill>
                  <a:sysClr val="windowText" lastClr="000000"/>
                </a:solidFill>
              </a:rPr>
              <a:t>&lt; 13 (26) </a:t>
            </a:r>
            <a:r>
              <a:rPr lang="es-CO" kern="0" dirty="0" err="1">
                <a:solidFill>
                  <a:sysClr val="windowText" lastClr="000000"/>
                </a:solidFill>
              </a:rPr>
              <a:t>MeV</a:t>
            </a:r>
            <a:r>
              <a:rPr lang="es-CO" kern="0" dirty="0">
                <a:solidFill>
                  <a:sysClr val="windowText" lastClr="000000"/>
                </a:solidFill>
              </a:rPr>
              <a:t> at 95% CL 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384032" y="5780860"/>
            <a:ext cx="383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/>
              <a:t>Combination</a:t>
            </a:r>
            <a:r>
              <a:rPr lang="es-CO" dirty="0"/>
              <a:t> of ZZ and WW </a:t>
            </a:r>
            <a:r>
              <a:rPr lang="es-CO" dirty="0" err="1"/>
              <a:t>channels</a:t>
            </a:r>
            <a:r>
              <a:rPr lang="es-CO" dirty="0"/>
              <a:t>: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46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012334" y="6592268"/>
            <a:ext cx="576064" cy="365125"/>
          </a:xfrm>
        </p:spPr>
        <p:txBody>
          <a:bodyPr/>
          <a:lstStyle/>
          <a:p>
            <a:pPr>
              <a:defRPr/>
            </a:pPr>
            <a:fld id="{E3CB504C-820E-45A7-A7B2-57D40908D758}" type="slidenum">
              <a:rPr lang="es-CO" sz="1800" ker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53</a:t>
            </a:fld>
            <a:endParaRPr lang="es-CO" sz="1800" kern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-10963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28" y="19834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2351584" y="44625"/>
            <a:ext cx="8236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RUN I HIGGS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LIFETIME &amp; WIDTH  LIMITS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4217390" y="596672"/>
            <a:ext cx="28761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kern="0" dirty="0">
                <a:solidFill>
                  <a:prstClr val="black"/>
                </a:solidFill>
                <a:latin typeface="Calibri"/>
                <a:hlinkClick r:id="rId5"/>
              </a:rPr>
              <a:t>Phys. Rev. D 92</a:t>
            </a:r>
            <a:r>
              <a:rPr lang="es-CO" sz="1600" dirty="0">
                <a:solidFill>
                  <a:prstClr val="black"/>
                </a:solidFill>
                <a:latin typeface="Calibri"/>
                <a:hlinkClick r:id="rId5"/>
              </a:rPr>
              <a:t>, 072010 (2015)</a:t>
            </a:r>
            <a:r>
              <a:rPr lang="nl-NL" sz="1600" kern="0" dirty="0">
                <a:solidFill>
                  <a:prstClr val="black"/>
                </a:solidFill>
                <a:latin typeface="Calibri"/>
                <a:hlinkClick r:id="rId5"/>
              </a:rPr>
              <a:t> </a:t>
            </a:r>
            <a:endParaRPr lang="nl-NL" sz="1600" kern="0" dirty="0">
              <a:solidFill>
                <a:prstClr val="black"/>
              </a:solidFill>
              <a:latin typeface="Calibri"/>
              <a:hlinkClick r:id="rId6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429465" y="611396"/>
            <a:ext cx="2171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prstClr val="black"/>
                </a:solidFill>
                <a:latin typeface="Calibri"/>
              </a:rPr>
              <a:t>H</a:t>
            </a:r>
            <a:r>
              <a:rPr lang="es-CO" kern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ZZ4</a:t>
            </a:r>
            <a:r>
              <a:rPr lang="es-CO" kern="0" dirty="0">
                <a:solidFill>
                  <a:prstClr val="black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</a:t>
            </a:r>
            <a:r>
              <a:rPr lang="es-CO" kern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,  (</a:t>
            </a:r>
            <a:r>
              <a:rPr lang="es-CO" kern="0" dirty="0">
                <a:solidFill>
                  <a:prstClr val="black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</a:t>
            </a:r>
            <a:r>
              <a:rPr lang="es-CO" kern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=</a:t>
            </a:r>
            <a:r>
              <a:rPr lang="es-CO" kern="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e,</a:t>
            </a:r>
            <a:r>
              <a:rPr lang="es-CO" kern="0" dirty="0" err="1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s-CO" kern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), </a:t>
            </a:r>
            <a:endParaRPr lang="es-CO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AutoShape 30" descr="https://twiki.cern.ch/twiki/pub/CMSPublic/Hig14002PubTWiki/AllFitPaper_30_04_14_MeV.pn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s-CO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79694" y="1772817"/>
            <a:ext cx="3316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Lifetime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derived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from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flight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distance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in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the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CMS detector:</a:t>
            </a:r>
          </a:p>
        </p:txBody>
      </p:sp>
      <p:graphicFrame>
        <p:nvGraphicFramePr>
          <p:cNvPr id="8" name="7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7950684"/>
              </p:ext>
            </p:extLst>
          </p:nvPr>
        </p:nvGraphicFramePr>
        <p:xfrm>
          <a:off x="4115999" y="1700808"/>
          <a:ext cx="1657985" cy="647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4" name="Ecuación" r:id="rId7" imgW="1104840" imgH="431640" progId="Equation.3">
                  <p:embed/>
                </p:oleObj>
              </mc:Choice>
              <mc:Fallback>
                <p:oleObj name="Ecuación" r:id="rId7" imgW="1104840" imgH="431640" progId="Equation.3">
                  <p:embed/>
                  <p:pic>
                    <p:nvPicPr>
                      <p:cNvPr id="8" name="7 Objeto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15999" y="1700808"/>
                        <a:ext cx="1657985" cy="647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651713" y="950526"/>
            <a:ext cx="6441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sz="2000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t</a:t>
            </a:r>
            <a:r>
              <a:rPr lang="es-CO" sz="2000" kern="0" baseline="-25000" dirty="0" err="1">
                <a:solidFill>
                  <a:sysClr val="windowText" lastClr="000000"/>
                </a:solidFill>
                <a:latin typeface="Calibri"/>
              </a:rPr>
              <a:t>H,SM</a:t>
            </a:r>
            <a:r>
              <a:rPr lang="es-CO" sz="2000" kern="0" dirty="0">
                <a:solidFill>
                  <a:sysClr val="windowText" lastClr="000000"/>
                </a:solidFill>
                <a:latin typeface="Calibri"/>
              </a:rPr>
              <a:t> = 16 x 10</a:t>
            </a:r>
            <a:r>
              <a:rPr lang="es-CO" sz="2000" kern="0" baseline="30000" dirty="0">
                <a:solidFill>
                  <a:sysClr val="windowText" lastClr="000000"/>
                </a:solidFill>
                <a:latin typeface="Calibri"/>
              </a:rPr>
              <a:t>-8</a:t>
            </a:r>
            <a:r>
              <a:rPr lang="es-CO" sz="2000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sz="2000" kern="0" dirty="0" err="1">
                <a:solidFill>
                  <a:sysClr val="windowText" lastClr="000000"/>
                </a:solidFill>
                <a:latin typeface="Calibri"/>
              </a:rPr>
              <a:t>fs</a:t>
            </a:r>
            <a:r>
              <a:rPr lang="es-CO" sz="2000" kern="0" dirty="0">
                <a:solidFill>
                  <a:sysClr val="windowText" lastClr="000000"/>
                </a:solidFill>
                <a:latin typeface="Calibri"/>
              </a:rPr>
              <a:t>, </a:t>
            </a:r>
            <a:r>
              <a:rPr lang="es-CO" sz="2000" kern="0" dirty="0" err="1">
                <a:solidFill>
                  <a:sysClr val="windowText" lastClr="000000"/>
                </a:solidFill>
                <a:latin typeface="Calibri"/>
              </a:rPr>
              <a:t>beyond</a:t>
            </a:r>
            <a:r>
              <a:rPr lang="es-CO" sz="2000" kern="0" dirty="0">
                <a:solidFill>
                  <a:sysClr val="windowText" lastClr="000000"/>
                </a:solidFill>
                <a:latin typeface="Calibri"/>
              </a:rPr>
              <a:t> instrumental </a:t>
            </a:r>
            <a:r>
              <a:rPr lang="es-CO" sz="2000" kern="0" dirty="0" err="1">
                <a:solidFill>
                  <a:sysClr val="windowText" lastClr="000000"/>
                </a:solidFill>
                <a:latin typeface="Calibri"/>
              </a:rPr>
              <a:t>precision</a:t>
            </a:r>
            <a:r>
              <a:rPr lang="es-CO" sz="2000" kern="0" dirty="0">
                <a:solidFill>
                  <a:sysClr val="windowText" lastClr="000000"/>
                </a:solidFill>
                <a:latin typeface="Calibri"/>
              </a:rPr>
              <a:t>, </a:t>
            </a:r>
          </a:p>
          <a:p>
            <a:pPr>
              <a:defRPr/>
            </a:pPr>
            <a:r>
              <a:rPr lang="es-CO" sz="2000" kern="0" dirty="0" err="1">
                <a:solidFill>
                  <a:sysClr val="windowText" lastClr="000000"/>
                </a:solidFill>
                <a:latin typeface="Calibri"/>
              </a:rPr>
              <a:t>we</a:t>
            </a:r>
            <a:r>
              <a:rPr lang="es-CO" sz="2000" kern="0" dirty="0">
                <a:solidFill>
                  <a:sysClr val="windowText" lastClr="000000"/>
                </a:solidFill>
                <a:latin typeface="Calibri"/>
              </a:rPr>
              <a:t> can  </a:t>
            </a:r>
            <a:r>
              <a:rPr lang="es-CO" sz="2000" kern="0" dirty="0" err="1">
                <a:solidFill>
                  <a:sysClr val="windowText" lastClr="000000"/>
                </a:solidFill>
                <a:latin typeface="Calibri"/>
              </a:rPr>
              <a:t>stablish</a:t>
            </a:r>
            <a:r>
              <a:rPr lang="es-CO" sz="2000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sz="2000" kern="0" dirty="0" err="1">
                <a:solidFill>
                  <a:sysClr val="windowText" lastClr="000000"/>
                </a:solidFill>
                <a:latin typeface="Calibri"/>
              </a:rPr>
              <a:t>an</a:t>
            </a:r>
            <a:r>
              <a:rPr lang="es-CO" sz="2000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sz="2000" kern="0" dirty="0" err="1">
                <a:solidFill>
                  <a:sysClr val="windowText" lastClr="000000"/>
                </a:solidFill>
                <a:latin typeface="Calibri"/>
              </a:rPr>
              <a:t>upper</a:t>
            </a:r>
            <a:r>
              <a:rPr lang="es-CO" sz="2000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sz="2000" kern="0" dirty="0" err="1">
                <a:solidFill>
                  <a:sysClr val="windowText" lastClr="000000"/>
                </a:solidFill>
                <a:latin typeface="Calibri"/>
              </a:rPr>
              <a:t>limit</a:t>
            </a:r>
            <a:r>
              <a:rPr lang="es-CO" sz="2000" kern="0" dirty="0">
                <a:solidFill>
                  <a:sysClr val="windowText" lastClr="000000"/>
                </a:solidFill>
                <a:latin typeface="Calibri"/>
              </a:rPr>
              <a:t>. </a:t>
            </a:r>
          </a:p>
        </p:txBody>
      </p:sp>
      <p:graphicFrame>
        <p:nvGraphicFramePr>
          <p:cNvPr id="24" name="2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508285"/>
              </p:ext>
            </p:extLst>
          </p:nvPr>
        </p:nvGraphicFramePr>
        <p:xfrm>
          <a:off x="1033935" y="2431236"/>
          <a:ext cx="363537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" name="Ecuación" r:id="rId9" imgW="241200" imgH="215640" progId="Equation.3">
                  <p:embed/>
                </p:oleObj>
              </mc:Choice>
              <mc:Fallback>
                <p:oleObj name="Ecuación" r:id="rId9" imgW="241200" imgH="215640" progId="Equation.3">
                  <p:embed/>
                  <p:pic>
                    <p:nvPicPr>
                      <p:cNvPr id="24" name="23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935" y="2431236"/>
                        <a:ext cx="363537" cy="32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25 CuadroTexto"/>
          <p:cNvSpPr txBox="1"/>
          <p:nvPr/>
        </p:nvSpPr>
        <p:spPr>
          <a:xfrm>
            <a:off x="399999" y="2425819"/>
            <a:ext cx="5850395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kern="0" dirty="0">
              <a:solidFill>
                <a:sysClr val="windowText" lastClr="000000"/>
              </a:solidFill>
              <a:latin typeface="Calibri"/>
            </a:endParaRPr>
          </a:p>
          <a:p>
            <a:pPr>
              <a:defRPr/>
            </a:pPr>
            <a:endParaRPr lang="es-CO" sz="2800" kern="0" dirty="0">
              <a:solidFill>
                <a:sysClr val="windowText" lastClr="000000"/>
              </a:solidFill>
              <a:latin typeface="Calibri"/>
            </a:endParaRPr>
          </a:p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         =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displacement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vector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between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</a:p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            H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production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vertex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and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decay</a:t>
            </a:r>
            <a:endParaRPr lang="es-CO" kern="0" dirty="0">
              <a:solidFill>
                <a:sysClr val="windowText" lastClr="000000"/>
              </a:solidFill>
              <a:latin typeface="Calibri"/>
            </a:endParaRPr>
          </a:p>
          <a:p>
            <a:pPr>
              <a:defRPr/>
            </a:pPr>
            <a:endParaRPr lang="es-CO" kern="0" dirty="0">
              <a:solidFill>
                <a:sysClr val="windowText" lastClr="000000"/>
              </a:solidFill>
              <a:latin typeface="Calibri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G</a:t>
            </a:r>
            <a:r>
              <a:rPr lang="es-CO" kern="0" baseline="-25000" dirty="0">
                <a:solidFill>
                  <a:sysClr val="windowText" lastClr="000000"/>
                </a:solidFill>
                <a:latin typeface="Calibri"/>
              </a:rPr>
              <a:t>H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obtained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from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off-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shell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production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technique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+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Anomalous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H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VV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couplings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.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s-CO" kern="0" dirty="0">
              <a:solidFill>
                <a:sysClr val="windowText" lastClr="000000"/>
              </a:solidFill>
              <a:latin typeface="Calibri"/>
            </a:endParaRPr>
          </a:p>
          <a:p>
            <a:pPr>
              <a:defRPr/>
            </a:pPr>
            <a:endParaRPr lang="es-CO" kern="0" dirty="0">
              <a:solidFill>
                <a:sysClr val="windowText" lastClr="000000"/>
              </a:solidFill>
              <a:latin typeface="Calibri"/>
            </a:endParaRPr>
          </a:p>
          <a:p>
            <a:pPr>
              <a:defRPr/>
            </a:pPr>
            <a:endParaRPr lang="es-CO" kern="0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31766" name="Picture 2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1" y="5207820"/>
            <a:ext cx="5244447" cy="56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7" name="Picture 2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904" y="5846700"/>
            <a:ext cx="2979150" cy="3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27 CuadroTexto"/>
          <p:cNvSpPr txBox="1"/>
          <p:nvPr/>
        </p:nvSpPr>
        <p:spPr>
          <a:xfrm>
            <a:off x="1714703" y="4067780"/>
            <a:ext cx="5479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Effective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cross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section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</a:rPr>
              <a:t>fraction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:</a:t>
            </a:r>
          </a:p>
        </p:txBody>
      </p:sp>
      <p:pic>
        <p:nvPicPr>
          <p:cNvPr id="31770" name="Picture 2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735" y="4482060"/>
            <a:ext cx="1891853" cy="60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72" name="Picture 28" descr="http://cms-results.web.cern.ch/cms-results/public-results/publications/HIG-14-036/CMS-HIG-14-036_Figure_007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515" y="686939"/>
            <a:ext cx="3397566" cy="276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28 Rectángulo"/>
          <p:cNvSpPr/>
          <p:nvPr/>
        </p:nvSpPr>
        <p:spPr>
          <a:xfrm>
            <a:off x="1379695" y="6383121"/>
            <a:ext cx="2417585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s-CO" kern="0" baseline="-25000" dirty="0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H 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&lt; 26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MeV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for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f</a:t>
            </a:r>
            <a:r>
              <a:rPr lang="es-CO" kern="0" baseline="-2500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s-CO" kern="0" baseline="-25000" dirty="0" err="1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Q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=0   </a:t>
            </a:r>
            <a:endParaRPr lang="es-CO" kern="0" baseline="-25000" dirty="0">
              <a:solidFill>
                <a:sysClr val="windowText" lastClr="000000"/>
              </a:solidFill>
              <a:latin typeface="Calibri"/>
              <a:sym typeface="Wingdings" panose="05000000000000000000" pitchFamily="2" charset="2"/>
            </a:endParaRPr>
          </a:p>
        </p:txBody>
      </p:sp>
      <p:cxnSp>
        <p:nvCxnSpPr>
          <p:cNvPr id="31" name="30 Conector recto"/>
          <p:cNvCxnSpPr/>
          <p:nvPr/>
        </p:nvCxnSpPr>
        <p:spPr>
          <a:xfrm>
            <a:off x="8986756" y="2593161"/>
            <a:ext cx="0" cy="50405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96" name="Picture 52" descr="http://cms-results.web.cern.ch/cms-results/public-results/publications/HIG-14-036/CMS-HIG-14-036_Figure_009-a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489" y="3870340"/>
            <a:ext cx="3461197" cy="26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44 Conector recto"/>
          <p:cNvCxnSpPr/>
          <p:nvPr/>
        </p:nvCxnSpPr>
        <p:spPr>
          <a:xfrm>
            <a:off x="9196288" y="5805264"/>
            <a:ext cx="0" cy="504056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"/>
          <p:cNvCxnSpPr/>
          <p:nvPr/>
        </p:nvCxnSpPr>
        <p:spPr>
          <a:xfrm>
            <a:off x="8764240" y="5805264"/>
            <a:ext cx="0" cy="504056"/>
          </a:xfrm>
          <a:prstGeom prst="line">
            <a:avLst/>
          </a:prstGeom>
          <a:ln w="28575">
            <a:solidFill>
              <a:srgbClr val="1D11B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46 Rectángulo"/>
          <p:cNvSpPr/>
          <p:nvPr/>
        </p:nvSpPr>
        <p:spPr>
          <a:xfrm>
            <a:off x="8038208" y="3416138"/>
            <a:ext cx="2262158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s-CO" kern="0" baseline="-2500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H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&lt;1.9x10</a:t>
            </a:r>
            <a:r>
              <a:rPr lang="es-CO" kern="0" baseline="3000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-13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 s  95% CL</a:t>
            </a:r>
            <a:endParaRPr lang="es-CO" kern="0" baseline="-25000" dirty="0">
              <a:solidFill>
                <a:sysClr val="windowText" lastClr="000000"/>
              </a:solidFill>
              <a:latin typeface="Calibri"/>
              <a:sym typeface="Wingdings" panose="05000000000000000000" pitchFamily="2" charset="2"/>
            </a:endParaRPr>
          </a:p>
        </p:txBody>
      </p:sp>
      <p:sp>
        <p:nvSpPr>
          <p:cNvPr id="48" name="47 Rectángulo"/>
          <p:cNvSpPr/>
          <p:nvPr/>
        </p:nvSpPr>
        <p:spPr>
          <a:xfrm>
            <a:off x="4880299" y="6404386"/>
            <a:ext cx="3689215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s-CO" kern="0" baseline="-25000" dirty="0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H 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&lt; 46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MeV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 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with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f</a:t>
            </a:r>
            <a:r>
              <a:rPr lang="es-CO" kern="0" baseline="-2500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s-CO" kern="0" baseline="-25000" dirty="0" err="1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Q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unconstrained</a:t>
            </a:r>
            <a:endParaRPr lang="es-CO" kern="0" baseline="-25000" dirty="0">
              <a:solidFill>
                <a:sysClr val="windowText" lastClr="000000"/>
              </a:solidFill>
              <a:latin typeface="Calibri"/>
              <a:sym typeface="Wingdings" panose="05000000000000000000" pitchFamily="2" charset="2"/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8620246" y="6444109"/>
            <a:ext cx="15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  <a:latin typeface="Calibri"/>
              </a:rPr>
              <a:t>At 95% CL.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04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6896" y="6520260"/>
            <a:ext cx="2133600" cy="365125"/>
          </a:xfrm>
        </p:spPr>
        <p:txBody>
          <a:bodyPr/>
          <a:lstStyle/>
          <a:p>
            <a:pPr>
              <a:defRPr/>
            </a:pPr>
            <a:fld id="{E3CB504C-820E-45A7-A7B2-57D40908D758}" type="slidenum">
              <a:rPr lang="es-CO" sz="1800" ker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54</a:t>
            </a:fld>
            <a:endParaRPr lang="es-CO" sz="1800" kern="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19456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76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2855640" y="44625"/>
            <a:ext cx="7417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</a:rPr>
              <a:t>RUN I SIGNAL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STRENGTH,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=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s-CO" sz="3600" b="1" kern="0" dirty="0" err="1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s-CO" sz="3600" b="1" kern="0" baseline="-25000" dirty="0" err="1">
                <a:solidFill>
                  <a:schemeClr val="accent1">
                    <a:lumMod val="50000"/>
                  </a:schemeClr>
                </a:solidFill>
              </a:rPr>
              <a:t>SM</a:t>
            </a:r>
            <a:endParaRPr lang="es-CO" sz="3600" b="1" kern="0" baseline="-25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4338" name="Picture 2" descr="http://cms-higgs-results.web.cern.ch/cms-higgs-results/Comb/HIG-14-009-Paper/sqr_mlz_ccc_mH125.0_1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777" y="1055712"/>
            <a:ext cx="3985283" cy="484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cms-higgs-results.web.cern.ch/cms-higgs-results/Comb/HIG-14-009-Paper/sqr_mlz_ccc_mH125.0_deca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71" y="3699575"/>
            <a:ext cx="2856978" cy="313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cms-higgs-results.web.cern.ch/cms-higgs-results/Comb/HIG-14-009-Paper/sqr_mlz_ccc_mH125.0_pro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11" y="777561"/>
            <a:ext cx="2808311" cy="298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5226677" y="5939988"/>
            <a:ext cx="518457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D11B9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l-GR" b="1" kern="0" dirty="0">
                <a:solidFill>
                  <a:sysClr val="windowText" lastClr="000000"/>
                </a:solidFill>
              </a:rPr>
              <a:t>μ = 1.00 ± 0.09 (</a:t>
            </a:r>
            <a:r>
              <a:rPr lang="es-CO" b="1" kern="0" dirty="0" err="1">
                <a:solidFill>
                  <a:sysClr val="windowText" lastClr="000000"/>
                </a:solidFill>
              </a:rPr>
              <a:t>stat</a:t>
            </a:r>
            <a:r>
              <a:rPr lang="es-CO" b="1" kern="0" dirty="0">
                <a:solidFill>
                  <a:sysClr val="windowText" lastClr="000000"/>
                </a:solidFill>
              </a:rPr>
              <a:t>.) ± 0.08 (</a:t>
            </a:r>
            <a:r>
              <a:rPr lang="es-CO" b="1" kern="0" dirty="0" err="1">
                <a:solidFill>
                  <a:sysClr val="windowText" lastClr="000000"/>
                </a:solidFill>
              </a:rPr>
              <a:t>theory</a:t>
            </a:r>
            <a:r>
              <a:rPr lang="es-CO" b="1" kern="0" dirty="0">
                <a:solidFill>
                  <a:sysClr val="windowText" lastClr="000000"/>
                </a:solidFill>
              </a:rPr>
              <a:t>) ± 0.07 (</a:t>
            </a:r>
            <a:r>
              <a:rPr lang="es-CO" b="1" kern="0" dirty="0" err="1">
                <a:solidFill>
                  <a:sysClr val="windowText" lastClr="000000"/>
                </a:solidFill>
              </a:rPr>
              <a:t>syst</a:t>
            </a:r>
            <a:r>
              <a:rPr lang="es-CO" b="1" kern="0" dirty="0">
                <a:solidFill>
                  <a:sysClr val="windowText" lastClr="000000"/>
                </a:solidFill>
              </a:rPr>
              <a:t>. )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8713132" y="642174"/>
            <a:ext cx="18473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600" kern="0" dirty="0">
                <a:solidFill>
                  <a:sysClr val="windowText" lastClr="000000"/>
                </a:solidFill>
                <a:hlinkClick r:id="rId7"/>
              </a:rPr>
              <a:t>EPJ C 75 (2015)  212</a:t>
            </a:r>
          </a:p>
        </p:txBody>
      </p:sp>
      <p:pic>
        <p:nvPicPr>
          <p:cNvPr id="14344" name="Picture 8" descr="http://cms-higgs-results.web.cern.ch/cms-higgs-results/Comb/HIG-14-009-Paper/sqr_summary_xsobs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060" y="1055713"/>
            <a:ext cx="3633454" cy="484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5928919" y="6309320"/>
            <a:ext cx="4344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Syst</a:t>
            </a:r>
            <a:r>
              <a:rPr lang="es-CO" kern="0" dirty="0">
                <a:solidFill>
                  <a:sysClr val="windowText" lastClr="000000"/>
                </a:solidFill>
              </a:rPr>
              <a:t>. </a:t>
            </a:r>
            <a:r>
              <a:rPr lang="es-CO" kern="0" dirty="0" err="1">
                <a:solidFill>
                  <a:sysClr val="windowText" lastClr="000000"/>
                </a:solidFill>
              </a:rPr>
              <a:t>Uncertainty</a:t>
            </a:r>
            <a:r>
              <a:rPr lang="es-CO" kern="0" dirty="0">
                <a:solidFill>
                  <a:sysClr val="windowText" lastClr="000000"/>
                </a:solidFill>
              </a:rPr>
              <a:t> &lt; </a:t>
            </a:r>
            <a:r>
              <a:rPr lang="es-CO" kern="0" dirty="0" err="1">
                <a:solidFill>
                  <a:sysClr val="windowText" lastClr="000000"/>
                </a:solidFill>
              </a:rPr>
              <a:t>theory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uncertainty</a:t>
            </a:r>
            <a:endParaRPr lang="es-CO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96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5573" y="-455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" y="1257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DEAE0-4246-457F-86C2-2FB1998C7B69}" type="slidenum">
              <a:rPr lang="es-CO" smtClean="0"/>
              <a:t>55</a:t>
            </a:fld>
            <a:endParaRPr lang="es-CO"/>
          </a:p>
        </p:txBody>
      </p:sp>
      <p:sp>
        <p:nvSpPr>
          <p:cNvPr id="7" name="11 CuadroTexto"/>
          <p:cNvSpPr txBox="1"/>
          <p:nvPr/>
        </p:nvSpPr>
        <p:spPr>
          <a:xfrm>
            <a:off x="2855639" y="44625"/>
            <a:ext cx="7173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</a:rPr>
              <a:t>RUN I SIGNAL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STRENGTH,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=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s-CO" sz="3600" b="1" kern="0" dirty="0" err="1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</a:rPr>
              <a:t>s</a:t>
            </a:r>
            <a:r>
              <a:rPr lang="es-CO" sz="3600" b="1" kern="0" baseline="-25000" dirty="0" err="1">
                <a:solidFill>
                  <a:schemeClr val="accent1">
                    <a:lumMod val="50000"/>
                  </a:schemeClr>
                </a:solidFill>
              </a:rPr>
              <a:t>SM</a:t>
            </a:r>
            <a:endParaRPr lang="es-CO" sz="3600" b="1" kern="0" baseline="-25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822250" y="755121"/>
            <a:ext cx="5418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kern="0" dirty="0" err="1">
                <a:solidFill>
                  <a:sysClr val="windowText" lastClr="000000"/>
                </a:solidFill>
              </a:rPr>
              <a:t>Combined</a:t>
            </a:r>
            <a:r>
              <a:rPr lang="es-CO" sz="2400" b="1" kern="0" dirty="0">
                <a:solidFill>
                  <a:sysClr val="windowText" lastClr="000000"/>
                </a:solidFill>
              </a:rPr>
              <a:t> </a:t>
            </a:r>
            <a:r>
              <a:rPr lang="es-CO" sz="2400" b="1" kern="0" dirty="0" err="1">
                <a:solidFill>
                  <a:sysClr val="windowText" lastClr="000000"/>
                </a:solidFill>
              </a:rPr>
              <a:t>measurement</a:t>
            </a:r>
            <a:r>
              <a:rPr lang="es-CO" sz="2400" b="1" kern="0" dirty="0">
                <a:solidFill>
                  <a:sysClr val="windowText" lastClr="000000"/>
                </a:solidFill>
              </a:rPr>
              <a:t> of ATLAS + CMS</a:t>
            </a:r>
            <a:endParaRPr lang="es-CO" sz="2400" dirty="0"/>
          </a:p>
        </p:txBody>
      </p:sp>
      <p:sp>
        <p:nvSpPr>
          <p:cNvPr id="9" name="10 Rectángulo"/>
          <p:cNvSpPr/>
          <p:nvPr/>
        </p:nvSpPr>
        <p:spPr>
          <a:xfrm>
            <a:off x="8616281" y="768516"/>
            <a:ext cx="17876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600" kern="0" dirty="0">
                <a:solidFill>
                  <a:sysClr val="windowText" lastClr="000000"/>
                </a:solidFill>
                <a:hlinkClick r:id="rId4"/>
              </a:rPr>
              <a:t>JHEP 08 (2016) 045</a:t>
            </a:r>
            <a:endParaRPr lang="nl-NL" sz="1600" kern="0" dirty="0">
              <a:solidFill>
                <a:sysClr val="windowText" lastClr="000000"/>
              </a:solidFill>
              <a:hlinkClick r:id="rId5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518" y="1511431"/>
            <a:ext cx="3345025" cy="363652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4914" y="1520669"/>
            <a:ext cx="3024779" cy="364576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4062" y="1514402"/>
            <a:ext cx="3851511" cy="3786807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2532352" y="1030186"/>
            <a:ext cx="12394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kern="0" dirty="0" err="1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s-CO" b="1" kern="0" baseline="-25000" dirty="0" err="1">
                <a:solidFill>
                  <a:prstClr val="black"/>
                </a:solidFill>
              </a:rPr>
              <a:t>PRODUCTION</a:t>
            </a:r>
            <a:endParaRPr lang="es-CO" baseline="-25000" dirty="0"/>
          </a:p>
        </p:txBody>
      </p:sp>
      <p:sp>
        <p:nvSpPr>
          <p:cNvPr id="14" name="Rectángulo 13"/>
          <p:cNvSpPr/>
          <p:nvPr/>
        </p:nvSpPr>
        <p:spPr>
          <a:xfrm>
            <a:off x="5591945" y="1052737"/>
            <a:ext cx="825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kern="0" dirty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s-CO" b="1" kern="0" baseline="-25000" dirty="0">
                <a:solidFill>
                  <a:prstClr val="black"/>
                </a:solidFill>
              </a:rPr>
              <a:t> DECAY</a:t>
            </a:r>
            <a:endParaRPr lang="es-CO" baseline="-250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697170" y="5186010"/>
            <a:ext cx="6380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 M</a:t>
            </a:r>
            <a:r>
              <a:rPr lang="es-CO" baseline="-25000" dirty="0"/>
              <a:t>H</a:t>
            </a:r>
            <a:r>
              <a:rPr lang="es-CO" dirty="0"/>
              <a:t> </a:t>
            </a:r>
            <a:r>
              <a:rPr lang="es-CO" dirty="0" err="1"/>
              <a:t>assumed</a:t>
            </a:r>
            <a:r>
              <a:rPr lang="es-CO" dirty="0"/>
              <a:t> to be 125.09 (ATLAS+CMS </a:t>
            </a:r>
            <a:r>
              <a:rPr lang="es-CO" dirty="0" err="1"/>
              <a:t>combination</a:t>
            </a:r>
            <a:r>
              <a:rPr lang="es-CO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 </a:t>
            </a:r>
            <a:r>
              <a:rPr lang="es-CO" dirty="0" err="1"/>
              <a:t>Assume</a:t>
            </a:r>
            <a:r>
              <a:rPr lang="es-CO" dirty="0"/>
              <a:t> a single SM </a:t>
            </a:r>
            <a:r>
              <a:rPr lang="es-CO" dirty="0" err="1"/>
              <a:t>Higgs</a:t>
            </a:r>
            <a:r>
              <a:rPr lang="es-CO" dirty="0"/>
              <a:t> </a:t>
            </a:r>
            <a:r>
              <a:rPr lang="es-CO" dirty="0" err="1"/>
              <a:t>state</a:t>
            </a:r>
            <a:endParaRPr lang="es-C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 </a:t>
            </a:r>
            <a:r>
              <a:rPr lang="es-CO" dirty="0" err="1"/>
              <a:t>Uncertainty</a:t>
            </a:r>
            <a:r>
              <a:rPr lang="es-CO" dirty="0"/>
              <a:t> </a:t>
            </a:r>
            <a:r>
              <a:rPr lang="es-CO" dirty="0" err="1"/>
              <a:t>is</a:t>
            </a:r>
            <a:r>
              <a:rPr lang="es-CO" dirty="0"/>
              <a:t> </a:t>
            </a:r>
            <a:r>
              <a:rPr lang="es-CO" dirty="0" err="1"/>
              <a:t>dominated</a:t>
            </a:r>
            <a:r>
              <a:rPr lang="es-CO" dirty="0"/>
              <a:t> </a:t>
            </a:r>
            <a:r>
              <a:rPr lang="es-CO" dirty="0" err="1"/>
              <a:t>by</a:t>
            </a:r>
            <a:r>
              <a:rPr lang="es-CO" dirty="0"/>
              <a:t> </a:t>
            </a:r>
            <a:r>
              <a:rPr lang="es-CO" dirty="0" err="1"/>
              <a:t>theoretical</a:t>
            </a:r>
            <a:r>
              <a:rPr lang="es-CO" dirty="0"/>
              <a:t> </a:t>
            </a:r>
            <a:r>
              <a:rPr lang="es-CO" dirty="0" err="1"/>
              <a:t>uncertainty</a:t>
            </a:r>
            <a:r>
              <a:rPr lang="es-CO" dirty="0"/>
              <a:t> in </a:t>
            </a:r>
            <a:r>
              <a:rPr lang="es-CO" dirty="0" err="1">
                <a:latin typeface="Symbol" panose="05050102010706020507" pitchFamily="18" charset="2"/>
              </a:rPr>
              <a:t>s</a:t>
            </a:r>
            <a:r>
              <a:rPr lang="es-CO" baseline="-25000" dirty="0" err="1"/>
              <a:t>ggH</a:t>
            </a:r>
            <a:endParaRPr lang="es-CO" baseline="-25000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70520" y="6221571"/>
            <a:ext cx="8454157" cy="4133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Elipse 16"/>
          <p:cNvSpPr/>
          <p:nvPr/>
        </p:nvSpPr>
        <p:spPr>
          <a:xfrm>
            <a:off x="1538224" y="3933056"/>
            <a:ext cx="597337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08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943765" y="6356350"/>
            <a:ext cx="2133600" cy="365125"/>
          </a:xfrm>
        </p:spPr>
        <p:txBody>
          <a:bodyPr/>
          <a:lstStyle/>
          <a:p>
            <a:pPr>
              <a:defRPr/>
            </a:pPr>
            <a:fld id="{E3CB504C-820E-45A7-A7B2-57D40908D758}" type="slidenum">
              <a:rPr lang="es-CO" sz="1800" ker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56</a:t>
            </a:fld>
            <a:endParaRPr lang="es-CO" sz="1800" kern="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-15040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" y="44625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://cms-higgs-results.web.cern.ch/cms-higgs-results/Comb/HIG-14-009-Paper/sqr_summary_m6m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767586"/>
            <a:ext cx="3564072" cy="293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2999656" y="44625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</a:rPr>
              <a:t>RUN I COUPLING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TESTS</a:t>
            </a:r>
          </a:p>
        </p:txBody>
      </p:sp>
      <p:pic>
        <p:nvPicPr>
          <p:cNvPr id="22532" name="Picture 4" descr="http://cms-higgs-results.web.cern.ch/cms-higgs-results/Comb/HIG-14-009-Paper/sqr_m6summary_fitmu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90956"/>
            <a:ext cx="4214980" cy="367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http://cms-higgs-results.web.cern.ch/cms-higgs-results/Comb/HIG-14-009-Paper/sqr_mepsEllis_scan_2d_comb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5" y="3645025"/>
            <a:ext cx="3337641" cy="311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10 Objeto"/>
          <p:cNvGraphicFramePr>
            <a:graphicFrameLocks noChangeAspect="1"/>
          </p:cNvGraphicFramePr>
          <p:nvPr>
            <p:extLst/>
          </p:nvPr>
        </p:nvGraphicFramePr>
        <p:xfrm>
          <a:off x="6384032" y="4438624"/>
          <a:ext cx="1316038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62" name="Ecuación" r:id="rId8" imgW="799920" imgH="431640" progId="Equation.3">
                  <p:embed/>
                </p:oleObj>
              </mc:Choice>
              <mc:Fallback>
                <p:oleObj name="Ecuación" r:id="rId8" imgW="799920" imgH="431640" progId="Equation.3">
                  <p:embed/>
                  <p:pic>
                    <p:nvPicPr>
                      <p:cNvPr id="11" name="10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032" y="4438624"/>
                        <a:ext cx="1316038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11 Objeto"/>
          <p:cNvGraphicFramePr>
            <a:graphicFrameLocks noChangeAspect="1"/>
          </p:cNvGraphicFramePr>
          <p:nvPr>
            <p:extLst/>
          </p:nvPr>
        </p:nvGraphicFramePr>
        <p:xfrm>
          <a:off x="8203490" y="4365104"/>
          <a:ext cx="1377950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63" name="Ecuación" r:id="rId10" imgW="838080" imgH="419040" progId="Equation.3">
                  <p:embed/>
                </p:oleObj>
              </mc:Choice>
              <mc:Fallback>
                <p:oleObj name="Ecuación" r:id="rId10" imgW="838080" imgH="419040" progId="Equation.3">
                  <p:embed/>
                  <p:pic>
                    <p:nvPicPr>
                      <p:cNvPr id="12" name="11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3490" y="4365104"/>
                        <a:ext cx="1377950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12 Objeto"/>
          <p:cNvGraphicFramePr>
            <a:graphicFrameLocks noChangeAspect="1"/>
          </p:cNvGraphicFramePr>
          <p:nvPr>
            <p:extLst/>
          </p:nvPr>
        </p:nvGraphicFramePr>
        <p:xfrm>
          <a:off x="6384033" y="5203660"/>
          <a:ext cx="133667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64" name="Ecuación" r:id="rId12" imgW="812520" imgH="419040" progId="Equation.3">
                  <p:embed/>
                </p:oleObj>
              </mc:Choice>
              <mc:Fallback>
                <p:oleObj name="Ecuación" r:id="rId12" imgW="812520" imgH="419040" progId="Equation.3">
                  <p:embed/>
                  <p:pic>
                    <p:nvPicPr>
                      <p:cNvPr id="13" name="12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4033" y="5203660"/>
                        <a:ext cx="1336675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13 Objeto"/>
          <p:cNvGraphicFramePr>
            <a:graphicFrameLocks noChangeAspect="1"/>
          </p:cNvGraphicFramePr>
          <p:nvPr>
            <p:extLst/>
          </p:nvPr>
        </p:nvGraphicFramePr>
        <p:xfrm>
          <a:off x="8329613" y="5187950"/>
          <a:ext cx="1149350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65" name="Ecuación" r:id="rId14" imgW="698400" imgH="393480" progId="Equation.3">
                  <p:embed/>
                </p:oleObj>
              </mc:Choice>
              <mc:Fallback>
                <p:oleObj name="Ecuación" r:id="rId14" imgW="698400" imgH="393480" progId="Equation.3">
                  <p:embed/>
                  <p:pic>
                    <p:nvPicPr>
                      <p:cNvPr id="14" name="13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9613" y="5187950"/>
                        <a:ext cx="1149350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6240016" y="6021288"/>
            <a:ext cx="4070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v = 246.2 </a:t>
            </a:r>
            <a:r>
              <a:rPr lang="es-CO" kern="0" dirty="0" err="1">
                <a:solidFill>
                  <a:sysClr val="windowText" lastClr="000000"/>
                </a:solidFill>
              </a:rPr>
              <a:t>GeV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9163200" y="309552"/>
            <a:ext cx="18473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600" kern="0" dirty="0">
                <a:solidFill>
                  <a:sysClr val="windowText" lastClr="000000"/>
                </a:solidFill>
                <a:hlinkClick r:id="rId16"/>
              </a:rPr>
              <a:t>EPJ C 75 (2015)  212</a:t>
            </a:r>
            <a:endParaRPr lang="nl-NL" sz="1600" kern="0" dirty="0">
              <a:solidFill>
                <a:sysClr val="windowText" lastClr="000000"/>
              </a:solidFill>
              <a:hlinkClick r:id="rId17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36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20801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4" y="-4955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FDEAE0-4246-457F-86C2-2FB1998C7B69}" type="slidenum">
              <a:rPr lang="es-CO" sz="1800" kern="0">
                <a:solidFill>
                  <a:sysClr val="windowText" lastClr="000000"/>
                </a:solidFill>
              </a:rPr>
              <a:pPr>
                <a:defRPr/>
              </a:pPr>
              <a:t>57</a:t>
            </a:fld>
            <a:endParaRPr lang="es-CO" sz="1800" kern="0" dirty="0">
              <a:solidFill>
                <a:sysClr val="windowText" lastClr="000000"/>
              </a:solidFill>
            </a:endParaRPr>
          </a:p>
        </p:txBody>
      </p:sp>
      <p:sp>
        <p:nvSpPr>
          <p:cNvPr id="7" name="11 CuadroTexto"/>
          <p:cNvSpPr txBox="1"/>
          <p:nvPr/>
        </p:nvSpPr>
        <p:spPr>
          <a:xfrm>
            <a:off x="2855640" y="44625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 smtClean="0">
                <a:solidFill>
                  <a:schemeClr val="accent1">
                    <a:lumMod val="50000"/>
                  </a:schemeClr>
                </a:solidFill>
              </a:rPr>
              <a:t>RUN I HIGGS </a:t>
            </a: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COUPLINGS</a:t>
            </a:r>
            <a:endParaRPr lang="es-CO" sz="3600" b="1" kern="0" baseline="-25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406790" y="651478"/>
            <a:ext cx="5418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2400" b="1" kern="0" dirty="0" err="1">
                <a:solidFill>
                  <a:sysClr val="windowText" lastClr="000000"/>
                </a:solidFill>
              </a:rPr>
              <a:t>Combined</a:t>
            </a:r>
            <a:r>
              <a:rPr lang="es-CO" sz="2400" b="1" kern="0" dirty="0">
                <a:solidFill>
                  <a:sysClr val="windowText" lastClr="000000"/>
                </a:solidFill>
              </a:rPr>
              <a:t> </a:t>
            </a:r>
            <a:r>
              <a:rPr lang="es-CO" sz="2400" b="1" kern="0" dirty="0" err="1">
                <a:solidFill>
                  <a:sysClr val="windowText" lastClr="000000"/>
                </a:solidFill>
              </a:rPr>
              <a:t>measurement</a:t>
            </a:r>
            <a:r>
              <a:rPr lang="es-CO" sz="2400" b="1" kern="0" dirty="0">
                <a:solidFill>
                  <a:sysClr val="windowText" lastClr="000000"/>
                </a:solidFill>
              </a:rPr>
              <a:t> of ATLAS + CMS</a:t>
            </a:r>
            <a:endParaRPr lang="es-CO" sz="24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10 Rectángulo"/>
          <p:cNvSpPr/>
          <p:nvPr/>
        </p:nvSpPr>
        <p:spPr>
          <a:xfrm>
            <a:off x="9237008" y="735532"/>
            <a:ext cx="17876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600" kern="0" dirty="0">
                <a:solidFill>
                  <a:sysClr val="windowText" lastClr="000000"/>
                </a:solidFill>
                <a:hlinkClick r:id="rId4"/>
              </a:rPr>
              <a:t>JHEP 08 (2016) 045</a:t>
            </a:r>
            <a:endParaRPr lang="nl-NL" sz="1600" kern="0" dirty="0">
              <a:solidFill>
                <a:sysClr val="windowText" lastClr="000000"/>
              </a:solidFill>
              <a:hlinkClick r:id="rId5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1398" y="1795770"/>
            <a:ext cx="2941002" cy="279419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0593" y="1746922"/>
            <a:ext cx="3052290" cy="2891891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1913722" y="1107071"/>
            <a:ext cx="49205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600" dirty="0">
                <a:latin typeface="GillSans"/>
              </a:rPr>
              <a:t>• </a:t>
            </a:r>
            <a:r>
              <a:rPr lang="es-CO" sz="1600" dirty="0" err="1">
                <a:latin typeface="GillSans"/>
              </a:rPr>
              <a:t>Two</a:t>
            </a:r>
            <a:r>
              <a:rPr lang="es-CO" sz="1600" dirty="0">
                <a:latin typeface="GillSans"/>
              </a:rPr>
              <a:t> </a:t>
            </a:r>
            <a:r>
              <a:rPr lang="es-CO" sz="1600" dirty="0" err="1">
                <a:latin typeface="GillSans"/>
              </a:rPr>
              <a:t>relevant</a:t>
            </a:r>
            <a:r>
              <a:rPr lang="es-CO" sz="1600" dirty="0">
                <a:latin typeface="GillSans"/>
              </a:rPr>
              <a:t> </a:t>
            </a:r>
            <a:r>
              <a:rPr lang="es-CO" sz="1600" dirty="0" err="1">
                <a:latin typeface="GillSans"/>
              </a:rPr>
              <a:t>frameworks</a:t>
            </a:r>
            <a:endParaRPr lang="es-CO" sz="1600" dirty="0">
              <a:latin typeface="GillSans"/>
            </a:endParaRPr>
          </a:p>
          <a:p>
            <a:r>
              <a:rPr lang="en-US" sz="1600" dirty="0">
                <a:latin typeface="LucidaGrande"/>
              </a:rPr>
              <a:t>  1)  </a:t>
            </a:r>
            <a:r>
              <a:rPr lang="en-US" sz="1600" dirty="0">
                <a:latin typeface="GillSans"/>
              </a:rPr>
              <a:t>|</a:t>
            </a:r>
            <a:r>
              <a:rPr lang="en-US" sz="1600" dirty="0" err="1">
                <a:latin typeface="LucidaGrande"/>
              </a:rPr>
              <a:t>κ</a:t>
            </a:r>
            <a:r>
              <a:rPr lang="en-US" sz="1600" dirty="0" err="1">
                <a:latin typeface="GillSans"/>
              </a:rPr>
              <a:t>V</a:t>
            </a:r>
            <a:r>
              <a:rPr lang="en-US" sz="1600" dirty="0">
                <a:latin typeface="GillSans"/>
              </a:rPr>
              <a:t>| &lt; 1 (same sign for </a:t>
            </a:r>
            <a:r>
              <a:rPr lang="en-US" sz="1600" dirty="0" err="1">
                <a:latin typeface="LucidaGrande"/>
              </a:rPr>
              <a:t>κΖ</a:t>
            </a:r>
            <a:r>
              <a:rPr lang="en-US" sz="1600" dirty="0">
                <a:latin typeface="LucidaGrande"/>
              </a:rPr>
              <a:t> </a:t>
            </a:r>
            <a:r>
              <a:rPr lang="en-US" sz="1600" dirty="0">
                <a:latin typeface="GillSans"/>
              </a:rPr>
              <a:t>and </a:t>
            </a:r>
            <a:r>
              <a:rPr lang="en-US" sz="1600" dirty="0" err="1">
                <a:latin typeface="LucidaGrande"/>
              </a:rPr>
              <a:t>κ</a:t>
            </a:r>
            <a:r>
              <a:rPr lang="en-US" sz="1600" dirty="0" err="1">
                <a:latin typeface="GillSans"/>
              </a:rPr>
              <a:t>W</a:t>
            </a:r>
            <a:r>
              <a:rPr lang="en-US" sz="1600" dirty="0">
                <a:latin typeface="GillSans"/>
              </a:rPr>
              <a:t> ) + BBSM&gt;0</a:t>
            </a:r>
          </a:p>
          <a:p>
            <a:r>
              <a:rPr lang="es-CO" sz="1600" dirty="0">
                <a:latin typeface="LucidaGrande"/>
              </a:rPr>
              <a:t>  2)  </a:t>
            </a:r>
            <a:r>
              <a:rPr lang="es-CO" sz="1600" dirty="0">
                <a:latin typeface="GillSans"/>
              </a:rPr>
              <a:t>BBSM = 0</a:t>
            </a:r>
            <a:endParaRPr lang="es-CO" sz="1600" dirty="0"/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864" y="2077616"/>
            <a:ext cx="3506214" cy="4461297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8658" y="4704492"/>
            <a:ext cx="2652362" cy="2153508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8737600" y="5279282"/>
            <a:ext cx="21804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 err="1">
                <a:latin typeface="GillSans"/>
              </a:rPr>
              <a:t>Upper</a:t>
            </a:r>
            <a:r>
              <a:rPr lang="es-CO" sz="1600" dirty="0">
                <a:latin typeface="GillSans"/>
              </a:rPr>
              <a:t> </a:t>
            </a:r>
            <a:r>
              <a:rPr lang="es-CO" sz="1600" dirty="0" err="1">
                <a:latin typeface="GillSans"/>
              </a:rPr>
              <a:t>limit</a:t>
            </a:r>
            <a:r>
              <a:rPr lang="es-CO" sz="1600" dirty="0">
                <a:latin typeface="GillSans"/>
              </a:rPr>
              <a:t> at 95% CL</a:t>
            </a:r>
          </a:p>
          <a:p>
            <a:r>
              <a:rPr lang="es-CO" sz="1600" dirty="0" err="1">
                <a:latin typeface="GillSans"/>
              </a:rPr>
              <a:t>On</a:t>
            </a:r>
            <a:r>
              <a:rPr lang="es-CO" sz="1600" dirty="0">
                <a:latin typeface="GillSans"/>
              </a:rPr>
              <a:t> BBSM:</a:t>
            </a:r>
          </a:p>
          <a:p>
            <a:r>
              <a:rPr lang="es-CO" sz="1600" dirty="0">
                <a:latin typeface="GillSans"/>
              </a:rPr>
              <a:t>BBSM&lt;0.34</a:t>
            </a:r>
            <a:endParaRPr lang="es-CO" sz="1600" dirty="0"/>
          </a:p>
        </p:txBody>
      </p:sp>
      <p:sp>
        <p:nvSpPr>
          <p:cNvPr id="10" name="Marcador de fech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Marcador de pie de pá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865501" y="6342782"/>
            <a:ext cx="2133600" cy="365125"/>
          </a:xfrm>
        </p:spPr>
        <p:txBody>
          <a:bodyPr/>
          <a:lstStyle/>
          <a:p>
            <a:pPr>
              <a:defRPr/>
            </a:pPr>
            <a:fld id="{E3CB504C-820E-45A7-A7B2-57D40908D758}" type="slidenum">
              <a:rPr lang="es-CO" sz="1800" ker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58</a:t>
            </a:fld>
            <a:endParaRPr lang="es-CO" sz="1800" kern="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4592" y="-27428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" y="3028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999656" y="44625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>
                <a:solidFill>
                  <a:schemeClr val="accent1">
                    <a:lumMod val="50000"/>
                  </a:schemeClr>
                </a:solidFill>
              </a:rPr>
              <a:t>HIGGS COUPLINGS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487488" y="842954"/>
            <a:ext cx="9937104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s-CO" kern="0" dirty="0" err="1">
                <a:solidFill>
                  <a:sysClr val="windowText" lastClr="000000"/>
                </a:solidFill>
              </a:rPr>
              <a:t>All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signals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observed</a:t>
            </a:r>
            <a:r>
              <a:rPr lang="es-CO" kern="0" dirty="0">
                <a:solidFill>
                  <a:sysClr val="windowText" lastClr="000000"/>
                </a:solidFill>
              </a:rPr>
              <a:t> are </a:t>
            </a:r>
            <a:r>
              <a:rPr lang="es-CO" kern="0" dirty="0" err="1">
                <a:solidFill>
                  <a:sysClr val="windowText" lastClr="000000"/>
                </a:solidFill>
              </a:rPr>
              <a:t>assumed</a:t>
            </a:r>
            <a:r>
              <a:rPr lang="es-CO" kern="0" dirty="0">
                <a:solidFill>
                  <a:sysClr val="windowText" lastClr="000000"/>
                </a:solidFill>
              </a:rPr>
              <a:t> to come </a:t>
            </a:r>
            <a:r>
              <a:rPr lang="es-CO" kern="0" dirty="0" err="1">
                <a:solidFill>
                  <a:sysClr val="windowText" lastClr="000000"/>
                </a:solidFill>
              </a:rPr>
              <a:t>from</a:t>
            </a:r>
            <a:r>
              <a:rPr lang="es-CO" kern="0" dirty="0">
                <a:solidFill>
                  <a:sysClr val="windowText" lastClr="000000"/>
                </a:solidFill>
              </a:rPr>
              <a:t> a single </a:t>
            </a:r>
            <a:r>
              <a:rPr lang="es-CO" kern="0" dirty="0" err="1">
                <a:solidFill>
                  <a:sysClr val="windowText" lastClr="000000"/>
                </a:solidFill>
              </a:rPr>
              <a:t>state</a:t>
            </a:r>
            <a:r>
              <a:rPr lang="es-CO" kern="0" dirty="0">
                <a:solidFill>
                  <a:sysClr val="windowText" lastClr="000000"/>
                </a:solidFill>
              </a:rPr>
              <a:t> (J</a:t>
            </a:r>
            <a:r>
              <a:rPr lang="es-CO" kern="0" baseline="30000" dirty="0">
                <a:solidFill>
                  <a:sysClr val="windowText" lastClr="000000"/>
                </a:solidFill>
              </a:rPr>
              <a:t>PC</a:t>
            </a:r>
            <a:r>
              <a:rPr lang="es-CO" kern="0" dirty="0">
                <a:solidFill>
                  <a:sysClr val="windowText" lastClr="000000"/>
                </a:solidFill>
              </a:rPr>
              <a:t>=0</a:t>
            </a:r>
            <a:r>
              <a:rPr lang="es-CO" kern="0" baseline="30000" dirty="0">
                <a:solidFill>
                  <a:sysClr val="windowText" lastClr="000000"/>
                </a:solidFill>
              </a:rPr>
              <a:t>++</a:t>
            </a:r>
            <a:r>
              <a:rPr lang="es-CO" kern="0" dirty="0">
                <a:solidFill>
                  <a:sysClr val="windowText" lastClr="000000"/>
                </a:solidFill>
              </a:rPr>
              <a:t>) </a:t>
            </a:r>
            <a:r>
              <a:rPr lang="es-CO" kern="0" dirty="0" err="1">
                <a:solidFill>
                  <a:sysClr val="windowText" lastClr="000000"/>
                </a:solidFill>
              </a:rPr>
              <a:t>with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mass</a:t>
            </a:r>
            <a:r>
              <a:rPr lang="es-CO" kern="0" dirty="0">
                <a:solidFill>
                  <a:sysClr val="windowText" lastClr="000000"/>
                </a:solidFill>
              </a:rPr>
              <a:t> of  ~125 </a:t>
            </a:r>
            <a:r>
              <a:rPr lang="es-CO" kern="0" dirty="0" err="1">
                <a:solidFill>
                  <a:sysClr val="windowText" lastClr="000000"/>
                </a:solidFill>
              </a:rPr>
              <a:t>GeV</a:t>
            </a:r>
            <a:r>
              <a:rPr lang="es-CO" kern="0" dirty="0">
                <a:solidFill>
                  <a:sysClr val="windowText" lastClr="000000"/>
                </a:solidFill>
              </a:rPr>
              <a:t>.</a:t>
            </a:r>
          </a:p>
          <a:p>
            <a:pPr>
              <a:defRPr/>
            </a:pPr>
            <a:r>
              <a:rPr lang="es-CO" sz="1050" kern="0" dirty="0">
                <a:solidFill>
                  <a:sysClr val="windowText" lastClr="000000"/>
                </a:solidFill>
              </a:rPr>
              <a:t>    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Zero </a:t>
            </a:r>
            <a:r>
              <a:rPr lang="es-CO" kern="0" dirty="0" err="1">
                <a:solidFill>
                  <a:sysClr val="windowText" lastClr="000000"/>
                </a:solidFill>
              </a:rPr>
              <a:t>width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approximation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is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used</a:t>
            </a:r>
            <a:r>
              <a:rPr lang="es-CO" kern="0" dirty="0">
                <a:solidFill>
                  <a:sysClr val="windowText" lastClr="000000"/>
                </a:solidFill>
              </a:rPr>
              <a:t>: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s-CO" kern="0" dirty="0">
              <a:solidFill>
                <a:sysClr val="windowText" lastClr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s-CO" kern="0" dirty="0" err="1">
                <a:solidFill>
                  <a:sysClr val="windowText" lastClr="000000"/>
                </a:solidFill>
              </a:rPr>
              <a:t>Scaling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factors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i</a:t>
            </a:r>
            <a:r>
              <a:rPr lang="es-CO" kern="0" dirty="0">
                <a:solidFill>
                  <a:sysClr val="windowText" lastClr="000000"/>
                </a:solidFill>
              </a:rPr>
              <a:t> are </a:t>
            </a:r>
            <a:r>
              <a:rPr lang="es-CO" kern="0" dirty="0" err="1">
                <a:solidFill>
                  <a:sysClr val="windowText" lastClr="000000"/>
                </a:solidFill>
              </a:rPr>
              <a:t>defined</a:t>
            </a:r>
            <a:r>
              <a:rPr lang="es-CO" kern="0" dirty="0">
                <a:solidFill>
                  <a:sysClr val="windowText" lastClr="000000"/>
                </a:solidFill>
              </a:rPr>
              <a:t> to test </a:t>
            </a:r>
            <a:r>
              <a:rPr lang="es-CO" kern="0" dirty="0" err="1">
                <a:solidFill>
                  <a:sysClr val="windowText" lastClr="000000"/>
                </a:solidFill>
              </a:rPr>
              <a:t>deviations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from</a:t>
            </a:r>
            <a:r>
              <a:rPr lang="es-CO" kern="0" dirty="0">
                <a:solidFill>
                  <a:sysClr val="windowText" lastClr="000000"/>
                </a:solidFill>
              </a:rPr>
              <a:t> SM:                   ;                  ; </a:t>
            </a:r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>
            <p:extLst/>
          </p:nvPr>
        </p:nvGraphicFramePr>
        <p:xfrm>
          <a:off x="5231904" y="1163470"/>
          <a:ext cx="2522020" cy="609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0" name="Ecuación" r:id="rId5" imgW="1892160" imgH="457200" progId="Equation.3">
                  <p:embed/>
                </p:oleObj>
              </mc:Choice>
              <mc:Fallback>
                <p:oleObj name="Ecuación" r:id="rId5" imgW="1892160" imgH="457200" progId="Equation.3">
                  <p:embed/>
                  <p:pic>
                    <p:nvPicPr>
                      <p:cNvPr id="9" name="8 Objeto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31904" y="1163470"/>
                        <a:ext cx="2522020" cy="6093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9 Objeto"/>
          <p:cNvGraphicFramePr>
            <a:graphicFrameLocks noChangeAspect="1"/>
          </p:cNvGraphicFramePr>
          <p:nvPr>
            <p:extLst/>
          </p:nvPr>
        </p:nvGraphicFramePr>
        <p:xfrm>
          <a:off x="7248128" y="1797383"/>
          <a:ext cx="766762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1" name="Ecuación" r:id="rId7" imgW="634680" imgH="431640" progId="Equation.3">
                  <p:embed/>
                </p:oleObj>
              </mc:Choice>
              <mc:Fallback>
                <p:oleObj name="Ecuación" r:id="rId7" imgW="634680" imgH="431640" progId="Equation.3">
                  <p:embed/>
                  <p:pic>
                    <p:nvPicPr>
                      <p:cNvPr id="10" name="9 Objeto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248128" y="1797383"/>
                        <a:ext cx="766762" cy="522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10 Objeto"/>
          <p:cNvGraphicFramePr>
            <a:graphicFrameLocks noChangeAspect="1"/>
          </p:cNvGraphicFramePr>
          <p:nvPr>
            <p:extLst/>
          </p:nvPr>
        </p:nvGraphicFramePr>
        <p:xfrm>
          <a:off x="8235202" y="1772816"/>
          <a:ext cx="766763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2" name="Ecuación" r:id="rId9" imgW="634680" imgH="431640" progId="Equation.3">
                  <p:embed/>
                </p:oleObj>
              </mc:Choice>
              <mc:Fallback>
                <p:oleObj name="Ecuación" r:id="rId9" imgW="634680" imgH="431640" progId="Equation.3">
                  <p:embed/>
                  <p:pic>
                    <p:nvPicPr>
                      <p:cNvPr id="11" name="10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5202" y="1772816"/>
                        <a:ext cx="766763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11 Objeto"/>
          <p:cNvGraphicFramePr>
            <a:graphicFrameLocks noChangeAspect="1"/>
          </p:cNvGraphicFramePr>
          <p:nvPr>
            <p:extLst/>
          </p:nvPr>
        </p:nvGraphicFramePr>
        <p:xfrm>
          <a:off x="2063552" y="2348880"/>
          <a:ext cx="5880652" cy="669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3" name="Ecuación" r:id="rId11" imgW="4012920" imgH="457200" progId="Equation.3">
                  <p:embed/>
                </p:oleObj>
              </mc:Choice>
              <mc:Fallback>
                <p:oleObj name="Ecuación" r:id="rId11" imgW="4012920" imgH="457200" progId="Equation.3">
                  <p:embed/>
                  <p:pic>
                    <p:nvPicPr>
                      <p:cNvPr id="12" name="11 Objeto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63552" y="2348880"/>
                        <a:ext cx="5880652" cy="669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1756749" y="2996952"/>
            <a:ext cx="8515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sz="1600" kern="0" dirty="0">
                <a:solidFill>
                  <a:sysClr val="windowText" lastClr="000000"/>
                </a:solidFill>
              </a:rPr>
              <a:t>PC=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Production</a:t>
            </a:r>
            <a:r>
              <a:rPr lang="es-CO" sz="1600" kern="0" dirty="0">
                <a:solidFill>
                  <a:sysClr val="windowText" lastClr="000000"/>
                </a:solidFill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Channel</a:t>
            </a:r>
            <a:r>
              <a:rPr lang="es-CO" sz="1600" kern="0" dirty="0">
                <a:solidFill>
                  <a:sysClr val="windowText" lastClr="000000"/>
                </a:solidFill>
              </a:rPr>
              <a:t> ;    DC=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Decay</a:t>
            </a:r>
            <a:r>
              <a:rPr lang="es-CO" sz="1600" kern="0" dirty="0">
                <a:solidFill>
                  <a:sysClr val="windowText" lastClr="000000"/>
                </a:solidFill>
              </a:rPr>
              <a:t> 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Channel</a:t>
            </a:r>
            <a:r>
              <a:rPr lang="es-CO" sz="1600" kern="0" dirty="0">
                <a:solidFill>
                  <a:sysClr val="windowText" lastClr="000000"/>
                </a:solidFill>
              </a:rPr>
              <a:t> ;                     ;               = SM 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value</a:t>
            </a:r>
            <a:r>
              <a:rPr lang="es-CO" sz="1600" kern="0" dirty="0">
                <a:solidFill>
                  <a:sysClr val="windowText" lastClr="000000"/>
                </a:solidFill>
              </a:rPr>
              <a:t> of total 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width</a:t>
            </a:r>
            <a:endParaRPr lang="es-CO" sz="1600" kern="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14" name="13 Objeto"/>
          <p:cNvGraphicFramePr>
            <a:graphicFrameLocks noChangeAspect="1"/>
          </p:cNvGraphicFramePr>
          <p:nvPr>
            <p:extLst/>
          </p:nvPr>
        </p:nvGraphicFramePr>
        <p:xfrm>
          <a:off x="5873460" y="2933655"/>
          <a:ext cx="79692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4" name="Ecuación" r:id="rId13" imgW="660240" imgH="431640" progId="Equation.3">
                  <p:embed/>
                </p:oleObj>
              </mc:Choice>
              <mc:Fallback>
                <p:oleObj name="Ecuación" r:id="rId13" imgW="660240" imgH="431640" progId="Equation.3">
                  <p:embed/>
                  <p:pic>
                    <p:nvPicPr>
                      <p:cNvPr id="14" name="13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3460" y="2933655"/>
                        <a:ext cx="79692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1703512" y="3796586"/>
            <a:ext cx="896448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b="1" kern="0" dirty="0">
                <a:solidFill>
                  <a:sysClr val="windowText" lastClr="000000"/>
                </a:solidFill>
              </a:rPr>
              <a:t>DIFFERENT STUDIES:</a:t>
            </a:r>
          </a:p>
          <a:p>
            <a:pPr>
              <a:defRPr/>
            </a:pPr>
            <a:endParaRPr lang="es-CO" sz="1200" b="1" kern="0" dirty="0">
              <a:solidFill>
                <a:sysClr val="windowText" lastClr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b="1" kern="0" dirty="0">
                <a:solidFill>
                  <a:srgbClr val="1D11B9"/>
                </a:solidFill>
              </a:rPr>
              <a:t>Test of Custodial </a:t>
            </a:r>
            <a:r>
              <a:rPr lang="es-CO" b="1" kern="0" dirty="0" err="1">
                <a:solidFill>
                  <a:srgbClr val="1D11B9"/>
                </a:solidFill>
              </a:rPr>
              <a:t>Symmetry</a:t>
            </a:r>
            <a:r>
              <a:rPr lang="es-CO" b="1" kern="0" dirty="0">
                <a:solidFill>
                  <a:srgbClr val="1D11B9"/>
                </a:solidFill>
              </a:rPr>
              <a:t>: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l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WZ</a:t>
            </a:r>
            <a:r>
              <a:rPr lang="es-CO" kern="0" dirty="0">
                <a:solidFill>
                  <a:sysClr val="windowText" lastClr="000000"/>
                </a:solidFill>
              </a:rPr>
              <a:t>=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W</a:t>
            </a:r>
            <a:r>
              <a:rPr lang="es-CO" kern="0" dirty="0">
                <a:solidFill>
                  <a:sysClr val="windowText" lastClr="000000"/>
                </a:solidFill>
              </a:rPr>
              <a:t>/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Z</a:t>
            </a:r>
            <a:endParaRPr lang="es-CO" kern="0" baseline="-25000" dirty="0">
              <a:solidFill>
                <a:sysClr val="windowText" lastClr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s-CO" sz="1200" kern="0" baseline="-25000" dirty="0">
              <a:solidFill>
                <a:sysClr val="windowText" lastClr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b="1" kern="0" dirty="0" err="1">
                <a:solidFill>
                  <a:schemeClr val="accent2">
                    <a:lumMod val="50000"/>
                  </a:schemeClr>
                </a:solidFill>
              </a:rPr>
              <a:t>Scaling</a:t>
            </a:r>
            <a:r>
              <a:rPr lang="es-CO" b="1" kern="0" dirty="0">
                <a:solidFill>
                  <a:schemeClr val="accent2">
                    <a:lumMod val="50000"/>
                  </a:schemeClr>
                </a:solidFill>
              </a:rPr>
              <a:t> of vector </a:t>
            </a:r>
            <a:r>
              <a:rPr lang="es-CO" b="1" kern="0" dirty="0" err="1">
                <a:solidFill>
                  <a:schemeClr val="accent2">
                    <a:lumMod val="50000"/>
                  </a:schemeClr>
                </a:solidFill>
              </a:rPr>
              <a:t>boson</a:t>
            </a:r>
            <a:r>
              <a:rPr lang="es-CO" b="1" kern="0" dirty="0">
                <a:solidFill>
                  <a:schemeClr val="accent2">
                    <a:lumMod val="50000"/>
                  </a:schemeClr>
                </a:solidFill>
              </a:rPr>
              <a:t> and </a:t>
            </a:r>
            <a:r>
              <a:rPr lang="es-CO" b="1" kern="0" dirty="0" err="1">
                <a:solidFill>
                  <a:schemeClr val="accent2">
                    <a:lumMod val="50000"/>
                  </a:schemeClr>
                </a:solidFill>
              </a:rPr>
              <a:t>fermion</a:t>
            </a:r>
            <a:r>
              <a:rPr lang="es-CO" b="1" kern="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CO" b="1" kern="0" dirty="0" err="1">
                <a:solidFill>
                  <a:schemeClr val="accent2">
                    <a:lumMod val="50000"/>
                  </a:schemeClr>
                </a:solidFill>
              </a:rPr>
              <a:t>couplings</a:t>
            </a:r>
            <a:r>
              <a:rPr lang="es-CO" b="1" kern="0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V</a:t>
            </a:r>
            <a:r>
              <a:rPr lang="es-CO" kern="0" dirty="0">
                <a:solidFill>
                  <a:sysClr val="windowText" lastClr="000000"/>
                </a:solidFill>
              </a:rPr>
              <a:t>= 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W</a:t>
            </a:r>
            <a:r>
              <a:rPr lang="es-CO" kern="0" dirty="0">
                <a:solidFill>
                  <a:sysClr val="windowText" lastClr="000000"/>
                </a:solidFill>
              </a:rPr>
              <a:t> =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Z</a:t>
            </a:r>
            <a:r>
              <a:rPr lang="es-CO" kern="0" dirty="0">
                <a:solidFill>
                  <a:sysClr val="windowText" lastClr="000000"/>
                </a:solidFill>
              </a:rPr>
              <a:t>  ;  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f</a:t>
            </a:r>
            <a:r>
              <a:rPr lang="es-CO" kern="0" dirty="0">
                <a:solidFill>
                  <a:sysClr val="windowText" lastClr="000000"/>
                </a:solidFill>
              </a:rPr>
              <a:t> =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t</a:t>
            </a:r>
            <a:r>
              <a:rPr lang="es-CO" kern="0" dirty="0">
                <a:solidFill>
                  <a:sysClr val="windowText" lastClr="000000"/>
                </a:solidFill>
              </a:rPr>
              <a:t>  = 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b</a:t>
            </a:r>
            <a:r>
              <a:rPr lang="es-CO" kern="0" dirty="0">
                <a:solidFill>
                  <a:sysClr val="windowText" lastClr="000000"/>
                </a:solidFill>
              </a:rPr>
              <a:t> =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t</a:t>
            </a:r>
            <a:endParaRPr lang="es-CO" kern="0" baseline="-25000" dirty="0">
              <a:solidFill>
                <a:sysClr val="windowText" lastClr="000000"/>
              </a:solidFill>
              <a:latin typeface="Symbol" panose="05050102010706020507" pitchFamily="18" charset="2"/>
            </a:endParaRPr>
          </a:p>
          <a:p>
            <a:pPr>
              <a:defRPr/>
            </a:pPr>
            <a:endParaRPr lang="es-CO" sz="1200" kern="0" dirty="0">
              <a:solidFill>
                <a:sysClr val="windowText" lastClr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b="1" kern="0" dirty="0" err="1">
                <a:solidFill>
                  <a:srgbClr val="1D11B9"/>
                </a:solidFill>
              </a:rPr>
              <a:t>Assimetries</a:t>
            </a:r>
            <a:r>
              <a:rPr lang="es-CO" b="1" kern="0" dirty="0">
                <a:solidFill>
                  <a:srgbClr val="1D11B9"/>
                </a:solidFill>
              </a:rPr>
              <a:t> in  </a:t>
            </a:r>
            <a:r>
              <a:rPr lang="es-CO" b="1" kern="0" dirty="0" err="1">
                <a:solidFill>
                  <a:srgbClr val="1D11B9"/>
                </a:solidFill>
              </a:rPr>
              <a:t>Fermion</a:t>
            </a:r>
            <a:r>
              <a:rPr lang="es-CO" b="1" kern="0" dirty="0">
                <a:solidFill>
                  <a:srgbClr val="1D11B9"/>
                </a:solidFill>
              </a:rPr>
              <a:t> </a:t>
            </a:r>
            <a:r>
              <a:rPr lang="es-CO" b="1" kern="0" dirty="0" err="1">
                <a:solidFill>
                  <a:srgbClr val="1D11B9"/>
                </a:solidFill>
              </a:rPr>
              <a:t>couplings</a:t>
            </a:r>
            <a:r>
              <a:rPr lang="es-CO" b="1" kern="0" dirty="0">
                <a:solidFill>
                  <a:srgbClr val="1D11B9"/>
                </a:solidFill>
              </a:rPr>
              <a:t>: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l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du</a:t>
            </a:r>
            <a:r>
              <a:rPr lang="es-CO" kern="0" dirty="0">
                <a:solidFill>
                  <a:sysClr val="windowText" lastClr="000000"/>
                </a:solidFill>
              </a:rPr>
              <a:t>=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d</a:t>
            </a:r>
            <a:r>
              <a:rPr lang="es-CO" kern="0" dirty="0">
                <a:solidFill>
                  <a:sysClr val="windowText" lastClr="000000"/>
                </a:solidFill>
              </a:rPr>
              <a:t>/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u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   </a:t>
            </a:r>
            <a:r>
              <a:rPr lang="es-CO" kern="0" dirty="0">
                <a:solidFill>
                  <a:sysClr val="windowText" lastClr="000000"/>
                </a:solidFill>
              </a:rPr>
              <a:t>;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u</a:t>
            </a:r>
            <a:r>
              <a:rPr lang="es-CO" kern="0" dirty="0">
                <a:solidFill>
                  <a:sysClr val="windowText" lastClr="000000"/>
                </a:solidFill>
              </a:rPr>
              <a:t> =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t</a:t>
            </a:r>
            <a:r>
              <a:rPr lang="es-CO" kern="0" dirty="0">
                <a:solidFill>
                  <a:sysClr val="windowText" lastClr="000000"/>
                </a:solidFill>
              </a:rPr>
              <a:t> =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c</a:t>
            </a:r>
            <a:r>
              <a:rPr lang="es-CO" kern="0" dirty="0">
                <a:solidFill>
                  <a:sysClr val="windowText" lastClr="000000"/>
                </a:solidFill>
              </a:rPr>
              <a:t>  ;  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d</a:t>
            </a:r>
            <a:r>
              <a:rPr lang="es-CO" kern="0" dirty="0">
                <a:solidFill>
                  <a:sysClr val="windowText" lastClr="000000"/>
                </a:solidFill>
              </a:rPr>
              <a:t>= 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b</a:t>
            </a:r>
            <a:r>
              <a:rPr lang="es-CO" kern="0" dirty="0">
                <a:solidFill>
                  <a:sysClr val="windowText" lastClr="000000"/>
                </a:solidFill>
              </a:rPr>
              <a:t>=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s</a:t>
            </a:r>
            <a:r>
              <a:rPr lang="es-CO" kern="0" dirty="0">
                <a:solidFill>
                  <a:sysClr val="windowText" lastClr="000000"/>
                </a:solidFill>
              </a:rPr>
              <a:t> =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t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 </a:t>
            </a:r>
            <a:r>
              <a:rPr lang="es-CO" kern="0" dirty="0">
                <a:solidFill>
                  <a:sysClr val="windowText" lastClr="000000"/>
                </a:solidFill>
              </a:rPr>
              <a:t>= 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m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 ;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l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lq</a:t>
            </a:r>
            <a:r>
              <a:rPr lang="es-CO" kern="0" dirty="0">
                <a:solidFill>
                  <a:sysClr val="windowText" lastClr="000000"/>
                </a:solidFill>
              </a:rPr>
              <a:t>=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l</a:t>
            </a:r>
            <a:r>
              <a:rPr lang="es-CO" kern="0" dirty="0">
                <a:solidFill>
                  <a:sysClr val="windowText" lastClr="000000"/>
                </a:solidFill>
              </a:rPr>
              <a:t>/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q</a:t>
            </a:r>
            <a:r>
              <a:rPr lang="es-CO" kern="0" baseline="-2500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s-CO" sz="1200" kern="0" dirty="0">
              <a:solidFill>
                <a:sysClr val="windowText" lastClr="000000"/>
              </a:solidFill>
              <a:latin typeface="Symbol" panose="05050102010706020507" pitchFamily="18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b="1" kern="0" dirty="0" err="1">
                <a:solidFill>
                  <a:schemeClr val="accent2">
                    <a:lumMod val="50000"/>
                  </a:schemeClr>
                </a:solidFill>
              </a:rPr>
              <a:t>Scaling</a:t>
            </a:r>
            <a:r>
              <a:rPr lang="es-CO" b="1" kern="0" dirty="0">
                <a:solidFill>
                  <a:schemeClr val="accent2">
                    <a:lumMod val="50000"/>
                  </a:schemeClr>
                </a:solidFill>
              </a:rPr>
              <a:t> of </a:t>
            </a:r>
            <a:r>
              <a:rPr lang="es-CO" b="1" kern="0" dirty="0" err="1">
                <a:solidFill>
                  <a:schemeClr val="accent2">
                    <a:lumMod val="50000"/>
                  </a:schemeClr>
                </a:solidFill>
              </a:rPr>
              <a:t>couplings</a:t>
            </a:r>
            <a:r>
              <a:rPr lang="es-CO" b="1" kern="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CO" b="1" kern="0" dirty="0" err="1">
                <a:solidFill>
                  <a:schemeClr val="accent2">
                    <a:lumMod val="50000"/>
                  </a:schemeClr>
                </a:solidFill>
              </a:rPr>
              <a:t>with</a:t>
            </a:r>
            <a:r>
              <a:rPr lang="es-CO" b="1" kern="0" dirty="0">
                <a:solidFill>
                  <a:schemeClr val="accent2">
                    <a:lumMod val="50000"/>
                  </a:schemeClr>
                </a:solidFill>
              </a:rPr>
              <a:t> SM </a:t>
            </a:r>
            <a:r>
              <a:rPr lang="es-CO" b="1" kern="0" dirty="0" err="1">
                <a:solidFill>
                  <a:schemeClr val="accent2">
                    <a:lumMod val="50000"/>
                  </a:schemeClr>
                </a:solidFill>
              </a:rPr>
              <a:t>masses</a:t>
            </a:r>
            <a:r>
              <a:rPr lang="es-CO" b="1" kern="0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s-CO" i="1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s</a:t>
            </a:r>
            <a:r>
              <a:rPr lang="es-CO" sz="1100" kern="0" dirty="0" err="1">
                <a:solidFill>
                  <a:sysClr val="windowText" lastClr="000000"/>
                </a:solidFill>
                <a:latin typeface="URWPalladioL-Roma"/>
              </a:rPr>
              <a:t>ggH</a:t>
            </a:r>
            <a:r>
              <a:rPr lang="es-CO" kern="0" dirty="0">
                <a:solidFill>
                  <a:sysClr val="windowText" lastClr="000000"/>
                </a:solidFill>
                <a:latin typeface="URWPalladioL-Roma"/>
              </a:rPr>
              <a:t>,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G</a:t>
            </a:r>
            <a:r>
              <a:rPr lang="es-CO" sz="1100" kern="0" dirty="0" err="1">
                <a:solidFill>
                  <a:sysClr val="windowText" lastClr="000000"/>
                </a:solidFill>
                <a:latin typeface="URWPalladioL-Roma"/>
              </a:rPr>
              <a:t>gg</a:t>
            </a:r>
            <a:r>
              <a:rPr lang="es-CO" kern="0" dirty="0">
                <a:solidFill>
                  <a:sysClr val="windowText" lastClr="000000"/>
                </a:solidFill>
                <a:latin typeface="URWPalladioL-Roma"/>
              </a:rPr>
              <a:t>,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G</a:t>
            </a:r>
            <a:r>
              <a:rPr lang="es-CO" sz="1100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gg</a:t>
            </a:r>
            <a:r>
              <a:rPr lang="es-CO" sz="1100" kern="0" dirty="0">
                <a:solidFill>
                  <a:sysClr val="windowText" lastClr="000000"/>
                </a:solidFill>
                <a:latin typeface="PazoMath-Italic"/>
              </a:rPr>
              <a:t> </a:t>
            </a:r>
            <a:r>
              <a:rPr lang="es-CO" sz="1100" i="1" kern="0" dirty="0">
                <a:solidFill>
                  <a:sysClr val="windowText" lastClr="000000"/>
                </a:solidFill>
                <a:latin typeface="PazoMath-Italic"/>
              </a:rPr>
              <a:t> </a:t>
            </a:r>
            <a:r>
              <a:rPr lang="es-CO" sz="1600" kern="0" dirty="0">
                <a:solidFill>
                  <a:sysClr val="windowText" lastClr="000000"/>
                </a:solidFill>
              </a:rPr>
              <a:t>are </a:t>
            </a:r>
            <a:r>
              <a:rPr lang="es-CO" sz="1600" kern="0" dirty="0" err="1">
                <a:solidFill>
                  <a:sysClr val="windowText" lastClr="000000"/>
                </a:solidFill>
              </a:rPr>
              <a:t>functions</a:t>
            </a:r>
            <a:r>
              <a:rPr lang="es-CO" sz="1600" kern="0" dirty="0">
                <a:solidFill>
                  <a:sysClr val="windowText" lastClr="000000"/>
                </a:solidFill>
              </a:rPr>
              <a:t> of 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W</a:t>
            </a:r>
            <a:r>
              <a:rPr lang="es-CO" kern="0" dirty="0">
                <a:solidFill>
                  <a:sysClr val="windowText" lastClr="000000"/>
                </a:solidFill>
              </a:rPr>
              <a:t> ,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Z</a:t>
            </a:r>
            <a:r>
              <a:rPr lang="es-CO" kern="0" dirty="0">
                <a:solidFill>
                  <a:sysClr val="windowText" lastClr="000000"/>
                </a:solidFill>
              </a:rPr>
              <a:t> , 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</a:rPr>
              <a:t>t</a:t>
            </a:r>
            <a:r>
              <a:rPr lang="es-CO" kern="0" dirty="0">
                <a:solidFill>
                  <a:sysClr val="windowText" lastClr="000000"/>
                </a:solidFill>
              </a:rPr>
              <a:t> , 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b</a:t>
            </a:r>
            <a:r>
              <a:rPr lang="es-CO" kern="0" dirty="0">
                <a:solidFill>
                  <a:sysClr val="windowText" lastClr="000000"/>
                </a:solidFill>
              </a:rPr>
              <a:t> ,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k</a:t>
            </a:r>
            <a:r>
              <a:rPr lang="es-CO" kern="0" baseline="-25000" dirty="0" err="1">
                <a:solidFill>
                  <a:sysClr val="windowText" lastClr="000000"/>
                </a:solidFill>
                <a:latin typeface="Symbol" panose="05050102010706020507" pitchFamily="18" charset="2"/>
              </a:rPr>
              <a:t>t</a:t>
            </a:r>
            <a:r>
              <a:rPr lang="es-CO" kern="0" baseline="-2500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 </a:t>
            </a:r>
            <a:r>
              <a:rPr lang="es-CO" kern="0" dirty="0">
                <a:solidFill>
                  <a:sysClr val="windowText" lastClr="000000"/>
                </a:solidFill>
              </a:rPr>
              <a:t>,</a:t>
            </a: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 k</a:t>
            </a:r>
            <a:r>
              <a:rPr lang="es-CO" kern="0" baseline="-2500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m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s-CO" kern="0" baseline="-25000" dirty="0">
              <a:solidFill>
                <a:sysClr val="windowText" lastClr="000000"/>
              </a:solidFill>
              <a:latin typeface="Symbol" panose="05050102010706020507" pitchFamily="18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b="1" kern="0" dirty="0">
                <a:solidFill>
                  <a:srgbClr val="1D11B9"/>
                </a:solidFill>
              </a:rPr>
              <a:t>M, </a:t>
            </a:r>
            <a:r>
              <a:rPr lang="es-CO" b="1" kern="0" dirty="0">
                <a:solidFill>
                  <a:srgbClr val="1D11B9"/>
                </a:solidFill>
                <a:latin typeface="Symbol" panose="05050102010706020507" pitchFamily="18" charset="2"/>
              </a:rPr>
              <a:t>e</a:t>
            </a:r>
            <a:r>
              <a:rPr lang="es-CO" b="1" kern="0" dirty="0">
                <a:solidFill>
                  <a:srgbClr val="1D11B9"/>
                </a:solidFill>
              </a:rPr>
              <a:t> </a:t>
            </a:r>
            <a:r>
              <a:rPr lang="es-CO" b="1" kern="0" dirty="0" err="1">
                <a:solidFill>
                  <a:srgbClr val="1D11B9"/>
                </a:solidFill>
              </a:rPr>
              <a:t>Model</a:t>
            </a:r>
            <a:r>
              <a:rPr lang="es-CO" kern="0" dirty="0">
                <a:solidFill>
                  <a:sysClr val="windowText" lastClr="000000"/>
                </a:solidFill>
              </a:rPr>
              <a:t>:                        ;  </a:t>
            </a:r>
          </a:p>
        </p:txBody>
      </p:sp>
      <p:graphicFrame>
        <p:nvGraphicFramePr>
          <p:cNvPr id="16" name="15 Objeto"/>
          <p:cNvGraphicFramePr>
            <a:graphicFrameLocks noChangeAspect="1"/>
          </p:cNvGraphicFramePr>
          <p:nvPr>
            <p:extLst/>
          </p:nvPr>
        </p:nvGraphicFramePr>
        <p:xfrm>
          <a:off x="3341304" y="5877272"/>
          <a:ext cx="1170521" cy="633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5" name="Ecuación" r:id="rId15" imgW="799920" imgH="431640" progId="Equation.3">
                  <p:embed/>
                </p:oleObj>
              </mc:Choice>
              <mc:Fallback>
                <p:oleObj name="Ecuación" r:id="rId15" imgW="799920" imgH="431640" progId="Equation.3">
                  <p:embed/>
                  <p:pic>
                    <p:nvPicPr>
                      <p:cNvPr id="16" name="15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1304" y="5877272"/>
                        <a:ext cx="1170521" cy="633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16 Objeto"/>
          <p:cNvGraphicFramePr>
            <a:graphicFrameLocks noChangeAspect="1"/>
          </p:cNvGraphicFramePr>
          <p:nvPr>
            <p:extLst/>
          </p:nvPr>
        </p:nvGraphicFramePr>
        <p:xfrm>
          <a:off x="4727848" y="5910456"/>
          <a:ext cx="1224136" cy="614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6" name="Ecuación" r:id="rId17" imgW="838080" imgH="419040" progId="Equation.3">
                  <p:embed/>
                </p:oleObj>
              </mc:Choice>
              <mc:Fallback>
                <p:oleObj name="Ecuación" r:id="rId17" imgW="838080" imgH="419040" progId="Equation.3">
                  <p:embed/>
                  <p:pic>
                    <p:nvPicPr>
                      <p:cNvPr id="17" name="16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848" y="5910456"/>
                        <a:ext cx="1224136" cy="6148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17 Rectángulo"/>
          <p:cNvSpPr/>
          <p:nvPr/>
        </p:nvSpPr>
        <p:spPr>
          <a:xfrm>
            <a:off x="8713132" y="521678"/>
            <a:ext cx="18473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600" kern="0" dirty="0">
                <a:solidFill>
                  <a:sysClr val="windowText" lastClr="000000"/>
                </a:solidFill>
                <a:hlinkClick r:id="rId19"/>
              </a:rPr>
              <a:t>EPJ C 75 (2015)  212</a:t>
            </a:r>
          </a:p>
        </p:txBody>
      </p:sp>
      <p:graphicFrame>
        <p:nvGraphicFramePr>
          <p:cNvPr id="19" name="13 Objeto"/>
          <p:cNvGraphicFramePr>
            <a:graphicFrameLocks noChangeAspect="1"/>
          </p:cNvGraphicFramePr>
          <p:nvPr>
            <p:extLst/>
          </p:nvPr>
        </p:nvGraphicFramePr>
        <p:xfrm>
          <a:off x="6977187" y="3018829"/>
          <a:ext cx="398462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7" name="Ecuación" r:id="rId20" imgW="330120" imgH="253800" progId="Equation.3">
                  <p:embed/>
                </p:oleObj>
              </mc:Choice>
              <mc:Fallback>
                <p:oleObj name="Ecuación" r:id="rId20" imgW="330120" imgH="253800" progId="Equation.3">
                  <p:embed/>
                  <p:pic>
                    <p:nvPicPr>
                      <p:cNvPr id="19" name="13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7187" y="3018829"/>
                        <a:ext cx="398462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9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043" y="2311132"/>
            <a:ext cx="4165305" cy="341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984433" y="6356350"/>
            <a:ext cx="2133600" cy="365125"/>
          </a:xfrm>
        </p:spPr>
        <p:txBody>
          <a:bodyPr/>
          <a:lstStyle/>
          <a:p>
            <a:pPr>
              <a:defRPr/>
            </a:pPr>
            <a:fld id="{E3CB504C-820E-45A7-A7B2-57D40908D758}" type="slidenum">
              <a:rPr lang="es-CO" sz="1800" ker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59</a:t>
            </a:fld>
            <a:endParaRPr lang="es-CO" sz="1800" kern="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-29833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" y="0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999656" y="44625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600" b="1" kern="0" dirty="0">
                <a:solidFill>
                  <a:prstClr val="black"/>
                </a:solidFill>
              </a:rPr>
              <a:t>SPIN-PARITY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901790" y="1209526"/>
            <a:ext cx="808264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Non-</a:t>
            </a:r>
            <a:r>
              <a:rPr lang="es-CO" kern="0" dirty="0" err="1">
                <a:solidFill>
                  <a:sysClr val="windowText" lastClr="000000"/>
                </a:solidFill>
              </a:rPr>
              <a:t>zero</a:t>
            </a:r>
            <a:r>
              <a:rPr lang="es-CO" kern="0" dirty="0">
                <a:solidFill>
                  <a:sysClr val="windowText" lastClr="000000"/>
                </a:solidFill>
              </a:rPr>
              <a:t> Spin 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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correlation</a:t>
            </a:r>
            <a:r>
              <a:rPr lang="es-CO" kern="0" dirty="0">
                <a:solidFill>
                  <a:sysClr val="windowText" lastClr="000000"/>
                </a:solidFill>
              </a:rPr>
              <a:t> of </a:t>
            </a:r>
            <a:r>
              <a:rPr lang="es-CO" kern="0" dirty="0" err="1">
                <a:solidFill>
                  <a:sysClr val="windowText" lastClr="000000"/>
                </a:solidFill>
              </a:rPr>
              <a:t>kinematic</a:t>
            </a:r>
            <a:r>
              <a:rPr lang="es-CO" kern="0" dirty="0">
                <a:solidFill>
                  <a:sysClr val="windowText" lastClr="000000"/>
                </a:solidFill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</a:rPr>
              <a:t>distributions</a:t>
            </a:r>
            <a:r>
              <a:rPr lang="es-CO" kern="0" dirty="0">
                <a:solidFill>
                  <a:sysClr val="windowText" lastClr="000000"/>
                </a:solidFill>
              </a:rPr>
              <a:t> of </a:t>
            </a:r>
            <a:r>
              <a:rPr lang="es-CO" kern="0" dirty="0" err="1">
                <a:solidFill>
                  <a:sysClr val="windowText" lastClr="000000"/>
                </a:solidFill>
              </a:rPr>
              <a:t>production</a:t>
            </a:r>
            <a:r>
              <a:rPr lang="es-CO" kern="0" dirty="0">
                <a:solidFill>
                  <a:sysClr val="windowText" lastClr="000000"/>
                </a:solidFill>
              </a:rPr>
              <a:t> and </a:t>
            </a:r>
            <a:r>
              <a:rPr lang="es-CO" kern="0" dirty="0" err="1">
                <a:solidFill>
                  <a:sysClr val="windowText" lastClr="000000"/>
                </a:solidFill>
              </a:rPr>
              <a:t>decay</a:t>
            </a:r>
            <a:r>
              <a:rPr lang="es-CO" kern="0" dirty="0">
                <a:solidFill>
                  <a:sysClr val="windowText" lastClr="000000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es-CO" kern="0" dirty="0">
              <a:solidFill>
                <a:sysClr val="windowText" lastClr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s-CO" kern="0" dirty="0">
                <a:solidFill>
                  <a:sysClr val="windowText" lastClr="000000"/>
                </a:solidFill>
              </a:rPr>
              <a:t>H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WW, ZZ,  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useful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to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study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spin-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parity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of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the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Higgs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.</a:t>
            </a:r>
            <a:endParaRPr lang="es-CO" kern="0" dirty="0">
              <a:solidFill>
                <a:sysClr val="windowText" lastClr="00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22181" y="2408351"/>
            <a:ext cx="8496944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sz="2400" b="1" kern="0" dirty="0">
                <a:solidFill>
                  <a:sysClr val="windowText" lastClr="000000"/>
                </a:solidFill>
              </a:rPr>
              <a:t>H</a:t>
            </a:r>
            <a:r>
              <a:rPr lang="es-CO" sz="2400" b="1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ZZ4</a:t>
            </a:r>
            <a:r>
              <a:rPr lang="es-CO" sz="2400" b="1" kern="0" dirty="0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 </a:t>
            </a:r>
            <a:r>
              <a:rPr lang="es-CO" sz="2400" b="1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4</a:t>
            </a:r>
            <a:r>
              <a:rPr lang="es-CO" kern="0" dirty="0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system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is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fully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reconstructed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(8 observables)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Use MELA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approach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CO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>
              <a:defRPr/>
            </a:pPr>
            <a:r>
              <a:rPr lang="es-CO" sz="2400" b="1" kern="0" dirty="0" err="1">
                <a:solidFill>
                  <a:sysClr val="windowText" lastClr="000000"/>
                </a:solidFill>
              </a:rPr>
              <a:t>H</a:t>
            </a:r>
            <a:r>
              <a:rPr lang="es-CO" sz="2400" b="1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WW</a:t>
            </a:r>
            <a:r>
              <a:rPr lang="es-CO" sz="2400" b="1" kern="0" dirty="0" err="1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</a:t>
            </a:r>
            <a:r>
              <a:rPr lang="es-CO" sz="2400" b="1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s-CO" sz="2400" b="1" kern="0" dirty="0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s-CO" sz="2400" b="1" kern="0" dirty="0" err="1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</a:t>
            </a:r>
            <a:r>
              <a:rPr lang="es-CO" sz="2400" b="1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s-CO" sz="2400" b="1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2 observables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sensitive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to X(J</a:t>
            </a:r>
            <a:r>
              <a:rPr lang="es-CO" kern="0" baseline="3000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P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): 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m</a:t>
            </a:r>
            <a:r>
              <a:rPr lang="es-CO" kern="0" baseline="-25000" dirty="0" err="1">
                <a:solidFill>
                  <a:sysClr val="windowText" lastClr="000000"/>
                </a:solidFill>
                <a:latin typeface="Mistral" panose="03090702030407020403" pitchFamily="66" charset="0"/>
                <a:sym typeface="Wingdings" panose="05000000000000000000" pitchFamily="2" charset="2"/>
              </a:rPr>
              <a:t>ll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, M</a:t>
            </a:r>
            <a:r>
              <a:rPr lang="es-CO" kern="0" baseline="-2500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T</a:t>
            </a:r>
          </a:p>
          <a:p>
            <a:pPr>
              <a:defRPr/>
            </a:pPr>
            <a:endParaRPr lang="es-CO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  <a:p>
            <a:pPr>
              <a:defRPr/>
            </a:pPr>
            <a:endParaRPr lang="es-CO" kern="0" dirty="0">
              <a:solidFill>
                <a:sysClr val="windowText" lastClr="000000"/>
              </a:solidFill>
            </a:endParaRPr>
          </a:p>
          <a:p>
            <a:pPr>
              <a:defRPr/>
            </a:pPr>
            <a:endParaRPr lang="es-CO" sz="900" kern="0" dirty="0">
              <a:solidFill>
                <a:sysClr val="windowText" lastClr="000000"/>
              </a:solidFill>
            </a:endParaRPr>
          </a:p>
          <a:p>
            <a:pPr>
              <a:defRPr/>
            </a:pPr>
            <a:r>
              <a:rPr lang="es-CO" sz="2400" b="1" kern="0" dirty="0" err="1">
                <a:solidFill>
                  <a:sysClr val="windowText" lastClr="000000"/>
                </a:solidFill>
              </a:rPr>
              <a:t>H</a:t>
            </a:r>
            <a:r>
              <a:rPr lang="es-CO" sz="2400" b="1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</a:t>
            </a:r>
            <a:r>
              <a:rPr lang="es-CO" sz="2400" b="1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s-CO" sz="2400" b="1" kern="0" dirty="0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J=1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forbidden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(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Landau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-Yang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Theorem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cos</a:t>
            </a: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q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*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is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the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only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sensitive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variable of J</a:t>
            </a:r>
            <a:r>
              <a:rPr lang="es-CO" kern="0" baseline="3000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P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at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leading</a:t>
            </a:r>
            <a:r>
              <a:rPr lang="es-CO" kern="0" dirty="0">
                <a:solidFill>
                  <a:sysClr val="windowText" lastClr="000000"/>
                </a:solidFill>
                <a:sym typeface="Wingdings" panose="05000000000000000000" pitchFamily="2" charset="2"/>
              </a:rPr>
              <a:t> </a:t>
            </a:r>
            <a:r>
              <a:rPr lang="es-CO" kern="0" dirty="0" err="1">
                <a:solidFill>
                  <a:sysClr val="windowText" lastClr="000000"/>
                </a:solidFill>
                <a:sym typeface="Wingdings" panose="05000000000000000000" pitchFamily="2" charset="2"/>
              </a:rPr>
              <a:t>order</a:t>
            </a:r>
            <a:endParaRPr lang="es-CO" kern="0" dirty="0">
              <a:solidFill>
                <a:sysClr val="windowText" lastClr="000000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17" name="16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120860"/>
              </p:ext>
            </p:extLst>
          </p:nvPr>
        </p:nvGraphicFramePr>
        <p:xfrm>
          <a:off x="1135027" y="4463323"/>
          <a:ext cx="3297209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2" name="Ecuación" r:id="rId6" imgW="2209680" imgH="241200" progId="Equation.3">
                  <p:embed/>
                </p:oleObj>
              </mc:Choice>
              <mc:Fallback>
                <p:oleObj name="Ecuación" r:id="rId6" imgW="2209680" imgH="241200" progId="Equation.3">
                  <p:embed/>
                  <p:pic>
                    <p:nvPicPr>
                      <p:cNvPr id="17" name="16 Objeto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35027" y="4463323"/>
                        <a:ext cx="3297209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19 Rectángulo"/>
          <p:cNvSpPr/>
          <p:nvPr/>
        </p:nvSpPr>
        <p:spPr>
          <a:xfrm>
            <a:off x="722181" y="692696"/>
            <a:ext cx="28087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1600" u="sng" kern="0" dirty="0">
                <a:solidFill>
                  <a:srgbClr val="1D11B9"/>
                </a:solidFill>
                <a:hlinkClick r:id="rId8"/>
              </a:rPr>
              <a:t>Phys. Rev. D 89 092207 (2014) </a:t>
            </a:r>
            <a:endParaRPr lang="nl-NL" sz="1600" u="sng" kern="0" dirty="0">
              <a:solidFill>
                <a:srgbClr val="1D11B9"/>
              </a:solidFill>
              <a:hlinkClick r:id="rId9"/>
            </a:endParaRPr>
          </a:p>
        </p:txBody>
      </p:sp>
      <p:sp>
        <p:nvSpPr>
          <p:cNvPr id="15" name="19 Rectángulo"/>
          <p:cNvSpPr/>
          <p:nvPr/>
        </p:nvSpPr>
        <p:spPr>
          <a:xfrm>
            <a:off x="8502021" y="725743"/>
            <a:ext cx="2813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1600" u="sng" kern="0" dirty="0">
                <a:solidFill>
                  <a:srgbClr val="1D11B9"/>
                </a:solidFill>
                <a:hlinkClick r:id="rId10"/>
              </a:rPr>
              <a:t>Phys. Rev. D 92, 012004 (2015) </a:t>
            </a:r>
            <a:endParaRPr lang="nl-NL" sz="1600" u="sng" kern="0" dirty="0">
              <a:solidFill>
                <a:srgbClr val="1D11B9"/>
              </a:solidFill>
              <a:hlinkClick r:id="rId9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8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8" y="46366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-43582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324924" y="896892"/>
                <a:ext cx="11314545" cy="6866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s-CO" dirty="0" smtClean="0"/>
                  <a:t>Higgs </a:t>
                </a:r>
                <a:r>
                  <a:rPr lang="es-CO" dirty="0" err="1" smtClean="0"/>
                  <a:t>width</a:t>
                </a:r>
                <a:r>
                  <a:rPr lang="es-CO" dirty="0" smtClean="0"/>
                  <a:t> (</a:t>
                </a:r>
                <a:r>
                  <a:rPr lang="es-CO" kern="0" dirty="0">
                    <a:solidFill>
                      <a:sysClr val="windowText" lastClr="00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s-CO" kern="0" baseline="-25000" dirty="0">
                    <a:solidFill>
                      <a:sysClr val="windowText" lastClr="000000"/>
                    </a:solidFill>
                  </a:rPr>
                  <a:t>H</a:t>
                </a:r>
                <a:r>
                  <a:rPr lang="es-CO" kern="0" baseline="30000" dirty="0">
                    <a:solidFill>
                      <a:sysClr val="windowText" lastClr="000000"/>
                    </a:solidFill>
                  </a:rPr>
                  <a:t>SM</a:t>
                </a:r>
                <a:r>
                  <a:rPr lang="es-CO" kern="0" dirty="0">
                    <a:solidFill>
                      <a:sysClr val="windowText" lastClr="000000"/>
                    </a:solidFill>
                  </a:rPr>
                  <a:t> ~ 4 </a:t>
                </a:r>
                <a:r>
                  <a:rPr lang="es-CO" kern="0" dirty="0" err="1" smtClean="0">
                    <a:solidFill>
                      <a:sysClr val="windowText" lastClr="000000"/>
                    </a:solidFill>
                  </a:rPr>
                  <a:t>MeV</a:t>
                </a:r>
                <a:r>
                  <a:rPr lang="es-CO" kern="0" dirty="0" smtClean="0">
                    <a:solidFill>
                      <a:sysClr val="windowText" lastClr="000000"/>
                    </a:solidFill>
                  </a:rPr>
                  <a:t>)</a:t>
                </a:r>
                <a:r>
                  <a:rPr lang="es-CO" dirty="0" smtClean="0"/>
                  <a:t> </a:t>
                </a:r>
                <a:r>
                  <a:rPr lang="es-CO" dirty="0" err="1" smtClean="0"/>
                  <a:t>from</a:t>
                </a:r>
                <a:r>
                  <a:rPr lang="es-CO" dirty="0" smtClean="0"/>
                  <a:t> </a:t>
                </a:r>
                <a:r>
                  <a:rPr lang="es-CO" dirty="0" err="1" smtClean="0"/>
                  <a:t>on-shell</a:t>
                </a:r>
                <a:r>
                  <a:rPr lang="es-CO" dirty="0" smtClean="0"/>
                  <a:t>/off-Shell ZZ and WW </a:t>
                </a:r>
                <a:r>
                  <a:rPr lang="es-CO" dirty="0" err="1" smtClean="0"/>
                  <a:t>production</a:t>
                </a:r>
                <a:r>
                  <a:rPr lang="es-CO" dirty="0"/>
                  <a:t>,</a:t>
                </a:r>
                <a:r>
                  <a:rPr lang="es-CO" dirty="0" smtClean="0"/>
                  <a:t> </a:t>
                </a:r>
                <a:r>
                  <a:rPr lang="es-CO" dirty="0" err="1" smtClean="0"/>
                  <a:t>combined</a:t>
                </a:r>
                <a:r>
                  <a:rPr lang="es-CO" dirty="0" smtClean="0"/>
                  <a:t> ( </a:t>
                </a:r>
                <a:r>
                  <a:rPr lang="nl-NL" sz="1600" kern="0" dirty="0">
                    <a:solidFill>
                      <a:sysClr val="windowText" lastClr="000000"/>
                    </a:solidFill>
                    <a:hlinkClick r:id="rId6"/>
                  </a:rPr>
                  <a:t>JHEP 09 (2016) </a:t>
                </a:r>
                <a:r>
                  <a:rPr lang="nl-NL" sz="1600" kern="0" dirty="0" smtClean="0">
                    <a:solidFill>
                      <a:sysClr val="windowText" lastClr="000000"/>
                    </a:solidFill>
                    <a:hlinkClick r:id="rId6"/>
                  </a:rPr>
                  <a:t>051</a:t>
                </a:r>
                <a:r>
                  <a:rPr lang="nl-NL" sz="1600" kern="0" dirty="0" smtClean="0">
                    <a:solidFill>
                      <a:sysClr val="windowText" lastClr="000000"/>
                    </a:solidFill>
                  </a:rPr>
                  <a:t> </a:t>
                </a:r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):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>
                  <a:solidFill>
                    <a:sysClr val="windowText" lastClr="0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 smtClean="0">
                  <a:solidFill>
                    <a:sysClr val="windowText" lastClr="000000"/>
                  </a:solidFill>
                </a:endParaRPr>
              </a:p>
              <a:p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                                                                                                                                                                                </a:t>
                </a:r>
                <a:endParaRPr lang="nl-NL" kern="0" dirty="0">
                  <a:solidFill>
                    <a:sysClr val="windowText" lastClr="0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 smtClean="0">
                  <a:solidFill>
                    <a:sysClr val="windowText" lastClr="0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>
                  <a:solidFill>
                    <a:sysClr val="windowText" lastClr="000000"/>
                  </a:solidFill>
                </a:endParaRPr>
              </a:p>
              <a:p>
                <a:pPr marL="285750" lvl="0" indent="-285750">
                  <a:buFont typeface="Wingdings" panose="05000000000000000000" pitchFamily="2" charset="2"/>
                  <a:buChar char="§"/>
                </a:pPr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Lifetime (</a:t>
                </a:r>
                <a:r>
                  <a:rPr lang="es-CO" kern="0" dirty="0" err="1">
                    <a:solidFill>
                      <a:sysClr val="windowText" lastClr="000000"/>
                    </a:solidFill>
                    <a:latin typeface="Symbol" panose="05050102010706020507" pitchFamily="18" charset="2"/>
                  </a:rPr>
                  <a:t>t</a:t>
                </a:r>
                <a:r>
                  <a:rPr lang="es-CO" kern="0" baseline="-25000" dirty="0" err="1">
                    <a:solidFill>
                      <a:sysClr val="windowText" lastClr="000000"/>
                    </a:solidFill>
                  </a:rPr>
                  <a:t>H,SM</a:t>
                </a:r>
                <a:r>
                  <a:rPr lang="es-CO" kern="0" dirty="0">
                    <a:solidFill>
                      <a:sysClr val="windowText" lastClr="000000"/>
                    </a:solidFill>
                  </a:rPr>
                  <a:t> = 16 x 10</a:t>
                </a:r>
                <a:r>
                  <a:rPr lang="es-CO" kern="0" baseline="30000" dirty="0">
                    <a:solidFill>
                      <a:sysClr val="windowText" lastClr="000000"/>
                    </a:solidFill>
                  </a:rPr>
                  <a:t>-8</a:t>
                </a:r>
                <a:r>
                  <a:rPr lang="es-CO" kern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es-CO" kern="0" dirty="0" err="1" smtClean="0">
                    <a:solidFill>
                      <a:sysClr val="windowText" lastClr="000000"/>
                    </a:solidFill>
                  </a:rPr>
                  <a:t>fs</a:t>
                </a:r>
                <a:r>
                  <a:rPr lang="es-CO" kern="0" dirty="0" smtClean="0">
                    <a:solidFill>
                      <a:sysClr val="windowText" lastClr="000000"/>
                    </a:solidFill>
                  </a:rPr>
                  <a:t>)</a:t>
                </a:r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(</a:t>
                </a:r>
                <a:r>
                  <a:rPr lang="nl-NL" sz="1600" kern="0" dirty="0">
                    <a:solidFill>
                      <a:prstClr val="black"/>
                    </a:solidFill>
                    <a:hlinkClick r:id="rId7"/>
                  </a:rPr>
                  <a:t>Phys. Rev. D 92</a:t>
                </a:r>
                <a:r>
                  <a:rPr lang="es-CO" sz="1600" dirty="0">
                    <a:solidFill>
                      <a:prstClr val="black"/>
                    </a:solidFill>
                    <a:hlinkClick r:id="rId7"/>
                  </a:rPr>
                  <a:t>, 072010 </a:t>
                </a:r>
                <a:r>
                  <a:rPr lang="es-CO" sz="1600" dirty="0" smtClean="0">
                    <a:solidFill>
                      <a:prstClr val="black"/>
                    </a:solidFill>
                    <a:hlinkClick r:id="rId7"/>
                  </a:rPr>
                  <a:t>(</a:t>
                </a:r>
                <a:r>
                  <a:rPr lang="es-CO" sz="1600" dirty="0">
                    <a:solidFill>
                      <a:prstClr val="black"/>
                    </a:solidFill>
                    <a:hlinkClick r:id="rId7"/>
                  </a:rPr>
                  <a:t>2015</a:t>
                </a:r>
                <a:r>
                  <a:rPr lang="es-CO" sz="1600" dirty="0" smtClean="0">
                    <a:solidFill>
                      <a:prstClr val="black"/>
                    </a:solidFill>
                    <a:hlinkClick r:id="rId7"/>
                  </a:rPr>
                  <a:t>)</a:t>
                </a:r>
                <a:r>
                  <a:rPr lang="nl-NL" sz="1600" kern="0" dirty="0" smtClean="0">
                    <a:solidFill>
                      <a:prstClr val="black"/>
                    </a:solidFill>
                    <a:hlinkClick r:id="rId7"/>
                  </a:rPr>
                  <a:t> </a:t>
                </a:r>
                <a:r>
                  <a:rPr lang="nl-NL" sz="1600" kern="0" dirty="0" smtClean="0">
                    <a:solidFill>
                      <a:prstClr val="black"/>
                    </a:solidFill>
                  </a:rPr>
                  <a:t>):                 </a:t>
                </a:r>
                <a:endParaRPr lang="nl-NL" sz="1600" kern="0" dirty="0">
                  <a:solidFill>
                    <a:prstClr val="black"/>
                  </a:solidFill>
                  <a:hlinkClick r:id="rId8"/>
                </a:endParaRPr>
              </a:p>
              <a:p>
                <a:endParaRPr lang="nl-NL" sz="1000" kern="0" dirty="0" smtClean="0">
                  <a:solidFill>
                    <a:sysClr val="windowText" lastClr="000000"/>
                  </a:solidFill>
                </a:endParaRPr>
              </a:p>
              <a:p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    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Signal strength : </a:t>
                </a:r>
                <a14:m>
                  <m:oMath xmlns:m="http://schemas.openxmlformats.org/officeDocument/2006/math">
                    <m:r>
                      <a:rPr lang="nl-NL" i="1" kern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s-CO" b="0" i="1" kern="0" smtClean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CO" b="0" i="1" kern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CO" b="0" i="1" kern="0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sSub>
                          <m:sSubPr>
                            <m:ctrlPr>
                              <a:rPr lang="es-CO" b="0" i="1" kern="0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CO" b="0" i="1" kern="0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s-CO" b="0" i="1" kern="0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𝑆𝑀</m:t>
                            </m:r>
                          </m:sub>
                        </m:sSub>
                      </m:den>
                    </m:f>
                  </m:oMath>
                </a14:m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(</a:t>
                </a:r>
                <a:r>
                  <a:rPr lang="nl-NL" sz="1600" kern="0" dirty="0">
                    <a:solidFill>
                      <a:sysClr val="windowText" lastClr="000000"/>
                    </a:solidFill>
                    <a:hlinkClick r:id="rId9"/>
                  </a:rPr>
                  <a:t>JHEP 08 (2016) </a:t>
                </a:r>
                <a:r>
                  <a:rPr lang="nl-NL" sz="1600" kern="0" dirty="0" smtClean="0">
                    <a:solidFill>
                      <a:sysClr val="windowText" lastClr="000000"/>
                    </a:solidFill>
                    <a:hlinkClick r:id="rId9"/>
                  </a:rPr>
                  <a:t>045</a:t>
                </a:r>
                <a:r>
                  <a:rPr lang="nl-NL" sz="1600" kern="0" dirty="0" smtClean="0">
                    <a:solidFill>
                      <a:sysClr val="windowText" lastClr="000000"/>
                    </a:solidFill>
                  </a:rPr>
                  <a:t> </a:t>
                </a:r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)</a:t>
                </a:r>
                <a:endParaRPr lang="nl-NL" kern="0" dirty="0">
                  <a:solidFill>
                    <a:sysClr val="windowText" lastClr="000000"/>
                  </a:solidFill>
                  <a:hlinkClick r:id="rId8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 smtClean="0">
                  <a:solidFill>
                    <a:sysClr val="windowText" lastClr="0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 smtClean="0">
                  <a:solidFill>
                    <a:sysClr val="windowText" lastClr="0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 smtClean="0">
                  <a:solidFill>
                    <a:sysClr val="windowText" lastClr="0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Higss couplings (</a:t>
                </a:r>
                <a:r>
                  <a:rPr lang="nl-NL" sz="1600" kern="0" dirty="0">
                    <a:solidFill>
                      <a:sysClr val="windowText" lastClr="000000"/>
                    </a:solidFill>
                    <a:hlinkClick r:id="rId9"/>
                  </a:rPr>
                  <a:t>JHEP 08 (2016) </a:t>
                </a:r>
                <a:r>
                  <a:rPr lang="nl-NL" sz="1600" kern="0" dirty="0" smtClean="0">
                    <a:solidFill>
                      <a:sysClr val="windowText" lastClr="000000"/>
                    </a:solidFill>
                    <a:hlinkClick r:id="rId9"/>
                  </a:rPr>
                  <a:t>045</a:t>
                </a:r>
                <a:r>
                  <a:rPr lang="nl-NL" sz="1600" kern="0" dirty="0" smtClean="0">
                    <a:solidFill>
                      <a:sysClr val="windowText" lastClr="000000"/>
                    </a:solidFill>
                  </a:rPr>
                  <a:t> </a:t>
                </a:r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):</a:t>
                </a:r>
                <a:endParaRPr lang="nl-NL" kern="0" dirty="0">
                  <a:solidFill>
                    <a:sysClr val="windowText" lastClr="000000"/>
                  </a:solidFill>
                </a:endParaRPr>
              </a:p>
              <a:p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 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sz="1000" kern="0" dirty="0">
                  <a:solidFill>
                    <a:sysClr val="windowText" lastClr="0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SPIN-Parity (</a:t>
                </a:r>
                <a:r>
                  <a:rPr lang="es-CO" sz="1600" u="sng" kern="0" dirty="0" err="1">
                    <a:solidFill>
                      <a:srgbClr val="1D11B9"/>
                    </a:solidFill>
                    <a:hlinkClick r:id="rId10"/>
                  </a:rPr>
                  <a:t>Phys</a:t>
                </a:r>
                <a:r>
                  <a:rPr lang="es-CO" sz="1600" u="sng" kern="0" dirty="0">
                    <a:solidFill>
                      <a:srgbClr val="1D11B9"/>
                    </a:solidFill>
                    <a:hlinkClick r:id="rId10"/>
                  </a:rPr>
                  <a:t>. Rev. D 92, 012004 (2015) </a:t>
                </a:r>
                <a:r>
                  <a:rPr lang="es-CO" u="sng" kern="0" dirty="0" smtClean="0">
                    <a:solidFill>
                      <a:srgbClr val="1D11B9"/>
                    </a:solidFill>
                  </a:rPr>
                  <a:t>)</a:t>
                </a:r>
                <a:endParaRPr lang="nl-NL" u="sng" kern="0" dirty="0">
                  <a:solidFill>
                    <a:srgbClr val="1D11B9"/>
                  </a:solidFill>
                  <a:hlinkClick r:id="rId8"/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>
                  <a:solidFill>
                    <a:sysClr val="windowText" lastClr="0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 smtClean="0">
                  <a:solidFill>
                    <a:sysClr val="windowText" lastClr="0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>
                  <a:solidFill>
                    <a:sysClr val="windowText" lastClr="00000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endParaRPr lang="nl-NL" kern="0" dirty="0">
                  <a:solidFill>
                    <a:sysClr val="windowText" lastClr="000000"/>
                  </a:solidFill>
                </a:endParaRPr>
              </a:p>
              <a:p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                                                     </a:t>
                </a:r>
              </a:p>
              <a:p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   </a:t>
                </a:r>
              </a:p>
              <a:p>
                <a:r>
                  <a:rPr lang="nl-NL" kern="0" dirty="0">
                    <a:solidFill>
                      <a:sysClr val="windowText" lastClr="000000"/>
                    </a:solidFill>
                  </a:rPr>
                  <a:t> </a:t>
                </a:r>
                <a:r>
                  <a:rPr lang="nl-NL" kern="0" dirty="0" smtClean="0">
                    <a:solidFill>
                      <a:sysClr val="windowText" lastClr="000000"/>
                    </a:solidFill>
                  </a:rPr>
                  <a:t>                           </a:t>
                </a:r>
                <a:endParaRPr lang="es-CO" dirty="0" smtClean="0"/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924" y="896892"/>
                <a:ext cx="11314545" cy="6866752"/>
              </a:xfrm>
              <a:prstGeom prst="rect">
                <a:avLst/>
              </a:prstGeom>
              <a:blipFill>
                <a:blip r:embed="rId11"/>
                <a:stretch>
                  <a:fillRect l="-323" t="-621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1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171055"/>
              </p:ext>
            </p:extLst>
          </p:nvPr>
        </p:nvGraphicFramePr>
        <p:xfrm>
          <a:off x="490843" y="1406116"/>
          <a:ext cx="3240360" cy="743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" name="Ecuación" r:id="rId12" imgW="2158920" imgH="495000" progId="Equation.3">
                  <p:embed/>
                </p:oleObj>
              </mc:Choice>
              <mc:Fallback>
                <p:oleObj name="Ecuación" r:id="rId12" imgW="2158920" imgH="495000" progId="Equation.3">
                  <p:embed/>
                  <p:pic>
                    <p:nvPicPr>
                      <p:cNvPr id="12" name="11 Objeto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90843" y="1406116"/>
                        <a:ext cx="3240360" cy="7433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19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437785"/>
              </p:ext>
            </p:extLst>
          </p:nvPr>
        </p:nvGraphicFramePr>
        <p:xfrm>
          <a:off x="3996186" y="1473825"/>
          <a:ext cx="1232317" cy="60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3" name="Ecuación" r:id="rId14" imgW="850680" imgH="419040" progId="Equation.3">
                  <p:embed/>
                </p:oleObj>
              </mc:Choice>
              <mc:Fallback>
                <p:oleObj name="Ecuación" r:id="rId14" imgW="850680" imgH="419040" progId="Equation.3">
                  <p:embed/>
                  <p:pic>
                    <p:nvPicPr>
                      <p:cNvPr id="20" name="19 Objeto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996186" y="1473825"/>
                        <a:ext cx="1232317" cy="606962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20 CuadroTexto"/>
          <p:cNvSpPr txBox="1"/>
          <p:nvPr/>
        </p:nvSpPr>
        <p:spPr>
          <a:xfrm>
            <a:off x="5757084" y="1500323"/>
            <a:ext cx="287126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CO" kern="0" dirty="0">
                <a:solidFill>
                  <a:sysClr val="windowText" lastClr="000000"/>
                </a:solidFill>
                <a:latin typeface="Symbol" panose="05050102010706020507" pitchFamily="18" charset="2"/>
              </a:rPr>
              <a:t>G</a:t>
            </a:r>
            <a:r>
              <a:rPr lang="es-CO" kern="0" baseline="-25000" dirty="0">
                <a:solidFill>
                  <a:sysClr val="windowText" lastClr="000000"/>
                </a:solidFill>
              </a:rPr>
              <a:t>H</a:t>
            </a:r>
            <a:r>
              <a:rPr lang="es-CO" kern="0" dirty="0">
                <a:solidFill>
                  <a:sysClr val="windowText" lastClr="000000"/>
                </a:solidFill>
              </a:rPr>
              <a:t>&lt; 13 (26) </a:t>
            </a:r>
            <a:r>
              <a:rPr lang="es-CO" kern="0" dirty="0" err="1">
                <a:solidFill>
                  <a:sysClr val="windowText" lastClr="000000"/>
                </a:solidFill>
              </a:rPr>
              <a:t>MeV</a:t>
            </a:r>
            <a:r>
              <a:rPr lang="es-CO" kern="0" dirty="0">
                <a:solidFill>
                  <a:sysClr val="windowText" lastClr="000000"/>
                </a:solidFill>
              </a:rPr>
              <a:t> at 95% CL </a:t>
            </a:r>
          </a:p>
        </p:txBody>
      </p:sp>
      <p:graphicFrame>
        <p:nvGraphicFramePr>
          <p:cNvPr id="17" name="7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1886214"/>
              </p:ext>
            </p:extLst>
          </p:nvPr>
        </p:nvGraphicFramePr>
        <p:xfrm>
          <a:off x="6511624" y="2434891"/>
          <a:ext cx="1657985" cy="647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4" name="Ecuación" r:id="rId16" imgW="1104840" imgH="431640" progId="Equation.3">
                  <p:embed/>
                </p:oleObj>
              </mc:Choice>
              <mc:Fallback>
                <p:oleObj name="Ecuación" r:id="rId16" imgW="1104840" imgH="431640" progId="Equation.3">
                  <p:embed/>
                  <p:pic>
                    <p:nvPicPr>
                      <p:cNvPr id="8" name="7 Objeto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511624" y="2434891"/>
                        <a:ext cx="1657985" cy="647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46 Rectángulo"/>
          <p:cNvSpPr/>
          <p:nvPr/>
        </p:nvSpPr>
        <p:spPr>
          <a:xfrm>
            <a:off x="8368978" y="2686392"/>
            <a:ext cx="226215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kern="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s-CO" kern="0" baseline="-25000" dirty="0" err="1">
                <a:solidFill>
                  <a:sysClr val="windowText" lastClr="00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H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&lt;1.9x10</a:t>
            </a:r>
            <a:r>
              <a:rPr lang="es-CO" kern="0" baseline="3000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-13</a:t>
            </a:r>
            <a:r>
              <a:rPr lang="es-CO" kern="0" dirty="0">
                <a:solidFill>
                  <a:sysClr val="windowText" lastClr="000000"/>
                </a:solidFill>
                <a:latin typeface="Calibri"/>
                <a:sym typeface="Wingdings" panose="05000000000000000000" pitchFamily="2" charset="2"/>
              </a:rPr>
              <a:t> s  95% CL</a:t>
            </a:r>
            <a:endParaRPr lang="es-CO" kern="0" baseline="-25000" dirty="0">
              <a:solidFill>
                <a:sysClr val="windowText" lastClr="000000"/>
              </a:solidFill>
              <a:latin typeface="Calibri"/>
              <a:sym typeface="Wingdings" panose="05000000000000000000" pitchFamily="2" charset="2"/>
            </a:endParaRPr>
          </a:p>
        </p:txBody>
      </p:sp>
      <p:pic>
        <p:nvPicPr>
          <p:cNvPr id="20" name="Picture 2" descr="http://hyperphysics.phy-astr.gsu.edu/hbase/quantum/imgqua/BreitWigner.gif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2730" y="1314387"/>
            <a:ext cx="1726588" cy="127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246824" y="3699686"/>
            <a:ext cx="1905152" cy="2844549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302216" y="3733382"/>
            <a:ext cx="1770960" cy="2810853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8628352" y="3196164"/>
            <a:ext cx="12394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kern="0" dirty="0" err="1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s-CO" b="1" kern="0" baseline="-25000" dirty="0" err="1">
                <a:solidFill>
                  <a:prstClr val="black"/>
                </a:solidFill>
              </a:rPr>
              <a:t>PRODUCTION</a:t>
            </a:r>
            <a:endParaRPr lang="es-CO" baseline="-25000" dirty="0"/>
          </a:p>
        </p:txBody>
      </p:sp>
      <p:sp>
        <p:nvSpPr>
          <p:cNvPr id="24" name="Rectángulo 23"/>
          <p:cNvSpPr/>
          <p:nvPr/>
        </p:nvSpPr>
        <p:spPr>
          <a:xfrm>
            <a:off x="10663362" y="3247152"/>
            <a:ext cx="825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kern="0" dirty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s-CO" b="1" kern="0" baseline="-25000" dirty="0">
                <a:solidFill>
                  <a:prstClr val="black"/>
                </a:solidFill>
              </a:rPr>
              <a:t> DECAY</a:t>
            </a:r>
            <a:endParaRPr lang="es-CO" baseline="-25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608917" y="254716"/>
            <a:ext cx="9819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200" b="1" kern="0" dirty="0" smtClean="0">
                <a:solidFill>
                  <a:schemeClr val="accent1">
                    <a:lumMod val="50000"/>
                  </a:schemeClr>
                </a:solidFill>
              </a:rPr>
              <a:t>OTHER HIGGS PROPERTIES MEASURED WITH RUN I DATA </a:t>
            </a:r>
            <a:endParaRPr lang="es-CO" sz="3200" b="1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0412" y="3994125"/>
            <a:ext cx="6750204" cy="3300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51589" y="4509033"/>
            <a:ext cx="2046344" cy="2226110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417" y="5540482"/>
            <a:ext cx="2244646" cy="1349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8 CuadroTexto"/>
          <p:cNvSpPr txBox="1"/>
          <p:nvPr/>
        </p:nvSpPr>
        <p:spPr>
          <a:xfrm>
            <a:off x="291864" y="5615583"/>
            <a:ext cx="424427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 smtClean="0">
                <a:solidFill>
                  <a:schemeClr val="accent1">
                    <a:lumMod val="50000"/>
                  </a:schemeClr>
                </a:solidFill>
              </a:rPr>
              <a:t>Data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</a:rPr>
              <a:t>are compatible </a:t>
            </a:r>
            <a:r>
              <a:rPr lang="es-CO" dirty="0" err="1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</a:rPr>
              <a:t> 0</a:t>
            </a:r>
            <a:r>
              <a:rPr lang="es-CO" baseline="30000" dirty="0">
                <a:solidFill>
                  <a:schemeClr val="accent1">
                    <a:lumMod val="50000"/>
                  </a:schemeClr>
                </a:solidFill>
              </a:rPr>
              <a:t>+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CO" dirty="0" err="1">
                <a:solidFill>
                  <a:schemeClr val="accent1">
                    <a:lumMod val="50000"/>
                  </a:schemeClr>
                </a:solidFill>
              </a:rPr>
              <a:t>within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</a:rPr>
              <a:t> ~ 1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latin typeface="Symbol" panose="05050102010706020507" pitchFamily="18" charset="2"/>
              </a:rPr>
              <a:t>s</a:t>
            </a:r>
            <a:endParaRPr lang="es-CO" baseline="30000" dirty="0">
              <a:solidFill>
                <a:schemeClr val="accent1">
                  <a:lumMod val="50000"/>
                </a:schemeClr>
              </a:solidFill>
              <a:latin typeface="Symbol" panose="05050102010706020507" pitchFamily="18" charset="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6219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97"/>
    </mc:Choice>
    <mc:Fallback xmlns="">
      <p:transition spd="slow" advTm="99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9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9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9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9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9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3" grpId="0"/>
      <p:bldP spid="24" grpId="0"/>
      <p:bldP spid="2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058400" y="6468836"/>
            <a:ext cx="2133600" cy="365125"/>
          </a:xfrm>
        </p:spPr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60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0" descr="Resultado de imagen para cms experiment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6424" y="-29833"/>
            <a:ext cx="755576" cy="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272" y="3505487"/>
            <a:ext cx="8964486" cy="319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9" descr="https://twiki.cern.ch/twiki/pub/CMSPublic/Hig13002PubTWiki/separation_0mp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72" y="777512"/>
            <a:ext cx="4365968" cy="281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7 Objeto"/>
          <p:cNvGraphicFramePr>
            <a:graphicFrameLocks noChangeAspect="1"/>
          </p:cNvGraphicFramePr>
          <p:nvPr>
            <p:extLst/>
          </p:nvPr>
        </p:nvGraphicFramePr>
        <p:xfrm>
          <a:off x="7255049" y="1340768"/>
          <a:ext cx="2330775" cy="728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7" name="Ecuación" r:id="rId7" imgW="1625400" imgH="507960" progId="Equation.3">
                  <p:embed/>
                </p:oleObj>
              </mc:Choice>
              <mc:Fallback>
                <p:oleObj name="Ecuación" r:id="rId7" imgW="1625400" imgH="507960" progId="Equation.3">
                  <p:embed/>
                  <p:pic>
                    <p:nvPicPr>
                      <p:cNvPr id="8" name="7 Objeto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255049" y="1340768"/>
                        <a:ext cx="2330775" cy="7283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13 CuadroTexto"/>
          <p:cNvSpPr txBox="1"/>
          <p:nvPr/>
        </p:nvSpPr>
        <p:spPr>
          <a:xfrm>
            <a:off x="2999656" y="44625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solidFill>
                  <a:schemeClr val="accent1">
                    <a:lumMod val="50000"/>
                  </a:schemeClr>
                </a:solidFill>
              </a:rPr>
              <a:t>RUN I SPIN-PARITY</a:t>
            </a:r>
            <a:endParaRPr lang="es-CO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260196" y="2289646"/>
            <a:ext cx="432048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 J</a:t>
            </a:r>
            <a:r>
              <a:rPr lang="es-CO" baseline="30000" dirty="0"/>
              <a:t>P</a:t>
            </a:r>
            <a:r>
              <a:rPr lang="es-CO" dirty="0"/>
              <a:t>=0</a:t>
            </a:r>
            <a:r>
              <a:rPr lang="es-CO" baseline="30000" dirty="0"/>
              <a:t>-</a:t>
            </a:r>
            <a:r>
              <a:rPr lang="es-CO" dirty="0"/>
              <a:t>, 1</a:t>
            </a:r>
            <a:r>
              <a:rPr lang="es-CO" baseline="30000" dirty="0"/>
              <a:t>+</a:t>
            </a:r>
            <a:r>
              <a:rPr lang="es-CO" dirty="0"/>
              <a:t>, 1</a:t>
            </a:r>
            <a:r>
              <a:rPr lang="es-CO" baseline="30000" dirty="0"/>
              <a:t>-</a:t>
            </a:r>
            <a:r>
              <a:rPr lang="es-CO" dirty="0"/>
              <a:t> </a:t>
            </a:r>
            <a:r>
              <a:rPr lang="es-CO" dirty="0" err="1"/>
              <a:t>excluded</a:t>
            </a:r>
            <a:r>
              <a:rPr lang="es-CO" dirty="0"/>
              <a:t> at 99.9% CL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Ten J</a:t>
            </a:r>
            <a:r>
              <a:rPr lang="es-CO" baseline="30000" dirty="0"/>
              <a:t>P</a:t>
            </a:r>
            <a:r>
              <a:rPr lang="es-CO" dirty="0"/>
              <a:t>=2 </a:t>
            </a:r>
            <a:r>
              <a:rPr lang="es-CO" dirty="0" err="1"/>
              <a:t>models</a:t>
            </a:r>
            <a:r>
              <a:rPr lang="es-CO" dirty="0"/>
              <a:t>  </a:t>
            </a:r>
            <a:r>
              <a:rPr lang="es-CO" dirty="0" err="1"/>
              <a:t>excluded</a:t>
            </a:r>
            <a:r>
              <a:rPr lang="es-CO" dirty="0"/>
              <a:t> at 99% CL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O" dirty="0"/>
              <a:t> Data are compatible </a:t>
            </a:r>
            <a:r>
              <a:rPr lang="es-CO" dirty="0" err="1"/>
              <a:t>with</a:t>
            </a:r>
            <a:r>
              <a:rPr lang="es-CO" dirty="0"/>
              <a:t> 0</a:t>
            </a:r>
            <a:r>
              <a:rPr lang="es-CO" baseline="30000" dirty="0"/>
              <a:t>+</a:t>
            </a:r>
            <a:r>
              <a:rPr lang="es-CO" dirty="0"/>
              <a:t> </a:t>
            </a:r>
            <a:r>
              <a:rPr lang="es-CO" dirty="0" err="1"/>
              <a:t>within</a:t>
            </a:r>
            <a:r>
              <a:rPr lang="es-CO" dirty="0"/>
              <a:t> ~ 1</a:t>
            </a:r>
            <a:r>
              <a:rPr lang="es-CO" dirty="0">
                <a:latin typeface="Symbol" panose="05050102010706020507" pitchFamily="18" charset="2"/>
              </a:rPr>
              <a:t>s</a:t>
            </a:r>
            <a:endParaRPr lang="es-CO" baseline="30000" dirty="0">
              <a:latin typeface="Symbol" panose="05050102010706020507" pitchFamily="18" charset="2"/>
            </a:endParaRPr>
          </a:p>
        </p:txBody>
      </p:sp>
      <p:sp>
        <p:nvSpPr>
          <p:cNvPr id="13" name="19 Rectángulo"/>
          <p:cNvSpPr/>
          <p:nvPr/>
        </p:nvSpPr>
        <p:spPr>
          <a:xfrm>
            <a:off x="6550391" y="880688"/>
            <a:ext cx="2813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1600" u="sng" kern="0" dirty="0">
                <a:solidFill>
                  <a:srgbClr val="1D11B9"/>
                </a:solidFill>
                <a:hlinkClick r:id="rId9"/>
              </a:rPr>
              <a:t>Phys. Rev. D 92, 012004 (2015) </a:t>
            </a:r>
            <a:endParaRPr lang="nl-NL" sz="1600" u="sng" kern="0" dirty="0">
              <a:solidFill>
                <a:srgbClr val="1D11B9"/>
              </a:solidFill>
              <a:hlinkClick r:id="rId10"/>
            </a:endParaRPr>
          </a:p>
        </p:txBody>
      </p:sp>
      <p:sp>
        <p:nvSpPr>
          <p:cNvPr id="15" name="19 Rectángulo"/>
          <p:cNvSpPr/>
          <p:nvPr/>
        </p:nvSpPr>
        <p:spPr>
          <a:xfrm>
            <a:off x="6550390" y="608235"/>
            <a:ext cx="28087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CO" sz="1600" u="sng" kern="0" dirty="0">
                <a:solidFill>
                  <a:srgbClr val="1D11B9"/>
                </a:solidFill>
                <a:hlinkClick r:id="rId11"/>
              </a:rPr>
              <a:t>Phys. Rev. D 89 092207 (2014) </a:t>
            </a:r>
            <a:endParaRPr lang="nl-NL" sz="1600" u="sng" kern="0" dirty="0">
              <a:solidFill>
                <a:srgbClr val="1D11B9"/>
              </a:solidFill>
              <a:hlinkClick r:id="rId1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447162" y="6472370"/>
            <a:ext cx="2844800" cy="365125"/>
          </a:xfrm>
        </p:spPr>
        <p:txBody>
          <a:bodyPr/>
          <a:lstStyle/>
          <a:p>
            <a:r>
              <a:rPr lang="es-CO" dirty="0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178760" y="6492875"/>
            <a:ext cx="3860800" cy="365125"/>
          </a:xfrm>
        </p:spPr>
        <p:txBody>
          <a:bodyPr/>
          <a:lstStyle/>
          <a:p>
            <a:r>
              <a:rPr lang="es-CO" dirty="0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37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s-CO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4269494" y="805423"/>
            <a:ext cx="6974071" cy="6615881"/>
            <a:chOff x="3130984" y="92597"/>
            <a:chExt cx="6974071" cy="6615881"/>
          </a:xfrm>
        </p:grpSpPr>
        <p:sp>
          <p:nvSpPr>
            <p:cNvPr id="10" name="Forma 9"/>
            <p:cNvSpPr/>
            <p:nvPr/>
          </p:nvSpPr>
          <p:spPr>
            <a:xfrm rot="4396374">
              <a:off x="2203386" y="1020195"/>
              <a:ext cx="6130356" cy="4275159"/>
            </a:xfrm>
            <a:prstGeom prst="swooshArrow">
              <a:avLst>
                <a:gd name="adj1" fmla="val 16310"/>
                <a:gd name="adj2" fmla="val 31370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Elipse 10"/>
            <p:cNvSpPr/>
            <p:nvPr/>
          </p:nvSpPr>
          <p:spPr>
            <a:xfrm>
              <a:off x="4299978" y="1442074"/>
              <a:ext cx="154810" cy="15481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Elipse 11"/>
            <p:cNvSpPr/>
            <p:nvPr/>
          </p:nvSpPr>
          <p:spPr>
            <a:xfrm>
              <a:off x="5042075" y="1961187"/>
              <a:ext cx="154810" cy="15481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Elipse 12"/>
            <p:cNvSpPr/>
            <p:nvPr/>
          </p:nvSpPr>
          <p:spPr>
            <a:xfrm>
              <a:off x="5666999" y="2566227"/>
              <a:ext cx="154810" cy="15481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orma libre 13"/>
            <p:cNvSpPr/>
            <p:nvPr/>
          </p:nvSpPr>
          <p:spPr>
            <a:xfrm>
              <a:off x="3907979" y="157971"/>
              <a:ext cx="2890273" cy="1136225"/>
            </a:xfrm>
            <a:custGeom>
              <a:avLst/>
              <a:gdLst>
                <a:gd name="connsiteX0" fmla="*/ 0 w 2890273"/>
                <a:gd name="connsiteY0" fmla="*/ 0 h 1136225"/>
                <a:gd name="connsiteX1" fmla="*/ 2890273 w 2890273"/>
                <a:gd name="connsiteY1" fmla="*/ 0 h 1136225"/>
                <a:gd name="connsiteX2" fmla="*/ 2890273 w 2890273"/>
                <a:gd name="connsiteY2" fmla="*/ 1136225 h 1136225"/>
                <a:gd name="connsiteX3" fmla="*/ 0 w 2890273"/>
                <a:gd name="connsiteY3" fmla="*/ 1136225 h 1136225"/>
                <a:gd name="connsiteX4" fmla="*/ 0 w 2890273"/>
                <a:gd name="connsiteY4" fmla="*/ 0 h 113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0273" h="1136225">
                  <a:moveTo>
                    <a:pt x="0" y="0"/>
                  </a:moveTo>
                  <a:lnTo>
                    <a:pt x="2890273" y="0"/>
                  </a:lnTo>
                  <a:lnTo>
                    <a:pt x="2890273" y="1136225"/>
                  </a:lnTo>
                  <a:lnTo>
                    <a:pt x="0" y="11362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b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000" b="1" kern="1200" dirty="0"/>
                <a:t>1. </a:t>
              </a:r>
              <a:r>
                <a:rPr lang="es-CO" sz="2000" b="1" kern="1200" dirty="0" err="1"/>
                <a:t>Mass</a:t>
              </a:r>
              <a:r>
                <a:rPr lang="es-CO" sz="2000" b="1" kern="1200" dirty="0"/>
                <a:t> </a:t>
              </a:r>
              <a:r>
                <a:rPr lang="es-CO" sz="2000" kern="1200" dirty="0">
                  <a:latin typeface="Symbol" panose="05050102010706020507" pitchFamily="18" charset="2"/>
                  <a:sym typeface="Wingdings"/>
                </a:rPr>
                <a:t></a:t>
              </a:r>
              <a:endParaRPr lang="es-CO" sz="2000" b="1" kern="1200" dirty="0"/>
            </a:p>
          </p:txBody>
        </p:sp>
        <p:sp>
          <p:nvSpPr>
            <p:cNvPr id="15" name="Forma libre 14"/>
            <p:cNvSpPr/>
            <p:nvPr/>
          </p:nvSpPr>
          <p:spPr>
            <a:xfrm>
              <a:off x="4530041" y="1088721"/>
              <a:ext cx="4374467" cy="1136225"/>
            </a:xfrm>
            <a:custGeom>
              <a:avLst/>
              <a:gdLst>
                <a:gd name="connsiteX0" fmla="*/ 0 w 4374467"/>
                <a:gd name="connsiteY0" fmla="*/ 0 h 1136225"/>
                <a:gd name="connsiteX1" fmla="*/ 4374467 w 4374467"/>
                <a:gd name="connsiteY1" fmla="*/ 0 h 1136225"/>
                <a:gd name="connsiteX2" fmla="*/ 4374467 w 4374467"/>
                <a:gd name="connsiteY2" fmla="*/ 1136225 h 1136225"/>
                <a:gd name="connsiteX3" fmla="*/ 0 w 4374467"/>
                <a:gd name="connsiteY3" fmla="*/ 1136225 h 1136225"/>
                <a:gd name="connsiteX4" fmla="*/ 0 w 4374467"/>
                <a:gd name="connsiteY4" fmla="*/ 0 h 113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4467" h="1136225">
                  <a:moveTo>
                    <a:pt x="0" y="0"/>
                  </a:moveTo>
                  <a:lnTo>
                    <a:pt x="4374467" y="0"/>
                  </a:lnTo>
                  <a:lnTo>
                    <a:pt x="4374467" y="1136225"/>
                  </a:lnTo>
                  <a:lnTo>
                    <a:pt x="0" y="11362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000" b="1" kern="1200" dirty="0"/>
                <a:t>2. </a:t>
              </a:r>
              <a:r>
                <a:rPr lang="es-CO" sz="2000" b="1" kern="1200" dirty="0" err="1"/>
                <a:t>Width</a:t>
              </a:r>
              <a:r>
                <a:rPr lang="es-CO" sz="2000" b="1" kern="1200" dirty="0"/>
                <a:t> – </a:t>
              </a:r>
              <a:r>
                <a:rPr lang="es-CO" sz="2000" b="1" kern="1200" dirty="0" err="1"/>
                <a:t>Lifetime</a:t>
              </a:r>
              <a:r>
                <a:rPr lang="es-CO" sz="2000" b="1" kern="1200" dirty="0"/>
                <a:t> </a:t>
              </a:r>
              <a:r>
                <a:rPr lang="es-CO" sz="2000" kern="1200" dirty="0">
                  <a:latin typeface="Symbol" panose="05050102010706020507" pitchFamily="18" charset="2"/>
                  <a:sym typeface="Wingdings"/>
                </a:rPr>
                <a:t></a:t>
              </a:r>
              <a:r>
                <a:rPr lang="es-CO" sz="1900" b="1" kern="1200" dirty="0"/>
                <a:t> </a:t>
              </a:r>
              <a:r>
                <a:rPr lang="es-CO" sz="2000" b="1" kern="1200" dirty="0"/>
                <a:t> </a:t>
              </a:r>
            </a:p>
          </p:txBody>
        </p:sp>
        <p:sp>
          <p:nvSpPr>
            <p:cNvPr id="16" name="Forma libre 15"/>
            <p:cNvSpPr/>
            <p:nvPr/>
          </p:nvSpPr>
          <p:spPr>
            <a:xfrm>
              <a:off x="6096634" y="1727505"/>
              <a:ext cx="2577811" cy="1136225"/>
            </a:xfrm>
            <a:custGeom>
              <a:avLst/>
              <a:gdLst>
                <a:gd name="connsiteX0" fmla="*/ 0 w 2577811"/>
                <a:gd name="connsiteY0" fmla="*/ 0 h 1136225"/>
                <a:gd name="connsiteX1" fmla="*/ 2577811 w 2577811"/>
                <a:gd name="connsiteY1" fmla="*/ 0 h 1136225"/>
                <a:gd name="connsiteX2" fmla="*/ 2577811 w 2577811"/>
                <a:gd name="connsiteY2" fmla="*/ 1136225 h 1136225"/>
                <a:gd name="connsiteX3" fmla="*/ 0 w 2577811"/>
                <a:gd name="connsiteY3" fmla="*/ 1136225 h 1136225"/>
                <a:gd name="connsiteX4" fmla="*/ 0 w 2577811"/>
                <a:gd name="connsiteY4" fmla="*/ 0 h 113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7811" h="1136225">
                  <a:moveTo>
                    <a:pt x="0" y="0"/>
                  </a:moveTo>
                  <a:lnTo>
                    <a:pt x="2577811" y="0"/>
                  </a:lnTo>
                  <a:lnTo>
                    <a:pt x="2577811" y="1136225"/>
                  </a:lnTo>
                  <a:lnTo>
                    <a:pt x="0" y="11362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000" b="1" kern="1200" dirty="0"/>
                <a:t>3. </a:t>
              </a:r>
              <a:r>
                <a:rPr lang="es-CO" sz="2000" b="1" kern="1200" dirty="0" err="1"/>
                <a:t>Signal</a:t>
              </a:r>
              <a:r>
                <a:rPr lang="es-CO" sz="2000" b="1" kern="1200" dirty="0"/>
                <a:t> </a:t>
              </a:r>
              <a:r>
                <a:rPr lang="es-CO" sz="2000" b="1" kern="1200" dirty="0" err="1"/>
                <a:t>Strength</a:t>
              </a:r>
              <a:r>
                <a:rPr lang="es-CO" sz="2000" b="1" kern="1200" dirty="0"/>
                <a:t> </a:t>
              </a:r>
              <a:r>
                <a:rPr lang="es-CO" sz="2000" kern="1200" dirty="0">
                  <a:latin typeface="Symbol" panose="05050102010706020507" pitchFamily="18" charset="2"/>
                  <a:sym typeface="Wingdings"/>
                </a:rPr>
                <a:t></a:t>
              </a:r>
              <a:endParaRPr lang="es-CO" sz="2000" b="1" kern="1200" dirty="0"/>
            </a:p>
          </p:txBody>
        </p:sp>
        <p:sp>
          <p:nvSpPr>
            <p:cNvPr id="17" name="Elipse 16"/>
            <p:cNvSpPr/>
            <p:nvPr/>
          </p:nvSpPr>
          <p:spPr>
            <a:xfrm>
              <a:off x="6207558" y="3235180"/>
              <a:ext cx="154810" cy="15481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orma libre 17"/>
            <p:cNvSpPr/>
            <p:nvPr/>
          </p:nvSpPr>
          <p:spPr>
            <a:xfrm>
              <a:off x="7058551" y="2364190"/>
              <a:ext cx="3046504" cy="1136225"/>
            </a:xfrm>
            <a:custGeom>
              <a:avLst/>
              <a:gdLst>
                <a:gd name="connsiteX0" fmla="*/ 0 w 3046504"/>
                <a:gd name="connsiteY0" fmla="*/ 0 h 1136225"/>
                <a:gd name="connsiteX1" fmla="*/ 3046504 w 3046504"/>
                <a:gd name="connsiteY1" fmla="*/ 0 h 1136225"/>
                <a:gd name="connsiteX2" fmla="*/ 3046504 w 3046504"/>
                <a:gd name="connsiteY2" fmla="*/ 1136225 h 1136225"/>
                <a:gd name="connsiteX3" fmla="*/ 0 w 3046504"/>
                <a:gd name="connsiteY3" fmla="*/ 1136225 h 1136225"/>
                <a:gd name="connsiteX4" fmla="*/ 0 w 3046504"/>
                <a:gd name="connsiteY4" fmla="*/ 0 h 113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6504" h="1136225">
                  <a:moveTo>
                    <a:pt x="0" y="0"/>
                  </a:moveTo>
                  <a:lnTo>
                    <a:pt x="3046504" y="0"/>
                  </a:lnTo>
                  <a:lnTo>
                    <a:pt x="3046504" y="1136225"/>
                  </a:lnTo>
                  <a:lnTo>
                    <a:pt x="0" y="11362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000" b="1" kern="1200" dirty="0"/>
                <a:t>4. </a:t>
              </a:r>
              <a:r>
                <a:rPr lang="es-CO" sz="2000" b="1" kern="1200" dirty="0" err="1"/>
                <a:t>Couplings</a:t>
              </a:r>
              <a:r>
                <a:rPr lang="es-CO" sz="2000" b="1" kern="1200" dirty="0"/>
                <a:t> </a:t>
              </a:r>
              <a:r>
                <a:rPr lang="es-CO" sz="2000" kern="1200" dirty="0">
                  <a:latin typeface="Symbol" panose="05050102010706020507" pitchFamily="18" charset="2"/>
                  <a:sym typeface="Wingdings"/>
                </a:rPr>
                <a:t></a:t>
              </a:r>
              <a:endParaRPr lang="es-CO" sz="2000" b="1" kern="1200" dirty="0"/>
            </a:p>
          </p:txBody>
        </p:sp>
        <p:sp>
          <p:nvSpPr>
            <p:cNvPr id="19" name="Forma libre 18"/>
            <p:cNvSpPr/>
            <p:nvPr/>
          </p:nvSpPr>
          <p:spPr>
            <a:xfrm>
              <a:off x="5605583" y="3235063"/>
              <a:ext cx="3905774" cy="1136225"/>
            </a:xfrm>
            <a:custGeom>
              <a:avLst/>
              <a:gdLst>
                <a:gd name="connsiteX0" fmla="*/ 0 w 3905774"/>
                <a:gd name="connsiteY0" fmla="*/ 0 h 1136225"/>
                <a:gd name="connsiteX1" fmla="*/ 3905774 w 3905774"/>
                <a:gd name="connsiteY1" fmla="*/ 0 h 1136225"/>
                <a:gd name="connsiteX2" fmla="*/ 3905774 w 3905774"/>
                <a:gd name="connsiteY2" fmla="*/ 1136225 h 1136225"/>
                <a:gd name="connsiteX3" fmla="*/ 0 w 3905774"/>
                <a:gd name="connsiteY3" fmla="*/ 1136225 h 1136225"/>
                <a:gd name="connsiteX4" fmla="*/ 0 w 3905774"/>
                <a:gd name="connsiteY4" fmla="*/ 0 h 113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774" h="1136225">
                  <a:moveTo>
                    <a:pt x="0" y="0"/>
                  </a:moveTo>
                  <a:lnTo>
                    <a:pt x="3905774" y="0"/>
                  </a:lnTo>
                  <a:lnTo>
                    <a:pt x="3905774" y="1136225"/>
                  </a:lnTo>
                  <a:lnTo>
                    <a:pt x="0" y="11362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2000" b="1" kern="1200" dirty="0"/>
                <a:t>5. Spin – </a:t>
              </a:r>
              <a:r>
                <a:rPr lang="es-CO" sz="2000" b="1" kern="1200" dirty="0" err="1"/>
                <a:t>Parity</a:t>
              </a:r>
              <a:r>
                <a:rPr lang="es-CO" sz="2000" b="1" kern="1200" dirty="0"/>
                <a:t> </a:t>
              </a:r>
              <a:r>
                <a:rPr lang="es-CO" sz="2000" kern="1200" dirty="0">
                  <a:latin typeface="Symbol" panose="05050102010706020507" pitchFamily="18" charset="2"/>
                  <a:sym typeface="Wingdings"/>
                </a:rPr>
                <a:t></a:t>
              </a:r>
              <a:r>
                <a:rPr lang="es-CO" sz="2000" b="1" kern="1200" dirty="0"/>
                <a:t> </a:t>
              </a:r>
            </a:p>
          </p:txBody>
        </p:sp>
        <p:sp>
          <p:nvSpPr>
            <p:cNvPr id="20" name="Elipse 19"/>
            <p:cNvSpPr/>
            <p:nvPr/>
          </p:nvSpPr>
          <p:spPr>
            <a:xfrm>
              <a:off x="6643442" y="3917625"/>
              <a:ext cx="154810" cy="15481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orma libre 21"/>
            <p:cNvSpPr/>
            <p:nvPr/>
          </p:nvSpPr>
          <p:spPr>
            <a:xfrm>
              <a:off x="5705347" y="5572253"/>
              <a:ext cx="3905774" cy="1136225"/>
            </a:xfrm>
            <a:custGeom>
              <a:avLst/>
              <a:gdLst>
                <a:gd name="connsiteX0" fmla="*/ 0 w 3905774"/>
                <a:gd name="connsiteY0" fmla="*/ 0 h 1136225"/>
                <a:gd name="connsiteX1" fmla="*/ 3905774 w 3905774"/>
                <a:gd name="connsiteY1" fmla="*/ 0 h 1136225"/>
                <a:gd name="connsiteX2" fmla="*/ 3905774 w 3905774"/>
                <a:gd name="connsiteY2" fmla="*/ 1136225 h 1136225"/>
                <a:gd name="connsiteX3" fmla="*/ 0 w 3905774"/>
                <a:gd name="connsiteY3" fmla="*/ 1136225 h 1136225"/>
                <a:gd name="connsiteX4" fmla="*/ 0 w 3905774"/>
                <a:gd name="connsiteY4" fmla="*/ 0 h 113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774" h="1136225">
                  <a:moveTo>
                    <a:pt x="0" y="0"/>
                  </a:moveTo>
                  <a:lnTo>
                    <a:pt x="3905774" y="0"/>
                  </a:lnTo>
                  <a:lnTo>
                    <a:pt x="3905774" y="1136225"/>
                  </a:lnTo>
                  <a:lnTo>
                    <a:pt x="0" y="11362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800" tIns="50800" rIns="50800" bIns="50800" numCol="1" spcCol="1270" anchor="t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4000" b="1" kern="1200" dirty="0"/>
                <a:t>SM HIGGS</a:t>
              </a:r>
            </a:p>
          </p:txBody>
        </p:sp>
      </p:grpSp>
      <p:sp>
        <p:nvSpPr>
          <p:cNvPr id="6" name="6 CuadroTexto"/>
          <p:cNvSpPr txBox="1"/>
          <p:nvPr/>
        </p:nvSpPr>
        <p:spPr>
          <a:xfrm>
            <a:off x="-461510" y="2802511"/>
            <a:ext cx="490736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000" b="1" kern="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HIGGS PROFILE</a:t>
            </a:r>
            <a:endParaRPr lang="es-CO" sz="3000" b="1" kern="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algn="ctr">
              <a:defRPr/>
            </a:pPr>
            <a:r>
              <a:rPr lang="es-CO" sz="3000" b="1" kern="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AT </a:t>
            </a:r>
            <a:r>
              <a:rPr lang="es-CO" sz="3000" b="1" kern="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LHC RUN I (~25 fb</a:t>
            </a:r>
            <a:r>
              <a:rPr lang="es-CO" sz="3000" b="1" kern="0" baseline="3000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-1</a:t>
            </a:r>
            <a:r>
              <a:rPr lang="es-CO" sz="3000" b="1" kern="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)</a:t>
            </a:r>
            <a:endParaRPr lang="es-CO" sz="3000" b="1" kern="0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algn="ctr">
              <a:defRPr/>
            </a:pPr>
            <a:endParaRPr lang="es-CO" sz="3200" b="1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98417" y="4799775"/>
            <a:ext cx="3314040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CO" sz="3200" b="1" kern="0" dirty="0" err="1">
                <a:solidFill>
                  <a:prstClr val="white"/>
                </a:solidFill>
                <a:latin typeface="Calibri"/>
              </a:rPr>
              <a:t>Fully</a:t>
            </a:r>
            <a:r>
              <a:rPr lang="es-CO" sz="3200" b="1" kern="0" dirty="0">
                <a:solidFill>
                  <a:prstClr val="white"/>
                </a:solidFill>
                <a:latin typeface="Calibri"/>
              </a:rPr>
              <a:t> compatible </a:t>
            </a:r>
            <a:r>
              <a:rPr lang="es-CO" sz="3200" b="1" kern="0" dirty="0" err="1">
                <a:solidFill>
                  <a:prstClr val="white"/>
                </a:solidFill>
                <a:latin typeface="Calibri"/>
              </a:rPr>
              <a:t>with</a:t>
            </a:r>
            <a:r>
              <a:rPr lang="es-CO" sz="3200" b="1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es-CO" sz="3200" b="1" kern="0" dirty="0" smtClean="0">
                <a:solidFill>
                  <a:prstClr val="white"/>
                </a:solidFill>
                <a:latin typeface="Calibri"/>
              </a:rPr>
              <a:t>SM, </a:t>
            </a:r>
            <a:r>
              <a:rPr lang="es-CO" sz="3200" b="1" kern="0" dirty="0" err="1" smtClean="0">
                <a:solidFill>
                  <a:prstClr val="white"/>
                </a:solidFill>
                <a:latin typeface="Calibri"/>
              </a:rPr>
              <a:t>within</a:t>
            </a:r>
            <a:r>
              <a:rPr lang="es-CO" sz="3200" b="1" kern="0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es-CO" sz="3200" b="1" kern="0" dirty="0" err="1" smtClean="0">
                <a:solidFill>
                  <a:prstClr val="white"/>
                </a:solidFill>
                <a:latin typeface="Calibri"/>
              </a:rPr>
              <a:t>uncertainties</a:t>
            </a:r>
            <a:endParaRPr lang="es-CO" sz="3200" b="1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Flecha abajo 4"/>
          <p:cNvSpPr/>
          <p:nvPr/>
        </p:nvSpPr>
        <p:spPr>
          <a:xfrm>
            <a:off x="1611892" y="3927499"/>
            <a:ext cx="463650" cy="622305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60" y="805423"/>
            <a:ext cx="2339752" cy="1874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9" name="CuadroTexto 28"/>
          <p:cNvSpPr txBox="1"/>
          <p:nvPr/>
        </p:nvSpPr>
        <p:spPr>
          <a:xfrm>
            <a:off x="4400148" y="20911"/>
            <a:ext cx="6249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 smtClean="0">
                <a:solidFill>
                  <a:schemeClr val="accent1">
                    <a:lumMod val="75000"/>
                  </a:schemeClr>
                </a:solidFill>
              </a:rPr>
              <a:t>RUN I MEASUREMENTS OF HIGGS PROPERTIES</a:t>
            </a:r>
            <a:endParaRPr lang="es-CO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sp>
        <p:nvSpPr>
          <p:cNvPr id="31" name="CuadroTexto 30"/>
          <p:cNvSpPr txBox="1"/>
          <p:nvPr/>
        </p:nvSpPr>
        <p:spPr>
          <a:xfrm>
            <a:off x="8925051" y="5169106"/>
            <a:ext cx="32669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err="1" smtClean="0">
                <a:solidFill>
                  <a:srgbClr val="FF0000"/>
                </a:solidFill>
              </a:rPr>
              <a:t>All</a:t>
            </a:r>
            <a:r>
              <a:rPr lang="es-CO" b="1" dirty="0" smtClean="0">
                <a:solidFill>
                  <a:srgbClr val="FF0000"/>
                </a:solidFill>
              </a:rPr>
              <a:t> </a:t>
            </a:r>
            <a:r>
              <a:rPr lang="es-CO" b="1" dirty="0" err="1" smtClean="0">
                <a:solidFill>
                  <a:srgbClr val="FF0000"/>
                </a:solidFill>
              </a:rPr>
              <a:t>particles</a:t>
            </a:r>
            <a:r>
              <a:rPr lang="es-CO" b="1" dirty="0" smtClean="0">
                <a:solidFill>
                  <a:srgbClr val="FF0000"/>
                </a:solidFill>
              </a:rPr>
              <a:t> </a:t>
            </a:r>
            <a:r>
              <a:rPr lang="es-CO" b="1" dirty="0" err="1" smtClean="0">
                <a:solidFill>
                  <a:srgbClr val="FF0000"/>
                </a:solidFill>
              </a:rPr>
              <a:t>predicted</a:t>
            </a:r>
            <a:r>
              <a:rPr lang="es-CO" b="1" dirty="0" smtClean="0">
                <a:solidFill>
                  <a:srgbClr val="FF0000"/>
                </a:solidFill>
              </a:rPr>
              <a:t> </a:t>
            </a:r>
            <a:r>
              <a:rPr lang="es-CO" b="1" dirty="0" err="1" smtClean="0">
                <a:solidFill>
                  <a:srgbClr val="FF0000"/>
                </a:solidFill>
              </a:rPr>
              <a:t>by</a:t>
            </a:r>
            <a:r>
              <a:rPr lang="es-CO" b="1" dirty="0" smtClean="0">
                <a:solidFill>
                  <a:srgbClr val="FF0000"/>
                </a:solidFill>
              </a:rPr>
              <a:t> </a:t>
            </a:r>
            <a:r>
              <a:rPr lang="es-CO" b="1" dirty="0" err="1" smtClean="0">
                <a:solidFill>
                  <a:srgbClr val="FF0000"/>
                </a:solidFill>
              </a:rPr>
              <a:t>the</a:t>
            </a:r>
            <a:r>
              <a:rPr lang="es-CO" b="1" dirty="0" smtClean="0">
                <a:solidFill>
                  <a:srgbClr val="FF0000"/>
                </a:solidFill>
              </a:rPr>
              <a:t> SM are </a:t>
            </a:r>
            <a:r>
              <a:rPr lang="es-CO" b="1" dirty="0" err="1" smtClean="0">
                <a:solidFill>
                  <a:srgbClr val="FF0000"/>
                </a:solidFill>
              </a:rPr>
              <a:t>now</a:t>
            </a:r>
            <a:r>
              <a:rPr lang="es-CO" b="1" dirty="0" smtClean="0">
                <a:solidFill>
                  <a:srgbClr val="FF0000"/>
                </a:solidFill>
              </a:rPr>
              <a:t> </a:t>
            </a:r>
            <a:r>
              <a:rPr lang="es-CO" b="1" dirty="0" err="1" smtClean="0">
                <a:solidFill>
                  <a:srgbClr val="FF0000"/>
                </a:solidFill>
              </a:rPr>
              <a:t>experimentally</a:t>
            </a:r>
            <a:r>
              <a:rPr lang="es-CO" b="1" dirty="0" smtClean="0">
                <a:solidFill>
                  <a:srgbClr val="FF0000"/>
                </a:solidFill>
              </a:rPr>
              <a:t> </a:t>
            </a:r>
            <a:r>
              <a:rPr lang="es-CO" b="1" dirty="0" err="1" smtClean="0">
                <a:solidFill>
                  <a:srgbClr val="FF0000"/>
                </a:solidFill>
              </a:rPr>
              <a:t>confirmed</a:t>
            </a:r>
            <a:r>
              <a:rPr lang="es-CO" b="1" dirty="0" smtClean="0">
                <a:solidFill>
                  <a:srgbClr val="FF0000"/>
                </a:solidFill>
              </a:rPr>
              <a:t>. 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Great </a:t>
            </a:r>
            <a:r>
              <a:rPr lang="es-CO" b="1" dirty="0" err="1" smtClean="0">
                <a:solidFill>
                  <a:srgbClr val="FF0000"/>
                </a:solidFill>
              </a:rPr>
              <a:t>success</a:t>
            </a:r>
            <a:r>
              <a:rPr lang="es-CO" b="1" dirty="0" smtClean="0">
                <a:solidFill>
                  <a:srgbClr val="FF0000"/>
                </a:solidFill>
              </a:rPr>
              <a:t> of </a:t>
            </a:r>
            <a:r>
              <a:rPr lang="es-CO" b="1" dirty="0" err="1" smtClean="0">
                <a:solidFill>
                  <a:srgbClr val="FF0000"/>
                </a:solidFill>
              </a:rPr>
              <a:t>the</a:t>
            </a:r>
            <a:r>
              <a:rPr lang="es-CO" b="1" dirty="0" smtClean="0">
                <a:solidFill>
                  <a:srgbClr val="FF0000"/>
                </a:solidFill>
              </a:rPr>
              <a:t> SM!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757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8"/>
    </mc:Choice>
    <mc:Fallback xmlns="">
      <p:transition spd="slow" advTm="37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220685" y="45982"/>
            <a:ext cx="7518400" cy="14465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4400" b="1" dirty="0" err="1" smtClean="0">
                <a:solidFill>
                  <a:schemeClr val="bg1"/>
                </a:solidFill>
              </a:rPr>
              <a:t>Despite</a:t>
            </a:r>
            <a:r>
              <a:rPr lang="es-CO" sz="4400" b="1" dirty="0" smtClean="0">
                <a:solidFill>
                  <a:schemeClr val="bg1"/>
                </a:solidFill>
              </a:rPr>
              <a:t> </a:t>
            </a:r>
            <a:r>
              <a:rPr lang="es-CO" sz="4400" b="1" dirty="0" err="1" smtClean="0">
                <a:solidFill>
                  <a:schemeClr val="bg1"/>
                </a:solidFill>
              </a:rPr>
              <a:t>all</a:t>
            </a:r>
            <a:r>
              <a:rPr lang="es-CO" sz="4400" b="1" dirty="0" smtClean="0">
                <a:solidFill>
                  <a:schemeClr val="bg1"/>
                </a:solidFill>
              </a:rPr>
              <a:t> </a:t>
            </a:r>
            <a:r>
              <a:rPr lang="es-CO" sz="4400" b="1" dirty="0" err="1" smtClean="0">
                <a:solidFill>
                  <a:schemeClr val="bg1"/>
                </a:solidFill>
              </a:rPr>
              <a:t>its</a:t>
            </a:r>
            <a:r>
              <a:rPr lang="es-CO" sz="4400" b="1" dirty="0" smtClean="0">
                <a:solidFill>
                  <a:schemeClr val="bg1"/>
                </a:solidFill>
              </a:rPr>
              <a:t> </a:t>
            </a:r>
            <a:r>
              <a:rPr lang="es-CO" sz="4400" b="1" dirty="0" err="1" smtClean="0">
                <a:solidFill>
                  <a:schemeClr val="bg1"/>
                </a:solidFill>
              </a:rPr>
              <a:t>success</a:t>
            </a:r>
            <a:r>
              <a:rPr lang="es-CO" sz="4400" b="1" dirty="0" smtClean="0">
                <a:solidFill>
                  <a:schemeClr val="bg1"/>
                </a:solidFill>
              </a:rPr>
              <a:t>, </a:t>
            </a:r>
            <a:r>
              <a:rPr lang="es-CO" sz="4400" b="1" dirty="0" err="1" smtClean="0">
                <a:solidFill>
                  <a:schemeClr val="bg1"/>
                </a:solidFill>
              </a:rPr>
              <a:t>the</a:t>
            </a:r>
            <a:r>
              <a:rPr lang="es-CO" sz="4400" b="1" dirty="0" smtClean="0">
                <a:solidFill>
                  <a:schemeClr val="bg1"/>
                </a:solidFill>
              </a:rPr>
              <a:t> </a:t>
            </a:r>
            <a:r>
              <a:rPr lang="es-CO" sz="4400" b="1" dirty="0">
                <a:solidFill>
                  <a:schemeClr val="bg1"/>
                </a:solidFill>
              </a:rPr>
              <a:t>SM </a:t>
            </a:r>
            <a:r>
              <a:rPr lang="es-CO" sz="4400" b="1" dirty="0" err="1">
                <a:solidFill>
                  <a:schemeClr val="bg1"/>
                </a:solidFill>
              </a:rPr>
              <a:t>cannot</a:t>
            </a:r>
            <a:r>
              <a:rPr lang="es-CO" sz="4400" b="1" dirty="0">
                <a:solidFill>
                  <a:schemeClr val="bg1"/>
                </a:solidFill>
              </a:rPr>
              <a:t> be </a:t>
            </a:r>
            <a:r>
              <a:rPr lang="es-CO" sz="4400" b="1" dirty="0" err="1">
                <a:solidFill>
                  <a:schemeClr val="bg1"/>
                </a:solidFill>
              </a:rPr>
              <a:t>the</a:t>
            </a:r>
            <a:r>
              <a:rPr lang="es-CO" sz="4400" b="1" dirty="0">
                <a:solidFill>
                  <a:schemeClr val="bg1"/>
                </a:solidFill>
              </a:rPr>
              <a:t> complete </a:t>
            </a:r>
            <a:r>
              <a:rPr lang="es-CO" sz="4400" b="1" dirty="0" err="1">
                <a:solidFill>
                  <a:schemeClr val="bg1"/>
                </a:solidFill>
              </a:rPr>
              <a:t>story</a:t>
            </a:r>
            <a:r>
              <a:rPr lang="es-CO" sz="44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8" name="5 CuadroTexto"/>
          <p:cNvSpPr txBox="1"/>
          <p:nvPr/>
        </p:nvSpPr>
        <p:spPr>
          <a:xfrm>
            <a:off x="609600" y="1541822"/>
            <a:ext cx="10435772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CO" sz="2400" b="1" dirty="0"/>
              <a:t> SM </a:t>
            </a:r>
            <a:r>
              <a:rPr lang="es-CO" sz="2400" b="1" dirty="0" err="1"/>
              <a:t>does</a:t>
            </a:r>
            <a:r>
              <a:rPr lang="es-CO" sz="2400" b="1" dirty="0"/>
              <a:t> </a:t>
            </a:r>
            <a:r>
              <a:rPr lang="es-CO" sz="2400" b="1" dirty="0" err="1"/>
              <a:t>not</a:t>
            </a:r>
            <a:r>
              <a:rPr lang="es-CO" sz="2400" b="1" dirty="0"/>
              <a:t> </a:t>
            </a:r>
            <a:r>
              <a:rPr lang="es-CO" sz="2400" b="1" dirty="0" err="1"/>
              <a:t>explain</a:t>
            </a:r>
            <a:r>
              <a:rPr lang="es-CO" sz="2400" b="1" dirty="0"/>
              <a:t> </a:t>
            </a:r>
            <a:r>
              <a:rPr lang="es-CO" sz="2400" b="1" dirty="0" err="1"/>
              <a:t>dark</a:t>
            </a:r>
            <a:r>
              <a:rPr lang="es-CO" sz="2400" b="1" dirty="0"/>
              <a:t> </a:t>
            </a:r>
            <a:r>
              <a:rPr lang="es-CO" sz="2400" b="1" dirty="0" err="1" smtClean="0"/>
              <a:t>matter</a:t>
            </a:r>
            <a:endParaRPr lang="es-CO" sz="2400" b="1" dirty="0"/>
          </a:p>
          <a:p>
            <a:pPr>
              <a:lnSpc>
                <a:spcPct val="150000"/>
              </a:lnSpc>
            </a:pPr>
            <a:endParaRPr lang="es-CO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CO" sz="2400" b="1" dirty="0" err="1" smtClean="0"/>
              <a:t>Hierarchy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problem</a:t>
            </a:r>
            <a:r>
              <a:rPr lang="es-CO" sz="2400" b="1" dirty="0" smtClean="0"/>
              <a:t>: </a:t>
            </a:r>
            <a:r>
              <a:rPr lang="es-CO" sz="2400" b="1" dirty="0" err="1" smtClean="0"/>
              <a:t>Loop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corrections</a:t>
            </a:r>
            <a:r>
              <a:rPr lang="es-CO" sz="24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s-CO" sz="2400" b="1" dirty="0" smtClean="0"/>
              <a:t>to </a:t>
            </a:r>
            <a:r>
              <a:rPr lang="es-CO" sz="2400" b="1" dirty="0" err="1" smtClean="0"/>
              <a:t>the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Higgs</a:t>
            </a:r>
            <a:r>
              <a:rPr lang="es-CO" sz="2400" b="1" dirty="0" smtClean="0"/>
              <a:t>  </a:t>
            </a:r>
            <a:r>
              <a:rPr lang="es-CO" sz="2400" b="1" dirty="0" err="1"/>
              <a:t>Mass</a:t>
            </a:r>
            <a:endParaRPr lang="es-CO" sz="24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1143" y="3817296"/>
            <a:ext cx="5647418" cy="91379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7943" y="1668643"/>
            <a:ext cx="4129314" cy="1876984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609599" y="471323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CO" sz="2400" b="1" dirty="0"/>
              <a:t> SM </a:t>
            </a:r>
            <a:r>
              <a:rPr lang="es-CO" sz="2400" b="1" dirty="0" err="1"/>
              <a:t>does</a:t>
            </a:r>
            <a:r>
              <a:rPr lang="es-CO" sz="2400" b="1" dirty="0"/>
              <a:t> </a:t>
            </a:r>
            <a:r>
              <a:rPr lang="es-CO" sz="2400" b="1" dirty="0" err="1"/>
              <a:t>not</a:t>
            </a:r>
            <a:r>
              <a:rPr lang="es-CO" sz="2400" b="1" dirty="0"/>
              <a:t> </a:t>
            </a:r>
            <a:r>
              <a:rPr lang="es-CO" sz="2400" b="1" dirty="0" err="1"/>
              <a:t>explain</a:t>
            </a:r>
            <a:r>
              <a:rPr lang="es-CO" sz="2400" b="1" dirty="0"/>
              <a:t> </a:t>
            </a:r>
            <a:r>
              <a:rPr lang="es-CO" sz="2400" b="1" dirty="0" err="1"/>
              <a:t>mass</a:t>
            </a:r>
            <a:r>
              <a:rPr lang="es-CO" sz="2400" b="1" dirty="0"/>
              <a:t> of </a:t>
            </a:r>
            <a:r>
              <a:rPr lang="es-CO" sz="2400" b="1" dirty="0" smtClean="0"/>
              <a:t>neutrinos</a:t>
            </a:r>
          </a:p>
          <a:p>
            <a:pPr>
              <a:lnSpc>
                <a:spcPct val="150000"/>
              </a:lnSpc>
            </a:pPr>
            <a:endParaRPr lang="es-CO" sz="12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s-CO" sz="2400" b="1" dirty="0"/>
              <a:t> SM </a:t>
            </a:r>
            <a:r>
              <a:rPr lang="es-CO" sz="2400" b="1" dirty="0" err="1"/>
              <a:t>does</a:t>
            </a:r>
            <a:r>
              <a:rPr lang="es-CO" sz="2400" b="1" dirty="0"/>
              <a:t> </a:t>
            </a:r>
            <a:r>
              <a:rPr lang="es-CO" sz="2400" b="1" dirty="0" err="1"/>
              <a:t>not</a:t>
            </a:r>
            <a:r>
              <a:rPr lang="es-CO" sz="2400" b="1" dirty="0"/>
              <a:t> </a:t>
            </a:r>
            <a:r>
              <a:rPr lang="es-CO" sz="2400" b="1" dirty="0" err="1"/>
              <a:t>include</a:t>
            </a:r>
            <a:r>
              <a:rPr lang="es-CO" sz="2400" b="1" dirty="0"/>
              <a:t> </a:t>
            </a:r>
            <a:r>
              <a:rPr lang="es-CO" sz="2400" b="1" dirty="0" err="1" smtClean="0"/>
              <a:t>gravity</a:t>
            </a:r>
            <a:r>
              <a:rPr lang="es-CO" sz="2400" b="1" dirty="0" smtClean="0"/>
              <a:t> 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0105" y="3970185"/>
            <a:ext cx="4222296" cy="25687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5514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COMHEP 4, 02/12/2019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 smtClean="0">
                <a:solidFill>
                  <a:prstClr val="black">
                    <a:tint val="75000"/>
                  </a:prstClr>
                </a:solidFill>
              </a:rPr>
              <a:t>C. Avila, UNIANDES</a:t>
            </a:r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B504C-820E-45A7-A7B2-57D40908D758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0763" y="0"/>
            <a:ext cx="881237" cy="769257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212542" y="157303"/>
            <a:ext cx="77669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b="1" dirty="0" smtClean="0">
                <a:solidFill>
                  <a:schemeClr val="accent1">
                    <a:lumMod val="75000"/>
                  </a:schemeClr>
                </a:solidFill>
              </a:rPr>
              <a:t>MAIN GOAL OF THE LHC EXPERIMENTS: SEARCH FOR BSM PHYSICS</a:t>
            </a:r>
            <a:endParaRPr lang="es-CO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25714" y="1422400"/>
            <a:ext cx="343988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sz="2400" dirty="0" smtClean="0"/>
              <a:t> </a:t>
            </a:r>
            <a:r>
              <a:rPr lang="es-CO" sz="2200" dirty="0" err="1" smtClean="0"/>
              <a:t>Strong</a:t>
            </a:r>
            <a:r>
              <a:rPr lang="es-CO" sz="2200" dirty="0" smtClean="0"/>
              <a:t> </a:t>
            </a:r>
            <a:r>
              <a:rPr lang="es-CO" sz="2200" dirty="0" err="1" smtClean="0"/>
              <a:t>physics</a:t>
            </a:r>
            <a:r>
              <a:rPr lang="es-CO" sz="2200" dirty="0" smtClean="0"/>
              <a:t> </a:t>
            </a:r>
            <a:r>
              <a:rPr lang="es-CO" sz="2200" dirty="0" err="1" smtClean="0"/>
              <a:t>motivation</a:t>
            </a:r>
            <a:r>
              <a:rPr lang="es-CO" sz="2200" dirty="0" smtClean="0"/>
              <a:t> to </a:t>
            </a:r>
            <a:r>
              <a:rPr lang="es-CO" sz="2200" dirty="0" err="1" smtClean="0"/>
              <a:t>search</a:t>
            </a:r>
            <a:r>
              <a:rPr lang="es-CO" sz="2200" dirty="0" smtClean="0"/>
              <a:t> </a:t>
            </a:r>
            <a:r>
              <a:rPr lang="es-CO" sz="2200" dirty="0" err="1" smtClean="0"/>
              <a:t>for</a:t>
            </a:r>
            <a:r>
              <a:rPr lang="es-CO" sz="2200" dirty="0" smtClean="0"/>
              <a:t> </a:t>
            </a:r>
            <a:r>
              <a:rPr lang="es-CO" sz="2200" dirty="0" err="1" smtClean="0"/>
              <a:t>signs</a:t>
            </a:r>
            <a:r>
              <a:rPr lang="es-CO" sz="2200" dirty="0" smtClean="0"/>
              <a:t> of BSM at </a:t>
            </a:r>
            <a:r>
              <a:rPr lang="es-CO" sz="2200" dirty="0" err="1" smtClean="0"/>
              <a:t>the</a:t>
            </a:r>
            <a:r>
              <a:rPr lang="es-CO" sz="2200" dirty="0" smtClean="0"/>
              <a:t> </a:t>
            </a:r>
            <a:r>
              <a:rPr lang="es-CO" sz="2200" dirty="0" err="1" smtClean="0"/>
              <a:t>TeV</a:t>
            </a:r>
            <a:r>
              <a:rPr lang="es-CO" sz="2200" dirty="0" smtClean="0"/>
              <a:t> </a:t>
            </a:r>
            <a:r>
              <a:rPr lang="es-CO" sz="2200" dirty="0" err="1" smtClean="0"/>
              <a:t>scale</a:t>
            </a:r>
            <a:r>
              <a:rPr lang="es-CO" sz="2200" dirty="0" smtClean="0"/>
              <a:t> accesible to </a:t>
            </a:r>
            <a:r>
              <a:rPr lang="es-CO" sz="2200" dirty="0" err="1" smtClean="0"/>
              <a:t>the</a:t>
            </a:r>
            <a:r>
              <a:rPr lang="es-CO" sz="2200" dirty="0" smtClean="0"/>
              <a:t> LHC (natural SUSY, WIMP </a:t>
            </a:r>
            <a:r>
              <a:rPr lang="es-CO" sz="2200" dirty="0" err="1" smtClean="0"/>
              <a:t>miracle</a:t>
            </a:r>
            <a:r>
              <a:rPr lang="es-CO" sz="2200" dirty="0" smtClean="0"/>
              <a:t>, </a:t>
            </a:r>
            <a:r>
              <a:rPr lang="es-CO" sz="2200" dirty="0" err="1" smtClean="0"/>
              <a:t>composite</a:t>
            </a:r>
            <a:r>
              <a:rPr lang="es-CO" sz="2200" dirty="0" smtClean="0"/>
              <a:t> </a:t>
            </a:r>
            <a:r>
              <a:rPr lang="es-CO" sz="2200" dirty="0" err="1" smtClean="0"/>
              <a:t>Higgs</a:t>
            </a:r>
            <a:r>
              <a:rPr lang="es-CO" sz="2200" dirty="0" smtClean="0"/>
              <a:t>, etc.)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CO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O" sz="2400" dirty="0" smtClean="0"/>
              <a:t> No </a:t>
            </a:r>
            <a:r>
              <a:rPr lang="es-CO" sz="2400" dirty="0" err="1" smtClean="0"/>
              <a:t>clear</a:t>
            </a:r>
            <a:r>
              <a:rPr lang="es-CO" sz="2400" dirty="0" smtClean="0"/>
              <a:t> </a:t>
            </a:r>
            <a:r>
              <a:rPr lang="es-CO" sz="2400" dirty="0" err="1" smtClean="0"/>
              <a:t>guidance</a:t>
            </a:r>
            <a:r>
              <a:rPr lang="es-CO" sz="2400" dirty="0" smtClean="0"/>
              <a:t> </a:t>
            </a:r>
            <a:r>
              <a:rPr lang="es-CO" sz="2400" dirty="0" err="1" smtClean="0"/>
              <a:t>on</a:t>
            </a:r>
            <a:r>
              <a:rPr lang="es-CO" sz="2400" dirty="0" smtClean="0"/>
              <a:t> </a:t>
            </a:r>
            <a:r>
              <a:rPr lang="es-CO" sz="2400" dirty="0" err="1" smtClean="0"/>
              <a:t>the</a:t>
            </a:r>
            <a:r>
              <a:rPr lang="es-CO" sz="2400" dirty="0" smtClean="0"/>
              <a:t> </a:t>
            </a:r>
            <a:r>
              <a:rPr lang="es-CO" sz="2400" dirty="0" err="1" smtClean="0"/>
              <a:t>parameter</a:t>
            </a:r>
            <a:r>
              <a:rPr lang="es-CO" sz="2400" dirty="0" smtClean="0"/>
              <a:t> </a:t>
            </a:r>
            <a:r>
              <a:rPr lang="es-CO" sz="2400" dirty="0" err="1" smtClean="0"/>
              <a:t>space</a:t>
            </a:r>
            <a:r>
              <a:rPr lang="es-CO" sz="2400" dirty="0" smtClean="0"/>
              <a:t> to </a:t>
            </a:r>
            <a:r>
              <a:rPr lang="es-CO" sz="2400" dirty="0" err="1" smtClean="0"/>
              <a:t>search</a:t>
            </a:r>
            <a:r>
              <a:rPr lang="es-CO" sz="2400" dirty="0" smtClean="0"/>
              <a:t> </a:t>
            </a:r>
            <a:r>
              <a:rPr lang="es-CO" sz="2400" dirty="0" err="1" smtClean="0"/>
              <a:t>for</a:t>
            </a:r>
            <a:r>
              <a:rPr lang="es-CO" sz="2400" dirty="0" smtClean="0"/>
              <a:t>. (i.e. MSSM has 124 </a:t>
            </a:r>
            <a:r>
              <a:rPr lang="es-CO" sz="2400" dirty="0" err="1" smtClean="0"/>
              <a:t>unknown</a:t>
            </a:r>
            <a:r>
              <a:rPr lang="es-CO" sz="2400" dirty="0" smtClean="0"/>
              <a:t> </a:t>
            </a:r>
            <a:r>
              <a:rPr lang="es-CO" sz="2400" dirty="0" err="1" smtClean="0"/>
              <a:t>parameters</a:t>
            </a:r>
            <a:r>
              <a:rPr lang="es-CO" sz="2400" dirty="0" smtClean="0"/>
              <a:t> </a:t>
            </a:r>
            <a:r>
              <a:rPr lang="es-CO" sz="2400" dirty="0" smtClean="0">
                <a:sym typeface="Wingdings" panose="05000000000000000000" pitchFamily="2" charset="2"/>
              </a:rPr>
              <a:t> </a:t>
            </a:r>
            <a:r>
              <a:rPr lang="es-CO" sz="2400" dirty="0" err="1" smtClean="0">
                <a:sym typeface="Wingdings" panose="05000000000000000000" pitchFamily="2" charset="2"/>
              </a:rPr>
              <a:t>Huge</a:t>
            </a:r>
            <a:r>
              <a:rPr lang="es-CO" sz="2400" dirty="0" smtClean="0">
                <a:sym typeface="Wingdings" panose="05000000000000000000" pitchFamily="2" charset="2"/>
              </a:rPr>
              <a:t> </a:t>
            </a:r>
            <a:r>
              <a:rPr lang="es-CO" sz="2400" dirty="0" err="1" smtClean="0">
                <a:sym typeface="Wingdings" panose="05000000000000000000" pitchFamily="2" charset="2"/>
              </a:rPr>
              <a:t>parameter</a:t>
            </a:r>
            <a:r>
              <a:rPr lang="es-CO" sz="2400" dirty="0" smtClean="0">
                <a:sym typeface="Wingdings" panose="05000000000000000000" pitchFamily="2" charset="2"/>
              </a:rPr>
              <a:t> </a:t>
            </a:r>
            <a:r>
              <a:rPr lang="es-CO" sz="2400" dirty="0" err="1" smtClean="0">
                <a:sym typeface="Wingdings" panose="05000000000000000000" pitchFamily="2" charset="2"/>
              </a:rPr>
              <a:t>space</a:t>
            </a:r>
            <a:r>
              <a:rPr lang="es-CO" sz="2400" dirty="0" smtClean="0">
                <a:sym typeface="Wingdings" panose="05000000000000000000" pitchFamily="2" charset="2"/>
              </a:rPr>
              <a:t>).</a:t>
            </a:r>
            <a:endParaRPr lang="es-CO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CO" sz="2400" dirty="0"/>
          </a:p>
          <a:p>
            <a:endParaRPr lang="es-CO" sz="2400" dirty="0"/>
          </a:p>
        </p:txBody>
      </p:sp>
      <p:graphicFrame>
        <p:nvGraphicFramePr>
          <p:cNvPr id="16" name="25 Diagrama"/>
          <p:cNvGraphicFramePr/>
          <p:nvPr>
            <p:extLst>
              <p:ext uri="{D42A27DB-BD31-4B8C-83A1-F6EECF244321}">
                <p14:modId xmlns:p14="http://schemas.microsoft.com/office/powerpoint/2010/main" val="1888276476"/>
              </p:ext>
            </p:extLst>
          </p:nvPr>
        </p:nvGraphicFramePr>
        <p:xfrm>
          <a:off x="4843815" y="1326923"/>
          <a:ext cx="7076371" cy="5124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Picture 2" descr="http://fgj.virtual.uniandes.edu.co/wp-content/uploads/2013/07/logounian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1"/>
            <a:ext cx="1766708" cy="69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26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1CEF3BAF-543E-407B-8DCC-9BE7675FAD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>
                                            <p:graphicEl>
                                              <a:dgm id="{1CEF3BAF-543E-407B-8DCC-9BE7675FAD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D36512E0-C2A2-4F31-954C-AD0E750B23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6">
                                            <p:graphicEl>
                                              <a:dgm id="{D36512E0-C2A2-4F31-954C-AD0E750B23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47B91669-E31F-42B0-80FD-0E6114D37B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6">
                                            <p:graphicEl>
                                              <a:dgm id="{47B91669-E31F-42B0-80FD-0E6114D37B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3CCC56F7-275D-47E2-8905-F5AB129B57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6">
                                            <p:graphicEl>
                                              <a:dgm id="{3CCC56F7-275D-47E2-8905-F5AB129B57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FCE6E242-417F-4155-8D91-87E98299B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6">
                                            <p:graphicEl>
                                              <a:dgm id="{FCE6E242-417F-4155-8D91-87E98299B9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80D37279-2695-4EF7-8137-2AB2C78A17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6">
                                            <p:graphicEl>
                                              <a:dgm id="{80D37279-2695-4EF7-8137-2AB2C78A17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dgm id="{C647B929-ADA1-495D-B63F-12D0CD27B6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6">
                                            <p:graphicEl>
                                              <a:dgm id="{C647B929-ADA1-495D-B63F-12D0CD27B6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 uiExpand="1">
        <p:bldSub>
          <a:bldDgm bld="one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5.4|1.2|36|14.3|47.2|5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3|0.6|0.5|0.4|0.4|0.3|0.2|0.2|0.2|0.4|0.2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4|0.4|0.9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7883</TotalTime>
  <Words>4246</Words>
  <Application>Microsoft Office PowerPoint</Application>
  <PresentationFormat>Panorámica</PresentationFormat>
  <Paragraphs>832</Paragraphs>
  <Slides>60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30</vt:i4>
      </vt:variant>
      <vt:variant>
        <vt:lpstr>Tema</vt:lpstr>
      </vt:variant>
      <vt:variant>
        <vt:i4>4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60</vt:i4>
      </vt:variant>
    </vt:vector>
  </HeadingPairs>
  <TitlesOfParts>
    <vt:vector size="96" baseType="lpstr">
      <vt:lpstr>ＭＳ Ｐゴシック</vt:lpstr>
      <vt:lpstr>Arial</vt:lpstr>
      <vt:lpstr>ArialMT</vt:lpstr>
      <vt:lpstr>Avenir Black</vt:lpstr>
      <vt:lpstr>Avenir Book</vt:lpstr>
      <vt:lpstr>Avenir Medium</vt:lpstr>
      <vt:lpstr>Calibri</vt:lpstr>
      <vt:lpstr>Calibri Light</vt:lpstr>
      <vt:lpstr>Calibri-Bold</vt:lpstr>
      <vt:lpstr>Calibri-Italic</vt:lpstr>
      <vt:lpstr>Cambria Math</vt:lpstr>
      <vt:lpstr>CambriaMath</vt:lpstr>
      <vt:lpstr>Candara</vt:lpstr>
      <vt:lpstr>CMU Sans Serif Medium</vt:lpstr>
      <vt:lpstr>Droid Sans Fallback</vt:lpstr>
      <vt:lpstr>Georgia</vt:lpstr>
      <vt:lpstr>GillSans</vt:lpstr>
      <vt:lpstr>LMMathItalic10-Regular</vt:lpstr>
      <vt:lpstr>LMMathSymbols10-Regular</vt:lpstr>
      <vt:lpstr>LMSans10-Regular</vt:lpstr>
      <vt:lpstr>LMSans9-Regular</vt:lpstr>
      <vt:lpstr>LucidaGrande</vt:lpstr>
      <vt:lpstr>Mistral</vt:lpstr>
      <vt:lpstr>Nyala-Regular</vt:lpstr>
      <vt:lpstr>PazoMath-Italic</vt:lpstr>
      <vt:lpstr>PT Sans</vt:lpstr>
      <vt:lpstr>SegoeUISymbol</vt:lpstr>
      <vt:lpstr>Symbol</vt:lpstr>
      <vt:lpstr>URWPalladioL-Roma</vt:lpstr>
      <vt:lpstr>Wingdings</vt:lpstr>
      <vt:lpstr>Tema de Office</vt:lpstr>
      <vt:lpstr>5_Tema de Office</vt:lpstr>
      <vt:lpstr>1_Tema de Office</vt:lpstr>
      <vt:lpstr>2_Tema de Office</vt:lpstr>
      <vt:lpstr>Ecuación</vt:lpstr>
      <vt:lpstr>Equation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The LHC Luminosity Plan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Avila Bernal</dc:creator>
  <cp:lastModifiedBy>Carlos Avila Bernal</cp:lastModifiedBy>
  <cp:revision>177</cp:revision>
  <dcterms:created xsi:type="dcterms:W3CDTF">2019-11-18T14:47:59Z</dcterms:created>
  <dcterms:modified xsi:type="dcterms:W3CDTF">2019-12-02T19:10:22Z</dcterms:modified>
</cp:coreProperties>
</file>