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256" r:id="rId2"/>
    <p:sldId id="257" r:id="rId3"/>
    <p:sldId id="328" r:id="rId4"/>
    <p:sldId id="329" r:id="rId5"/>
    <p:sldId id="279" r:id="rId6"/>
    <p:sldId id="306" r:id="rId7"/>
    <p:sldId id="307" r:id="rId8"/>
    <p:sldId id="305" r:id="rId9"/>
    <p:sldId id="326" r:id="rId10"/>
    <p:sldId id="264" r:id="rId11"/>
    <p:sldId id="265" r:id="rId12"/>
    <p:sldId id="281" r:id="rId13"/>
    <p:sldId id="310" r:id="rId14"/>
    <p:sldId id="323" r:id="rId15"/>
    <p:sldId id="311" r:id="rId16"/>
    <p:sldId id="312" r:id="rId17"/>
    <p:sldId id="324" r:id="rId18"/>
    <p:sldId id="284" r:id="rId19"/>
    <p:sldId id="285" r:id="rId20"/>
    <p:sldId id="286" r:id="rId21"/>
    <p:sldId id="288" r:id="rId22"/>
    <p:sldId id="289" r:id="rId23"/>
    <p:sldId id="290" r:id="rId24"/>
    <p:sldId id="291" r:id="rId25"/>
    <p:sldId id="313" r:id="rId26"/>
    <p:sldId id="297" r:id="rId27"/>
    <p:sldId id="314" r:id="rId28"/>
    <p:sldId id="315" r:id="rId29"/>
    <p:sldId id="316" r:id="rId30"/>
    <p:sldId id="317" r:id="rId31"/>
    <p:sldId id="298" r:id="rId32"/>
    <p:sldId id="318" r:id="rId33"/>
    <p:sldId id="319" r:id="rId34"/>
    <p:sldId id="320" r:id="rId35"/>
    <p:sldId id="321" r:id="rId36"/>
    <p:sldId id="322" r:id="rId37"/>
    <p:sldId id="259" r:id="rId38"/>
    <p:sldId id="303" r:id="rId39"/>
    <p:sldId id="335" r:id="rId40"/>
    <p:sldId id="330" r:id="rId41"/>
    <p:sldId id="331" r:id="rId42"/>
    <p:sldId id="332" r:id="rId43"/>
    <p:sldId id="333" r:id="rId44"/>
    <p:sldId id="334" r:id="rId45"/>
  </p:sldIdLst>
  <p:sldSz cx="1008062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3BFF"/>
    <a:srgbClr val="0062FF"/>
    <a:srgbClr val="B93CFF"/>
    <a:srgbClr val="E03EFF"/>
    <a:srgbClr val="D09BFF"/>
    <a:srgbClr val="8AD101"/>
    <a:srgbClr val="D95E03"/>
    <a:srgbClr val="D98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/>
    <p:restoredTop sz="94712"/>
  </p:normalViewPr>
  <p:slideViewPr>
    <p:cSldViewPr snapToGrid="0" snapToObjects="1">
      <p:cViewPr varScale="1">
        <p:scale>
          <a:sx n="64" d="100"/>
          <a:sy n="64" d="100"/>
        </p:scale>
        <p:origin x="6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948AB1F5-F23E-4A89-B64F-C1F6C7B5401B}" type="slidenum">
              <a:t>‹#›</a:t>
            </a:fld>
            <a:endParaRPr lang="en-US" sz="1400" b="0" i="0" u="none" strike="noStrike" kern="1200">
              <a:ln>
                <a:noFill/>
              </a:ln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33BCFC-454B-455B-BFC7-51A6DF4704DC}" type="datetimeFigureOut">
              <a:rPr lang="en-US"/>
              <a:t>12/2/2019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DD804D-76EF-4246-AF9F-7F85901B593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031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5D4671-6112-49A8-AD96-EBF5B80A121D}" type="datetimeFigureOut">
              <a:rPr lang="en-US"/>
              <a:t>12/2/2019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624013" y="1257300"/>
            <a:ext cx="4524375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Image Placeholder 7"/>
          <p:cNvSpPr>
            <a:spLocks noGrp="1" noRot="1" noChangeAspect="1"/>
          </p:cNvSpPr>
          <p:nvPr>
            <p:ph type="sldImg" idx="2"/>
          </p:nvPr>
        </p:nvSpPr>
        <p:spPr>
          <a:xfrm>
            <a:off x="1371599" y="764280"/>
            <a:ext cx="502848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9" name="Notes Placeholder 8"/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10" name="Header Placeholder 9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11" name="Date Placeholder 10"/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12" name="Footer Placeholder 11"/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13" name="Slide Number Placeholder 12"/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AB936A04-CFB0-4F74-A309-97FC50FB447B}" type="slidenum"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02FE1-49F8-4A0B-998E-905319DD61E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116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sz="2000" b="0" i="0" u="none" strike="noStrike" kern="1200">
        <a:ln>
          <a:noFill/>
        </a:ln>
        <a:latin typeface="Liberation Sans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4A5225-384D-4EB6-A34E-921631C9BE75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3C873E-EC00-424D-A434-4D0605322098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456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987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924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152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969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496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00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420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079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2703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4445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8FBA46-8584-4030-8AA8-F12A648B78B0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446125B-5786-45F2-BCE7-B4532D5BBB41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3693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8326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0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085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87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2010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1109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14888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183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36640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3663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7508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29998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84031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99425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69670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36959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15931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100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E5ABF-C391-46F1-A324-5C69FA4F49A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7C18F-C4AD-4BC3-B0E6-8254967BE06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94833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E5ABF-C391-46F1-A324-5C69FA4F49A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7C18F-C4AD-4BC3-B0E6-8254967BE06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29155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5BE5ABF-C391-46F1-A324-5C69FA4F49A2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777C18F-C4AD-4BC3-B0E6-8254967BE069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035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17775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51482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90216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80282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32715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12/3/2019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88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844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6135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3334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488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 txBox="1">
            <a:spLocks noGrp="1"/>
          </p:cNvSpPr>
          <p:nvPr/>
        </p:nvSpPr>
        <p:spPr>
          <a:xfrm>
            <a:off x="4402138" y="0"/>
            <a:ext cx="3368675" cy="504825"/>
          </a:xfrm>
          <a:prstGeom prst="rect">
            <a:avLst/>
          </a:prstGeom>
          <a:noFill/>
        </p:spPr>
        <p:txBody>
          <a:bodyPr vert="horz" lIns="91440" tIns="45720" rIns="91440" bIns="45720" rtlCol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5D4671-6112-49A8-AD96-EBF5B80A121D}" type="datetimeFigureOut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12/2/2019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12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5AFF0BB-202A-4D6D-A10B-DD7FE92B661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Slide Number Placeholder 6"/>
          <p:cNvSpPr txBox="1">
            <a:spLocks noGrp="1"/>
          </p:cNvSpPr>
          <p:nvPr/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/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6CB362-1B5D-4083-B785-37AA8862CA4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77239" y="4777560"/>
            <a:ext cx="6217560" cy="4525920"/>
          </a:xfr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88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962DC780-F481-413E-8F43-E31C09583F2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22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999" y="1769040"/>
            <a:ext cx="9071640" cy="438444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62B3E155-6CD9-401E-89B3-942001C46D7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3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0EF053A1-7389-4C3D-A237-467CBAF2F5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535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999" y="1769040"/>
            <a:ext cx="9071640" cy="43844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5ED0A3EC-B387-485B-8B5F-DCDB0F818D5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755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AE7826D8-ECA8-4002-B920-ECB75A7DED2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384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31CEB84D-A9C7-4613-9F73-92F0D17BFAA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018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E65DBBF8-D8F7-4A55-B95A-1990ECE7F1C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520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A3CE752A-3F14-495E-A45D-4126A6929C8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80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B8B298CD-3F14-4209-8802-C2C41610F3F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13789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F65169D2-28D9-4884-B3C4-9BA8A2CB8A2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76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3999" y="6887160"/>
            <a:ext cx="234828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47360" y="6887160"/>
            <a:ext cx="3195000" cy="521280"/>
          </a:xfrm>
        </p:spPr>
        <p:txBody>
          <a:bodyPr/>
          <a:lstStyle/>
          <a:p>
            <a:pPr lv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27360" y="6887160"/>
            <a:ext cx="2348280" cy="521280"/>
          </a:xfrm>
        </p:spPr>
        <p:txBody>
          <a:bodyPr/>
          <a:lstStyle/>
          <a:p>
            <a:pPr lvl="0"/>
            <a:fld id="{D4EB7426-744A-452B-8FA7-3ECBBC6134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39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AD904969-BC94-4FD2-8AB7-5971AC08A941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sz="4400" b="0" i="0" u="none" strike="noStrike" kern="1200">
          <a:ln>
            <a:noFill/>
          </a:ln>
          <a:latin typeface="Liberation Sans" pitchFamily="18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n-US" sz="3200" b="0" i="0" u="none" strike="noStrike" kern="1200">
          <a:ln>
            <a:noFill/>
          </a:ln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2.jp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microsoft.com/office/2007/relationships/hdphoto" Target="../media/hdphoto8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9.jpe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microsoft.com/office/2007/relationships/hdphoto" Target="../media/hdphoto8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png"/><Relationship Id="rId4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gif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2.png"/><Relationship Id="rId4" Type="http://schemas.openxmlformats.org/officeDocument/2006/relationships/image" Target="../media/image5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7" Type="http://schemas.openxmlformats.org/officeDocument/2006/relationships/image" Target="../media/image8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85.png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88.png"/><Relationship Id="rId4" Type="http://schemas.openxmlformats.org/officeDocument/2006/relationships/image" Target="../media/image5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5.gif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1.png"/><Relationship Id="rId18" Type="http://schemas.microsoft.com/office/2007/relationships/hdphoto" Target="../media/hdphoto7.wdp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12" Type="http://schemas.microsoft.com/office/2007/relationships/hdphoto" Target="../media/hdphoto4.wdp"/><Relationship Id="rId1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6" Type="http://schemas.microsoft.com/office/2007/relationships/hdphoto" Target="../media/hdphoto6.wdp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image" Target="../media/image10.png"/><Relationship Id="rId5" Type="http://schemas.openxmlformats.org/officeDocument/2006/relationships/image" Target="../media/image7.png"/><Relationship Id="rId15" Type="http://schemas.openxmlformats.org/officeDocument/2006/relationships/image" Target="../media/image12.png"/><Relationship Id="rId10" Type="http://schemas.microsoft.com/office/2007/relationships/hdphoto" Target="../media/hdphoto3.wdp"/><Relationship Id="rId4" Type="http://schemas.openxmlformats.org/officeDocument/2006/relationships/image" Target="../media/image5.gif"/><Relationship Id="rId9" Type="http://schemas.openxmlformats.org/officeDocument/2006/relationships/image" Target="../media/image9.png"/><Relationship Id="rId14" Type="http://schemas.microsoft.com/office/2007/relationships/hdphoto" Target="../media/hdphoto5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5" Type="http://schemas.openxmlformats.org/officeDocument/2006/relationships/image" Target="../media/image5.gif"/><Relationship Id="rId4" Type="http://schemas.openxmlformats.org/officeDocument/2006/relationships/image" Target="../media/image6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png"/><Relationship Id="rId4" Type="http://schemas.openxmlformats.org/officeDocument/2006/relationships/image" Target="../media/image5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102.png"/><Relationship Id="rId4" Type="http://schemas.openxmlformats.org/officeDocument/2006/relationships/image" Target="../media/image5.gi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10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9.png"/><Relationship Id="rId5" Type="http://schemas.openxmlformats.org/officeDocument/2006/relationships/image" Target="../media/image104.png"/><Relationship Id="rId4" Type="http://schemas.openxmlformats.org/officeDocument/2006/relationships/image" Target="../media/image5.gi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10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9.png"/><Relationship Id="rId5" Type="http://schemas.openxmlformats.org/officeDocument/2006/relationships/image" Target="../media/image71.png"/><Relationship Id="rId4" Type="http://schemas.openxmlformats.org/officeDocument/2006/relationships/hyperlink" Target="https://arxiv.org/abs/1906.04907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52.png"/><Relationship Id="rId4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0080624" cy="59066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4186" y="442983"/>
            <a:ext cx="8825344" cy="88718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5400" b="1" dirty="0" err="1" smtClean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34"/>
                <a:ea typeface="AR PL UMing HK" pitchFamily="2"/>
                <a:cs typeface="Lohit Devanagari" pitchFamily="2"/>
              </a:rPr>
              <a:t>NOvA</a:t>
            </a:r>
            <a:r>
              <a:rPr lang="en-US" sz="5400" b="1" dirty="0" smtClean="0">
                <a:solidFill>
                  <a:schemeClr val="bg1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34"/>
                <a:ea typeface="AR PL UMing HK" pitchFamily="2"/>
                <a:cs typeface="Lohit Devanagari" pitchFamily="2"/>
              </a:rPr>
              <a:t> LATEST RESULTS</a:t>
            </a:r>
            <a:endParaRPr lang="en-US" sz="5400" b="1" i="0" u="none" strike="noStrike" kern="1200" dirty="0">
              <a:ln>
                <a:noFill/>
              </a:ln>
              <a:solidFill>
                <a:schemeClr val="bg1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34"/>
              <a:ea typeface="AR PL UMing HK" pitchFamily="2"/>
              <a:cs typeface="Lohit Devanagari" pitchFamily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25271" y="2697854"/>
            <a:ext cx="7689271" cy="3985086"/>
          </a:xfrm>
          <a:prstGeom prst="rect">
            <a:avLst/>
          </a:prstGeom>
          <a:noFill/>
          <a:ln>
            <a:noFill/>
          </a:ln>
          <a:effectLst>
            <a:innerShdw blurRad="381000">
              <a:prstClr val="black"/>
            </a:innerShdw>
          </a:effectLst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dirty="0"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200" b="1" i="0" u="none" strike="noStrike" kern="1200" dirty="0" smtClean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1" i="0" u="none" strike="noStrike" kern="1200" dirty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b="1" i="0" u="none" strike="noStrike" kern="1200" dirty="0">
              <a:ln>
                <a:noFill/>
              </a:ln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Barranquilla 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C0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– 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B3BFF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Dec. 3</a:t>
            </a:r>
            <a:r>
              <a:rPr lang="en-US" sz="2400" b="1" i="0" u="none" strike="noStrike" kern="1200" baseline="3000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rd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2019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880" y="4536778"/>
            <a:ext cx="1414463" cy="13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b="1055"/>
          <a:stretch/>
        </p:blipFill>
        <p:spPr>
          <a:xfrm>
            <a:off x="-39130" y="4847025"/>
            <a:ext cx="1179720" cy="108570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906" y="6720166"/>
            <a:ext cx="3810000" cy="819150"/>
          </a:xfrm>
          <a:prstGeom prst="rect">
            <a:avLst/>
          </a:prstGeom>
        </p:spPr>
      </p:pic>
      <p:sp>
        <p:nvSpPr>
          <p:cNvPr id="19" name="Oval 18"/>
          <p:cNvSpPr/>
          <p:nvPr/>
        </p:nvSpPr>
        <p:spPr>
          <a:xfrm>
            <a:off x="1519476" y="3387777"/>
            <a:ext cx="7035840" cy="1573967"/>
          </a:xfrm>
          <a:prstGeom prst="ellipse">
            <a:avLst/>
          </a:prstGeom>
          <a:solidFill>
            <a:srgbClr val="0B3BF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hangingPunct="0"/>
            <a:r>
              <a:rPr lang="en-US" sz="2200" b="1">
                <a:solidFill>
                  <a:schemeClr val="bg1">
                    <a:lumMod val="95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 PL UMing HK" pitchFamily="2"/>
                <a:cs typeface="Lohit Devanagari" pitchFamily="2"/>
              </a:rPr>
              <a:t>Enrique Arrieta D</a:t>
            </a:r>
            <a:r>
              <a:rPr lang="en-US" sz="2200" b="1">
                <a:solidFill>
                  <a:schemeClr val="bg1">
                    <a:lumMod val="95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Liberation Sans" pitchFamily="34"/>
                <a:cs typeface="Liberation Sans" pitchFamily="34"/>
              </a:rPr>
              <a:t>í</a:t>
            </a:r>
            <a:r>
              <a:rPr lang="en-US" sz="2200" b="1">
                <a:solidFill>
                  <a:schemeClr val="bg1">
                    <a:lumMod val="95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 PL UMing HK" pitchFamily="2"/>
                <a:cs typeface="Lohit Devanagari" pitchFamily="2"/>
              </a:rPr>
              <a:t>az</a:t>
            </a:r>
          </a:p>
          <a:p>
            <a:pPr lvl="0" algn="ctr" hangingPunct="0"/>
            <a:endParaRPr lang="en-US" sz="2200" b="1">
              <a:solidFill>
                <a:schemeClr val="bg1">
                  <a:lumMod val="95000"/>
                </a:schemeClr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  <a:ea typeface="AR PL UMing HK" pitchFamily="2"/>
              <a:cs typeface="Lohit Devanagari" pitchFamily="2"/>
            </a:endParaRPr>
          </a:p>
          <a:p>
            <a:pPr lvl="0" algn="ctr" hangingPunct="0"/>
            <a:r>
              <a:rPr lang="en-US" sz="2200" b="1">
                <a:solidFill>
                  <a:schemeClr val="bg1">
                    <a:lumMod val="95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 PL UMing HK" pitchFamily="2"/>
                <a:cs typeface="Lohit Devanagari" pitchFamily="2"/>
              </a:rPr>
              <a:t>Universidad del Magdalena</a:t>
            </a:r>
          </a:p>
          <a:p>
            <a:pPr lvl="0" algn="ctr" hangingPunct="0"/>
            <a:r>
              <a:rPr lang="en-US" sz="2200" b="1">
                <a:solidFill>
                  <a:schemeClr val="bg1">
                    <a:lumMod val="95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AR PL UMing HK" pitchFamily="2"/>
                <a:cs typeface="Lohit Devanagari" pitchFamily="2"/>
              </a:rPr>
              <a:t>For the NOvA Collaboration</a:t>
            </a:r>
            <a:endParaRPr lang="es-CO" sz="220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362397"/>
            <a:ext cx="3531872" cy="2522765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98419" y="-73152"/>
            <a:ext cx="187718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Far Detector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H="1" flipV="1">
            <a:off x="2258292" y="5296045"/>
            <a:ext cx="13854" cy="205740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1953489" y="5199055"/>
            <a:ext cx="13854" cy="2121408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 flipV="1">
            <a:off x="2500626" y="4880399"/>
            <a:ext cx="13854" cy="2194560"/>
          </a:xfrm>
          <a:prstGeom prst="line">
            <a:avLst/>
          </a:prstGeom>
          <a:ln w="25400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 rot="18132714">
            <a:off x="2037344" y="4767854"/>
            <a:ext cx="640080" cy="640080"/>
          </a:xfrm>
          <a:prstGeom prst="rect">
            <a:avLst/>
          </a:prstGeom>
          <a:noFill/>
          <a:ln w="50800">
            <a:solidFill>
              <a:srgbClr val="7030A0"/>
            </a:solidFill>
          </a:ln>
          <a:scene3d>
            <a:camera prst="orthographicFront">
              <a:rot lat="3600000" lon="2700000" rev="84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27" name="Straight Connector 26"/>
          <p:cNvCxnSpPr/>
          <p:nvPr/>
        </p:nvCxnSpPr>
        <p:spPr>
          <a:xfrm flipH="1" flipV="1">
            <a:off x="2757057" y="5005099"/>
            <a:ext cx="13854" cy="219456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Screen Shot 2015-02-06 at 8.50.0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99613"/>
            <a:ext cx="5486400" cy="3224795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</p:pic>
      <p:cxnSp>
        <p:nvCxnSpPr>
          <p:cNvPr id="37" name="Straight Connector 36"/>
          <p:cNvCxnSpPr/>
          <p:nvPr/>
        </p:nvCxnSpPr>
        <p:spPr>
          <a:xfrm flipV="1">
            <a:off x="346350" y="5529273"/>
            <a:ext cx="0" cy="744780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346350" y="6575458"/>
            <a:ext cx="0" cy="699868"/>
          </a:xfrm>
          <a:prstGeom prst="line">
            <a:avLst/>
          </a:prstGeom>
          <a:ln w="25400">
            <a:solidFill>
              <a:schemeClr val="tx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-41387" y="6218629"/>
            <a:ext cx="77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/>
              <a:t>45 </a:t>
            </a:r>
            <a:r>
              <a:rPr lang="es-ES_tradnl" b="1" dirty="0" smtClean="0"/>
              <a:t>m</a:t>
            </a:r>
            <a:endParaRPr lang="es-ES_tradnl" b="1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1759073" y="5610147"/>
            <a:ext cx="678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rgbClr val="7030A0"/>
                </a:solidFill>
              </a:rPr>
              <a:t>60 m</a:t>
            </a:r>
            <a:endParaRPr lang="es-ES_tradnl" b="1" dirty="0">
              <a:solidFill>
                <a:srgbClr val="7030A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 rot="1235978">
            <a:off x="2396690" y="4623598"/>
            <a:ext cx="678873" cy="369332"/>
          </a:xfrm>
          <a:prstGeom prst="rect">
            <a:avLst/>
          </a:prstGeom>
          <a:noFill/>
          <a:scene3d>
            <a:camera prst="orthographicFront">
              <a:rot lat="0" lon="2700000" rev="0"/>
            </a:camera>
            <a:lightRig rig="threePt" dir="t"/>
          </a:scene3d>
        </p:spPr>
        <p:txBody>
          <a:bodyPr wrap="square" rtlCol="0">
            <a:spAutoFit/>
            <a:scene3d>
              <a:camera prst="orthographicFront">
                <a:rot lat="0" lon="2400000" rev="0"/>
              </a:camera>
              <a:lightRig rig="threePt" dir="t"/>
            </a:scene3d>
          </a:bodyPr>
          <a:lstStyle/>
          <a:p>
            <a:r>
              <a:rPr lang="es-ES_tradnl" b="1" dirty="0" smtClean="0">
                <a:solidFill>
                  <a:srgbClr val="7030A0"/>
                </a:solidFill>
                <a:effectLst>
                  <a:outerShdw blurRad="254000" dist="38100" dir="16200000" rotWithShape="0">
                    <a:prstClr val="black">
                      <a:alpha val="40000"/>
                    </a:prstClr>
                  </a:outerShdw>
                </a:effectLst>
              </a:rPr>
              <a:t>15 m</a:t>
            </a:r>
            <a:endParaRPr lang="es-ES_tradnl" b="1" dirty="0">
              <a:solidFill>
                <a:srgbClr val="7030A0"/>
              </a:solidFill>
              <a:effectLst>
                <a:outerShdw blurRad="2540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3" name="TextBox 42"/>
          <p:cNvSpPr txBox="1"/>
          <p:nvPr/>
        </p:nvSpPr>
        <p:spPr>
          <a:xfrm rot="19698434">
            <a:off x="1828120" y="4731200"/>
            <a:ext cx="678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rgbClr val="7030A0"/>
                </a:solidFill>
              </a:rPr>
              <a:t>15 m</a:t>
            </a:r>
            <a:endParaRPr lang="es-ES_tradnl" b="1" dirty="0">
              <a:solidFill>
                <a:srgbClr val="7030A0"/>
              </a:solidFill>
            </a:endParaRPr>
          </a:p>
        </p:txBody>
      </p:sp>
      <p:pic>
        <p:nvPicPr>
          <p:cNvPr id="44" name="Picture 43" descr="Screen Shot 2015-02-06 at 8.31.30 A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9" r="5786"/>
          <a:stretch/>
        </p:blipFill>
        <p:spPr>
          <a:xfrm>
            <a:off x="2083735" y="275252"/>
            <a:ext cx="4754880" cy="3840480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48" name="Elbow Connector 47"/>
          <p:cNvCxnSpPr/>
          <p:nvPr/>
        </p:nvCxnSpPr>
        <p:spPr>
          <a:xfrm rot="16200000" flipH="1">
            <a:off x="2854531" y="1257497"/>
            <a:ext cx="4240303" cy="2999925"/>
          </a:xfrm>
          <a:prstGeom prst="bentConnector3">
            <a:avLst>
              <a:gd name="adj1" fmla="val -644"/>
            </a:avLst>
          </a:prstGeom>
          <a:ln w="25400">
            <a:solidFill>
              <a:srgbClr val="8AD1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206992" y="4277183"/>
            <a:ext cx="145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Airbus A380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745318" y="377084"/>
                <a:ext cx="3313081" cy="333484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6"/>
                  </a:buBlip>
                  <a:tabLst/>
                </a:pP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Far detector: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60 ⨉ 15 ⨉ 15 m</a:t>
                </a:r>
                <a:r>
                  <a:rPr lang="en-US" sz="2400" baseline="30000" dirty="0" smtClean="0">
                    <a:latin typeface="Arial" charset="0"/>
                    <a:ea typeface="Arial" charset="0"/>
                    <a:cs typeface="Arial" charset="0"/>
                  </a:rPr>
                  <a:t>3</a:t>
                </a:r>
                <a:endParaRPr lang="en-US" sz="24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14 </a:t>
                </a:r>
                <a:r>
                  <a:rPr lang="en-US" sz="2400" dirty="0" err="1" smtClean="0">
                    <a:latin typeface="Arial" charset="0"/>
                    <a:ea typeface="Arial" charset="0"/>
                    <a:cs typeface="Arial" charset="0"/>
                  </a:rPr>
                  <a:t>kton</a:t>
                </a:r>
                <a:endParaRPr lang="en-US" sz="24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344000 channels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b="0" i="0" u="none" strike="noStrike" kern="1200" dirty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Largest PVC </a:t>
                </a: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free</a:t>
                </a:r>
              </a:p>
              <a:p>
                <a:pPr lvl="1" hangingPunct="0">
                  <a:buSzPts val="1287"/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 standing </a:t>
                </a: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structure</a:t>
                </a:r>
                <a:endParaRPr lang="en-US" sz="24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4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appearance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 disappearance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b="0" i="0" u="none" strike="noStrike" kern="1200" dirty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Ash River, MN</a:t>
                </a:r>
                <a:endParaRPr lang="en-US" sz="24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5318" y="377084"/>
                <a:ext cx="3313081" cy="3334844"/>
              </a:xfrm>
              <a:prstGeom prst="rect">
                <a:avLst/>
              </a:prstGeom>
              <a:blipFill rotWithShape="0">
                <a:blip r:embed="rId7"/>
                <a:stretch>
                  <a:fillRect t="-1463" r="-552" b="-31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TextBox 57"/>
          <p:cNvSpPr txBox="1"/>
          <p:nvPr/>
        </p:nvSpPr>
        <p:spPr>
          <a:xfrm>
            <a:off x="3464516" y="1681244"/>
            <a:ext cx="885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smtClean="0">
                <a:solidFill>
                  <a:srgbClr val="8AD101"/>
                </a:solidFill>
              </a:rPr>
              <a:t>810 km</a:t>
            </a:r>
            <a:endParaRPr lang="es-ES_tradnl" b="1" dirty="0">
              <a:solidFill>
                <a:srgbClr val="8AD101"/>
              </a:solidFill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8222" b="80889" l="1778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5293">
            <a:off x="4796602" y="299878"/>
            <a:ext cx="1828800" cy="18288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5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36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4019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0"/>
                            </p:stCondLst>
                            <p:childTnLst>
                              <p:par>
                                <p:cTn id="7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000"/>
                            </p:stCondLst>
                            <p:childTnLst>
                              <p:par>
                                <p:cTn id="8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8" grpId="0"/>
      <p:bldP spid="40" grpId="0"/>
      <p:bldP spid="42" grpId="0"/>
      <p:bldP spid="43" grpId="0"/>
      <p:bldP spid="51" grpId="0"/>
      <p:bldP spid="52" grpId="0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96512"/>
            <a:ext cx="4835703" cy="3227832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98419" y="-73152"/>
            <a:ext cx="204800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r Detector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8" name="Picture 17" descr="Screen Shot 2015-02-06 at 8.50.00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99613"/>
            <a:ext cx="5486400" cy="3224795"/>
          </a:xfrm>
          <a:prstGeom prst="rect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0"/>
            </a:camera>
            <a:lightRig rig="threePt" dir="t"/>
          </a:scene3d>
        </p:spPr>
      </p:pic>
      <p:cxnSp>
        <p:nvCxnSpPr>
          <p:cNvPr id="37" name="Straight Connector 36"/>
          <p:cNvCxnSpPr/>
          <p:nvPr/>
        </p:nvCxnSpPr>
        <p:spPr>
          <a:xfrm flipV="1">
            <a:off x="1676400" y="512618"/>
            <a:ext cx="0" cy="3200400"/>
          </a:xfrm>
          <a:prstGeom prst="line">
            <a:avLst/>
          </a:prstGeom>
          <a:ln w="25400">
            <a:solidFill>
              <a:srgbClr val="8AD101"/>
            </a:solidFill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288663" y="3657598"/>
            <a:ext cx="775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smtClean="0">
                <a:solidFill>
                  <a:srgbClr val="8AD101"/>
                </a:solidFill>
              </a:rPr>
              <a:t>175 m</a:t>
            </a:r>
            <a:endParaRPr lang="es-ES_tradnl" b="1">
              <a:solidFill>
                <a:srgbClr val="8AD101"/>
              </a:solidFill>
            </a:endParaRPr>
          </a:p>
        </p:txBody>
      </p:sp>
      <p:pic>
        <p:nvPicPr>
          <p:cNvPr id="44" name="Picture 43" descr="Screen Shot 2015-02-06 at 8.31.3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659" y="275252"/>
            <a:ext cx="5629464" cy="3840480"/>
          </a:xfrm>
          <a:prstGeom prst="rect">
            <a:avLst/>
          </a:prstGeom>
          <a:effectLst>
            <a:softEdge rad="63500"/>
          </a:effectLst>
        </p:spPr>
      </p:pic>
      <p:cxnSp>
        <p:nvCxnSpPr>
          <p:cNvPr id="45" name="Elbow Connector 44"/>
          <p:cNvCxnSpPr/>
          <p:nvPr/>
        </p:nvCxnSpPr>
        <p:spPr>
          <a:xfrm rot="16200000" flipH="1">
            <a:off x="2897869" y="3598902"/>
            <a:ext cx="3583937" cy="2812326"/>
          </a:xfrm>
          <a:prstGeom prst="bentConnector3">
            <a:avLst>
              <a:gd name="adj1" fmla="val 100255"/>
            </a:avLst>
          </a:prstGeom>
          <a:ln w="25400">
            <a:solidFill>
              <a:srgbClr val="8AD10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8206992" y="4277183"/>
            <a:ext cx="145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Airbus A380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6745318" y="377084"/>
                <a:ext cx="3313081" cy="335183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6"/>
                  </a:buBlip>
                  <a:tabLst/>
                </a:pP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Near detector: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14 ⨉ 4 ⨉ 4 m</a:t>
                </a:r>
                <a:r>
                  <a:rPr lang="en-US" sz="2400" baseline="30000" dirty="0" smtClean="0">
                    <a:latin typeface="Arial" charset="0"/>
                    <a:ea typeface="Arial" charset="0"/>
                    <a:cs typeface="Arial" charset="0"/>
                  </a:rPr>
                  <a:t>3</a:t>
                </a:r>
                <a:endParaRPr lang="en-US" sz="24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300 ton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20000 channels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100 m below the</a:t>
                </a:r>
              </a:p>
              <a:p>
                <a:pPr lvl="1" hangingPunct="0">
                  <a:buSzPts val="1287"/>
                </a:pP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  surface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b="0" i="0" u="none" strike="noStrike" kern="1200" dirty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@ </a:t>
                </a:r>
                <a:r>
                  <a:rPr lang="en-US" sz="2400" b="0" i="0" u="none" strike="noStrike" kern="1200" dirty="0" err="1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Fermilab</a:t>
                </a:r>
                <a:endParaRPr lang="en-US" sz="24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4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background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 flux</a:t>
                </a:r>
                <a:endParaRPr lang="en-US" sz="24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5318" y="377084"/>
                <a:ext cx="3313081" cy="3351836"/>
              </a:xfrm>
              <a:prstGeom prst="rect">
                <a:avLst/>
              </a:prstGeom>
              <a:blipFill rotWithShape="0">
                <a:blip r:embed="rId7"/>
                <a:stretch>
                  <a:fillRect t="-1455" b="-14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icture 3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8222" b="80889" l="1778" r="9777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55293">
            <a:off x="4616487" y="369153"/>
            <a:ext cx="1828800" cy="18288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21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2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53217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698419" y="-109728"/>
            <a:ext cx="187590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Composition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9" name="Picture 18" descr="Screen Shot 2015-02-06 at 9.06.04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693" y="919131"/>
            <a:ext cx="8229600" cy="6046557"/>
          </a:xfrm>
          <a:prstGeom prst="rect">
            <a:avLst/>
          </a:prstGeom>
          <a:ln>
            <a:noFill/>
          </a:ln>
        </p:spPr>
      </p:pic>
      <p:sp>
        <p:nvSpPr>
          <p:cNvPr id="20" name="TextBox 19"/>
          <p:cNvSpPr txBox="1"/>
          <p:nvPr/>
        </p:nvSpPr>
        <p:spPr>
          <a:xfrm>
            <a:off x="5264898" y="3282601"/>
            <a:ext cx="1097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PVC</a:t>
            </a:r>
            <a:endParaRPr lang="en-US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376661" y="4627519"/>
            <a:ext cx="4297680" cy="64633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The detectors are identical except for their size, to minimize systematic uncertainties</a:t>
            </a:r>
            <a:endParaRPr lang="en-US" dirty="0"/>
          </a:p>
        </p:txBody>
      </p:sp>
      <p:pic>
        <p:nvPicPr>
          <p:cNvPr id="22" name="Picture 21" descr="Screen Shot 2015-02-06 at 9.13.11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993" y="618141"/>
            <a:ext cx="1874520" cy="242316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155513" y="1324739"/>
            <a:ext cx="2994660" cy="120032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Avalanche Photo Diodes, APD</a:t>
            </a:r>
          </a:p>
          <a:p>
            <a:r>
              <a:rPr lang="en-US" dirty="0" smtClean="0"/>
              <a:t>High quantum efficiency</a:t>
            </a:r>
          </a:p>
          <a:p>
            <a:r>
              <a:rPr lang="en-US" dirty="0" smtClean="0"/>
              <a:t>-15°C</a:t>
            </a:r>
          </a:p>
          <a:p>
            <a:r>
              <a:rPr lang="en-US" dirty="0" smtClean="0"/>
              <a:t>32 channels, pixels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993" y="3046181"/>
            <a:ext cx="1874519" cy="149639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1620988" y="3172691"/>
            <a:ext cx="415636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3126" y="2937166"/>
            <a:ext cx="16486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Mineral </a:t>
            </a:r>
            <a:r>
              <a:rPr lang="es-ES_tradnl" sz="1200" dirty="0" err="1" smtClean="0">
                <a:latin typeface="Arial" charset="0"/>
                <a:ea typeface="Arial" charset="0"/>
                <a:cs typeface="Arial" charset="0"/>
              </a:rPr>
              <a:t>Oil</a:t>
            </a:r>
            <a:endParaRPr lang="es-ES_tradnl" sz="1200" dirty="0" smtClean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sz="1200" dirty="0" err="1" smtClean="0">
                <a:latin typeface="Arial" charset="0"/>
                <a:ea typeface="Arial" charset="0"/>
                <a:cs typeface="Arial" charset="0"/>
              </a:rPr>
              <a:t>Pseudocumene</a:t>
            </a:r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 (5%)</a:t>
            </a:r>
          </a:p>
          <a:p>
            <a:endParaRPr lang="es-ES_tradnl" sz="1200" dirty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67% active material</a:t>
            </a:r>
          </a:p>
          <a:p>
            <a:endParaRPr lang="es-ES_tradnl" sz="1200" dirty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 smtClean="0">
              <a:latin typeface="Arial" charset="0"/>
              <a:ea typeface="Arial" charset="0"/>
              <a:cs typeface="Arial" charset="0"/>
            </a:endParaRPr>
          </a:p>
          <a:p>
            <a:pPr algn="r"/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0.17 X</a:t>
            </a:r>
            <a:r>
              <a:rPr lang="es-ES_tradnl" sz="1200" baseline="-25000" dirty="0" smtClean="0">
                <a:latin typeface="Arial" charset="0"/>
                <a:ea typeface="Arial" charset="0"/>
                <a:cs typeface="Arial" charset="0"/>
              </a:rPr>
              <a:t>0</a:t>
            </a:r>
            <a:r>
              <a:rPr lang="es-ES_tradnl" sz="1200" dirty="0" smtClean="0">
                <a:latin typeface="Arial" charset="0"/>
                <a:ea typeface="Arial" charset="0"/>
                <a:cs typeface="Arial" charset="0"/>
              </a:rPr>
              <a:t> per </a:t>
            </a:r>
            <a:r>
              <a:rPr lang="es-ES_tradnl" sz="1200" dirty="0" err="1" smtClean="0">
                <a:latin typeface="Arial" charset="0"/>
                <a:ea typeface="Arial" charset="0"/>
                <a:cs typeface="Arial" charset="0"/>
              </a:rPr>
              <a:t>plane</a:t>
            </a:r>
            <a:endParaRPr lang="es-ES_tradnl" sz="1200" dirty="0">
              <a:latin typeface="Arial" charset="0"/>
              <a:ea typeface="Arial" charset="0"/>
              <a:cs typeface="Arial" charset="0"/>
            </a:endParaRPr>
          </a:p>
          <a:p>
            <a:endParaRPr lang="es-ES_tradnl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121558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9144" y="4297681"/>
            <a:ext cx="4882896" cy="186027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Fermilab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accelerates protons up </a:t>
            </a:r>
          </a:p>
          <a:p>
            <a:pPr lvl="0" hangingPunct="0">
              <a:buSzPts val="1287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to 120 GeV with the Main Injector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There is a Neutrinos from Main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Injector (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NuMI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) beam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Rectangle 25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8" name="TextBox 27"/>
          <p:cNvSpPr txBox="1"/>
          <p:nvPr/>
        </p:nvSpPr>
        <p:spPr>
          <a:xfrm>
            <a:off x="365760" y="-74139"/>
            <a:ext cx="202101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BEAM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44792" y="-73152"/>
            <a:ext cx="100361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NuMI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0" y="320040"/>
            <a:ext cx="5193792" cy="701631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415961" y="2820821"/>
            <a:ext cx="1808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Booster</a:t>
            </a:r>
            <a:r>
              <a:rPr lang="es-ES_tradnl" sz="21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Ring</a:t>
            </a:r>
            <a:endParaRPr lang="es-ES_tradnl" sz="21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372129" y="5321601"/>
            <a:ext cx="1808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Main</a:t>
            </a:r>
            <a:r>
              <a:rPr lang="es-ES_tradnl" sz="21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Injector</a:t>
            </a:r>
            <a:endParaRPr lang="es-ES_tradnl" sz="21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936992" y="3036264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936992" y="5553017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0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49272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9144" y="4297681"/>
            <a:ext cx="4882896" cy="186027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lvl="0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Fermilab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accelerates protons up </a:t>
            </a:r>
          </a:p>
          <a:p>
            <a:pPr lvl="0" hangingPunct="0">
              <a:buSzPts val="1287"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to 120 GeV with the Main Injector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There is a Neutrinos from Main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4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 Injector (</a:t>
            </a:r>
            <a:r>
              <a:rPr lang="en-US" sz="2400" dirty="0" err="1" smtClean="0">
                <a:latin typeface="Arial" charset="0"/>
                <a:ea typeface="Arial" charset="0"/>
                <a:cs typeface="Arial" charset="0"/>
              </a:rPr>
              <a:t>NuMI</a:t>
            </a:r>
            <a:r>
              <a:rPr lang="en-US" sz="2400" dirty="0" smtClean="0">
                <a:latin typeface="Arial" charset="0"/>
                <a:ea typeface="Arial" charset="0"/>
                <a:cs typeface="Arial" charset="0"/>
              </a:rPr>
              <a:t>) beam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Rectangle 25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8" name="TextBox 27"/>
          <p:cNvSpPr txBox="1"/>
          <p:nvPr/>
        </p:nvSpPr>
        <p:spPr>
          <a:xfrm>
            <a:off x="365760" y="-74139"/>
            <a:ext cx="202101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BEAM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44792" y="-73152"/>
            <a:ext cx="100361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NuMI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2040" y="320040"/>
            <a:ext cx="5193792" cy="7016312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8415961" y="2820821"/>
            <a:ext cx="1808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Booster</a:t>
            </a:r>
            <a:r>
              <a:rPr lang="es-ES_tradnl" sz="21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Ring</a:t>
            </a:r>
            <a:endParaRPr lang="es-ES_tradnl" sz="21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372129" y="5321601"/>
            <a:ext cx="180870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Main</a:t>
            </a:r>
            <a:r>
              <a:rPr lang="es-ES_tradnl" sz="21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s-ES_tradnl" sz="2100" b="1" dirty="0" err="1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Injector</a:t>
            </a:r>
            <a:endParaRPr lang="es-ES_tradnl" sz="21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7936992" y="3036264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7936992" y="5553017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Screen Shot 2015-02-06 at 7.51.17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" y="320040"/>
            <a:ext cx="10058400" cy="3801199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66255" y="3144982"/>
            <a:ext cx="3041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Beam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pulse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every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~1.5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sec</a:t>
            </a:r>
            <a:endParaRPr lang="es-ES_tradnl" dirty="0" smtClean="0">
              <a:latin typeface="Arial" charset="0"/>
              <a:ea typeface="Arial" charset="0"/>
              <a:cs typeface="Arial" charset="0"/>
            </a:endParaRPr>
          </a:p>
          <a:p>
            <a:endParaRPr lang="es-ES_tradnl" dirty="0">
              <a:latin typeface="Arial" charset="0"/>
              <a:ea typeface="Arial" charset="0"/>
              <a:cs typeface="Arial" charset="0"/>
            </a:endParaRPr>
          </a:p>
          <a:p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~10</a:t>
            </a:r>
            <a:r>
              <a:rPr lang="es-ES_tradnl" baseline="30000" dirty="0" smtClean="0">
                <a:latin typeface="Arial" charset="0"/>
                <a:ea typeface="Arial" charset="0"/>
                <a:cs typeface="Arial" charset="0"/>
              </a:rPr>
              <a:t>13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protons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/pulse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0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396867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76784" y="4787858"/>
                <a:ext cx="6660576" cy="25823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lvl="0" hangingPunct="0">
                  <a:buSzPts val="1287"/>
                  <a:buBlip>
                    <a:blip r:embed="rId3"/>
                  </a:buBlip>
                </a:pP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400" b="0" i="0" u="none" strike="noStrike" kern="1200" dirty="0" err="1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NuMI</a:t>
                </a:r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beam: 758 kW peak hourly average</a:t>
                </a:r>
                <a:endParaRPr lang="en-US" sz="24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endParaRPr lang="en-US" sz="2400" b="0" i="0" u="none" strike="noStrike" kern="1200" dirty="0" smtClean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 Most powerful neutrino beam in the world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endParaRPr lang="en-US" sz="24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0" hangingPunct="0">
                  <a:buSzPts val="1287"/>
                  <a:buBlip>
                    <a:blip r:embed="rId3"/>
                  </a:buBlip>
                </a:pP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ν</m:t>
                    </m:r>
                    <m:r>
                      <a:rPr lang="en-US" sz="2400" i="1">
                        <a:latin typeface="Cambria Math" panose="02040503050406030204" pitchFamily="18" charset="0"/>
                        <a:cs typeface="Arial" charset="0"/>
                      </a:rPr>
                      <m:t>: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8</m:t>
                    </m:r>
                    <m:r>
                      <a:rPr lang="en-US" sz="2400" i="1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.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85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sz="2400" dirty="0">
                    <a:latin typeface="Arial" charset="0"/>
                    <a:ea typeface="Arial" charset="0"/>
                    <a:cs typeface="Arial" charset="0"/>
                  </a:rPr>
                  <a:t> protons – on – target (POT)</a:t>
                </a:r>
                <a:endParaRPr lang="en-US" sz="24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endParaRPr lang="en-US" sz="24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acc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</m:acc>
                    <m:r>
                      <a:rPr lang="en-US" sz="2400" b="0" i="1" smtClean="0">
                        <a:latin typeface="Cambria Math" panose="02040503050406030204" pitchFamily="18" charset="0"/>
                        <a:cs typeface="Arial" charset="0"/>
                      </a:rPr>
                      <m:t>: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12.33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×</m:t>
                    </m:r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sz="24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POT</a:t>
                </a:r>
                <a:endParaRPr lang="en-US" sz="24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84" y="4787858"/>
                <a:ext cx="6660576" cy="2582395"/>
              </a:xfrm>
              <a:prstGeom prst="rect">
                <a:avLst/>
              </a:prstGeom>
              <a:blipFill rotWithShape="0">
                <a:blip r:embed="rId4"/>
                <a:stretch>
                  <a:fillRect t="-1651" b="-471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Rectangle 21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Rectangle 25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8" name="TextBox 27"/>
          <p:cNvSpPr txBox="1"/>
          <p:nvPr/>
        </p:nvSpPr>
        <p:spPr>
          <a:xfrm>
            <a:off x="365760" y="-73152"/>
            <a:ext cx="202101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BEAM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044792" y="-73152"/>
            <a:ext cx="100361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NuMI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7936992" y="3036264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7936992" y="5553017"/>
            <a:ext cx="475488" cy="0"/>
          </a:xfrm>
          <a:prstGeom prst="straightConnector1">
            <a:avLst/>
          </a:prstGeom>
          <a:ln w="31750">
            <a:solidFill>
              <a:schemeClr val="accent1">
                <a:lumMod val="20000"/>
                <a:lumOff val="80000"/>
              </a:schemeClr>
            </a:solidFill>
            <a:prstDash val="sysDot"/>
            <a:headEnd type="none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34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5"/>
          <a:srcRect l="14722" t="32768" r="16131" b="22005"/>
          <a:stretch/>
        </p:blipFill>
        <p:spPr>
          <a:xfrm>
            <a:off x="44969" y="833409"/>
            <a:ext cx="9946105" cy="3657600"/>
          </a:xfrm>
          <a:prstGeom prst="rect">
            <a:avLst/>
          </a:prstGeom>
        </p:spPr>
      </p:pic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5542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91141" y="-109728"/>
            <a:ext cx="114057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Layout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5" y="2004289"/>
            <a:ext cx="9061994" cy="369484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137925" y="2166849"/>
            <a:ext cx="8158480" cy="124968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>
                <a:solidFill>
                  <a:schemeClr val="tx1"/>
                </a:solidFill>
              </a:rPr>
              <a:t>Top </a:t>
            </a:r>
            <a:r>
              <a:rPr lang="es-ES_tradnl" sz="3600" dirty="0" err="1" smtClean="0">
                <a:solidFill>
                  <a:schemeClr val="tx1"/>
                </a:solidFill>
              </a:rPr>
              <a:t>view</a:t>
            </a:r>
            <a:endParaRPr lang="es-ES_tradnl" sz="36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37925" y="3558769"/>
            <a:ext cx="8158480" cy="18389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smtClean="0">
                <a:solidFill>
                  <a:srgbClr val="000000"/>
                </a:solidFill>
              </a:rPr>
              <a:t>Side </a:t>
            </a:r>
            <a:r>
              <a:rPr lang="en-US" sz="4000" dirty="0" smtClean="0">
                <a:solidFill>
                  <a:srgbClr val="000000"/>
                </a:solidFill>
              </a:rPr>
              <a:t>view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1202574" y="3915050"/>
            <a:ext cx="2272146" cy="111598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/>
              <a:t>Beam</a:t>
            </a:r>
            <a:r>
              <a:rPr lang="es-ES_tradnl" dirty="0" smtClean="0"/>
              <a:t> </a:t>
            </a:r>
            <a:r>
              <a:rPr lang="es-ES_tradnl" dirty="0" err="1" smtClean="0"/>
              <a:t>direction</a:t>
            </a:r>
            <a:endParaRPr lang="es-ES_tradnl" dirty="0"/>
          </a:p>
        </p:txBody>
      </p:sp>
      <p:sp>
        <p:nvSpPr>
          <p:cNvPr id="8" name="TextBox 7"/>
          <p:cNvSpPr txBox="1"/>
          <p:nvPr/>
        </p:nvSpPr>
        <p:spPr>
          <a:xfrm>
            <a:off x="7056469" y="1749882"/>
            <a:ext cx="1524000" cy="369332"/>
          </a:xfrm>
          <a:prstGeom prst="rect">
            <a:avLst/>
          </a:prstGeom>
          <a:noFill/>
          <a:scene3d>
            <a:camera prst="orthographicFront">
              <a:rot lat="900000" lon="27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Side</a:t>
            </a:r>
            <a:r>
              <a:rPr lang="es-ES_tradnl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view</a:t>
            </a:r>
            <a:endParaRPr lang="es-ES_tradnl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1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212958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91141" y="-109728"/>
            <a:ext cx="114057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Layout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5" y="2004289"/>
            <a:ext cx="9061994" cy="369484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137925" y="2166849"/>
            <a:ext cx="8158480" cy="124968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sz="3600" dirty="0" smtClean="0">
                <a:solidFill>
                  <a:schemeClr val="tx1"/>
                </a:solidFill>
              </a:rPr>
              <a:t>Top </a:t>
            </a:r>
            <a:r>
              <a:rPr lang="es-ES_tradnl" sz="3600" dirty="0" err="1" smtClean="0">
                <a:solidFill>
                  <a:schemeClr val="tx1"/>
                </a:solidFill>
              </a:rPr>
              <a:t>view</a:t>
            </a:r>
            <a:endParaRPr lang="es-ES_tradnl" sz="3600" dirty="0">
              <a:solidFill>
                <a:schemeClr val="tx1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137925" y="3558769"/>
            <a:ext cx="8158480" cy="18389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smtClean="0">
                <a:solidFill>
                  <a:srgbClr val="000000"/>
                </a:solidFill>
              </a:rPr>
              <a:t>Side </a:t>
            </a:r>
            <a:r>
              <a:rPr lang="en-US" sz="4000" dirty="0" smtClean="0">
                <a:solidFill>
                  <a:srgbClr val="000000"/>
                </a:solidFill>
              </a:rPr>
              <a:t>view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1202574" y="3915050"/>
            <a:ext cx="2272146" cy="1115986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/>
              <a:t>Beam</a:t>
            </a:r>
            <a:r>
              <a:rPr lang="es-ES_tradnl" dirty="0" smtClean="0"/>
              <a:t> </a:t>
            </a:r>
            <a:r>
              <a:rPr lang="es-ES_tradnl" dirty="0" err="1" smtClean="0"/>
              <a:t>direction</a:t>
            </a:r>
            <a:endParaRPr lang="es-ES_trad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589" y="320040"/>
            <a:ext cx="7040880" cy="70408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56469" y="1749882"/>
            <a:ext cx="1524000" cy="369332"/>
          </a:xfrm>
          <a:prstGeom prst="rect">
            <a:avLst/>
          </a:prstGeom>
          <a:noFill/>
          <a:scene3d>
            <a:camera prst="orthographicFront">
              <a:rot lat="900000" lon="270000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ES_tradnl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Side</a:t>
            </a:r>
            <a:r>
              <a:rPr lang="es-ES_tradnl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view</a:t>
            </a:r>
            <a:endParaRPr lang="es-ES_tradnl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0183480">
            <a:off x="2116971" y="4126673"/>
            <a:ext cx="1200722" cy="369332"/>
          </a:xfrm>
          <a:prstGeom prst="rect">
            <a:avLst/>
          </a:prstGeom>
          <a:noFill/>
          <a:scene3d>
            <a:camera prst="orthographicFront">
              <a:rot lat="1800000" lon="0" rev="0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Top </a:t>
            </a:r>
            <a:r>
              <a:rPr lang="es-ES_tradnl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view</a:t>
            </a:r>
            <a:endParaRPr lang="es-ES_tradnl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93263" y="6317680"/>
            <a:ext cx="1952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solidFill>
                  <a:schemeClr val="bg1"/>
                </a:solidFill>
              </a:rPr>
              <a:t>First</a:t>
            </a:r>
            <a:r>
              <a:rPr lang="es-ES_tradnl" dirty="0" smtClean="0">
                <a:solidFill>
                  <a:schemeClr val="bg1"/>
                </a:solidFill>
              </a:rPr>
              <a:t> 3D </a:t>
            </a:r>
            <a:r>
              <a:rPr lang="es-ES_tradnl" dirty="0" err="1" smtClean="0">
                <a:solidFill>
                  <a:schemeClr val="bg1"/>
                </a:solidFill>
              </a:rPr>
              <a:t>event</a:t>
            </a:r>
            <a:endParaRPr lang="es-ES_tradnl" dirty="0" smtClean="0">
              <a:solidFill>
                <a:schemeClr val="bg1"/>
              </a:solidFill>
            </a:endParaRPr>
          </a:p>
          <a:p>
            <a:r>
              <a:rPr lang="es-ES_tradnl" dirty="0" err="1" smtClean="0">
                <a:solidFill>
                  <a:schemeClr val="bg1"/>
                </a:solidFill>
              </a:rPr>
              <a:t>May</a:t>
            </a:r>
            <a:r>
              <a:rPr lang="es-ES_tradnl" dirty="0" smtClean="0">
                <a:solidFill>
                  <a:schemeClr val="bg1"/>
                </a:solidFill>
              </a:rPr>
              <a:t> 21st 2013</a:t>
            </a:r>
            <a:endParaRPr lang="es-ES_tradnl" dirty="0">
              <a:solidFill>
                <a:schemeClr val="bg1"/>
              </a:solidFill>
            </a:endParaRPr>
          </a:p>
        </p:txBody>
      </p:sp>
      <p:sp>
        <p:nvSpPr>
          <p:cNvPr id="20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1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487111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0591" y="-109728"/>
            <a:ext cx="203838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Display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10058400" cy="59477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22477" y="6747160"/>
            <a:ext cx="2964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Charge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(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energy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deposition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05891" y="6747160"/>
            <a:ext cx="2923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550 </a:t>
            </a:r>
            <a:r>
              <a:rPr lang="es-ES_tradnl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sec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exposure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FD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777768" y="402650"/>
            <a:ext cx="2623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>
                <a:latin typeface="Arial" charset="0"/>
                <a:ea typeface="Arial" charset="0"/>
                <a:cs typeface="Arial" charset="0"/>
              </a:rPr>
              <a:t>150 kHz 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of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Cosmic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rays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327236" y="5486396"/>
            <a:ext cx="2018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Far</a:t>
            </a:r>
            <a:r>
              <a:rPr lang="es-ES_tradnl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Detector (FD)</a:t>
            </a:r>
            <a:endParaRPr lang="es-ES_tradnl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5225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0591" y="-109728"/>
            <a:ext cx="203838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Display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64324" y="402650"/>
            <a:ext cx="599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Time-zoom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on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10 </a:t>
            </a:r>
            <a:r>
              <a:rPr lang="es-ES_tradnl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sec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interval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during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NuMI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beam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pulse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7400"/>
            <a:ext cx="10058400" cy="5971124"/>
          </a:xfrm>
          <a:prstGeom prst="rect">
            <a:avLst/>
          </a:prstGeom>
        </p:spPr>
      </p:pic>
      <p:sp>
        <p:nvSpPr>
          <p:cNvPr id="1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5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85877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8820" y="1097280"/>
            <a:ext cx="5209160" cy="327579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Collaboration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Introduction 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to neutrino oscillations 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overview</a:t>
            </a:r>
          </a:p>
          <a:p>
            <a:pPr lvl="1" hangingPunct="0">
              <a:buSzPts val="1287"/>
              <a:buBlip>
                <a:blip r:embed="rId3"/>
              </a:buBlip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4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latest results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4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4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Neutrinos + antineutrinos</a:t>
            </a:r>
            <a:endParaRPr lang="en-US" sz="24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4A1A14-A418-4580-B757-314BC8EB0CBC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1" name="Rectangle 10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" name="TextBox 1"/>
          <p:cNvSpPr txBox="1"/>
          <p:nvPr/>
        </p:nvSpPr>
        <p:spPr>
          <a:xfrm>
            <a:off x="365760" y="-74139"/>
            <a:ext cx="161955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OUTLINE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90591" y="-109728"/>
            <a:ext cx="203838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Display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64324" y="402650"/>
            <a:ext cx="599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Close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-up of neutrino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interaction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the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far</a:t>
            </a:r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 detector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0"/>
            <a:ext cx="10058400" cy="6008037"/>
          </a:xfrm>
          <a:prstGeom prst="rect">
            <a:avLst/>
          </a:prstGeom>
        </p:spPr>
      </p:pic>
      <p:sp>
        <p:nvSpPr>
          <p:cNvPr id="1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5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29442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99082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DETECTORS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864666" y="-73152"/>
            <a:ext cx="1721889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Calibration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1025239"/>
            <a:ext cx="4892040" cy="3396867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4882896" y="2147457"/>
            <a:ext cx="82297" cy="9975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499959"/>
            <a:ext cx="4892040" cy="2413077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1219204" y="499122"/>
            <a:ext cx="26573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smtClean="0">
                <a:latin typeface="Symbol" charset="2"/>
                <a:ea typeface="Symbol" charset="2"/>
                <a:cs typeface="Symbol" charset="2"/>
              </a:rPr>
              <a:t>p</a:t>
            </a:r>
            <a:r>
              <a:rPr lang="es-ES_tradnl" sz="2400" baseline="30000" dirty="0" smtClean="0">
                <a:latin typeface="Arial" charset="0"/>
                <a:ea typeface="Arial" charset="0"/>
                <a:cs typeface="Arial" charset="0"/>
              </a:rPr>
              <a:t>0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invariant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mass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72220" y="868680"/>
            <a:ext cx="5008404" cy="363030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5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Checks to energy scale: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5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Hadronic shower hits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Michael electron energy from muon </a:t>
            </a:r>
          </a:p>
          <a:p>
            <a:pPr lvl="1" hangingPunct="0">
              <a:buSzPts val="1287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decays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Bremsstrahlung energy</a:t>
            </a:r>
          </a:p>
          <a:p>
            <a:pPr lvl="1" hangingPunct="0">
              <a:buSzPts val="1287"/>
              <a:buBlip>
                <a:blip r:embed="rId5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Muon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dE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/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dX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5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hangingPunct="0">
              <a:buSzPts val="1287"/>
              <a:buBlip>
                <a:blip r:embed="rId5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All within 5% agreement</a:t>
            </a:r>
          </a:p>
        </p:txBody>
      </p:sp>
      <p:sp>
        <p:nvSpPr>
          <p:cNvPr id="1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50739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93606" y="-73152"/>
            <a:ext cx="22258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Selection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4" name="Picture 13" descr="Screen Shot 2015-02-06 at 3.05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818848"/>
            <a:ext cx="10058400" cy="651884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48979" y="388795"/>
            <a:ext cx="271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What are we looking for?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Oval 3"/>
          <p:cNvSpPr/>
          <p:nvPr/>
        </p:nvSpPr>
        <p:spPr>
          <a:xfrm rot="243289">
            <a:off x="2767616" y="2813064"/>
            <a:ext cx="5707749" cy="803563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Oval 16"/>
          <p:cNvSpPr/>
          <p:nvPr/>
        </p:nvSpPr>
        <p:spPr>
          <a:xfrm rot="20888892">
            <a:off x="2136843" y="4317787"/>
            <a:ext cx="6303744" cy="872108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TextBox 5"/>
          <p:cNvSpPr txBox="1"/>
          <p:nvPr/>
        </p:nvSpPr>
        <p:spPr>
          <a:xfrm>
            <a:off x="990361" y="3706836"/>
            <a:ext cx="2880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Fuzzy energy depositions:</a:t>
            </a:r>
          </a:p>
          <a:p>
            <a:pPr algn="ctr"/>
            <a:endParaRPr lang="en-US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Electromagnetic shower</a:t>
            </a:r>
            <a:endParaRPr lang="en-US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5690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7" grpId="0" animBg="1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creen Shot 2015-02-06 at 3.05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822960"/>
            <a:ext cx="10058400" cy="6529606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93606" y="-73152"/>
            <a:ext cx="22258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Selection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48979" y="388795"/>
            <a:ext cx="2710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What are we looking for?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Oval 3"/>
          <p:cNvSpPr/>
          <p:nvPr/>
        </p:nvSpPr>
        <p:spPr>
          <a:xfrm rot="21055294">
            <a:off x="1992469" y="2092891"/>
            <a:ext cx="7151210" cy="803563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Oval 16"/>
          <p:cNvSpPr/>
          <p:nvPr/>
        </p:nvSpPr>
        <p:spPr>
          <a:xfrm rot="21285942">
            <a:off x="1965836" y="4589543"/>
            <a:ext cx="6771975" cy="872108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6" name="TextBox 5"/>
          <p:cNvSpPr txBox="1"/>
          <p:nvPr/>
        </p:nvSpPr>
        <p:spPr>
          <a:xfrm>
            <a:off x="636103" y="3706836"/>
            <a:ext cx="3234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Track-like energy depositions:</a:t>
            </a:r>
          </a:p>
          <a:p>
            <a:pPr algn="ctr"/>
            <a:endParaRPr lang="en-US" dirty="0" smtClean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Muon</a:t>
            </a:r>
            <a:endParaRPr lang="en-US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68227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17" grpId="0" animBg="1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93606" y="-73152"/>
            <a:ext cx="22258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Selection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079" y="365760"/>
            <a:ext cx="8877993" cy="333535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Recent advancements in the fields of deep learning and computer vision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allow for a new event selection technique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 Convolutional Visual Network (CVN) uses as input calibrated hit maps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Abstract features are extracted from transformations applied to series of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processed images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CVN uses the abstract features to classify events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technique improves the sensitivity: equivalent to 30% more exposure</a:t>
            </a: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920" y="3794760"/>
            <a:ext cx="4892040" cy="3154680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3794760"/>
            <a:ext cx="4892040" cy="3154680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503999" y="3325091"/>
            <a:ext cx="8709274" cy="376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TextBox 8"/>
          <p:cNvSpPr txBox="1"/>
          <p:nvPr/>
        </p:nvSpPr>
        <p:spPr>
          <a:xfrm>
            <a:off x="817419" y="5372100"/>
            <a:ext cx="81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latin typeface="Arial" charset="0"/>
                <a:ea typeface="Arial" charset="0"/>
                <a:cs typeface="Arial" charset="0"/>
              </a:rPr>
              <a:t>Muon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93865" y="5912427"/>
            <a:ext cx="977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err="1" smtClean="0">
                <a:latin typeface="Arial" charset="0"/>
                <a:ea typeface="Arial" charset="0"/>
                <a:cs typeface="Arial" charset="0"/>
              </a:rPr>
              <a:t>Shower</a:t>
            </a:r>
            <a:endParaRPr lang="es-ES_tradnl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9460" y="7024253"/>
            <a:ext cx="422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A. </a:t>
            </a:r>
            <a:r>
              <a:rPr lang="es-ES_tradnl" dirty="0" err="1" smtClean="0"/>
              <a:t>Aurisiano</a:t>
            </a:r>
            <a:r>
              <a:rPr lang="es-ES_tradnl" dirty="0" smtClean="0"/>
              <a:t> </a:t>
            </a:r>
            <a:r>
              <a:rPr lang="es-ES_tradnl" i="1" dirty="0" smtClean="0"/>
              <a:t>et. al.</a:t>
            </a:r>
            <a:r>
              <a:rPr lang="es-ES_tradnl" dirty="0" smtClean="0"/>
              <a:t>, JINST </a:t>
            </a:r>
            <a:r>
              <a:rPr lang="es-ES_tradnl" b="1" dirty="0" smtClean="0"/>
              <a:t>11</a:t>
            </a:r>
            <a:r>
              <a:rPr lang="es-ES_tradnl" dirty="0" smtClean="0"/>
              <a:t>, P09001 (2016)</a:t>
            </a:r>
            <a:endParaRPr lang="es-ES_tradnl" dirty="0"/>
          </a:p>
        </p:txBody>
      </p:sp>
      <p:sp>
        <p:nvSpPr>
          <p:cNvPr id="21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6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6057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8" grpId="0" animBg="1"/>
      <p:bldP spid="9" grpId="0"/>
      <p:bldP spid="2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93606" y="-73152"/>
            <a:ext cx="22258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Selection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0079" y="365760"/>
            <a:ext cx="8877993" cy="333535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Recent advancements in the fields of deep learning and computer vision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allow for a new event selection technique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 Convolutional Visual Network (CVN) uses as input calibrated hit maps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Abstract features are extracted from transformations applied to series of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processed images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CVN uses the abstract features to classify events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technique improves the sensitivity: equivalent to 30% more exposure</a:t>
            </a:r>
          </a:p>
        </p:txBody>
      </p:sp>
      <p:pic>
        <p:nvPicPr>
          <p:cNvPr id="7" name="Picture 6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" y="3794760"/>
            <a:ext cx="4892040" cy="3154680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909460" y="7024253"/>
            <a:ext cx="422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/>
              <a:t>A. </a:t>
            </a:r>
            <a:r>
              <a:rPr lang="es-ES_tradnl" dirty="0" err="1" smtClean="0"/>
              <a:t>Aurisiano</a:t>
            </a:r>
            <a:r>
              <a:rPr lang="es-ES_tradnl" dirty="0" smtClean="0"/>
              <a:t> </a:t>
            </a:r>
            <a:r>
              <a:rPr lang="es-ES_tradnl" i="1" dirty="0" smtClean="0"/>
              <a:t>et. al.</a:t>
            </a:r>
            <a:r>
              <a:rPr lang="es-ES_tradnl" dirty="0" smtClean="0"/>
              <a:t>, JINST </a:t>
            </a:r>
            <a:r>
              <a:rPr lang="es-ES_tradnl" b="1" dirty="0" smtClean="0"/>
              <a:t>11</a:t>
            </a:r>
            <a:r>
              <a:rPr lang="es-ES_tradnl" dirty="0" smtClean="0"/>
              <a:t>, P09001 (2016)</a:t>
            </a:r>
            <a:endParaRPr lang="es-ES_tradnl" dirty="0"/>
          </a:p>
        </p:txBody>
      </p:sp>
      <p:sp>
        <p:nvSpPr>
          <p:cNvPr id="22" name="TextBox 21"/>
          <p:cNvSpPr txBox="1"/>
          <p:nvPr/>
        </p:nvSpPr>
        <p:spPr>
          <a:xfrm>
            <a:off x="5072220" y="3847440"/>
            <a:ext cx="5008404" cy="1860594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Each square is a convolution of the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event image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F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eatures maps</a:t>
            </a:r>
          </a:p>
        </p:txBody>
      </p:sp>
      <p:sp>
        <p:nvSpPr>
          <p:cNvPr id="21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6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93083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61307" y="412994"/>
            <a:ext cx="58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s-ES_tradnl" sz="2400" baseline="-25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CC FD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energy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spectrum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175" y="1828800"/>
            <a:ext cx="5916021" cy="4719523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6166172" y="2286000"/>
                <a:ext cx="3933304" cy="36360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candidates: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Data: 113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Best fit total prediction: 124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Background candidates: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2.1 from beam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2.1 from cosmic rays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6172" y="2286000"/>
                <a:ext cx="3933304" cy="3636017"/>
              </a:xfrm>
              <a:prstGeom prst="rect">
                <a:avLst/>
              </a:prstGeom>
              <a:blipFill rotWithShape="0">
                <a:blip r:embed="rId5"/>
                <a:stretch>
                  <a:fillRect t="-671" r="-310" b="-285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137783" y="6696254"/>
            <a:ext cx="5805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4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s-ES_tradnl" sz="2400" baseline="-25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Disappearance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sz="2400" dirty="0" err="1" smtClean="0">
                <a:latin typeface="Arial" charset="0"/>
                <a:ea typeface="Arial" charset="0"/>
                <a:cs typeface="Arial" charset="0"/>
              </a:rPr>
              <a:t>observation</a:t>
            </a:r>
            <a:r>
              <a:rPr lang="es-ES_tradnl" sz="2400" dirty="0" smtClean="0">
                <a:latin typeface="Arial" charset="0"/>
                <a:ea typeface="Arial" charset="0"/>
                <a:cs typeface="Arial" charset="0"/>
              </a:rPr>
              <a:t>!</a:t>
            </a:r>
            <a:endParaRPr lang="es-ES_tradnl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1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9866" y="6548323"/>
            <a:ext cx="5916168" cy="176387"/>
          </a:xfrm>
          <a:prstGeom prst="rect">
            <a:avLst/>
          </a:prstGeom>
          <a:solidFill>
            <a:schemeClr val="bg1"/>
          </a:solidFill>
          <a:ln>
            <a:solidFill>
              <a:srgbClr val="0B3B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6" name="Rectangle 25"/>
          <p:cNvSpPr/>
          <p:nvPr/>
        </p:nvSpPr>
        <p:spPr>
          <a:xfrm>
            <a:off x="179010" y="6502603"/>
            <a:ext cx="5897880" cy="1763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2" name="TextBox 21"/>
          <p:cNvSpPr txBox="1"/>
          <p:nvPr/>
        </p:nvSpPr>
        <p:spPr>
          <a:xfrm>
            <a:off x="1459170" y="6324600"/>
            <a:ext cx="4084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err="1" smtClean="0"/>
              <a:t>Reconstructed</a:t>
            </a:r>
            <a:r>
              <a:rPr lang="es-CO" sz="2000" dirty="0" smtClean="0"/>
              <a:t> Neutrino </a:t>
            </a:r>
            <a:r>
              <a:rPr lang="es-CO" sz="2000" dirty="0" err="1" smtClean="0"/>
              <a:t>Energy</a:t>
            </a:r>
            <a:r>
              <a:rPr lang="es-CO" sz="2000" dirty="0" smtClean="0"/>
              <a:t> (</a:t>
            </a:r>
            <a:r>
              <a:rPr lang="es-CO" sz="2000" dirty="0" err="1" smtClean="0"/>
              <a:t>GeV</a:t>
            </a:r>
            <a:r>
              <a:rPr lang="es-CO" sz="2000" dirty="0" smtClean="0"/>
              <a:t>)</a:t>
            </a:r>
            <a:endParaRPr lang="es-CO" sz="2000" dirty="0"/>
          </a:p>
        </p:txBody>
      </p:sp>
    </p:spTree>
    <p:extLst>
      <p:ext uri="{BB962C8B-B14F-4D97-AF65-F5344CB8AC3E}">
        <p14:creationId xmlns:p14="http://schemas.microsoft.com/office/powerpoint/2010/main" val="103256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  <p:bldP spid="8" grpId="0" animBg="1"/>
      <p:bldP spid="2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100454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e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61307" y="412994"/>
                <a:ext cx="5805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ES_tradnl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CC FD </a:t>
                </a:r>
                <a:r>
                  <a:rPr lang="es-ES_tradnl" sz="2400" dirty="0" err="1" smtClean="0">
                    <a:latin typeface="Arial" charset="0"/>
                    <a:ea typeface="Arial" charset="0"/>
                    <a:cs typeface="Arial" charset="0"/>
                  </a:rPr>
                  <a:t>energy</a:t>
                </a:r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2400" dirty="0" err="1" smtClean="0">
                    <a:latin typeface="Arial" charset="0"/>
                    <a:ea typeface="Arial" charset="0"/>
                    <a:cs typeface="Arial" charset="0"/>
                  </a:rPr>
                  <a:t>spectrum</a:t>
                </a:r>
                <a:endParaRPr lang="es-ES_tradnl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1307" y="412994"/>
                <a:ext cx="5805056" cy="461665"/>
              </a:xfrm>
              <a:prstGeom prst="rect">
                <a:avLst/>
              </a:prstGeom>
              <a:blipFill rotWithShape="0">
                <a:blip r:embed="rId3"/>
                <a:stretch>
                  <a:fillRect t="-9333" b="-3200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79" y="2013825"/>
            <a:ext cx="5916021" cy="4349473"/>
          </a:xfrm>
          <a:prstGeom prst="rect">
            <a:avLst/>
          </a:prstGeom>
          <a:ln w="6350">
            <a:solidFill>
              <a:schemeClr val="accent1">
                <a:shade val="50000"/>
              </a:schemeClr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137783" y="6696254"/>
                <a:ext cx="5805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Arial" charset="0"/>
                    <a:ea typeface="Arial" charset="0"/>
                    <a:cs typeface="Arial" charset="0"/>
                  </a:rPr>
                  <a:t> Appearance observation!</a:t>
                </a:r>
                <a:endParaRPr lang="en-US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37783" y="6696254"/>
                <a:ext cx="5805056" cy="461665"/>
              </a:xfrm>
              <a:prstGeom prst="rect">
                <a:avLst/>
              </a:prstGeom>
              <a:blipFill rotWithShape="0">
                <a:blip r:embed="rId5"/>
                <a:stretch>
                  <a:fillRect t="-9211" b="-30263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1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166172" y="2286000"/>
                <a:ext cx="3933304" cy="42259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6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candidates: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Data: 58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Best fit total prediction: 59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6"/>
                  </a:buBlip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6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Background candidates: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6"/>
                  </a:buBlip>
                  <a:tabLst/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11.1 from beam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3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.3 from cosmic rays</a:t>
                </a: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6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0.7 from wrong sign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6172" y="2286000"/>
                <a:ext cx="3933304" cy="4225922"/>
              </a:xfrm>
              <a:prstGeom prst="rect">
                <a:avLst/>
              </a:prstGeom>
              <a:blipFill rotWithShape="0">
                <a:blip r:embed="rId7"/>
                <a:stretch>
                  <a:fillRect t="-577" b="-158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82992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45191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3 - FLAVOR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78699" y="-90666"/>
            <a:ext cx="2047940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Near Detector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61307" y="412994"/>
                <a:ext cx="5805056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ES_tradnl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sz="24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_tradnl" sz="2400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s-ES_tradnl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s-ES_tradnl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2400" dirty="0" err="1" smtClean="0">
                    <a:latin typeface="Arial" charset="0"/>
                    <a:ea typeface="Arial" charset="0"/>
                    <a:cs typeface="Arial" charset="0"/>
                  </a:rPr>
                  <a:t>energy</a:t>
                </a:r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2400" dirty="0" err="1" smtClean="0">
                    <a:latin typeface="Arial" charset="0"/>
                    <a:ea typeface="Arial" charset="0"/>
                    <a:cs typeface="Arial" charset="0"/>
                  </a:rPr>
                  <a:t>spectrum</a:t>
                </a:r>
                <a:endParaRPr lang="es-ES_tradnl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1307" y="412994"/>
                <a:ext cx="5805056" cy="491417"/>
              </a:xfrm>
              <a:prstGeom prst="rect">
                <a:avLst/>
              </a:prstGeom>
              <a:blipFill rotWithShape="0">
                <a:blip r:embed="rId3"/>
                <a:stretch>
                  <a:fillRect t="-10000" b="-2250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1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967068" y="4976674"/>
                <a:ext cx="3933304" cy="15770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Wrong sign: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~ 3% in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𝜈</m:t>
                    </m:r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mode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~ 11%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acc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</m:acc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mode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7068" y="4976674"/>
                <a:ext cx="3933304" cy="1577055"/>
              </a:xfrm>
              <a:prstGeom prst="rect">
                <a:avLst/>
              </a:prstGeom>
              <a:blipFill rotWithShape="0">
                <a:blip r:embed="rId5"/>
                <a:stretch>
                  <a:fillRect t="-1931" b="-540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399" y="1141669"/>
            <a:ext cx="9400847" cy="363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34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45191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3 - FLAVOR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23476" y="-90666"/>
            <a:ext cx="187712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Far Detector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61307" y="412994"/>
                <a:ext cx="5805056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ES_tradnl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sz="24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_tradnl" sz="2400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s-ES_tradnl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s-ES_tradnl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2400" dirty="0" err="1" smtClean="0">
                    <a:latin typeface="Arial" charset="0"/>
                    <a:ea typeface="Arial" charset="0"/>
                    <a:cs typeface="Arial" charset="0"/>
                  </a:rPr>
                  <a:t>energy</a:t>
                </a:r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2400" dirty="0" err="1" smtClean="0">
                    <a:latin typeface="Arial" charset="0"/>
                    <a:ea typeface="Arial" charset="0"/>
                    <a:cs typeface="Arial" charset="0"/>
                  </a:rPr>
                  <a:t>spectrum</a:t>
                </a:r>
                <a:endParaRPr lang="es-ES_tradnl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1307" y="412994"/>
                <a:ext cx="5805056" cy="491417"/>
              </a:xfrm>
              <a:prstGeom prst="rect">
                <a:avLst/>
              </a:prstGeom>
              <a:blipFill rotWithShape="0">
                <a:blip r:embed="rId3"/>
                <a:stretch>
                  <a:fillRect t="-10000" b="-2250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1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76" y="1130895"/>
            <a:ext cx="3358763" cy="5486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033058" y="2164080"/>
                <a:ext cx="5370021" cy="3780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5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Candidates:</a:t>
                </a: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Data: 113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&amp; 102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Best fit total prediction: 124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 &amp;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96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5"/>
                  </a:buBlip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5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Background candidates: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5"/>
                  </a:buBlip>
                  <a:tabLst/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From beam: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2.1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 &amp;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1.4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From cosmic rays: 2.1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 &amp;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0.8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3058" y="2164080"/>
                <a:ext cx="5370021" cy="3780350"/>
              </a:xfrm>
              <a:prstGeom prst="rect">
                <a:avLst/>
              </a:prstGeom>
              <a:blipFill rotWithShape="0">
                <a:blip r:embed="rId6"/>
                <a:stretch>
                  <a:fillRect t="-806" b="-96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707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626925"/>
            <a:ext cx="10058400" cy="6705600"/>
          </a:xfrm>
          <a:prstGeom prst="rect">
            <a:avLst/>
          </a:prstGeom>
        </p:spPr>
      </p:pic>
      <p:sp>
        <p:nvSpPr>
          <p:cNvPr id="35" name="Rectangle 34"/>
          <p:cNvSpPr/>
          <p:nvPr/>
        </p:nvSpPr>
        <p:spPr>
          <a:xfrm>
            <a:off x="-1" y="626925"/>
            <a:ext cx="10058401" cy="137874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037727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12282" y="-73152"/>
            <a:ext cx="20296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Collaboration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526475"/>
            <a:ext cx="4499607" cy="158487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NuMI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Off-axis </a:t>
            </a:r>
            <a:r>
              <a:rPr lang="en-US" sz="2000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000" b="0" i="0" u="none" strike="noStrike" kern="1200" baseline="-250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Appearance,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Headquarters @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Fermilab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250+ members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946071" y="526475"/>
            <a:ext cx="3395976" cy="38583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51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Institutions from:</a:t>
            </a:r>
            <a:endParaRPr lang="en-US" sz="2000" b="0" i="0" u="none" strike="noStrike" kern="1200" dirty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940" y="357889"/>
            <a:ext cx="914400" cy="914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2048" y="328953"/>
            <a:ext cx="1097280" cy="10972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9156" y="314961"/>
            <a:ext cx="1097280" cy="109728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9385810" y="422834"/>
            <a:ext cx="574801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420" y="1039617"/>
            <a:ext cx="1188720" cy="118872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193" y="1150976"/>
            <a:ext cx="822960" cy="822960"/>
          </a:xfrm>
          <a:prstGeom prst="rect">
            <a:avLst/>
          </a:prstGeom>
        </p:spPr>
      </p:pic>
      <p:cxnSp>
        <p:nvCxnSpPr>
          <p:cNvPr id="26" name="Straight Connector 25"/>
          <p:cNvCxnSpPr/>
          <p:nvPr/>
        </p:nvCxnSpPr>
        <p:spPr>
          <a:xfrm flipH="1">
            <a:off x="7863181" y="1150976"/>
            <a:ext cx="594050" cy="46427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3488" y="1091264"/>
            <a:ext cx="914400" cy="9144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3501" y="1123265"/>
            <a:ext cx="1463040" cy="1095867"/>
          </a:xfrm>
          <a:prstGeom prst="rect">
            <a:avLst/>
          </a:prstGeom>
        </p:spPr>
      </p:pic>
      <p:cxnSp>
        <p:nvCxnSpPr>
          <p:cNvPr id="29" name="Straight Connector 28"/>
          <p:cNvCxnSpPr/>
          <p:nvPr/>
        </p:nvCxnSpPr>
        <p:spPr>
          <a:xfrm>
            <a:off x="7793055" y="794463"/>
            <a:ext cx="0" cy="534648"/>
          </a:xfrm>
          <a:prstGeom prst="line">
            <a:avLst/>
          </a:prstGeom>
          <a:ln w="2222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7793055" y="1514902"/>
            <a:ext cx="69270" cy="490762"/>
          </a:xfrm>
          <a:prstGeom prst="line">
            <a:avLst/>
          </a:prstGeom>
          <a:ln w="2222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9439328" y="1368264"/>
            <a:ext cx="0" cy="534648"/>
          </a:xfrm>
          <a:prstGeom prst="line">
            <a:avLst/>
          </a:prstGeom>
          <a:ln w="22225">
            <a:solidFill>
              <a:schemeClr val="accent4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30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91283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6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80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800" decel="100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800" decel="100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000"/>
                            </p:stCondLst>
                            <p:childTnLst>
                              <p:par>
                                <p:cTn id="6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6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000"/>
                            </p:stCondLst>
                            <p:childTnLst>
                              <p:par>
                                <p:cTn id="8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600" decel="100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3000"/>
                            </p:stCondLst>
                            <p:childTnLst>
                              <p:par>
                                <p:cTn id="9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600" decel="100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6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6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45191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3 - FLAVOR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161307" y="412994"/>
                <a:ext cx="5805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s-ES_tradnl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vs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sz="24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ES_tradnl" sz="2400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s-ES_tradnl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2400" dirty="0" err="1" smtClean="0">
                    <a:latin typeface="Arial" charset="0"/>
                    <a:ea typeface="Arial" charset="0"/>
                    <a:cs typeface="Arial" charset="0"/>
                  </a:rPr>
                  <a:t>energy</a:t>
                </a:r>
                <a:r>
                  <a:rPr lang="es-ES_tradnl" sz="24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s-ES_tradnl" sz="2400" dirty="0" err="1" smtClean="0">
                    <a:latin typeface="Arial" charset="0"/>
                    <a:ea typeface="Arial" charset="0"/>
                    <a:cs typeface="Arial" charset="0"/>
                  </a:rPr>
                  <a:t>spectrum</a:t>
                </a:r>
                <a:endParaRPr lang="es-ES_tradnl" sz="24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61307" y="412994"/>
                <a:ext cx="5805056" cy="461665"/>
              </a:xfrm>
              <a:prstGeom prst="rect">
                <a:avLst/>
              </a:prstGeom>
              <a:blipFill rotWithShape="0">
                <a:blip r:embed="rId3"/>
                <a:stretch>
                  <a:fillRect t="-9333" b="-3200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1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75" y="1391029"/>
            <a:ext cx="3710640" cy="5486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657898" y="2164080"/>
                <a:ext cx="5370021" cy="424304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5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Candidates:</a:t>
                </a: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Data: 58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&amp; 27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Best fit total prediction: 59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 &amp;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27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5"/>
                  </a:buBlip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5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Background candidates: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5"/>
                  </a:buBlip>
                  <a:tabLst/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From beam: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11.1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 &amp;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7.0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endParaRPr lang="en-US" sz="20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From cosmic rays: 3.3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 &amp;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1.1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5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5"/>
                  </a:buBlip>
                </a:pPr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 Wrong sign: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0.7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 &amp;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2.2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>
                                <a:latin typeface="Cambria Math" panose="02040503050406030204" pitchFamily="18" charset="0"/>
                                <a:cs typeface="Arial" charset="0"/>
                              </a:rPr>
                            </m:ctrlPr>
                          </m:acc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7898" y="2164080"/>
                <a:ext cx="5370021" cy="4243041"/>
              </a:xfrm>
              <a:prstGeom prst="rect">
                <a:avLst/>
              </a:prstGeom>
              <a:blipFill rotWithShape="0">
                <a:blip r:embed="rId6"/>
                <a:stretch>
                  <a:fillRect t="-718" b="-158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Oval 2"/>
          <p:cNvSpPr/>
          <p:nvPr/>
        </p:nvSpPr>
        <p:spPr>
          <a:xfrm>
            <a:off x="6918387" y="2651760"/>
            <a:ext cx="716853" cy="5943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259483" y="2349366"/>
                <a:ext cx="341376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4.4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s-CO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CO" dirty="0" err="1" smtClean="0">
                    <a:solidFill>
                      <a:srgbClr val="FF0000"/>
                    </a:solidFill>
                  </a:rPr>
                  <a:t>evidence</a:t>
                </a:r>
                <a:r>
                  <a:rPr lang="es-CO" dirty="0" smtClean="0">
                    <a:solidFill>
                      <a:srgbClr val="FF0000"/>
                    </a:solidFill>
                  </a:rPr>
                  <a:t> </a:t>
                </a:r>
                <a:r>
                  <a:rPr lang="es-CO" dirty="0" err="1" smtClean="0">
                    <a:solidFill>
                      <a:srgbClr val="FF0000"/>
                    </a:solidFill>
                  </a:rPr>
                  <a:t>for</a:t>
                </a:r>
                <a:r>
                  <a:rPr lang="es-CO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CO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s-CO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CO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s-CO" dirty="0" smtClean="0">
                    <a:solidFill>
                      <a:srgbClr val="FF0000"/>
                    </a:solidFill>
                  </a:rPr>
                  <a:t> appearence!</a:t>
                </a:r>
                <a:endParaRPr lang="es-CO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483" y="2349366"/>
                <a:ext cx="3413760" cy="369332"/>
              </a:xfrm>
              <a:prstGeom prst="rect">
                <a:avLst/>
              </a:prstGeom>
              <a:blipFill rotWithShape="0">
                <a:blip r:embed="rId7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7923476" y="-90666"/>
            <a:ext cx="187712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Far Detector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7973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3" grpId="0"/>
      <p:bldP spid="3" grpId="0" animBg="1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83040" y="-106680"/>
            <a:ext cx="115750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Results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5760" y="-74139"/>
            <a:ext cx="345191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3 - FLAVOR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34158"/>
            <a:ext cx="10058400" cy="65592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721902" y="5456420"/>
                <a:ext cx="4766872" cy="375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s-CO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𝒔𝒊𝒏</m:t>
                        </m:r>
                      </m:e>
                      <m:sup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sSub>
                      <m:sSubPr>
                        <m:ctrlPr>
                          <a:rPr lang="es-CO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CO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𝟓</m:t>
                    </m:r>
                  </m:oMath>
                </a14:m>
                <a:r>
                  <a:rPr lang="es-CO" b="1" dirty="0" smtClean="0">
                    <a:solidFill>
                      <a:srgbClr val="7030A0"/>
                    </a:solidFill>
                  </a:rPr>
                  <a:t> disfavored at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endParaRPr lang="es-CO" b="1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1902" y="5456420"/>
                <a:ext cx="4766872" cy="375552"/>
              </a:xfrm>
              <a:prstGeom prst="rect">
                <a:avLst/>
              </a:prstGeom>
              <a:blipFill rotWithShape="0">
                <a:blip r:embed="rId4"/>
                <a:stretch>
                  <a:fillRect t="-6452" b="-24194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6783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5760" y="-74139"/>
            <a:ext cx="345191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3 - FLAVOR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462" y="495474"/>
            <a:ext cx="7259698" cy="548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3003" y="6181946"/>
            <a:ext cx="4646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7030A0"/>
                </a:solidFill>
              </a:rPr>
              <a:t>Compare various reported results</a:t>
            </a:r>
            <a:endParaRPr lang="en-US" sz="2400" b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83040" y="-106680"/>
            <a:ext cx="115750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Results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44625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5760" y="-74139"/>
            <a:ext cx="345191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3 - FLAVOR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49" y="794479"/>
            <a:ext cx="5467888" cy="5486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242515" y="2583802"/>
                <a:ext cx="5370021" cy="2269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Best fit: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Δ</m:t>
                    </m:r>
                    <m:sSubSup>
                      <m:sSubSupPr>
                        <m:ctrl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32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2.48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−0.06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+0.11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−3</m:t>
                        </m:r>
                      </m:sup>
                    </m:sSup>
                    <m:f>
                      <m:fPr>
                        <m:type m:val="skw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𝑒𝑉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(NH)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𝑠𝑖𝑛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23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0.56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−0.03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+0.04</m:t>
                        </m:r>
                      </m:sup>
                    </m:sSubSup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𝐶𝑃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0.0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−0.4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+1.3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𝜋</m:t>
                    </m:r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2515" y="2583802"/>
                <a:ext cx="5370021" cy="2269039"/>
              </a:xfrm>
              <a:prstGeom prst="rect">
                <a:avLst/>
              </a:prstGeom>
              <a:blipFill rotWithShape="0">
                <a:blip r:embed="rId5"/>
                <a:stretch>
                  <a:fillRect t="-21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8583040" y="-106680"/>
            <a:ext cx="115750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Results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47832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78" y="575439"/>
            <a:ext cx="5060119" cy="6474513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4905401" y="1738859"/>
            <a:ext cx="446089" cy="2698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31" name="Oval 30"/>
          <p:cNvSpPr/>
          <p:nvPr/>
        </p:nvSpPr>
        <p:spPr>
          <a:xfrm>
            <a:off x="711403" y="1738859"/>
            <a:ext cx="446089" cy="26982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5242515" y="964869"/>
                <a:ext cx="5370021" cy="226903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Best fit: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Δ</m:t>
                    </m:r>
                    <m:sSubSup>
                      <m:sSubSupPr>
                        <m:ctrlPr>
                          <a:rPr lang="el-GR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𝑚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32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2.48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−0.06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+0.11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−3</m:t>
                        </m:r>
                      </m:sup>
                    </m:sSup>
                    <m:f>
                      <m:fPr>
                        <m:type m:val="skw"/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𝑒𝑉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p>
                          <m:sSup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4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(NH)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𝑠𝑖𝑛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𝜃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23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0.56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−0.03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+0.04</m:t>
                        </m:r>
                      </m:sup>
                    </m:sSubSup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𝛿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𝐶𝑃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charset="0"/>
                      </a:rPr>
                      <m:t>=</m:t>
                    </m:r>
                    <m:sSubSup>
                      <m:sSub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0.0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−0.4</m:t>
                        </m:r>
                      </m:sub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+1.3</m:t>
                        </m:r>
                      </m:sup>
                    </m:sSubSup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𝜋</m:t>
                    </m:r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2515" y="964869"/>
                <a:ext cx="5370021" cy="2269039"/>
              </a:xfrm>
              <a:prstGeom prst="rect">
                <a:avLst/>
              </a:prstGeom>
              <a:blipFill rotWithShape="0">
                <a:blip r:embed="rId5"/>
                <a:stretch>
                  <a:fillRect t="-21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508" y="3474213"/>
            <a:ext cx="4663440" cy="355953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365760" y="-74139"/>
            <a:ext cx="345191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3 - FLAVOR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83040" y="-106680"/>
            <a:ext cx="115750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Results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88297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3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5760" y="-74139"/>
            <a:ext cx="3451914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3 - FLAVOR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78" y="575439"/>
            <a:ext cx="5060119" cy="647451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242515" y="964869"/>
                <a:ext cx="5370021" cy="22041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4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NH &amp; Upper Octant:</a:t>
                </a: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All values of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𝛿</m:t>
                    </m:r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allowed at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1.1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𝜎</m:t>
                    </m:r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IH:</a:t>
                </a:r>
              </a:p>
              <a:p>
                <a:pPr hangingPunct="0">
                  <a:buSzPts val="1287"/>
                  <a:buBlip>
                    <a:blip r:embed="rId4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4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𝛿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=</m:t>
                    </m:r>
                    <m:box>
                      <m:boxPr>
                        <m:ctrlP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</m:ctrlPr>
                      </m:boxPr>
                      <m:e>
                        <m:argPr>
                          <m:argSz m:val="-1"/>
                        </m:argP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𝜋</m:t>
                            </m:r>
                          </m:num>
                          <m:den>
                            <m: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Arial" charset="0"/>
                              </a:rPr>
                              <m:t>2</m:t>
                            </m:r>
                          </m:den>
                        </m:f>
                      </m:e>
                    </m:box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ruled out beyond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ea typeface="Arial" charset="0"/>
                        <a:cs typeface="Arial" charset="0"/>
                      </a:rPr>
                      <m:t>4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𝜎</m:t>
                    </m:r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42515" y="964869"/>
                <a:ext cx="5370021" cy="2204150"/>
              </a:xfrm>
              <a:prstGeom prst="rect">
                <a:avLst/>
              </a:prstGeom>
              <a:blipFill rotWithShape="0">
                <a:blip r:embed="rId5"/>
                <a:stretch>
                  <a:fillRect t="-1381" b="-193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508" y="3474213"/>
            <a:ext cx="4663440" cy="3559534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>
          <a:xfrm>
            <a:off x="5424407" y="949371"/>
            <a:ext cx="526942" cy="4144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106332" y="575439"/>
                <a:ext cx="201527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O" b="1" dirty="0" smtClean="0">
                    <a:solidFill>
                      <a:srgbClr val="FF0000"/>
                    </a:solidFill>
                  </a:rPr>
                  <a:t>Preferred at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endParaRPr lang="es-CO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6332" y="575439"/>
                <a:ext cx="2015277" cy="369332"/>
              </a:xfrm>
              <a:prstGeom prst="rect">
                <a:avLst/>
              </a:prstGeom>
              <a:blipFill rotWithShape="0">
                <a:blip r:embed="rId7"/>
                <a:stretch>
                  <a:fillRect l="-2727" t="-8197" b="-2459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8583040" y="-106680"/>
            <a:ext cx="115750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Results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49470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7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878504" y="-106680"/>
            <a:ext cx="1992091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What’s Next?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65760" y="-74139"/>
            <a:ext cx="1037727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err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4935454" y="964869"/>
                <a:ext cx="5370021" cy="570639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Same amount of data in both beam modes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Up until 2025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3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With favorable parameters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0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Sensitivity to hierarchy up to 3 – 5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𝜎</m:t>
                    </m:r>
                  </m:oMath>
                </a14:m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Sensitivity to CP violation beyond 2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𝜎</m:t>
                    </m:r>
                  </m:oMath>
                </a14:m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3"/>
                  </a:buBlip>
                </a:pPr>
                <a:endParaRPr lang="en-US" sz="2000" dirty="0" smtClean="0"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3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Expected improvements from:</a:t>
                </a:r>
              </a:p>
              <a:p>
                <a:pPr hangingPunct="0">
                  <a:buSzPts val="1287"/>
                  <a:buBlip>
                    <a:blip r:embed="rId3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Test beam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2" hangingPunct="0">
                  <a:buSzPts val="1287"/>
                  <a:buBlip>
                    <a:blip r:embed="rId3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Detector response model</a:t>
                </a:r>
              </a:p>
              <a:p>
                <a:pPr lvl="2" hangingPunct="0">
                  <a:buSzPts val="1287"/>
                  <a:buBlip>
                    <a:blip r:embed="rId3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Simulation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2" hangingPunct="0">
                  <a:buSzPts val="1287"/>
                  <a:buBlip>
                    <a:blip r:embed="rId3"/>
                  </a:buBlip>
                </a:pPr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 GENIE 3.0 cross sections</a:t>
                </a: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454" y="964869"/>
                <a:ext cx="5370021" cy="5706391"/>
              </a:xfrm>
              <a:prstGeom prst="rect">
                <a:avLst/>
              </a:prstGeom>
              <a:blipFill rotWithShape="0">
                <a:blip r:embed="rId4"/>
                <a:stretch>
                  <a:fillRect t="-534" b="-85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91" y="2230363"/>
            <a:ext cx="4846320" cy="350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82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Rectangle 22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4" name="TextBox 23"/>
          <p:cNvSpPr txBox="1"/>
          <p:nvPr/>
        </p:nvSpPr>
        <p:spPr>
          <a:xfrm>
            <a:off x="365760" y="-74139"/>
            <a:ext cx="183018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SUMMARY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640080" y="1371599"/>
                <a:ext cx="6314719" cy="5326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anchorCtr="0" compatLnSpc="0">
                <a:spAutoFit/>
              </a:bodyPr>
              <a:lstStyle/>
              <a:p>
                <a:pPr lvl="0" hangingPunct="0">
                  <a:buSzPts val="1287"/>
                  <a:buBlip>
                    <a:blip r:embed="rId3"/>
                  </a:buBlip>
                </a:pPr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 With </a:t>
                </a:r>
                <a14:m>
                  <m:oMath xmlns:m="http://schemas.openxmlformats.org/officeDocument/2006/math">
                    <m:r>
                      <a:rPr lang="en-US" sz="2200" b="0" i="1" u="none" strike="noStrike" kern="1200" smtClean="0">
                        <a:ln>
                          <a:noFill/>
                        </a:ln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𝜈</m:t>
                    </m:r>
                    <m:r>
                      <a:rPr lang="en-US" sz="2200" b="0" i="1" u="none" strike="noStrike" kern="1200" smtClean="0">
                        <a:ln>
                          <a:noFill/>
                        </a:ln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:8.85×</m:t>
                    </m:r>
                    <m:sSup>
                      <m:sSupPr>
                        <m:ctrlPr>
                          <a:rPr lang="en-US" sz="22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 POT &amp;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</m:acc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: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12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.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33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×</m:t>
                    </m:r>
                    <m:sSup>
                      <m:sSupPr>
                        <m:ctrlP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20</m:t>
                        </m:r>
                      </m:sup>
                    </m:sSup>
                  </m:oMath>
                </a14:m>
                <a:r>
                  <a:rPr lang="en-US" sz="2200" dirty="0">
                    <a:latin typeface="Liberation Sans" pitchFamily="18"/>
                    <a:ea typeface="AR PL UMing HK" pitchFamily="2"/>
                    <a:cs typeface="Lohit Devanagari" pitchFamily="2"/>
                  </a:rPr>
                  <a:t> POT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endParaRPr lang="en-US" sz="2200" dirty="0" smtClean="0">
                  <a:latin typeface="Liberation Sans" pitchFamily="18"/>
                  <a:ea typeface="AR PL UMing HK" pitchFamily="2"/>
                  <a:cs typeface="Lohit Devanagari" pitchFamily="2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dirty="0">
                    <a:latin typeface="Liberation Sans" pitchFamily="18"/>
                    <a:ea typeface="AR PL UMing HK" pitchFamily="2"/>
                    <a:cs typeface="Lohit Devanagari" pitchFamily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AR PL UMing HK" pitchFamily="2"/>
                        <a:cs typeface="Lohit Devanagari" pitchFamily="2"/>
                      </a:rPr>
                      <m:t>4.4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𝜎</m:t>
                    </m:r>
                  </m:oMath>
                </a14:m>
                <a:r>
                  <a:rPr lang="en-US" sz="2200" dirty="0" smtClean="0">
                    <a:latin typeface="Liberation Sans" pitchFamily="18"/>
                    <a:ea typeface="AR PL UMing HK" pitchFamily="2"/>
                    <a:cs typeface="Lohit Devanagari" pitchFamily="2"/>
                  </a:rPr>
                  <a:t> evidence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2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Liberation Sans" pitchFamily="18"/>
                    <a:ea typeface="AR PL UMing HK" pitchFamily="2"/>
                    <a:cs typeface="Lohit Devanagari" pitchFamily="2"/>
                  </a:rPr>
                  <a:t> appearance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dirty="0">
                    <a:latin typeface="Liberation Sans" pitchFamily="18"/>
                    <a:ea typeface="AR PL UMing HK" pitchFamily="2"/>
                    <a:cs typeface="Lohit Devanagari" pitchFamily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AR PL UMing HK" pitchFamily="2"/>
                        <a:cs typeface="Lohit Devanagari" pitchFamily="2"/>
                      </a:rPr>
                      <m:t>1.6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𝜎</m:t>
                    </m:r>
                  </m:oMath>
                </a14:m>
                <a:r>
                  <a:rPr lang="en-US" sz="2200" dirty="0" smtClean="0">
                    <a:latin typeface="Liberation Sans" pitchFamily="18"/>
                    <a:ea typeface="AR PL UMing HK" pitchFamily="2"/>
                    <a:cs typeface="Lohit Devanagari" pitchFamily="2"/>
                  </a:rPr>
                  <a:t> preference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en-US" sz="2200" dirty="0" smtClean="0">
                    <a:latin typeface="Liberation Sans" pitchFamily="18"/>
                    <a:ea typeface="AR PL UMing HK" pitchFamily="2"/>
                    <a:cs typeface="Lohit Devanagari" pitchFamily="2"/>
                  </a:rPr>
                  <a:t> in upper octant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dirty="0">
                    <a:latin typeface="Liberation Sans" pitchFamily="18"/>
                    <a:ea typeface="AR PL UMing HK" pitchFamily="2"/>
                    <a:cs typeface="Lohit Devanagari" pitchFamily="2"/>
                  </a:rPr>
                  <a:t>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AR PL UMing HK" pitchFamily="2"/>
                        <a:cs typeface="Lohit Devanagari" pitchFamily="2"/>
                      </a:rPr>
                      <m:t>1.9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𝜎</m:t>
                    </m:r>
                    <m:r>
                      <a:rPr lang="en-US" sz="22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 </m:t>
                    </m:r>
                  </m:oMath>
                </a14:m>
                <a:r>
                  <a:rPr lang="en-US" sz="2200" dirty="0" smtClean="0">
                    <a:latin typeface="Liberation Sans" pitchFamily="18"/>
                    <a:ea typeface="AR PL UMing HK" pitchFamily="2"/>
                    <a:cs typeface="Lohit Devanagari" pitchFamily="2"/>
                  </a:rPr>
                  <a:t>preference for the Normal Hierarchy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200" dirty="0">
                  <a:latin typeface="Liberation Sans" pitchFamily="18"/>
                  <a:ea typeface="AR PL UMing HK" pitchFamily="2"/>
                  <a:cs typeface="Lohit Devanagari" pitchFamily="2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 </a:t>
                </a:r>
                <a:r>
                  <a:rPr lang="en-US" sz="2200" b="0" i="0" u="none" strike="noStrike" kern="1200" dirty="0" err="1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NOvA</a:t>
                </a:r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 running through 2025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endParaRPr lang="en-US" sz="2200" dirty="0">
                  <a:latin typeface="Liberation Sans" pitchFamily="18"/>
                  <a:ea typeface="AR PL UMing HK" pitchFamily="2"/>
                  <a:cs typeface="Lohit Devanagari" pitchFamily="2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 Possible 3 - 5</a:t>
                </a:r>
                <a14:m>
                  <m:oMath xmlns:m="http://schemas.openxmlformats.org/officeDocument/2006/math">
                    <m:r>
                      <a:rPr lang="en-US" sz="2200" b="0" i="1" u="none" strike="noStrike" kern="1200" smtClean="0">
                        <a:ln>
                          <a:noFill/>
                        </a:ln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𝜎</m:t>
                    </m:r>
                  </m:oMath>
                </a14:m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 to mass hierarchy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dirty="0">
                    <a:latin typeface="Liberation Sans" pitchFamily="18"/>
                    <a:ea typeface="AR PL UMing HK" pitchFamily="2"/>
                    <a:cs typeface="Lohit Devanagari" pitchFamily="2"/>
                  </a:rPr>
                  <a:t> </a:t>
                </a:r>
                <a:r>
                  <a:rPr lang="en-US" sz="2200" dirty="0" smtClean="0">
                    <a:latin typeface="Liberation Sans" pitchFamily="18"/>
                    <a:ea typeface="AR PL UMing HK" pitchFamily="2"/>
                    <a:cs typeface="Lohit Devanagari" pitchFamily="2"/>
                  </a:rPr>
                  <a:t>Potential sensitivity to CP violation beyond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AR PL UMing HK" pitchFamily="2"/>
                        <a:cs typeface="Lohit Devanagari" pitchFamily="2"/>
                      </a:rPr>
                      <m:t>2</m:t>
                    </m:r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Lohit Devanagari" pitchFamily="2"/>
                      </a:rPr>
                      <m:t>𝜎</m:t>
                    </m:r>
                  </m:oMath>
                </a14:m>
                <a:endParaRPr lang="en-US" sz="2200" b="0" dirty="0" smtClean="0">
                  <a:latin typeface="Liberation Sans" pitchFamily="18"/>
                  <a:ea typeface="Cambria Math" panose="02040503050406030204" pitchFamily="18" charset="0"/>
                  <a:cs typeface="Lohit Devanagari" pitchFamily="2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200" b="0" i="0" u="none" strike="noStrike" kern="1200" dirty="0" smtClean="0">
                  <a:ln>
                    <a:noFill/>
                  </a:ln>
                  <a:latin typeface="Liberation Sans" pitchFamily="18"/>
                  <a:ea typeface="AR PL UMing HK" pitchFamily="2"/>
                  <a:cs typeface="Lohit Devanagari" pitchFamily="2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dirty="0">
                    <a:latin typeface="Liberation Sans" pitchFamily="18"/>
                    <a:ea typeface="AR PL UMing HK" pitchFamily="2"/>
                    <a:cs typeface="Lohit Devanagari" pitchFamily="2"/>
                  </a:rPr>
                  <a:t> </a:t>
                </a:r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Improvement </a:t>
                </a:r>
                <a:r>
                  <a:rPr lang="en-US" sz="2200" dirty="0" smtClean="0">
                    <a:latin typeface="Liberation Sans" pitchFamily="18"/>
                    <a:ea typeface="AR PL UMing HK" pitchFamily="2"/>
                    <a:cs typeface="Lohit Devanagari" pitchFamily="2"/>
                  </a:rPr>
                  <a:t>to systematic</a:t>
                </a:r>
              </a:p>
              <a:p>
                <a:pPr lvl="2" hangingPunct="0">
                  <a:buSzPts val="1287"/>
                  <a:buBlip>
                    <a:blip r:embed="rId3"/>
                  </a:buBlip>
                </a:pPr>
                <a:r>
                  <a:rPr lang="en-US" sz="2200" b="0" i="0" u="none" strike="noStrike" kern="1200" dirty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 </a:t>
                </a:r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Test beam</a:t>
                </a:r>
              </a:p>
              <a:p>
                <a:pPr lvl="2" hangingPunct="0">
                  <a:buSzPts val="1287"/>
                  <a:buBlip>
                    <a:blip r:embed="rId3"/>
                  </a:buBlip>
                </a:pPr>
                <a:r>
                  <a:rPr lang="en-US" sz="2200" dirty="0">
                    <a:latin typeface="Liberation Sans" pitchFamily="18"/>
                    <a:ea typeface="AR PL UMing HK" pitchFamily="2"/>
                    <a:cs typeface="Lohit Devanagari" pitchFamily="2"/>
                  </a:rPr>
                  <a:t> </a:t>
                </a:r>
                <a:r>
                  <a:rPr lang="en-US" sz="2200" dirty="0" smtClean="0">
                    <a:latin typeface="Liberation Sans" pitchFamily="18"/>
                    <a:ea typeface="AR PL UMing HK" pitchFamily="2"/>
                    <a:cs typeface="Lohit Devanagari" pitchFamily="2"/>
                  </a:rPr>
                  <a:t>Cross sections from the neutrino community</a:t>
                </a:r>
                <a:endParaRPr lang="en-US" sz="2200" b="0" i="0" u="none" strike="noStrike" kern="1200" dirty="0">
                  <a:ln>
                    <a:noFill/>
                  </a:ln>
                  <a:latin typeface="Liberation Sans" pitchFamily="18"/>
                  <a:ea typeface="AR PL UMing HK" pitchFamily="2"/>
                  <a:cs typeface="Lohit Devanagari" pitchFamily="2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endParaRPr lang="en-US" sz="2200" b="0" i="0" u="none" strike="noStrike" kern="1200" dirty="0">
                  <a:ln>
                    <a:noFill/>
                  </a:ln>
                  <a:latin typeface="Liberation Sans" pitchFamily="18"/>
                  <a:ea typeface="AR PL UMing HK" pitchFamily="2"/>
                  <a:cs typeface="Lohit Devanagari" pitchFamily="2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</a:rPr>
                  <a:t> Latest results here: </a:t>
                </a:r>
                <a:r>
                  <a:rPr lang="en-US" sz="2200" b="0" i="0" u="none" strike="noStrike" kern="1200" dirty="0" smtClean="0">
                    <a:ln>
                      <a:noFill/>
                    </a:ln>
                    <a:latin typeface="Liberation Sans" pitchFamily="18"/>
                    <a:ea typeface="AR PL UMing HK" pitchFamily="2"/>
                    <a:cs typeface="Lohit Devanagari" pitchFamily="2"/>
                    <a:hlinkClick r:id="rId4"/>
                  </a:rPr>
                  <a:t>arXiv:1906.04907</a:t>
                </a:r>
                <a:endParaRPr lang="en-US" sz="2200" b="0" i="0" u="none" strike="noStrike" kern="1200" dirty="0">
                  <a:ln>
                    <a:noFill/>
                  </a:ln>
                  <a:latin typeface="Liberation Sans" pitchFamily="18"/>
                  <a:ea typeface="AR PL UMing HK" pitchFamily="2"/>
                  <a:cs typeface="Lohit Devanagari" pitchFamily="2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" y="1371599"/>
                <a:ext cx="6314719" cy="5326608"/>
              </a:xfrm>
              <a:prstGeom prst="rect">
                <a:avLst/>
              </a:prstGeom>
              <a:blipFill rotWithShape="0">
                <a:blip r:embed="rId5"/>
                <a:stretch>
                  <a:fillRect t="-458" b="-125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9EDE6-61EF-41F7-A294-F729EEFC88AA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3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741231" y="2398423"/>
                <a:ext cx="38524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Maximal mixing disfavored at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𝝈</m:t>
                    </m:r>
                  </m:oMath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41231" y="2398423"/>
                <a:ext cx="3852472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1424" t="-8197" b="-2459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/>
          <p:cNvSpPr/>
          <p:nvPr/>
        </p:nvSpPr>
        <p:spPr>
          <a:xfrm>
            <a:off x="6610661" y="4017364"/>
            <a:ext cx="224852" cy="689547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8" name="TextBox 7"/>
          <p:cNvSpPr txBox="1"/>
          <p:nvPr/>
        </p:nvSpPr>
        <p:spPr>
          <a:xfrm>
            <a:off x="7165298" y="4182254"/>
            <a:ext cx="2608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solidFill>
                  <a:srgbClr val="FF0000"/>
                </a:solidFill>
              </a:rPr>
              <a:t>Key to </a:t>
            </a:r>
            <a:r>
              <a:rPr lang="es-CO" b="1" dirty="0" err="1" smtClean="0">
                <a:solidFill>
                  <a:srgbClr val="FF0000"/>
                </a:solidFill>
              </a:rPr>
              <a:t>cosmology</a:t>
            </a:r>
            <a:endParaRPr lang="es-CO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76535" y="6300184"/>
            <a:ext cx="2893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dirty="0" err="1"/>
              <a:t>Phys</a:t>
            </a:r>
            <a:r>
              <a:rPr lang="es-CO" dirty="0"/>
              <a:t>. Rev. </a:t>
            </a:r>
            <a:r>
              <a:rPr lang="es-CO" dirty="0" err="1"/>
              <a:t>Lett</a:t>
            </a:r>
            <a:r>
              <a:rPr lang="es-CO" dirty="0"/>
              <a:t>. </a:t>
            </a:r>
            <a:r>
              <a:rPr lang="es-CO" b="1" dirty="0"/>
              <a:t>123</a:t>
            </a:r>
            <a:r>
              <a:rPr lang="es-CO" dirty="0"/>
              <a:t>, </a:t>
            </a:r>
            <a:r>
              <a:rPr lang="es-CO" dirty="0" smtClean="0"/>
              <a:t>151803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Rectangle 22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9EDE6-61EF-41F7-A294-F729EEFC88AA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87786" y="1482436"/>
            <a:ext cx="4613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800" smtClean="0">
                <a:latin typeface="Arial" charset="0"/>
                <a:ea typeface="Arial" charset="0"/>
                <a:cs typeface="Arial" charset="0"/>
              </a:rPr>
              <a:t>THANK YOU!</a:t>
            </a:r>
            <a:endParaRPr lang="es-ES_tradnl" sz="480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74720" y="3408218"/>
            <a:ext cx="319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dirty="0" smtClean="0">
                <a:solidFill>
                  <a:srgbClr val="00B0F0"/>
                </a:solidFill>
              </a:rPr>
              <a:t>earrieta@unimagdalena.edu.co</a:t>
            </a:r>
            <a:endParaRPr lang="es-ES_tradnl" dirty="0">
              <a:solidFill>
                <a:srgbClr val="00B0F0"/>
              </a:solidFill>
            </a:endParaRPr>
          </a:p>
        </p:txBody>
      </p:sp>
      <p:sp>
        <p:nvSpPr>
          <p:cNvPr id="13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4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880" y="4296938"/>
            <a:ext cx="1414463" cy="1371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b="1055"/>
          <a:stretch/>
        </p:blipFill>
        <p:spPr>
          <a:xfrm>
            <a:off x="5840" y="4592195"/>
            <a:ext cx="1179720" cy="108570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08798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3" name="Rectangle 22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9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79EDE6-61EF-41F7-A294-F729EEFC88AA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87786" y="1482436"/>
            <a:ext cx="46135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4800" dirty="0" err="1" smtClean="0">
                <a:latin typeface="Arial" charset="0"/>
                <a:ea typeface="Arial" charset="0"/>
                <a:cs typeface="Arial" charset="0"/>
              </a:rPr>
              <a:t>Suplements</a:t>
            </a:r>
            <a:r>
              <a:rPr lang="es-ES_tradnl" sz="4800" dirty="0" smtClean="0">
                <a:latin typeface="Arial" charset="0"/>
                <a:ea typeface="Arial" charset="0"/>
                <a:cs typeface="Arial" charset="0"/>
              </a:rPr>
              <a:t> </a:t>
            </a:r>
            <a:endParaRPr lang="es-ES_tradnl" sz="48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4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880" y="4296938"/>
            <a:ext cx="1414463" cy="1371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b="1055"/>
          <a:stretch/>
        </p:blipFill>
        <p:spPr>
          <a:xfrm>
            <a:off x="5840" y="4592195"/>
            <a:ext cx="1179720" cy="1085707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527813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91" b="16991"/>
          <a:stretch/>
        </p:blipFill>
        <p:spPr>
          <a:xfrm>
            <a:off x="9144" y="4846320"/>
            <a:ext cx="10058400" cy="246888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037727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err="1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NOvA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4243" y="-109728"/>
            <a:ext cx="2425286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Physics Program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0081" y="526475"/>
            <a:ext cx="9155084" cy="425868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has an extensive physics program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Two main goals related to oscillations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4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Establish the neutrino mass hierarchy (3</a:t>
            </a:r>
            <a:r>
              <a:rPr lang="en-US" sz="2000" b="0" i="0" u="none" strike="noStrike" kern="1200" dirty="0" smtClean="0">
                <a:ln>
                  <a:noFill/>
                </a:ln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lvl="1" hangingPunct="0">
              <a:buSzPts val="1287"/>
              <a:buBlip>
                <a:blip r:embed="rId4"/>
              </a:buBlip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Measure the </a:t>
            </a:r>
            <a:r>
              <a:rPr lang="en-US" sz="2000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CP phase (2,3</a:t>
            </a:r>
            <a:r>
              <a:rPr lang="en-US" sz="2000" dirty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)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Cross section program with near detector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Sterile neutrinos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Supernova neutrinos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4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Exotics: Magnetic monopoles, neutrino magnetic moment, dark matter &amp; more</a:t>
            </a:r>
          </a:p>
        </p:txBody>
      </p:sp>
      <p:sp>
        <p:nvSpPr>
          <p:cNvPr id="14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15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6293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7818" y="2646218"/>
            <a:ext cx="9455662" cy="286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914400"/>
            <a:ext cx="10058400" cy="594779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35930" y="388795"/>
            <a:ext cx="31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Cosmic </a:t>
            </a:r>
            <a:r>
              <a:rPr lang="en-US" smtClean="0">
                <a:latin typeface="Arial" charset="0"/>
                <a:ea typeface="Arial" charset="0"/>
                <a:cs typeface="Arial" charset="0"/>
              </a:rPr>
              <a:t>background rejection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93606" y="-73152"/>
            <a:ext cx="22258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Selection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4840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1728365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7818" y="2646218"/>
            <a:ext cx="9455662" cy="2867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" y="914400"/>
            <a:ext cx="10058400" cy="59477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820" y="1117917"/>
            <a:ext cx="6400800" cy="4340772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 flipV="1">
            <a:off x="2493816" y="5015344"/>
            <a:ext cx="978408" cy="1024128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3602180" y="5020952"/>
            <a:ext cx="4031673" cy="1022273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435930" y="388795"/>
            <a:ext cx="31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Cosmic background rejection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602180" y="6043225"/>
            <a:ext cx="0" cy="454557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3463625" y="6044184"/>
            <a:ext cx="0" cy="454557"/>
          </a:xfrm>
          <a:prstGeom prst="lin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ight Brace 14"/>
          <p:cNvSpPr/>
          <p:nvPr/>
        </p:nvSpPr>
        <p:spPr>
          <a:xfrm rot="5400000">
            <a:off x="7014724" y="4343400"/>
            <a:ext cx="274127" cy="964134"/>
          </a:xfrm>
          <a:prstGeom prst="rightBrac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Right Brace 25"/>
          <p:cNvSpPr/>
          <p:nvPr/>
        </p:nvSpPr>
        <p:spPr>
          <a:xfrm rot="5400000">
            <a:off x="2886054" y="4343400"/>
            <a:ext cx="274127" cy="964134"/>
          </a:xfrm>
          <a:prstGeom prst="rightBrac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6" name="Right Brace 15"/>
          <p:cNvSpPr/>
          <p:nvPr/>
        </p:nvSpPr>
        <p:spPr>
          <a:xfrm rot="16200000">
            <a:off x="4326293" y="5212080"/>
            <a:ext cx="277220" cy="1682775"/>
          </a:xfrm>
          <a:prstGeom prst="rightBrac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7" name="Right Brace 26"/>
          <p:cNvSpPr/>
          <p:nvPr/>
        </p:nvSpPr>
        <p:spPr>
          <a:xfrm rot="16200000">
            <a:off x="2494479" y="5245673"/>
            <a:ext cx="274320" cy="1618488"/>
          </a:xfrm>
          <a:prstGeom prst="rightBrace">
            <a:avLst/>
          </a:prstGeom>
          <a:ln w="25400">
            <a:solidFill>
              <a:srgbClr val="E03E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17" name="TextBox 16"/>
          <p:cNvSpPr txBox="1"/>
          <p:nvPr/>
        </p:nvSpPr>
        <p:spPr>
          <a:xfrm>
            <a:off x="3034151" y="5583379"/>
            <a:ext cx="109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b="1" dirty="0" smtClean="0">
                <a:solidFill>
                  <a:srgbClr val="E03EFF"/>
                </a:solidFill>
              </a:rPr>
              <a:t>No </a:t>
            </a:r>
            <a:r>
              <a:rPr lang="es-ES_tradnl" b="1" dirty="0" err="1" smtClean="0">
                <a:solidFill>
                  <a:srgbClr val="E03EFF"/>
                </a:solidFill>
              </a:rPr>
              <a:t>beam</a:t>
            </a:r>
            <a:endParaRPr lang="es-ES_tradnl" b="1" dirty="0">
              <a:solidFill>
                <a:srgbClr val="E03EFF"/>
              </a:solidFill>
            </a:endParaRPr>
          </a:p>
        </p:txBody>
      </p:sp>
      <p:sp>
        <p:nvSpPr>
          <p:cNvPr id="28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9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93606" y="-73152"/>
            <a:ext cx="22258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Event Selection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057764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  <p:bldP spid="16" grpId="0" animBg="1"/>
      <p:bldP spid="27" grpId="0" animBg="1"/>
      <p:bldP spid="1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" y="365760"/>
            <a:ext cx="5074920" cy="6284882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For the muon neutrino disappearance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analysis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NOvA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uses mainly the energy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deposition profiles of muons to identify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them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sought signal is a primary muon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coming from a charge current interaction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between a muon neutrino and target 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nucleon/nucleus</a:t>
            </a:r>
          </a:p>
          <a:p>
            <a:pPr marR="0" lvl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tabLst/>
            </a:pP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A muon identification algorithm is </a:t>
            </a:r>
          </a:p>
          <a:p>
            <a:pPr lvl="1" hangingPunct="0">
              <a:buSzPts val="1287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 used</a:t>
            </a:r>
          </a:p>
          <a:p>
            <a:pPr lvl="1" hangingPunct="0">
              <a:buSzPts val="1287"/>
              <a:buBlip>
                <a:blip r:embed="rId3"/>
              </a:buBlip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The background to this signal are: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Neutral current interactions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Beam electron neutrino interactions</a:t>
            </a:r>
          </a:p>
          <a:p>
            <a:pPr lvl="1" hangingPunct="0">
              <a:buSzPts val="1287"/>
              <a:buBlip>
                <a:blip r:embed="rId3"/>
              </a:buBlip>
            </a:pPr>
            <a:r>
              <a:rPr lang="en-US" sz="2000" b="0" i="0" u="none" strike="noStrike" kern="1200" dirty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Also beam anti-muons (not rejected </a:t>
            </a:r>
          </a:p>
          <a:p>
            <a:pPr lvl="1" hangingPunct="0">
              <a:buSzPts val="1287"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by the algorith</a:t>
            </a: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m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Muon ID &gt; 0.75: is a </a:t>
            </a:r>
            <a:r>
              <a:rPr lang="en-US" sz="2000" b="0" i="0" u="none" strike="noStrike" kern="1200" dirty="0" err="1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moun</a:t>
            </a: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!</a:t>
            </a:r>
          </a:p>
        </p:txBody>
      </p:sp>
      <p:pic>
        <p:nvPicPr>
          <p:cNvPr id="32" name="Picture 31"/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43"/>
          <a:stretch/>
        </p:blipFill>
        <p:spPr>
          <a:xfrm>
            <a:off x="5074920" y="457200"/>
            <a:ext cx="4892040" cy="3321755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36" name="Picture 35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543"/>
          <a:stretch/>
        </p:blipFill>
        <p:spPr>
          <a:xfrm>
            <a:off x="5074920" y="3840480"/>
            <a:ext cx="4892040" cy="3321756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37" name="Rectangle 36"/>
          <p:cNvSpPr/>
          <p:nvPr/>
        </p:nvSpPr>
        <p:spPr>
          <a:xfrm>
            <a:off x="7966364" y="3840480"/>
            <a:ext cx="1856509" cy="286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8714509" y="5084618"/>
            <a:ext cx="13854" cy="173181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8728363" y="5112328"/>
            <a:ext cx="79946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325814" y="6238412"/>
            <a:ext cx="1432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err="1" smtClean="0">
                <a:solidFill>
                  <a:srgbClr val="FF0000"/>
                </a:solidFill>
              </a:rPr>
              <a:t>Example</a:t>
            </a:r>
            <a:endParaRPr lang="es-CO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72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0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0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983480" y="5409385"/>
            <a:ext cx="5074920" cy="38583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smtClean="0">
                <a:latin typeface="Arial" charset="0"/>
                <a:ea typeface="Arial" charset="0"/>
                <a:cs typeface="Arial" charset="0"/>
              </a:rPr>
              <a:t> Muon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energy from range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57200"/>
            <a:ext cx="4892040" cy="3359594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3931920"/>
            <a:ext cx="4892040" cy="3356952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0" t="42113" r="25450" b="24405"/>
          <a:stretch/>
        </p:blipFill>
        <p:spPr>
          <a:xfrm>
            <a:off x="5074920" y="3073030"/>
            <a:ext cx="4892040" cy="1606341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5264727" y="3935446"/>
            <a:ext cx="997528" cy="378139"/>
          </a:xfrm>
          <a:prstGeom prst="right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>
                <a:solidFill>
                  <a:schemeClr val="tx1"/>
                </a:solidFill>
              </a:rPr>
              <a:t>Beam</a:t>
            </a:r>
            <a:endParaRPr lang="es-ES_tradnl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16510" y="3470630"/>
            <a:ext cx="106680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4500" smtClean="0">
                <a:solidFill>
                  <a:schemeClr val="bg1"/>
                </a:solidFill>
              </a:rPr>
              <a:t>)</a:t>
            </a:r>
            <a:endParaRPr lang="es-ES_tradnl" sz="450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15734" y="3734341"/>
            <a:ext cx="1660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err="1" smtClean="0">
                <a:solidFill>
                  <a:schemeClr val="bg1"/>
                </a:solidFill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es-ES_tradnl" baseline="-250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z</a:t>
            </a:r>
            <a:endParaRPr lang="es-ES_tradnl" baseline="-25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20700000">
            <a:off x="6377158" y="3325840"/>
            <a:ext cx="3548237" cy="0"/>
          </a:xfrm>
          <a:prstGeom prst="line">
            <a:avLst/>
          </a:prstGeom>
          <a:ln w="25400">
            <a:solidFill>
              <a:srgbClr val="E03EF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20739662">
            <a:off x="7801774" y="3167444"/>
            <a:ext cx="640080" cy="27432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_tradnl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range</a:t>
            </a:r>
            <a:endParaRPr lang="es-ES_tradnl" dirty="0">
              <a:solidFill>
                <a:srgbClr val="E03E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74920" y="1371600"/>
            <a:ext cx="5074920" cy="975737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ND 98.4% beam purity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3"/>
              </a:buBlip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Excellent agreement between data &amp; MC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04613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5" grpId="0" animBg="1"/>
      <p:bldP spid="16" grpId="0"/>
      <p:bldP spid="20" grpId="0"/>
      <p:bldP spid="30" grpId="0" animBg="1"/>
      <p:bldP spid="3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2232862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ND ANALYSIS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64107" y="-137160"/>
            <a:ext cx="2563722" cy="486146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400" b="1" baseline="-25000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400" b="1" dirty="0" smtClean="0"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 Disappearance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pic>
        <p:nvPicPr>
          <p:cNvPr id="11" name="Picture 10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57200"/>
            <a:ext cx="4892040" cy="3359594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3931920"/>
            <a:ext cx="4892040" cy="3356952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40" t="42113" r="25450" b="24405"/>
          <a:stretch/>
        </p:blipFill>
        <p:spPr>
          <a:xfrm>
            <a:off x="5074920" y="2200186"/>
            <a:ext cx="4892040" cy="1606341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5264727" y="3062602"/>
            <a:ext cx="997528" cy="378139"/>
          </a:xfrm>
          <a:prstGeom prst="rightArrow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err="1" smtClean="0">
                <a:solidFill>
                  <a:schemeClr val="tx1"/>
                </a:solidFill>
              </a:rPr>
              <a:t>Beam</a:t>
            </a:r>
            <a:endParaRPr lang="es-ES_tradnl" dirty="0">
              <a:solidFill>
                <a:schemeClr val="tx1"/>
              </a:solidFill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rot="20700000">
            <a:off x="6377158" y="2452996"/>
            <a:ext cx="3548237" cy="0"/>
          </a:xfrm>
          <a:prstGeom prst="line">
            <a:avLst/>
          </a:prstGeom>
          <a:ln w="25400">
            <a:solidFill>
              <a:srgbClr val="E03EFF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20739662">
            <a:off x="7801774" y="2294600"/>
            <a:ext cx="640080" cy="274320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_tradnl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range</a:t>
            </a:r>
            <a:endParaRPr lang="es-ES_tradnl" dirty="0">
              <a:solidFill>
                <a:srgbClr val="E03E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74920" y="374061"/>
            <a:ext cx="5074920" cy="158487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000" b="0" i="0" u="none" strike="noStrike" kern="1200" dirty="0" smtClean="0">
                <a:ln>
                  <a:noFill/>
                </a:ln>
                <a:latin typeface="Arial" charset="0"/>
                <a:ea typeface="Arial" charset="0"/>
                <a:cs typeface="Arial" charset="0"/>
              </a:rPr>
              <a:t> Hadronic energy shower from calorimetry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000" baseline="-250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=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000" baseline="-25000" dirty="0" err="1" smtClean="0">
                <a:latin typeface="Arial" charset="0"/>
                <a:ea typeface="Arial" charset="0"/>
                <a:cs typeface="Arial" charset="0"/>
              </a:rPr>
              <a:t>had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+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E</a:t>
            </a:r>
            <a:r>
              <a:rPr lang="en-US" sz="2000" baseline="-25000" dirty="0" err="1" smtClean="0">
                <a:latin typeface="Arial" charset="0"/>
                <a:ea typeface="Arial" charset="0"/>
                <a:cs typeface="Arial" charset="0"/>
              </a:rPr>
              <a:t>muon</a:t>
            </a:r>
            <a:endParaRPr lang="en-US" sz="2000" baseline="-25000" dirty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7"/>
              <a:buBlip>
                <a:blip r:embed="rId6"/>
              </a:buBlip>
              <a:tabLst/>
            </a:pPr>
            <a:r>
              <a:rPr lang="en-US" sz="2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Excellent agreement between data &amp; MC</a:t>
            </a:r>
            <a:endParaRPr lang="en-US" sz="2000" b="0" i="0" u="none" strike="noStrike" kern="1200" dirty="0" smtClean="0">
              <a:ln>
                <a:noFill/>
              </a:ln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368334" y="2951003"/>
            <a:ext cx="1196246" cy="800104"/>
          </a:xfrm>
          <a:prstGeom prst="ellipse">
            <a:avLst/>
          </a:prstGeom>
          <a:noFill/>
          <a:ln w="25400">
            <a:solidFill>
              <a:srgbClr val="E03E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1" name="TextBox 20"/>
          <p:cNvSpPr txBox="1"/>
          <p:nvPr/>
        </p:nvSpPr>
        <p:spPr>
          <a:xfrm>
            <a:off x="7366899" y="3078288"/>
            <a:ext cx="148614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s-ES_tradnl" dirty="0" err="1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Hadronic</a:t>
            </a:r>
            <a:r>
              <a:rPr lang="es-ES_tradnl" dirty="0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s-ES_tradnl" dirty="0" err="1" smtClean="0">
                <a:solidFill>
                  <a:srgbClr val="E03EFF"/>
                </a:solidFill>
                <a:latin typeface="Arial" charset="0"/>
                <a:ea typeface="Arial" charset="0"/>
                <a:cs typeface="Arial" charset="0"/>
              </a:rPr>
              <a:t>Shower</a:t>
            </a:r>
            <a:endParaRPr lang="es-ES_tradnl" dirty="0">
              <a:solidFill>
                <a:srgbClr val="E03E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Picture 2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708" y="3840480"/>
            <a:ext cx="4474464" cy="3355848"/>
          </a:xfrm>
          <a:prstGeom prst="rect">
            <a:avLst/>
          </a:prstGeom>
          <a:ln w="6350">
            <a:solidFill>
              <a:srgbClr val="0070C0"/>
            </a:solidFill>
          </a:ln>
        </p:spPr>
      </p:pic>
      <p:sp>
        <p:nvSpPr>
          <p:cNvPr id="4" name="Rectangle 3"/>
          <p:cNvSpPr/>
          <p:nvPr/>
        </p:nvSpPr>
        <p:spPr>
          <a:xfrm>
            <a:off x="5074920" y="955964"/>
            <a:ext cx="4892040" cy="1002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/>
          </a:p>
        </p:txBody>
      </p:sp>
      <p:sp>
        <p:nvSpPr>
          <p:cNvPr id="26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8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74080" y="6888480"/>
            <a:ext cx="371856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700" dirty="0" err="1" smtClean="0"/>
              <a:t>Reconstructed</a:t>
            </a:r>
            <a:r>
              <a:rPr lang="es-CO" sz="1700" dirty="0" smtClean="0"/>
              <a:t> Neutrino </a:t>
            </a:r>
            <a:r>
              <a:rPr lang="es-CO" sz="1700" dirty="0" err="1" smtClean="0"/>
              <a:t>Energy</a:t>
            </a:r>
            <a:r>
              <a:rPr lang="es-CO" sz="1700" dirty="0" smtClean="0"/>
              <a:t> (</a:t>
            </a:r>
            <a:r>
              <a:rPr lang="es-CO" sz="1700" dirty="0" err="1" smtClean="0"/>
              <a:t>GeV</a:t>
            </a:r>
            <a:r>
              <a:rPr lang="es-CO" sz="1700" dirty="0" smtClean="0"/>
              <a:t>)</a:t>
            </a:r>
            <a:endParaRPr lang="es-CO" sz="1700" dirty="0"/>
          </a:p>
        </p:txBody>
      </p:sp>
    </p:spTree>
    <p:extLst>
      <p:ext uri="{BB962C8B-B14F-4D97-AF65-F5344CB8AC3E}">
        <p14:creationId xmlns:p14="http://schemas.microsoft.com/office/powerpoint/2010/main" val="289349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2" grpId="0" animBg="1"/>
      <p:bldP spid="21" grpId="0"/>
      <p:bldP spid="4" grpId="0" animBg="1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3"/>
          <a:stretch/>
        </p:blipFill>
        <p:spPr>
          <a:xfrm>
            <a:off x="118745" y="4358707"/>
            <a:ext cx="2932430" cy="2848475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4360" y="914400"/>
            <a:ext cx="4074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Easiest case: oscillation amongst two states (good approximation)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7" name="Picture 26" descr="Screen Shot 2015-02-05 at 12.58.54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098040"/>
            <a:ext cx="1847850" cy="908050"/>
          </a:xfrm>
          <a:prstGeom prst="rect">
            <a:avLst/>
          </a:prstGeom>
        </p:spPr>
      </p:pic>
      <p:pic>
        <p:nvPicPr>
          <p:cNvPr id="28" name="Picture 27" descr="Screen Shot 2015-02-05 at 1.01.18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770" y="2098040"/>
            <a:ext cx="6432550" cy="952500"/>
          </a:xfrm>
          <a:prstGeom prst="rect">
            <a:avLst/>
          </a:prstGeom>
        </p:spPr>
      </p:pic>
      <p:pic>
        <p:nvPicPr>
          <p:cNvPr id="29" name="Picture 28" descr="Screen Shot 2015-02-05 at 1.01.39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20" y="1793240"/>
            <a:ext cx="1574800" cy="3048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0" name="Picture 29" descr="Screen Shot 2015-02-05 at 2.32.44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3787140"/>
            <a:ext cx="1581150" cy="546100"/>
          </a:xfrm>
          <a:prstGeom prst="rect">
            <a:avLst/>
          </a:prstGeom>
        </p:spPr>
      </p:pic>
      <p:pic>
        <p:nvPicPr>
          <p:cNvPr id="31" name="Picture 30" descr="Screen Shot 2015-02-05 at 2.32.59 P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30" y="3958590"/>
            <a:ext cx="863600" cy="285750"/>
          </a:xfrm>
          <a:prstGeom prst="rect">
            <a:avLst/>
          </a:prstGeom>
        </p:spPr>
      </p:pic>
      <p:pic>
        <p:nvPicPr>
          <p:cNvPr id="32" name="Picture 31" descr="Screen Shot 2015-02-05 at 2.33.11 P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160" y="3985260"/>
            <a:ext cx="228600" cy="228600"/>
          </a:xfrm>
          <a:prstGeom prst="rect">
            <a:avLst/>
          </a:prstGeom>
        </p:spPr>
      </p:pic>
      <p:pic>
        <p:nvPicPr>
          <p:cNvPr id="33" name="Picture 32" descr="Screen Shot 2015-02-05 at 2.37.52 PM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180" y="3823208"/>
            <a:ext cx="3917950" cy="4762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746760" y="3216327"/>
                <a:ext cx="3524250" cy="4247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Oscillation amongst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𝜇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  <a:cs typeface="Arial" charset="0"/>
                      </a:rPr>
                      <m:t> &amp; 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𝜈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 smtClean="0">
                    <a:latin typeface="Arial" charset="0"/>
                    <a:ea typeface="Arial" charset="0"/>
                    <a:cs typeface="Arial" charset="0"/>
                  </a:rPr>
                  <a:t>:</a:t>
                </a:r>
                <a:endParaRPr lang="en-US" sz="2000" dirty="0"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6760" y="3216327"/>
                <a:ext cx="3524250" cy="424796"/>
              </a:xfrm>
              <a:prstGeom prst="rect">
                <a:avLst/>
              </a:prstGeom>
              <a:blipFill rotWithShape="0">
                <a:blip r:embed="rId11"/>
                <a:stretch>
                  <a:fillRect l="-1903" t="-8696" b="-2029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>
            <a:off x="7643555" y="3836670"/>
            <a:ext cx="164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Probability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6" name="Picture 35" descr="Screen Shot 2015-02-05 at 2.43.27 PM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580" y="4549140"/>
            <a:ext cx="660400" cy="285750"/>
          </a:xfrm>
          <a:prstGeom prst="rect">
            <a:avLst/>
          </a:prstGeom>
          <a:ln>
            <a:solidFill>
              <a:srgbClr val="C0504D"/>
            </a:solidFill>
          </a:ln>
        </p:spPr>
      </p:pic>
      <p:sp>
        <p:nvSpPr>
          <p:cNvPr id="37" name="Oval 36"/>
          <p:cNvSpPr/>
          <p:nvPr/>
        </p:nvSpPr>
        <p:spPr>
          <a:xfrm>
            <a:off x="6949440" y="3985260"/>
            <a:ext cx="121920" cy="228600"/>
          </a:xfrm>
          <a:prstGeom prst="ellipse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7002780" y="4213860"/>
            <a:ext cx="7620" cy="33528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Screen Shot 2015-02-05 at 2.47.51 PM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005" y="5379720"/>
            <a:ext cx="971550" cy="50800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cxnSp>
        <p:nvCxnSpPr>
          <p:cNvPr id="40" name="Straight Arrow Connector 39"/>
          <p:cNvCxnSpPr/>
          <p:nvPr/>
        </p:nvCxnSpPr>
        <p:spPr>
          <a:xfrm>
            <a:off x="7002780" y="4834890"/>
            <a:ext cx="0" cy="54483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467610" y="5385713"/>
            <a:ext cx="3028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Maximum of Probability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3695700" y="3948430"/>
            <a:ext cx="723900" cy="308967"/>
          </a:xfrm>
          <a:prstGeom prst="ellipse">
            <a:avLst/>
          </a:prstGeom>
          <a:solidFill>
            <a:schemeClr val="accent1">
              <a:lumMod val="60000"/>
              <a:lumOff val="4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4022725" y="4257397"/>
            <a:ext cx="34925" cy="11994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5415280" y="5633720"/>
            <a:ext cx="1101725" cy="0"/>
          </a:xfrm>
          <a:prstGeom prst="straightConnector1">
            <a:avLst/>
          </a:prstGeom>
          <a:ln>
            <a:solidFill>
              <a:srgbClr val="C0504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7864681" y="-73152"/>
            <a:ext cx="17390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46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7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11985" y="5201589"/>
            <a:ext cx="18667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 err="1" smtClean="0"/>
              <a:t>Baseline</a:t>
            </a:r>
            <a:r>
              <a:rPr lang="es-CO" dirty="0" smtClean="0"/>
              <a:t> = 810 km</a:t>
            </a:r>
          </a:p>
          <a:p>
            <a:endParaRPr lang="es-CO" dirty="0"/>
          </a:p>
          <a:p>
            <a:r>
              <a:rPr lang="es-CO" dirty="0" err="1" smtClean="0"/>
              <a:t>Energy</a:t>
            </a:r>
            <a:r>
              <a:rPr lang="es-CO" dirty="0" smtClean="0"/>
              <a:t> = 2 </a:t>
            </a:r>
            <a:r>
              <a:rPr lang="es-CO" dirty="0" err="1" smtClean="0"/>
              <a:t>GeV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928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7" grpId="0" animBg="1"/>
      <p:bldP spid="41" grpId="0"/>
      <p:bldP spid="42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Screen Shot 2015-02-05 at 3.08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631440"/>
            <a:ext cx="3746500" cy="2006600"/>
          </a:xfrm>
          <a:prstGeom prst="rect">
            <a:avLst/>
          </a:prstGeom>
        </p:spPr>
      </p:pic>
      <p:sp>
        <p:nvSpPr>
          <p:cNvPr id="47" name="Rounded Rectangle 46"/>
          <p:cNvSpPr/>
          <p:nvPr/>
        </p:nvSpPr>
        <p:spPr>
          <a:xfrm>
            <a:off x="3376820" y="1114862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Parameters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076960" y="2001520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2400" dirty="0" err="1" smtClean="0">
                <a:solidFill>
                  <a:schemeClr val="tx1"/>
                </a:solidFill>
              </a:rPr>
              <a:t>Measured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496560" y="2029262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Yet – to – be  measured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50" name="Elbow Connector 49"/>
          <p:cNvCxnSpPr/>
          <p:nvPr/>
        </p:nvCxnSpPr>
        <p:spPr>
          <a:xfrm rot="10800000" flipV="1">
            <a:off x="2310020" y="1371600"/>
            <a:ext cx="1066800" cy="62992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>
            <a:off x="5510420" y="1371600"/>
            <a:ext cx="1219200" cy="629920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358020" y="2651760"/>
                <a:ext cx="2733040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_tradnl" dirty="0" smtClean="0"/>
                  <a:t>Majorana </a:t>
                </a:r>
                <a:r>
                  <a:rPr lang="es-ES_tradnl" dirty="0" err="1" smtClean="0"/>
                  <a:t>phases</a:t>
                </a:r>
                <a:r>
                  <a:rPr lang="es-ES_tradnl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_tradnl" dirty="0" smtClean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s-ES_tradnl" dirty="0" smtClean="0"/>
              </a:p>
              <a:p>
                <a:endParaRPr lang="es-ES_tradnl" dirty="0" smtClean="0"/>
              </a:p>
              <a:p>
                <a:r>
                  <a:rPr lang="es-ES_tradnl" dirty="0" err="1" smtClean="0"/>
                  <a:t>Phase</a:t>
                </a:r>
                <a:r>
                  <a:rPr lang="es-ES_tradnl" dirty="0" smtClean="0"/>
                  <a:t> “CP”:  </a:t>
                </a:r>
                <a14:m>
                  <m:oMath xmlns:m="http://schemas.openxmlformats.org/officeDocument/2006/math">
                    <m:r>
                      <a:rPr lang="es-ES_tradn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endParaRPr lang="es-ES_tradnl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8020" y="2651760"/>
                <a:ext cx="2733040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1778" t="-2614" b="-915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ounded Rectangle 52"/>
          <p:cNvSpPr/>
          <p:nvPr/>
        </p:nvSpPr>
        <p:spPr>
          <a:xfrm>
            <a:off x="3376820" y="5707182"/>
            <a:ext cx="2133600" cy="66040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To – Do List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55" name="Oval 54"/>
          <p:cNvSpPr/>
          <p:nvPr/>
        </p:nvSpPr>
        <p:spPr>
          <a:xfrm>
            <a:off x="436880" y="3258900"/>
            <a:ext cx="802640" cy="293410"/>
          </a:xfrm>
          <a:prstGeom prst="ellipse">
            <a:avLst/>
          </a:prstGeom>
          <a:solidFill>
            <a:schemeClr val="accent1">
              <a:lumMod val="20000"/>
              <a:lumOff val="8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6598460" y="3258900"/>
            <a:ext cx="233680" cy="316190"/>
          </a:xfrm>
          <a:prstGeom prst="ellipse">
            <a:avLst/>
          </a:prstGeom>
          <a:solidFill>
            <a:schemeClr val="accent1">
              <a:lumMod val="20000"/>
              <a:lumOff val="80000"/>
              <a:alpha val="1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Elbow Connector 57"/>
          <p:cNvCxnSpPr/>
          <p:nvPr/>
        </p:nvCxnSpPr>
        <p:spPr>
          <a:xfrm rot="16200000" flipH="1">
            <a:off x="795715" y="3594795"/>
            <a:ext cx="2457330" cy="237236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13503" y="5405025"/>
            <a:ext cx="3160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Which</a:t>
            </a:r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octant?</a:t>
            </a:r>
            <a:endParaRPr lang="en-US" b="1" dirty="0">
              <a:solidFill>
                <a:schemeClr val="accent1"/>
              </a:solidFill>
            </a:endParaRPr>
          </a:p>
        </p:txBody>
      </p:sp>
      <p:cxnSp>
        <p:nvCxnSpPr>
          <p:cNvPr id="64" name="Elbow Connector 63"/>
          <p:cNvCxnSpPr/>
          <p:nvPr/>
        </p:nvCxnSpPr>
        <p:spPr>
          <a:xfrm rot="5400000">
            <a:off x="4860938" y="4196863"/>
            <a:ext cx="2462291" cy="1218746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64681" y="-73152"/>
            <a:ext cx="17390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43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4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6827684" y="3681927"/>
            <a:ext cx="3160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/>
                </a:solidFill>
              </a:rPr>
              <a:t>Direct violation of CP symmetry in the lepton sector?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14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2" grpId="0" animBg="1"/>
      <p:bldP spid="53" grpId="0" animBg="1"/>
      <p:bldP spid="55" grpId="0" animBg="1"/>
      <p:bldP spid="63" grpId="0" animBg="1"/>
      <p:bldP spid="59" grpId="0"/>
      <p:bldP spid="59" grpId="1"/>
      <p:bldP spid="7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Screen Shot 2015-02-05 at 3.08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631440"/>
            <a:ext cx="3746500" cy="2006600"/>
          </a:xfrm>
          <a:prstGeom prst="rect">
            <a:avLst/>
          </a:prstGeom>
        </p:spPr>
      </p:pic>
      <p:sp>
        <p:nvSpPr>
          <p:cNvPr id="47" name="Rounded Rectangle 46"/>
          <p:cNvSpPr/>
          <p:nvPr/>
        </p:nvSpPr>
        <p:spPr>
          <a:xfrm>
            <a:off x="3376820" y="1114862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Parameters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076960" y="2001520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2400" dirty="0" err="1" smtClean="0">
                <a:solidFill>
                  <a:schemeClr val="tx1"/>
                </a:solidFill>
              </a:rPr>
              <a:t>Measured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496560" y="2029262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Yet – to – be  measured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50" name="Elbow Connector 49"/>
          <p:cNvCxnSpPr/>
          <p:nvPr/>
        </p:nvCxnSpPr>
        <p:spPr>
          <a:xfrm rot="10800000" flipV="1">
            <a:off x="2310020" y="1371600"/>
            <a:ext cx="1066800" cy="62992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>
            <a:off x="5510420" y="1371600"/>
            <a:ext cx="1219200" cy="629920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/>
              <p:cNvSpPr txBox="1"/>
              <p:nvPr/>
            </p:nvSpPr>
            <p:spPr>
              <a:xfrm>
                <a:off x="5358020" y="2651760"/>
                <a:ext cx="2733040" cy="92333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s-ES_tradnl" dirty="0" err="1" smtClean="0"/>
                  <a:t>Majorana</a:t>
                </a:r>
                <a:r>
                  <a:rPr lang="es-ES_tradnl" dirty="0" smtClean="0"/>
                  <a:t> </a:t>
                </a:r>
                <a:r>
                  <a:rPr lang="es-ES_tradnl" dirty="0" err="1" smtClean="0"/>
                  <a:t>phases</a:t>
                </a:r>
                <a:r>
                  <a:rPr lang="es-ES_tradnl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s-ES_tradnl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_tradn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_tradnl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s-ES_tradnl" dirty="0" smtClean="0"/>
              </a:p>
              <a:p>
                <a:endParaRPr lang="es-ES_tradnl" dirty="0" smtClean="0"/>
              </a:p>
              <a:p>
                <a:r>
                  <a:rPr lang="es-ES_tradnl" dirty="0" err="1" smtClean="0"/>
                  <a:t>Phase</a:t>
                </a:r>
                <a:r>
                  <a:rPr lang="es-ES_tradnl" dirty="0" smtClean="0"/>
                  <a:t> “CP”:</a:t>
                </a:r>
                <a:r>
                  <a:rPr lang="es-ES_tradnl" dirty="0"/>
                  <a:t> </a:t>
                </a:r>
                <a14:m>
                  <m:oMath xmlns:m="http://schemas.openxmlformats.org/officeDocument/2006/math">
                    <m:r>
                      <a:rPr lang="es-ES_tradnl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</m:oMath>
                </a14:m>
                <a:endParaRPr lang="es-ES_tradnl" dirty="0"/>
              </a:p>
            </p:txBody>
          </p:sp>
        </mc:Choice>
        <mc:Fallback xmlns=""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8020" y="2651760"/>
                <a:ext cx="2733040" cy="923330"/>
              </a:xfrm>
              <a:prstGeom prst="rect">
                <a:avLst/>
              </a:prstGeom>
              <a:blipFill rotWithShape="0">
                <a:blip r:embed="rId4"/>
                <a:stretch>
                  <a:fillRect l="-1778" t="-2614" b="-9150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ounded Rectangle 52"/>
          <p:cNvSpPr/>
          <p:nvPr/>
        </p:nvSpPr>
        <p:spPr>
          <a:xfrm>
            <a:off x="3376820" y="5707182"/>
            <a:ext cx="2133600" cy="66040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To – Do List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5" name="Picture 64" descr="Screen Shot 2015-02-05 at 4.22.14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280" y="4408071"/>
            <a:ext cx="1136650" cy="546100"/>
          </a:xfrm>
          <a:prstGeom prst="rect">
            <a:avLst/>
          </a:prstGeom>
        </p:spPr>
      </p:pic>
      <p:sp>
        <p:nvSpPr>
          <p:cNvPr id="67" name="TextBox 66"/>
          <p:cNvSpPr txBox="1"/>
          <p:nvPr/>
        </p:nvSpPr>
        <p:spPr>
          <a:xfrm>
            <a:off x="4517500" y="4453434"/>
            <a:ext cx="131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mtClean="0"/>
              <a:t>Asymmetry</a:t>
            </a:r>
            <a:r>
              <a:rPr lang="es-ES_tradnl" dirty="0" smtClean="0"/>
              <a:t>:</a:t>
            </a:r>
            <a:endParaRPr lang="es-ES_tradnl" dirty="0"/>
          </a:p>
        </p:txBody>
      </p:sp>
      <p:pic>
        <p:nvPicPr>
          <p:cNvPr id="68" name="Picture 67" descr="Screen Shot 2015-02-05 at 4.42.32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760" y="5004475"/>
            <a:ext cx="2889250" cy="482600"/>
          </a:xfrm>
          <a:prstGeom prst="rect">
            <a:avLst/>
          </a:prstGeom>
        </p:spPr>
      </p:pic>
      <p:pic>
        <p:nvPicPr>
          <p:cNvPr id="69" name="Picture 68" descr="Screen Shot 2015-02-05 at 4.42.53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230" y="4974491"/>
            <a:ext cx="1441450" cy="609600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64681" y="-73152"/>
            <a:ext cx="17390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43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4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56375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Screen Shot 2015-02-05 at 3.08.0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631440"/>
            <a:ext cx="3746500" cy="2006600"/>
          </a:xfrm>
          <a:prstGeom prst="rect">
            <a:avLst/>
          </a:prstGeom>
        </p:spPr>
      </p:pic>
      <p:sp>
        <p:nvSpPr>
          <p:cNvPr id="47" name="Rounded Rectangle 46"/>
          <p:cNvSpPr/>
          <p:nvPr/>
        </p:nvSpPr>
        <p:spPr>
          <a:xfrm>
            <a:off x="3376820" y="1114862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Parameters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8" name="Rounded Rectangle 47"/>
          <p:cNvSpPr/>
          <p:nvPr/>
        </p:nvSpPr>
        <p:spPr>
          <a:xfrm>
            <a:off x="1076960" y="2001520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_tradnl" sz="2400" dirty="0" err="1" smtClean="0">
                <a:solidFill>
                  <a:schemeClr val="tx1"/>
                </a:solidFill>
              </a:rPr>
              <a:t>Measured</a:t>
            </a:r>
            <a:endParaRPr lang="es-ES_tradnl" sz="2400" dirty="0">
              <a:solidFill>
                <a:schemeClr val="tx1"/>
              </a:solidFill>
            </a:endParaRPr>
          </a:p>
        </p:txBody>
      </p:sp>
      <p:sp>
        <p:nvSpPr>
          <p:cNvPr id="49" name="Rounded Rectangle 48"/>
          <p:cNvSpPr/>
          <p:nvPr/>
        </p:nvSpPr>
        <p:spPr>
          <a:xfrm>
            <a:off x="5496560" y="2029262"/>
            <a:ext cx="2133600" cy="56896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Yet-to-be measured</a:t>
            </a:r>
            <a:endParaRPr lang="en-US" sz="2400" dirty="0">
              <a:solidFill>
                <a:schemeClr val="tx1"/>
              </a:solidFill>
            </a:endParaRPr>
          </a:p>
        </p:txBody>
      </p:sp>
      <p:cxnSp>
        <p:nvCxnSpPr>
          <p:cNvPr id="50" name="Elbow Connector 49"/>
          <p:cNvCxnSpPr/>
          <p:nvPr/>
        </p:nvCxnSpPr>
        <p:spPr>
          <a:xfrm rot="10800000" flipV="1">
            <a:off x="2310020" y="1371600"/>
            <a:ext cx="1066800" cy="62992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Elbow Connector 50"/>
          <p:cNvCxnSpPr/>
          <p:nvPr/>
        </p:nvCxnSpPr>
        <p:spPr>
          <a:xfrm>
            <a:off x="5510420" y="1371600"/>
            <a:ext cx="1219200" cy="629920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5358020" y="2651760"/>
            <a:ext cx="2733040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s-ES_tradnl" dirty="0" err="1" smtClean="0"/>
              <a:t>Majorana</a:t>
            </a:r>
            <a:r>
              <a:rPr lang="es-ES_tradnl" dirty="0" smtClean="0"/>
              <a:t> </a:t>
            </a:r>
            <a:r>
              <a:rPr lang="es-ES_tradnl" dirty="0" err="1" smtClean="0"/>
              <a:t>phases</a:t>
            </a:r>
            <a:r>
              <a:rPr lang="es-ES_tradnl" dirty="0" smtClean="0"/>
              <a:t>: ϕ1, ϕ2</a:t>
            </a:r>
          </a:p>
          <a:p>
            <a:endParaRPr lang="es-ES_tradnl" dirty="0" smtClean="0"/>
          </a:p>
          <a:p>
            <a:r>
              <a:rPr lang="es-ES_tradnl" dirty="0" err="1" smtClean="0"/>
              <a:t>Phase</a:t>
            </a:r>
            <a:r>
              <a:rPr lang="es-ES_tradnl" dirty="0" smtClean="0"/>
              <a:t> “CP”: </a:t>
            </a:r>
            <a:r>
              <a:rPr lang="es-ES_tradnl" dirty="0" err="1" smtClean="0"/>
              <a:t>δ</a:t>
            </a:r>
            <a:endParaRPr lang="es-ES_tradnl" dirty="0"/>
          </a:p>
        </p:txBody>
      </p:sp>
      <p:sp>
        <p:nvSpPr>
          <p:cNvPr id="53" name="Rounded Rectangle 52"/>
          <p:cNvSpPr/>
          <p:nvPr/>
        </p:nvSpPr>
        <p:spPr>
          <a:xfrm>
            <a:off x="3376820" y="5707182"/>
            <a:ext cx="2133600" cy="660400"/>
          </a:xfrm>
          <a:prstGeom prst="roundRect">
            <a:avLst/>
          </a:prstGeom>
          <a:gradFill>
            <a:gsLst>
              <a:gs pos="0">
                <a:srgbClr val="D09BFF"/>
              </a:gs>
              <a:gs pos="100000">
                <a:srgbClr val="B93CFF"/>
              </a:gs>
              <a:gs pos="100000">
                <a:schemeClr val="accent4">
                  <a:lumMod val="105000"/>
                  <a:satMod val="109000"/>
                  <a:tint val="81000"/>
                </a:schemeClr>
              </a:gs>
            </a:gsLst>
          </a:gradFill>
          <a:ln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To – Do List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68" name="Picture 67" descr="Screen Shot 2015-02-05 at 4.42.32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760" y="5004475"/>
            <a:ext cx="2889250" cy="482600"/>
          </a:xfrm>
          <a:prstGeom prst="rect">
            <a:avLst/>
          </a:prstGeom>
        </p:spPr>
      </p:pic>
      <p:pic>
        <p:nvPicPr>
          <p:cNvPr id="69" name="Picture 68" descr="Screen Shot 2015-02-05 at 4.42.53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8230" y="4974491"/>
            <a:ext cx="1441450" cy="609600"/>
          </a:xfrm>
          <a:prstGeom prst="rect">
            <a:avLst/>
          </a:prstGeom>
        </p:spPr>
      </p:pic>
      <p:pic>
        <p:nvPicPr>
          <p:cNvPr id="70" name="Picture 69" descr="Screen Shot 2015-02-05 at 4.05.4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456" y="2048256"/>
            <a:ext cx="4404995" cy="26536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1" name="Oval 70"/>
          <p:cNvSpPr/>
          <p:nvPr/>
        </p:nvSpPr>
        <p:spPr>
          <a:xfrm>
            <a:off x="8117840" y="4984651"/>
            <a:ext cx="624840" cy="335955"/>
          </a:xfrm>
          <a:prstGeom prst="ellipse">
            <a:avLst/>
          </a:prstGeom>
          <a:solidFill>
            <a:schemeClr val="accent1">
              <a:lumMod val="20000"/>
              <a:lumOff val="80000"/>
              <a:alpha val="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6" name="Picture 75" descr="Screen Shot 2015-02-05 at 4.05.4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76" y="2002536"/>
            <a:ext cx="4404995" cy="26536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64681" y="-73152"/>
            <a:ext cx="1739073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Oscillations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43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4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cxnSp>
        <p:nvCxnSpPr>
          <p:cNvPr id="72" name="Elbow Connector 71"/>
          <p:cNvCxnSpPr/>
          <p:nvPr/>
        </p:nvCxnSpPr>
        <p:spPr>
          <a:xfrm rot="16200000" flipV="1">
            <a:off x="3493770" y="48161"/>
            <a:ext cx="2682241" cy="7190740"/>
          </a:xfrm>
          <a:prstGeom prst="bentConnector2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/>
          <p:nvPr/>
        </p:nvCxnSpPr>
        <p:spPr>
          <a:xfrm rot="5400000" flipH="1">
            <a:off x="4699347" y="1589693"/>
            <a:ext cx="2912686" cy="4549140"/>
          </a:xfrm>
          <a:prstGeom prst="bentConnector4">
            <a:avLst>
              <a:gd name="adj1" fmla="val -7848"/>
              <a:gd name="adj2" fmla="val 53434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167009" y="5405025"/>
                <a:ext cx="3160729" cy="6688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solidFill>
                      <a:schemeClr val="accent1"/>
                    </a:solidFill>
                  </a:rPr>
                  <a:t>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𝟒𝟓</m:t>
                    </m:r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b="1" dirty="0" smtClean="0">
                    <a:solidFill>
                      <a:schemeClr val="accent1"/>
                    </a:solidFill>
                  </a:rPr>
                  <a:t>, maximal?</a:t>
                </a:r>
              </a:p>
              <a:p>
                <a:pPr algn="ctr"/>
                <a:r>
                  <a:rPr lang="en-US" b="1" dirty="0" smtClean="0">
                    <a:solidFill>
                      <a:schemeClr val="accent1"/>
                    </a:solidFill>
                  </a:rPr>
                  <a:t>A symmetry behind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sub>
                    </m:sSub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chemeClr val="accent1"/>
                    </a:solidFill>
                  </a:rPr>
                  <a:t>?</a:t>
                </a:r>
                <a:endParaRPr lang="en-US" b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009" y="5405025"/>
                <a:ext cx="3160729" cy="668837"/>
              </a:xfrm>
              <a:prstGeom prst="rect">
                <a:avLst/>
              </a:prstGeom>
              <a:blipFill rotWithShape="0">
                <a:blip r:embed="rId7"/>
                <a:stretch>
                  <a:fillRect t="-5505" b="-11927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26662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71" grpId="0" animBg="1"/>
      <p:bldP spid="4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0" y="7342632"/>
            <a:ext cx="10080625" cy="22860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 rot="10800000">
            <a:off x="-1" y="0"/>
            <a:ext cx="10080625" cy="320040"/>
          </a:xfrm>
          <a:prstGeom prst="rect">
            <a:avLst/>
          </a:prstGeom>
          <a:gradFill flip="none" rotWithShape="1">
            <a:gsLst>
              <a:gs pos="0">
                <a:srgbClr val="FF0000"/>
              </a:gs>
              <a:gs pos="81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5760" y="-74139"/>
            <a:ext cx="3269748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0070C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NEUTRINO PHYSICS</a:t>
            </a:r>
            <a:endParaRPr lang="en-US" sz="2400" b="1" i="0" u="none" strike="noStrike" kern="1200" dirty="0">
              <a:ln>
                <a:noFill/>
              </a:ln>
              <a:solidFill>
                <a:srgbClr val="0070C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10" name="Slide Number Placeholder 3"/>
          <p:cNvSpPr txBox="1">
            <a:spLocks noGrp="1"/>
          </p:cNvSpPr>
          <p:nvPr/>
        </p:nvSpPr>
        <p:spPr>
          <a:xfrm>
            <a:off x="7315200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2E5587-9356-462E-AD55-FB14F36436FF}" type="slidenum">
              <a:rPr kumimoji="0" lang="en-US" sz="1400" b="1" i="0" u="none" strike="noStrike" kern="1200" cap="none" spc="0" normalizeH="0" baseline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1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864681" y="-73152"/>
            <a:ext cx="1532991" cy="462934"/>
          </a:xfrm>
          <a:prstGeom prst="rect">
            <a:avLst/>
          </a:prstGeom>
          <a:noFill/>
          <a:ln>
            <a:noFill/>
          </a:ln>
        </p:spPr>
        <p:txBody>
          <a:bodyPr vert="horz" wrap="none" lIns="99000" tIns="54000" rIns="99000" bIns="54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2400" b="1" i="0" u="none" strike="noStrike" kern="1200" dirty="0" smtClean="0">
                <a:ln>
                  <a:noFill/>
                </a:ln>
                <a:solidFill>
                  <a:srgbClr val="FF0000"/>
                </a:solidFill>
                <a:effectLst>
                  <a:innerShdw blurRad="63500" dist="50800" dir="18900000">
                    <a:schemeClr val="bg1"/>
                  </a:innerShdw>
                </a:effectLst>
                <a:latin typeface="Liberation Sans" pitchFamily="18"/>
                <a:ea typeface="AR PL UMing HK" pitchFamily="2"/>
                <a:cs typeface="Lohit Devanagari" pitchFamily="2"/>
              </a:rPr>
              <a:t>Relevance</a:t>
            </a:r>
            <a:endParaRPr lang="en-US" sz="2400" b="1" i="0" u="none" strike="noStrike" kern="1200" dirty="0">
              <a:ln>
                <a:noFill/>
              </a:ln>
              <a:solidFill>
                <a:srgbClr val="FF0000"/>
              </a:solidFill>
              <a:effectLst>
                <a:innerShdw blurRad="63500" dist="50800" dir="18900000">
                  <a:schemeClr val="bg1"/>
                </a:innerShdw>
              </a:effectLst>
              <a:latin typeface="Liberation Sans" pitchFamily="18"/>
              <a:ea typeface="AR PL UMing HK" pitchFamily="2"/>
              <a:cs typeface="Lohit Devanagari" pitchFamily="2"/>
            </a:endParaRPr>
          </a:p>
        </p:txBody>
      </p:sp>
      <p:sp>
        <p:nvSpPr>
          <p:cNvPr id="43" name="Date Placeholder 1"/>
          <p:cNvSpPr txBox="1">
            <a:spLocks noGrp="1"/>
          </p:cNvSpPr>
          <p:nvPr/>
        </p:nvSpPr>
        <p:spPr>
          <a:xfrm>
            <a:off x="503999" y="7333488"/>
            <a:ext cx="234828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 smtClean="0">
                <a:latin typeface="Liberation Serif" pitchFamily="18"/>
                <a:ea typeface="DejaVu Sans" pitchFamily="2"/>
                <a:cs typeface="DejaVu Sans" pitchFamily="2"/>
              </a:rPr>
              <a:t>12/0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3/2019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p:sp>
        <p:nvSpPr>
          <p:cNvPr id="44" name="Footer Placeholder 2"/>
          <p:cNvSpPr txBox="1">
            <a:spLocks noGrp="1"/>
          </p:cNvSpPr>
          <p:nvPr/>
        </p:nvSpPr>
        <p:spPr>
          <a:xfrm>
            <a:off x="3474720" y="7333488"/>
            <a:ext cx="3195000" cy="521280"/>
          </a:xfrm>
          <a:prstGeom prst="rect">
            <a:avLst/>
          </a:prstGeom>
          <a:noFill/>
          <a:ln/>
        </p:spPr>
        <p:txBody>
          <a:bodyPr lIns="0" tIns="0" rIns="0" bIns="0" anchorCtr="0">
            <a:noAutofit/>
          </a:bodyPr>
          <a:lstStyle/>
          <a:p>
            <a:pPr marL="0" marR="0" lvl="0" indent="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E. Arrieta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Díaz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, </a:t>
            </a:r>
            <a:r>
              <a:rPr kumimoji="0" lang="en-US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NOvA</a:t>
            </a: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Liberation Serif" pitchFamily="18"/>
                <a:ea typeface="DejaVu Sans" pitchFamily="2"/>
                <a:cs typeface="DejaVu Sans" pitchFamily="2"/>
              </a:rPr>
              <a:t> @ COMHEP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beration Serif" pitchFamily="18"/>
              <a:ea typeface="DejaVu Sans" pitchFamily="2"/>
              <a:cs typeface="DejaVu Sans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39632" y="1097280"/>
                <a:ext cx="9321376" cy="561174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anchorCtr="0" compatLnSpc="0">
                <a:spAutoFit/>
              </a:bodyPr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r>
                  <a:rPr lang="en-US" sz="22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Neutrinos are the second most abundant SM particle in the universe</a:t>
                </a: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endParaRPr lang="en-US" sz="22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Key to cosmology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200" dirty="0"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r>
                  <a:rPr lang="en-US" sz="22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cs typeface="Arial" charset="0"/>
                          </a:rPr>
                        </m:ctrlPr>
                      </m:sSubPr>
                      <m:e>
                        <m:r>
                          <a:rPr lang="en-US" sz="22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charset="0"/>
                          </a:rPr>
                          <m:t>𝛿</m:t>
                        </m:r>
                      </m:e>
                      <m:sub>
                        <m:r>
                          <a:rPr lang="en-US" sz="2200" b="0" i="1" u="none" strike="noStrike" kern="1200" smtClean="0">
                            <a:ln>
                              <a:noFill/>
                            </a:ln>
                            <a:latin typeface="Cambria Math" panose="02040503050406030204" pitchFamily="18" charset="0"/>
                            <a:cs typeface="Arial" charset="0"/>
                          </a:rPr>
                          <m:t>𝐶𝑃</m:t>
                        </m:r>
                      </m:sub>
                    </m:sSub>
                    <m:r>
                      <a:rPr lang="en-US" sz="2200" b="0" i="1" u="none" strike="noStrike" kern="1200" smtClean="0">
                        <a:ln>
                          <a:noFill/>
                        </a:ln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≠0, </m:t>
                    </m:r>
                    <m:r>
                      <a:rPr lang="en-US" sz="2200" b="0" i="1" u="none" strike="noStrike" kern="1200" smtClean="0">
                        <a:ln>
                          <a:noFill/>
                        </a:ln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charset="0"/>
                      </a:rPr>
                      <m:t>𝜋</m:t>
                    </m:r>
                  </m:oMath>
                </a14:m>
                <a:endParaRPr lang="en-US" sz="2200" b="0" i="0" u="none" strike="noStrike" kern="1200" dirty="0" smtClean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SzPts val="1287"/>
                  <a:buBlip>
                    <a:blip r:embed="rId3"/>
                  </a:buBlip>
                  <a:tabLst/>
                </a:pPr>
                <a:endParaRPr lang="en-US" sz="22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b="0" i="0" u="none" strike="noStrike" kern="1200" dirty="0" smtClean="0">
                    <a:ln>
                      <a:noFill/>
                    </a:ln>
                    <a:latin typeface="Arial" charset="0"/>
                    <a:ea typeface="Arial" charset="0"/>
                    <a:cs typeface="Arial" charset="0"/>
                  </a:rPr>
                  <a:t> Possible explanation to matter/antimatter asymmetry in the universe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200" dirty="0"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200" dirty="0" smtClean="0">
                    <a:latin typeface="Arial" charset="0"/>
                    <a:ea typeface="Arial" charset="0"/>
                    <a:cs typeface="Arial" charset="0"/>
                  </a:rPr>
                  <a:t>Neutrinos and antineutrinos would behave somewhat different</a:t>
                </a: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endParaRPr lang="en-US" sz="22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2" hangingPunct="0">
                  <a:buSzPts val="1287"/>
                  <a:buBlip>
                    <a:blip r:embed="rId3"/>
                  </a:buBlip>
                </a:pPr>
                <a:r>
                  <a:rPr lang="en-US" sz="2200" dirty="0" smtClean="0">
                    <a:latin typeface="Arial" charset="0"/>
                    <a:ea typeface="Arial" charset="0"/>
                    <a:cs typeface="Arial" charset="0"/>
                  </a:rPr>
                  <a:t> Interactions with antineutrinos suppressed</a:t>
                </a:r>
              </a:p>
              <a:p>
                <a:pPr lvl="2" hangingPunct="0">
                  <a:buSzPts val="1287"/>
                  <a:buBlip>
                    <a:blip r:embed="rId3"/>
                  </a:buBlip>
                </a:pPr>
                <a:endParaRPr lang="en-US" sz="22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3"/>
                  </a:buBlip>
                </a:pPr>
                <a:r>
                  <a:rPr lang="en-US" sz="2200" dirty="0">
                    <a:latin typeface="Arial" charset="0"/>
                    <a:ea typeface="Arial" charset="0"/>
                    <a:cs typeface="Arial" charset="0"/>
                  </a:rPr>
                  <a:t> </a:t>
                </a:r>
                <a:r>
                  <a:rPr lang="en-US" sz="2200" dirty="0" smtClean="0">
                    <a:latin typeface="Arial" charset="0"/>
                    <a:ea typeface="Arial" charset="0"/>
                    <a:cs typeface="Arial" charset="0"/>
                  </a:rPr>
                  <a:t>Unification theories anticipate normal hierarchy for neutrino masses</a:t>
                </a:r>
              </a:p>
              <a:p>
                <a:pPr hangingPunct="0">
                  <a:buSzPts val="1287"/>
                  <a:buBlip>
                    <a:blip r:embed="rId3"/>
                  </a:buBlip>
                </a:pPr>
                <a:endParaRPr lang="en-US" sz="22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hangingPunct="0">
                  <a:buSzPts val="1287"/>
                  <a:buBlip>
                    <a:blip r:embed="rId3"/>
                  </a:buBlip>
                </a:pPr>
                <a:r>
                  <a:rPr lang="en-US" sz="2200" dirty="0" smtClean="0">
                    <a:latin typeface="Arial" charset="0"/>
                    <a:ea typeface="Arial" charset="0"/>
                    <a:cs typeface="Arial" charset="0"/>
                  </a:rPr>
                  <a:t> Some </a:t>
                </a:r>
                <a:r>
                  <a:rPr lang="en-US" sz="2200" dirty="0" err="1" smtClean="0">
                    <a:latin typeface="Arial" charset="0"/>
                    <a:ea typeface="Arial" charset="0"/>
                    <a:cs typeface="Arial" charset="0"/>
                  </a:rPr>
                  <a:t>Majorana</a:t>
                </a:r>
                <a:r>
                  <a:rPr lang="en-US" sz="2200" dirty="0" smtClean="0">
                    <a:latin typeface="Arial" charset="0"/>
                    <a:ea typeface="Arial" charset="0"/>
                    <a:cs typeface="Arial" charset="0"/>
                  </a:rPr>
                  <a:t> neutrino scenarios require inverted hierarchy</a:t>
                </a:r>
              </a:p>
              <a:p>
                <a:pPr hangingPunct="0">
                  <a:buSzPts val="1287"/>
                  <a:buBlip>
                    <a:blip r:embed="rId3"/>
                  </a:buBlip>
                </a:pPr>
                <a:endParaRPr lang="en-US" sz="22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  <a:p>
                <a:pPr lvl="1" hangingPunct="0">
                  <a:buSzPts val="1287"/>
                  <a:buBlip>
                    <a:blip r:embed="rId3"/>
                  </a:buBlip>
                </a:pPr>
                <a:r>
                  <a:rPr lang="en-US" sz="2200" dirty="0" smtClean="0">
                    <a:latin typeface="Arial" charset="0"/>
                    <a:ea typeface="Arial" charset="0"/>
                    <a:cs typeface="Arial" charset="0"/>
                  </a:rPr>
                  <a:t> Which is our universe?</a:t>
                </a:r>
                <a:endParaRPr lang="en-US" sz="2200" b="0" i="0" u="none" strike="noStrike" kern="1200" dirty="0">
                  <a:ln>
                    <a:noFill/>
                  </a:ln>
                  <a:latin typeface="Arial" charset="0"/>
                  <a:ea typeface="Arial" charset="0"/>
                  <a:cs typeface="Arial" charset="0"/>
                </a:endParaRPr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632" y="1097280"/>
                <a:ext cx="9321376" cy="5611749"/>
              </a:xfrm>
              <a:prstGeom prst="rect">
                <a:avLst/>
              </a:prstGeom>
              <a:blipFill rotWithShape="0">
                <a:blip r:embed="rId4"/>
                <a:stretch>
                  <a:fillRect t="-869" b="-11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185424" y="2428408"/>
                <a:ext cx="2578591" cy="3697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Particularly 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type m:val="skw"/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</m:t>
                        </m:r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85424" y="2428408"/>
                <a:ext cx="2578591" cy="369717"/>
              </a:xfrm>
              <a:prstGeom prst="rect">
                <a:avLst/>
              </a:prstGeom>
              <a:blipFill rotWithShape="0">
                <a:blip r:embed="rId5"/>
                <a:stretch>
                  <a:fillRect l="-2133" t="-116393" r="-20853" b="-175410"/>
                </a:stretch>
              </a:blipFill>
            </p:spPr>
            <p:txBody>
              <a:bodyPr/>
              <a:lstStyle/>
              <a:p>
                <a:r>
                  <a:rPr lang="es-CO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764015" y="6481465"/>
            <a:ext cx="4418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Neutrinos at the heart of </a:t>
            </a:r>
            <a:r>
              <a:rPr lang="en-US" b="1" dirty="0" smtClean="0">
                <a:solidFill>
                  <a:srgbClr val="FF0000"/>
                </a:solidFill>
              </a:rPr>
              <a:t>HEP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986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5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500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500"/>
                                        <p:tgtEl>
                                          <p:spTgt spid="2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500"/>
                                        <p:tgtEl>
                                          <p:spTgt spid="2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500"/>
                                        <p:tgtEl>
                                          <p:spTgt spid="2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smu_presentatio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19275</TotalTime>
  <Words>1780</Words>
  <Application>Microsoft Office PowerPoint</Application>
  <PresentationFormat>Custom</PresentationFormat>
  <Paragraphs>755</Paragraphs>
  <Slides>44</Slides>
  <Notes>44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56" baseType="lpstr">
      <vt:lpstr>AR PL UMing HK</vt:lpstr>
      <vt:lpstr>Arial</vt:lpstr>
      <vt:lpstr>Arial Black</vt:lpstr>
      <vt:lpstr>Calibri</vt:lpstr>
      <vt:lpstr>Cambria Math</vt:lpstr>
      <vt:lpstr>DejaVu Sans</vt:lpstr>
      <vt:lpstr>Liberation Sans</vt:lpstr>
      <vt:lpstr>Liberation Serif</vt:lpstr>
      <vt:lpstr>Lohit Devanagari</vt:lpstr>
      <vt:lpstr>Symbol</vt:lpstr>
      <vt:lpstr>Times New Roman</vt:lpstr>
      <vt:lpstr>smu_presentations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Enrique Arrieta Diaz</dc:creator>
  <cp:lastModifiedBy>Enrique Arrieta Diaz</cp:lastModifiedBy>
  <cp:revision>231</cp:revision>
  <dcterms:created xsi:type="dcterms:W3CDTF">2015-06-22T10:08:07Z</dcterms:created>
  <dcterms:modified xsi:type="dcterms:W3CDTF">2019-12-03T06:00:23Z</dcterms:modified>
</cp:coreProperties>
</file>