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mp4" ContentType="video/unknown"/>
  <Default Extension="mov" ContentType="video/unknown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7"/>
  </p:notesMasterIdLst>
  <p:sldIdLst>
    <p:sldId id="256" r:id="rId2"/>
    <p:sldId id="302" r:id="rId3"/>
    <p:sldId id="259" r:id="rId4"/>
    <p:sldId id="289" r:id="rId5"/>
    <p:sldId id="309" r:id="rId6"/>
    <p:sldId id="283" r:id="rId7"/>
    <p:sldId id="260" r:id="rId8"/>
    <p:sldId id="270" r:id="rId9"/>
    <p:sldId id="280" r:id="rId10"/>
    <p:sldId id="274" r:id="rId11"/>
    <p:sldId id="275" r:id="rId12"/>
    <p:sldId id="276" r:id="rId13"/>
    <p:sldId id="279" r:id="rId14"/>
    <p:sldId id="278" r:id="rId15"/>
    <p:sldId id="262" r:id="rId16"/>
    <p:sldId id="281" r:id="rId17"/>
    <p:sldId id="288" r:id="rId18"/>
    <p:sldId id="306" r:id="rId19"/>
    <p:sldId id="305" r:id="rId20"/>
    <p:sldId id="290" r:id="rId21"/>
    <p:sldId id="286" r:id="rId22"/>
    <p:sldId id="263" r:id="rId23"/>
    <p:sldId id="265" r:id="rId24"/>
    <p:sldId id="295" r:id="rId25"/>
    <p:sldId id="307" r:id="rId26"/>
    <p:sldId id="294" r:id="rId27"/>
    <p:sldId id="300" r:id="rId28"/>
    <p:sldId id="296" r:id="rId29"/>
    <p:sldId id="298" r:id="rId30"/>
    <p:sldId id="297" r:id="rId31"/>
    <p:sldId id="299" r:id="rId32"/>
    <p:sldId id="301" r:id="rId33"/>
    <p:sldId id="303" r:id="rId34"/>
    <p:sldId id="308" r:id="rId35"/>
    <p:sldId id="266" r:id="rId36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8007" autoAdjust="0"/>
  </p:normalViewPr>
  <p:slideViewPr>
    <p:cSldViewPr snapToGrid="0" snapToObjects="1">
      <p:cViewPr varScale="1">
        <p:scale>
          <a:sx n="99" d="100"/>
          <a:sy n="99" d="100"/>
        </p:scale>
        <p:origin x="-166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notesMaster" Target="notesMasters/notesMaster1.xml"/><Relationship Id="rId38" Type="http://schemas.openxmlformats.org/officeDocument/2006/relationships/printerSettings" Target="printerSettings/printerSettings1.bin"/><Relationship Id="rId39" Type="http://schemas.openxmlformats.org/officeDocument/2006/relationships/presProps" Target="presProps.xml"/><Relationship Id="rId40" Type="http://schemas.openxmlformats.org/officeDocument/2006/relationships/viewProps" Target="viewProps.xml"/><Relationship Id="rId41" Type="http://schemas.openxmlformats.org/officeDocument/2006/relationships/theme" Target="theme/theme1.xml"/><Relationship Id="rId4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979C8F-F2FA-D64B-B514-27B2722C4334}" type="datetimeFigureOut">
              <a:rPr lang="es-ES" smtClean="0"/>
              <a:t>5/29/19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DD8D77-7568-A748-949B-B92EBABEF62B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812665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91D5D-D251-CC44-AD00-050A2F8B1DD5}" type="datetimeFigureOut">
              <a:rPr lang="es-ES" smtClean="0"/>
              <a:t>5/28/19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F20B1-EF9A-7D4C-8FD4-F1AA54A37EC8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439469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91D5D-D251-CC44-AD00-050A2F8B1DD5}" type="datetimeFigureOut">
              <a:rPr lang="es-ES" smtClean="0"/>
              <a:t>5/28/19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F20B1-EF9A-7D4C-8FD4-F1AA54A37EC8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992808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91D5D-D251-CC44-AD00-050A2F8B1DD5}" type="datetimeFigureOut">
              <a:rPr lang="es-ES" smtClean="0"/>
              <a:t>5/28/19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F20B1-EF9A-7D4C-8FD4-F1AA54A37EC8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830872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91D5D-D251-CC44-AD00-050A2F8B1DD5}" type="datetimeFigureOut">
              <a:rPr lang="es-ES" smtClean="0"/>
              <a:t>5/28/19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F20B1-EF9A-7D4C-8FD4-F1AA54A37EC8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522550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91D5D-D251-CC44-AD00-050A2F8B1DD5}" type="datetimeFigureOut">
              <a:rPr lang="es-ES" smtClean="0"/>
              <a:t>5/28/19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F20B1-EF9A-7D4C-8FD4-F1AA54A37EC8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34819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91D5D-D251-CC44-AD00-050A2F8B1DD5}" type="datetimeFigureOut">
              <a:rPr lang="es-ES" smtClean="0"/>
              <a:t>5/28/19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F20B1-EF9A-7D4C-8FD4-F1AA54A37EC8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462653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91D5D-D251-CC44-AD00-050A2F8B1DD5}" type="datetimeFigureOut">
              <a:rPr lang="es-ES" smtClean="0"/>
              <a:t>5/28/19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F20B1-EF9A-7D4C-8FD4-F1AA54A37EC8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109452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91D5D-D251-CC44-AD00-050A2F8B1DD5}" type="datetimeFigureOut">
              <a:rPr lang="es-ES" smtClean="0"/>
              <a:t>5/28/19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F20B1-EF9A-7D4C-8FD4-F1AA54A37EC8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05253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91D5D-D251-CC44-AD00-050A2F8B1DD5}" type="datetimeFigureOut">
              <a:rPr lang="es-ES" smtClean="0"/>
              <a:t>5/28/19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F20B1-EF9A-7D4C-8FD4-F1AA54A37EC8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152445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91D5D-D251-CC44-AD00-050A2F8B1DD5}" type="datetimeFigureOut">
              <a:rPr lang="es-ES" smtClean="0"/>
              <a:t>5/28/19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F20B1-EF9A-7D4C-8FD4-F1AA54A37EC8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956098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91D5D-D251-CC44-AD00-050A2F8B1DD5}" type="datetimeFigureOut">
              <a:rPr lang="es-ES" smtClean="0"/>
              <a:t>5/28/19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F20B1-EF9A-7D4C-8FD4-F1AA54A37EC8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089883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dirty="0" smtClean="0"/>
              <a:t>Clic para editar título</a:t>
            </a:r>
            <a:endParaRPr lang="es-ES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891D5D-D251-CC44-AD00-050A2F8B1DD5}" type="datetimeFigureOut">
              <a:rPr lang="es-ES" smtClean="0"/>
              <a:t>5/28/19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3F20B1-EF9A-7D4C-8FD4-F1AA54A37EC8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389317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b="1" i="1" kern="1200" spc="230">
          <a:solidFill>
            <a:schemeClr val="tx1"/>
          </a:solidFill>
          <a:latin typeface="Muli"/>
          <a:ea typeface="+mj-ea"/>
          <a:cs typeface="Muli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Roboto Light"/>
          <a:ea typeface="+mn-ea"/>
          <a:cs typeface="Roboto Light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Roboto Light"/>
          <a:ea typeface="+mn-ea"/>
          <a:cs typeface="Roboto Light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Roboto Light"/>
          <a:ea typeface="+mn-ea"/>
          <a:cs typeface="Roboto Light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Roboto Light"/>
          <a:ea typeface="+mn-ea"/>
          <a:cs typeface="Roboto Light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Roboto Light"/>
          <a:ea typeface="+mn-ea"/>
          <a:cs typeface="Roboto Light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4" Type="http://schemas.openxmlformats.org/officeDocument/2006/relationships/hyperlink" Target="https://ned.ipac.caltech.edu/Library/Distances/" TargetMode="External"/><Relationship Id="rId5" Type="http://schemas.openxmlformats.org/officeDocument/2006/relationships/image" Target="../media/image6.png"/><Relationship Id="rId1" Type="http://schemas.microsoft.com/office/2007/relationships/media" Target="../media/media1.mov"/><Relationship Id="rId2" Type="http://schemas.openxmlformats.org/officeDocument/2006/relationships/video" Target="../media/media1.mov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17.png"/><Relationship Id="rId1" Type="http://schemas.microsoft.com/office/2007/relationships/media" Target="../media/media2.mp4"/><Relationship Id="rId2" Type="http://schemas.openxmlformats.org/officeDocument/2006/relationships/video" Target="../media/media2.mp4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3" Type="http://schemas.openxmlformats.org/officeDocument/2006/relationships/hyperlink" Target="https://github.com/saint-germain/errorprediction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png"/><Relationship Id="rId3" Type="http://schemas.openxmlformats.org/officeDocument/2006/relationships/image" Target="../media/image2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2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4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4.png"/><Relationship Id="rId3" Type="http://schemas.openxmlformats.org/officeDocument/2006/relationships/image" Target="../media/image25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6.png"/><Relationship Id="rId3" Type="http://schemas.openxmlformats.org/officeDocument/2006/relationships/image" Target="../media/image27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8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8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github.com/saint-germain/errorprediction" TargetMode="Externa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s://ned.ipac.caltech.edu/Library/Distances/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150898" y="1946344"/>
            <a:ext cx="4868282" cy="1470025"/>
          </a:xfrm>
        </p:spPr>
        <p:txBody>
          <a:bodyPr>
            <a:noAutofit/>
          </a:bodyPr>
          <a:lstStyle/>
          <a:p>
            <a:r>
              <a:rPr lang="es-ES" sz="2800" b="0" i="0" spc="0" dirty="0" err="1">
                <a:latin typeface="Muli SemiBold"/>
                <a:cs typeface="Muli SemiBold"/>
              </a:rPr>
              <a:t>b</a:t>
            </a:r>
            <a:r>
              <a:rPr lang="es-ES" sz="2800" b="0" i="0" spc="0" dirty="0" err="1" smtClean="0">
                <a:latin typeface="Muli SemiBold"/>
                <a:cs typeface="Muli SemiBold"/>
              </a:rPr>
              <a:t>ayesian</a:t>
            </a:r>
            <a:r>
              <a:rPr lang="es-ES" sz="2800" b="0" i="0" spc="0" dirty="0" smtClean="0">
                <a:latin typeface="Muli SemiBold"/>
                <a:cs typeface="Muli SemiBold"/>
              </a:rPr>
              <a:t> </a:t>
            </a:r>
            <a:r>
              <a:rPr lang="es-ES" sz="2800" b="0" i="0" spc="0" dirty="0" err="1" smtClean="0">
                <a:latin typeface="Muli SemiBold"/>
                <a:cs typeface="Muli SemiBold"/>
              </a:rPr>
              <a:t>treatment</a:t>
            </a:r>
            <a:r>
              <a:rPr lang="es-ES" sz="2800" b="0" i="0" spc="0" dirty="0" smtClean="0">
                <a:latin typeface="Muli SemiBold"/>
                <a:cs typeface="Muli SemiBold"/>
              </a:rPr>
              <a:t> of </a:t>
            </a:r>
            <a:r>
              <a:rPr lang="es-ES" sz="2800" b="0" i="0" spc="0" dirty="0" err="1" smtClean="0">
                <a:latin typeface="Muli SemiBold"/>
                <a:cs typeface="Muli SemiBold"/>
              </a:rPr>
              <a:t>distance</a:t>
            </a:r>
            <a:r>
              <a:rPr lang="es-ES" sz="2800" b="0" i="0" spc="0" dirty="0" smtClean="0">
                <a:latin typeface="Muli SemiBold"/>
                <a:cs typeface="Muli SemiBold"/>
              </a:rPr>
              <a:t> </a:t>
            </a:r>
            <a:r>
              <a:rPr lang="es-ES" sz="2800" b="0" i="0" spc="0" dirty="0" err="1" smtClean="0">
                <a:latin typeface="Muli SemiBold"/>
                <a:cs typeface="Muli SemiBold"/>
              </a:rPr>
              <a:t>errors</a:t>
            </a:r>
            <a:r>
              <a:rPr lang="es-ES" sz="2800" b="0" i="0" spc="0" dirty="0" smtClean="0">
                <a:latin typeface="Muli SemiBold"/>
                <a:cs typeface="Muli SemiBold"/>
              </a:rPr>
              <a:t> in </a:t>
            </a:r>
            <a:r>
              <a:rPr lang="es-ES" sz="2800" b="0" i="0" spc="0" dirty="0" err="1" smtClean="0">
                <a:latin typeface="Muli SemiBold"/>
                <a:cs typeface="Muli SemiBold"/>
              </a:rPr>
              <a:t>the</a:t>
            </a:r>
            <a:r>
              <a:rPr lang="es-ES" sz="2800" b="0" i="0" spc="0" dirty="0" smtClean="0">
                <a:latin typeface="Muli SemiBold"/>
                <a:cs typeface="Muli SemiBold"/>
              </a:rPr>
              <a:t> </a:t>
            </a:r>
            <a:r>
              <a:rPr lang="es-ES" sz="2800" b="0" i="0" spc="0" dirty="0" err="1" smtClean="0">
                <a:latin typeface="Muli SemiBold"/>
                <a:cs typeface="Muli SemiBold"/>
              </a:rPr>
              <a:t>cosmic</a:t>
            </a:r>
            <a:r>
              <a:rPr lang="es-ES" sz="2800" b="0" i="0" spc="0" dirty="0" smtClean="0">
                <a:latin typeface="Muli SemiBold"/>
                <a:cs typeface="Muli SemiBold"/>
              </a:rPr>
              <a:t> </a:t>
            </a:r>
            <a:r>
              <a:rPr lang="es-ES" sz="2800" b="0" i="0" spc="0" dirty="0" err="1" smtClean="0">
                <a:latin typeface="Muli SemiBold"/>
                <a:cs typeface="Muli SemiBold"/>
              </a:rPr>
              <a:t>distance</a:t>
            </a:r>
            <a:r>
              <a:rPr lang="es-ES" sz="2800" b="0" i="0" spc="0" dirty="0" smtClean="0">
                <a:latin typeface="Muli SemiBold"/>
                <a:cs typeface="Muli SemiBold"/>
              </a:rPr>
              <a:t> </a:t>
            </a:r>
            <a:r>
              <a:rPr lang="es-ES" sz="2800" b="0" i="0" spc="0" dirty="0" err="1" smtClean="0">
                <a:latin typeface="Muli SemiBold"/>
                <a:cs typeface="Muli SemiBold"/>
              </a:rPr>
              <a:t>ladder</a:t>
            </a:r>
            <a:endParaRPr lang="es-ES" sz="2800" b="0" i="0" spc="0" dirty="0">
              <a:latin typeface="Muli SemiBold"/>
              <a:cs typeface="Muli SemiBold"/>
            </a:endParaRPr>
          </a:p>
        </p:txBody>
      </p:sp>
      <p:cxnSp>
        <p:nvCxnSpPr>
          <p:cNvPr id="4" name="Straight Connector 4"/>
          <p:cNvCxnSpPr/>
          <p:nvPr/>
        </p:nvCxnSpPr>
        <p:spPr>
          <a:xfrm>
            <a:off x="2269739" y="1697956"/>
            <a:ext cx="4617344" cy="0"/>
          </a:xfrm>
          <a:prstGeom prst="line">
            <a:avLst/>
          </a:prstGeom>
          <a:ln w="1016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5"/>
          <p:cNvCxnSpPr/>
          <p:nvPr/>
        </p:nvCxnSpPr>
        <p:spPr>
          <a:xfrm>
            <a:off x="2269739" y="3790928"/>
            <a:ext cx="4617344" cy="0"/>
          </a:xfrm>
          <a:prstGeom prst="line">
            <a:avLst/>
          </a:prstGeom>
          <a:ln w="1016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6"/>
          <p:cNvSpPr txBox="1"/>
          <p:nvPr/>
        </p:nvSpPr>
        <p:spPr>
          <a:xfrm>
            <a:off x="2772582" y="4466104"/>
            <a:ext cx="3504610" cy="288530"/>
          </a:xfrm>
          <a:prstGeom prst="rect">
            <a:avLst/>
          </a:prstGeom>
          <a:noFill/>
        </p:spPr>
        <p:txBody>
          <a:bodyPr wrap="square" lIns="34281" tIns="17140" rIns="34281" bIns="17140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id-ID" spc="112" dirty="0" smtClean="0">
                <a:latin typeface="Roboto Black"/>
                <a:ea typeface="Oswald Medium" charset="0"/>
                <a:cs typeface="Roboto Black"/>
              </a:rPr>
              <a:t>Germán Chaparro Molano</a:t>
            </a:r>
            <a:endParaRPr lang="id-ID" spc="112" dirty="0">
              <a:latin typeface="Roboto Black"/>
              <a:ea typeface="Oswald Medium" charset="0"/>
              <a:cs typeface="Roboto Black"/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2150898" y="4829346"/>
            <a:ext cx="4930567" cy="288530"/>
          </a:xfrm>
          <a:prstGeom prst="rect">
            <a:avLst/>
          </a:prstGeom>
          <a:noFill/>
        </p:spPr>
        <p:txBody>
          <a:bodyPr wrap="square" lIns="34281" tIns="17140" rIns="34281" bIns="17140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id-ID" spc="112" dirty="0" smtClean="0">
                <a:latin typeface="Roboto Light" charset="0"/>
                <a:ea typeface="Roboto Light" charset="0"/>
                <a:cs typeface="Roboto Light" charset="0"/>
              </a:rPr>
              <a:t>UNIVERSIDAD ECCI, COLOMBIA</a:t>
            </a:r>
            <a:endParaRPr lang="id-ID" spc="112" dirty="0">
              <a:latin typeface="Roboto Light" charset="0"/>
              <a:ea typeface="Roboto Light" charset="0"/>
              <a:cs typeface="Robot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96984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457200" y="105174"/>
            <a:ext cx="8229600" cy="85725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b="1" i="1" kern="1200" spc="230">
                <a:solidFill>
                  <a:schemeClr val="tx1"/>
                </a:solidFill>
                <a:latin typeface="Muli"/>
                <a:ea typeface="+mj-ea"/>
                <a:cs typeface="Muli"/>
              </a:defRPr>
            </a:lvl1pPr>
          </a:lstStyle>
          <a:p>
            <a:r>
              <a:rPr lang="es-ES" smtClean="0"/>
              <a:t>NGC 1558</a:t>
            </a:r>
            <a:endParaRPr lang="es-ES" dirty="0"/>
          </a:p>
        </p:txBody>
      </p:sp>
      <p:graphicFrame>
        <p:nvGraphicFramePr>
          <p:cNvPr id="3" name="Marcador de contenido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64524073"/>
              </p:ext>
            </p:extLst>
          </p:nvPr>
        </p:nvGraphicFramePr>
        <p:xfrm>
          <a:off x="597666" y="1237310"/>
          <a:ext cx="2696378" cy="4503511"/>
        </p:xfrm>
        <a:graphic>
          <a:graphicData uri="http://schemas.openxmlformats.org/drawingml/2006/table">
            <a:tbl>
              <a:tblPr/>
              <a:tblGrid>
                <a:gridCol w="1348189"/>
                <a:gridCol w="1348189"/>
              </a:tblGrid>
              <a:tr h="65541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Distance</a:t>
                      </a:r>
                      <a:r>
                        <a:rPr lang="es-E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 </a:t>
                      </a:r>
                      <a:r>
                        <a:rPr lang="es-E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modulus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Times"/>
                        <a:cs typeface="Times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Distance</a:t>
                      </a:r>
                      <a:r>
                        <a:rPr lang="es-E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 </a:t>
                      </a:r>
                      <a:r>
                        <a:rPr lang="es-E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modulus</a:t>
                      </a:r>
                      <a:r>
                        <a:rPr lang="es-E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 error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242">
                <a:tc>
                  <a:txBody>
                    <a:bodyPr/>
                    <a:lstStyle/>
                    <a:p>
                      <a:pPr algn="ctr" fontAlgn="b"/>
                      <a:r>
                        <a:rPr lang="hr-HR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34.12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0.32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89242">
                <a:tc>
                  <a:txBody>
                    <a:bodyPr/>
                    <a:lstStyle/>
                    <a:p>
                      <a:pPr algn="ctr" fontAlgn="b"/>
                      <a:r>
                        <a:rPr lang="hr-HR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34.2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0.32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242">
                <a:tc>
                  <a:txBody>
                    <a:bodyPr/>
                    <a:lstStyle/>
                    <a:p>
                      <a:pPr algn="ctr" fontAlgn="b"/>
                      <a:r>
                        <a:rPr lang="hr-HR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33.92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0.43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242">
                <a:tc>
                  <a:txBody>
                    <a:bodyPr/>
                    <a:lstStyle/>
                    <a:p>
                      <a:pPr algn="ctr" fontAlgn="b"/>
                      <a:r>
                        <a:rPr lang="hr-HR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34.15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0.43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242">
                <a:tc>
                  <a:txBody>
                    <a:bodyPr/>
                    <a:lstStyle/>
                    <a:p>
                      <a:pPr algn="ctr" fontAlgn="b"/>
                      <a:r>
                        <a:rPr lang="hr-HR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34.25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0.43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242">
                <a:tc>
                  <a:txBody>
                    <a:bodyPr/>
                    <a:lstStyle/>
                    <a:p>
                      <a:pPr algn="ctr" fontAlgn="b"/>
                      <a:r>
                        <a:rPr lang="hr-HR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33.88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0.8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242">
                <a:tc>
                  <a:txBody>
                    <a:bodyPr/>
                    <a:lstStyle/>
                    <a:p>
                      <a:pPr algn="ctr" fontAlgn="b"/>
                      <a:r>
                        <a:rPr lang="hr-HR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33.99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0.07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242">
                <a:tc>
                  <a:txBody>
                    <a:bodyPr/>
                    <a:lstStyle/>
                    <a:p>
                      <a:pPr algn="ctr" fontAlgn="b"/>
                      <a:r>
                        <a:rPr lang="hr-HR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33.86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0.46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242">
                <a:tc>
                  <a:txBody>
                    <a:bodyPr/>
                    <a:lstStyle/>
                    <a:p>
                      <a:pPr algn="ctr" fontAlgn="b"/>
                      <a:r>
                        <a:rPr lang="hr-HR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33.88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0.47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242">
                <a:tc>
                  <a:txBody>
                    <a:bodyPr/>
                    <a:lstStyle/>
                    <a:p>
                      <a:pPr algn="ctr" fontAlgn="b"/>
                      <a:r>
                        <a:rPr lang="hr-H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33.98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0.4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242">
                <a:tc>
                  <a:txBody>
                    <a:bodyPr/>
                    <a:lstStyle/>
                    <a:p>
                      <a:pPr algn="ctr" fontAlgn="b"/>
                      <a:r>
                        <a:rPr lang="hr-HR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33.99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0.45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242">
                <a:tc>
                  <a:txBody>
                    <a:bodyPr/>
                    <a:lstStyle/>
                    <a:p>
                      <a:pPr algn="ctr" fontAlgn="b"/>
                      <a:r>
                        <a:rPr lang="hr-HR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29.08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0.36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242">
                <a:tc>
                  <a:txBody>
                    <a:bodyPr/>
                    <a:lstStyle/>
                    <a:p>
                      <a:pPr algn="ctr" fontAlgn="b"/>
                      <a:r>
                        <a:rPr lang="hr-HR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33.95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0.29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242">
                <a:tc>
                  <a:txBody>
                    <a:bodyPr/>
                    <a:lstStyle/>
                    <a:p>
                      <a:pPr algn="ctr" fontAlgn="b"/>
                      <a:r>
                        <a:rPr lang="hr-HR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34.12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0.27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242">
                <a:tc>
                  <a:txBody>
                    <a:bodyPr/>
                    <a:lstStyle/>
                    <a:p>
                      <a:pPr algn="ctr" fontAlgn="b"/>
                      <a:r>
                        <a:rPr lang="hr-HR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34.16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0.2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7" name="Rectángulo 6"/>
          <p:cNvSpPr/>
          <p:nvPr/>
        </p:nvSpPr>
        <p:spPr>
          <a:xfrm>
            <a:off x="1090664" y="5890246"/>
            <a:ext cx="68782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b="1" dirty="0"/>
              <a:t>NED-D: A Master </a:t>
            </a:r>
            <a:r>
              <a:rPr lang="es-ES" b="1" dirty="0" err="1"/>
              <a:t>List</a:t>
            </a:r>
            <a:r>
              <a:rPr lang="es-ES" b="1" dirty="0"/>
              <a:t> of </a:t>
            </a:r>
            <a:r>
              <a:rPr lang="es-ES" b="1" dirty="0" err="1"/>
              <a:t>Redshift-Independent</a:t>
            </a:r>
            <a:r>
              <a:rPr lang="es-ES" b="1" dirty="0"/>
              <a:t> </a:t>
            </a:r>
            <a:r>
              <a:rPr lang="es-ES" b="1" dirty="0" err="1"/>
              <a:t>Extragalactic</a:t>
            </a:r>
            <a:r>
              <a:rPr lang="es-ES" b="1" dirty="0"/>
              <a:t> </a:t>
            </a:r>
            <a:r>
              <a:rPr lang="es-ES" b="1" dirty="0" err="1" smtClean="0"/>
              <a:t>Distances</a:t>
            </a:r>
            <a:endParaRPr lang="es-ES" b="1" dirty="0" smtClean="0"/>
          </a:p>
          <a:p>
            <a:pPr algn="ctr"/>
            <a:r>
              <a:rPr lang="es-ES" b="1" dirty="0" smtClean="0">
                <a:hlinkClick r:id="rId4"/>
              </a:rPr>
              <a:t>https://ned.ipac.caltech.edu/Library/Distances/</a:t>
            </a:r>
            <a:r>
              <a:rPr lang="es-ES" b="1" dirty="0" smtClean="0"/>
              <a:t> </a:t>
            </a:r>
            <a:endParaRPr lang="es-ES" b="1" dirty="0"/>
          </a:p>
        </p:txBody>
      </p:sp>
      <p:pic>
        <p:nvPicPr>
          <p:cNvPr id="4" name="mov2.mo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799847" y="1765548"/>
            <a:ext cx="5105400" cy="330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24145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75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457200" y="105174"/>
            <a:ext cx="8229600" cy="85725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b="1" i="1" kern="1200" spc="230">
                <a:solidFill>
                  <a:schemeClr val="tx1"/>
                </a:solidFill>
                <a:latin typeface="Muli"/>
                <a:ea typeface="+mj-ea"/>
                <a:cs typeface="Muli"/>
              </a:defRPr>
            </a:lvl1pPr>
          </a:lstStyle>
          <a:p>
            <a:r>
              <a:rPr lang="es-ES" smtClean="0"/>
              <a:t>NGC 1558</a:t>
            </a:r>
            <a:endParaRPr lang="es-ES" dirty="0"/>
          </a:p>
        </p:txBody>
      </p:sp>
      <p:graphicFrame>
        <p:nvGraphicFramePr>
          <p:cNvPr id="3" name="Marcador de contenido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45035606"/>
              </p:ext>
            </p:extLst>
          </p:nvPr>
        </p:nvGraphicFramePr>
        <p:xfrm>
          <a:off x="597666" y="1237310"/>
          <a:ext cx="2696378" cy="4503511"/>
        </p:xfrm>
        <a:graphic>
          <a:graphicData uri="http://schemas.openxmlformats.org/drawingml/2006/table">
            <a:tbl>
              <a:tblPr/>
              <a:tblGrid>
                <a:gridCol w="1348189"/>
                <a:gridCol w="1348189"/>
              </a:tblGrid>
              <a:tr h="65541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Distance</a:t>
                      </a:r>
                      <a:r>
                        <a:rPr lang="es-E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 </a:t>
                      </a:r>
                      <a:r>
                        <a:rPr lang="es-E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modulus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Times"/>
                        <a:cs typeface="Times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Distance</a:t>
                      </a:r>
                      <a:r>
                        <a:rPr lang="es-E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 </a:t>
                      </a:r>
                      <a:r>
                        <a:rPr lang="es-E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modulus</a:t>
                      </a:r>
                      <a:r>
                        <a:rPr lang="es-E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 error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242">
                <a:tc>
                  <a:txBody>
                    <a:bodyPr/>
                    <a:lstStyle/>
                    <a:p>
                      <a:pPr algn="ctr" fontAlgn="b"/>
                      <a:r>
                        <a:rPr lang="hr-HR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34.12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0.32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89242">
                <a:tc>
                  <a:txBody>
                    <a:bodyPr/>
                    <a:lstStyle/>
                    <a:p>
                      <a:pPr algn="ctr" fontAlgn="b"/>
                      <a:r>
                        <a:rPr lang="hr-HR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34.2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0.32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242">
                <a:tc>
                  <a:txBody>
                    <a:bodyPr/>
                    <a:lstStyle/>
                    <a:p>
                      <a:pPr algn="ctr" fontAlgn="b"/>
                      <a:r>
                        <a:rPr lang="hr-HR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33.92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0.43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242">
                <a:tc>
                  <a:txBody>
                    <a:bodyPr/>
                    <a:lstStyle/>
                    <a:p>
                      <a:pPr algn="ctr" fontAlgn="b"/>
                      <a:r>
                        <a:rPr lang="hr-HR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34.15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0.43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242">
                <a:tc>
                  <a:txBody>
                    <a:bodyPr/>
                    <a:lstStyle/>
                    <a:p>
                      <a:pPr algn="ctr" fontAlgn="b"/>
                      <a:r>
                        <a:rPr lang="hr-HR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34.25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0.43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242">
                <a:tc>
                  <a:txBody>
                    <a:bodyPr/>
                    <a:lstStyle/>
                    <a:p>
                      <a:pPr algn="ctr" fontAlgn="b"/>
                      <a:r>
                        <a:rPr lang="hr-HR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33.88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0.8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242">
                <a:tc>
                  <a:txBody>
                    <a:bodyPr/>
                    <a:lstStyle/>
                    <a:p>
                      <a:pPr algn="ctr" fontAlgn="b"/>
                      <a:r>
                        <a:rPr lang="hr-HR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33.99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0.07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242">
                <a:tc>
                  <a:txBody>
                    <a:bodyPr/>
                    <a:lstStyle/>
                    <a:p>
                      <a:pPr algn="ctr" fontAlgn="b"/>
                      <a:r>
                        <a:rPr lang="hr-HR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33.86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0.46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242">
                <a:tc>
                  <a:txBody>
                    <a:bodyPr/>
                    <a:lstStyle/>
                    <a:p>
                      <a:pPr algn="ctr" fontAlgn="b"/>
                      <a:r>
                        <a:rPr lang="hr-HR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33.88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0.47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242">
                <a:tc>
                  <a:txBody>
                    <a:bodyPr/>
                    <a:lstStyle/>
                    <a:p>
                      <a:pPr algn="ctr" fontAlgn="b"/>
                      <a:r>
                        <a:rPr lang="hr-H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33.98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0.4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242">
                <a:tc>
                  <a:txBody>
                    <a:bodyPr/>
                    <a:lstStyle/>
                    <a:p>
                      <a:pPr algn="ctr" fontAlgn="b"/>
                      <a:r>
                        <a:rPr lang="hr-HR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33.99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0.45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242">
                <a:tc>
                  <a:txBody>
                    <a:bodyPr/>
                    <a:lstStyle/>
                    <a:p>
                      <a:pPr algn="ctr" fontAlgn="b"/>
                      <a:r>
                        <a:rPr lang="hr-HR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29.08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0.36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242">
                <a:tc>
                  <a:txBody>
                    <a:bodyPr/>
                    <a:lstStyle/>
                    <a:p>
                      <a:pPr algn="ctr" fontAlgn="b"/>
                      <a:r>
                        <a:rPr lang="hr-HR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33.95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0.29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242">
                <a:tc>
                  <a:txBody>
                    <a:bodyPr/>
                    <a:lstStyle/>
                    <a:p>
                      <a:pPr algn="ctr" fontAlgn="b"/>
                      <a:r>
                        <a:rPr lang="hr-HR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34.12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0.27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242">
                <a:tc>
                  <a:txBody>
                    <a:bodyPr/>
                    <a:lstStyle/>
                    <a:p>
                      <a:pPr algn="ctr" fontAlgn="b"/>
                      <a:r>
                        <a:rPr lang="hr-HR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34.16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0.2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2465" y="3740027"/>
            <a:ext cx="3957325" cy="3001342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2465" y="874846"/>
            <a:ext cx="3957326" cy="2979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03542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457200" y="105174"/>
            <a:ext cx="8229600" cy="85725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b="1" i="1" kern="1200" spc="230">
                <a:solidFill>
                  <a:schemeClr val="tx1"/>
                </a:solidFill>
                <a:latin typeface="Muli"/>
                <a:ea typeface="+mj-ea"/>
                <a:cs typeface="Muli"/>
              </a:defRPr>
            </a:lvl1pPr>
          </a:lstStyle>
          <a:p>
            <a:r>
              <a:rPr lang="es-ES" smtClean="0"/>
              <a:t>NGC 1558</a:t>
            </a:r>
            <a:endParaRPr lang="es-E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12900"/>
            <a:ext cx="4521200" cy="361950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4658" y="1600200"/>
            <a:ext cx="4876800" cy="363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35649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567707" y="962424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" b="1" dirty="0" smtClean="0">
                <a:latin typeface="Roboto Light"/>
                <a:cs typeface="Roboto Light"/>
              </a:rPr>
              <a:t>“</a:t>
            </a:r>
            <a:r>
              <a:rPr lang="es-ES" b="1" dirty="0" err="1" smtClean="0">
                <a:latin typeface="Roboto Light"/>
                <a:cs typeface="Roboto Light"/>
              </a:rPr>
              <a:t>Frequentist</a:t>
            </a:r>
            <a:r>
              <a:rPr lang="es-ES" b="1" dirty="0" smtClean="0">
                <a:latin typeface="Roboto Light"/>
                <a:cs typeface="Roboto Light"/>
              </a:rPr>
              <a:t>” </a:t>
            </a:r>
            <a:r>
              <a:rPr lang="es-ES" b="1" dirty="0" err="1" smtClean="0">
                <a:latin typeface="Roboto Light"/>
                <a:cs typeface="Roboto Light"/>
              </a:rPr>
              <a:t>methods</a:t>
            </a:r>
            <a:r>
              <a:rPr lang="es-ES" b="1" dirty="0" smtClean="0">
                <a:latin typeface="Roboto Light"/>
                <a:cs typeface="Roboto Light"/>
              </a:rPr>
              <a:t>:</a:t>
            </a:r>
          </a:p>
          <a:p>
            <a:endParaRPr lang="es-ES" b="1" dirty="0" smtClean="0">
              <a:latin typeface="Roboto Light"/>
              <a:cs typeface="Roboto Light"/>
            </a:endParaRPr>
          </a:p>
          <a:p>
            <a:r>
              <a:rPr lang="es-ES" b="1" dirty="0" smtClean="0">
                <a:solidFill>
                  <a:schemeClr val="accent4"/>
                </a:solidFill>
                <a:latin typeface="Roboto Light"/>
                <a:cs typeface="Roboto Light"/>
              </a:rPr>
              <a:t>P: </a:t>
            </a:r>
            <a:r>
              <a:rPr lang="es-ES" b="1" dirty="0" err="1" smtClean="0">
                <a:solidFill>
                  <a:schemeClr val="accent4"/>
                </a:solidFill>
                <a:latin typeface="Roboto Light"/>
                <a:cs typeface="Roboto Light"/>
              </a:rPr>
              <a:t>Propagation</a:t>
            </a:r>
            <a:r>
              <a:rPr lang="es-ES" b="1" dirty="0" smtClean="0">
                <a:solidFill>
                  <a:schemeClr val="accent4"/>
                </a:solidFill>
                <a:latin typeface="Roboto Light"/>
                <a:cs typeface="Roboto Light"/>
              </a:rPr>
              <a:t> of </a:t>
            </a:r>
            <a:r>
              <a:rPr lang="es-ES" b="1" dirty="0" err="1" smtClean="0">
                <a:solidFill>
                  <a:schemeClr val="accent4"/>
                </a:solidFill>
                <a:latin typeface="Roboto Light"/>
                <a:cs typeface="Roboto Light"/>
              </a:rPr>
              <a:t>errors</a:t>
            </a:r>
            <a:r>
              <a:rPr lang="es-ES" b="1" dirty="0" smtClean="0">
                <a:solidFill>
                  <a:schemeClr val="accent4"/>
                </a:solidFill>
                <a:latin typeface="Roboto Light"/>
                <a:cs typeface="Roboto Light"/>
              </a:rPr>
              <a:t> (Cosmicflows-3, </a:t>
            </a:r>
            <a:r>
              <a:rPr lang="es-ES" b="1" dirty="0" err="1" smtClean="0">
                <a:solidFill>
                  <a:schemeClr val="accent4"/>
                </a:solidFill>
                <a:latin typeface="Roboto Light"/>
                <a:cs typeface="Roboto Light"/>
              </a:rPr>
              <a:t>Tully</a:t>
            </a:r>
            <a:r>
              <a:rPr lang="es-ES" b="1" dirty="0" smtClean="0">
                <a:solidFill>
                  <a:schemeClr val="accent4"/>
                </a:solidFill>
                <a:latin typeface="Roboto Light"/>
                <a:cs typeface="Roboto Light"/>
              </a:rPr>
              <a:t> et al 2016)</a:t>
            </a:r>
          </a:p>
          <a:p>
            <a:endParaRPr lang="es-ES" b="1" dirty="0" smtClean="0">
              <a:solidFill>
                <a:schemeClr val="accent4"/>
              </a:solidFill>
              <a:latin typeface="Roboto Light"/>
              <a:cs typeface="Roboto Light"/>
            </a:endParaRPr>
          </a:p>
          <a:p>
            <a:r>
              <a:rPr lang="es-ES" b="1" dirty="0" smtClean="0">
                <a:solidFill>
                  <a:schemeClr val="accent3"/>
                </a:solidFill>
                <a:latin typeface="Roboto Light"/>
                <a:cs typeface="Roboto Light"/>
              </a:rPr>
              <a:t>Q: </a:t>
            </a:r>
            <a:r>
              <a:rPr lang="es-ES" b="1" dirty="0" err="1" smtClean="0">
                <a:solidFill>
                  <a:schemeClr val="accent3"/>
                </a:solidFill>
                <a:latin typeface="Roboto Light"/>
                <a:cs typeface="Roboto Light"/>
              </a:rPr>
              <a:t>Quadrature</a:t>
            </a:r>
            <a:r>
              <a:rPr lang="es-ES" b="1" dirty="0" smtClean="0">
                <a:solidFill>
                  <a:schemeClr val="accent3"/>
                </a:solidFill>
                <a:latin typeface="Roboto Light"/>
                <a:cs typeface="Roboto Light"/>
              </a:rPr>
              <a:t> sum of P error and </a:t>
            </a:r>
            <a:r>
              <a:rPr lang="es-ES" b="1" dirty="0" err="1" smtClean="0">
                <a:solidFill>
                  <a:schemeClr val="accent3"/>
                </a:solidFill>
                <a:latin typeface="Roboto Light"/>
                <a:cs typeface="Roboto Light"/>
              </a:rPr>
              <a:t>weighted</a:t>
            </a:r>
            <a:r>
              <a:rPr lang="es-ES" b="1" dirty="0" smtClean="0">
                <a:solidFill>
                  <a:schemeClr val="accent3"/>
                </a:solidFill>
                <a:latin typeface="Roboto Light"/>
                <a:cs typeface="Roboto Light"/>
              </a:rPr>
              <a:t> </a:t>
            </a:r>
            <a:r>
              <a:rPr lang="es-ES" b="1" dirty="0" err="1" smtClean="0">
                <a:solidFill>
                  <a:schemeClr val="accent3"/>
                </a:solidFill>
                <a:latin typeface="Roboto Light"/>
                <a:cs typeface="Roboto Light"/>
              </a:rPr>
              <a:t>stdev</a:t>
            </a:r>
            <a:r>
              <a:rPr lang="es-ES" b="1" dirty="0" smtClean="0">
                <a:solidFill>
                  <a:schemeClr val="accent3"/>
                </a:solidFill>
                <a:latin typeface="Roboto Light"/>
                <a:cs typeface="Roboto Light"/>
              </a:rPr>
              <a:t> (</a:t>
            </a:r>
            <a:r>
              <a:rPr lang="es-ES" b="1" dirty="0" err="1" smtClean="0">
                <a:solidFill>
                  <a:schemeClr val="accent3"/>
                </a:solidFill>
                <a:latin typeface="Roboto Light"/>
                <a:cs typeface="Roboto Light"/>
              </a:rPr>
              <a:t>to</a:t>
            </a:r>
            <a:r>
              <a:rPr lang="es-ES" b="1" dirty="0" smtClean="0">
                <a:solidFill>
                  <a:schemeClr val="accent3"/>
                </a:solidFill>
                <a:latin typeface="Roboto Light"/>
                <a:cs typeface="Roboto Light"/>
              </a:rPr>
              <a:t> </a:t>
            </a:r>
            <a:r>
              <a:rPr lang="es-ES" b="1" dirty="0" err="1" smtClean="0">
                <a:solidFill>
                  <a:schemeClr val="accent3"/>
                </a:solidFill>
                <a:latin typeface="Roboto Light"/>
                <a:cs typeface="Roboto Light"/>
              </a:rPr>
              <a:t>account</a:t>
            </a:r>
            <a:r>
              <a:rPr lang="es-ES" b="1" dirty="0" smtClean="0">
                <a:solidFill>
                  <a:schemeClr val="accent3"/>
                </a:solidFill>
                <a:latin typeface="Roboto Light"/>
                <a:cs typeface="Roboto Light"/>
              </a:rPr>
              <a:t> </a:t>
            </a:r>
            <a:r>
              <a:rPr lang="es-ES" b="1" dirty="0" err="1" smtClean="0">
                <a:solidFill>
                  <a:schemeClr val="accent3"/>
                </a:solidFill>
                <a:latin typeface="Roboto Light"/>
                <a:cs typeface="Roboto Light"/>
              </a:rPr>
              <a:t>for</a:t>
            </a:r>
            <a:r>
              <a:rPr lang="es-ES" b="1" dirty="0" smtClean="0">
                <a:solidFill>
                  <a:schemeClr val="accent3"/>
                </a:solidFill>
                <a:latin typeface="Roboto Light"/>
                <a:cs typeface="Roboto Light"/>
              </a:rPr>
              <a:t> spread </a:t>
            </a:r>
            <a:r>
              <a:rPr lang="es-ES" b="1" dirty="0" err="1" smtClean="0">
                <a:solidFill>
                  <a:schemeClr val="accent3"/>
                </a:solidFill>
                <a:latin typeface="Roboto Light"/>
                <a:cs typeface="Roboto Light"/>
              </a:rPr>
              <a:t>between</a:t>
            </a:r>
            <a:r>
              <a:rPr lang="es-ES" b="1" dirty="0" smtClean="0">
                <a:solidFill>
                  <a:schemeClr val="accent3"/>
                </a:solidFill>
                <a:latin typeface="Roboto Light"/>
                <a:cs typeface="Roboto Light"/>
              </a:rPr>
              <a:t> </a:t>
            </a:r>
            <a:r>
              <a:rPr lang="es-ES" b="1" dirty="0" err="1" smtClean="0">
                <a:solidFill>
                  <a:schemeClr val="accent3"/>
                </a:solidFill>
                <a:latin typeface="Roboto Light"/>
                <a:cs typeface="Roboto Light"/>
              </a:rPr>
              <a:t>measurements</a:t>
            </a:r>
            <a:r>
              <a:rPr lang="es-ES" b="1" dirty="0" smtClean="0">
                <a:solidFill>
                  <a:schemeClr val="accent3"/>
                </a:solidFill>
                <a:latin typeface="Roboto Light"/>
                <a:cs typeface="Roboto Light"/>
              </a:rPr>
              <a:t>)</a:t>
            </a:r>
            <a:endParaRPr lang="es-ES" b="1" dirty="0">
              <a:solidFill>
                <a:schemeClr val="accent3"/>
              </a:solidFill>
              <a:latin typeface="Roboto Light"/>
              <a:cs typeface="Roboto Light"/>
            </a:endParaRPr>
          </a:p>
        </p:txBody>
      </p:sp>
      <p:sp>
        <p:nvSpPr>
          <p:cNvPr id="3" name="Título 1"/>
          <p:cNvSpPr txBox="1">
            <a:spLocks/>
          </p:cNvSpPr>
          <p:nvPr/>
        </p:nvSpPr>
        <p:spPr>
          <a:xfrm>
            <a:off x="457200" y="105174"/>
            <a:ext cx="8229600" cy="85725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b="1" i="1" kern="1200" spc="230">
                <a:solidFill>
                  <a:schemeClr val="tx1"/>
                </a:solidFill>
                <a:latin typeface="Muli"/>
                <a:ea typeface="+mj-ea"/>
                <a:cs typeface="Muli"/>
              </a:defRPr>
            </a:lvl1pPr>
          </a:lstStyle>
          <a:p>
            <a:r>
              <a:rPr lang="es-ES" dirty="0" smtClean="0"/>
              <a:t>NGC 1558</a:t>
            </a:r>
            <a:endParaRPr lang="es-ES" dirty="0"/>
          </a:p>
        </p:txBody>
      </p:sp>
      <p:sp>
        <p:nvSpPr>
          <p:cNvPr id="4" name="Rectángulo 3"/>
          <p:cNvSpPr/>
          <p:nvPr/>
        </p:nvSpPr>
        <p:spPr>
          <a:xfrm>
            <a:off x="5403910" y="1265705"/>
            <a:ext cx="337160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dirty="0" err="1" smtClean="0">
                <a:solidFill>
                  <a:srgbClr val="000000"/>
                </a:solidFill>
                <a:latin typeface="Symbol" charset="2"/>
                <a:cs typeface="Symbol" charset="2"/>
              </a:rPr>
              <a:t>s</a:t>
            </a:r>
            <a:r>
              <a:rPr lang="es-ES" sz="2400" baseline="-25000" dirty="0" err="1" smtClean="0">
                <a:solidFill>
                  <a:srgbClr val="000000"/>
                </a:solidFill>
                <a:latin typeface="Times"/>
                <a:cs typeface="Times"/>
              </a:rPr>
              <a:t>P</a:t>
            </a:r>
            <a:r>
              <a:rPr lang="es-ES" sz="2800" dirty="0">
                <a:solidFill>
                  <a:srgbClr val="000000"/>
                </a:solidFill>
                <a:latin typeface="Roboto Light"/>
                <a:cs typeface="Roboto Light"/>
              </a:rPr>
              <a:t> </a:t>
            </a:r>
            <a:r>
              <a:rPr lang="es-ES" sz="2800" dirty="0" smtClean="0">
                <a:solidFill>
                  <a:srgbClr val="000000"/>
                </a:solidFill>
                <a:latin typeface="Roboto Light"/>
                <a:cs typeface="Roboto Light"/>
              </a:rPr>
              <a:t>=</a:t>
            </a:r>
            <a:r>
              <a:rPr lang="es-ES" sz="2800" dirty="0" smtClean="0">
                <a:solidFill>
                  <a:srgbClr val="000000"/>
                </a:solidFill>
                <a:latin typeface="Times"/>
                <a:cs typeface="Times"/>
              </a:rPr>
              <a:t>	1.6 </a:t>
            </a:r>
            <a:r>
              <a:rPr lang="es-ES" sz="2800" dirty="0" err="1" smtClean="0">
                <a:solidFill>
                  <a:srgbClr val="000000"/>
                </a:solidFill>
                <a:latin typeface="Times"/>
                <a:cs typeface="Times"/>
              </a:rPr>
              <a:t>Mpc</a:t>
            </a:r>
            <a:endParaRPr lang="es-ES" sz="2800" dirty="0" smtClean="0">
              <a:solidFill>
                <a:srgbClr val="000000"/>
              </a:solidFill>
              <a:latin typeface="Times"/>
              <a:cs typeface="Times"/>
            </a:endParaRPr>
          </a:p>
          <a:p>
            <a:endParaRPr lang="es-ES" sz="2800" dirty="0" smtClean="0">
              <a:solidFill>
                <a:srgbClr val="000000"/>
              </a:solidFill>
              <a:latin typeface="Roboto Light"/>
              <a:cs typeface="Roboto Light"/>
            </a:endParaRPr>
          </a:p>
          <a:p>
            <a:r>
              <a:rPr lang="es-ES" sz="2800" dirty="0" err="1" smtClean="0">
                <a:solidFill>
                  <a:srgbClr val="000000"/>
                </a:solidFill>
                <a:latin typeface="Symbol" charset="2"/>
                <a:cs typeface="Symbol" charset="2"/>
              </a:rPr>
              <a:t>s</a:t>
            </a:r>
            <a:r>
              <a:rPr lang="es-ES" sz="2800" baseline="-25000" dirty="0" err="1" smtClean="0">
                <a:solidFill>
                  <a:srgbClr val="000000"/>
                </a:solidFill>
                <a:latin typeface="Times"/>
                <a:cs typeface="Times"/>
              </a:rPr>
              <a:t>Q</a:t>
            </a:r>
            <a:r>
              <a:rPr lang="es-ES" sz="2800" dirty="0" smtClean="0">
                <a:solidFill>
                  <a:srgbClr val="000000"/>
                </a:solidFill>
                <a:latin typeface="Roboto Light"/>
                <a:cs typeface="Roboto Light"/>
              </a:rPr>
              <a:t> =</a:t>
            </a:r>
            <a:r>
              <a:rPr lang="es-ES" sz="2800" dirty="0" smtClean="0">
                <a:solidFill>
                  <a:srgbClr val="000000"/>
                </a:solidFill>
                <a:latin typeface="Roboto Light"/>
                <a:cs typeface="Roboto Light"/>
              </a:rPr>
              <a:t>	</a:t>
            </a:r>
            <a:r>
              <a:rPr lang="es-ES" sz="2800" dirty="0" smtClean="0">
                <a:solidFill>
                  <a:srgbClr val="000000"/>
                </a:solidFill>
                <a:latin typeface="Times"/>
                <a:cs typeface="Times"/>
              </a:rPr>
              <a:t>22 </a:t>
            </a:r>
            <a:r>
              <a:rPr lang="es-ES" sz="2800" dirty="0" err="1" smtClean="0">
                <a:solidFill>
                  <a:srgbClr val="000000"/>
                </a:solidFill>
                <a:latin typeface="Times"/>
                <a:cs typeface="Times"/>
              </a:rPr>
              <a:t>Mpc</a:t>
            </a:r>
            <a:endParaRPr lang="es-ES" sz="2800" dirty="0" smtClean="0">
              <a:solidFill>
                <a:srgbClr val="000000"/>
              </a:solidFill>
              <a:latin typeface="Times"/>
              <a:cs typeface="Times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567707" y="3342107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" b="1" dirty="0" err="1" smtClean="0">
                <a:latin typeface="Roboto Light"/>
                <a:cs typeface="Roboto Light"/>
              </a:rPr>
              <a:t>Proposed</a:t>
            </a:r>
            <a:r>
              <a:rPr lang="es-ES" b="1" dirty="0" smtClean="0">
                <a:latin typeface="Roboto Light"/>
                <a:cs typeface="Roboto Light"/>
              </a:rPr>
              <a:t> (</a:t>
            </a:r>
            <a:r>
              <a:rPr lang="es-ES" b="1" dirty="0" err="1" smtClean="0">
                <a:latin typeface="Roboto Light"/>
                <a:cs typeface="Roboto Light"/>
              </a:rPr>
              <a:t>bootstrap</a:t>
            </a:r>
            <a:r>
              <a:rPr lang="es-ES" b="1" dirty="0" smtClean="0">
                <a:latin typeface="Roboto Light"/>
                <a:cs typeface="Roboto Light"/>
              </a:rPr>
              <a:t> + </a:t>
            </a:r>
            <a:r>
              <a:rPr lang="es-ES" b="1" dirty="0" err="1" smtClean="0">
                <a:latin typeface="Roboto Light"/>
                <a:cs typeface="Roboto Light"/>
              </a:rPr>
              <a:t>robust</a:t>
            </a:r>
            <a:r>
              <a:rPr lang="es-ES" b="1" dirty="0" smtClean="0">
                <a:latin typeface="Roboto Light"/>
                <a:cs typeface="Roboto Light"/>
              </a:rPr>
              <a:t>)</a:t>
            </a:r>
          </a:p>
          <a:p>
            <a:endParaRPr lang="es-ES" b="1" dirty="0" smtClean="0">
              <a:latin typeface="Roboto Light"/>
              <a:cs typeface="Roboto Light"/>
            </a:endParaRPr>
          </a:p>
          <a:p>
            <a:r>
              <a:rPr lang="es-ES" b="1" dirty="0" smtClean="0">
                <a:solidFill>
                  <a:srgbClr val="4F81BD"/>
                </a:solidFill>
                <a:latin typeface="Roboto Light"/>
                <a:cs typeface="Roboto Light"/>
              </a:rPr>
              <a:t>H: </a:t>
            </a:r>
            <a:r>
              <a:rPr lang="es-ES" b="1" dirty="0" err="1" smtClean="0">
                <a:solidFill>
                  <a:srgbClr val="4F81BD"/>
                </a:solidFill>
                <a:latin typeface="Roboto Light"/>
                <a:cs typeface="Roboto Light"/>
              </a:rPr>
              <a:t>Half-distance</a:t>
            </a:r>
            <a:r>
              <a:rPr lang="es-ES" b="1" dirty="0" smtClean="0">
                <a:solidFill>
                  <a:srgbClr val="4F81BD"/>
                </a:solidFill>
                <a:latin typeface="Roboto Light"/>
                <a:cs typeface="Roboto Light"/>
              </a:rPr>
              <a:t> </a:t>
            </a:r>
            <a:r>
              <a:rPr lang="es-ES" b="1" dirty="0" err="1" smtClean="0">
                <a:solidFill>
                  <a:srgbClr val="4F81BD"/>
                </a:solidFill>
                <a:latin typeface="Roboto Light"/>
                <a:cs typeface="Roboto Light"/>
              </a:rPr>
              <a:t>between</a:t>
            </a:r>
            <a:r>
              <a:rPr lang="es-ES" b="1" dirty="0" smtClean="0">
                <a:solidFill>
                  <a:srgbClr val="4F81BD"/>
                </a:solidFill>
                <a:latin typeface="Roboto Light"/>
                <a:cs typeface="Roboto Light"/>
              </a:rPr>
              <a:t> </a:t>
            </a:r>
            <a:r>
              <a:rPr lang="es-ES" b="1" dirty="0" err="1" smtClean="0">
                <a:solidFill>
                  <a:srgbClr val="4F81BD"/>
                </a:solidFill>
                <a:latin typeface="Roboto Light"/>
                <a:cs typeface="Roboto Light"/>
              </a:rPr>
              <a:t>the</a:t>
            </a:r>
            <a:r>
              <a:rPr lang="es-ES" b="1" dirty="0" smtClean="0">
                <a:solidFill>
                  <a:srgbClr val="4F81BD"/>
                </a:solidFill>
                <a:latin typeface="Roboto Light"/>
                <a:cs typeface="Roboto Light"/>
              </a:rPr>
              <a:t> 84th and 16th percentiles</a:t>
            </a:r>
          </a:p>
          <a:p>
            <a:endParaRPr lang="es-ES" b="1" dirty="0" smtClean="0">
              <a:solidFill>
                <a:srgbClr val="4F81BD"/>
              </a:solidFill>
              <a:latin typeface="Roboto Light"/>
              <a:cs typeface="Roboto Light"/>
            </a:endParaRPr>
          </a:p>
          <a:p>
            <a:r>
              <a:rPr lang="es-ES" b="1" dirty="0" smtClean="0">
                <a:solidFill>
                  <a:schemeClr val="accent2"/>
                </a:solidFill>
                <a:latin typeface="Roboto Light"/>
                <a:cs typeface="Roboto Light"/>
              </a:rPr>
              <a:t>M: Median </a:t>
            </a:r>
            <a:r>
              <a:rPr lang="es-ES" b="1" dirty="0" err="1" smtClean="0">
                <a:solidFill>
                  <a:schemeClr val="accent2"/>
                </a:solidFill>
                <a:latin typeface="Roboto Light"/>
                <a:cs typeface="Roboto Light"/>
              </a:rPr>
              <a:t>Absolute</a:t>
            </a:r>
            <a:r>
              <a:rPr lang="es-ES" b="1" dirty="0" smtClean="0">
                <a:solidFill>
                  <a:schemeClr val="accent2"/>
                </a:solidFill>
                <a:latin typeface="Roboto Light"/>
                <a:cs typeface="Roboto Light"/>
              </a:rPr>
              <a:t> </a:t>
            </a:r>
            <a:r>
              <a:rPr lang="es-ES" b="1" dirty="0" err="1" smtClean="0">
                <a:solidFill>
                  <a:schemeClr val="accent2"/>
                </a:solidFill>
                <a:latin typeface="Roboto Light"/>
                <a:cs typeface="Roboto Light"/>
              </a:rPr>
              <a:t>Deviation</a:t>
            </a:r>
            <a:r>
              <a:rPr lang="es-ES" b="1" dirty="0" smtClean="0">
                <a:solidFill>
                  <a:schemeClr val="accent2"/>
                </a:solidFill>
                <a:latin typeface="Roboto Light"/>
                <a:cs typeface="Roboto Light"/>
              </a:rPr>
              <a:t> (</a:t>
            </a:r>
            <a:r>
              <a:rPr lang="es-ES" b="1" dirty="0" err="1" smtClean="0">
                <a:solidFill>
                  <a:schemeClr val="accent2"/>
                </a:solidFill>
                <a:latin typeface="Roboto Light"/>
                <a:cs typeface="Roboto Light"/>
              </a:rPr>
              <a:t>outlier-proof</a:t>
            </a:r>
            <a:r>
              <a:rPr lang="es-ES" b="1" dirty="0" smtClean="0">
                <a:solidFill>
                  <a:schemeClr val="accent2"/>
                </a:solidFill>
                <a:latin typeface="Roboto Light"/>
                <a:cs typeface="Roboto Light"/>
              </a:rPr>
              <a:t>)</a:t>
            </a:r>
          </a:p>
          <a:p>
            <a:endParaRPr lang="es-ES" b="1" dirty="0" smtClean="0">
              <a:solidFill>
                <a:schemeClr val="accent2"/>
              </a:solidFill>
              <a:latin typeface="Roboto Light"/>
              <a:cs typeface="Roboto Light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5403910" y="3759102"/>
            <a:ext cx="337160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dirty="0" err="1" smtClean="0">
                <a:solidFill>
                  <a:srgbClr val="000000"/>
                </a:solidFill>
                <a:latin typeface="Symbol" charset="2"/>
                <a:cs typeface="Symbol" charset="2"/>
              </a:rPr>
              <a:t>s</a:t>
            </a:r>
            <a:r>
              <a:rPr lang="es-ES" sz="2400" baseline="-25000" dirty="0" err="1">
                <a:solidFill>
                  <a:srgbClr val="000000"/>
                </a:solidFill>
                <a:latin typeface="Times"/>
                <a:cs typeface="Times"/>
              </a:rPr>
              <a:t>H</a:t>
            </a:r>
            <a:r>
              <a:rPr lang="es-ES" sz="2800" dirty="0" smtClean="0">
                <a:solidFill>
                  <a:srgbClr val="000000"/>
                </a:solidFill>
                <a:latin typeface="Roboto Light"/>
                <a:cs typeface="Roboto Light"/>
              </a:rPr>
              <a:t> =</a:t>
            </a:r>
            <a:r>
              <a:rPr lang="es-ES" sz="2800" dirty="0" smtClean="0">
                <a:solidFill>
                  <a:srgbClr val="000000"/>
                </a:solidFill>
                <a:latin typeface="Times"/>
                <a:cs typeface="Times"/>
              </a:rPr>
              <a:t>	11 </a:t>
            </a:r>
            <a:r>
              <a:rPr lang="es-ES" sz="2800" dirty="0" err="1" smtClean="0">
                <a:solidFill>
                  <a:srgbClr val="000000"/>
                </a:solidFill>
                <a:latin typeface="Times"/>
                <a:cs typeface="Times"/>
              </a:rPr>
              <a:t>Mpc</a:t>
            </a:r>
            <a:endParaRPr lang="es-ES" sz="2800" dirty="0" smtClean="0">
              <a:solidFill>
                <a:srgbClr val="000000"/>
              </a:solidFill>
              <a:latin typeface="Times"/>
              <a:cs typeface="Times"/>
            </a:endParaRPr>
          </a:p>
          <a:p>
            <a:endParaRPr lang="es-ES" sz="2800" dirty="0" smtClean="0">
              <a:solidFill>
                <a:srgbClr val="000000"/>
              </a:solidFill>
              <a:latin typeface="Roboto Light"/>
              <a:cs typeface="Roboto Light"/>
            </a:endParaRPr>
          </a:p>
          <a:p>
            <a:r>
              <a:rPr lang="es-ES" sz="2800" dirty="0" err="1" smtClean="0">
                <a:solidFill>
                  <a:srgbClr val="000000"/>
                </a:solidFill>
                <a:latin typeface="Symbol" charset="2"/>
                <a:cs typeface="Symbol" charset="2"/>
              </a:rPr>
              <a:t>s</a:t>
            </a:r>
            <a:r>
              <a:rPr lang="es-ES" sz="2800" baseline="-25000" dirty="0" err="1">
                <a:solidFill>
                  <a:srgbClr val="000000"/>
                </a:solidFill>
                <a:latin typeface="Times"/>
                <a:cs typeface="Times"/>
              </a:rPr>
              <a:t>M</a:t>
            </a:r>
            <a:r>
              <a:rPr lang="es-ES" sz="2800" dirty="0" smtClean="0">
                <a:solidFill>
                  <a:srgbClr val="000000"/>
                </a:solidFill>
                <a:latin typeface="Roboto Light"/>
                <a:cs typeface="Roboto Light"/>
              </a:rPr>
              <a:t> =</a:t>
            </a:r>
            <a:r>
              <a:rPr lang="es-ES" sz="2800" dirty="0" smtClean="0">
                <a:solidFill>
                  <a:srgbClr val="000000"/>
                </a:solidFill>
                <a:latin typeface="Roboto Light"/>
                <a:cs typeface="Roboto Light"/>
              </a:rPr>
              <a:t>	</a:t>
            </a:r>
            <a:r>
              <a:rPr lang="es-ES" sz="2800" dirty="0" smtClean="0">
                <a:solidFill>
                  <a:srgbClr val="000000"/>
                </a:solidFill>
                <a:latin typeface="Times"/>
                <a:cs typeface="Times"/>
              </a:rPr>
              <a:t>8 </a:t>
            </a:r>
            <a:r>
              <a:rPr lang="es-ES" sz="2800" dirty="0" err="1" smtClean="0">
                <a:solidFill>
                  <a:srgbClr val="000000"/>
                </a:solidFill>
                <a:latin typeface="Times"/>
                <a:cs typeface="Times"/>
              </a:rPr>
              <a:t>Mpc</a:t>
            </a:r>
            <a:endParaRPr lang="es-ES" sz="2800" dirty="0" smtClean="0">
              <a:solidFill>
                <a:srgbClr val="000000"/>
              </a:solidFill>
              <a:latin typeface="Times"/>
              <a:cs typeface="Times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896501" y="5544922"/>
            <a:ext cx="779029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b="1" dirty="0" err="1" smtClean="0">
                <a:solidFill>
                  <a:srgbClr val="000000"/>
                </a:solidFill>
                <a:latin typeface="Roboto Light"/>
                <a:cs typeface="Roboto Light"/>
              </a:rPr>
              <a:t>If</a:t>
            </a:r>
            <a:r>
              <a:rPr lang="es-ES" b="1" dirty="0" smtClean="0">
                <a:solidFill>
                  <a:srgbClr val="000000"/>
                </a:solidFill>
                <a:latin typeface="Roboto Light"/>
                <a:cs typeface="Roboto Light"/>
              </a:rPr>
              <a:t> </a:t>
            </a:r>
            <a:r>
              <a:rPr lang="es-ES" b="1" dirty="0" err="1" smtClean="0">
                <a:solidFill>
                  <a:srgbClr val="000000"/>
                </a:solidFill>
                <a:latin typeface="Roboto Light"/>
                <a:cs typeface="Roboto Light"/>
              </a:rPr>
              <a:t>outliers</a:t>
            </a:r>
            <a:r>
              <a:rPr lang="es-ES" b="1" dirty="0">
                <a:solidFill>
                  <a:srgbClr val="000000"/>
                </a:solidFill>
                <a:latin typeface="Roboto Light"/>
                <a:cs typeface="Roboto Light"/>
              </a:rPr>
              <a:t> </a:t>
            </a:r>
            <a:r>
              <a:rPr lang="es-ES" b="1" dirty="0" err="1" smtClean="0">
                <a:solidFill>
                  <a:srgbClr val="000000"/>
                </a:solidFill>
                <a:latin typeface="Roboto Light"/>
                <a:cs typeface="Roboto Light"/>
              </a:rPr>
              <a:t>did</a:t>
            </a:r>
            <a:r>
              <a:rPr lang="es-ES" b="1" dirty="0" smtClean="0">
                <a:solidFill>
                  <a:srgbClr val="000000"/>
                </a:solidFill>
                <a:latin typeface="Roboto Light"/>
                <a:cs typeface="Roboto Light"/>
              </a:rPr>
              <a:t> </a:t>
            </a:r>
            <a:r>
              <a:rPr lang="es-ES" b="1" dirty="0" err="1" smtClean="0">
                <a:solidFill>
                  <a:srgbClr val="000000"/>
                </a:solidFill>
                <a:latin typeface="Roboto Light"/>
                <a:cs typeface="Roboto Light"/>
              </a:rPr>
              <a:t>not</a:t>
            </a:r>
            <a:r>
              <a:rPr lang="es-ES" b="1" dirty="0" smtClean="0">
                <a:solidFill>
                  <a:srgbClr val="000000"/>
                </a:solidFill>
                <a:latin typeface="Roboto Light"/>
                <a:cs typeface="Roboto Light"/>
              </a:rPr>
              <a:t> </a:t>
            </a:r>
            <a:r>
              <a:rPr lang="es-ES" b="1" dirty="0" err="1" smtClean="0">
                <a:solidFill>
                  <a:srgbClr val="000000"/>
                </a:solidFill>
                <a:latin typeface="Roboto Light"/>
                <a:cs typeface="Roboto Light"/>
              </a:rPr>
              <a:t>affect</a:t>
            </a:r>
            <a:r>
              <a:rPr lang="es-ES" b="1" dirty="0" smtClean="0">
                <a:solidFill>
                  <a:srgbClr val="000000"/>
                </a:solidFill>
                <a:latin typeface="Roboto Light"/>
                <a:cs typeface="Roboto Light"/>
              </a:rPr>
              <a:t> </a:t>
            </a:r>
            <a:r>
              <a:rPr lang="es-ES" b="1" dirty="0" err="1" smtClean="0">
                <a:solidFill>
                  <a:srgbClr val="000000"/>
                </a:solidFill>
                <a:latin typeface="Roboto Light"/>
                <a:cs typeface="Roboto Light"/>
              </a:rPr>
              <a:t>uncertainty</a:t>
            </a:r>
            <a:r>
              <a:rPr lang="es-ES" b="1" dirty="0" smtClean="0">
                <a:solidFill>
                  <a:srgbClr val="000000"/>
                </a:solidFill>
                <a:latin typeface="Roboto Light"/>
                <a:cs typeface="Roboto Light"/>
              </a:rPr>
              <a:t>, </a:t>
            </a:r>
            <a:r>
              <a:rPr lang="es-ES" b="1" dirty="0" err="1" smtClean="0">
                <a:solidFill>
                  <a:srgbClr val="000000"/>
                </a:solidFill>
                <a:latin typeface="Roboto Light"/>
                <a:cs typeface="Roboto Light"/>
              </a:rPr>
              <a:t>then</a:t>
            </a:r>
            <a:r>
              <a:rPr lang="es-ES" b="1" dirty="0" smtClean="0">
                <a:solidFill>
                  <a:srgbClr val="000000"/>
                </a:solidFill>
                <a:latin typeface="Roboto Light"/>
                <a:cs typeface="Roboto Light"/>
              </a:rPr>
              <a:t> </a:t>
            </a:r>
            <a:r>
              <a:rPr lang="es-ES" b="1" u="sng" dirty="0" smtClean="0">
                <a:solidFill>
                  <a:srgbClr val="000000"/>
                </a:solidFill>
                <a:latin typeface="Roboto Light"/>
                <a:cs typeface="Roboto Light"/>
              </a:rPr>
              <a:t>H=M</a:t>
            </a:r>
          </a:p>
          <a:p>
            <a:pPr algn="ctr"/>
            <a:endParaRPr lang="es-ES" b="1" u="sng" dirty="0" smtClean="0">
              <a:solidFill>
                <a:srgbClr val="000000"/>
              </a:solidFill>
              <a:latin typeface="Roboto Light"/>
              <a:cs typeface="Roboto Light"/>
            </a:endParaRPr>
          </a:p>
          <a:p>
            <a:pPr algn="ctr"/>
            <a:r>
              <a:rPr lang="es-ES" b="1" dirty="0" err="1" smtClean="0">
                <a:solidFill>
                  <a:srgbClr val="000000"/>
                </a:solidFill>
                <a:latin typeface="Roboto Light"/>
                <a:cs typeface="Roboto Light"/>
              </a:rPr>
              <a:t>If</a:t>
            </a:r>
            <a:r>
              <a:rPr lang="es-ES" b="1" dirty="0" smtClean="0">
                <a:solidFill>
                  <a:srgbClr val="000000"/>
                </a:solidFill>
                <a:latin typeface="Roboto Light"/>
                <a:cs typeface="Roboto Light"/>
              </a:rPr>
              <a:t> P and/</a:t>
            </a:r>
            <a:r>
              <a:rPr lang="es-ES" b="1" dirty="0" err="1" smtClean="0">
                <a:solidFill>
                  <a:srgbClr val="000000"/>
                </a:solidFill>
                <a:latin typeface="Roboto Light"/>
                <a:cs typeface="Roboto Light"/>
              </a:rPr>
              <a:t>or</a:t>
            </a:r>
            <a:r>
              <a:rPr lang="es-ES" b="1" dirty="0" smtClean="0">
                <a:solidFill>
                  <a:srgbClr val="000000"/>
                </a:solidFill>
                <a:latin typeface="Roboto Light"/>
                <a:cs typeface="Roboto Light"/>
              </a:rPr>
              <a:t> Q are </a:t>
            </a:r>
            <a:r>
              <a:rPr lang="es-ES" b="1" dirty="0" err="1" smtClean="0">
                <a:solidFill>
                  <a:srgbClr val="000000"/>
                </a:solidFill>
                <a:latin typeface="Roboto Light"/>
                <a:cs typeface="Roboto Light"/>
              </a:rPr>
              <a:t>good</a:t>
            </a:r>
            <a:r>
              <a:rPr lang="es-ES" b="1" dirty="0" smtClean="0">
                <a:solidFill>
                  <a:srgbClr val="000000"/>
                </a:solidFill>
                <a:latin typeface="Roboto Light"/>
                <a:cs typeface="Roboto Light"/>
              </a:rPr>
              <a:t> </a:t>
            </a:r>
            <a:r>
              <a:rPr lang="es-ES" b="1" dirty="0" err="1" smtClean="0">
                <a:solidFill>
                  <a:srgbClr val="000000"/>
                </a:solidFill>
                <a:latin typeface="Roboto Light"/>
                <a:cs typeface="Roboto Light"/>
              </a:rPr>
              <a:t>measures</a:t>
            </a:r>
            <a:r>
              <a:rPr lang="es-ES" b="1" dirty="0" smtClean="0">
                <a:solidFill>
                  <a:srgbClr val="000000"/>
                </a:solidFill>
                <a:latin typeface="Roboto Light"/>
                <a:cs typeface="Roboto Light"/>
              </a:rPr>
              <a:t> of spread, </a:t>
            </a:r>
            <a:r>
              <a:rPr lang="es-ES" b="1" dirty="0" err="1" smtClean="0">
                <a:solidFill>
                  <a:srgbClr val="000000"/>
                </a:solidFill>
                <a:latin typeface="Roboto Light"/>
                <a:cs typeface="Roboto Light"/>
              </a:rPr>
              <a:t>then</a:t>
            </a:r>
            <a:r>
              <a:rPr lang="es-ES" b="1" dirty="0" smtClean="0">
                <a:solidFill>
                  <a:srgbClr val="000000"/>
                </a:solidFill>
                <a:latin typeface="Roboto Light"/>
                <a:cs typeface="Roboto Light"/>
              </a:rPr>
              <a:t> </a:t>
            </a:r>
            <a:r>
              <a:rPr lang="es-ES" b="1" u="sng" dirty="0" smtClean="0">
                <a:solidFill>
                  <a:srgbClr val="000000"/>
                </a:solidFill>
                <a:latin typeface="Roboto Light"/>
                <a:cs typeface="Roboto Light"/>
              </a:rPr>
              <a:t>P and </a:t>
            </a:r>
            <a:r>
              <a:rPr lang="es-ES" b="1" u="sng" dirty="0" err="1" smtClean="0">
                <a:solidFill>
                  <a:srgbClr val="000000"/>
                </a:solidFill>
                <a:latin typeface="Roboto Light"/>
                <a:cs typeface="Roboto Light"/>
              </a:rPr>
              <a:t>or</a:t>
            </a:r>
            <a:r>
              <a:rPr lang="es-ES" b="1" u="sng" dirty="0" smtClean="0">
                <a:solidFill>
                  <a:srgbClr val="000000"/>
                </a:solidFill>
                <a:latin typeface="Roboto Light"/>
                <a:cs typeface="Roboto Light"/>
              </a:rPr>
              <a:t> Q=H</a:t>
            </a:r>
            <a:endParaRPr lang="es-ES" b="1" dirty="0">
              <a:latin typeface="Roboto Light"/>
              <a:cs typeface="Roboto Light"/>
            </a:endParaRPr>
          </a:p>
        </p:txBody>
      </p:sp>
    </p:spTree>
    <p:extLst>
      <p:ext uri="{BB962C8B-B14F-4D97-AF65-F5344CB8AC3E}">
        <p14:creationId xmlns:p14="http://schemas.microsoft.com/office/powerpoint/2010/main" val="31401126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7874" y="62260"/>
            <a:ext cx="5626835" cy="5963926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026186"/>
            <a:ext cx="9144000" cy="806824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1625" y="2590801"/>
            <a:ext cx="2524126" cy="655364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 rot="16200000">
            <a:off x="6533933" y="2773762"/>
            <a:ext cx="482155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600" dirty="0" smtClean="0">
                <a:latin typeface="Muli"/>
                <a:cs typeface="Muli"/>
              </a:rPr>
              <a:t>Chaparro Molano</a:t>
            </a:r>
            <a:r>
              <a:rPr lang="es-ES" sz="1600" dirty="0" smtClean="0">
                <a:latin typeface="Muli"/>
                <a:cs typeface="Muli"/>
              </a:rPr>
              <a:t>+2019</a:t>
            </a:r>
            <a:r>
              <a:rPr lang="is-IS" sz="1600" dirty="0">
                <a:latin typeface="Muli"/>
                <a:cs typeface="Muli"/>
              </a:rPr>
              <a:t> </a:t>
            </a:r>
            <a:r>
              <a:rPr lang="mr-IN" sz="1600" dirty="0" smtClean="0">
                <a:latin typeface="Muli"/>
                <a:cs typeface="Muli"/>
              </a:rPr>
              <a:t>–</a:t>
            </a:r>
            <a:r>
              <a:rPr lang="is-IS" sz="1600" dirty="0" smtClean="0">
                <a:latin typeface="Muli"/>
                <a:cs typeface="Muli"/>
              </a:rPr>
              <a:t> astro-ph:</a:t>
            </a:r>
            <a:r>
              <a:rPr lang="is-IS" sz="1600" dirty="0" smtClean="0">
                <a:latin typeface="Muli"/>
                <a:cs typeface="Muli"/>
              </a:rPr>
              <a:t>1805.02578</a:t>
            </a:r>
            <a:endParaRPr lang="es-ES" sz="1600" dirty="0">
              <a:latin typeface="Muli"/>
              <a:cs typeface="Muli"/>
            </a:endParaRPr>
          </a:p>
        </p:txBody>
      </p:sp>
    </p:spTree>
    <p:extLst>
      <p:ext uri="{BB962C8B-B14F-4D97-AF65-F5344CB8AC3E}">
        <p14:creationId xmlns:p14="http://schemas.microsoft.com/office/powerpoint/2010/main" val="22778766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/>
          <a:srcRect t="9431" b="1941"/>
          <a:stretch/>
        </p:blipFill>
        <p:spPr>
          <a:xfrm>
            <a:off x="1208662" y="303862"/>
            <a:ext cx="6722883" cy="6554137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 rot="16200000">
            <a:off x="-1041040" y="3123455"/>
            <a:ext cx="482155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600" dirty="0" smtClean="0">
                <a:latin typeface="Muli"/>
                <a:cs typeface="Muli"/>
              </a:rPr>
              <a:t>Chaparro Molano</a:t>
            </a:r>
            <a:r>
              <a:rPr lang="es-ES" sz="1600" dirty="0" smtClean="0">
                <a:latin typeface="Muli"/>
                <a:cs typeface="Muli"/>
              </a:rPr>
              <a:t>+2019</a:t>
            </a:r>
            <a:r>
              <a:rPr lang="is-IS" sz="1600" dirty="0">
                <a:latin typeface="Muli"/>
                <a:cs typeface="Muli"/>
              </a:rPr>
              <a:t> </a:t>
            </a:r>
            <a:r>
              <a:rPr lang="mr-IN" sz="1600" dirty="0" smtClean="0">
                <a:latin typeface="Muli"/>
                <a:cs typeface="Muli"/>
              </a:rPr>
              <a:t>–</a:t>
            </a:r>
            <a:r>
              <a:rPr lang="is-IS" sz="1600" dirty="0" smtClean="0">
                <a:latin typeface="Muli"/>
                <a:cs typeface="Muli"/>
              </a:rPr>
              <a:t> astro-ph:</a:t>
            </a:r>
            <a:r>
              <a:rPr lang="is-IS" sz="1600" dirty="0" smtClean="0">
                <a:latin typeface="Muli"/>
                <a:cs typeface="Muli"/>
              </a:rPr>
              <a:t>1805.02578</a:t>
            </a:r>
            <a:endParaRPr lang="es-ES" sz="1600" dirty="0">
              <a:latin typeface="Muli"/>
              <a:cs typeface="Muli"/>
            </a:endParaRPr>
          </a:p>
        </p:txBody>
      </p:sp>
    </p:spTree>
    <p:extLst>
      <p:ext uri="{BB962C8B-B14F-4D97-AF65-F5344CB8AC3E}">
        <p14:creationId xmlns:p14="http://schemas.microsoft.com/office/powerpoint/2010/main" val="17362698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84300"/>
            <a:ext cx="9144000" cy="4066656"/>
          </a:xfrm>
          <a:prstGeom prst="rect">
            <a:avLst/>
          </a:prstGeom>
        </p:spPr>
      </p:pic>
      <p:sp>
        <p:nvSpPr>
          <p:cNvPr id="3" name="Título 1"/>
          <p:cNvSpPr txBox="1">
            <a:spLocks/>
          </p:cNvSpPr>
          <p:nvPr/>
        </p:nvSpPr>
        <p:spPr>
          <a:xfrm>
            <a:off x="457200" y="341762"/>
            <a:ext cx="8229600" cy="85725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b="1" i="1" kern="1200" spc="230">
                <a:solidFill>
                  <a:schemeClr val="tx1"/>
                </a:solidFill>
                <a:latin typeface="Muli"/>
                <a:ea typeface="+mj-ea"/>
                <a:cs typeface="Muli"/>
              </a:defRPr>
            </a:lvl1pPr>
          </a:lstStyle>
          <a:p>
            <a:r>
              <a:rPr lang="es-ES" sz="2800" dirty="0" err="1" smtClean="0"/>
              <a:t>Errors</a:t>
            </a:r>
            <a:r>
              <a:rPr lang="es-ES" sz="2800" dirty="0" smtClean="0"/>
              <a:t> in NED-D </a:t>
            </a:r>
            <a:r>
              <a:rPr lang="es-ES" sz="2800" dirty="0" err="1" smtClean="0"/>
              <a:t>Extragalactic</a:t>
            </a:r>
            <a:r>
              <a:rPr lang="es-ES" sz="2800" dirty="0" smtClean="0"/>
              <a:t> </a:t>
            </a:r>
            <a:r>
              <a:rPr lang="es-ES" sz="2800" dirty="0" err="1" smtClean="0"/>
              <a:t>Distances</a:t>
            </a:r>
            <a:endParaRPr lang="es-ES" sz="2800" dirty="0"/>
          </a:p>
        </p:txBody>
      </p:sp>
      <p:sp>
        <p:nvSpPr>
          <p:cNvPr id="4" name="CuadroTexto 3"/>
          <p:cNvSpPr txBox="1"/>
          <p:nvPr/>
        </p:nvSpPr>
        <p:spPr>
          <a:xfrm>
            <a:off x="1270051" y="5610656"/>
            <a:ext cx="22047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 smtClean="0">
                <a:latin typeface="Roboto Light"/>
                <a:cs typeface="Roboto Light"/>
              </a:rPr>
              <a:t>Few</a:t>
            </a:r>
            <a:r>
              <a:rPr lang="es-ES" dirty="0" smtClean="0">
                <a:latin typeface="Roboto Light"/>
                <a:cs typeface="Roboto Light"/>
              </a:rPr>
              <a:t> </a:t>
            </a:r>
            <a:r>
              <a:rPr lang="es-ES" dirty="0" err="1" smtClean="0">
                <a:latin typeface="Roboto Light"/>
                <a:cs typeface="Roboto Light"/>
              </a:rPr>
              <a:t>measurements</a:t>
            </a:r>
            <a:endParaRPr lang="es-ES" dirty="0">
              <a:latin typeface="Roboto Light"/>
              <a:cs typeface="Roboto Light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5433024" y="5610656"/>
            <a:ext cx="34237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>
                <a:latin typeface="Roboto Light"/>
                <a:cs typeface="Roboto Light"/>
              </a:rPr>
              <a:t>More </a:t>
            </a:r>
            <a:r>
              <a:rPr lang="es-ES" dirty="0" err="1" smtClean="0">
                <a:latin typeface="Roboto Light"/>
                <a:cs typeface="Roboto Light"/>
              </a:rPr>
              <a:t>than</a:t>
            </a:r>
            <a:r>
              <a:rPr lang="es-ES" dirty="0" smtClean="0">
                <a:latin typeface="Roboto Light"/>
                <a:cs typeface="Roboto Light"/>
              </a:rPr>
              <a:t> a </a:t>
            </a:r>
            <a:r>
              <a:rPr lang="es-ES" dirty="0" err="1" smtClean="0">
                <a:latin typeface="Roboto Light"/>
                <a:cs typeface="Roboto Light"/>
              </a:rPr>
              <a:t>few</a:t>
            </a:r>
            <a:r>
              <a:rPr lang="es-ES" dirty="0" smtClean="0">
                <a:latin typeface="Roboto Light"/>
                <a:cs typeface="Roboto Light"/>
              </a:rPr>
              <a:t> </a:t>
            </a:r>
            <a:r>
              <a:rPr lang="es-ES" dirty="0" err="1" smtClean="0">
                <a:latin typeface="Roboto Light"/>
                <a:cs typeface="Roboto Light"/>
              </a:rPr>
              <a:t>measurements</a:t>
            </a:r>
            <a:endParaRPr lang="es-ES" dirty="0">
              <a:latin typeface="Roboto Light"/>
              <a:cs typeface="Roboto Light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4322448" y="6519446"/>
            <a:ext cx="482155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600" dirty="0" smtClean="0">
                <a:latin typeface="Muli"/>
                <a:cs typeface="Muli"/>
              </a:rPr>
              <a:t>Chaparro Molano</a:t>
            </a:r>
            <a:r>
              <a:rPr lang="es-ES" sz="1600" dirty="0" smtClean="0">
                <a:latin typeface="Muli"/>
                <a:cs typeface="Muli"/>
              </a:rPr>
              <a:t>+2019</a:t>
            </a:r>
            <a:r>
              <a:rPr lang="is-IS" sz="1600" dirty="0">
                <a:latin typeface="Muli"/>
                <a:cs typeface="Muli"/>
              </a:rPr>
              <a:t> </a:t>
            </a:r>
            <a:r>
              <a:rPr lang="mr-IN" sz="1600" dirty="0" smtClean="0">
                <a:latin typeface="Muli"/>
                <a:cs typeface="Muli"/>
              </a:rPr>
              <a:t>–</a:t>
            </a:r>
            <a:r>
              <a:rPr lang="is-IS" sz="1600" dirty="0" smtClean="0">
                <a:latin typeface="Muli"/>
                <a:cs typeface="Muli"/>
              </a:rPr>
              <a:t> astro-ph:</a:t>
            </a:r>
            <a:r>
              <a:rPr lang="is-IS" sz="1600" dirty="0" smtClean="0">
                <a:latin typeface="Muli"/>
                <a:cs typeface="Muli"/>
              </a:rPr>
              <a:t>1805.02578</a:t>
            </a:r>
            <a:endParaRPr lang="es-ES" sz="1600" dirty="0">
              <a:latin typeface="Muli"/>
              <a:cs typeface="Muli"/>
            </a:endParaRPr>
          </a:p>
        </p:txBody>
      </p:sp>
    </p:spTree>
    <p:extLst>
      <p:ext uri="{BB962C8B-B14F-4D97-AF65-F5344CB8AC3E}">
        <p14:creationId xmlns:p14="http://schemas.microsoft.com/office/powerpoint/2010/main" val="23718871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Pre-</a:t>
            </a:r>
            <a:r>
              <a:rPr lang="es-ES" dirty="0" err="1" smtClean="0"/>
              <a:t>Computed</a:t>
            </a:r>
            <a:r>
              <a:rPr lang="es-ES" dirty="0" smtClean="0"/>
              <a:t> Error </a:t>
            </a:r>
            <a:r>
              <a:rPr lang="es-ES" dirty="0" err="1" smtClean="0"/>
              <a:t>Tables</a:t>
            </a:r>
            <a:endParaRPr lang="es-ES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83420"/>
            <a:ext cx="9144000" cy="5374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33558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M87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67188" y="1600200"/>
            <a:ext cx="4119611" cy="4525963"/>
          </a:xfrm>
        </p:spPr>
        <p:txBody>
          <a:bodyPr>
            <a:normAutofit fontScale="85000" lnSpcReduction="20000"/>
          </a:bodyPr>
          <a:lstStyle/>
          <a:p>
            <a:r>
              <a:rPr lang="es-ES" dirty="0" smtClean="0"/>
              <a:t>NED-D: </a:t>
            </a:r>
          </a:p>
          <a:p>
            <a:pPr marL="457200" lvl="1" indent="0">
              <a:buNone/>
            </a:pPr>
            <a:r>
              <a:rPr lang="es-ES" dirty="0" smtClean="0"/>
              <a:t>115 </a:t>
            </a:r>
            <a:r>
              <a:rPr lang="es-ES" dirty="0" err="1" smtClean="0"/>
              <a:t>measurements</a:t>
            </a:r>
            <a:r>
              <a:rPr lang="es-ES" dirty="0" smtClean="0"/>
              <a:t> </a:t>
            </a:r>
          </a:p>
          <a:p>
            <a:pPr marL="457200" lvl="1" indent="0">
              <a:buNone/>
            </a:pPr>
            <a:r>
              <a:rPr lang="es-ES" dirty="0" smtClean="0"/>
              <a:t>M-error = 1.6 </a:t>
            </a:r>
            <a:r>
              <a:rPr lang="es-ES" dirty="0" err="1" smtClean="0"/>
              <a:t>Mpc</a:t>
            </a:r>
            <a:endParaRPr lang="es-ES" dirty="0" smtClean="0"/>
          </a:p>
          <a:p>
            <a:endParaRPr lang="es-ES" dirty="0"/>
          </a:p>
          <a:p>
            <a:r>
              <a:rPr lang="es-ES" dirty="0" err="1" smtClean="0"/>
              <a:t>HyperLEDA</a:t>
            </a:r>
            <a:r>
              <a:rPr lang="es-ES" dirty="0" smtClean="0"/>
              <a:t>:</a:t>
            </a:r>
          </a:p>
          <a:p>
            <a:pPr marL="400050" lvl="1" indent="0">
              <a:buNone/>
            </a:pPr>
            <a:r>
              <a:rPr lang="es-ES" dirty="0" smtClean="0"/>
              <a:t>5 </a:t>
            </a:r>
            <a:r>
              <a:rPr lang="es-ES" dirty="0" err="1" smtClean="0"/>
              <a:t>measurements</a:t>
            </a:r>
            <a:endParaRPr lang="es-ES" dirty="0"/>
          </a:p>
          <a:p>
            <a:pPr marL="400050" lvl="1" indent="0">
              <a:buNone/>
            </a:pPr>
            <a:r>
              <a:rPr lang="es-ES" dirty="0" smtClean="0"/>
              <a:t>M-error = 1.2 </a:t>
            </a:r>
            <a:r>
              <a:rPr lang="es-ES" dirty="0" err="1" smtClean="0"/>
              <a:t>Mpc</a:t>
            </a:r>
            <a:r>
              <a:rPr lang="es-ES" dirty="0" smtClean="0"/>
              <a:t> </a:t>
            </a:r>
          </a:p>
          <a:p>
            <a:endParaRPr lang="es-ES" dirty="0"/>
          </a:p>
          <a:p>
            <a:r>
              <a:rPr lang="es-ES" dirty="0" smtClean="0"/>
              <a:t>EHT Collab+2019</a:t>
            </a:r>
          </a:p>
          <a:p>
            <a:pPr marL="457200" lvl="1" indent="0">
              <a:buNone/>
            </a:pPr>
            <a:r>
              <a:rPr lang="es-ES" dirty="0" smtClean="0"/>
              <a:t>3 </a:t>
            </a:r>
            <a:r>
              <a:rPr lang="es-ES" dirty="0" err="1" smtClean="0"/>
              <a:t>measurements</a:t>
            </a:r>
            <a:endParaRPr lang="es-ES" dirty="0" smtClean="0"/>
          </a:p>
          <a:p>
            <a:pPr marL="457200" lvl="1" indent="0">
              <a:buNone/>
            </a:pPr>
            <a:r>
              <a:rPr lang="es-ES" dirty="0" smtClean="0"/>
              <a:t>Error = </a:t>
            </a:r>
            <a:r>
              <a:rPr lang="es-ES" dirty="0" smtClean="0"/>
              <a:t>~1 </a:t>
            </a:r>
            <a:r>
              <a:rPr lang="es-ES" dirty="0" err="1" smtClean="0"/>
              <a:t>Mpc</a:t>
            </a:r>
            <a:endParaRPr lang="es-ES" dirty="0" smtClean="0"/>
          </a:p>
        </p:txBody>
      </p:sp>
      <p:pic>
        <p:nvPicPr>
          <p:cNvPr id="4" name="m87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4"/>
          <a:srcRect l="17923" r="17730"/>
          <a:stretch/>
        </p:blipFill>
        <p:spPr>
          <a:xfrm>
            <a:off x="231536" y="1779788"/>
            <a:ext cx="4121000" cy="3607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1834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err="1" smtClean="0"/>
              <a:t>When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use </a:t>
            </a:r>
            <a:r>
              <a:rPr lang="es-ES" dirty="0" err="1" smtClean="0"/>
              <a:t>each</a:t>
            </a:r>
            <a:r>
              <a:rPr lang="es-ES" dirty="0" smtClean="0"/>
              <a:t> error </a:t>
            </a:r>
            <a:r>
              <a:rPr lang="es-ES" dirty="0" err="1" smtClean="0"/>
              <a:t>table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dirty="0" err="1" smtClean="0"/>
              <a:t>Comprehensive</a:t>
            </a:r>
            <a:r>
              <a:rPr lang="es-ES" dirty="0" smtClean="0"/>
              <a:t> </a:t>
            </a:r>
            <a:r>
              <a:rPr lang="es-ES" dirty="0" err="1" smtClean="0"/>
              <a:t>distances</a:t>
            </a:r>
            <a:r>
              <a:rPr lang="es-ES" dirty="0" smtClean="0"/>
              <a:t>: NED-D</a:t>
            </a:r>
          </a:p>
          <a:p>
            <a:endParaRPr lang="es-ES" dirty="0"/>
          </a:p>
          <a:p>
            <a:r>
              <a:rPr lang="es-ES" dirty="0" err="1" smtClean="0"/>
              <a:t>Comprehensive</a:t>
            </a:r>
            <a:r>
              <a:rPr lang="es-ES" dirty="0" smtClean="0"/>
              <a:t> </a:t>
            </a:r>
            <a:r>
              <a:rPr lang="es-ES" dirty="0" err="1" smtClean="0"/>
              <a:t>distances</a:t>
            </a:r>
            <a:r>
              <a:rPr lang="es-ES" dirty="0" smtClean="0"/>
              <a:t>, </a:t>
            </a:r>
            <a:r>
              <a:rPr lang="es-ES" dirty="0" err="1" smtClean="0"/>
              <a:t>calibrated</a:t>
            </a:r>
            <a:r>
              <a:rPr lang="es-ES" dirty="0" smtClean="0"/>
              <a:t>: </a:t>
            </a:r>
            <a:r>
              <a:rPr lang="es-ES" dirty="0" err="1" smtClean="0"/>
              <a:t>HyperLEDA</a:t>
            </a:r>
            <a:endParaRPr lang="es-ES" dirty="0" smtClean="0"/>
          </a:p>
          <a:p>
            <a:endParaRPr lang="es-ES" dirty="0"/>
          </a:p>
          <a:p>
            <a:r>
              <a:rPr lang="es-ES" dirty="0" err="1" smtClean="0"/>
              <a:t>Latest</a:t>
            </a:r>
            <a:r>
              <a:rPr lang="es-ES" dirty="0" smtClean="0"/>
              <a:t>, </a:t>
            </a:r>
            <a:r>
              <a:rPr lang="es-ES" dirty="0" err="1" smtClean="0"/>
              <a:t>most</a:t>
            </a:r>
            <a:r>
              <a:rPr lang="es-ES" dirty="0" smtClean="0"/>
              <a:t> </a:t>
            </a:r>
            <a:r>
              <a:rPr lang="es-ES" dirty="0" err="1" smtClean="0"/>
              <a:t>trustworthy</a:t>
            </a:r>
            <a:r>
              <a:rPr lang="es-ES" dirty="0" smtClean="0"/>
              <a:t> </a:t>
            </a:r>
            <a:r>
              <a:rPr lang="es-ES" dirty="0" err="1" smtClean="0"/>
              <a:t>distances</a:t>
            </a:r>
            <a:r>
              <a:rPr lang="es-ES" dirty="0" smtClean="0"/>
              <a:t>: Cosmicflows-3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9700494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rcador de contenido 3"/>
          <p:cNvPicPr>
            <a:picLocks noChangeAspect="1"/>
          </p:cNvPicPr>
          <p:nvPr/>
        </p:nvPicPr>
        <p:blipFill>
          <a:blip r:embed="rId2"/>
          <a:srcRect t="1116" b="1116"/>
          <a:stretch>
            <a:fillRect/>
          </a:stretch>
        </p:blipFill>
        <p:spPr>
          <a:xfrm>
            <a:off x="1019158" y="1764569"/>
            <a:ext cx="7082915" cy="2921498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2103001" y="5352127"/>
            <a:ext cx="5067313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ES" sz="1600" dirty="0" smtClean="0">
                <a:latin typeface="Muli"/>
                <a:cs typeface="Muli"/>
              </a:rPr>
              <a:t>Chaparro Molano</a:t>
            </a:r>
            <a:r>
              <a:rPr lang="es-ES" sz="1600" dirty="0" smtClean="0">
                <a:latin typeface="Muli"/>
                <a:cs typeface="Muli"/>
              </a:rPr>
              <a:t>+2019</a:t>
            </a:r>
            <a:r>
              <a:rPr lang="is-IS" sz="1600" dirty="0" smtClean="0">
                <a:latin typeface="Muli"/>
                <a:cs typeface="Muli"/>
              </a:rPr>
              <a:t> astro-ph:</a:t>
            </a:r>
            <a:r>
              <a:rPr lang="is-IS" sz="1600" dirty="0" smtClean="0">
                <a:latin typeface="Muli"/>
                <a:cs typeface="Muli"/>
              </a:rPr>
              <a:t>1805.02578</a:t>
            </a:r>
          </a:p>
          <a:p>
            <a:pPr algn="ctr"/>
            <a:r>
              <a:rPr lang="es-ES" sz="1600" dirty="0" smtClean="0">
                <a:latin typeface="Muli"/>
                <a:cs typeface="Muli"/>
                <a:hlinkClick r:id="rId3"/>
              </a:rPr>
              <a:t>https://github.com/saint-germain/errorprediction</a:t>
            </a:r>
            <a:r>
              <a:rPr lang="es-ES" sz="1600" dirty="0" smtClean="0">
                <a:latin typeface="Muli"/>
                <a:cs typeface="Muli"/>
              </a:rPr>
              <a:t> </a:t>
            </a:r>
            <a:endParaRPr lang="es-ES" sz="1600" dirty="0">
              <a:latin typeface="Muli"/>
              <a:cs typeface="Muli"/>
            </a:endParaRPr>
          </a:p>
        </p:txBody>
      </p:sp>
    </p:spTree>
    <p:extLst>
      <p:ext uri="{BB962C8B-B14F-4D97-AF65-F5344CB8AC3E}">
        <p14:creationId xmlns:p14="http://schemas.microsoft.com/office/powerpoint/2010/main" val="15224130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Unknown</a:t>
            </a:r>
            <a:r>
              <a:rPr lang="es-ES" dirty="0" smtClean="0"/>
              <a:t> </a:t>
            </a:r>
            <a:r>
              <a:rPr lang="es-ES" dirty="0" err="1" smtClean="0"/>
              <a:t>Unknowns</a:t>
            </a:r>
            <a:endParaRPr lang="es-ES" dirty="0"/>
          </a:p>
        </p:txBody>
      </p:sp>
      <p:sp>
        <p:nvSpPr>
          <p:cNvPr id="5" name="Marcador de conteni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r>
              <a:rPr lang="es-ES" dirty="0" err="1" smtClean="0"/>
              <a:t>Missing</a:t>
            </a:r>
            <a:r>
              <a:rPr lang="es-ES" dirty="0" smtClean="0"/>
              <a:t> </a:t>
            </a:r>
            <a:r>
              <a:rPr lang="es-ES" dirty="0" err="1" smtClean="0"/>
              <a:t>errors</a:t>
            </a:r>
            <a:r>
              <a:rPr lang="es-ES" dirty="0" smtClean="0"/>
              <a:t> </a:t>
            </a:r>
            <a:r>
              <a:rPr lang="es-ES" dirty="0" err="1" smtClean="0"/>
              <a:t>galore</a:t>
            </a:r>
            <a:r>
              <a:rPr lang="es-ES" dirty="0" smtClean="0"/>
              <a:t>!</a:t>
            </a:r>
          </a:p>
          <a:p>
            <a:endParaRPr lang="es-ES" dirty="0" smtClean="0"/>
          </a:p>
          <a:p>
            <a:r>
              <a:rPr lang="es-ES" dirty="0" smtClean="0"/>
              <a:t>NED-D (NASA/I</a:t>
            </a:r>
            <a:r>
              <a:rPr lang="es-ES" dirty="0" smtClean="0"/>
              <a:t>PAC)</a:t>
            </a:r>
          </a:p>
          <a:p>
            <a:pPr marL="457200" lvl="1" indent="0">
              <a:buNone/>
            </a:pPr>
            <a:r>
              <a:rPr lang="es-ES" dirty="0" smtClean="0"/>
              <a:t>~12k </a:t>
            </a:r>
            <a:r>
              <a:rPr lang="es-ES" dirty="0" err="1" smtClean="0"/>
              <a:t>measurements</a:t>
            </a:r>
            <a:r>
              <a:rPr lang="es-ES" dirty="0" smtClean="0"/>
              <a:t> </a:t>
            </a:r>
            <a:r>
              <a:rPr lang="es-ES" dirty="0" err="1" smtClean="0"/>
              <a:t>without</a:t>
            </a:r>
            <a:r>
              <a:rPr lang="es-ES" dirty="0" smtClean="0"/>
              <a:t> </a:t>
            </a:r>
            <a:r>
              <a:rPr lang="es-ES" dirty="0" err="1" smtClean="0"/>
              <a:t>reported</a:t>
            </a:r>
            <a:r>
              <a:rPr lang="es-ES" dirty="0" smtClean="0"/>
              <a:t> </a:t>
            </a:r>
            <a:r>
              <a:rPr lang="es-ES" dirty="0" err="1" smtClean="0"/>
              <a:t>errors</a:t>
            </a:r>
            <a:endParaRPr lang="es-ES" dirty="0" smtClean="0"/>
          </a:p>
          <a:p>
            <a:pPr marL="457200" lvl="1" indent="0">
              <a:buNone/>
            </a:pPr>
            <a:r>
              <a:rPr lang="es-ES" dirty="0" smtClean="0"/>
              <a:t>~1k </a:t>
            </a:r>
            <a:r>
              <a:rPr lang="es-ES" dirty="0" err="1" smtClean="0"/>
              <a:t>galaxies</a:t>
            </a:r>
            <a:r>
              <a:rPr lang="es-ES" dirty="0" smtClean="0"/>
              <a:t> </a:t>
            </a:r>
            <a:r>
              <a:rPr lang="es-ES" dirty="0" err="1" smtClean="0"/>
              <a:t>without</a:t>
            </a:r>
            <a:r>
              <a:rPr lang="es-ES" dirty="0" smtClean="0"/>
              <a:t> </a:t>
            </a:r>
            <a:r>
              <a:rPr lang="es-ES" dirty="0" err="1" smtClean="0"/>
              <a:t>reported</a:t>
            </a:r>
            <a:r>
              <a:rPr lang="es-ES" dirty="0" smtClean="0"/>
              <a:t> TFR </a:t>
            </a:r>
            <a:r>
              <a:rPr lang="es-ES" dirty="0" err="1" smtClean="0"/>
              <a:t>errors</a:t>
            </a:r>
            <a:endParaRPr lang="es-ES" dirty="0" smtClean="0"/>
          </a:p>
          <a:p>
            <a:r>
              <a:rPr lang="es-ES" dirty="0" err="1" smtClean="0"/>
              <a:t>HyperLEDA</a:t>
            </a:r>
            <a:r>
              <a:rPr lang="es-ES" dirty="0" smtClean="0"/>
              <a:t> A007 (Lyon/SAO)</a:t>
            </a:r>
          </a:p>
          <a:p>
            <a:pPr marL="457200" lvl="1" indent="0">
              <a:buNone/>
            </a:pPr>
            <a:r>
              <a:rPr lang="es-ES" dirty="0" smtClean="0"/>
              <a:t>~1000 </a:t>
            </a:r>
            <a:r>
              <a:rPr lang="es-ES" dirty="0" err="1" smtClean="0"/>
              <a:t>measurements</a:t>
            </a:r>
            <a:r>
              <a:rPr lang="es-ES" dirty="0" smtClean="0"/>
              <a:t> </a:t>
            </a:r>
            <a:r>
              <a:rPr lang="es-ES" dirty="0" err="1" smtClean="0"/>
              <a:t>without</a:t>
            </a:r>
            <a:r>
              <a:rPr lang="es-ES" dirty="0" smtClean="0"/>
              <a:t> </a:t>
            </a:r>
            <a:r>
              <a:rPr lang="es-ES" dirty="0" err="1" smtClean="0"/>
              <a:t>reported</a:t>
            </a:r>
            <a:r>
              <a:rPr lang="es-ES" dirty="0" smtClean="0"/>
              <a:t> </a:t>
            </a:r>
            <a:r>
              <a:rPr lang="es-ES" dirty="0" err="1" smtClean="0"/>
              <a:t>errors</a:t>
            </a:r>
            <a:endParaRPr lang="es-ES" dirty="0" smtClean="0"/>
          </a:p>
          <a:p>
            <a:pPr marL="457200" lvl="1" indent="0">
              <a:buNone/>
            </a:pPr>
            <a:r>
              <a:rPr lang="es-ES" dirty="0" smtClean="0"/>
              <a:t>~200 </a:t>
            </a:r>
            <a:r>
              <a:rPr lang="es-ES" dirty="0" err="1" smtClean="0"/>
              <a:t>galaxies</a:t>
            </a:r>
            <a:r>
              <a:rPr lang="es-ES" dirty="0" smtClean="0"/>
              <a:t> </a:t>
            </a:r>
            <a:r>
              <a:rPr lang="es-ES" dirty="0" err="1" smtClean="0"/>
              <a:t>without</a:t>
            </a:r>
            <a:r>
              <a:rPr lang="es-ES" dirty="0" smtClean="0"/>
              <a:t> </a:t>
            </a:r>
            <a:r>
              <a:rPr lang="es-ES" dirty="0" err="1" smtClean="0"/>
              <a:t>reported</a:t>
            </a:r>
            <a:r>
              <a:rPr lang="es-ES" dirty="0" smtClean="0"/>
              <a:t> TFR </a:t>
            </a:r>
            <a:r>
              <a:rPr lang="es-ES" dirty="0" err="1" smtClean="0"/>
              <a:t>errors</a:t>
            </a:r>
            <a:endParaRPr lang="es-ES" dirty="0" smtClean="0"/>
          </a:p>
        </p:txBody>
      </p:sp>
    </p:spTree>
    <p:extLst>
      <p:ext uri="{BB962C8B-B14F-4D97-AF65-F5344CB8AC3E}">
        <p14:creationId xmlns:p14="http://schemas.microsoft.com/office/powerpoint/2010/main" val="37609500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 txBox="1">
            <a:spLocks/>
          </p:cNvSpPr>
          <p:nvPr/>
        </p:nvSpPr>
        <p:spPr>
          <a:xfrm>
            <a:off x="457200" y="341762"/>
            <a:ext cx="8229600" cy="85725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b="1" i="1" kern="1200" spc="230">
                <a:solidFill>
                  <a:schemeClr val="tx1"/>
                </a:solidFill>
                <a:latin typeface="Muli"/>
                <a:ea typeface="+mj-ea"/>
                <a:cs typeface="Muli"/>
              </a:defRPr>
            </a:lvl1pPr>
          </a:lstStyle>
          <a:p>
            <a:r>
              <a:rPr lang="es-ES" sz="2800" dirty="0" err="1" smtClean="0"/>
              <a:t>Tully</a:t>
            </a:r>
            <a:r>
              <a:rPr lang="es-ES" sz="2800" dirty="0" smtClean="0"/>
              <a:t>-Fisher </a:t>
            </a:r>
            <a:r>
              <a:rPr lang="es-ES" sz="2800" dirty="0" err="1" smtClean="0"/>
              <a:t>Errors</a:t>
            </a:r>
            <a:r>
              <a:rPr lang="es-ES" sz="2800" dirty="0" smtClean="0"/>
              <a:t> in NED-D </a:t>
            </a:r>
            <a:r>
              <a:rPr lang="es-ES" sz="2800" dirty="0" err="1" smtClean="0"/>
              <a:t>Extragalactic</a:t>
            </a:r>
            <a:r>
              <a:rPr lang="es-ES" sz="2800" dirty="0" smtClean="0"/>
              <a:t> </a:t>
            </a:r>
            <a:r>
              <a:rPr lang="es-ES" sz="2800" dirty="0" err="1" smtClean="0"/>
              <a:t>Distances</a:t>
            </a:r>
            <a:endParaRPr lang="es-ES" sz="2800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2"/>
          <a:srcRect r="50000"/>
          <a:stretch/>
        </p:blipFill>
        <p:spPr>
          <a:xfrm>
            <a:off x="2286000" y="1504797"/>
            <a:ext cx="4572000" cy="4148763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1143904" y="5841423"/>
            <a:ext cx="698610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ES" dirty="0" smtClean="0">
                <a:latin typeface="Roboto Light"/>
                <a:cs typeface="Roboto Light"/>
              </a:rPr>
              <a:t>Can </a:t>
            </a:r>
            <a:r>
              <a:rPr lang="es-ES" dirty="0" err="1" smtClean="0">
                <a:latin typeface="Roboto Light"/>
                <a:cs typeface="Roboto Light"/>
              </a:rPr>
              <a:t>we</a:t>
            </a:r>
            <a:r>
              <a:rPr lang="es-ES" dirty="0" smtClean="0">
                <a:latin typeface="Roboto Light"/>
                <a:cs typeface="Roboto Light"/>
              </a:rPr>
              <a:t> </a:t>
            </a:r>
            <a:r>
              <a:rPr lang="es-ES" dirty="0" err="1" smtClean="0">
                <a:latin typeface="Roboto Light"/>
                <a:cs typeface="Roboto Light"/>
              </a:rPr>
              <a:t>extract</a:t>
            </a:r>
            <a:r>
              <a:rPr lang="es-ES" dirty="0" smtClean="0">
                <a:latin typeface="Roboto Light"/>
                <a:cs typeface="Roboto Light"/>
              </a:rPr>
              <a:t> </a:t>
            </a:r>
            <a:r>
              <a:rPr lang="es-ES" dirty="0" err="1" smtClean="0">
                <a:latin typeface="Roboto Light"/>
                <a:cs typeface="Roboto Light"/>
              </a:rPr>
              <a:t>information</a:t>
            </a:r>
            <a:r>
              <a:rPr lang="es-ES" dirty="0" smtClean="0">
                <a:latin typeface="Roboto Light"/>
                <a:cs typeface="Roboto Light"/>
              </a:rPr>
              <a:t> </a:t>
            </a:r>
            <a:r>
              <a:rPr lang="es-ES" dirty="0" err="1" smtClean="0">
                <a:latin typeface="Roboto Light"/>
                <a:cs typeface="Roboto Light"/>
              </a:rPr>
              <a:t>on</a:t>
            </a:r>
            <a:r>
              <a:rPr lang="es-ES" dirty="0" smtClean="0">
                <a:latin typeface="Roboto Light"/>
                <a:cs typeface="Roboto Light"/>
              </a:rPr>
              <a:t> </a:t>
            </a:r>
            <a:r>
              <a:rPr lang="es-ES" dirty="0" err="1" smtClean="0">
                <a:latin typeface="Roboto Light"/>
                <a:cs typeface="Roboto Light"/>
              </a:rPr>
              <a:t>the</a:t>
            </a:r>
            <a:r>
              <a:rPr lang="es-ES" dirty="0" smtClean="0">
                <a:latin typeface="Roboto Light"/>
                <a:cs typeface="Roboto Light"/>
              </a:rPr>
              <a:t> </a:t>
            </a:r>
            <a:r>
              <a:rPr lang="es-ES" dirty="0" err="1" smtClean="0">
                <a:latin typeface="Roboto Light"/>
                <a:cs typeface="Roboto Light"/>
              </a:rPr>
              <a:t>systematics</a:t>
            </a:r>
            <a:r>
              <a:rPr lang="es-ES" dirty="0" smtClean="0">
                <a:latin typeface="Roboto Light"/>
                <a:cs typeface="Roboto Light"/>
              </a:rPr>
              <a:t> of </a:t>
            </a:r>
            <a:r>
              <a:rPr lang="es-ES" dirty="0" err="1" smtClean="0">
                <a:latin typeface="Roboto Light"/>
                <a:cs typeface="Roboto Light"/>
              </a:rPr>
              <a:t>the</a:t>
            </a:r>
            <a:r>
              <a:rPr lang="es-ES" dirty="0" smtClean="0">
                <a:latin typeface="Roboto Light"/>
                <a:cs typeface="Roboto Light"/>
              </a:rPr>
              <a:t> TFR </a:t>
            </a:r>
            <a:r>
              <a:rPr lang="es-ES" dirty="0" err="1" smtClean="0">
                <a:latin typeface="Roboto Light"/>
                <a:cs typeface="Roboto Light"/>
              </a:rPr>
              <a:t>method</a:t>
            </a:r>
            <a:r>
              <a:rPr lang="es-ES" dirty="0" smtClean="0">
                <a:latin typeface="Roboto Light"/>
                <a:cs typeface="Roboto Light"/>
              </a:rPr>
              <a:t>?</a:t>
            </a:r>
          </a:p>
          <a:p>
            <a:pPr algn="ctr"/>
            <a:r>
              <a:rPr lang="es-ES" dirty="0" smtClean="0">
                <a:latin typeface="Roboto Light"/>
                <a:cs typeface="Roboto Light"/>
              </a:rPr>
              <a:t>Can </a:t>
            </a:r>
            <a:r>
              <a:rPr lang="es-ES" dirty="0" err="1" smtClean="0">
                <a:latin typeface="Roboto Light"/>
                <a:cs typeface="Roboto Light"/>
              </a:rPr>
              <a:t>we</a:t>
            </a:r>
            <a:r>
              <a:rPr lang="es-ES" dirty="0" smtClean="0">
                <a:latin typeface="Roboto Light"/>
                <a:cs typeface="Roboto Light"/>
              </a:rPr>
              <a:t> </a:t>
            </a:r>
            <a:r>
              <a:rPr lang="es-ES" dirty="0" err="1" smtClean="0">
                <a:latin typeface="Roboto Light"/>
                <a:cs typeface="Roboto Light"/>
              </a:rPr>
              <a:t>predict</a:t>
            </a:r>
            <a:r>
              <a:rPr lang="es-ES" dirty="0" smtClean="0">
                <a:latin typeface="Roboto Light"/>
                <a:cs typeface="Roboto Light"/>
              </a:rPr>
              <a:t> </a:t>
            </a:r>
            <a:r>
              <a:rPr lang="es-ES" dirty="0" err="1" smtClean="0">
                <a:latin typeface="Roboto Light"/>
                <a:cs typeface="Roboto Light"/>
              </a:rPr>
              <a:t>missing</a:t>
            </a:r>
            <a:r>
              <a:rPr lang="es-ES" dirty="0" smtClean="0">
                <a:latin typeface="Roboto Light"/>
                <a:cs typeface="Roboto Light"/>
              </a:rPr>
              <a:t> </a:t>
            </a:r>
            <a:r>
              <a:rPr lang="es-ES" dirty="0" err="1" smtClean="0">
                <a:latin typeface="Roboto Light"/>
                <a:cs typeface="Roboto Light"/>
              </a:rPr>
              <a:t>errors</a:t>
            </a:r>
            <a:r>
              <a:rPr lang="es-ES" dirty="0" smtClean="0">
                <a:latin typeface="Roboto Light"/>
                <a:cs typeface="Roboto Light"/>
              </a:rPr>
              <a:t> </a:t>
            </a:r>
            <a:r>
              <a:rPr lang="es-ES" dirty="0" err="1" smtClean="0">
                <a:latin typeface="Roboto Light"/>
                <a:cs typeface="Roboto Light"/>
              </a:rPr>
              <a:t>from</a:t>
            </a:r>
            <a:r>
              <a:rPr lang="es-ES" dirty="0" smtClean="0">
                <a:latin typeface="Roboto Light"/>
                <a:cs typeface="Roboto Light"/>
              </a:rPr>
              <a:t> </a:t>
            </a:r>
            <a:r>
              <a:rPr lang="es-ES" dirty="0" err="1" smtClean="0">
                <a:latin typeface="Roboto Light"/>
                <a:cs typeface="Roboto Light"/>
              </a:rPr>
              <a:t>these</a:t>
            </a:r>
            <a:r>
              <a:rPr lang="es-ES" dirty="0" smtClean="0">
                <a:latin typeface="Roboto Light"/>
                <a:cs typeface="Roboto Light"/>
              </a:rPr>
              <a:t> </a:t>
            </a:r>
            <a:r>
              <a:rPr lang="es-ES" dirty="0" err="1" smtClean="0">
                <a:latin typeface="Roboto Light"/>
                <a:cs typeface="Roboto Light"/>
              </a:rPr>
              <a:t>systematics</a:t>
            </a:r>
            <a:r>
              <a:rPr lang="es-ES" dirty="0" smtClean="0">
                <a:latin typeface="Roboto Light"/>
                <a:cs typeface="Roboto Light"/>
              </a:rPr>
              <a:t>?</a:t>
            </a:r>
            <a:endParaRPr lang="es-ES" dirty="0" smtClean="0">
              <a:latin typeface="Roboto Light"/>
              <a:cs typeface="Roboto Light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4322448" y="6506618"/>
            <a:ext cx="482155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600" dirty="0" smtClean="0">
                <a:latin typeface="Muli"/>
                <a:cs typeface="Muli"/>
              </a:rPr>
              <a:t>Chaparro Molano</a:t>
            </a:r>
            <a:r>
              <a:rPr lang="es-ES" sz="1600" dirty="0" smtClean="0">
                <a:latin typeface="Muli"/>
                <a:cs typeface="Muli"/>
              </a:rPr>
              <a:t>+2019</a:t>
            </a:r>
            <a:r>
              <a:rPr lang="is-IS" sz="1600" dirty="0">
                <a:latin typeface="Muli"/>
                <a:cs typeface="Muli"/>
              </a:rPr>
              <a:t> </a:t>
            </a:r>
            <a:r>
              <a:rPr lang="mr-IN" sz="1600" dirty="0" smtClean="0">
                <a:latin typeface="Muli"/>
                <a:cs typeface="Muli"/>
              </a:rPr>
              <a:t>–</a:t>
            </a:r>
            <a:r>
              <a:rPr lang="is-IS" sz="1600" dirty="0" smtClean="0">
                <a:latin typeface="Muli"/>
                <a:cs typeface="Muli"/>
              </a:rPr>
              <a:t> astro-ph:</a:t>
            </a:r>
            <a:r>
              <a:rPr lang="is-IS" sz="1600" dirty="0" smtClean="0">
                <a:latin typeface="Muli"/>
                <a:cs typeface="Muli"/>
              </a:rPr>
              <a:t>1805.02578</a:t>
            </a:r>
            <a:endParaRPr lang="es-ES" sz="1600" dirty="0">
              <a:latin typeface="Muli"/>
              <a:cs typeface="Muli"/>
            </a:endParaRPr>
          </a:p>
        </p:txBody>
      </p:sp>
    </p:spTree>
    <p:extLst>
      <p:ext uri="{BB962C8B-B14F-4D97-AF65-F5344CB8AC3E}">
        <p14:creationId xmlns:p14="http://schemas.microsoft.com/office/powerpoint/2010/main" val="25318528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b="1" i="1" kern="1200" spc="230">
                <a:solidFill>
                  <a:schemeClr val="tx1"/>
                </a:solidFill>
                <a:latin typeface="Muli"/>
                <a:ea typeface="+mj-ea"/>
                <a:cs typeface="Muli"/>
              </a:defRPr>
            </a:lvl1pPr>
          </a:lstStyle>
          <a:p>
            <a:r>
              <a:rPr lang="es-ES" dirty="0" err="1" smtClean="0"/>
              <a:t>Bayesian</a:t>
            </a:r>
            <a:r>
              <a:rPr lang="es-ES" dirty="0" smtClean="0"/>
              <a:t> </a:t>
            </a:r>
            <a:r>
              <a:rPr lang="es-ES" dirty="0" err="1" smtClean="0"/>
              <a:t>Inference</a:t>
            </a:r>
            <a:endParaRPr lang="es-ES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6583" y="1785425"/>
            <a:ext cx="3964486" cy="4114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98342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2"/>
          <a:srcRect r="12164" b="88561"/>
          <a:stretch/>
        </p:blipFill>
        <p:spPr>
          <a:xfrm>
            <a:off x="5180723" y="801379"/>
            <a:ext cx="3597751" cy="784483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2"/>
          <a:srcRect t="78747" r="5875" b="4232"/>
          <a:stretch/>
        </p:blipFill>
        <p:spPr>
          <a:xfrm>
            <a:off x="4923076" y="3646120"/>
            <a:ext cx="3855398" cy="1167320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2"/>
          <a:srcRect t="33878" b="50410"/>
          <a:stretch/>
        </p:blipFill>
        <p:spPr>
          <a:xfrm>
            <a:off x="4682463" y="2135457"/>
            <a:ext cx="4096011" cy="1077526"/>
          </a:xfrm>
          <a:prstGeom prst="rect">
            <a:avLst/>
          </a:prstGeom>
        </p:spPr>
      </p:pic>
      <p:sp>
        <p:nvSpPr>
          <p:cNvPr id="10" name="CuadroTexto 9"/>
          <p:cNvSpPr txBox="1"/>
          <p:nvPr/>
        </p:nvSpPr>
        <p:spPr>
          <a:xfrm>
            <a:off x="447908" y="801379"/>
            <a:ext cx="3767900" cy="5632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>
                <a:latin typeface="Roboto Light"/>
                <a:cs typeface="Roboto Light"/>
              </a:rPr>
              <a:t>Distance</a:t>
            </a:r>
            <a:r>
              <a:rPr lang="es-ES" dirty="0" smtClean="0">
                <a:latin typeface="Roboto Light"/>
                <a:cs typeface="Roboto Light"/>
              </a:rPr>
              <a:t> </a:t>
            </a:r>
            <a:r>
              <a:rPr lang="es-ES" dirty="0" err="1" smtClean="0">
                <a:latin typeface="Roboto Light"/>
                <a:cs typeface="Roboto Light"/>
              </a:rPr>
              <a:t>Errors</a:t>
            </a:r>
            <a:r>
              <a:rPr lang="es-ES" dirty="0" smtClean="0">
                <a:latin typeface="Roboto Light"/>
                <a:cs typeface="Roboto Light"/>
              </a:rPr>
              <a:t> </a:t>
            </a:r>
            <a:r>
              <a:rPr lang="es-ES" dirty="0" err="1" smtClean="0">
                <a:latin typeface="Roboto Light"/>
                <a:cs typeface="Roboto Light"/>
              </a:rPr>
              <a:t>take</a:t>
            </a:r>
            <a:r>
              <a:rPr lang="es-ES" dirty="0" smtClean="0">
                <a:latin typeface="Roboto Light"/>
                <a:cs typeface="Roboto Light"/>
              </a:rPr>
              <a:t> </a:t>
            </a:r>
            <a:r>
              <a:rPr lang="es-ES" dirty="0" err="1" smtClean="0">
                <a:latin typeface="Roboto Light"/>
                <a:cs typeface="Roboto Light"/>
              </a:rPr>
              <a:t>Normally</a:t>
            </a:r>
            <a:r>
              <a:rPr lang="es-ES" dirty="0" smtClean="0">
                <a:latin typeface="Roboto Light"/>
                <a:cs typeface="Roboto Light"/>
              </a:rPr>
              <a:t> </a:t>
            </a:r>
            <a:r>
              <a:rPr lang="es-ES" dirty="0" err="1" smtClean="0">
                <a:latin typeface="Roboto Light"/>
                <a:cs typeface="Roboto Light"/>
              </a:rPr>
              <a:t>Distributed</a:t>
            </a:r>
            <a:r>
              <a:rPr lang="es-ES" dirty="0" smtClean="0">
                <a:latin typeface="Roboto Light"/>
                <a:cs typeface="Roboto Light"/>
              </a:rPr>
              <a:t> </a:t>
            </a:r>
            <a:r>
              <a:rPr lang="es-ES" dirty="0" err="1" smtClean="0">
                <a:latin typeface="Roboto Light"/>
                <a:cs typeface="Roboto Light"/>
              </a:rPr>
              <a:t>Values</a:t>
            </a:r>
            <a:endParaRPr lang="es-ES" dirty="0" smtClean="0">
              <a:latin typeface="Roboto Light"/>
              <a:cs typeface="Roboto Light"/>
            </a:endParaRPr>
          </a:p>
          <a:p>
            <a:endParaRPr lang="es-ES" dirty="0">
              <a:latin typeface="Roboto Light"/>
              <a:cs typeface="Roboto Light"/>
            </a:endParaRPr>
          </a:p>
          <a:p>
            <a:endParaRPr lang="es-ES" dirty="0" smtClean="0">
              <a:latin typeface="Roboto Light"/>
              <a:cs typeface="Roboto Light"/>
            </a:endParaRPr>
          </a:p>
          <a:p>
            <a:endParaRPr lang="es-ES" dirty="0" smtClean="0">
              <a:latin typeface="Roboto Light"/>
              <a:cs typeface="Roboto Light"/>
            </a:endParaRPr>
          </a:p>
          <a:p>
            <a:r>
              <a:rPr lang="es-ES" dirty="0" err="1" smtClean="0">
                <a:latin typeface="Roboto Light"/>
                <a:cs typeface="Roboto Light"/>
              </a:rPr>
              <a:t>Likelihood</a:t>
            </a:r>
            <a:r>
              <a:rPr lang="es-ES" dirty="0" smtClean="0">
                <a:latin typeface="Roboto Light"/>
                <a:cs typeface="Roboto Light"/>
              </a:rPr>
              <a:t> = </a:t>
            </a:r>
            <a:r>
              <a:rPr lang="es-ES" dirty="0" err="1" smtClean="0">
                <a:latin typeface="Roboto Light"/>
                <a:cs typeface="Roboto Light"/>
              </a:rPr>
              <a:t>Probability</a:t>
            </a:r>
            <a:r>
              <a:rPr lang="es-ES" dirty="0" smtClean="0">
                <a:latin typeface="Roboto Light"/>
                <a:cs typeface="Roboto Light"/>
              </a:rPr>
              <a:t> </a:t>
            </a:r>
            <a:r>
              <a:rPr lang="es-ES" dirty="0" err="1" smtClean="0">
                <a:latin typeface="Roboto Light"/>
                <a:cs typeface="Roboto Light"/>
              </a:rPr>
              <a:t>that</a:t>
            </a:r>
            <a:r>
              <a:rPr lang="es-ES" dirty="0" smtClean="0">
                <a:latin typeface="Roboto Light"/>
                <a:cs typeface="Roboto Light"/>
              </a:rPr>
              <a:t> </a:t>
            </a:r>
            <a:r>
              <a:rPr lang="es-ES" dirty="0" err="1" smtClean="0">
                <a:latin typeface="Roboto Light"/>
                <a:cs typeface="Roboto Light"/>
              </a:rPr>
              <a:t>all</a:t>
            </a:r>
            <a:r>
              <a:rPr lang="es-ES" dirty="0" smtClean="0">
                <a:latin typeface="Roboto Light"/>
                <a:cs typeface="Roboto Light"/>
              </a:rPr>
              <a:t> </a:t>
            </a:r>
            <a:r>
              <a:rPr lang="es-ES" dirty="0" err="1" smtClean="0">
                <a:latin typeface="Roboto Light"/>
                <a:cs typeface="Roboto Light"/>
              </a:rPr>
              <a:t>distance</a:t>
            </a:r>
            <a:r>
              <a:rPr lang="es-ES" dirty="0" smtClean="0">
                <a:latin typeface="Roboto Light"/>
                <a:cs typeface="Roboto Light"/>
              </a:rPr>
              <a:t> </a:t>
            </a:r>
            <a:r>
              <a:rPr lang="es-ES" dirty="0" err="1" smtClean="0">
                <a:latin typeface="Roboto Light"/>
                <a:cs typeface="Roboto Light"/>
              </a:rPr>
              <a:t>errors</a:t>
            </a:r>
            <a:r>
              <a:rPr lang="es-ES" dirty="0" smtClean="0">
                <a:latin typeface="Roboto Light"/>
                <a:cs typeface="Roboto Light"/>
              </a:rPr>
              <a:t> in a </a:t>
            </a:r>
            <a:r>
              <a:rPr lang="es-ES" dirty="0" err="1" smtClean="0">
                <a:latin typeface="Roboto Light"/>
                <a:cs typeface="Roboto Light"/>
              </a:rPr>
              <a:t>dataset</a:t>
            </a:r>
            <a:r>
              <a:rPr lang="es-ES" dirty="0" smtClean="0">
                <a:latin typeface="Roboto Light"/>
                <a:cs typeface="Roboto Light"/>
              </a:rPr>
              <a:t> are </a:t>
            </a:r>
            <a:r>
              <a:rPr lang="es-ES" dirty="0" err="1" smtClean="0">
                <a:latin typeface="Roboto Light"/>
                <a:cs typeface="Roboto Light"/>
              </a:rPr>
              <a:t>generated</a:t>
            </a:r>
            <a:r>
              <a:rPr lang="es-ES" dirty="0" smtClean="0">
                <a:latin typeface="Roboto Light"/>
                <a:cs typeface="Roboto Light"/>
              </a:rPr>
              <a:t> </a:t>
            </a:r>
            <a:r>
              <a:rPr lang="es-ES" dirty="0" err="1" smtClean="0">
                <a:latin typeface="Roboto Light"/>
                <a:cs typeface="Roboto Light"/>
              </a:rPr>
              <a:t>by</a:t>
            </a:r>
            <a:r>
              <a:rPr lang="es-ES" dirty="0" smtClean="0">
                <a:latin typeface="Roboto Light"/>
                <a:cs typeface="Roboto Light"/>
              </a:rPr>
              <a:t> a </a:t>
            </a:r>
            <a:r>
              <a:rPr lang="es-ES" dirty="0" err="1" smtClean="0">
                <a:latin typeface="Roboto Light"/>
                <a:cs typeface="Roboto Light"/>
              </a:rPr>
              <a:t>Gaussian</a:t>
            </a:r>
            <a:endParaRPr lang="es-ES" dirty="0" smtClean="0">
              <a:latin typeface="Roboto Light"/>
              <a:cs typeface="Roboto Light"/>
            </a:endParaRPr>
          </a:p>
          <a:p>
            <a:endParaRPr lang="es-ES" dirty="0">
              <a:latin typeface="Roboto Light"/>
              <a:cs typeface="Roboto Light"/>
            </a:endParaRPr>
          </a:p>
          <a:p>
            <a:endParaRPr lang="es-ES" dirty="0" smtClean="0">
              <a:latin typeface="Roboto Light"/>
              <a:cs typeface="Roboto Light"/>
            </a:endParaRPr>
          </a:p>
          <a:p>
            <a:endParaRPr lang="es-ES" dirty="0" smtClean="0">
              <a:latin typeface="Roboto Light"/>
              <a:cs typeface="Roboto Light"/>
            </a:endParaRPr>
          </a:p>
          <a:p>
            <a:r>
              <a:rPr lang="es-ES" dirty="0" smtClean="0">
                <a:latin typeface="Roboto Light"/>
                <a:cs typeface="Roboto Light"/>
              </a:rPr>
              <a:t>Test </a:t>
            </a:r>
            <a:r>
              <a:rPr lang="es-ES" dirty="0" err="1" smtClean="0">
                <a:latin typeface="Roboto Light"/>
                <a:cs typeface="Roboto Light"/>
              </a:rPr>
              <a:t>whether</a:t>
            </a:r>
            <a:r>
              <a:rPr lang="es-ES" dirty="0">
                <a:latin typeface="Roboto Light"/>
                <a:cs typeface="Roboto Light"/>
              </a:rPr>
              <a:t> </a:t>
            </a:r>
            <a:r>
              <a:rPr lang="es-ES" dirty="0" err="1" smtClean="0">
                <a:latin typeface="Roboto Light"/>
                <a:cs typeface="Roboto Light"/>
              </a:rPr>
              <a:t>distance</a:t>
            </a:r>
            <a:r>
              <a:rPr lang="es-ES" dirty="0" smtClean="0">
                <a:latin typeface="Roboto Light"/>
                <a:cs typeface="Roboto Light"/>
              </a:rPr>
              <a:t> </a:t>
            </a:r>
            <a:r>
              <a:rPr lang="es-ES" dirty="0" err="1" smtClean="0">
                <a:latin typeface="Roboto Light"/>
                <a:cs typeface="Roboto Light"/>
              </a:rPr>
              <a:t>errors</a:t>
            </a:r>
            <a:r>
              <a:rPr lang="es-ES" dirty="0" smtClean="0">
                <a:latin typeface="Roboto Light"/>
                <a:cs typeface="Roboto Light"/>
              </a:rPr>
              <a:t> can be </a:t>
            </a:r>
            <a:r>
              <a:rPr lang="es-ES" dirty="0" err="1" smtClean="0">
                <a:latin typeface="Roboto Light"/>
                <a:cs typeface="Roboto Light"/>
              </a:rPr>
              <a:t>estimated</a:t>
            </a:r>
            <a:r>
              <a:rPr lang="es-ES" dirty="0" smtClean="0">
                <a:latin typeface="Roboto Light"/>
                <a:cs typeface="Roboto Light"/>
              </a:rPr>
              <a:t> </a:t>
            </a:r>
            <a:r>
              <a:rPr lang="es-ES" dirty="0" err="1" smtClean="0">
                <a:latin typeface="Roboto Light"/>
                <a:cs typeface="Roboto Light"/>
              </a:rPr>
              <a:t>from</a:t>
            </a:r>
            <a:r>
              <a:rPr lang="es-ES" dirty="0" smtClean="0">
                <a:latin typeface="Roboto Light"/>
                <a:cs typeface="Roboto Light"/>
              </a:rPr>
              <a:t> </a:t>
            </a:r>
            <a:r>
              <a:rPr lang="es-ES" i="1" dirty="0" smtClean="0">
                <a:latin typeface="Times"/>
                <a:cs typeface="Times"/>
              </a:rPr>
              <a:t>D</a:t>
            </a:r>
            <a:r>
              <a:rPr lang="es-ES" baseline="-25000" dirty="0" smtClean="0">
                <a:latin typeface="Times"/>
                <a:cs typeface="Times"/>
              </a:rPr>
              <a:t>G</a:t>
            </a:r>
            <a:r>
              <a:rPr lang="es-ES" dirty="0" smtClean="0">
                <a:latin typeface="Roboto Light"/>
                <a:cs typeface="Roboto Light"/>
              </a:rPr>
              <a:t> </a:t>
            </a:r>
            <a:r>
              <a:rPr lang="es-ES" dirty="0" err="1" smtClean="0">
                <a:latin typeface="Roboto Light"/>
                <a:cs typeface="Roboto Light"/>
              </a:rPr>
              <a:t>under</a:t>
            </a:r>
            <a:r>
              <a:rPr lang="es-ES" dirty="0" smtClean="0">
                <a:latin typeface="Roboto Light"/>
                <a:cs typeface="Roboto Light"/>
              </a:rPr>
              <a:t> a single </a:t>
            </a:r>
            <a:r>
              <a:rPr lang="es-ES" dirty="0" err="1" smtClean="0">
                <a:latin typeface="Roboto Light"/>
                <a:cs typeface="Roboto Light"/>
              </a:rPr>
              <a:t>model</a:t>
            </a:r>
            <a:r>
              <a:rPr lang="es-ES" dirty="0" smtClean="0">
                <a:latin typeface="Roboto Light"/>
                <a:cs typeface="Roboto Light"/>
              </a:rPr>
              <a:t> </a:t>
            </a:r>
            <a:r>
              <a:rPr lang="es-ES" dirty="0" err="1" smtClean="0">
                <a:latin typeface="Roboto Light"/>
                <a:cs typeface="Roboto Light"/>
              </a:rPr>
              <a:t>depending</a:t>
            </a:r>
            <a:r>
              <a:rPr lang="es-ES" dirty="0" smtClean="0">
                <a:latin typeface="Roboto Light"/>
                <a:cs typeface="Roboto Light"/>
              </a:rPr>
              <a:t> </a:t>
            </a:r>
            <a:r>
              <a:rPr lang="es-ES" dirty="0" err="1" smtClean="0">
                <a:latin typeface="Roboto Light"/>
                <a:cs typeface="Roboto Light"/>
              </a:rPr>
              <a:t>on</a:t>
            </a:r>
            <a:r>
              <a:rPr lang="es-ES" dirty="0" smtClean="0">
                <a:latin typeface="Roboto Light"/>
                <a:cs typeface="Roboto Light"/>
              </a:rPr>
              <a:t> a </a:t>
            </a:r>
            <a:r>
              <a:rPr lang="es-ES" dirty="0" err="1" smtClean="0">
                <a:latin typeface="Roboto Light"/>
                <a:cs typeface="Roboto Light"/>
              </a:rPr>
              <a:t>few</a:t>
            </a:r>
            <a:r>
              <a:rPr lang="es-ES" dirty="0" smtClean="0">
                <a:latin typeface="Roboto Light"/>
                <a:cs typeface="Roboto Light"/>
              </a:rPr>
              <a:t> </a:t>
            </a:r>
            <a:r>
              <a:rPr lang="es-ES" dirty="0" err="1" smtClean="0">
                <a:latin typeface="Roboto Light"/>
                <a:cs typeface="Roboto Light"/>
              </a:rPr>
              <a:t>parameters</a:t>
            </a:r>
            <a:r>
              <a:rPr lang="es-ES" dirty="0" smtClean="0">
                <a:latin typeface="Roboto Light"/>
                <a:cs typeface="Roboto Light"/>
              </a:rPr>
              <a:t> (</a:t>
            </a:r>
            <a:r>
              <a:rPr lang="es-ES" b="1" i="1" dirty="0" smtClean="0">
                <a:latin typeface="Symbol" charset="2"/>
                <a:cs typeface="Symbol" charset="2"/>
              </a:rPr>
              <a:t>q </a:t>
            </a:r>
            <a:r>
              <a:rPr lang="es-ES" dirty="0" smtClean="0">
                <a:latin typeface="Roboto Light"/>
                <a:cs typeface="Roboto Light"/>
              </a:rPr>
              <a:t>)</a:t>
            </a:r>
            <a:endParaRPr lang="es-ES" dirty="0">
              <a:latin typeface="Roboto Light"/>
              <a:cs typeface="Roboto Light"/>
            </a:endParaRPr>
          </a:p>
          <a:p>
            <a:endParaRPr lang="es-ES" dirty="0" smtClean="0">
              <a:latin typeface="Roboto Light"/>
              <a:cs typeface="Roboto Light"/>
            </a:endParaRPr>
          </a:p>
          <a:p>
            <a:endParaRPr lang="es-ES" dirty="0">
              <a:latin typeface="Roboto Light"/>
              <a:cs typeface="Roboto Light"/>
            </a:endParaRPr>
          </a:p>
          <a:p>
            <a:r>
              <a:rPr lang="es-ES" dirty="0" smtClean="0">
                <a:latin typeface="Roboto Light"/>
                <a:cs typeface="Roboto Light"/>
              </a:rPr>
              <a:t>Posterior can be </a:t>
            </a:r>
            <a:r>
              <a:rPr lang="es-ES" dirty="0" err="1" smtClean="0">
                <a:latin typeface="Roboto Light"/>
                <a:cs typeface="Roboto Light"/>
              </a:rPr>
              <a:t>estimated</a:t>
            </a:r>
            <a:r>
              <a:rPr lang="es-ES" dirty="0" smtClean="0">
                <a:latin typeface="Roboto Light"/>
                <a:cs typeface="Roboto Light"/>
              </a:rPr>
              <a:t> up </a:t>
            </a:r>
            <a:r>
              <a:rPr lang="es-ES" dirty="0" err="1" smtClean="0">
                <a:latin typeface="Roboto Light"/>
                <a:cs typeface="Roboto Light"/>
              </a:rPr>
              <a:t>to</a:t>
            </a:r>
            <a:r>
              <a:rPr lang="es-ES" dirty="0" smtClean="0">
                <a:latin typeface="Roboto Light"/>
                <a:cs typeface="Roboto Light"/>
              </a:rPr>
              <a:t> a </a:t>
            </a:r>
            <a:r>
              <a:rPr lang="es-ES" dirty="0" err="1" smtClean="0">
                <a:latin typeface="Roboto Light"/>
                <a:cs typeface="Roboto Light"/>
              </a:rPr>
              <a:t>constant</a:t>
            </a:r>
            <a:r>
              <a:rPr lang="es-ES" dirty="0" smtClean="0">
                <a:latin typeface="Roboto Light"/>
                <a:cs typeface="Roboto Light"/>
              </a:rPr>
              <a:t> (</a:t>
            </a:r>
            <a:r>
              <a:rPr lang="es-ES" dirty="0" err="1" smtClean="0">
                <a:latin typeface="Roboto Light"/>
                <a:cs typeface="Roboto Light"/>
              </a:rPr>
              <a:t>get</a:t>
            </a:r>
            <a:r>
              <a:rPr lang="es-ES" dirty="0" smtClean="0">
                <a:latin typeface="Roboto Light"/>
                <a:cs typeface="Roboto Light"/>
              </a:rPr>
              <a:t> </a:t>
            </a:r>
            <a:r>
              <a:rPr lang="es-ES" dirty="0" err="1" smtClean="0">
                <a:latin typeface="Roboto Light"/>
                <a:cs typeface="Roboto Light"/>
              </a:rPr>
              <a:t>values</a:t>
            </a:r>
            <a:r>
              <a:rPr lang="es-ES" dirty="0" smtClean="0">
                <a:latin typeface="Roboto Light"/>
                <a:cs typeface="Roboto Light"/>
              </a:rPr>
              <a:t> </a:t>
            </a:r>
            <a:r>
              <a:rPr lang="es-ES" dirty="0" err="1" smtClean="0">
                <a:latin typeface="Roboto Light"/>
                <a:cs typeface="Roboto Light"/>
              </a:rPr>
              <a:t>for</a:t>
            </a:r>
            <a:r>
              <a:rPr lang="es-ES" dirty="0" smtClean="0">
                <a:latin typeface="Roboto Light"/>
                <a:cs typeface="Roboto Light"/>
              </a:rPr>
              <a:t> </a:t>
            </a:r>
            <a:r>
              <a:rPr lang="es-ES" b="1" i="1" dirty="0" smtClean="0">
                <a:latin typeface="Symbol" charset="2"/>
                <a:cs typeface="Symbol" charset="2"/>
              </a:rPr>
              <a:t>q  </a:t>
            </a:r>
            <a:r>
              <a:rPr lang="es-ES" dirty="0" err="1" smtClean="0">
                <a:latin typeface="Roboto Light"/>
                <a:cs typeface="Roboto Light"/>
              </a:rPr>
              <a:t>given</a:t>
            </a:r>
            <a:r>
              <a:rPr lang="es-ES" dirty="0" smtClean="0">
                <a:latin typeface="Roboto Light"/>
                <a:cs typeface="Roboto Light"/>
              </a:rPr>
              <a:t> </a:t>
            </a:r>
            <a:r>
              <a:rPr lang="es-ES" dirty="0" err="1" smtClean="0">
                <a:latin typeface="Roboto Light"/>
                <a:cs typeface="Roboto Light"/>
              </a:rPr>
              <a:t>the</a:t>
            </a:r>
            <a:r>
              <a:rPr lang="es-ES" dirty="0" smtClean="0">
                <a:latin typeface="Roboto Light"/>
                <a:cs typeface="Roboto Light"/>
              </a:rPr>
              <a:t> </a:t>
            </a:r>
            <a:r>
              <a:rPr lang="es-ES" i="1" dirty="0" err="1" smtClean="0">
                <a:latin typeface="Times"/>
                <a:cs typeface="Times"/>
              </a:rPr>
              <a:t>D</a:t>
            </a:r>
            <a:r>
              <a:rPr lang="es-ES" baseline="-25000" dirty="0" err="1" smtClean="0">
                <a:latin typeface="Times"/>
                <a:cs typeface="Times"/>
              </a:rPr>
              <a:t>G</a:t>
            </a:r>
            <a:r>
              <a:rPr lang="es-ES" dirty="0" err="1" smtClean="0">
                <a:latin typeface="Roboto Light"/>
                <a:cs typeface="Roboto Light"/>
              </a:rPr>
              <a:t>data</a:t>
            </a:r>
            <a:r>
              <a:rPr lang="es-ES" dirty="0" smtClean="0">
                <a:latin typeface="Roboto Light"/>
                <a:cs typeface="Roboto Light"/>
              </a:rPr>
              <a:t>)</a:t>
            </a: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3076" y="5602695"/>
            <a:ext cx="3852153" cy="479898"/>
          </a:xfrm>
          <a:prstGeom prst="rect">
            <a:avLst/>
          </a:prstGeom>
        </p:spPr>
      </p:pic>
      <p:sp>
        <p:nvSpPr>
          <p:cNvPr id="12" name="Título 1"/>
          <p:cNvSpPr txBox="1">
            <a:spLocks/>
          </p:cNvSpPr>
          <p:nvPr/>
        </p:nvSpPr>
        <p:spPr>
          <a:xfrm>
            <a:off x="457200" y="103355"/>
            <a:ext cx="8229600" cy="5954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b="1" i="1" kern="1200" spc="230">
                <a:solidFill>
                  <a:schemeClr val="tx1"/>
                </a:solidFill>
                <a:latin typeface="Muli"/>
                <a:ea typeface="+mj-ea"/>
                <a:cs typeface="Muli"/>
              </a:defRPr>
            </a:lvl1pPr>
          </a:lstStyle>
          <a:p>
            <a:r>
              <a:rPr lang="es-ES" sz="2400" dirty="0" err="1" smtClean="0"/>
              <a:t>Building</a:t>
            </a:r>
            <a:r>
              <a:rPr lang="es-ES" sz="2400" dirty="0" smtClean="0"/>
              <a:t> a </a:t>
            </a:r>
            <a:r>
              <a:rPr lang="es-ES" sz="2400" dirty="0" err="1" smtClean="0"/>
              <a:t>Bayesian</a:t>
            </a:r>
            <a:r>
              <a:rPr lang="es-ES" sz="2400" dirty="0" smtClean="0"/>
              <a:t> </a:t>
            </a:r>
            <a:r>
              <a:rPr lang="es-ES" sz="2400" dirty="0" err="1" smtClean="0"/>
              <a:t>Predictive</a:t>
            </a:r>
            <a:r>
              <a:rPr lang="es-ES" sz="2400" dirty="0" smtClean="0"/>
              <a:t> </a:t>
            </a:r>
            <a:r>
              <a:rPr lang="es-ES" sz="2400" dirty="0" err="1" smtClean="0"/>
              <a:t>Model</a:t>
            </a:r>
            <a:endParaRPr lang="es-ES" sz="2400" dirty="0"/>
          </a:p>
        </p:txBody>
      </p:sp>
      <p:sp>
        <p:nvSpPr>
          <p:cNvPr id="13" name="Rectángulo 12"/>
          <p:cNvSpPr/>
          <p:nvPr/>
        </p:nvSpPr>
        <p:spPr>
          <a:xfrm>
            <a:off x="4322448" y="6519446"/>
            <a:ext cx="482155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600" dirty="0" smtClean="0">
                <a:latin typeface="Muli"/>
                <a:cs typeface="Muli"/>
              </a:rPr>
              <a:t>Chaparro Molano</a:t>
            </a:r>
            <a:r>
              <a:rPr lang="es-ES" sz="1600" dirty="0" smtClean="0">
                <a:latin typeface="Muli"/>
                <a:cs typeface="Muli"/>
              </a:rPr>
              <a:t>+2019</a:t>
            </a:r>
            <a:r>
              <a:rPr lang="is-IS" sz="1600" dirty="0">
                <a:latin typeface="Muli"/>
                <a:cs typeface="Muli"/>
              </a:rPr>
              <a:t> </a:t>
            </a:r>
            <a:r>
              <a:rPr lang="mr-IN" sz="1600" dirty="0" smtClean="0">
                <a:latin typeface="Muli"/>
                <a:cs typeface="Muli"/>
              </a:rPr>
              <a:t>–</a:t>
            </a:r>
            <a:r>
              <a:rPr lang="is-IS" sz="1600" dirty="0" smtClean="0">
                <a:latin typeface="Muli"/>
                <a:cs typeface="Muli"/>
              </a:rPr>
              <a:t> astro-ph:</a:t>
            </a:r>
            <a:r>
              <a:rPr lang="is-IS" sz="1600" dirty="0" smtClean="0">
                <a:latin typeface="Muli"/>
                <a:cs typeface="Muli"/>
              </a:rPr>
              <a:t>1805.02578</a:t>
            </a:r>
            <a:endParaRPr lang="es-ES" sz="1600" dirty="0">
              <a:latin typeface="Muli"/>
              <a:cs typeface="Muli"/>
            </a:endParaRPr>
          </a:p>
        </p:txBody>
      </p:sp>
    </p:spTree>
    <p:extLst>
      <p:ext uri="{BB962C8B-B14F-4D97-AF65-F5344CB8AC3E}">
        <p14:creationId xmlns:p14="http://schemas.microsoft.com/office/powerpoint/2010/main" val="2151613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97670"/>
            <a:ext cx="8229600" cy="1143000"/>
          </a:xfrm>
        </p:spPr>
        <p:txBody>
          <a:bodyPr/>
          <a:lstStyle/>
          <a:p>
            <a:r>
              <a:rPr lang="es-ES" dirty="0" err="1" smtClean="0"/>
              <a:t>Sampling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Posterior</a:t>
            </a:r>
            <a:endParaRPr lang="es-ES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856" y="2462859"/>
            <a:ext cx="3217196" cy="684510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3577" y="3514728"/>
            <a:ext cx="1662381" cy="60628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95247" y="1143726"/>
            <a:ext cx="5943305" cy="5624478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680326" y="4733376"/>
            <a:ext cx="284115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dirty="0" err="1" smtClean="0">
                <a:latin typeface="Courier"/>
                <a:cs typeface="Courier"/>
              </a:rPr>
              <a:t>emcee</a:t>
            </a:r>
            <a:endParaRPr lang="es-ES" dirty="0" smtClean="0">
              <a:latin typeface="Courier"/>
              <a:cs typeface="Courier"/>
            </a:endParaRPr>
          </a:p>
          <a:p>
            <a:pPr algn="ctr"/>
            <a:endParaRPr lang="es-ES" dirty="0" smtClean="0">
              <a:latin typeface="Courier"/>
              <a:cs typeface="Courier"/>
            </a:endParaRPr>
          </a:p>
          <a:p>
            <a:pPr algn="ctr"/>
            <a:r>
              <a:rPr lang="es-ES" dirty="0" err="1" smtClean="0">
                <a:latin typeface="Roboto Light"/>
                <a:cs typeface="Roboto Light"/>
              </a:rPr>
              <a:t>Affine</a:t>
            </a:r>
            <a:r>
              <a:rPr lang="es-ES" dirty="0" smtClean="0">
                <a:latin typeface="Roboto Light"/>
                <a:cs typeface="Roboto Light"/>
              </a:rPr>
              <a:t> </a:t>
            </a:r>
            <a:r>
              <a:rPr lang="es-ES" dirty="0" err="1" smtClean="0">
                <a:latin typeface="Roboto Light"/>
                <a:cs typeface="Roboto Light"/>
              </a:rPr>
              <a:t>Invariant</a:t>
            </a:r>
            <a:endParaRPr lang="es-ES" dirty="0" smtClean="0">
              <a:latin typeface="Roboto Light"/>
              <a:cs typeface="Roboto Light"/>
            </a:endParaRPr>
          </a:p>
          <a:p>
            <a:pPr algn="ctr"/>
            <a:r>
              <a:rPr lang="es-ES" dirty="0" smtClean="0">
                <a:latin typeface="Roboto Light"/>
                <a:cs typeface="Roboto Light"/>
              </a:rPr>
              <a:t>MCMC </a:t>
            </a:r>
            <a:r>
              <a:rPr lang="es-ES" dirty="0" err="1" smtClean="0">
                <a:latin typeface="Roboto Light"/>
                <a:cs typeface="Roboto Light"/>
              </a:rPr>
              <a:t>Ensemble</a:t>
            </a:r>
            <a:r>
              <a:rPr lang="es-ES" dirty="0" smtClean="0">
                <a:latin typeface="Roboto Light"/>
                <a:cs typeface="Roboto Light"/>
              </a:rPr>
              <a:t> </a:t>
            </a:r>
            <a:r>
              <a:rPr lang="es-ES" dirty="0" err="1" smtClean="0">
                <a:latin typeface="Roboto Light"/>
                <a:cs typeface="Roboto Light"/>
              </a:rPr>
              <a:t>Sampler</a:t>
            </a:r>
            <a:endParaRPr lang="es-ES" dirty="0" smtClean="0">
              <a:latin typeface="Roboto Light"/>
              <a:cs typeface="Roboto Light"/>
            </a:endParaRPr>
          </a:p>
          <a:p>
            <a:pPr algn="ctr"/>
            <a:r>
              <a:rPr lang="es-ES" dirty="0" smtClean="0">
                <a:latin typeface="Roboto Light"/>
                <a:cs typeface="Roboto Light"/>
              </a:rPr>
              <a:t>(</a:t>
            </a:r>
            <a:r>
              <a:rPr lang="es-ES" dirty="0" err="1" smtClean="0">
                <a:latin typeface="Roboto Light"/>
                <a:cs typeface="Roboto Light"/>
              </a:rPr>
              <a:t>Foreman-Mackey</a:t>
            </a:r>
            <a:r>
              <a:rPr lang="es-ES" dirty="0" smtClean="0">
                <a:latin typeface="Roboto Light"/>
                <a:cs typeface="Roboto Light"/>
              </a:rPr>
              <a:t> 2012)</a:t>
            </a:r>
            <a:endParaRPr lang="es-ES" dirty="0">
              <a:latin typeface="Roboto Light"/>
              <a:cs typeface="Roboto Light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4322448" y="6519446"/>
            <a:ext cx="482155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600" dirty="0" smtClean="0">
                <a:latin typeface="Muli"/>
                <a:cs typeface="Muli"/>
              </a:rPr>
              <a:t>Chaparro Molano</a:t>
            </a:r>
            <a:r>
              <a:rPr lang="es-ES" sz="1600" dirty="0" smtClean="0">
                <a:latin typeface="Muli"/>
                <a:cs typeface="Muli"/>
              </a:rPr>
              <a:t>+2019</a:t>
            </a:r>
            <a:r>
              <a:rPr lang="is-IS" sz="1600" dirty="0">
                <a:latin typeface="Muli"/>
                <a:cs typeface="Muli"/>
              </a:rPr>
              <a:t> </a:t>
            </a:r>
            <a:r>
              <a:rPr lang="mr-IN" sz="1600" dirty="0" smtClean="0">
                <a:latin typeface="Muli"/>
                <a:cs typeface="Muli"/>
              </a:rPr>
              <a:t>–</a:t>
            </a:r>
            <a:r>
              <a:rPr lang="is-IS" sz="1600" dirty="0" smtClean="0">
                <a:latin typeface="Muli"/>
                <a:cs typeface="Muli"/>
              </a:rPr>
              <a:t> astro-ph:</a:t>
            </a:r>
            <a:r>
              <a:rPr lang="is-IS" sz="1600" dirty="0" smtClean="0">
                <a:latin typeface="Muli"/>
                <a:cs typeface="Muli"/>
              </a:rPr>
              <a:t>1805.02578</a:t>
            </a:r>
            <a:endParaRPr lang="es-ES" sz="1600" dirty="0">
              <a:latin typeface="Muli"/>
              <a:cs typeface="Muli"/>
            </a:endParaRPr>
          </a:p>
        </p:txBody>
      </p:sp>
    </p:spTree>
    <p:extLst>
      <p:ext uri="{BB962C8B-B14F-4D97-AF65-F5344CB8AC3E}">
        <p14:creationId xmlns:p14="http://schemas.microsoft.com/office/powerpoint/2010/main" val="5096482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97670"/>
            <a:ext cx="8229600" cy="1143000"/>
          </a:xfrm>
        </p:spPr>
        <p:txBody>
          <a:bodyPr/>
          <a:lstStyle/>
          <a:p>
            <a:r>
              <a:rPr lang="es-ES" dirty="0" err="1" smtClean="0"/>
              <a:t>Sampling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Posterior</a:t>
            </a:r>
            <a:endParaRPr lang="es-ES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856" y="2462859"/>
            <a:ext cx="3217196" cy="684510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3577" y="3514728"/>
            <a:ext cx="1662381" cy="60628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95247" y="1143726"/>
            <a:ext cx="5943305" cy="5624478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680326" y="4733376"/>
            <a:ext cx="284115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dirty="0" err="1" smtClean="0">
                <a:latin typeface="Courier"/>
                <a:cs typeface="Courier"/>
              </a:rPr>
              <a:t>emcee</a:t>
            </a:r>
            <a:endParaRPr lang="es-ES" dirty="0" smtClean="0">
              <a:latin typeface="Courier"/>
              <a:cs typeface="Courier"/>
            </a:endParaRPr>
          </a:p>
          <a:p>
            <a:pPr algn="ctr"/>
            <a:endParaRPr lang="es-ES" dirty="0" smtClean="0">
              <a:latin typeface="Courier"/>
              <a:cs typeface="Courier"/>
            </a:endParaRPr>
          </a:p>
          <a:p>
            <a:pPr algn="ctr"/>
            <a:r>
              <a:rPr lang="es-ES" dirty="0" err="1" smtClean="0">
                <a:latin typeface="Roboto Light"/>
                <a:cs typeface="Roboto Light"/>
              </a:rPr>
              <a:t>Affine</a:t>
            </a:r>
            <a:r>
              <a:rPr lang="es-ES" dirty="0" smtClean="0">
                <a:latin typeface="Roboto Light"/>
                <a:cs typeface="Roboto Light"/>
              </a:rPr>
              <a:t> </a:t>
            </a:r>
            <a:r>
              <a:rPr lang="es-ES" dirty="0" err="1" smtClean="0">
                <a:latin typeface="Roboto Light"/>
                <a:cs typeface="Roboto Light"/>
              </a:rPr>
              <a:t>Invariant</a:t>
            </a:r>
            <a:endParaRPr lang="es-ES" dirty="0" smtClean="0">
              <a:latin typeface="Roboto Light"/>
              <a:cs typeface="Roboto Light"/>
            </a:endParaRPr>
          </a:p>
          <a:p>
            <a:pPr algn="ctr"/>
            <a:r>
              <a:rPr lang="es-ES" dirty="0" smtClean="0">
                <a:latin typeface="Roboto Light"/>
                <a:cs typeface="Roboto Light"/>
              </a:rPr>
              <a:t>MCMC </a:t>
            </a:r>
            <a:r>
              <a:rPr lang="es-ES" dirty="0" err="1" smtClean="0">
                <a:latin typeface="Roboto Light"/>
                <a:cs typeface="Roboto Light"/>
              </a:rPr>
              <a:t>Ensemble</a:t>
            </a:r>
            <a:r>
              <a:rPr lang="es-ES" dirty="0" smtClean="0">
                <a:latin typeface="Roboto Light"/>
                <a:cs typeface="Roboto Light"/>
              </a:rPr>
              <a:t> </a:t>
            </a:r>
            <a:r>
              <a:rPr lang="es-ES" dirty="0" err="1" smtClean="0">
                <a:latin typeface="Roboto Light"/>
                <a:cs typeface="Roboto Light"/>
              </a:rPr>
              <a:t>Sampler</a:t>
            </a:r>
            <a:endParaRPr lang="es-ES" dirty="0" smtClean="0">
              <a:latin typeface="Roboto Light"/>
              <a:cs typeface="Roboto Light"/>
            </a:endParaRPr>
          </a:p>
          <a:p>
            <a:pPr algn="ctr"/>
            <a:r>
              <a:rPr lang="es-ES" dirty="0" smtClean="0">
                <a:latin typeface="Roboto Light"/>
                <a:cs typeface="Roboto Light"/>
              </a:rPr>
              <a:t>(</a:t>
            </a:r>
            <a:r>
              <a:rPr lang="es-ES" dirty="0" err="1" smtClean="0">
                <a:latin typeface="Roboto Light"/>
                <a:cs typeface="Roboto Light"/>
              </a:rPr>
              <a:t>Foreman-Mackey</a:t>
            </a:r>
            <a:r>
              <a:rPr lang="es-ES" dirty="0" smtClean="0">
                <a:latin typeface="Roboto Light"/>
                <a:cs typeface="Roboto Light"/>
              </a:rPr>
              <a:t> 2012)</a:t>
            </a:r>
            <a:endParaRPr lang="es-ES" dirty="0">
              <a:latin typeface="Roboto Light"/>
              <a:cs typeface="Roboto Light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4322448" y="6519446"/>
            <a:ext cx="482155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600" dirty="0" smtClean="0">
                <a:latin typeface="Muli"/>
                <a:cs typeface="Muli"/>
              </a:rPr>
              <a:t>Chaparro Molano</a:t>
            </a:r>
            <a:r>
              <a:rPr lang="es-ES" sz="1600" dirty="0" smtClean="0">
                <a:latin typeface="Muli"/>
                <a:cs typeface="Muli"/>
              </a:rPr>
              <a:t>+2019</a:t>
            </a:r>
            <a:r>
              <a:rPr lang="is-IS" sz="1600" dirty="0">
                <a:latin typeface="Muli"/>
                <a:cs typeface="Muli"/>
              </a:rPr>
              <a:t> </a:t>
            </a:r>
            <a:r>
              <a:rPr lang="mr-IN" sz="1600" dirty="0" smtClean="0">
                <a:latin typeface="Muli"/>
                <a:cs typeface="Muli"/>
              </a:rPr>
              <a:t>–</a:t>
            </a:r>
            <a:r>
              <a:rPr lang="is-IS" sz="1600" dirty="0" smtClean="0">
                <a:latin typeface="Muli"/>
                <a:cs typeface="Muli"/>
              </a:rPr>
              <a:t> astro-ph:</a:t>
            </a:r>
            <a:r>
              <a:rPr lang="is-IS" sz="1600" dirty="0" smtClean="0">
                <a:latin typeface="Muli"/>
                <a:cs typeface="Muli"/>
              </a:rPr>
              <a:t>1805.02578</a:t>
            </a:r>
            <a:endParaRPr lang="es-ES" sz="1600" dirty="0">
              <a:latin typeface="Muli"/>
              <a:cs typeface="Muli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1233577" y="2785664"/>
            <a:ext cx="6848808" cy="1112099"/>
          </a:xfrm>
          <a:prstGeom prst="rect">
            <a:avLst/>
          </a:prstGeom>
          <a:solidFill>
            <a:srgbClr val="FFFFFF"/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800" b="1" dirty="0" smtClean="0">
                <a:latin typeface="Roboto Light"/>
                <a:ea typeface="ＭＳ Ｐゴシック" charset="0"/>
                <a:cs typeface="Roboto Light"/>
              </a:rPr>
              <a:t>“Essentially, all models are wrong, but some are useful.” (Box &amp; Draper 1987)</a:t>
            </a:r>
            <a:endParaRPr lang="en-US" sz="2800" b="1" dirty="0">
              <a:latin typeface="Roboto Light"/>
              <a:ea typeface="ＭＳ Ｐゴシック" charset="0"/>
              <a:cs typeface="Roboto Light"/>
            </a:endParaRPr>
          </a:p>
        </p:txBody>
      </p:sp>
    </p:spTree>
    <p:extLst>
      <p:ext uri="{BB962C8B-B14F-4D97-AF65-F5344CB8AC3E}">
        <p14:creationId xmlns:p14="http://schemas.microsoft.com/office/powerpoint/2010/main" val="35932462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Posterior </a:t>
            </a:r>
            <a:r>
              <a:rPr lang="es-ES" dirty="0" err="1" smtClean="0"/>
              <a:t>Predictive</a:t>
            </a:r>
            <a:r>
              <a:rPr lang="es-ES" dirty="0" smtClean="0"/>
              <a:t> </a:t>
            </a:r>
            <a:r>
              <a:rPr lang="es-ES" dirty="0" err="1" smtClean="0"/>
              <a:t>Checks</a:t>
            </a:r>
            <a:endParaRPr lang="es-ES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27" y="1417638"/>
            <a:ext cx="5748752" cy="5440362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4322448" y="6519446"/>
            <a:ext cx="482155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600" dirty="0" smtClean="0">
                <a:latin typeface="Muli"/>
                <a:cs typeface="Muli"/>
              </a:rPr>
              <a:t>Chaparro Molano</a:t>
            </a:r>
            <a:r>
              <a:rPr lang="es-ES" sz="1600" dirty="0" smtClean="0">
                <a:latin typeface="Muli"/>
                <a:cs typeface="Muli"/>
              </a:rPr>
              <a:t>+2019</a:t>
            </a:r>
            <a:r>
              <a:rPr lang="is-IS" sz="1600" dirty="0">
                <a:latin typeface="Muli"/>
                <a:cs typeface="Muli"/>
              </a:rPr>
              <a:t> </a:t>
            </a:r>
            <a:r>
              <a:rPr lang="mr-IN" sz="1600" dirty="0" smtClean="0">
                <a:latin typeface="Muli"/>
                <a:cs typeface="Muli"/>
              </a:rPr>
              <a:t>–</a:t>
            </a:r>
            <a:r>
              <a:rPr lang="is-IS" sz="1600" dirty="0" smtClean="0">
                <a:latin typeface="Muli"/>
                <a:cs typeface="Muli"/>
              </a:rPr>
              <a:t> astro-ph:</a:t>
            </a:r>
            <a:r>
              <a:rPr lang="is-IS" sz="1600" dirty="0" smtClean="0">
                <a:latin typeface="Muli"/>
                <a:cs typeface="Muli"/>
              </a:rPr>
              <a:t>1805.02578</a:t>
            </a:r>
            <a:endParaRPr lang="es-ES" sz="1600" dirty="0">
              <a:latin typeface="Muli"/>
              <a:cs typeface="Muli"/>
            </a:endParaRPr>
          </a:p>
        </p:txBody>
      </p:sp>
    </p:spTree>
    <p:extLst>
      <p:ext uri="{BB962C8B-B14F-4D97-AF65-F5344CB8AC3E}">
        <p14:creationId xmlns:p14="http://schemas.microsoft.com/office/powerpoint/2010/main" val="36519419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Posterior </a:t>
            </a:r>
            <a:r>
              <a:rPr lang="es-ES" dirty="0" err="1" smtClean="0"/>
              <a:t>Predictive</a:t>
            </a:r>
            <a:r>
              <a:rPr lang="es-ES" dirty="0" smtClean="0"/>
              <a:t> </a:t>
            </a:r>
            <a:r>
              <a:rPr lang="es-ES" dirty="0" err="1" smtClean="0"/>
              <a:t>Checks</a:t>
            </a:r>
            <a:endParaRPr lang="es-ES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27" y="1417638"/>
            <a:ext cx="5748752" cy="5440362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9239" y="1417638"/>
            <a:ext cx="4475539" cy="4210715"/>
          </a:xfrm>
          <a:prstGeom prst="rect">
            <a:avLst/>
          </a:prstGeom>
        </p:spPr>
      </p:pic>
      <p:sp>
        <p:nvSpPr>
          <p:cNvPr id="7" name="Llamada de flecha hacia abajo 6"/>
          <p:cNvSpPr/>
          <p:nvPr/>
        </p:nvSpPr>
        <p:spPr>
          <a:xfrm rot="14750754">
            <a:off x="1937731" y="2587967"/>
            <a:ext cx="1892613" cy="3823609"/>
          </a:xfrm>
          <a:prstGeom prst="downArrowCallout">
            <a:avLst>
              <a:gd name="adj1" fmla="val 25000"/>
              <a:gd name="adj2" fmla="val 25000"/>
              <a:gd name="adj3" fmla="val 25000"/>
              <a:gd name="adj4" fmla="val 41204"/>
            </a:avLst>
          </a:prstGeom>
          <a:solidFill>
            <a:schemeClr val="accent2">
              <a:alpha val="59000"/>
            </a:schemeClr>
          </a:solidFill>
          <a:ln w="571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s-ES" b="1" dirty="0" err="1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Take</a:t>
            </a:r>
            <a:r>
              <a:rPr lang="es-ES" b="1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s-ES" b="1" dirty="0" err="1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samples</a:t>
            </a:r>
            <a:r>
              <a:rPr lang="es-ES" b="1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s-ES" b="1" dirty="0" err="1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from</a:t>
            </a:r>
            <a:r>
              <a:rPr lang="es-ES" b="1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MCMC </a:t>
            </a:r>
            <a:r>
              <a:rPr lang="es-ES" b="1" dirty="0" err="1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walkers</a:t>
            </a:r>
            <a:endParaRPr lang="es-ES" b="1" dirty="0"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4322448" y="6519446"/>
            <a:ext cx="482155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600" dirty="0" smtClean="0">
                <a:latin typeface="Muli"/>
                <a:cs typeface="Muli"/>
              </a:rPr>
              <a:t>Chaparro Molano</a:t>
            </a:r>
            <a:r>
              <a:rPr lang="es-ES" sz="1600" dirty="0" smtClean="0">
                <a:latin typeface="Muli"/>
                <a:cs typeface="Muli"/>
              </a:rPr>
              <a:t>+2019</a:t>
            </a:r>
            <a:r>
              <a:rPr lang="is-IS" sz="1600" dirty="0">
                <a:latin typeface="Muli"/>
                <a:cs typeface="Muli"/>
              </a:rPr>
              <a:t> </a:t>
            </a:r>
            <a:r>
              <a:rPr lang="mr-IN" sz="1600" dirty="0" smtClean="0">
                <a:latin typeface="Muli"/>
                <a:cs typeface="Muli"/>
              </a:rPr>
              <a:t>–</a:t>
            </a:r>
            <a:r>
              <a:rPr lang="is-IS" sz="1600" dirty="0" smtClean="0">
                <a:latin typeface="Muli"/>
                <a:cs typeface="Muli"/>
              </a:rPr>
              <a:t> astro-ph:</a:t>
            </a:r>
            <a:r>
              <a:rPr lang="is-IS" sz="1600" dirty="0" smtClean="0">
                <a:latin typeface="Muli"/>
                <a:cs typeface="Muli"/>
              </a:rPr>
              <a:t>1805.02578</a:t>
            </a:r>
            <a:endParaRPr lang="es-ES" sz="1600" dirty="0">
              <a:latin typeface="Muli"/>
              <a:cs typeface="Muli"/>
            </a:endParaRPr>
          </a:p>
        </p:txBody>
      </p:sp>
    </p:spTree>
    <p:extLst>
      <p:ext uri="{BB962C8B-B14F-4D97-AF65-F5344CB8AC3E}">
        <p14:creationId xmlns:p14="http://schemas.microsoft.com/office/powerpoint/2010/main" val="5419629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" sz="2600" dirty="0" err="1" smtClean="0"/>
              <a:t>Model</a:t>
            </a:r>
            <a:r>
              <a:rPr lang="es-ES" sz="2600" dirty="0" smtClean="0"/>
              <a:t> </a:t>
            </a:r>
            <a:r>
              <a:rPr lang="es-ES" sz="2600" dirty="0" err="1" smtClean="0"/>
              <a:t>Comparison</a:t>
            </a:r>
            <a:r>
              <a:rPr lang="es-ES" sz="2600" dirty="0" smtClean="0"/>
              <a:t>: </a:t>
            </a:r>
            <a:r>
              <a:rPr lang="es-ES" sz="2600" dirty="0" err="1" smtClean="0"/>
              <a:t>Discrepancy</a:t>
            </a:r>
            <a:r>
              <a:rPr lang="es-ES" sz="2600" dirty="0" smtClean="0"/>
              <a:t> </a:t>
            </a:r>
            <a:r>
              <a:rPr lang="es-ES" sz="2600" dirty="0" err="1" smtClean="0"/>
              <a:t>Measure</a:t>
            </a:r>
            <a:r>
              <a:rPr lang="es-ES" sz="2400" dirty="0" smtClean="0"/>
              <a:t/>
            </a:r>
            <a:br>
              <a:rPr lang="es-ES" sz="2400" dirty="0" smtClean="0"/>
            </a:br>
            <a:r>
              <a:rPr lang="es-ES" sz="2400" dirty="0" smtClean="0"/>
              <a:t>(Gelman+1996, </a:t>
            </a:r>
            <a:r>
              <a:rPr lang="es-ES" sz="2400" dirty="0" err="1" smtClean="0"/>
              <a:t>Gelman</a:t>
            </a:r>
            <a:r>
              <a:rPr lang="es-ES" sz="2400" dirty="0" smtClean="0"/>
              <a:t> 2003)</a:t>
            </a:r>
            <a:endParaRPr lang="es-ES" sz="2400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4142" y="1878996"/>
            <a:ext cx="4339227" cy="4003980"/>
          </a:xfrm>
          <a:prstGeom prst="rect">
            <a:avLst/>
          </a:prstGeom>
        </p:spPr>
      </p:pic>
      <p:sp>
        <p:nvSpPr>
          <p:cNvPr id="4" name="CuadroTexto 3"/>
          <p:cNvSpPr txBox="1"/>
          <p:nvPr/>
        </p:nvSpPr>
        <p:spPr>
          <a:xfrm>
            <a:off x="124515" y="2275566"/>
            <a:ext cx="4470054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err="1" smtClean="0">
                <a:latin typeface="Roboto Light"/>
                <a:cs typeface="Roboto Light"/>
              </a:rPr>
              <a:t>Discrepancy</a:t>
            </a:r>
            <a:r>
              <a:rPr lang="es-ES" b="1" dirty="0" smtClean="0">
                <a:latin typeface="Roboto Light"/>
                <a:cs typeface="Roboto Light"/>
              </a:rPr>
              <a:t> </a:t>
            </a:r>
            <a:r>
              <a:rPr lang="es-ES" b="1" dirty="0" err="1" smtClean="0">
                <a:latin typeface="Roboto Light"/>
                <a:cs typeface="Roboto Light"/>
              </a:rPr>
              <a:t>between</a:t>
            </a:r>
            <a:r>
              <a:rPr lang="es-ES" b="1" dirty="0" smtClean="0">
                <a:latin typeface="Roboto Light"/>
                <a:cs typeface="Roboto Light"/>
              </a:rPr>
              <a:t> Data and </a:t>
            </a:r>
            <a:r>
              <a:rPr lang="es-ES" b="1" dirty="0" err="1" smtClean="0">
                <a:latin typeface="Roboto Light"/>
                <a:cs typeface="Roboto Light"/>
              </a:rPr>
              <a:t>Expected</a:t>
            </a:r>
            <a:r>
              <a:rPr lang="es-ES" b="1" dirty="0" smtClean="0">
                <a:latin typeface="Roboto Light"/>
                <a:cs typeface="Roboto Light"/>
              </a:rPr>
              <a:t> </a:t>
            </a:r>
            <a:r>
              <a:rPr lang="es-ES" b="1" dirty="0" err="1" smtClean="0">
                <a:latin typeface="Roboto Light"/>
                <a:cs typeface="Roboto Light"/>
              </a:rPr>
              <a:t>Values</a:t>
            </a:r>
            <a:r>
              <a:rPr lang="es-ES" b="1" dirty="0" smtClean="0">
                <a:latin typeface="Roboto Light"/>
                <a:cs typeface="Roboto Light"/>
              </a:rPr>
              <a:t> (</a:t>
            </a:r>
            <a:r>
              <a:rPr lang="es-ES" b="1" dirty="0" err="1" smtClean="0">
                <a:latin typeface="Roboto Light"/>
                <a:cs typeface="Roboto Light"/>
              </a:rPr>
              <a:t>from</a:t>
            </a:r>
            <a:r>
              <a:rPr lang="es-ES" b="1" dirty="0" smtClean="0">
                <a:latin typeface="Roboto Light"/>
                <a:cs typeface="Roboto Light"/>
              </a:rPr>
              <a:t> </a:t>
            </a:r>
            <a:r>
              <a:rPr lang="es-ES" b="1" dirty="0" err="1" smtClean="0">
                <a:latin typeface="Roboto Light"/>
                <a:cs typeface="Roboto Light"/>
              </a:rPr>
              <a:t>model</a:t>
            </a:r>
            <a:r>
              <a:rPr lang="es-ES" b="1" dirty="0" smtClean="0">
                <a:latin typeface="Roboto Light"/>
                <a:cs typeface="Roboto Light"/>
              </a:rPr>
              <a:t>)</a:t>
            </a:r>
          </a:p>
          <a:p>
            <a:pPr algn="ctr"/>
            <a:endParaRPr lang="es-ES" dirty="0">
              <a:latin typeface="Roboto Light"/>
              <a:cs typeface="Roboto Light"/>
            </a:endParaRPr>
          </a:p>
          <a:p>
            <a:pPr algn="ctr"/>
            <a:r>
              <a:rPr lang="es-ES" dirty="0" err="1" smtClean="0">
                <a:latin typeface="Roboto Light"/>
                <a:cs typeface="Roboto Light"/>
              </a:rPr>
              <a:t>F</a:t>
            </a:r>
            <a:r>
              <a:rPr lang="es-ES" dirty="0" err="1" smtClean="0">
                <a:latin typeface="Roboto Light"/>
                <a:cs typeface="Roboto Light"/>
              </a:rPr>
              <a:t>or</a:t>
            </a:r>
            <a:r>
              <a:rPr lang="es-ES" dirty="0" smtClean="0">
                <a:latin typeface="Roboto Light"/>
                <a:cs typeface="Roboto Light"/>
              </a:rPr>
              <a:t> </a:t>
            </a:r>
            <a:r>
              <a:rPr lang="es-ES" dirty="0" err="1" smtClean="0">
                <a:latin typeface="Roboto Light"/>
                <a:cs typeface="Roboto Light"/>
              </a:rPr>
              <a:t>each</a:t>
            </a:r>
            <a:r>
              <a:rPr lang="es-ES" dirty="0" smtClean="0">
                <a:latin typeface="Roboto Light"/>
                <a:cs typeface="Roboto Light"/>
              </a:rPr>
              <a:t> MCMC </a:t>
            </a:r>
            <a:r>
              <a:rPr lang="es-ES" dirty="0" err="1" smtClean="0">
                <a:latin typeface="Roboto Light"/>
                <a:cs typeface="Roboto Light"/>
              </a:rPr>
              <a:t>draw</a:t>
            </a:r>
            <a:r>
              <a:rPr lang="es-ES" dirty="0" smtClean="0">
                <a:latin typeface="Roboto Light"/>
                <a:cs typeface="Roboto Light"/>
              </a:rPr>
              <a:t> </a:t>
            </a:r>
            <a:r>
              <a:rPr lang="es-ES" sz="2800" b="1" i="1" dirty="0" err="1" smtClean="0">
                <a:latin typeface="Symbol" charset="2"/>
                <a:cs typeface="Symbol" charset="2"/>
              </a:rPr>
              <a:t>q</a:t>
            </a:r>
            <a:r>
              <a:rPr lang="es-ES" sz="2800" i="1" baseline="-25000" dirty="0" err="1" smtClean="0">
                <a:latin typeface="Times"/>
                <a:cs typeface="Times"/>
              </a:rPr>
              <a:t>k</a:t>
            </a:r>
            <a:r>
              <a:rPr lang="es-ES" sz="2800" dirty="0" smtClean="0">
                <a:latin typeface="Times"/>
                <a:cs typeface="Times"/>
              </a:rPr>
              <a:t>:</a:t>
            </a:r>
            <a:endParaRPr lang="es-ES" dirty="0" smtClean="0">
              <a:latin typeface="Roboto Light"/>
              <a:cs typeface="Roboto Light"/>
            </a:endParaRPr>
          </a:p>
          <a:p>
            <a:pPr algn="ctr"/>
            <a:endParaRPr lang="es-ES" dirty="0">
              <a:latin typeface="Roboto Light"/>
              <a:cs typeface="Roboto Light"/>
            </a:endParaRPr>
          </a:p>
          <a:p>
            <a:pPr algn="ctr"/>
            <a:r>
              <a:rPr lang="es-ES" sz="1600" dirty="0" err="1" smtClean="0">
                <a:latin typeface="Roboto Light"/>
                <a:cs typeface="Roboto Light"/>
              </a:rPr>
              <a:t>Generate</a:t>
            </a:r>
            <a:r>
              <a:rPr lang="es-ES" sz="1600" dirty="0" smtClean="0">
                <a:latin typeface="Roboto Light"/>
                <a:cs typeface="Roboto Light"/>
              </a:rPr>
              <a:t> </a:t>
            </a:r>
            <a:r>
              <a:rPr lang="es-ES" sz="1600" dirty="0" err="1" smtClean="0">
                <a:latin typeface="Roboto Light"/>
                <a:cs typeface="Roboto Light"/>
              </a:rPr>
              <a:t>synthetic</a:t>
            </a:r>
            <a:r>
              <a:rPr lang="es-ES" sz="1600" dirty="0" smtClean="0">
                <a:latin typeface="Roboto Light"/>
                <a:cs typeface="Roboto Light"/>
              </a:rPr>
              <a:t> data (</a:t>
            </a:r>
            <a:r>
              <a:rPr lang="es-ES" sz="1600" dirty="0" err="1" smtClean="0">
                <a:latin typeface="Roboto Light"/>
                <a:cs typeface="Roboto Light"/>
              </a:rPr>
              <a:t>from</a:t>
            </a:r>
            <a:r>
              <a:rPr lang="es-ES" sz="1600" dirty="0" smtClean="0">
                <a:latin typeface="Roboto Light"/>
                <a:cs typeface="Roboto Light"/>
              </a:rPr>
              <a:t> </a:t>
            </a:r>
            <a:r>
              <a:rPr lang="es-ES" sz="1600" dirty="0" err="1" smtClean="0">
                <a:latin typeface="Roboto Light"/>
                <a:cs typeface="Roboto Light"/>
              </a:rPr>
              <a:t>model</a:t>
            </a:r>
            <a:r>
              <a:rPr lang="es-ES" sz="1600" dirty="0" smtClean="0">
                <a:latin typeface="Roboto Light"/>
                <a:cs typeface="Roboto Light"/>
              </a:rPr>
              <a:t>)</a:t>
            </a:r>
          </a:p>
          <a:p>
            <a:pPr algn="ctr"/>
            <a:endParaRPr lang="es-ES" sz="1600" dirty="0">
              <a:latin typeface="Roboto Light"/>
              <a:cs typeface="Roboto Light"/>
            </a:endParaRPr>
          </a:p>
          <a:p>
            <a:pPr algn="ctr"/>
            <a:r>
              <a:rPr lang="es-ES" sz="1600" dirty="0" err="1" smtClean="0">
                <a:latin typeface="Roboto Light"/>
                <a:cs typeface="Roboto Light"/>
              </a:rPr>
              <a:t>Calculate</a:t>
            </a:r>
            <a:r>
              <a:rPr lang="es-ES" sz="1600" dirty="0" smtClean="0">
                <a:latin typeface="Roboto Light"/>
                <a:cs typeface="Roboto Light"/>
              </a:rPr>
              <a:t> </a:t>
            </a:r>
            <a:r>
              <a:rPr lang="es-ES" sz="1600" dirty="0" err="1" smtClean="0">
                <a:latin typeface="Roboto Light"/>
                <a:cs typeface="Roboto Light"/>
              </a:rPr>
              <a:t>discrepancies</a:t>
            </a:r>
            <a:r>
              <a:rPr lang="es-ES" sz="1600" dirty="0" smtClean="0">
                <a:latin typeface="Roboto Light"/>
                <a:cs typeface="Roboto Light"/>
              </a:rPr>
              <a:t> </a:t>
            </a:r>
            <a:r>
              <a:rPr lang="es-ES" sz="1600" dirty="0" err="1" smtClean="0">
                <a:latin typeface="Roboto Light"/>
                <a:cs typeface="Roboto Light"/>
              </a:rPr>
              <a:t>for</a:t>
            </a:r>
            <a:r>
              <a:rPr lang="es-ES" sz="1600" dirty="0" smtClean="0">
                <a:latin typeface="Roboto Light"/>
                <a:cs typeface="Roboto Light"/>
              </a:rPr>
              <a:t> </a:t>
            </a:r>
            <a:r>
              <a:rPr lang="es-ES" sz="1600" dirty="0" err="1" smtClean="0">
                <a:latin typeface="Roboto Light"/>
                <a:cs typeface="Roboto Light"/>
              </a:rPr>
              <a:t>observed</a:t>
            </a:r>
            <a:r>
              <a:rPr lang="es-ES" sz="1600" dirty="0" smtClean="0">
                <a:latin typeface="Roboto Light"/>
                <a:cs typeface="Roboto Light"/>
              </a:rPr>
              <a:t> and </a:t>
            </a:r>
            <a:r>
              <a:rPr lang="es-ES" sz="1600" dirty="0" err="1" smtClean="0">
                <a:latin typeface="Roboto Light"/>
                <a:cs typeface="Roboto Light"/>
              </a:rPr>
              <a:t>synthetic</a:t>
            </a:r>
            <a:r>
              <a:rPr lang="es-ES" sz="1600" dirty="0" smtClean="0">
                <a:latin typeface="Roboto Light"/>
                <a:cs typeface="Roboto Light"/>
              </a:rPr>
              <a:t> data</a:t>
            </a:r>
            <a:endParaRPr lang="es-ES" sz="1600" dirty="0" smtClean="0">
              <a:latin typeface="Roboto Light"/>
              <a:cs typeface="Roboto Light"/>
            </a:endParaRPr>
          </a:p>
          <a:p>
            <a:pPr algn="ctr"/>
            <a:endParaRPr lang="es-ES" sz="1600" dirty="0">
              <a:latin typeface="Roboto Light"/>
              <a:cs typeface="Roboto Light"/>
            </a:endParaRPr>
          </a:p>
          <a:p>
            <a:pPr algn="ctr"/>
            <a:r>
              <a:rPr lang="es-ES" sz="1600" dirty="0" smtClean="0">
                <a:latin typeface="Roboto Light"/>
                <a:cs typeface="Roboto Light"/>
              </a:rPr>
              <a:t>Compare </a:t>
            </a:r>
            <a:r>
              <a:rPr lang="es-ES" sz="1600" dirty="0" err="1" smtClean="0">
                <a:latin typeface="Roboto Light"/>
                <a:cs typeface="Roboto Light"/>
              </a:rPr>
              <a:t>observed</a:t>
            </a:r>
            <a:r>
              <a:rPr lang="es-ES" sz="1600" dirty="0" smtClean="0">
                <a:latin typeface="Roboto Light"/>
                <a:cs typeface="Roboto Light"/>
              </a:rPr>
              <a:t> and </a:t>
            </a:r>
            <a:r>
              <a:rPr lang="es-ES" sz="1600" dirty="0" err="1" smtClean="0">
                <a:latin typeface="Roboto Light"/>
                <a:cs typeface="Roboto Light"/>
              </a:rPr>
              <a:t>synthetic</a:t>
            </a:r>
            <a:r>
              <a:rPr lang="es-ES" sz="1600" dirty="0" smtClean="0">
                <a:latin typeface="Roboto Light"/>
                <a:cs typeface="Roboto Light"/>
              </a:rPr>
              <a:t> </a:t>
            </a:r>
            <a:r>
              <a:rPr lang="es-ES" sz="1600" dirty="0" err="1" smtClean="0">
                <a:latin typeface="Roboto Light"/>
                <a:cs typeface="Roboto Light"/>
              </a:rPr>
              <a:t>discrepancies</a:t>
            </a:r>
            <a:endParaRPr lang="es-ES" sz="1600" dirty="0" smtClean="0">
              <a:latin typeface="Roboto Light"/>
              <a:cs typeface="Roboto Light"/>
            </a:endParaRPr>
          </a:p>
          <a:p>
            <a:pPr algn="ctr"/>
            <a:endParaRPr lang="es-ES" sz="1600" dirty="0">
              <a:latin typeface="Roboto Light"/>
              <a:cs typeface="Roboto Light"/>
            </a:endParaRPr>
          </a:p>
          <a:p>
            <a:pPr algn="ctr"/>
            <a:r>
              <a:rPr lang="es-ES" sz="1600" dirty="0" err="1" smtClean="0">
                <a:latin typeface="Roboto Light"/>
                <a:cs typeface="Roboto Light"/>
              </a:rPr>
              <a:t>Get</a:t>
            </a:r>
            <a:r>
              <a:rPr lang="es-ES" sz="1600" dirty="0" smtClean="0">
                <a:latin typeface="Roboto Light"/>
                <a:cs typeface="Roboto Light"/>
              </a:rPr>
              <a:t> a </a:t>
            </a:r>
            <a:r>
              <a:rPr lang="es-ES" sz="1600" dirty="0" err="1" smtClean="0">
                <a:latin typeface="Roboto Light"/>
                <a:cs typeface="Roboto Light"/>
              </a:rPr>
              <a:t>Bayesian</a:t>
            </a:r>
            <a:r>
              <a:rPr lang="es-ES" sz="1600" dirty="0" smtClean="0">
                <a:latin typeface="Roboto Light"/>
                <a:cs typeface="Roboto Light"/>
              </a:rPr>
              <a:t> “p-</a:t>
            </a:r>
            <a:r>
              <a:rPr lang="es-ES" sz="1600" dirty="0" err="1" smtClean="0">
                <a:latin typeface="Roboto Light"/>
                <a:cs typeface="Roboto Light"/>
              </a:rPr>
              <a:t>value</a:t>
            </a:r>
            <a:r>
              <a:rPr lang="es-ES" sz="1600" dirty="0" smtClean="0">
                <a:latin typeface="Roboto Light"/>
                <a:cs typeface="Roboto Light"/>
              </a:rPr>
              <a:t>” = ratio of ‘</a:t>
            </a:r>
            <a:r>
              <a:rPr lang="es-ES" sz="1600" dirty="0" err="1" smtClean="0">
                <a:latin typeface="Roboto Light"/>
                <a:cs typeface="Roboto Light"/>
              </a:rPr>
              <a:t>draws</a:t>
            </a:r>
            <a:r>
              <a:rPr lang="es-ES" sz="1600" dirty="0" smtClean="0">
                <a:latin typeface="Roboto Light"/>
                <a:cs typeface="Roboto Light"/>
              </a:rPr>
              <a:t> </a:t>
            </a:r>
            <a:r>
              <a:rPr lang="es-ES" sz="1600" dirty="0" err="1" smtClean="0">
                <a:latin typeface="Roboto Light"/>
                <a:cs typeface="Roboto Light"/>
              </a:rPr>
              <a:t>when</a:t>
            </a:r>
            <a:r>
              <a:rPr lang="es-ES" sz="1600" dirty="0" smtClean="0">
                <a:latin typeface="Roboto Light"/>
                <a:cs typeface="Roboto Light"/>
              </a:rPr>
              <a:t> </a:t>
            </a:r>
            <a:r>
              <a:rPr lang="es-ES" sz="1600" dirty="0" err="1" smtClean="0">
                <a:latin typeface="Roboto Light"/>
                <a:cs typeface="Roboto Light"/>
              </a:rPr>
              <a:t>the</a:t>
            </a:r>
            <a:r>
              <a:rPr lang="es-ES" sz="1600" dirty="0" smtClean="0">
                <a:latin typeface="Roboto Light"/>
                <a:cs typeface="Roboto Light"/>
              </a:rPr>
              <a:t> </a:t>
            </a:r>
            <a:r>
              <a:rPr lang="es-ES" sz="1600" dirty="0" err="1" smtClean="0">
                <a:latin typeface="Roboto Light"/>
                <a:cs typeface="Roboto Light"/>
              </a:rPr>
              <a:t>observed</a:t>
            </a:r>
            <a:r>
              <a:rPr lang="es-ES" sz="1600" dirty="0" smtClean="0">
                <a:latin typeface="Roboto Light"/>
                <a:cs typeface="Roboto Light"/>
              </a:rPr>
              <a:t> </a:t>
            </a:r>
            <a:r>
              <a:rPr lang="es-ES" sz="1600" dirty="0" err="1" smtClean="0">
                <a:latin typeface="Roboto Light"/>
                <a:cs typeface="Roboto Light"/>
              </a:rPr>
              <a:t>discrepancies</a:t>
            </a:r>
            <a:r>
              <a:rPr lang="es-ES" sz="1600" dirty="0" smtClean="0">
                <a:latin typeface="Roboto Light"/>
                <a:cs typeface="Roboto Light"/>
              </a:rPr>
              <a:t> are </a:t>
            </a:r>
            <a:r>
              <a:rPr lang="es-ES" sz="1600" dirty="0" err="1" smtClean="0">
                <a:latin typeface="Roboto Light"/>
                <a:cs typeface="Roboto Light"/>
              </a:rPr>
              <a:t>larger</a:t>
            </a:r>
            <a:r>
              <a:rPr lang="es-ES" sz="1600" dirty="0" smtClean="0">
                <a:latin typeface="Roboto Light"/>
                <a:cs typeface="Roboto Light"/>
              </a:rPr>
              <a:t> </a:t>
            </a:r>
            <a:r>
              <a:rPr lang="es-ES" sz="1600" dirty="0" err="1" smtClean="0">
                <a:latin typeface="Roboto Light"/>
                <a:cs typeface="Roboto Light"/>
              </a:rPr>
              <a:t>than</a:t>
            </a:r>
            <a:r>
              <a:rPr lang="es-ES" sz="1600" dirty="0" smtClean="0">
                <a:latin typeface="Roboto Light"/>
                <a:cs typeface="Roboto Light"/>
              </a:rPr>
              <a:t> </a:t>
            </a:r>
            <a:r>
              <a:rPr lang="es-ES" sz="1600" dirty="0" err="1" smtClean="0">
                <a:latin typeface="Roboto Light"/>
                <a:cs typeface="Roboto Light"/>
              </a:rPr>
              <a:t>the</a:t>
            </a:r>
            <a:r>
              <a:rPr lang="es-ES" sz="1600" dirty="0" smtClean="0">
                <a:latin typeface="Roboto Light"/>
                <a:cs typeface="Roboto Light"/>
              </a:rPr>
              <a:t> </a:t>
            </a:r>
            <a:r>
              <a:rPr lang="es-ES" sz="1600" dirty="0" err="1" smtClean="0">
                <a:latin typeface="Roboto Light"/>
                <a:cs typeface="Roboto Light"/>
              </a:rPr>
              <a:t>synthetic</a:t>
            </a:r>
            <a:r>
              <a:rPr lang="es-ES" sz="1600" dirty="0" smtClean="0">
                <a:latin typeface="Roboto Light"/>
                <a:cs typeface="Roboto Light"/>
              </a:rPr>
              <a:t> </a:t>
            </a:r>
            <a:r>
              <a:rPr lang="es-ES" sz="1600" dirty="0" err="1" smtClean="0">
                <a:latin typeface="Roboto Light"/>
                <a:cs typeface="Roboto Light"/>
              </a:rPr>
              <a:t>discrepancies</a:t>
            </a:r>
            <a:r>
              <a:rPr lang="es-ES" sz="1600" dirty="0" smtClean="0">
                <a:latin typeface="Roboto Light"/>
                <a:cs typeface="Roboto Light"/>
              </a:rPr>
              <a:t>’ </a:t>
            </a:r>
            <a:r>
              <a:rPr lang="es-ES" sz="1600" dirty="0" err="1" smtClean="0">
                <a:latin typeface="Roboto Light"/>
                <a:cs typeface="Roboto Light"/>
              </a:rPr>
              <a:t>to</a:t>
            </a:r>
            <a:r>
              <a:rPr lang="es-ES" sz="1600" dirty="0" smtClean="0">
                <a:latin typeface="Roboto Light"/>
                <a:cs typeface="Roboto Light"/>
              </a:rPr>
              <a:t> ‘total </a:t>
            </a:r>
            <a:r>
              <a:rPr lang="es-ES" sz="1600" dirty="0" err="1" smtClean="0">
                <a:latin typeface="Roboto Light"/>
                <a:cs typeface="Roboto Light"/>
              </a:rPr>
              <a:t>draws</a:t>
            </a:r>
            <a:r>
              <a:rPr lang="es-ES" sz="1600" dirty="0" smtClean="0">
                <a:latin typeface="Roboto Light"/>
                <a:cs typeface="Roboto Light"/>
              </a:rPr>
              <a:t>’</a:t>
            </a:r>
            <a:endParaRPr lang="es-ES" dirty="0">
              <a:latin typeface="Roboto Light"/>
              <a:cs typeface="Roboto Light"/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3398" y="1782824"/>
            <a:ext cx="1394551" cy="492741"/>
          </a:xfrm>
          <a:prstGeom prst="rect">
            <a:avLst/>
          </a:prstGeom>
        </p:spPr>
      </p:pic>
      <p:sp>
        <p:nvSpPr>
          <p:cNvPr id="10" name="Rectángulo 9"/>
          <p:cNvSpPr/>
          <p:nvPr/>
        </p:nvSpPr>
        <p:spPr>
          <a:xfrm>
            <a:off x="4322448" y="6519446"/>
            <a:ext cx="482155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600" dirty="0" smtClean="0">
                <a:latin typeface="Muli"/>
                <a:cs typeface="Muli"/>
              </a:rPr>
              <a:t>Chaparro Molano</a:t>
            </a:r>
            <a:r>
              <a:rPr lang="es-ES" sz="1600" dirty="0" smtClean="0">
                <a:latin typeface="Muli"/>
                <a:cs typeface="Muli"/>
              </a:rPr>
              <a:t>+2019</a:t>
            </a:r>
            <a:r>
              <a:rPr lang="is-IS" sz="1600" dirty="0">
                <a:latin typeface="Muli"/>
                <a:cs typeface="Muli"/>
              </a:rPr>
              <a:t> </a:t>
            </a:r>
            <a:r>
              <a:rPr lang="mr-IN" sz="1600" dirty="0" smtClean="0">
                <a:latin typeface="Muli"/>
                <a:cs typeface="Muli"/>
              </a:rPr>
              <a:t>–</a:t>
            </a:r>
            <a:r>
              <a:rPr lang="is-IS" sz="1600" dirty="0" smtClean="0">
                <a:latin typeface="Muli"/>
                <a:cs typeface="Muli"/>
              </a:rPr>
              <a:t> astro-ph:</a:t>
            </a:r>
            <a:r>
              <a:rPr lang="is-IS" sz="1600" dirty="0" smtClean="0">
                <a:latin typeface="Muli"/>
                <a:cs typeface="Muli"/>
              </a:rPr>
              <a:t>1805.02578</a:t>
            </a:r>
            <a:endParaRPr lang="es-ES" sz="1600" dirty="0">
              <a:latin typeface="Muli"/>
              <a:cs typeface="Muli"/>
            </a:endParaRPr>
          </a:p>
        </p:txBody>
      </p:sp>
    </p:spTree>
    <p:extLst>
      <p:ext uri="{BB962C8B-B14F-4D97-AF65-F5344CB8AC3E}">
        <p14:creationId xmlns:p14="http://schemas.microsoft.com/office/powerpoint/2010/main" val="4976888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err="1" smtClean="0"/>
              <a:t>Prediction</a:t>
            </a:r>
            <a:r>
              <a:rPr lang="es-ES" dirty="0" smtClean="0"/>
              <a:t> of </a:t>
            </a:r>
            <a:r>
              <a:rPr lang="es-ES" dirty="0" err="1" smtClean="0"/>
              <a:t>Missing</a:t>
            </a:r>
            <a:r>
              <a:rPr lang="es-ES" dirty="0" smtClean="0"/>
              <a:t> </a:t>
            </a:r>
            <a:r>
              <a:rPr lang="es-ES" dirty="0" err="1" smtClean="0"/>
              <a:t>Errors</a:t>
            </a:r>
            <a:endParaRPr lang="es-ES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/>
          <a:srcRect b="55152"/>
          <a:stretch/>
        </p:blipFill>
        <p:spPr>
          <a:xfrm>
            <a:off x="392663" y="1417638"/>
            <a:ext cx="4218330" cy="3939236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1153593" y="5605410"/>
            <a:ext cx="28526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dirty="0" err="1" smtClean="0">
                <a:latin typeface="Roboto Light"/>
                <a:cs typeface="Roboto Light"/>
              </a:rPr>
              <a:t>Predictions</a:t>
            </a:r>
            <a:r>
              <a:rPr lang="es-ES" dirty="0" smtClean="0">
                <a:latin typeface="Roboto Light"/>
                <a:cs typeface="Roboto Light"/>
              </a:rPr>
              <a:t> </a:t>
            </a:r>
            <a:r>
              <a:rPr lang="es-ES" dirty="0" err="1" smtClean="0">
                <a:latin typeface="Roboto Light"/>
                <a:cs typeface="Roboto Light"/>
              </a:rPr>
              <a:t>for</a:t>
            </a:r>
            <a:r>
              <a:rPr lang="es-ES" dirty="0" smtClean="0">
                <a:latin typeface="Roboto Light"/>
                <a:cs typeface="Roboto Light"/>
              </a:rPr>
              <a:t> 1k </a:t>
            </a:r>
            <a:r>
              <a:rPr lang="es-ES" dirty="0" err="1" smtClean="0">
                <a:latin typeface="Roboto Light"/>
                <a:cs typeface="Roboto Light"/>
              </a:rPr>
              <a:t>galaxies</a:t>
            </a:r>
            <a:r>
              <a:rPr lang="es-ES" dirty="0" smtClean="0">
                <a:latin typeface="Roboto Light"/>
                <a:cs typeface="Roboto Light"/>
              </a:rPr>
              <a:t> </a:t>
            </a:r>
          </a:p>
          <a:p>
            <a:pPr algn="ctr"/>
            <a:r>
              <a:rPr lang="es-ES" dirty="0" smtClean="0">
                <a:latin typeface="Roboto Light"/>
                <a:cs typeface="Roboto Light"/>
              </a:rPr>
              <a:t>in NED-D</a:t>
            </a:r>
            <a:endParaRPr lang="es-ES" dirty="0">
              <a:latin typeface="Roboto Light"/>
              <a:cs typeface="Roboto Light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4322448" y="6519446"/>
            <a:ext cx="482155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600" dirty="0" smtClean="0">
                <a:latin typeface="Muli"/>
                <a:cs typeface="Muli"/>
              </a:rPr>
              <a:t>Chaparro Molano</a:t>
            </a:r>
            <a:r>
              <a:rPr lang="es-ES" sz="1600" dirty="0" smtClean="0">
                <a:latin typeface="Muli"/>
                <a:cs typeface="Muli"/>
              </a:rPr>
              <a:t>+2019</a:t>
            </a:r>
            <a:r>
              <a:rPr lang="is-IS" sz="1600" dirty="0">
                <a:latin typeface="Muli"/>
                <a:cs typeface="Muli"/>
              </a:rPr>
              <a:t> </a:t>
            </a:r>
            <a:r>
              <a:rPr lang="mr-IN" sz="1600" dirty="0" smtClean="0">
                <a:latin typeface="Muli"/>
                <a:cs typeface="Muli"/>
              </a:rPr>
              <a:t>–</a:t>
            </a:r>
            <a:r>
              <a:rPr lang="is-IS" sz="1600" dirty="0" smtClean="0">
                <a:latin typeface="Muli"/>
                <a:cs typeface="Muli"/>
              </a:rPr>
              <a:t> astro-ph:</a:t>
            </a:r>
            <a:r>
              <a:rPr lang="is-IS" sz="1600" dirty="0" smtClean="0">
                <a:latin typeface="Muli"/>
                <a:cs typeface="Muli"/>
              </a:rPr>
              <a:t>1805.02578</a:t>
            </a:r>
            <a:endParaRPr lang="es-ES" sz="1600" dirty="0">
              <a:latin typeface="Muli"/>
              <a:cs typeface="Muli"/>
            </a:endParaRPr>
          </a:p>
        </p:txBody>
      </p:sp>
    </p:spTree>
    <p:extLst>
      <p:ext uri="{BB962C8B-B14F-4D97-AF65-F5344CB8AC3E}">
        <p14:creationId xmlns:p14="http://schemas.microsoft.com/office/powerpoint/2010/main" val="362162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6781" y="1251213"/>
            <a:ext cx="5108367" cy="5143500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3556730" y="6488668"/>
            <a:ext cx="2075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>
                <a:latin typeface="Roboto Black"/>
                <a:cs typeface="Roboto Black"/>
              </a:rPr>
              <a:t>Hughes et al 1998</a:t>
            </a:r>
            <a:endParaRPr lang="es-ES" dirty="0">
              <a:latin typeface="Roboto Black"/>
              <a:cs typeface="Roboto Black"/>
            </a:endParaRPr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b="1" i="1" kern="1200" spc="230">
                <a:solidFill>
                  <a:schemeClr val="tx1"/>
                </a:solidFill>
                <a:latin typeface="Muli"/>
                <a:ea typeface="+mj-ea"/>
                <a:cs typeface="Muli"/>
              </a:defRPr>
            </a:lvl1pPr>
          </a:lstStyle>
          <a:p>
            <a:r>
              <a:rPr lang="is-IS" dirty="0" smtClean="0"/>
              <a:t>NGC 7331 (Group)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9869855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err="1" smtClean="0"/>
              <a:t>Prediction</a:t>
            </a:r>
            <a:r>
              <a:rPr lang="es-ES" dirty="0" smtClean="0"/>
              <a:t> of </a:t>
            </a:r>
            <a:r>
              <a:rPr lang="es-ES" dirty="0" err="1" smtClean="0"/>
              <a:t>Missing</a:t>
            </a:r>
            <a:r>
              <a:rPr lang="es-ES" dirty="0" smtClean="0"/>
              <a:t> </a:t>
            </a:r>
            <a:r>
              <a:rPr lang="es-ES" dirty="0" err="1" smtClean="0"/>
              <a:t>Errors</a:t>
            </a:r>
            <a:endParaRPr lang="es-ES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/>
          <a:srcRect b="55152"/>
          <a:stretch/>
        </p:blipFill>
        <p:spPr>
          <a:xfrm>
            <a:off x="392663" y="1417638"/>
            <a:ext cx="4218330" cy="3939236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t="55379"/>
          <a:stretch/>
        </p:blipFill>
        <p:spPr>
          <a:xfrm>
            <a:off x="4392546" y="1470559"/>
            <a:ext cx="4218329" cy="3919301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1153593" y="5605410"/>
            <a:ext cx="28526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dirty="0" err="1" smtClean="0">
                <a:latin typeface="Roboto Light"/>
                <a:cs typeface="Roboto Light"/>
              </a:rPr>
              <a:t>Predictions</a:t>
            </a:r>
            <a:r>
              <a:rPr lang="es-ES" dirty="0" smtClean="0">
                <a:latin typeface="Roboto Light"/>
                <a:cs typeface="Roboto Light"/>
              </a:rPr>
              <a:t> </a:t>
            </a:r>
            <a:r>
              <a:rPr lang="es-ES" dirty="0" err="1" smtClean="0">
                <a:latin typeface="Roboto Light"/>
                <a:cs typeface="Roboto Light"/>
              </a:rPr>
              <a:t>for</a:t>
            </a:r>
            <a:r>
              <a:rPr lang="es-ES" dirty="0" smtClean="0">
                <a:latin typeface="Roboto Light"/>
                <a:cs typeface="Roboto Light"/>
              </a:rPr>
              <a:t> 1k </a:t>
            </a:r>
            <a:r>
              <a:rPr lang="es-ES" dirty="0" err="1" smtClean="0">
                <a:latin typeface="Roboto Light"/>
                <a:cs typeface="Roboto Light"/>
              </a:rPr>
              <a:t>galaxies</a:t>
            </a:r>
            <a:r>
              <a:rPr lang="es-ES" dirty="0" smtClean="0">
                <a:latin typeface="Roboto Light"/>
                <a:cs typeface="Roboto Light"/>
              </a:rPr>
              <a:t> </a:t>
            </a:r>
          </a:p>
          <a:p>
            <a:pPr algn="ctr"/>
            <a:r>
              <a:rPr lang="es-ES" dirty="0" smtClean="0">
                <a:latin typeface="Roboto Light"/>
                <a:cs typeface="Roboto Light"/>
              </a:rPr>
              <a:t>in NED-D</a:t>
            </a:r>
            <a:endParaRPr lang="es-ES" dirty="0">
              <a:latin typeface="Roboto Light"/>
              <a:cs typeface="Roboto Light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5208906" y="5610656"/>
            <a:ext cx="30084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dirty="0" err="1" smtClean="0">
                <a:latin typeface="Roboto Light"/>
                <a:cs typeface="Roboto Light"/>
              </a:rPr>
              <a:t>Predictions</a:t>
            </a:r>
            <a:r>
              <a:rPr lang="es-ES" dirty="0" smtClean="0">
                <a:latin typeface="Roboto Light"/>
                <a:cs typeface="Roboto Light"/>
              </a:rPr>
              <a:t> </a:t>
            </a:r>
            <a:r>
              <a:rPr lang="es-ES" dirty="0" err="1" smtClean="0">
                <a:latin typeface="Roboto Light"/>
                <a:cs typeface="Roboto Light"/>
              </a:rPr>
              <a:t>for</a:t>
            </a:r>
            <a:r>
              <a:rPr lang="es-ES" dirty="0" smtClean="0">
                <a:latin typeface="Roboto Light"/>
                <a:cs typeface="Roboto Light"/>
              </a:rPr>
              <a:t> 200 </a:t>
            </a:r>
            <a:r>
              <a:rPr lang="es-ES" dirty="0" err="1" smtClean="0">
                <a:latin typeface="Roboto Light"/>
                <a:cs typeface="Roboto Light"/>
              </a:rPr>
              <a:t>galaxies</a:t>
            </a:r>
            <a:r>
              <a:rPr lang="es-ES" dirty="0" smtClean="0">
                <a:latin typeface="Roboto Light"/>
                <a:cs typeface="Roboto Light"/>
              </a:rPr>
              <a:t> </a:t>
            </a:r>
          </a:p>
          <a:p>
            <a:pPr algn="ctr"/>
            <a:r>
              <a:rPr lang="es-ES" dirty="0" smtClean="0">
                <a:latin typeface="Roboto Light"/>
                <a:cs typeface="Roboto Light"/>
              </a:rPr>
              <a:t>in </a:t>
            </a:r>
            <a:r>
              <a:rPr lang="es-ES" dirty="0" err="1" smtClean="0">
                <a:latin typeface="Roboto Light"/>
                <a:cs typeface="Roboto Light"/>
              </a:rPr>
              <a:t>HyperLEDA</a:t>
            </a:r>
            <a:endParaRPr lang="es-ES" dirty="0">
              <a:latin typeface="Roboto Light"/>
              <a:cs typeface="Roboto Light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4322448" y="6519446"/>
            <a:ext cx="482155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600" dirty="0" smtClean="0">
                <a:latin typeface="Muli"/>
                <a:cs typeface="Muli"/>
              </a:rPr>
              <a:t>Chaparro Molano</a:t>
            </a:r>
            <a:r>
              <a:rPr lang="es-ES" sz="1600" dirty="0" smtClean="0">
                <a:latin typeface="Muli"/>
                <a:cs typeface="Muli"/>
              </a:rPr>
              <a:t>+2019</a:t>
            </a:r>
            <a:r>
              <a:rPr lang="is-IS" sz="1600" dirty="0">
                <a:latin typeface="Muli"/>
                <a:cs typeface="Muli"/>
              </a:rPr>
              <a:t> </a:t>
            </a:r>
            <a:r>
              <a:rPr lang="mr-IN" sz="1600" dirty="0" smtClean="0">
                <a:latin typeface="Muli"/>
                <a:cs typeface="Muli"/>
              </a:rPr>
              <a:t>–</a:t>
            </a:r>
            <a:r>
              <a:rPr lang="is-IS" sz="1600" dirty="0" smtClean="0">
                <a:latin typeface="Muli"/>
                <a:cs typeface="Muli"/>
              </a:rPr>
              <a:t> astro-ph:</a:t>
            </a:r>
            <a:r>
              <a:rPr lang="is-IS" sz="1600" dirty="0" smtClean="0">
                <a:latin typeface="Muli"/>
                <a:cs typeface="Muli"/>
              </a:rPr>
              <a:t>1805.02578</a:t>
            </a:r>
            <a:endParaRPr lang="es-ES" sz="1600" dirty="0">
              <a:latin typeface="Muli"/>
              <a:cs typeface="Muli"/>
            </a:endParaRPr>
          </a:p>
        </p:txBody>
      </p:sp>
    </p:spTree>
    <p:extLst>
      <p:ext uri="{BB962C8B-B14F-4D97-AF65-F5344CB8AC3E}">
        <p14:creationId xmlns:p14="http://schemas.microsoft.com/office/powerpoint/2010/main" val="16602576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err="1" smtClean="0"/>
              <a:t>Prediction</a:t>
            </a:r>
            <a:r>
              <a:rPr lang="es-ES" dirty="0" smtClean="0"/>
              <a:t> of </a:t>
            </a:r>
            <a:r>
              <a:rPr lang="es-ES" dirty="0" err="1" smtClean="0"/>
              <a:t>Missing</a:t>
            </a:r>
            <a:r>
              <a:rPr lang="es-ES" dirty="0" smtClean="0"/>
              <a:t> </a:t>
            </a:r>
            <a:r>
              <a:rPr lang="es-ES" dirty="0" err="1" smtClean="0"/>
              <a:t>Errors</a:t>
            </a:r>
            <a:endParaRPr lang="es-ES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/>
          <a:srcRect b="55152"/>
          <a:stretch/>
        </p:blipFill>
        <p:spPr>
          <a:xfrm>
            <a:off x="392663" y="1417638"/>
            <a:ext cx="4218330" cy="3939236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t="55379"/>
          <a:stretch/>
        </p:blipFill>
        <p:spPr>
          <a:xfrm>
            <a:off x="4392546" y="1470559"/>
            <a:ext cx="4218329" cy="3919301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1153593" y="5605410"/>
            <a:ext cx="28526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dirty="0" err="1" smtClean="0">
                <a:latin typeface="Roboto Light"/>
                <a:cs typeface="Roboto Light"/>
              </a:rPr>
              <a:t>Predictions</a:t>
            </a:r>
            <a:r>
              <a:rPr lang="es-ES" dirty="0" smtClean="0">
                <a:latin typeface="Roboto Light"/>
                <a:cs typeface="Roboto Light"/>
              </a:rPr>
              <a:t> </a:t>
            </a:r>
            <a:r>
              <a:rPr lang="es-ES" dirty="0" err="1" smtClean="0">
                <a:latin typeface="Roboto Light"/>
                <a:cs typeface="Roboto Light"/>
              </a:rPr>
              <a:t>for</a:t>
            </a:r>
            <a:r>
              <a:rPr lang="es-ES" dirty="0" smtClean="0">
                <a:latin typeface="Roboto Light"/>
                <a:cs typeface="Roboto Light"/>
              </a:rPr>
              <a:t> 1k </a:t>
            </a:r>
            <a:r>
              <a:rPr lang="es-ES" dirty="0" err="1" smtClean="0">
                <a:latin typeface="Roboto Light"/>
                <a:cs typeface="Roboto Light"/>
              </a:rPr>
              <a:t>galaxies</a:t>
            </a:r>
            <a:r>
              <a:rPr lang="es-ES" dirty="0" smtClean="0">
                <a:latin typeface="Roboto Light"/>
                <a:cs typeface="Roboto Light"/>
              </a:rPr>
              <a:t> </a:t>
            </a:r>
          </a:p>
          <a:p>
            <a:pPr algn="ctr"/>
            <a:r>
              <a:rPr lang="es-ES" dirty="0" smtClean="0">
                <a:latin typeface="Roboto Light"/>
                <a:cs typeface="Roboto Light"/>
              </a:rPr>
              <a:t>in NED-D</a:t>
            </a:r>
            <a:endParaRPr lang="es-ES" dirty="0">
              <a:latin typeface="Roboto Light"/>
              <a:cs typeface="Roboto Light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5208906" y="5610656"/>
            <a:ext cx="30084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dirty="0" err="1" smtClean="0">
                <a:latin typeface="Roboto Light"/>
                <a:cs typeface="Roboto Light"/>
              </a:rPr>
              <a:t>Predictions</a:t>
            </a:r>
            <a:r>
              <a:rPr lang="es-ES" dirty="0" smtClean="0">
                <a:latin typeface="Roboto Light"/>
                <a:cs typeface="Roboto Light"/>
              </a:rPr>
              <a:t> </a:t>
            </a:r>
            <a:r>
              <a:rPr lang="es-ES" dirty="0" err="1" smtClean="0">
                <a:latin typeface="Roboto Light"/>
                <a:cs typeface="Roboto Light"/>
              </a:rPr>
              <a:t>for</a:t>
            </a:r>
            <a:r>
              <a:rPr lang="es-ES" dirty="0" smtClean="0">
                <a:latin typeface="Roboto Light"/>
                <a:cs typeface="Roboto Light"/>
              </a:rPr>
              <a:t> 200 </a:t>
            </a:r>
            <a:r>
              <a:rPr lang="es-ES" dirty="0" err="1" smtClean="0">
                <a:latin typeface="Roboto Light"/>
                <a:cs typeface="Roboto Light"/>
              </a:rPr>
              <a:t>galaxies</a:t>
            </a:r>
            <a:r>
              <a:rPr lang="es-ES" dirty="0" smtClean="0">
                <a:latin typeface="Roboto Light"/>
                <a:cs typeface="Roboto Light"/>
              </a:rPr>
              <a:t> </a:t>
            </a:r>
          </a:p>
          <a:p>
            <a:pPr algn="ctr"/>
            <a:r>
              <a:rPr lang="es-ES" dirty="0" smtClean="0">
                <a:latin typeface="Roboto Light"/>
                <a:cs typeface="Roboto Light"/>
              </a:rPr>
              <a:t>in </a:t>
            </a:r>
            <a:r>
              <a:rPr lang="es-ES" dirty="0" err="1" smtClean="0">
                <a:latin typeface="Roboto Light"/>
                <a:cs typeface="Roboto Light"/>
              </a:rPr>
              <a:t>HyperLEDA</a:t>
            </a:r>
            <a:endParaRPr lang="es-ES" dirty="0">
              <a:latin typeface="Roboto Light"/>
              <a:cs typeface="Roboto Light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4952860" y="1785170"/>
            <a:ext cx="3415306" cy="1200329"/>
          </a:xfrm>
          <a:prstGeom prst="rect">
            <a:avLst/>
          </a:prstGeom>
          <a:solidFill>
            <a:srgbClr val="FFFFFF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s-ES" dirty="0" err="1" smtClean="0">
                <a:latin typeface="Roboto Light"/>
                <a:cs typeface="Roboto Light"/>
              </a:rPr>
              <a:t>Unexpectedly</a:t>
            </a:r>
            <a:r>
              <a:rPr lang="es-ES" dirty="0" smtClean="0">
                <a:latin typeface="Roboto Light"/>
                <a:cs typeface="Roboto Light"/>
              </a:rPr>
              <a:t> </a:t>
            </a:r>
            <a:r>
              <a:rPr lang="es-ES" dirty="0" err="1" smtClean="0">
                <a:latin typeface="Roboto Light"/>
                <a:cs typeface="Roboto Light"/>
              </a:rPr>
              <a:t>good</a:t>
            </a:r>
            <a:r>
              <a:rPr lang="es-ES" dirty="0" smtClean="0">
                <a:latin typeface="Roboto Light"/>
                <a:cs typeface="Roboto Light"/>
              </a:rPr>
              <a:t> </a:t>
            </a:r>
            <a:r>
              <a:rPr lang="es-ES" dirty="0" err="1" smtClean="0">
                <a:latin typeface="Roboto Light"/>
                <a:cs typeface="Roboto Light"/>
              </a:rPr>
              <a:t>agreement</a:t>
            </a:r>
            <a:r>
              <a:rPr lang="es-ES" dirty="0" smtClean="0">
                <a:latin typeface="Roboto Light"/>
                <a:cs typeface="Roboto Light"/>
              </a:rPr>
              <a:t>!</a:t>
            </a:r>
          </a:p>
          <a:p>
            <a:pPr algn="ctr"/>
            <a:endParaRPr lang="es-ES" dirty="0" smtClean="0">
              <a:latin typeface="Roboto Black"/>
              <a:cs typeface="Roboto Black"/>
            </a:endParaRPr>
          </a:p>
          <a:p>
            <a:pPr algn="ctr"/>
            <a:r>
              <a:rPr lang="es-ES" dirty="0" err="1" smtClean="0">
                <a:latin typeface="Roboto Light"/>
                <a:cs typeface="Roboto Light"/>
              </a:rPr>
              <a:t>HyperLEDA</a:t>
            </a:r>
            <a:r>
              <a:rPr lang="es-ES" dirty="0" smtClean="0">
                <a:latin typeface="Roboto Light"/>
                <a:cs typeface="Roboto Light"/>
              </a:rPr>
              <a:t> data</a:t>
            </a:r>
            <a:r>
              <a:rPr lang="es-ES" dirty="0" smtClean="0">
                <a:latin typeface="Roboto Black"/>
                <a:cs typeface="Roboto Black"/>
              </a:rPr>
              <a:t> </a:t>
            </a:r>
            <a:r>
              <a:rPr lang="es-ES" dirty="0" err="1" smtClean="0">
                <a:latin typeface="Roboto Black"/>
                <a:cs typeface="Roboto Black"/>
              </a:rPr>
              <a:t>never</a:t>
            </a:r>
            <a:r>
              <a:rPr lang="es-ES" dirty="0" smtClean="0">
                <a:latin typeface="Roboto Black"/>
                <a:cs typeface="Roboto Black"/>
              </a:rPr>
              <a:t> </a:t>
            </a:r>
            <a:r>
              <a:rPr lang="es-ES" dirty="0" err="1" smtClean="0">
                <a:latin typeface="Roboto Black"/>
                <a:cs typeface="Roboto Black"/>
              </a:rPr>
              <a:t>entered</a:t>
            </a:r>
            <a:r>
              <a:rPr lang="es-ES" dirty="0" smtClean="0">
                <a:latin typeface="Roboto Black"/>
                <a:cs typeface="Roboto Black"/>
              </a:rPr>
              <a:t> </a:t>
            </a:r>
          </a:p>
          <a:p>
            <a:pPr algn="ctr"/>
            <a:r>
              <a:rPr lang="es-ES" dirty="0" err="1" smtClean="0">
                <a:latin typeface="Roboto Light"/>
                <a:cs typeface="Roboto Light"/>
              </a:rPr>
              <a:t>our</a:t>
            </a:r>
            <a:r>
              <a:rPr lang="es-ES" dirty="0" smtClean="0">
                <a:latin typeface="Roboto Light"/>
                <a:cs typeface="Roboto Light"/>
              </a:rPr>
              <a:t> </a:t>
            </a:r>
            <a:r>
              <a:rPr lang="es-ES" dirty="0" err="1" smtClean="0">
                <a:latin typeface="Roboto Light"/>
                <a:cs typeface="Roboto Light"/>
              </a:rPr>
              <a:t>predictive</a:t>
            </a:r>
            <a:r>
              <a:rPr lang="es-ES" dirty="0" smtClean="0">
                <a:latin typeface="Roboto Light"/>
                <a:cs typeface="Roboto Light"/>
              </a:rPr>
              <a:t> </a:t>
            </a:r>
            <a:r>
              <a:rPr lang="es-ES" dirty="0" err="1" smtClean="0">
                <a:latin typeface="Roboto Light"/>
                <a:cs typeface="Roboto Light"/>
              </a:rPr>
              <a:t>model</a:t>
            </a:r>
            <a:r>
              <a:rPr lang="es-ES" dirty="0" smtClean="0">
                <a:latin typeface="Roboto Light"/>
                <a:cs typeface="Roboto Light"/>
              </a:rPr>
              <a:t>!</a:t>
            </a:r>
            <a:endParaRPr lang="es-ES" dirty="0">
              <a:latin typeface="Roboto Light"/>
              <a:cs typeface="Roboto Light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4322448" y="6519446"/>
            <a:ext cx="482155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600" dirty="0" smtClean="0">
                <a:latin typeface="Muli"/>
                <a:cs typeface="Muli"/>
              </a:rPr>
              <a:t>Chaparro Molano</a:t>
            </a:r>
            <a:r>
              <a:rPr lang="es-ES" sz="1600" dirty="0" smtClean="0">
                <a:latin typeface="Muli"/>
                <a:cs typeface="Muli"/>
              </a:rPr>
              <a:t>+2019</a:t>
            </a:r>
            <a:r>
              <a:rPr lang="is-IS" sz="1600" dirty="0">
                <a:latin typeface="Muli"/>
                <a:cs typeface="Muli"/>
              </a:rPr>
              <a:t> </a:t>
            </a:r>
            <a:r>
              <a:rPr lang="mr-IN" sz="1600" dirty="0" smtClean="0">
                <a:latin typeface="Muli"/>
                <a:cs typeface="Muli"/>
              </a:rPr>
              <a:t>–</a:t>
            </a:r>
            <a:r>
              <a:rPr lang="is-IS" sz="1600" dirty="0" smtClean="0">
                <a:latin typeface="Muli"/>
                <a:cs typeface="Muli"/>
              </a:rPr>
              <a:t> astro-ph:</a:t>
            </a:r>
            <a:r>
              <a:rPr lang="is-IS" sz="1600" dirty="0" smtClean="0">
                <a:latin typeface="Muli"/>
                <a:cs typeface="Muli"/>
              </a:rPr>
              <a:t>1805.02578</a:t>
            </a:r>
            <a:endParaRPr lang="es-ES" sz="1600" dirty="0">
              <a:latin typeface="Muli"/>
              <a:cs typeface="Muli"/>
            </a:endParaRPr>
          </a:p>
        </p:txBody>
      </p:sp>
    </p:spTree>
    <p:extLst>
      <p:ext uri="{BB962C8B-B14F-4D97-AF65-F5344CB8AC3E}">
        <p14:creationId xmlns:p14="http://schemas.microsoft.com/office/powerpoint/2010/main" val="23677061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20702"/>
            <a:ext cx="8229600" cy="1143000"/>
          </a:xfrm>
        </p:spPr>
        <p:txBody>
          <a:bodyPr/>
          <a:lstStyle/>
          <a:p>
            <a:r>
              <a:rPr lang="es-ES" dirty="0" err="1" smtClean="0"/>
              <a:t>Summary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446264"/>
            <a:ext cx="8229600" cy="4787986"/>
          </a:xfrm>
        </p:spPr>
        <p:txBody>
          <a:bodyPr>
            <a:noAutofit/>
          </a:bodyPr>
          <a:lstStyle/>
          <a:p>
            <a:r>
              <a:rPr lang="es-ES" sz="1800" dirty="0" err="1" smtClean="0"/>
              <a:t>We</a:t>
            </a:r>
            <a:r>
              <a:rPr lang="es-ES" sz="1800" dirty="0" smtClean="0"/>
              <a:t> </a:t>
            </a:r>
            <a:r>
              <a:rPr lang="es-ES" sz="1800" dirty="0" err="1" smtClean="0">
                <a:latin typeface="Roboto Black"/>
                <a:cs typeface="Roboto Black"/>
              </a:rPr>
              <a:t>report</a:t>
            </a:r>
            <a:r>
              <a:rPr lang="es-ES" sz="1800" dirty="0" smtClean="0">
                <a:latin typeface="Roboto Black"/>
                <a:cs typeface="Roboto Black"/>
              </a:rPr>
              <a:t> error </a:t>
            </a:r>
            <a:r>
              <a:rPr lang="es-ES" sz="1800" dirty="0">
                <a:latin typeface="Roboto Black"/>
                <a:cs typeface="Roboto Black"/>
              </a:rPr>
              <a:t>data </a:t>
            </a:r>
            <a:r>
              <a:rPr lang="es-ES" sz="1800" dirty="0" err="1">
                <a:latin typeface="Roboto Black"/>
                <a:cs typeface="Roboto Black"/>
              </a:rPr>
              <a:t>tables</a:t>
            </a:r>
            <a:r>
              <a:rPr lang="es-ES" sz="1800" dirty="0">
                <a:latin typeface="Roboto Black"/>
                <a:cs typeface="Roboto Black"/>
              </a:rPr>
              <a:t> </a:t>
            </a:r>
            <a:r>
              <a:rPr lang="es-ES" sz="1800" dirty="0" err="1"/>
              <a:t>using</a:t>
            </a:r>
            <a:r>
              <a:rPr lang="es-ES" sz="1800" dirty="0"/>
              <a:t> </a:t>
            </a:r>
            <a:r>
              <a:rPr lang="es-ES" sz="1800" dirty="0" err="1"/>
              <a:t>the</a:t>
            </a:r>
            <a:r>
              <a:rPr lang="es-ES" sz="1800" dirty="0"/>
              <a:t> </a:t>
            </a:r>
            <a:r>
              <a:rPr lang="es-ES" sz="1800" dirty="0" err="1"/>
              <a:t>robust</a:t>
            </a:r>
            <a:r>
              <a:rPr lang="es-ES" sz="1800" dirty="0"/>
              <a:t> (H, M) and </a:t>
            </a:r>
            <a:r>
              <a:rPr lang="es-ES" sz="1800" dirty="0" err="1" smtClean="0"/>
              <a:t>frequentist</a:t>
            </a:r>
            <a:r>
              <a:rPr lang="es-ES" sz="1800" dirty="0" smtClean="0"/>
              <a:t> (</a:t>
            </a:r>
            <a:r>
              <a:rPr lang="es-ES" sz="1800" dirty="0"/>
              <a:t>P, Q) </a:t>
            </a:r>
            <a:r>
              <a:rPr lang="es-ES" sz="1800" dirty="0" err="1"/>
              <a:t>methods</a:t>
            </a:r>
            <a:r>
              <a:rPr lang="es-ES" sz="1800" dirty="0"/>
              <a:t> </a:t>
            </a:r>
            <a:r>
              <a:rPr lang="es-ES" sz="1800" dirty="0" err="1" smtClean="0"/>
              <a:t>for</a:t>
            </a:r>
            <a:r>
              <a:rPr lang="es-ES" sz="1800" dirty="0" smtClean="0"/>
              <a:t> </a:t>
            </a:r>
            <a:r>
              <a:rPr lang="es-ES" sz="1800" dirty="0"/>
              <a:t>NED-D, </a:t>
            </a:r>
            <a:r>
              <a:rPr lang="es-ES" sz="1800" dirty="0" err="1"/>
              <a:t>HyperLEDA</a:t>
            </a:r>
            <a:r>
              <a:rPr lang="es-ES" sz="1800" dirty="0"/>
              <a:t>, and Cosmicflows-3</a:t>
            </a:r>
            <a:r>
              <a:rPr lang="es-ES" sz="1800" dirty="0" smtClean="0"/>
              <a:t>, </a:t>
            </a:r>
            <a:r>
              <a:rPr lang="es-ES" sz="1800" dirty="0" err="1" smtClean="0"/>
              <a:t>along</a:t>
            </a:r>
            <a:r>
              <a:rPr lang="es-ES" sz="1800" dirty="0" smtClean="0"/>
              <a:t> </a:t>
            </a:r>
            <a:r>
              <a:rPr lang="es-ES" sz="1800" dirty="0" err="1"/>
              <a:t>with</a:t>
            </a:r>
            <a:r>
              <a:rPr lang="es-ES" sz="1800" dirty="0"/>
              <a:t> </a:t>
            </a:r>
            <a:r>
              <a:rPr lang="es-ES" sz="1800" dirty="0" err="1"/>
              <a:t>the</a:t>
            </a:r>
            <a:r>
              <a:rPr lang="es-ES" sz="1800" dirty="0"/>
              <a:t> 16th, 50th, and 84th percentiles of </a:t>
            </a:r>
            <a:r>
              <a:rPr lang="es-ES" sz="1800" dirty="0" err="1"/>
              <a:t>the</a:t>
            </a:r>
            <a:r>
              <a:rPr lang="es-ES" sz="1800" dirty="0"/>
              <a:t> </a:t>
            </a:r>
            <a:r>
              <a:rPr lang="es-ES" sz="1800" dirty="0" err="1" smtClean="0"/>
              <a:t>bootstrap</a:t>
            </a:r>
            <a:r>
              <a:rPr lang="es-ES" sz="1800" dirty="0" smtClean="0"/>
              <a:t> </a:t>
            </a:r>
            <a:r>
              <a:rPr lang="es-ES" sz="1800" dirty="0" err="1" smtClean="0"/>
              <a:t>sampled</a:t>
            </a:r>
            <a:r>
              <a:rPr lang="es-ES" sz="1800" dirty="0" smtClean="0"/>
              <a:t> </a:t>
            </a:r>
            <a:r>
              <a:rPr lang="es-ES" sz="1800" dirty="0" err="1" smtClean="0"/>
              <a:t>distance</a:t>
            </a:r>
            <a:r>
              <a:rPr lang="es-ES" sz="1800" dirty="0" smtClean="0"/>
              <a:t> </a:t>
            </a:r>
            <a:r>
              <a:rPr lang="es-ES" sz="1800" dirty="0" err="1"/>
              <a:t>distribution</a:t>
            </a:r>
            <a:r>
              <a:rPr lang="es-ES" sz="1800" dirty="0"/>
              <a:t> </a:t>
            </a:r>
            <a:r>
              <a:rPr lang="es-ES" sz="1800" dirty="0" err="1"/>
              <a:t>for</a:t>
            </a:r>
            <a:r>
              <a:rPr lang="es-ES" sz="1800" dirty="0"/>
              <a:t> </a:t>
            </a:r>
            <a:r>
              <a:rPr lang="es-ES" sz="1800" dirty="0" err="1"/>
              <a:t>each</a:t>
            </a:r>
            <a:r>
              <a:rPr lang="es-ES" sz="1800" dirty="0"/>
              <a:t> </a:t>
            </a:r>
            <a:r>
              <a:rPr lang="es-ES" sz="1800" dirty="0" err="1" smtClean="0"/>
              <a:t>galaxy</a:t>
            </a:r>
            <a:r>
              <a:rPr lang="es-ES" sz="1800" dirty="0" smtClean="0"/>
              <a:t>.</a:t>
            </a:r>
          </a:p>
          <a:p>
            <a:endParaRPr lang="es-ES" sz="1800" dirty="0"/>
          </a:p>
          <a:p>
            <a:r>
              <a:rPr lang="es-ES" sz="1800" dirty="0" err="1" smtClean="0"/>
              <a:t>These</a:t>
            </a:r>
            <a:r>
              <a:rPr lang="es-ES" sz="1800" dirty="0" smtClean="0"/>
              <a:t> </a:t>
            </a:r>
            <a:r>
              <a:rPr lang="es-ES" sz="1800" dirty="0"/>
              <a:t>error </a:t>
            </a:r>
            <a:r>
              <a:rPr lang="es-ES" sz="1800" dirty="0" err="1"/>
              <a:t>tables</a:t>
            </a:r>
            <a:r>
              <a:rPr lang="es-ES" sz="1800" dirty="0"/>
              <a:t> </a:t>
            </a:r>
            <a:r>
              <a:rPr lang="es-ES" sz="1800" dirty="0" err="1" smtClean="0"/>
              <a:t>should</a:t>
            </a:r>
            <a:r>
              <a:rPr lang="es-ES" sz="1800" dirty="0" smtClean="0"/>
              <a:t> be </a:t>
            </a:r>
            <a:r>
              <a:rPr lang="es-ES" sz="1800" dirty="0"/>
              <a:t>a fundamental </a:t>
            </a:r>
            <a:r>
              <a:rPr lang="es-ES" sz="1800" dirty="0" err="1"/>
              <a:t>tool</a:t>
            </a:r>
            <a:r>
              <a:rPr lang="es-ES" sz="1800" dirty="0"/>
              <a:t> </a:t>
            </a:r>
            <a:r>
              <a:rPr lang="es-ES" sz="1800" dirty="0" err="1"/>
              <a:t>for</a:t>
            </a:r>
            <a:r>
              <a:rPr lang="es-ES" sz="1800" dirty="0"/>
              <a:t> </a:t>
            </a:r>
            <a:r>
              <a:rPr lang="es-ES" sz="1800" dirty="0" err="1"/>
              <a:t>future</a:t>
            </a:r>
            <a:r>
              <a:rPr lang="es-ES" sz="1800" dirty="0"/>
              <a:t> </a:t>
            </a:r>
            <a:r>
              <a:rPr lang="es-ES" sz="1800" dirty="0" err="1">
                <a:latin typeface="Roboto Black"/>
                <a:cs typeface="Roboto Black"/>
              </a:rPr>
              <a:t>precision</a:t>
            </a:r>
            <a:r>
              <a:rPr lang="es-ES" sz="1800" dirty="0">
                <a:latin typeface="Roboto Black"/>
                <a:cs typeface="Roboto Black"/>
              </a:rPr>
              <a:t> </a:t>
            </a:r>
            <a:r>
              <a:rPr lang="es-ES" sz="1800" dirty="0" err="1">
                <a:latin typeface="Roboto Black"/>
                <a:cs typeface="Roboto Black"/>
              </a:rPr>
              <a:t>cosmology</a:t>
            </a:r>
            <a:r>
              <a:rPr lang="es-ES" sz="1800" dirty="0"/>
              <a:t>, </a:t>
            </a:r>
            <a:r>
              <a:rPr lang="es-ES" sz="1800" dirty="0" err="1" smtClean="0"/>
              <a:t>catalog-wide</a:t>
            </a:r>
            <a:r>
              <a:rPr lang="es-ES" sz="1800" dirty="0" smtClean="0"/>
              <a:t> </a:t>
            </a:r>
            <a:r>
              <a:rPr lang="es-ES" sz="1800" dirty="0" err="1" smtClean="0"/>
              <a:t>studies</a:t>
            </a:r>
            <a:r>
              <a:rPr lang="es-ES" sz="1800" dirty="0" smtClean="0"/>
              <a:t>.</a:t>
            </a:r>
          </a:p>
          <a:p>
            <a:endParaRPr lang="es-ES" sz="1800" dirty="0"/>
          </a:p>
          <a:p>
            <a:r>
              <a:rPr lang="es-ES" sz="1800" dirty="0" err="1"/>
              <a:t>We</a:t>
            </a:r>
            <a:r>
              <a:rPr lang="es-ES" sz="1800" dirty="0"/>
              <a:t> </a:t>
            </a:r>
            <a:r>
              <a:rPr lang="es-ES" sz="1800" dirty="0" err="1"/>
              <a:t>create</a:t>
            </a:r>
            <a:r>
              <a:rPr lang="es-ES" sz="1800" dirty="0"/>
              <a:t> a </a:t>
            </a:r>
            <a:r>
              <a:rPr lang="es-ES" sz="1800" dirty="0" err="1"/>
              <a:t>Bayesian</a:t>
            </a:r>
            <a:r>
              <a:rPr lang="es-ES" sz="1800" dirty="0"/>
              <a:t> </a:t>
            </a:r>
            <a:r>
              <a:rPr lang="es-ES" sz="1800" dirty="0" err="1"/>
              <a:t>predictive</a:t>
            </a:r>
            <a:r>
              <a:rPr lang="es-ES" sz="1800" dirty="0"/>
              <a:t> </a:t>
            </a:r>
            <a:r>
              <a:rPr lang="es-ES" sz="1800" dirty="0" err="1"/>
              <a:t>model</a:t>
            </a:r>
            <a:r>
              <a:rPr lang="es-ES" sz="1800" dirty="0"/>
              <a:t> </a:t>
            </a:r>
            <a:r>
              <a:rPr lang="es-ES" sz="1800" dirty="0" err="1"/>
              <a:t>for</a:t>
            </a:r>
            <a:r>
              <a:rPr lang="es-ES" sz="1800" dirty="0"/>
              <a:t> </a:t>
            </a:r>
            <a:r>
              <a:rPr lang="es-ES" sz="1800" dirty="0" smtClean="0"/>
              <a:t>TFR </a:t>
            </a:r>
            <a:r>
              <a:rPr lang="es-ES" sz="1800" dirty="0" err="1"/>
              <a:t>distance</a:t>
            </a:r>
            <a:r>
              <a:rPr lang="es-ES" sz="1800" dirty="0"/>
              <a:t> </a:t>
            </a:r>
            <a:r>
              <a:rPr lang="es-ES" sz="1800" dirty="0" err="1" smtClean="0"/>
              <a:t>errors</a:t>
            </a:r>
            <a:r>
              <a:rPr lang="es-ES" sz="1800" dirty="0" smtClean="0"/>
              <a:t> in </a:t>
            </a:r>
            <a:r>
              <a:rPr lang="es-ES" sz="1800" dirty="0" err="1"/>
              <a:t>the</a:t>
            </a:r>
            <a:r>
              <a:rPr lang="es-ES" sz="1800" dirty="0"/>
              <a:t> NED-D </a:t>
            </a:r>
            <a:r>
              <a:rPr lang="es-ES" sz="1800" dirty="0" smtClean="0"/>
              <a:t>catalogue and </a:t>
            </a:r>
            <a:r>
              <a:rPr lang="es-ES" sz="1800" dirty="0" err="1" smtClean="0"/>
              <a:t>we</a:t>
            </a:r>
            <a:r>
              <a:rPr lang="es-ES" sz="1800" dirty="0" smtClean="0"/>
              <a:t> use </a:t>
            </a:r>
            <a:r>
              <a:rPr lang="es-ES" sz="1800" dirty="0" err="1" smtClean="0"/>
              <a:t>it</a:t>
            </a:r>
            <a:r>
              <a:rPr lang="es-ES" sz="1800" dirty="0" smtClean="0"/>
              <a:t> </a:t>
            </a:r>
            <a:r>
              <a:rPr lang="es-ES" sz="1800" dirty="0" err="1" smtClean="0"/>
              <a:t>to</a:t>
            </a:r>
            <a:r>
              <a:rPr lang="es-ES" sz="1800" dirty="0" smtClean="0"/>
              <a:t> </a:t>
            </a:r>
            <a:r>
              <a:rPr lang="es-ES" sz="1800" dirty="0" err="1" smtClean="0">
                <a:latin typeface="Roboto Black"/>
                <a:cs typeface="Roboto Black"/>
              </a:rPr>
              <a:t>predict</a:t>
            </a:r>
            <a:r>
              <a:rPr lang="es-ES" sz="1800" dirty="0" smtClean="0">
                <a:latin typeface="Roboto Black"/>
                <a:cs typeface="Roboto Black"/>
              </a:rPr>
              <a:t> </a:t>
            </a:r>
            <a:r>
              <a:rPr lang="es-ES" sz="1800" dirty="0" err="1" smtClean="0">
                <a:latin typeface="Roboto Black"/>
                <a:cs typeface="Roboto Black"/>
              </a:rPr>
              <a:t>missing</a:t>
            </a:r>
            <a:r>
              <a:rPr lang="es-ES" sz="1800" dirty="0" smtClean="0">
                <a:latin typeface="Roboto Black"/>
                <a:cs typeface="Roboto Black"/>
              </a:rPr>
              <a:t> </a:t>
            </a:r>
            <a:r>
              <a:rPr lang="es-ES" sz="1800" dirty="0" err="1" smtClean="0">
                <a:latin typeface="Roboto Black"/>
                <a:cs typeface="Roboto Black"/>
              </a:rPr>
              <a:t>errors</a:t>
            </a:r>
            <a:r>
              <a:rPr lang="es-ES" sz="1800" dirty="0" smtClean="0">
                <a:latin typeface="Roboto Black"/>
                <a:cs typeface="Roboto Black"/>
              </a:rPr>
              <a:t> </a:t>
            </a:r>
            <a:r>
              <a:rPr lang="es-ES" sz="1800" dirty="0" err="1" smtClean="0">
                <a:latin typeface="Roboto Black"/>
                <a:cs typeface="Roboto Black"/>
              </a:rPr>
              <a:t>for</a:t>
            </a:r>
            <a:r>
              <a:rPr lang="es-ES" sz="1800" dirty="0" smtClean="0">
                <a:latin typeface="Roboto Black"/>
                <a:cs typeface="Roboto Black"/>
              </a:rPr>
              <a:t> 884</a:t>
            </a:r>
            <a:r>
              <a:rPr lang="es-ES" sz="1800" dirty="0" smtClean="0"/>
              <a:t> </a:t>
            </a:r>
            <a:r>
              <a:rPr lang="es-ES" sz="1800" dirty="0" err="1" smtClean="0">
                <a:latin typeface="Roboto Black"/>
                <a:cs typeface="Roboto Black"/>
              </a:rPr>
              <a:t>galaxies</a:t>
            </a:r>
            <a:r>
              <a:rPr lang="es-ES" sz="1800" dirty="0" smtClean="0"/>
              <a:t>.</a:t>
            </a:r>
          </a:p>
          <a:p>
            <a:endParaRPr lang="es-ES" sz="1800" dirty="0"/>
          </a:p>
          <a:p>
            <a:r>
              <a:rPr lang="es-ES" sz="1800" dirty="0" err="1" smtClean="0"/>
              <a:t>This</a:t>
            </a:r>
            <a:r>
              <a:rPr lang="es-ES" sz="1800" dirty="0" smtClean="0"/>
              <a:t> </a:t>
            </a:r>
            <a:r>
              <a:rPr lang="es-ES" sz="1800" dirty="0" err="1" smtClean="0"/>
              <a:t>predictive</a:t>
            </a:r>
            <a:r>
              <a:rPr lang="es-ES" sz="1800" dirty="0" smtClean="0"/>
              <a:t> </a:t>
            </a:r>
            <a:r>
              <a:rPr lang="es-ES" sz="1800" dirty="0" err="1" smtClean="0"/>
              <a:t>model</a:t>
            </a:r>
            <a:r>
              <a:rPr lang="es-ES" sz="1800" dirty="0" smtClean="0"/>
              <a:t> </a:t>
            </a:r>
            <a:r>
              <a:rPr lang="es-ES" sz="1800" dirty="0" err="1" smtClean="0"/>
              <a:t>was</a:t>
            </a:r>
            <a:r>
              <a:rPr lang="es-ES" sz="1800" dirty="0" smtClean="0"/>
              <a:t> </a:t>
            </a:r>
            <a:r>
              <a:rPr lang="es-ES" sz="1800" dirty="0" err="1"/>
              <a:t>independently</a:t>
            </a:r>
            <a:r>
              <a:rPr lang="es-ES" sz="1800" dirty="0"/>
              <a:t> </a:t>
            </a:r>
            <a:r>
              <a:rPr lang="es-ES" sz="1800" dirty="0" err="1" smtClean="0"/>
              <a:t>validated</a:t>
            </a:r>
            <a:r>
              <a:rPr lang="es-ES" sz="1800" dirty="0" smtClean="0"/>
              <a:t> </a:t>
            </a:r>
            <a:r>
              <a:rPr lang="es-ES" sz="1800" dirty="0" err="1" smtClean="0"/>
              <a:t>against</a:t>
            </a:r>
            <a:r>
              <a:rPr lang="es-ES" sz="1800" dirty="0" smtClean="0"/>
              <a:t> </a:t>
            </a:r>
            <a:r>
              <a:rPr lang="es-ES" sz="1800" dirty="0" err="1" smtClean="0"/>
              <a:t>HyperLEDA</a:t>
            </a:r>
            <a:r>
              <a:rPr lang="es-ES" sz="1800" dirty="0" smtClean="0"/>
              <a:t> </a:t>
            </a:r>
            <a:r>
              <a:rPr lang="es-ES" sz="1800" dirty="0" err="1"/>
              <a:t>for</a:t>
            </a:r>
            <a:r>
              <a:rPr lang="es-ES" sz="1800" dirty="0"/>
              <a:t> </a:t>
            </a:r>
            <a:r>
              <a:rPr lang="es-ES" sz="1800" dirty="0">
                <a:latin typeface="Roboto Black"/>
                <a:cs typeface="Roboto Black"/>
              </a:rPr>
              <a:t>203 </a:t>
            </a:r>
            <a:r>
              <a:rPr lang="es-ES" sz="1800" dirty="0" err="1" smtClean="0">
                <a:latin typeface="Roboto Black"/>
                <a:cs typeface="Roboto Black"/>
              </a:rPr>
              <a:t>galaxies</a:t>
            </a:r>
            <a:r>
              <a:rPr lang="es-ES" sz="1800" dirty="0" smtClean="0">
                <a:latin typeface="Roboto Black"/>
                <a:cs typeface="Roboto Black"/>
              </a:rPr>
              <a:t> </a:t>
            </a:r>
            <a:r>
              <a:rPr lang="es-ES" sz="1800" dirty="0" err="1" smtClean="0">
                <a:latin typeface="Roboto Black"/>
                <a:cs typeface="Roboto Black"/>
              </a:rPr>
              <a:t>with</a:t>
            </a:r>
            <a:r>
              <a:rPr lang="es-ES" sz="1800" dirty="0" smtClean="0">
                <a:latin typeface="Roboto Black"/>
                <a:cs typeface="Roboto Black"/>
              </a:rPr>
              <a:t> </a:t>
            </a:r>
            <a:r>
              <a:rPr lang="es-ES" sz="1800" dirty="0" err="1" smtClean="0">
                <a:latin typeface="Roboto Black"/>
                <a:cs typeface="Roboto Black"/>
              </a:rPr>
              <a:t>missing</a:t>
            </a:r>
            <a:r>
              <a:rPr lang="es-ES" sz="1800" dirty="0" smtClean="0">
                <a:latin typeface="Roboto Black"/>
                <a:cs typeface="Roboto Black"/>
              </a:rPr>
              <a:t> TFR </a:t>
            </a:r>
            <a:r>
              <a:rPr lang="es-ES" sz="1800" dirty="0" err="1" smtClean="0">
                <a:latin typeface="Roboto Black"/>
                <a:cs typeface="Roboto Black"/>
              </a:rPr>
              <a:t>distance</a:t>
            </a:r>
            <a:r>
              <a:rPr lang="es-ES" sz="1800" dirty="0" smtClean="0">
                <a:latin typeface="Roboto Black"/>
                <a:cs typeface="Roboto Black"/>
              </a:rPr>
              <a:t> </a:t>
            </a:r>
            <a:r>
              <a:rPr lang="es-ES" sz="1800" dirty="0" err="1" smtClean="0">
                <a:latin typeface="Roboto Black"/>
                <a:cs typeface="Roboto Black"/>
              </a:rPr>
              <a:t>errors</a:t>
            </a:r>
            <a:r>
              <a:rPr lang="es-ES" sz="1800" dirty="0" smtClean="0"/>
              <a:t>.</a:t>
            </a:r>
          </a:p>
          <a:p>
            <a:endParaRPr lang="es-ES" sz="1800" dirty="0"/>
          </a:p>
          <a:p>
            <a:r>
              <a:rPr lang="es-ES" sz="1800" dirty="0" err="1" smtClean="0"/>
              <a:t>We</a:t>
            </a:r>
            <a:r>
              <a:rPr lang="es-ES" sz="1800" dirty="0" smtClean="0"/>
              <a:t> </a:t>
            </a:r>
            <a:r>
              <a:rPr lang="es-ES" sz="1800" dirty="0" err="1"/>
              <a:t>want</a:t>
            </a:r>
            <a:r>
              <a:rPr lang="es-ES" sz="1800" dirty="0"/>
              <a:t> </a:t>
            </a:r>
            <a:r>
              <a:rPr lang="es-ES" sz="1800" dirty="0" err="1"/>
              <a:t>to</a:t>
            </a:r>
            <a:r>
              <a:rPr lang="es-ES" sz="1800" dirty="0"/>
              <a:t> </a:t>
            </a:r>
            <a:r>
              <a:rPr lang="es-ES" sz="1800" dirty="0" err="1">
                <a:latin typeface="Roboto Black"/>
                <a:cs typeface="Roboto Black"/>
              </a:rPr>
              <a:t>advocate</a:t>
            </a:r>
            <a:r>
              <a:rPr lang="es-ES" sz="1800" dirty="0">
                <a:latin typeface="Roboto Black"/>
                <a:cs typeface="Roboto Black"/>
              </a:rPr>
              <a:t> </a:t>
            </a:r>
            <a:r>
              <a:rPr lang="es-ES" sz="1800" dirty="0" err="1">
                <a:latin typeface="Roboto Black"/>
                <a:cs typeface="Roboto Black"/>
              </a:rPr>
              <a:t>for</a:t>
            </a:r>
            <a:r>
              <a:rPr lang="es-ES" sz="1800" dirty="0">
                <a:latin typeface="Roboto Black"/>
                <a:cs typeface="Roboto Black"/>
              </a:rPr>
              <a:t> </a:t>
            </a:r>
            <a:r>
              <a:rPr lang="es-ES" sz="1800" dirty="0" err="1">
                <a:latin typeface="Roboto Black"/>
                <a:cs typeface="Roboto Black"/>
              </a:rPr>
              <a:t>the</a:t>
            </a:r>
            <a:r>
              <a:rPr lang="es-ES" sz="1800" dirty="0">
                <a:latin typeface="Roboto Black"/>
                <a:cs typeface="Roboto Black"/>
              </a:rPr>
              <a:t> </a:t>
            </a:r>
            <a:r>
              <a:rPr lang="es-ES" sz="1800" dirty="0" smtClean="0">
                <a:latin typeface="Roboto Black"/>
                <a:cs typeface="Roboto Black"/>
              </a:rPr>
              <a:t>use </a:t>
            </a:r>
            <a:r>
              <a:rPr lang="es-ES" sz="1800" dirty="0">
                <a:latin typeface="Roboto Black"/>
                <a:cs typeface="Roboto Black"/>
              </a:rPr>
              <a:t>of </a:t>
            </a:r>
            <a:r>
              <a:rPr lang="es-ES" sz="1800" dirty="0" err="1" smtClean="0">
                <a:latin typeface="Roboto Black"/>
                <a:cs typeface="Roboto Black"/>
              </a:rPr>
              <a:t>discrepancy</a:t>
            </a:r>
            <a:r>
              <a:rPr lang="es-ES" sz="1800" dirty="0" smtClean="0">
                <a:latin typeface="Roboto Black"/>
                <a:cs typeface="Roboto Black"/>
              </a:rPr>
              <a:t> </a:t>
            </a:r>
            <a:r>
              <a:rPr lang="es-ES" sz="1800" dirty="0" err="1" smtClean="0">
                <a:latin typeface="Roboto Black"/>
                <a:cs typeface="Roboto Black"/>
              </a:rPr>
              <a:t>measures</a:t>
            </a:r>
            <a:r>
              <a:rPr lang="es-ES" sz="1800" dirty="0" smtClean="0">
                <a:latin typeface="Roboto Black"/>
                <a:cs typeface="Roboto Black"/>
              </a:rPr>
              <a:t> </a:t>
            </a:r>
            <a:r>
              <a:rPr lang="es-ES" sz="1800" dirty="0" err="1">
                <a:latin typeface="Roboto Black"/>
                <a:cs typeface="Roboto Black"/>
              </a:rPr>
              <a:t>for</a:t>
            </a:r>
            <a:r>
              <a:rPr lang="es-ES" sz="1800" dirty="0">
                <a:latin typeface="Roboto Black"/>
                <a:cs typeface="Roboto Black"/>
              </a:rPr>
              <a:t> </a:t>
            </a:r>
            <a:r>
              <a:rPr lang="es-ES" sz="1800" dirty="0" err="1">
                <a:latin typeface="Roboto Black"/>
                <a:cs typeface="Roboto Black"/>
              </a:rPr>
              <a:t>Bayesian</a:t>
            </a:r>
            <a:r>
              <a:rPr lang="es-ES" sz="1800" dirty="0">
                <a:latin typeface="Roboto Black"/>
                <a:cs typeface="Roboto Black"/>
              </a:rPr>
              <a:t> </a:t>
            </a:r>
            <a:r>
              <a:rPr lang="es-ES" sz="1800" dirty="0" err="1" smtClean="0">
                <a:latin typeface="Roboto Black"/>
                <a:cs typeface="Roboto Black"/>
              </a:rPr>
              <a:t>model</a:t>
            </a:r>
            <a:r>
              <a:rPr lang="es-ES" sz="1800" dirty="0" smtClean="0">
                <a:latin typeface="Roboto Black"/>
                <a:cs typeface="Roboto Black"/>
              </a:rPr>
              <a:t> </a:t>
            </a:r>
            <a:r>
              <a:rPr lang="es-ES" sz="1800" dirty="0" err="1" smtClean="0">
                <a:latin typeface="Roboto Black"/>
                <a:cs typeface="Roboto Black"/>
              </a:rPr>
              <a:t>checking</a:t>
            </a:r>
            <a:r>
              <a:rPr lang="es-ES" sz="1800" dirty="0" smtClean="0"/>
              <a:t>, </a:t>
            </a:r>
            <a:r>
              <a:rPr lang="es-ES" sz="1800" dirty="0"/>
              <a:t>as </a:t>
            </a:r>
            <a:r>
              <a:rPr lang="es-ES" sz="1800" dirty="0" err="1" smtClean="0"/>
              <a:t>it</a:t>
            </a:r>
            <a:r>
              <a:rPr lang="es-ES" sz="1800" dirty="0" smtClean="0"/>
              <a:t> </a:t>
            </a:r>
            <a:r>
              <a:rPr lang="es-ES" sz="1800" dirty="0" err="1" smtClean="0"/>
              <a:t>checks</a:t>
            </a:r>
            <a:r>
              <a:rPr lang="es-ES" sz="1800" dirty="0" smtClean="0"/>
              <a:t> </a:t>
            </a:r>
            <a:r>
              <a:rPr lang="es-ES" sz="1800" dirty="0" err="1"/>
              <a:t>the</a:t>
            </a:r>
            <a:r>
              <a:rPr lang="es-ES" sz="1800" dirty="0"/>
              <a:t> </a:t>
            </a:r>
            <a:r>
              <a:rPr lang="es-ES" sz="1800" dirty="0" err="1"/>
              <a:t>model’s</a:t>
            </a:r>
            <a:r>
              <a:rPr lang="es-ES" sz="1800" dirty="0"/>
              <a:t> </a:t>
            </a:r>
            <a:r>
              <a:rPr lang="es-ES" sz="1800" dirty="0" err="1" smtClean="0"/>
              <a:t>ability</a:t>
            </a:r>
            <a:r>
              <a:rPr lang="es-ES" sz="1800" dirty="0" smtClean="0"/>
              <a:t> </a:t>
            </a:r>
            <a:r>
              <a:rPr lang="es-ES" sz="1800" dirty="0" err="1" smtClean="0"/>
              <a:t>to</a:t>
            </a:r>
            <a:r>
              <a:rPr lang="es-ES" sz="1800" dirty="0" smtClean="0"/>
              <a:t> </a:t>
            </a:r>
            <a:r>
              <a:rPr lang="es-ES" sz="1800" dirty="0"/>
              <a:t>reproduce </a:t>
            </a:r>
            <a:r>
              <a:rPr lang="es-ES" sz="1800" dirty="0" err="1" smtClean="0"/>
              <a:t>observed</a:t>
            </a:r>
            <a:r>
              <a:rPr lang="es-ES" sz="1800" dirty="0" smtClean="0"/>
              <a:t> data </a:t>
            </a:r>
            <a:r>
              <a:rPr lang="es-ES" sz="1800" dirty="0" err="1" smtClean="0"/>
              <a:t>scatter</a:t>
            </a:r>
            <a:r>
              <a:rPr lang="es-ES" sz="1800" dirty="0" smtClean="0"/>
              <a:t>.</a:t>
            </a:r>
          </a:p>
          <a:p>
            <a:endParaRPr lang="es-ES" sz="1800" dirty="0" smtClean="0"/>
          </a:p>
          <a:p>
            <a:endParaRPr lang="es-ES" sz="1800" dirty="0"/>
          </a:p>
          <a:p>
            <a:endParaRPr lang="es-ES" sz="1800" dirty="0"/>
          </a:p>
        </p:txBody>
      </p:sp>
    </p:spTree>
    <p:extLst>
      <p:ext uri="{BB962C8B-B14F-4D97-AF65-F5344CB8AC3E}">
        <p14:creationId xmlns:p14="http://schemas.microsoft.com/office/powerpoint/2010/main" val="9007471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s-ES" sz="2800" dirty="0" smtClean="0"/>
              <a:t>Error data </a:t>
            </a:r>
            <a:r>
              <a:rPr lang="es-ES" sz="2800" dirty="0" err="1" smtClean="0"/>
              <a:t>tables</a:t>
            </a:r>
            <a:r>
              <a:rPr lang="es-ES" sz="2800" dirty="0" smtClean="0"/>
              <a:t>, </a:t>
            </a:r>
            <a:r>
              <a:rPr lang="es-ES" sz="2800" dirty="0" err="1" smtClean="0"/>
              <a:t>code</a:t>
            </a:r>
            <a:r>
              <a:rPr lang="es-ES" sz="2800" dirty="0" smtClean="0"/>
              <a:t>, posterior </a:t>
            </a:r>
            <a:r>
              <a:rPr lang="es-ES" sz="2800" dirty="0" err="1" smtClean="0"/>
              <a:t>samples</a:t>
            </a:r>
            <a:r>
              <a:rPr lang="es-ES" sz="2800" dirty="0" smtClean="0"/>
              <a:t> at:</a:t>
            </a:r>
          </a:p>
          <a:p>
            <a:pPr marL="0" indent="0" algn="ctr">
              <a:buNone/>
            </a:pPr>
            <a:endParaRPr lang="es-ES" sz="2800" dirty="0"/>
          </a:p>
          <a:p>
            <a:pPr marL="0" indent="0" algn="ctr">
              <a:buNone/>
            </a:pPr>
            <a:r>
              <a:rPr lang="es-ES" sz="2800" dirty="0" smtClean="0">
                <a:hlinkClick r:id="rId2"/>
              </a:rPr>
              <a:t>https://github.com/saint-germain/errorprediction</a:t>
            </a:r>
            <a:r>
              <a:rPr lang="es-ES" sz="2800" dirty="0" smtClean="0"/>
              <a:t> </a:t>
            </a:r>
          </a:p>
          <a:p>
            <a:pPr marL="0" indent="0" algn="ctr">
              <a:buNone/>
            </a:pPr>
            <a:endParaRPr lang="es-ES" sz="2800" dirty="0"/>
          </a:p>
        </p:txBody>
      </p:sp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770263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Rectángulo 3"/>
          <p:cNvSpPr/>
          <p:nvPr/>
        </p:nvSpPr>
        <p:spPr>
          <a:xfrm>
            <a:off x="2286000" y="2551837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" dirty="0" err="1" smtClean="0"/>
              <a:t>Riess</a:t>
            </a:r>
            <a:r>
              <a:rPr lang="es-ES" dirty="0" smtClean="0"/>
              <a:t> et al. (2019) </a:t>
            </a:r>
            <a:r>
              <a:rPr lang="es-ES" dirty="0" err="1" smtClean="0"/>
              <a:t>report</a:t>
            </a:r>
            <a:r>
              <a:rPr lang="es-ES" dirty="0" smtClean="0"/>
              <a:t> Ho = 74 km/s/</a:t>
            </a:r>
            <a:r>
              <a:rPr lang="es-ES" dirty="0" err="1" smtClean="0"/>
              <a:t>Mpc</a:t>
            </a:r>
            <a:r>
              <a:rPr lang="es-ES" dirty="0" smtClean="0"/>
              <a:t> (</a:t>
            </a:r>
            <a:r>
              <a:rPr lang="es-ES" dirty="0" err="1" smtClean="0"/>
              <a:t>distance</a:t>
            </a:r>
            <a:r>
              <a:rPr lang="es-ES" dirty="0" smtClean="0"/>
              <a:t> </a:t>
            </a:r>
            <a:r>
              <a:rPr lang="es-ES" dirty="0" err="1" smtClean="0"/>
              <a:t>ladder</a:t>
            </a:r>
            <a:r>
              <a:rPr lang="es-ES" dirty="0" smtClean="0"/>
              <a:t> </a:t>
            </a:r>
            <a:r>
              <a:rPr lang="es-ES" dirty="0" err="1" smtClean="0"/>
              <a:t>method</a:t>
            </a:r>
            <a:r>
              <a:rPr lang="es-ES" dirty="0" smtClean="0"/>
              <a:t>). Planck (2018) </a:t>
            </a:r>
            <a:r>
              <a:rPr lang="es-ES" dirty="0" err="1" smtClean="0"/>
              <a:t>reports</a:t>
            </a:r>
            <a:r>
              <a:rPr lang="es-ES" dirty="0" smtClean="0"/>
              <a:t> Ho = 67 (</a:t>
            </a:r>
            <a:r>
              <a:rPr lang="es-ES" dirty="0" err="1" smtClean="0"/>
              <a:t>cosmological</a:t>
            </a:r>
            <a:r>
              <a:rPr lang="es-ES" dirty="0" smtClean="0"/>
              <a:t>).</a:t>
            </a:r>
          </a:p>
          <a:p>
            <a:endParaRPr lang="es-ES" dirty="0" smtClean="0"/>
          </a:p>
          <a:p>
            <a:r>
              <a:rPr lang="es-ES" dirty="0" err="1" smtClean="0"/>
              <a:t>Difference</a:t>
            </a:r>
            <a:r>
              <a:rPr lang="es-ES" dirty="0" smtClean="0"/>
              <a:t> ok 5.8 Km/s/</a:t>
            </a:r>
            <a:r>
              <a:rPr lang="es-ES" dirty="0" err="1" smtClean="0"/>
              <a:t>Mpc</a:t>
            </a:r>
            <a:r>
              <a:rPr lang="es-ES" dirty="0" smtClean="0"/>
              <a:t> </a:t>
            </a:r>
            <a:r>
              <a:rPr lang="es-ES" dirty="0" err="1" smtClean="0"/>
              <a:t>is</a:t>
            </a:r>
            <a:r>
              <a:rPr lang="es-ES" dirty="0" smtClean="0"/>
              <a:t> (&gt; ~ 3-sigma)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0242930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9703" y="63891"/>
            <a:ext cx="6241917" cy="6794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0919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Cosmic</a:t>
            </a:r>
            <a:r>
              <a:rPr lang="es-ES" dirty="0" smtClean="0"/>
              <a:t> </a:t>
            </a:r>
            <a:r>
              <a:rPr lang="es-ES" dirty="0" err="1" smtClean="0"/>
              <a:t>Distance</a:t>
            </a:r>
            <a:r>
              <a:rPr lang="es-ES" dirty="0" smtClean="0"/>
              <a:t> </a:t>
            </a:r>
            <a:r>
              <a:rPr lang="es-ES" dirty="0" err="1" smtClean="0"/>
              <a:t>Ladder</a:t>
            </a:r>
            <a:endParaRPr lang="es-ES" dirty="0"/>
          </a:p>
        </p:txBody>
      </p:sp>
      <p:sp>
        <p:nvSpPr>
          <p:cNvPr id="7" name="CuadroTexto 6"/>
          <p:cNvSpPr txBox="1"/>
          <p:nvPr/>
        </p:nvSpPr>
        <p:spPr>
          <a:xfrm>
            <a:off x="1322653" y="5988450"/>
            <a:ext cx="6622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 smtClean="0">
                <a:latin typeface="Roboto Light"/>
                <a:cs typeface="Roboto Light"/>
              </a:rPr>
              <a:t>From</a:t>
            </a:r>
            <a:r>
              <a:rPr lang="es-ES" dirty="0" smtClean="0">
                <a:latin typeface="Roboto Light"/>
                <a:cs typeface="Roboto Light"/>
              </a:rPr>
              <a:t> </a:t>
            </a:r>
            <a:r>
              <a:rPr lang="es-ES" dirty="0" err="1" smtClean="0">
                <a:latin typeface="Roboto Black"/>
                <a:cs typeface="Roboto Black"/>
              </a:rPr>
              <a:t>The</a:t>
            </a:r>
            <a:r>
              <a:rPr lang="es-ES" dirty="0" smtClean="0">
                <a:latin typeface="Roboto Black"/>
                <a:cs typeface="Roboto Black"/>
              </a:rPr>
              <a:t> </a:t>
            </a:r>
            <a:r>
              <a:rPr lang="es-ES" dirty="0" err="1" smtClean="0">
                <a:latin typeface="Roboto Black"/>
                <a:cs typeface="Roboto Black"/>
              </a:rPr>
              <a:t>Essential</a:t>
            </a:r>
            <a:r>
              <a:rPr lang="es-ES" dirty="0" smtClean="0">
                <a:latin typeface="Roboto Black"/>
                <a:cs typeface="Roboto Black"/>
              </a:rPr>
              <a:t> </a:t>
            </a:r>
            <a:r>
              <a:rPr lang="es-ES" dirty="0" err="1" smtClean="0">
                <a:latin typeface="Roboto Black"/>
                <a:cs typeface="Roboto Black"/>
              </a:rPr>
              <a:t>Cosmic</a:t>
            </a:r>
            <a:r>
              <a:rPr lang="es-ES" dirty="0" smtClean="0">
                <a:latin typeface="Roboto Black"/>
                <a:cs typeface="Roboto Black"/>
              </a:rPr>
              <a:t> </a:t>
            </a:r>
            <a:r>
              <a:rPr lang="es-ES" dirty="0" err="1" smtClean="0">
                <a:latin typeface="Roboto Black"/>
                <a:cs typeface="Roboto Black"/>
              </a:rPr>
              <a:t>Perspective</a:t>
            </a:r>
            <a:r>
              <a:rPr lang="es-ES" dirty="0" smtClean="0">
                <a:latin typeface="Roboto Black"/>
                <a:cs typeface="Roboto Black"/>
              </a:rPr>
              <a:t>, 6th Ed.</a:t>
            </a:r>
            <a:r>
              <a:rPr lang="es-ES" dirty="0" smtClean="0">
                <a:latin typeface="Roboto Light"/>
                <a:cs typeface="Roboto Light"/>
              </a:rPr>
              <a:t>, Bennet+2012</a:t>
            </a:r>
            <a:endParaRPr lang="es-ES" dirty="0">
              <a:latin typeface="Roboto Light"/>
              <a:cs typeface="Roboto Light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/>
          <a:srcRect t="8370"/>
          <a:stretch/>
        </p:blipFill>
        <p:spPr>
          <a:xfrm>
            <a:off x="0" y="1206500"/>
            <a:ext cx="9144000" cy="4866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42371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8900" y="0"/>
            <a:ext cx="6410379" cy="6858000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7068717" y="6488668"/>
            <a:ext cx="18570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 smtClean="0">
                <a:latin typeface="Roboto Black"/>
                <a:cs typeface="Roboto Black"/>
              </a:rPr>
              <a:t>Riess</a:t>
            </a:r>
            <a:r>
              <a:rPr lang="es-ES" dirty="0" smtClean="0">
                <a:latin typeface="Roboto Black"/>
                <a:cs typeface="Roboto Black"/>
              </a:rPr>
              <a:t> et </a:t>
            </a:r>
            <a:r>
              <a:rPr lang="es-ES" dirty="0" smtClean="0">
                <a:latin typeface="Roboto Black"/>
                <a:cs typeface="Roboto Black"/>
              </a:rPr>
              <a:t>al </a:t>
            </a:r>
            <a:r>
              <a:rPr lang="es-ES" dirty="0" smtClean="0">
                <a:latin typeface="Roboto Black"/>
                <a:cs typeface="Roboto Black"/>
              </a:rPr>
              <a:t>2019</a:t>
            </a:r>
            <a:endParaRPr lang="es-ES" dirty="0">
              <a:latin typeface="Roboto Black"/>
              <a:cs typeface="Roboto Black"/>
            </a:endParaRPr>
          </a:p>
        </p:txBody>
      </p:sp>
    </p:spTree>
    <p:extLst>
      <p:ext uri="{BB962C8B-B14F-4D97-AF65-F5344CB8AC3E}">
        <p14:creationId xmlns:p14="http://schemas.microsoft.com/office/powerpoint/2010/main" val="5873363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" sz="3600" dirty="0" err="1" smtClean="0"/>
              <a:t>Redshift-Independent</a:t>
            </a:r>
            <a:r>
              <a:rPr lang="es-ES" sz="3600" dirty="0" smtClean="0"/>
              <a:t> </a:t>
            </a:r>
            <a:r>
              <a:rPr lang="es-ES" sz="3600" dirty="0" err="1" smtClean="0"/>
              <a:t>Extragalactic</a:t>
            </a:r>
            <a:r>
              <a:rPr lang="es-ES" sz="3600" dirty="0" smtClean="0"/>
              <a:t> </a:t>
            </a:r>
            <a:r>
              <a:rPr lang="es-ES" sz="3600" dirty="0" err="1" smtClean="0"/>
              <a:t>Distance</a:t>
            </a:r>
            <a:r>
              <a:rPr lang="es-ES" sz="3600" dirty="0" smtClean="0"/>
              <a:t> </a:t>
            </a:r>
            <a:r>
              <a:rPr lang="es-ES" sz="3600" dirty="0" err="1" smtClean="0"/>
              <a:t>Catalogs</a:t>
            </a:r>
            <a:endParaRPr lang="es-ES" sz="36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 smtClean="0"/>
          </a:p>
          <a:p>
            <a:r>
              <a:rPr lang="es-ES" dirty="0" smtClean="0"/>
              <a:t>NED-D (NASA/I</a:t>
            </a:r>
            <a:r>
              <a:rPr lang="es-ES" dirty="0" smtClean="0"/>
              <a:t>PAC)</a:t>
            </a:r>
          </a:p>
          <a:p>
            <a:pPr marL="457200" lvl="1" indent="0">
              <a:buNone/>
            </a:pPr>
            <a:r>
              <a:rPr lang="es-ES" dirty="0" smtClean="0"/>
              <a:t>~</a:t>
            </a:r>
            <a:r>
              <a:rPr lang="es-ES" dirty="0" smtClean="0"/>
              <a:t>300k </a:t>
            </a:r>
            <a:r>
              <a:rPr lang="es-ES" dirty="0" err="1" smtClean="0"/>
              <a:t>measurements</a:t>
            </a:r>
            <a:r>
              <a:rPr lang="es-ES" dirty="0" smtClean="0"/>
              <a:t> </a:t>
            </a:r>
            <a:r>
              <a:rPr lang="es-ES" dirty="0" err="1" smtClean="0"/>
              <a:t>for</a:t>
            </a:r>
            <a:r>
              <a:rPr lang="es-ES" dirty="0" smtClean="0"/>
              <a:t> </a:t>
            </a:r>
            <a:r>
              <a:rPr lang="es-ES" dirty="0" smtClean="0"/>
              <a:t>~180k </a:t>
            </a:r>
            <a:r>
              <a:rPr lang="es-ES" dirty="0" err="1" smtClean="0"/>
              <a:t>galaxies</a:t>
            </a:r>
            <a:endParaRPr lang="es-ES" dirty="0" smtClean="0"/>
          </a:p>
          <a:p>
            <a:r>
              <a:rPr lang="es-ES" dirty="0" err="1" smtClean="0"/>
              <a:t>HyperLEDA</a:t>
            </a:r>
            <a:r>
              <a:rPr lang="es-ES" dirty="0" smtClean="0"/>
              <a:t> A007 (Lyon/SAO)</a:t>
            </a:r>
          </a:p>
          <a:p>
            <a:pPr marL="457200" lvl="1" indent="0">
              <a:buNone/>
            </a:pPr>
            <a:r>
              <a:rPr lang="es-ES" dirty="0" smtClean="0"/>
              <a:t>~12k </a:t>
            </a:r>
            <a:r>
              <a:rPr lang="es-ES" dirty="0" err="1" smtClean="0"/>
              <a:t>measurements</a:t>
            </a:r>
            <a:r>
              <a:rPr lang="es-ES" dirty="0" smtClean="0"/>
              <a:t> </a:t>
            </a:r>
            <a:r>
              <a:rPr lang="es-ES" dirty="0" err="1" smtClean="0"/>
              <a:t>for</a:t>
            </a:r>
            <a:r>
              <a:rPr lang="es-ES" dirty="0" smtClean="0"/>
              <a:t> ~4000 </a:t>
            </a:r>
            <a:r>
              <a:rPr lang="es-ES" dirty="0" err="1" smtClean="0"/>
              <a:t>galaxies</a:t>
            </a:r>
            <a:endParaRPr lang="es-ES" dirty="0" smtClean="0"/>
          </a:p>
          <a:p>
            <a:r>
              <a:rPr lang="es-ES" dirty="0" smtClean="0"/>
              <a:t>Cosmicflows-3 (Tully+2016)</a:t>
            </a:r>
          </a:p>
          <a:p>
            <a:pPr marL="457200" lvl="1" indent="0">
              <a:buNone/>
            </a:pPr>
            <a:r>
              <a:rPr lang="es-ES" dirty="0" smtClean="0"/>
              <a:t>~10k </a:t>
            </a:r>
            <a:r>
              <a:rPr lang="es-ES" dirty="0" err="1" smtClean="0"/>
              <a:t>galaxies</a:t>
            </a:r>
            <a:r>
              <a:rPr lang="es-ES" dirty="0" smtClean="0"/>
              <a:t> w/ up </a:t>
            </a:r>
            <a:r>
              <a:rPr lang="es-ES" dirty="0" err="1" smtClean="0"/>
              <a:t>to</a:t>
            </a:r>
            <a:r>
              <a:rPr lang="es-ES" dirty="0" smtClean="0"/>
              <a:t> 4 </a:t>
            </a:r>
            <a:r>
              <a:rPr lang="es-ES" dirty="0" err="1" smtClean="0"/>
              <a:t>distance</a:t>
            </a:r>
            <a:r>
              <a:rPr lang="es-ES" dirty="0" smtClean="0"/>
              <a:t> </a:t>
            </a:r>
            <a:r>
              <a:rPr lang="es-ES" dirty="0" err="1" smtClean="0"/>
              <a:t>methods</a:t>
            </a:r>
            <a:r>
              <a:rPr lang="es-ES" dirty="0" smtClean="0"/>
              <a:t> </a:t>
            </a:r>
            <a:r>
              <a:rPr lang="es-ES" dirty="0" err="1" smtClean="0"/>
              <a:t>ea</a:t>
            </a:r>
            <a:r>
              <a:rPr lang="es-ES" dirty="0" smtClean="0"/>
              <a:t>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397039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457200" y="105174"/>
            <a:ext cx="8229600" cy="85725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b="1" i="1" kern="1200" spc="230">
                <a:solidFill>
                  <a:schemeClr val="tx1"/>
                </a:solidFill>
                <a:latin typeface="Muli"/>
                <a:ea typeface="+mj-ea"/>
                <a:cs typeface="Muli"/>
              </a:defRPr>
            </a:lvl1pPr>
          </a:lstStyle>
          <a:p>
            <a:r>
              <a:rPr lang="es-ES" smtClean="0"/>
              <a:t>NGC 1558</a:t>
            </a:r>
            <a:endParaRPr lang="es-E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003" y="1087885"/>
            <a:ext cx="8454503" cy="5589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7278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457200" y="105174"/>
            <a:ext cx="8229600" cy="85725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b="1" i="1" kern="1200" spc="230">
                <a:solidFill>
                  <a:schemeClr val="tx1"/>
                </a:solidFill>
                <a:latin typeface="Muli"/>
                <a:ea typeface="+mj-ea"/>
                <a:cs typeface="Muli"/>
              </a:defRPr>
            </a:lvl1pPr>
          </a:lstStyle>
          <a:p>
            <a:r>
              <a:rPr lang="es-ES" smtClean="0"/>
              <a:t>NGC 1558</a:t>
            </a:r>
            <a:endParaRPr lang="es-ES" dirty="0"/>
          </a:p>
        </p:txBody>
      </p:sp>
      <p:graphicFrame>
        <p:nvGraphicFramePr>
          <p:cNvPr id="3" name="Marcador de contenido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90041836"/>
              </p:ext>
            </p:extLst>
          </p:nvPr>
        </p:nvGraphicFramePr>
        <p:xfrm>
          <a:off x="597666" y="1237310"/>
          <a:ext cx="8089134" cy="4503511"/>
        </p:xfrm>
        <a:graphic>
          <a:graphicData uri="http://schemas.openxmlformats.org/drawingml/2006/table">
            <a:tbl>
              <a:tblPr/>
              <a:tblGrid>
                <a:gridCol w="1348189"/>
                <a:gridCol w="1348189"/>
                <a:gridCol w="1348189"/>
                <a:gridCol w="1348189"/>
                <a:gridCol w="1348189"/>
                <a:gridCol w="1348189"/>
              </a:tblGrid>
              <a:tr h="65541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Distance</a:t>
                      </a:r>
                      <a:r>
                        <a:rPr lang="es-E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 </a:t>
                      </a:r>
                      <a:r>
                        <a:rPr lang="es-E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modulus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Times"/>
                        <a:cs typeface="Times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Distance modulus error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Distance (Mpc)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Distance error (Mpc)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Method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Year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Times"/>
                        <a:cs typeface="Times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242">
                <a:tc>
                  <a:txBody>
                    <a:bodyPr/>
                    <a:lstStyle/>
                    <a:p>
                      <a:pPr algn="ctr" fontAlgn="b"/>
                      <a:r>
                        <a:rPr lang="hr-HR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34.12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0.32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67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10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Tully-Fisher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1992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89242">
                <a:tc>
                  <a:txBody>
                    <a:bodyPr/>
                    <a:lstStyle/>
                    <a:p>
                      <a:pPr algn="ctr" fontAlgn="b"/>
                      <a:r>
                        <a:rPr lang="hr-HR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34.2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0.32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69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10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Tully-Fisher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1992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242">
                <a:tc>
                  <a:txBody>
                    <a:bodyPr/>
                    <a:lstStyle/>
                    <a:p>
                      <a:pPr algn="ctr" fontAlgn="b"/>
                      <a:r>
                        <a:rPr lang="hr-HR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33.92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0.43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61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12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Tully-Fisher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1997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242">
                <a:tc>
                  <a:txBody>
                    <a:bodyPr/>
                    <a:lstStyle/>
                    <a:p>
                      <a:pPr algn="ctr" fontAlgn="b"/>
                      <a:r>
                        <a:rPr lang="hr-HR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34.15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0.43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68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13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Tully-Fisher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1997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242">
                <a:tc>
                  <a:txBody>
                    <a:bodyPr/>
                    <a:lstStyle/>
                    <a:p>
                      <a:pPr algn="ctr" fontAlgn="b"/>
                      <a:r>
                        <a:rPr lang="hr-HR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34.25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0.43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71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14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Tully-Fisher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1997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242">
                <a:tc>
                  <a:txBody>
                    <a:bodyPr/>
                    <a:lstStyle/>
                    <a:p>
                      <a:pPr algn="ctr" fontAlgn="b"/>
                      <a:r>
                        <a:rPr lang="hr-HR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33.88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0.8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60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22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IRAS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1997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242">
                <a:tc>
                  <a:txBody>
                    <a:bodyPr/>
                    <a:lstStyle/>
                    <a:p>
                      <a:pPr algn="ctr" fontAlgn="b"/>
                      <a:r>
                        <a:rPr lang="hr-HR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33.99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0.07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63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2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Sosies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2002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242">
                <a:tc>
                  <a:txBody>
                    <a:bodyPr/>
                    <a:lstStyle/>
                    <a:p>
                      <a:pPr algn="ctr" fontAlgn="b"/>
                      <a:r>
                        <a:rPr lang="hr-HR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33.86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0.46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59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13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Tully-Fisher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2007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242">
                <a:tc>
                  <a:txBody>
                    <a:bodyPr/>
                    <a:lstStyle/>
                    <a:p>
                      <a:pPr algn="ctr" fontAlgn="b"/>
                      <a:r>
                        <a:rPr lang="hr-HR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33.88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0.47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60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13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Tully-Fisher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2007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242">
                <a:tc>
                  <a:txBody>
                    <a:bodyPr/>
                    <a:lstStyle/>
                    <a:p>
                      <a:pPr algn="ctr" fontAlgn="b"/>
                      <a:r>
                        <a:rPr lang="hr-H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33.98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0.4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63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12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Tully-Fisher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2007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242">
                <a:tc>
                  <a:txBody>
                    <a:bodyPr/>
                    <a:lstStyle/>
                    <a:p>
                      <a:pPr algn="ctr" fontAlgn="b"/>
                      <a:r>
                        <a:rPr lang="hr-HR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33.99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0.45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63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13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Tully-Fisher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2007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242">
                <a:tc>
                  <a:txBody>
                    <a:bodyPr/>
                    <a:lstStyle/>
                    <a:p>
                      <a:pPr algn="ctr" fontAlgn="b"/>
                      <a:r>
                        <a:rPr lang="hr-HR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29.08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0.36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7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1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Tully-Fisher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2009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242">
                <a:tc>
                  <a:txBody>
                    <a:bodyPr/>
                    <a:lstStyle/>
                    <a:p>
                      <a:pPr algn="ctr" fontAlgn="b"/>
                      <a:r>
                        <a:rPr lang="hr-HR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33.95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0.29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62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8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Tully-Fisher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2009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242">
                <a:tc>
                  <a:txBody>
                    <a:bodyPr/>
                    <a:lstStyle/>
                    <a:p>
                      <a:pPr algn="ctr" fontAlgn="b"/>
                      <a:r>
                        <a:rPr lang="hr-HR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34.12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0.27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67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8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Tully-Fisher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2009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242">
                <a:tc>
                  <a:txBody>
                    <a:bodyPr/>
                    <a:lstStyle/>
                    <a:p>
                      <a:pPr algn="ctr" fontAlgn="b"/>
                      <a:r>
                        <a:rPr lang="hr-HR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34.16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0.2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68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6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Tully-Fisher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"/>
                          <a:cs typeface="Times"/>
                        </a:rPr>
                        <a:t>2013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7" name="Rectángulo 6"/>
          <p:cNvSpPr/>
          <p:nvPr/>
        </p:nvSpPr>
        <p:spPr>
          <a:xfrm>
            <a:off x="1090664" y="5890246"/>
            <a:ext cx="68782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b="1" dirty="0"/>
              <a:t>NED-D: A Master </a:t>
            </a:r>
            <a:r>
              <a:rPr lang="es-ES" b="1" dirty="0" err="1"/>
              <a:t>List</a:t>
            </a:r>
            <a:r>
              <a:rPr lang="es-ES" b="1" dirty="0"/>
              <a:t> of </a:t>
            </a:r>
            <a:r>
              <a:rPr lang="es-ES" b="1" dirty="0" err="1"/>
              <a:t>Redshift-Independent</a:t>
            </a:r>
            <a:r>
              <a:rPr lang="es-ES" b="1" dirty="0"/>
              <a:t> </a:t>
            </a:r>
            <a:r>
              <a:rPr lang="es-ES" b="1" dirty="0" err="1"/>
              <a:t>Extragalactic</a:t>
            </a:r>
            <a:r>
              <a:rPr lang="es-ES" b="1" dirty="0"/>
              <a:t> </a:t>
            </a:r>
            <a:r>
              <a:rPr lang="es-ES" b="1" dirty="0" err="1" smtClean="0"/>
              <a:t>Distances</a:t>
            </a:r>
            <a:endParaRPr lang="es-ES" b="1" dirty="0" smtClean="0"/>
          </a:p>
          <a:p>
            <a:pPr algn="ctr"/>
            <a:r>
              <a:rPr lang="es-ES" b="1" dirty="0" smtClean="0">
                <a:hlinkClick r:id="rId2"/>
              </a:rPr>
              <a:t>https://ned.ipac.caltech.edu/Library/Distances/</a:t>
            </a:r>
            <a:r>
              <a:rPr lang="es-ES" b="1" dirty="0" smtClean="0"/>
              <a:t> </a:t>
            </a:r>
            <a:endParaRPr lang="es-ES" b="1" dirty="0"/>
          </a:p>
        </p:txBody>
      </p:sp>
    </p:spTree>
    <p:extLst>
      <p:ext uri="{BB962C8B-B14F-4D97-AF65-F5344CB8AC3E}">
        <p14:creationId xmlns:p14="http://schemas.microsoft.com/office/powerpoint/2010/main" val="5732508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567707" y="962424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" b="1" dirty="0" smtClean="0">
                <a:latin typeface="Roboto Light"/>
                <a:cs typeface="Roboto Light"/>
              </a:rPr>
              <a:t>“</a:t>
            </a:r>
            <a:r>
              <a:rPr lang="es-ES" b="1" dirty="0" err="1" smtClean="0">
                <a:latin typeface="Roboto Light"/>
                <a:cs typeface="Roboto Light"/>
              </a:rPr>
              <a:t>Frequentist</a:t>
            </a:r>
            <a:r>
              <a:rPr lang="es-ES" b="1" dirty="0" smtClean="0">
                <a:latin typeface="Roboto Light"/>
                <a:cs typeface="Roboto Light"/>
              </a:rPr>
              <a:t>” </a:t>
            </a:r>
            <a:r>
              <a:rPr lang="es-ES" b="1" dirty="0" err="1" smtClean="0">
                <a:latin typeface="Roboto Light"/>
                <a:cs typeface="Roboto Light"/>
              </a:rPr>
              <a:t>methods</a:t>
            </a:r>
            <a:r>
              <a:rPr lang="es-ES" b="1" dirty="0" smtClean="0">
                <a:latin typeface="Roboto Light"/>
                <a:cs typeface="Roboto Light"/>
              </a:rPr>
              <a:t>:</a:t>
            </a:r>
          </a:p>
          <a:p>
            <a:endParaRPr lang="es-ES" b="1" dirty="0" smtClean="0">
              <a:latin typeface="Roboto Light"/>
              <a:cs typeface="Roboto Light"/>
            </a:endParaRPr>
          </a:p>
          <a:p>
            <a:r>
              <a:rPr lang="es-ES" b="1" dirty="0" smtClean="0">
                <a:solidFill>
                  <a:schemeClr val="accent4"/>
                </a:solidFill>
                <a:latin typeface="Roboto Light"/>
                <a:cs typeface="Roboto Light"/>
              </a:rPr>
              <a:t>P: </a:t>
            </a:r>
            <a:r>
              <a:rPr lang="es-ES" b="1" dirty="0" err="1" smtClean="0">
                <a:solidFill>
                  <a:schemeClr val="accent4"/>
                </a:solidFill>
                <a:latin typeface="Roboto Light"/>
                <a:cs typeface="Roboto Light"/>
              </a:rPr>
              <a:t>Propagation</a:t>
            </a:r>
            <a:r>
              <a:rPr lang="es-ES" b="1" dirty="0" smtClean="0">
                <a:solidFill>
                  <a:schemeClr val="accent4"/>
                </a:solidFill>
                <a:latin typeface="Roboto Light"/>
                <a:cs typeface="Roboto Light"/>
              </a:rPr>
              <a:t> of </a:t>
            </a:r>
            <a:r>
              <a:rPr lang="es-ES" b="1" dirty="0" err="1" smtClean="0">
                <a:solidFill>
                  <a:schemeClr val="accent4"/>
                </a:solidFill>
                <a:latin typeface="Roboto Light"/>
                <a:cs typeface="Roboto Light"/>
              </a:rPr>
              <a:t>errors</a:t>
            </a:r>
            <a:r>
              <a:rPr lang="es-ES" b="1" dirty="0" smtClean="0">
                <a:solidFill>
                  <a:schemeClr val="accent4"/>
                </a:solidFill>
                <a:latin typeface="Roboto Light"/>
                <a:cs typeface="Roboto Light"/>
              </a:rPr>
              <a:t> (Cosmicflows-3, </a:t>
            </a:r>
            <a:r>
              <a:rPr lang="es-ES" b="1" dirty="0" err="1" smtClean="0">
                <a:solidFill>
                  <a:schemeClr val="accent4"/>
                </a:solidFill>
                <a:latin typeface="Roboto Light"/>
                <a:cs typeface="Roboto Light"/>
              </a:rPr>
              <a:t>Tully</a:t>
            </a:r>
            <a:r>
              <a:rPr lang="es-ES" b="1" dirty="0" smtClean="0">
                <a:solidFill>
                  <a:schemeClr val="accent4"/>
                </a:solidFill>
                <a:latin typeface="Roboto Light"/>
                <a:cs typeface="Roboto Light"/>
              </a:rPr>
              <a:t> et al 2016)</a:t>
            </a:r>
          </a:p>
          <a:p>
            <a:endParaRPr lang="es-ES" b="1" dirty="0" smtClean="0">
              <a:solidFill>
                <a:schemeClr val="accent4"/>
              </a:solidFill>
              <a:latin typeface="Roboto Light"/>
              <a:cs typeface="Roboto Light"/>
            </a:endParaRPr>
          </a:p>
          <a:p>
            <a:r>
              <a:rPr lang="es-ES" b="1" dirty="0" smtClean="0">
                <a:solidFill>
                  <a:schemeClr val="accent3"/>
                </a:solidFill>
                <a:latin typeface="Roboto Light"/>
                <a:cs typeface="Roboto Light"/>
              </a:rPr>
              <a:t>Q: </a:t>
            </a:r>
            <a:r>
              <a:rPr lang="es-ES" b="1" dirty="0" err="1" smtClean="0">
                <a:solidFill>
                  <a:schemeClr val="accent3"/>
                </a:solidFill>
                <a:latin typeface="Roboto Light"/>
                <a:cs typeface="Roboto Light"/>
              </a:rPr>
              <a:t>Quadrature</a:t>
            </a:r>
            <a:r>
              <a:rPr lang="es-ES" b="1" dirty="0" smtClean="0">
                <a:solidFill>
                  <a:schemeClr val="accent3"/>
                </a:solidFill>
                <a:latin typeface="Roboto Light"/>
                <a:cs typeface="Roboto Light"/>
              </a:rPr>
              <a:t> sum of P error and </a:t>
            </a:r>
            <a:r>
              <a:rPr lang="es-ES" b="1" dirty="0" err="1" smtClean="0">
                <a:solidFill>
                  <a:schemeClr val="accent3"/>
                </a:solidFill>
                <a:latin typeface="Roboto Light"/>
                <a:cs typeface="Roboto Light"/>
              </a:rPr>
              <a:t>weighted</a:t>
            </a:r>
            <a:r>
              <a:rPr lang="es-ES" b="1" dirty="0" smtClean="0">
                <a:solidFill>
                  <a:schemeClr val="accent3"/>
                </a:solidFill>
                <a:latin typeface="Roboto Light"/>
                <a:cs typeface="Roboto Light"/>
              </a:rPr>
              <a:t> </a:t>
            </a:r>
            <a:r>
              <a:rPr lang="es-ES" b="1" dirty="0" err="1" smtClean="0">
                <a:solidFill>
                  <a:schemeClr val="accent3"/>
                </a:solidFill>
                <a:latin typeface="Roboto Light"/>
                <a:cs typeface="Roboto Light"/>
              </a:rPr>
              <a:t>stdev</a:t>
            </a:r>
            <a:r>
              <a:rPr lang="es-ES" b="1" dirty="0" smtClean="0">
                <a:solidFill>
                  <a:schemeClr val="accent3"/>
                </a:solidFill>
                <a:latin typeface="Roboto Light"/>
                <a:cs typeface="Roboto Light"/>
              </a:rPr>
              <a:t> (</a:t>
            </a:r>
            <a:r>
              <a:rPr lang="es-ES" b="1" dirty="0" err="1" smtClean="0">
                <a:solidFill>
                  <a:schemeClr val="accent3"/>
                </a:solidFill>
                <a:latin typeface="Roboto Light"/>
                <a:cs typeface="Roboto Light"/>
              </a:rPr>
              <a:t>to</a:t>
            </a:r>
            <a:r>
              <a:rPr lang="es-ES" b="1" dirty="0" smtClean="0">
                <a:solidFill>
                  <a:schemeClr val="accent3"/>
                </a:solidFill>
                <a:latin typeface="Roboto Light"/>
                <a:cs typeface="Roboto Light"/>
              </a:rPr>
              <a:t> </a:t>
            </a:r>
            <a:r>
              <a:rPr lang="es-ES" b="1" dirty="0" err="1" smtClean="0">
                <a:solidFill>
                  <a:schemeClr val="accent3"/>
                </a:solidFill>
                <a:latin typeface="Roboto Light"/>
                <a:cs typeface="Roboto Light"/>
              </a:rPr>
              <a:t>account</a:t>
            </a:r>
            <a:r>
              <a:rPr lang="es-ES" b="1" dirty="0" smtClean="0">
                <a:solidFill>
                  <a:schemeClr val="accent3"/>
                </a:solidFill>
                <a:latin typeface="Roboto Light"/>
                <a:cs typeface="Roboto Light"/>
              </a:rPr>
              <a:t> </a:t>
            </a:r>
            <a:r>
              <a:rPr lang="es-ES" b="1" dirty="0" err="1" smtClean="0">
                <a:solidFill>
                  <a:schemeClr val="accent3"/>
                </a:solidFill>
                <a:latin typeface="Roboto Light"/>
                <a:cs typeface="Roboto Light"/>
              </a:rPr>
              <a:t>for</a:t>
            </a:r>
            <a:r>
              <a:rPr lang="es-ES" b="1" dirty="0" smtClean="0">
                <a:solidFill>
                  <a:schemeClr val="accent3"/>
                </a:solidFill>
                <a:latin typeface="Roboto Light"/>
                <a:cs typeface="Roboto Light"/>
              </a:rPr>
              <a:t> spread </a:t>
            </a:r>
            <a:r>
              <a:rPr lang="es-ES" b="1" dirty="0" err="1" smtClean="0">
                <a:solidFill>
                  <a:schemeClr val="accent3"/>
                </a:solidFill>
                <a:latin typeface="Roboto Light"/>
                <a:cs typeface="Roboto Light"/>
              </a:rPr>
              <a:t>between</a:t>
            </a:r>
            <a:r>
              <a:rPr lang="es-ES" b="1" dirty="0" smtClean="0">
                <a:solidFill>
                  <a:schemeClr val="accent3"/>
                </a:solidFill>
                <a:latin typeface="Roboto Light"/>
                <a:cs typeface="Roboto Light"/>
              </a:rPr>
              <a:t> </a:t>
            </a:r>
            <a:r>
              <a:rPr lang="es-ES" b="1" dirty="0" err="1" smtClean="0">
                <a:solidFill>
                  <a:schemeClr val="accent3"/>
                </a:solidFill>
                <a:latin typeface="Roboto Light"/>
                <a:cs typeface="Roboto Light"/>
              </a:rPr>
              <a:t>measurements</a:t>
            </a:r>
            <a:r>
              <a:rPr lang="es-ES" b="1" dirty="0" smtClean="0">
                <a:solidFill>
                  <a:schemeClr val="accent3"/>
                </a:solidFill>
                <a:latin typeface="Roboto Light"/>
                <a:cs typeface="Roboto Light"/>
              </a:rPr>
              <a:t>)</a:t>
            </a:r>
            <a:endParaRPr lang="es-ES" b="1" dirty="0">
              <a:solidFill>
                <a:schemeClr val="accent3"/>
              </a:solidFill>
              <a:latin typeface="Roboto Light"/>
              <a:cs typeface="Roboto Light"/>
            </a:endParaRPr>
          </a:p>
        </p:txBody>
      </p:sp>
      <p:sp>
        <p:nvSpPr>
          <p:cNvPr id="3" name="Título 1"/>
          <p:cNvSpPr txBox="1">
            <a:spLocks/>
          </p:cNvSpPr>
          <p:nvPr/>
        </p:nvSpPr>
        <p:spPr>
          <a:xfrm>
            <a:off x="457200" y="105174"/>
            <a:ext cx="8229600" cy="85725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b="1" i="1" kern="1200" spc="230">
                <a:solidFill>
                  <a:schemeClr val="tx1"/>
                </a:solidFill>
                <a:latin typeface="Muli"/>
                <a:ea typeface="+mj-ea"/>
                <a:cs typeface="Muli"/>
              </a:defRPr>
            </a:lvl1pPr>
          </a:lstStyle>
          <a:p>
            <a:r>
              <a:rPr lang="es-ES" smtClean="0"/>
              <a:t>NGC 1558</a:t>
            </a:r>
            <a:endParaRPr lang="es-ES" dirty="0"/>
          </a:p>
        </p:txBody>
      </p:sp>
      <p:sp>
        <p:nvSpPr>
          <p:cNvPr id="4" name="Rectángulo 3"/>
          <p:cNvSpPr/>
          <p:nvPr/>
        </p:nvSpPr>
        <p:spPr>
          <a:xfrm>
            <a:off x="5403910" y="1265705"/>
            <a:ext cx="337160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dirty="0" err="1" smtClean="0">
                <a:solidFill>
                  <a:srgbClr val="000000"/>
                </a:solidFill>
                <a:latin typeface="Symbol" charset="2"/>
                <a:cs typeface="Symbol" charset="2"/>
              </a:rPr>
              <a:t>s</a:t>
            </a:r>
            <a:r>
              <a:rPr lang="es-ES" sz="2400" baseline="-25000" dirty="0" err="1" smtClean="0">
                <a:solidFill>
                  <a:srgbClr val="000000"/>
                </a:solidFill>
                <a:latin typeface="Times"/>
                <a:cs typeface="Times"/>
              </a:rPr>
              <a:t>P</a:t>
            </a:r>
            <a:r>
              <a:rPr lang="es-ES" sz="2800" dirty="0">
                <a:solidFill>
                  <a:srgbClr val="000000"/>
                </a:solidFill>
                <a:latin typeface="Roboto Light"/>
                <a:cs typeface="Roboto Light"/>
              </a:rPr>
              <a:t> </a:t>
            </a:r>
            <a:r>
              <a:rPr lang="es-ES" sz="2800" dirty="0" smtClean="0">
                <a:solidFill>
                  <a:srgbClr val="000000"/>
                </a:solidFill>
                <a:latin typeface="Roboto Light"/>
                <a:cs typeface="Roboto Light"/>
              </a:rPr>
              <a:t>=</a:t>
            </a:r>
            <a:r>
              <a:rPr lang="es-ES" sz="2800" dirty="0" smtClean="0">
                <a:solidFill>
                  <a:srgbClr val="000000"/>
                </a:solidFill>
                <a:latin typeface="Times"/>
                <a:cs typeface="Times"/>
              </a:rPr>
              <a:t>	1.6 </a:t>
            </a:r>
            <a:r>
              <a:rPr lang="es-ES" sz="2800" dirty="0" err="1" smtClean="0">
                <a:solidFill>
                  <a:srgbClr val="000000"/>
                </a:solidFill>
                <a:latin typeface="Times"/>
                <a:cs typeface="Times"/>
              </a:rPr>
              <a:t>Mpc</a:t>
            </a:r>
            <a:endParaRPr lang="es-ES" sz="2800" dirty="0" smtClean="0">
              <a:solidFill>
                <a:srgbClr val="000000"/>
              </a:solidFill>
              <a:latin typeface="Times"/>
              <a:cs typeface="Times"/>
            </a:endParaRPr>
          </a:p>
          <a:p>
            <a:endParaRPr lang="es-ES" sz="2800" dirty="0" smtClean="0">
              <a:solidFill>
                <a:srgbClr val="000000"/>
              </a:solidFill>
              <a:latin typeface="Roboto Light"/>
              <a:cs typeface="Roboto Light"/>
            </a:endParaRPr>
          </a:p>
          <a:p>
            <a:r>
              <a:rPr lang="es-ES" sz="2800" dirty="0" err="1" smtClean="0">
                <a:solidFill>
                  <a:srgbClr val="000000"/>
                </a:solidFill>
                <a:latin typeface="Symbol" charset="2"/>
                <a:cs typeface="Symbol" charset="2"/>
              </a:rPr>
              <a:t>s</a:t>
            </a:r>
            <a:r>
              <a:rPr lang="es-ES" sz="2800" baseline="-25000" dirty="0" err="1" smtClean="0">
                <a:solidFill>
                  <a:srgbClr val="000000"/>
                </a:solidFill>
                <a:latin typeface="Times"/>
                <a:cs typeface="Times"/>
              </a:rPr>
              <a:t>Q</a:t>
            </a:r>
            <a:r>
              <a:rPr lang="es-ES" sz="2800" dirty="0" smtClean="0">
                <a:solidFill>
                  <a:srgbClr val="000000"/>
                </a:solidFill>
                <a:latin typeface="Roboto Light"/>
                <a:cs typeface="Roboto Light"/>
              </a:rPr>
              <a:t> =</a:t>
            </a:r>
            <a:r>
              <a:rPr lang="es-ES" sz="2800" dirty="0" smtClean="0">
                <a:solidFill>
                  <a:srgbClr val="000000"/>
                </a:solidFill>
                <a:latin typeface="Roboto Light"/>
                <a:cs typeface="Roboto Light"/>
              </a:rPr>
              <a:t>	</a:t>
            </a:r>
            <a:r>
              <a:rPr lang="es-ES" sz="2800" dirty="0" smtClean="0">
                <a:solidFill>
                  <a:srgbClr val="000000"/>
                </a:solidFill>
                <a:latin typeface="Times"/>
                <a:cs typeface="Times"/>
              </a:rPr>
              <a:t>22 </a:t>
            </a:r>
            <a:r>
              <a:rPr lang="es-ES" sz="2800" dirty="0" err="1" smtClean="0">
                <a:solidFill>
                  <a:srgbClr val="000000"/>
                </a:solidFill>
                <a:latin typeface="Times"/>
                <a:cs typeface="Times"/>
              </a:rPr>
              <a:t>Mpc</a:t>
            </a:r>
            <a:endParaRPr lang="es-ES" sz="2800" dirty="0" smtClean="0">
              <a:solidFill>
                <a:srgbClr val="000000"/>
              </a:solidFill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19821947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1982</TotalTime>
  <Words>1282</Words>
  <Application>Microsoft Macintosh PowerPoint</Application>
  <PresentationFormat>Presentación en pantalla (4:3)</PresentationFormat>
  <Paragraphs>339</Paragraphs>
  <Slides>35</Slides>
  <Notes>0</Notes>
  <HiddenSlides>1</HiddenSlides>
  <MMClips>2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35</vt:i4>
      </vt:variant>
    </vt:vector>
  </HeadingPairs>
  <TitlesOfParts>
    <vt:vector size="36" baseType="lpstr">
      <vt:lpstr>Tema de Office</vt:lpstr>
      <vt:lpstr>bayesian treatment of distance errors in the cosmic distance ladder</vt:lpstr>
      <vt:lpstr>Presentación de PowerPoint</vt:lpstr>
      <vt:lpstr>Presentación de PowerPoint</vt:lpstr>
      <vt:lpstr>The Cosmic Distance Ladder</vt:lpstr>
      <vt:lpstr>Presentación de PowerPoint</vt:lpstr>
      <vt:lpstr>Redshift-Independent Extragalactic Distance Catalogs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Pre-Computed Error Tables</vt:lpstr>
      <vt:lpstr>M87</vt:lpstr>
      <vt:lpstr>When to use each error table</vt:lpstr>
      <vt:lpstr>Unknown Unknowns</vt:lpstr>
      <vt:lpstr>Presentación de PowerPoint</vt:lpstr>
      <vt:lpstr>Presentación de PowerPoint</vt:lpstr>
      <vt:lpstr>Presentación de PowerPoint</vt:lpstr>
      <vt:lpstr>Sampling the Posterior</vt:lpstr>
      <vt:lpstr>Sampling the Posterior</vt:lpstr>
      <vt:lpstr>Posterior Predictive Checks</vt:lpstr>
      <vt:lpstr>Posterior Predictive Checks</vt:lpstr>
      <vt:lpstr>Model Comparison: Discrepancy Measure (Gelman+1996, Gelman 2003)</vt:lpstr>
      <vt:lpstr>Prediction of Missing Errors</vt:lpstr>
      <vt:lpstr>Prediction of Missing Errors</vt:lpstr>
      <vt:lpstr>Prediction of Missing Errors</vt:lpstr>
      <vt:lpstr>Summary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German Chaparro</dc:creator>
  <cp:lastModifiedBy>German Chaparro</cp:lastModifiedBy>
  <cp:revision>63</cp:revision>
  <dcterms:created xsi:type="dcterms:W3CDTF">2019-05-29T03:49:26Z</dcterms:created>
  <dcterms:modified xsi:type="dcterms:W3CDTF">2019-05-30T12:51:31Z</dcterms:modified>
</cp:coreProperties>
</file>