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4" r:id="rId4"/>
    <p:sldId id="265" r:id="rId5"/>
    <p:sldId id="273" r:id="rId6"/>
    <p:sldId id="266" r:id="rId7"/>
    <p:sldId id="268" r:id="rId8"/>
    <p:sldId id="269" r:id="rId9"/>
    <p:sldId id="274" r:id="rId10"/>
    <p:sldId id="271" r:id="rId11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5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2DFAD-0CEE-4FD5-A26D-3AA8472C8ACF}" type="datetimeFigureOut">
              <a:rPr lang="es-CO" smtClean="0"/>
              <a:t>2/12/2018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EF9F1-5B32-4CC4-BEA3-35A8B28F455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6444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2DFAD-0CEE-4FD5-A26D-3AA8472C8ACF}" type="datetimeFigureOut">
              <a:rPr lang="es-CO" smtClean="0"/>
              <a:t>2/12/2018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EF9F1-5B32-4CC4-BEA3-35A8B28F455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300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2DFAD-0CEE-4FD5-A26D-3AA8472C8ACF}" type="datetimeFigureOut">
              <a:rPr lang="es-CO" smtClean="0"/>
              <a:t>2/12/2018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EF9F1-5B32-4CC4-BEA3-35A8B28F455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4027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2DFAD-0CEE-4FD5-A26D-3AA8472C8ACF}" type="datetimeFigureOut">
              <a:rPr lang="es-CO" smtClean="0"/>
              <a:t>2/12/2018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EF9F1-5B32-4CC4-BEA3-35A8B28F455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315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2DFAD-0CEE-4FD5-A26D-3AA8472C8ACF}" type="datetimeFigureOut">
              <a:rPr lang="es-CO" smtClean="0"/>
              <a:t>2/12/2018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EF9F1-5B32-4CC4-BEA3-35A8B28F455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4823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2DFAD-0CEE-4FD5-A26D-3AA8472C8ACF}" type="datetimeFigureOut">
              <a:rPr lang="es-CO" smtClean="0"/>
              <a:t>2/12/2018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EF9F1-5B32-4CC4-BEA3-35A8B28F455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78989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2DFAD-0CEE-4FD5-A26D-3AA8472C8ACF}" type="datetimeFigureOut">
              <a:rPr lang="es-CO" smtClean="0"/>
              <a:t>2/12/2018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EF9F1-5B32-4CC4-BEA3-35A8B28F455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49501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2DFAD-0CEE-4FD5-A26D-3AA8472C8ACF}" type="datetimeFigureOut">
              <a:rPr lang="es-CO" smtClean="0"/>
              <a:t>2/12/2018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EF9F1-5B32-4CC4-BEA3-35A8B28F455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95070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2DFAD-0CEE-4FD5-A26D-3AA8472C8ACF}" type="datetimeFigureOut">
              <a:rPr lang="es-CO" smtClean="0"/>
              <a:t>2/12/2018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EF9F1-5B32-4CC4-BEA3-35A8B28F455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511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2DFAD-0CEE-4FD5-A26D-3AA8472C8ACF}" type="datetimeFigureOut">
              <a:rPr lang="es-CO" smtClean="0"/>
              <a:t>2/12/2018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EF9F1-5B32-4CC4-BEA3-35A8B28F455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04478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2DFAD-0CEE-4FD5-A26D-3AA8472C8ACF}" type="datetimeFigureOut">
              <a:rPr lang="es-CO" smtClean="0"/>
              <a:t>2/12/2018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EF9F1-5B32-4CC4-BEA3-35A8B28F455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6823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2DFAD-0CEE-4FD5-A26D-3AA8472C8ACF}" type="datetimeFigureOut">
              <a:rPr lang="es-CO" smtClean="0"/>
              <a:t>2/12/2018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EF9F1-5B32-4CC4-BEA3-35A8B28F455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386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6.jpeg"/><Relationship Id="rId7" Type="http://schemas.microsoft.com/office/2007/relationships/hdphoto" Target="../media/hdphoto2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microsoft.com/office/2007/relationships/hdphoto" Target="../media/hdphoto6.wdp"/><Relationship Id="rId3" Type="http://schemas.openxmlformats.org/officeDocument/2006/relationships/image" Target="../media/image6.jpeg"/><Relationship Id="rId7" Type="http://schemas.microsoft.com/office/2007/relationships/hdphoto" Target="../media/hdphoto4.wdp"/><Relationship Id="rId12" Type="http://schemas.openxmlformats.org/officeDocument/2006/relationships/image" Target="../media/image1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microsoft.com/office/2007/relationships/hdphoto" Target="../media/hdphoto5.wdp"/><Relationship Id="rId5" Type="http://schemas.microsoft.com/office/2007/relationships/hdphoto" Target="../media/hdphoto3.wdp"/><Relationship Id="rId15" Type="http://schemas.microsoft.com/office/2007/relationships/hdphoto" Target="../media/hdphoto7.wdp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image" Target="../media/image35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microsoft.com/office/2007/relationships/hdphoto" Target="../media/hdphoto12.wdp"/><Relationship Id="rId18" Type="http://schemas.openxmlformats.org/officeDocument/2006/relationships/image" Target="../media/image23.png"/><Relationship Id="rId3" Type="http://schemas.openxmlformats.org/officeDocument/2006/relationships/image" Target="../media/image15.png"/><Relationship Id="rId7" Type="http://schemas.microsoft.com/office/2007/relationships/hdphoto" Target="../media/hdphoto9.wdp"/><Relationship Id="rId12" Type="http://schemas.openxmlformats.org/officeDocument/2006/relationships/image" Target="../media/image20.png"/><Relationship Id="rId17" Type="http://schemas.microsoft.com/office/2007/relationships/hdphoto" Target="../media/hdphoto14.wdp"/><Relationship Id="rId2" Type="http://schemas.openxmlformats.org/officeDocument/2006/relationships/image" Target="../media/image6.jpeg"/><Relationship Id="rId16" Type="http://schemas.openxmlformats.org/officeDocument/2006/relationships/image" Target="../media/image22.png"/><Relationship Id="rId20" Type="http://schemas.microsoft.com/office/2007/relationships/hdphoto" Target="../media/hdphoto15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microsoft.com/office/2007/relationships/hdphoto" Target="../media/hdphoto11.wdp"/><Relationship Id="rId5" Type="http://schemas.openxmlformats.org/officeDocument/2006/relationships/image" Target="../media/image16.png"/><Relationship Id="rId15" Type="http://schemas.microsoft.com/office/2007/relationships/hdphoto" Target="../media/hdphoto13.wdp"/><Relationship Id="rId10" Type="http://schemas.openxmlformats.org/officeDocument/2006/relationships/image" Target="../media/image19.png"/><Relationship Id="rId19" Type="http://schemas.openxmlformats.org/officeDocument/2006/relationships/image" Target="../media/image24.png"/><Relationship Id="rId4" Type="http://schemas.microsoft.com/office/2007/relationships/hdphoto" Target="../media/hdphoto8.wdp"/><Relationship Id="rId9" Type="http://schemas.microsoft.com/office/2007/relationships/hdphoto" Target="../media/hdphoto10.wdp"/><Relationship Id="rId1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8.wdp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7.wdp"/><Relationship Id="rId5" Type="http://schemas.openxmlformats.org/officeDocument/2006/relationships/image" Target="../media/image26.png"/><Relationship Id="rId10" Type="http://schemas.microsoft.com/office/2007/relationships/hdphoto" Target="../media/hdphoto19.wdp"/><Relationship Id="rId4" Type="http://schemas.microsoft.com/office/2007/relationships/hdphoto" Target="../media/hdphoto16.wdp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microsoft.com/office/2007/relationships/hdphoto" Target="../media/hdphoto24.wdp"/><Relationship Id="rId3" Type="http://schemas.openxmlformats.org/officeDocument/2006/relationships/image" Target="../media/image29.png"/><Relationship Id="rId7" Type="http://schemas.microsoft.com/office/2007/relationships/hdphoto" Target="../media/hdphoto21.wdp"/><Relationship Id="rId12" Type="http://schemas.openxmlformats.org/officeDocument/2006/relationships/image" Target="../media/image34.png"/><Relationship Id="rId17" Type="http://schemas.microsoft.com/office/2007/relationships/hdphoto" Target="../media/hdphoto26.wdp"/><Relationship Id="rId2" Type="http://schemas.openxmlformats.org/officeDocument/2006/relationships/image" Target="../media/image6.jpe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microsoft.com/office/2007/relationships/hdphoto" Target="../media/hdphoto23.wdp"/><Relationship Id="rId5" Type="http://schemas.openxmlformats.org/officeDocument/2006/relationships/image" Target="../media/image30.png"/><Relationship Id="rId15" Type="http://schemas.microsoft.com/office/2007/relationships/hdphoto" Target="../media/hdphoto25.wdp"/><Relationship Id="rId10" Type="http://schemas.openxmlformats.org/officeDocument/2006/relationships/image" Target="../media/image33.png"/><Relationship Id="rId4" Type="http://schemas.microsoft.com/office/2007/relationships/hdphoto" Target="../media/hdphoto20.wdp"/><Relationship Id="rId9" Type="http://schemas.microsoft.com/office/2007/relationships/hdphoto" Target="../media/hdphoto22.wdp"/><Relationship Id="rId1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29.wdp"/><Relationship Id="rId13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0.png"/><Relationship Id="rId12" Type="http://schemas.microsoft.com/office/2007/relationships/hdphoto" Target="../media/hdphoto3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8.wdp"/><Relationship Id="rId11" Type="http://schemas.openxmlformats.org/officeDocument/2006/relationships/image" Target="../media/image42.png"/><Relationship Id="rId5" Type="http://schemas.openxmlformats.org/officeDocument/2006/relationships/image" Target="../media/image39.png"/><Relationship Id="rId10" Type="http://schemas.microsoft.com/office/2007/relationships/hdphoto" Target="../media/hdphoto30.wdp"/><Relationship Id="rId4" Type="http://schemas.microsoft.com/office/2007/relationships/hdphoto" Target="../media/hdphoto27.wdp"/><Relationship Id="rId9" Type="http://schemas.openxmlformats.org/officeDocument/2006/relationships/image" Target="../media/image41.png"/><Relationship Id="rId14" Type="http://schemas.microsoft.com/office/2007/relationships/hdphoto" Target="../media/hdphoto3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63"/>
          <a:stretch/>
        </p:blipFill>
        <p:spPr>
          <a:xfrm>
            <a:off x="0" y="0"/>
            <a:ext cx="12192000" cy="68710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/>
              <p:cNvSpPr>
                <a:spLocks noGrp="1"/>
              </p:cNvSpPr>
              <p:nvPr>
                <p:ph type="ctrTitle"/>
              </p:nvPr>
            </p:nvSpPr>
            <p:spPr>
              <a:xfrm>
                <a:off x="580186" y="473554"/>
                <a:ext cx="11031628" cy="1740854"/>
              </a:xfrm>
              <a:prstGeom prst="roundRect">
                <a:avLst/>
              </a:prstGeom>
              <a:ln w="381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r>
                  <a:rPr lang="es-CO" sz="5200" dirty="0" smtClean="0">
                    <a:latin typeface="Candara" panose="020E0502030303020204" pitchFamily="34" charset="0"/>
                  </a:rPr>
                  <a:t>Dark </a:t>
                </a:r>
                <a:r>
                  <a:rPr lang="es-CO" sz="5200" dirty="0" err="1" smtClean="0">
                    <a:latin typeface="Candara" panose="020E0502030303020204" pitchFamily="34" charset="0"/>
                  </a:rPr>
                  <a:t>Energy</a:t>
                </a:r>
                <a:r>
                  <a:rPr lang="es-CO" sz="5200" dirty="0" smtClean="0">
                    <a:latin typeface="Candara" panose="020E0502030303020204" pitchFamily="34" charset="0"/>
                  </a:rPr>
                  <a:t> </a:t>
                </a:r>
                <a:r>
                  <a:rPr lang="es-CO" sz="5200" dirty="0" err="1" smtClean="0">
                    <a:latin typeface="Candara" panose="020E0502030303020204" pitchFamily="34" charset="0"/>
                  </a:rPr>
                  <a:t>from</a:t>
                </a:r>
                <a:r>
                  <a:rPr lang="es-CO" sz="5200" dirty="0" smtClean="0">
                    <a:latin typeface="Candara" panose="020E0502030303020204" pitchFamily="34" charset="0"/>
                  </a:rPr>
                  <a:t> </a:t>
                </a:r>
                <a:r>
                  <a:rPr lang="es-CO" sz="5200" dirty="0" err="1">
                    <a:latin typeface="Candara" panose="020E0502030303020204" pitchFamily="34" charset="0"/>
                  </a:rPr>
                  <a:t>t</a:t>
                </a:r>
                <a:r>
                  <a:rPr lang="es-CO" sz="5200" dirty="0" err="1" smtClean="0">
                    <a:latin typeface="Candara" panose="020E0502030303020204" pitchFamily="34" charset="0"/>
                  </a:rPr>
                  <a:t>he</a:t>
                </a:r>
                <a:r>
                  <a:rPr lang="es-CO" sz="5200" dirty="0" smtClean="0">
                    <a:latin typeface="Candara" panose="020E0502030303020204" pitchFamily="34" charset="0"/>
                  </a:rPr>
                  <a:t> Einstein</a:t>
                </a:r>
                <a:br>
                  <a:rPr lang="es-CO" sz="5200" dirty="0" smtClean="0">
                    <a:latin typeface="Candara" panose="020E0502030303020204" pitchFamily="34" charset="0"/>
                  </a:rPr>
                </a:br>
                <a:r>
                  <a:rPr lang="es-CO" sz="5200" dirty="0" smtClean="0">
                    <a:latin typeface="Candara" panose="020E0502030303020204" pitchFamily="34" charset="0"/>
                  </a:rPr>
                  <a:t>Yang-Mills </a:t>
                </a:r>
                <a:r>
                  <a:rPr lang="es-CO" sz="5200" dirty="0" err="1" smtClean="0">
                    <a:latin typeface="Candara" panose="020E0502030303020204" pitchFamily="34" charset="0"/>
                  </a:rPr>
                  <a:t>Higgs</a:t>
                </a:r>
                <a:r>
                  <a:rPr lang="es-CO" sz="5200" dirty="0" smtClean="0">
                    <a:latin typeface="Candara" panose="020E0502030303020204" pitchFamily="34" charset="0"/>
                  </a:rPr>
                  <a:t> </a:t>
                </a:r>
                <a:r>
                  <a:rPr lang="es-CO" sz="5200" dirty="0" err="1" smtClean="0">
                    <a:latin typeface="Candara" panose="020E0502030303020204" pitchFamily="34" charset="0"/>
                  </a:rPr>
                  <a:t>Theory</a:t>
                </a:r>
                <a:r>
                  <a:rPr lang="es-CO" sz="5200" dirty="0" smtClean="0">
                    <a:latin typeface="Candara" panose="020E0502030303020204" pitchFamily="34" charset="0"/>
                  </a:rPr>
                  <a:t> in </a:t>
                </a:r>
                <a14:m>
                  <m:oMath xmlns:m="http://schemas.openxmlformats.org/officeDocument/2006/math">
                    <m:r>
                      <a:rPr lang="es-MX" sz="5200" i="1">
                        <a:latin typeface="Cambria Math" panose="02040503050406030204" pitchFamily="18" charset="0"/>
                      </a:rPr>
                      <m:t>𝑆𝑈</m:t>
                    </m:r>
                    <m:r>
                      <a:rPr lang="es-MX" sz="5200" i="1">
                        <a:latin typeface="Cambria Math" panose="02040503050406030204" pitchFamily="18" charset="0"/>
                      </a:rPr>
                      <m:t>(2)</m:t>
                    </m:r>
                  </m:oMath>
                </a14:m>
                <a:r>
                  <a:rPr lang="es-CO" sz="5200" dirty="0" smtClean="0">
                    <a:latin typeface="Candara" panose="020E0502030303020204" pitchFamily="34" charset="0"/>
                  </a:rPr>
                  <a:t>.</a:t>
                </a:r>
                <a:endParaRPr lang="es-CO" sz="5200" dirty="0"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2" name="Títu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580186" y="473554"/>
                <a:ext cx="11031628" cy="1740854"/>
              </a:xfrm>
              <a:prstGeom prst="roundRect">
                <a:avLst/>
              </a:prstGeom>
              <a:blipFill>
                <a:blip r:embed="rId3"/>
                <a:stretch>
                  <a:fillRect t="-4467" b="-14433"/>
                </a:stretch>
              </a:blipFill>
              <a:ln w="38100"/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ubtítulo 2"/>
          <p:cNvSpPr txBox="1">
            <a:spLocks/>
          </p:cNvSpPr>
          <p:nvPr/>
        </p:nvSpPr>
        <p:spPr>
          <a:xfrm>
            <a:off x="6181651" y="2572684"/>
            <a:ext cx="4180113" cy="39399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O" dirty="0" smtClean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 smtClean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 smtClean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 smtClean="0">
              <a:latin typeface="Candara" panose="020E0502030303020204" pitchFamily="34" charset="0"/>
            </a:endParaRPr>
          </a:p>
          <a:p>
            <a:endParaRPr lang="es-CO" sz="2600" dirty="0" smtClean="0">
              <a:latin typeface="Candara" panose="020E0502030303020204" pitchFamily="34" charset="0"/>
            </a:endParaRPr>
          </a:p>
          <a:p>
            <a:r>
              <a:rPr lang="es-CO" sz="2800" dirty="0" smtClean="0">
                <a:latin typeface="Candara" panose="020E0502030303020204" pitchFamily="34" charset="0"/>
              </a:rPr>
              <a:t>Miguel A. </a:t>
            </a:r>
            <a:r>
              <a:rPr lang="es-CO" sz="2800" dirty="0">
                <a:latin typeface="Candara" panose="020E0502030303020204" pitchFamily="34" charset="0"/>
              </a:rPr>
              <a:t>Á</a:t>
            </a:r>
            <a:r>
              <a:rPr lang="es-CO" sz="2800" dirty="0" smtClean="0">
                <a:latin typeface="Candara" panose="020E0502030303020204" pitchFamily="34" charset="0"/>
              </a:rPr>
              <a:t>lvarez</a:t>
            </a:r>
          </a:p>
          <a:p>
            <a:r>
              <a:rPr lang="es-CO" sz="2800" dirty="0" err="1" smtClean="0">
                <a:latin typeface="Candara" panose="020E0502030303020204" pitchFamily="34" charset="0"/>
              </a:rPr>
              <a:t>Yeinzon</a:t>
            </a:r>
            <a:r>
              <a:rPr lang="es-CO" sz="2800" dirty="0" smtClean="0">
                <a:latin typeface="Candara" panose="020E0502030303020204" pitchFamily="34" charset="0"/>
              </a:rPr>
              <a:t> Rodríguez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36915" y="2572683"/>
            <a:ext cx="4039114" cy="3939985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s-CO" b="1" u="sng" dirty="0" smtClean="0">
                <a:latin typeface="Candara" panose="020E0502030303020204" pitchFamily="34" charset="0"/>
              </a:rPr>
              <a:t>J. </a:t>
            </a:r>
            <a:r>
              <a:rPr lang="es-CO" b="1" u="sng" dirty="0" err="1" smtClean="0">
                <a:latin typeface="Candara" panose="020E0502030303020204" pitchFamily="34" charset="0"/>
              </a:rPr>
              <a:t>Bayron</a:t>
            </a:r>
            <a:r>
              <a:rPr lang="es-CO" b="1" u="sng" dirty="0" smtClean="0">
                <a:latin typeface="Candara" panose="020E0502030303020204" pitchFamily="34" charset="0"/>
              </a:rPr>
              <a:t> O. Quintana</a:t>
            </a:r>
          </a:p>
          <a:p>
            <a:r>
              <a:rPr lang="es-CO" dirty="0" smtClean="0">
                <a:latin typeface="Candara" panose="020E0502030303020204" pitchFamily="34" charset="0"/>
              </a:rPr>
              <a:t>César A. Valenzuela-Toledo</a:t>
            </a:r>
          </a:p>
        </p:txBody>
      </p:sp>
      <p:pic>
        <p:nvPicPr>
          <p:cNvPr id="4" name="Google Shape;11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10047" y="2839316"/>
            <a:ext cx="2523319" cy="1030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294" y="4092626"/>
            <a:ext cx="3899514" cy="1288647"/>
          </a:xfrm>
          <a:prstGeom prst="rect">
            <a:avLst/>
          </a:prstGeom>
        </p:spPr>
      </p:pic>
      <p:pic>
        <p:nvPicPr>
          <p:cNvPr id="7" name="Google Shape;55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75224" y="3869502"/>
            <a:ext cx="2156346" cy="2402006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1878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63"/>
          <a:stretch/>
        </p:blipFill>
        <p:spPr>
          <a:xfrm>
            <a:off x="0" y="0"/>
            <a:ext cx="12192000" cy="4781006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605087" y="5117146"/>
            <a:ext cx="6630511" cy="1740854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0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Thank</a:t>
            </a:r>
            <a:r>
              <a:rPr lang="es-CO" sz="10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s-CO" sz="10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you</a:t>
            </a:r>
            <a:r>
              <a:rPr lang="es-CO" sz="10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!!! </a:t>
            </a:r>
            <a:endParaRPr lang="es-CO" sz="10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1026" name="Picture 2" descr="Image result for whatsapp emoji guiÃ±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164" y="4956785"/>
            <a:ext cx="1692174" cy="163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19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oogle Shape;72;p15"/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2092" b="87582" l="10490" r="90909"/>
                    </a14:imgEffect>
                  </a14:imgLayer>
                </a14:imgProps>
              </a:ext>
            </a:extLst>
          </a:blip>
          <a:srcRect l="9494" t="9585" r="7434" b="11131"/>
          <a:stretch/>
        </p:blipFill>
        <p:spPr>
          <a:xfrm>
            <a:off x="1933303" y="2383831"/>
            <a:ext cx="6466114" cy="39692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Texto 6"/>
          <p:cNvSpPr txBox="1"/>
          <p:nvPr/>
        </p:nvSpPr>
        <p:spPr>
          <a:xfrm>
            <a:off x="3896028" y="596008"/>
            <a:ext cx="4399943" cy="119181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/>
              <a:t>What</a:t>
            </a:r>
            <a:r>
              <a:rPr lang="es-MX" sz="3200" b="1" dirty="0" smtClean="0"/>
              <a:t> </a:t>
            </a:r>
            <a:r>
              <a:rPr lang="es-MX" sz="3200" b="1" dirty="0" err="1" smtClean="0"/>
              <a:t>is</a:t>
            </a:r>
            <a:r>
              <a:rPr lang="es-MX" sz="3200" b="1" dirty="0" smtClean="0"/>
              <a:t> </a:t>
            </a:r>
            <a:r>
              <a:rPr lang="es-MX" sz="3200" b="1" dirty="0" err="1" smtClean="0"/>
              <a:t>our</a:t>
            </a:r>
            <a:r>
              <a:rPr lang="es-MX" sz="3200" b="1" dirty="0" smtClean="0"/>
              <a:t> </a:t>
            </a:r>
            <a:r>
              <a:rPr lang="es-MX" sz="3200" b="1" dirty="0" err="1" smtClean="0"/>
              <a:t>Universe</a:t>
            </a:r>
            <a:r>
              <a:rPr lang="es-MX" sz="3200" b="1" dirty="0" smtClean="0"/>
              <a:t> </a:t>
            </a:r>
            <a:r>
              <a:rPr lang="es-MX" sz="3200" b="1" dirty="0" err="1" smtClean="0"/>
              <a:t>made</a:t>
            </a:r>
            <a:r>
              <a:rPr lang="es-MX" sz="3200" b="1" dirty="0" smtClean="0"/>
              <a:t> of?</a:t>
            </a:r>
            <a:endParaRPr lang="es-CO" sz="3200" b="1" dirty="0">
              <a:latin typeface="Candara" panose="020E0502030303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89" b="100000" l="133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54345">
            <a:off x="8999737" y="2971976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7191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urtains"/>
        <p:sndAc>
          <p:stSnd>
            <p:snd r:embed="rId2" name="wind.wav"/>
          </p:stSnd>
        </p:sndAc>
      </p:transition>
    </mc:Choice>
    <mc:Fallback xmlns="">
      <p:transition spd="slow">
        <p:fade/>
        <p:sndAc>
          <p:stSnd>
            <p:snd r:embed="rId8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461" t="7837" r="2491" b="7857"/>
          <a:stretch/>
        </p:blipFill>
        <p:spPr>
          <a:xfrm>
            <a:off x="2539225" y="1841099"/>
            <a:ext cx="8948057" cy="862148"/>
          </a:xfrm>
          <a:prstGeom prst="round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059996" y="3687661"/>
            <a:ext cx="3267075" cy="775066"/>
          </a:xfrm>
          <a:prstGeom prst="round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/>
              <p:cNvSpPr txBox="1"/>
              <p:nvPr/>
            </p:nvSpPr>
            <p:spPr>
              <a:xfrm>
                <a:off x="3597643" y="687107"/>
                <a:ext cx="4399943" cy="646986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O" sz="3200" b="1" dirty="0" smtClean="0"/>
                  <a:t>EYMH </a:t>
                </a:r>
                <a:r>
                  <a:rPr lang="es-CO" sz="3200" b="1" dirty="0" err="1" smtClean="0"/>
                  <a:t>Theory</a:t>
                </a:r>
                <a:r>
                  <a:rPr lang="es-CO" sz="3200" b="1" dirty="0" smtClean="0"/>
                  <a:t> in </a:t>
                </a:r>
                <a14:m>
                  <m:oMath xmlns:m="http://schemas.openxmlformats.org/officeDocument/2006/math">
                    <m:r>
                      <a:rPr lang="es-CO" sz="3200" b="1" i="1" smtClean="0">
                        <a:latin typeface="Cambria Math" panose="02040503050406030204" pitchFamily="18" charset="0"/>
                      </a:rPr>
                      <m:t>𝑺</m:t>
                    </m:r>
                    <m:r>
                      <a:rPr lang="es-MX" sz="3200" b="1" i="1" smtClean="0">
                        <a:latin typeface="Cambria Math" panose="02040503050406030204" pitchFamily="18" charset="0"/>
                      </a:rPr>
                      <m:t>𝑼</m:t>
                    </m:r>
                    <m:d>
                      <m:dPr>
                        <m:ctrlPr>
                          <a:rPr lang="es-CO" sz="32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32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es-MX" sz="3200" b="1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s-CO" sz="3200" b="1" dirty="0"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9" name="Cuadro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7643" y="687107"/>
                <a:ext cx="4399943" cy="646986"/>
              </a:xfrm>
              <a:prstGeom prst="roundRect">
                <a:avLst/>
              </a:prstGeom>
              <a:blipFill>
                <a:blip r:embed="rId8"/>
                <a:stretch>
                  <a:fillRect l="-688" t="-4505" b="-22523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uadroTexto 10"/>
          <p:cNvSpPr txBox="1"/>
          <p:nvPr/>
        </p:nvSpPr>
        <p:spPr>
          <a:xfrm>
            <a:off x="575545" y="2001104"/>
            <a:ext cx="111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Action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894111" y="3008690"/>
            <a:ext cx="3050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Covariant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derivative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7507500" y="3008690"/>
            <a:ext cx="3140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Mexican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Hat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Potential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/>
              <p:cNvSpPr txBox="1"/>
              <p:nvPr/>
            </p:nvSpPr>
            <p:spPr>
              <a:xfrm>
                <a:off x="830490" y="4745040"/>
                <a:ext cx="626132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FLRW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Universe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CO" sz="2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Homogeneous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and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Isotropic</a:t>
                </a:r>
                <a:endPara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490" y="4745040"/>
                <a:ext cx="6261327" cy="461665"/>
              </a:xfrm>
              <a:prstGeom prst="rect">
                <a:avLst/>
              </a:prstGeom>
              <a:blipFill>
                <a:blip r:embed="rId9"/>
                <a:stretch>
                  <a:fillRect l="-1266" t="-10526" r="-1266" b="-28947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uadroTexto 14"/>
          <p:cNvSpPr txBox="1"/>
          <p:nvPr/>
        </p:nvSpPr>
        <p:spPr>
          <a:xfrm>
            <a:off x="8560723" y="4745310"/>
            <a:ext cx="2087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Cosmic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Triad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cxnSp>
        <p:nvCxnSpPr>
          <p:cNvPr id="16" name="Conector curvado 15"/>
          <p:cNvCxnSpPr/>
          <p:nvPr/>
        </p:nvCxnSpPr>
        <p:spPr>
          <a:xfrm rot="5400000">
            <a:off x="2500313" y="3273360"/>
            <a:ext cx="386442" cy="269787"/>
          </a:xfrm>
          <a:prstGeom prst="curvedConnector3">
            <a:avLst>
              <a:gd name="adj1" fmla="val -17101"/>
            </a:avLst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curvado 16"/>
          <p:cNvCxnSpPr/>
          <p:nvPr/>
        </p:nvCxnSpPr>
        <p:spPr>
          <a:xfrm rot="5400000">
            <a:off x="7103095" y="3299623"/>
            <a:ext cx="386442" cy="269787"/>
          </a:xfrm>
          <a:prstGeom prst="curvedConnector3">
            <a:avLst>
              <a:gd name="adj1" fmla="val -17101"/>
            </a:avLst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curvado 17"/>
          <p:cNvCxnSpPr/>
          <p:nvPr/>
        </p:nvCxnSpPr>
        <p:spPr>
          <a:xfrm rot="5400000">
            <a:off x="8207688" y="5025397"/>
            <a:ext cx="386442" cy="269787"/>
          </a:xfrm>
          <a:prstGeom prst="curvedConnector3">
            <a:avLst>
              <a:gd name="adj1" fmla="val -17101"/>
            </a:avLst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curvado 18"/>
          <p:cNvCxnSpPr/>
          <p:nvPr/>
        </p:nvCxnSpPr>
        <p:spPr>
          <a:xfrm>
            <a:off x="1238481" y="5308850"/>
            <a:ext cx="386442" cy="269787"/>
          </a:xfrm>
          <a:prstGeom prst="curvedConnector3">
            <a:avLst>
              <a:gd name="adj1" fmla="val -17101"/>
            </a:avLst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 flipV="1">
            <a:off x="1624923" y="2263215"/>
            <a:ext cx="575545" cy="134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63890" t="5551" r="-1" b="11425"/>
          <a:stretch/>
        </p:blipFill>
        <p:spPr>
          <a:xfrm>
            <a:off x="5881301" y="3661563"/>
            <a:ext cx="2818738" cy="846161"/>
          </a:xfrm>
          <a:prstGeom prst="round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22834" b="5714"/>
          <a:stretch/>
        </p:blipFill>
        <p:spPr>
          <a:xfrm>
            <a:off x="1788251" y="5457616"/>
            <a:ext cx="4517409" cy="614149"/>
          </a:xfrm>
          <a:prstGeom prst="round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8462"/>
          <a:stretch/>
        </p:blipFill>
        <p:spPr>
          <a:xfrm>
            <a:off x="7464536" y="5457616"/>
            <a:ext cx="2543175" cy="559186"/>
          </a:xfrm>
          <a:prstGeom prst="roundRect">
            <a:avLst/>
          </a:prstGeom>
        </p:spPr>
      </p:pic>
      <p:sp>
        <p:nvSpPr>
          <p:cNvPr id="24" name="CuadroTexto 23"/>
          <p:cNvSpPr txBox="1"/>
          <p:nvPr/>
        </p:nvSpPr>
        <p:spPr>
          <a:xfrm>
            <a:off x="466979" y="6295605"/>
            <a:ext cx="6261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rPr>
              <a:t>M. Rinaldi, Class. Quantum Grav. </a:t>
            </a:r>
            <a:r>
              <a:rPr lang="it-IT" sz="1600" b="1" dirty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rPr>
              <a:t>32</a:t>
            </a:r>
            <a:r>
              <a:rPr lang="it-IT" sz="1600" dirty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rPr>
              <a:t>, 045002 (2015).</a:t>
            </a:r>
          </a:p>
        </p:txBody>
      </p:sp>
    </p:spTree>
    <p:extLst>
      <p:ext uri="{BB962C8B-B14F-4D97-AF65-F5344CB8AC3E}">
        <p14:creationId xmlns:p14="http://schemas.microsoft.com/office/powerpoint/2010/main" val="2437502794"/>
      </p:ext>
    </p:extLst>
  </p:cSld>
  <p:clrMapOvr>
    <a:masterClrMapping/>
  </p:clrMapOvr>
  <p:transition spd="slow">
    <p:checker dir="vert"/>
    <p:sndAc>
      <p:stSnd>
        <p:snd r:embed="rId2" name="click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-9865"/>
            <a:ext cx="12192000" cy="686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8966" y="2696201"/>
            <a:ext cx="5934075" cy="732006"/>
          </a:xfrm>
          <a:prstGeom prst="roundRect">
            <a:avLst/>
          </a:prstGeom>
        </p:spPr>
      </p:pic>
      <p:grpSp>
        <p:nvGrpSpPr>
          <p:cNvPr id="17" name="Grupo 16"/>
          <p:cNvGrpSpPr/>
          <p:nvPr/>
        </p:nvGrpSpPr>
        <p:grpSpPr>
          <a:xfrm>
            <a:off x="1546879" y="3884828"/>
            <a:ext cx="3118201" cy="668073"/>
            <a:chOff x="1546879" y="3884828"/>
            <a:chExt cx="3118201" cy="668073"/>
          </a:xfrm>
        </p:grpSpPr>
        <p:sp>
          <p:nvSpPr>
            <p:cNvPr id="31" name="CuadroTexto 30"/>
            <p:cNvSpPr txBox="1"/>
            <p:nvPr/>
          </p:nvSpPr>
          <p:spPr>
            <a:xfrm>
              <a:off x="1546879" y="3906570"/>
              <a:ext cx="24642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Excellent</a:t>
              </a:r>
              <a:r>
                <a:rPr lang="es-CO" sz="36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!!!</a:t>
              </a:r>
              <a:endParaRPr lang="es-CO" sz="3600" b="1" dirty="0">
                <a:solidFill>
                  <a:schemeClr val="bg1"/>
                </a:solidFill>
                <a:latin typeface="Candara" panose="020E0502030303020204" pitchFamily="34" charset="0"/>
              </a:endParaRPr>
            </a:p>
          </p:txBody>
        </p:sp>
        <p:pic>
          <p:nvPicPr>
            <p:cNvPr id="23" name="Imagen 22"/>
            <p:cNvPicPr>
              <a:picLocks noChangeAspect="1"/>
            </p:cNvPicPr>
            <p:nvPr/>
          </p:nvPicPr>
          <p:blipFill rotWithShape="1">
            <a:blip r:embed="rId5"/>
            <a:srcRect l="-511" t="3675" r="1411" b="4849"/>
            <a:stretch/>
          </p:blipFill>
          <p:spPr>
            <a:xfrm>
              <a:off x="4038063" y="3884828"/>
              <a:ext cx="627017" cy="627017"/>
            </a:xfrm>
            <a:prstGeom prst="ellipse">
              <a:avLst/>
            </a:prstGeom>
          </p:spPr>
        </p:pic>
      </p:grpSp>
      <p:grpSp>
        <p:nvGrpSpPr>
          <p:cNvPr id="19" name="Grupo 18"/>
          <p:cNvGrpSpPr/>
          <p:nvPr/>
        </p:nvGrpSpPr>
        <p:grpSpPr>
          <a:xfrm>
            <a:off x="885130" y="246642"/>
            <a:ext cx="10424131" cy="1893200"/>
            <a:chOff x="557578" y="246642"/>
            <a:chExt cx="10424131" cy="1893200"/>
          </a:xfrm>
        </p:grpSpPr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266584" y="1358468"/>
              <a:ext cx="6715125" cy="764301"/>
            </a:xfrm>
            <a:prstGeom prst="roundRect">
              <a:avLst/>
            </a:prstGeom>
          </p:spPr>
        </p:pic>
        <p:sp>
          <p:nvSpPr>
            <p:cNvPr id="14" name="CuadroTexto 13"/>
            <p:cNvSpPr txBox="1"/>
            <p:nvPr/>
          </p:nvSpPr>
          <p:spPr>
            <a:xfrm>
              <a:off x="557578" y="1308845"/>
              <a:ext cx="27693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Contribution</a:t>
              </a:r>
              <a:r>
                <a: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of </a:t>
              </a:r>
              <a:r>
                <a:rPr lang="es-CO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the</a:t>
              </a:r>
              <a:r>
                <a: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</a:t>
              </a:r>
              <a:r>
                <a:rPr lang="es-CO" sz="2400" b="1" dirty="0" err="1">
                  <a:solidFill>
                    <a:schemeClr val="bg1"/>
                  </a:solidFill>
                  <a:latin typeface="Candara" panose="020E0502030303020204" pitchFamily="34" charset="0"/>
                </a:rPr>
                <a:t>S</a:t>
              </a:r>
              <a:r>
                <a:rPr lang="es-CO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calar</a:t>
              </a:r>
              <a:r>
                <a: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</a:t>
              </a:r>
              <a:r>
                <a:rPr lang="es-CO" sz="2400" b="1" dirty="0">
                  <a:solidFill>
                    <a:schemeClr val="bg1"/>
                  </a:solidFill>
                  <a:latin typeface="Candara" panose="020E0502030303020204" pitchFamily="34" charset="0"/>
                </a:rPr>
                <a:t>F</a:t>
              </a:r>
              <a:r>
                <a: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ield</a:t>
              </a:r>
              <a:endParaRPr lang="es-CO" sz="2400" b="1" dirty="0">
                <a:solidFill>
                  <a:schemeClr val="bg1"/>
                </a:solidFill>
                <a:latin typeface="Candara" panose="020E0502030303020204" pitchFamily="34" charset="0"/>
              </a:endParaRPr>
            </a:p>
          </p:txBody>
        </p:sp>
        <p:cxnSp>
          <p:nvCxnSpPr>
            <p:cNvPr id="18" name="Conector recto de flecha 17"/>
            <p:cNvCxnSpPr/>
            <p:nvPr/>
          </p:nvCxnSpPr>
          <p:spPr>
            <a:xfrm>
              <a:off x="3363604" y="1740619"/>
              <a:ext cx="579773" cy="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8" name="Imagen 27"/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2610" t="6490" b="8502"/>
            <a:stretch/>
          </p:blipFill>
          <p:spPr>
            <a:xfrm>
              <a:off x="5055301" y="246642"/>
              <a:ext cx="3455489" cy="859809"/>
            </a:xfrm>
            <a:prstGeom prst="roundRect">
              <a:avLst/>
            </a:prstGeom>
          </p:spPr>
        </p:pic>
        <p:sp>
          <p:nvSpPr>
            <p:cNvPr id="29" name="CuadroTexto 28"/>
            <p:cNvSpPr txBox="1"/>
            <p:nvPr/>
          </p:nvSpPr>
          <p:spPr>
            <a:xfrm>
              <a:off x="1597139" y="403043"/>
              <a:ext cx="20689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Energy</a:t>
              </a:r>
              <a:r>
                <a: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Tensor</a:t>
              </a:r>
              <a:endParaRPr lang="es-CO" sz="2400" b="1" dirty="0">
                <a:solidFill>
                  <a:schemeClr val="bg1"/>
                </a:solidFill>
                <a:latin typeface="Candara" panose="020E0502030303020204" pitchFamily="34" charset="0"/>
              </a:endParaRPr>
            </a:p>
          </p:txBody>
        </p:sp>
        <p:cxnSp>
          <p:nvCxnSpPr>
            <p:cNvPr id="30" name="Conector recto de flecha 29"/>
            <p:cNvCxnSpPr/>
            <p:nvPr/>
          </p:nvCxnSpPr>
          <p:spPr>
            <a:xfrm>
              <a:off x="3944620" y="676547"/>
              <a:ext cx="579773" cy="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" name="Grupo 5"/>
          <p:cNvGrpSpPr/>
          <p:nvPr/>
        </p:nvGrpSpPr>
        <p:grpSpPr>
          <a:xfrm>
            <a:off x="1635124" y="2102246"/>
            <a:ext cx="3664298" cy="1809296"/>
            <a:chOff x="1635124" y="2102246"/>
            <a:chExt cx="3664298" cy="1809296"/>
          </a:xfrm>
        </p:grpSpPr>
        <p:sp>
          <p:nvSpPr>
            <p:cNvPr id="15" name="CuadroTexto 14"/>
            <p:cNvSpPr txBox="1"/>
            <p:nvPr/>
          </p:nvSpPr>
          <p:spPr>
            <a:xfrm>
              <a:off x="3391492" y="2718700"/>
              <a:ext cx="190793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600" b="1" dirty="0" err="1" smtClean="0">
                  <a:solidFill>
                    <a:srgbClr val="FF0000"/>
                  </a:solidFill>
                  <a:latin typeface="Candara" panose="020E0502030303020204" pitchFamily="34" charset="0"/>
                </a:rPr>
                <a:t>What</a:t>
              </a:r>
              <a:r>
                <a:rPr lang="es-CO" sz="3600" b="1" dirty="0" smtClean="0">
                  <a:solidFill>
                    <a:srgbClr val="FF0000"/>
                  </a:solidFill>
                  <a:latin typeface="Candara" panose="020E0502030303020204" pitchFamily="34" charset="0"/>
                </a:rPr>
                <a:t>?!</a:t>
              </a:r>
              <a:endParaRPr lang="es-CO" sz="3600" b="1" dirty="0">
                <a:solidFill>
                  <a:srgbClr val="FF0000"/>
                </a:solidFill>
                <a:latin typeface="Candara" panose="020E0502030303020204" pitchFamily="34" charset="0"/>
              </a:endParaRPr>
            </a:p>
          </p:txBody>
        </p:sp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0" b="100000" l="0" r="95495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9470092">
              <a:off x="1635124" y="2102246"/>
              <a:ext cx="1769444" cy="1809296"/>
            </a:xfrm>
            <a:prstGeom prst="rect">
              <a:avLst/>
            </a:prstGeom>
          </p:spPr>
        </p:pic>
      </p:grpSp>
      <p:grpSp>
        <p:nvGrpSpPr>
          <p:cNvPr id="16" name="Grupo 15"/>
          <p:cNvGrpSpPr/>
          <p:nvPr/>
        </p:nvGrpSpPr>
        <p:grpSpPr>
          <a:xfrm>
            <a:off x="1257067" y="4792029"/>
            <a:ext cx="4623371" cy="1649779"/>
            <a:chOff x="1257067" y="4792029"/>
            <a:chExt cx="4623371" cy="1649779"/>
          </a:xfrm>
        </p:grpSpPr>
        <p:grpSp>
          <p:nvGrpSpPr>
            <p:cNvPr id="8" name="Grupo 7"/>
            <p:cNvGrpSpPr/>
            <p:nvPr/>
          </p:nvGrpSpPr>
          <p:grpSpPr>
            <a:xfrm>
              <a:off x="1257067" y="4792029"/>
              <a:ext cx="3773198" cy="1649779"/>
              <a:chOff x="1257067" y="4792029"/>
              <a:chExt cx="3773198" cy="1649779"/>
            </a:xfrm>
          </p:grpSpPr>
          <p:grpSp>
            <p:nvGrpSpPr>
              <p:cNvPr id="25" name="Grupo 24"/>
              <p:cNvGrpSpPr/>
              <p:nvPr/>
            </p:nvGrpSpPr>
            <p:grpSpPr>
              <a:xfrm>
                <a:off x="1597139" y="4792029"/>
                <a:ext cx="3038888" cy="669114"/>
                <a:chOff x="8067864" y="2715113"/>
                <a:chExt cx="3038888" cy="669114"/>
              </a:xfrm>
            </p:grpSpPr>
            <p:pic>
              <p:nvPicPr>
                <p:cNvPr id="3" name="Imagen 2"/>
                <p:cNvPicPr>
                  <a:picLocks noChangeAspect="1"/>
                </p:cNvPicPr>
                <p:nvPr/>
              </p:nvPicPr>
              <p:blipFill rotWithShape="1">
                <a:blip r:embed="rId12">
                  <a:extLst>
                    <a:ext uri="{BEBA8EAE-BF5A-486C-A8C5-ECC9F3942E4B}">
                      <a14:imgProps xmlns:a14="http://schemas.microsoft.com/office/drawing/2010/main">
                        <a14:imgLayer r:embed="rId13"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srcRect l="37138" r="238" b="2433"/>
                <a:stretch/>
              </p:blipFill>
              <p:spPr>
                <a:xfrm>
                  <a:off x="8768501" y="2715113"/>
                  <a:ext cx="2338251" cy="669113"/>
                </a:xfrm>
                <a:prstGeom prst="roundRect">
                  <a:avLst/>
                </a:prstGeom>
              </p:spPr>
            </p:pic>
            <p:pic>
              <p:nvPicPr>
                <p:cNvPr id="24" name="Imagen 23"/>
                <p:cNvPicPr>
                  <a:picLocks noChangeAspect="1"/>
                </p:cNvPicPr>
                <p:nvPr/>
              </p:nvPicPr>
              <p:blipFill rotWithShape="1">
                <a:blip r:embed="rId12">
                  <a:extLst>
                    <a:ext uri="{BEBA8EAE-BF5A-486C-A8C5-ECC9F3942E4B}">
                      <a14:imgProps xmlns:a14="http://schemas.microsoft.com/office/drawing/2010/main">
                        <a14:imgLayer r:embed="rId13"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srcRect l="754" r="77555" b="2433"/>
                <a:stretch/>
              </p:blipFill>
              <p:spPr>
                <a:xfrm>
                  <a:off x="8067864" y="2715114"/>
                  <a:ext cx="809897" cy="669113"/>
                </a:xfrm>
                <a:prstGeom prst="roundRect">
                  <a:avLst/>
                </a:prstGeom>
              </p:spPr>
            </p:pic>
          </p:grpSp>
          <p:grpSp>
            <p:nvGrpSpPr>
              <p:cNvPr id="27" name="Grupo 26"/>
              <p:cNvGrpSpPr/>
              <p:nvPr/>
            </p:nvGrpSpPr>
            <p:grpSpPr>
              <a:xfrm>
                <a:off x="1257067" y="5594083"/>
                <a:ext cx="3773198" cy="847725"/>
                <a:chOff x="7899511" y="3579049"/>
                <a:chExt cx="3773198" cy="847725"/>
              </a:xfrm>
            </p:grpSpPr>
            <p:pic>
              <p:nvPicPr>
                <p:cNvPr id="4" name="Imagen 3"/>
                <p:cNvPicPr>
                  <a:picLocks noChangeAspect="1"/>
                </p:cNvPicPr>
                <p:nvPr/>
              </p:nvPicPr>
              <p:blipFill rotWithShape="1">
                <a:blip r:embed="rId14">
                  <a:extLst>
                    <a:ext uri="{BEBA8EAE-BF5A-486C-A8C5-ECC9F3942E4B}">
                      <a14:imgProps xmlns:a14="http://schemas.microsoft.com/office/drawing/2010/main">
                        <a14:imgLayer r:embed="rId15"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srcRect l="37386" r="-361"/>
                <a:stretch/>
              </p:blipFill>
              <p:spPr>
                <a:xfrm>
                  <a:off x="8511499" y="3579049"/>
                  <a:ext cx="3161210" cy="847725"/>
                </a:xfrm>
                <a:prstGeom prst="roundRect">
                  <a:avLst/>
                </a:prstGeom>
              </p:spPr>
            </p:pic>
            <p:pic>
              <p:nvPicPr>
                <p:cNvPr id="26" name="Imagen 25"/>
                <p:cNvPicPr>
                  <a:picLocks noChangeAspect="1"/>
                </p:cNvPicPr>
                <p:nvPr/>
              </p:nvPicPr>
              <p:blipFill rotWithShape="1">
                <a:blip r:embed="rId14">
                  <a:extLst>
                    <a:ext uri="{BEBA8EAE-BF5A-486C-A8C5-ECC9F3942E4B}">
                      <a14:imgProps xmlns:a14="http://schemas.microsoft.com/office/drawing/2010/main">
                        <a14:imgLayer r:embed="rId15"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srcRect r="84215"/>
                <a:stretch/>
              </p:blipFill>
              <p:spPr>
                <a:xfrm>
                  <a:off x="7899511" y="3579049"/>
                  <a:ext cx="792372" cy="847725"/>
                </a:xfrm>
                <a:prstGeom prst="roundRect">
                  <a:avLst/>
                </a:prstGeom>
              </p:spPr>
            </p:pic>
          </p:grpSp>
        </p:grpSp>
        <p:cxnSp>
          <p:nvCxnSpPr>
            <p:cNvPr id="44" name="Conector curvado 43"/>
            <p:cNvCxnSpPr/>
            <p:nvPr/>
          </p:nvCxnSpPr>
          <p:spPr>
            <a:xfrm rot="10800000">
              <a:off x="5336664" y="5192607"/>
              <a:ext cx="543774" cy="194108"/>
            </a:xfrm>
            <a:prstGeom prst="curvedConnector3">
              <a:avLst>
                <a:gd name="adj1" fmla="val -14861"/>
              </a:avLst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" name="Grupo 6"/>
          <p:cNvGrpSpPr/>
          <p:nvPr/>
        </p:nvGrpSpPr>
        <p:grpSpPr>
          <a:xfrm>
            <a:off x="6096000" y="2349320"/>
            <a:ext cx="5071508" cy="3832970"/>
            <a:chOff x="6096000" y="2349320"/>
            <a:chExt cx="5071508" cy="3832970"/>
          </a:xfrm>
        </p:grpSpPr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243208" y="3006895"/>
              <a:ext cx="3924300" cy="1504950"/>
            </a:xfrm>
            <a:prstGeom prst="round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uadroTexto 12"/>
                <p:cNvSpPr txBox="1"/>
                <p:nvPr/>
              </p:nvSpPr>
              <p:spPr>
                <a:xfrm>
                  <a:off x="6985772" y="2349320"/>
                  <a:ext cx="305003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CO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Solution</a:t>
                  </a:r>
                  <a:r>
                    <a:rPr lang="es-CO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? </a:t>
                  </a:r>
                  <a14:m>
                    <m:oMath xmlns:m="http://schemas.openxmlformats.org/officeDocument/2006/math">
                      <m:r>
                        <a:rPr lang="es-CO" sz="2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s-CO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Endless</a:t>
                  </a:r>
                  <a:endParaRPr lang="es-CO" sz="2400" b="1" dirty="0">
                    <a:solidFill>
                      <a:schemeClr val="bg1"/>
                    </a:solidFill>
                    <a:latin typeface="Candara" panose="020E0502030303020204" pitchFamily="34" charset="0"/>
                  </a:endParaRPr>
                </a:p>
              </p:txBody>
            </p:sp>
          </mc:Choice>
          <mc:Fallback xmlns="">
            <p:sp>
              <p:nvSpPr>
                <p:cNvPr id="13" name="CuadroTexto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85772" y="2349320"/>
                  <a:ext cx="3050036" cy="461665"/>
                </a:xfrm>
                <a:prstGeom prst="rect">
                  <a:avLst/>
                </a:prstGeom>
                <a:blipFill>
                  <a:blip r:embed="rId18"/>
                  <a:stretch>
                    <a:fillRect t="-10526" b="-28947"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Conector curvado 35"/>
            <p:cNvCxnSpPr/>
            <p:nvPr/>
          </p:nvCxnSpPr>
          <p:spPr>
            <a:xfrm rot="16200000" flipH="1">
              <a:off x="9842587" y="2561308"/>
              <a:ext cx="386442" cy="269787"/>
            </a:xfrm>
            <a:prstGeom prst="curvedConnector3">
              <a:avLst>
                <a:gd name="adj1" fmla="val -17101"/>
              </a:avLst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CuadroTexto 36"/>
            <p:cNvSpPr txBox="1"/>
            <p:nvPr/>
          </p:nvSpPr>
          <p:spPr>
            <a:xfrm>
              <a:off x="6096000" y="5211228"/>
              <a:ext cx="20689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Unitary</a:t>
              </a:r>
              <a:r>
                <a: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Gauge</a:t>
              </a:r>
              <a:endParaRPr lang="es-CO" sz="2400" b="1" dirty="0">
                <a:solidFill>
                  <a:schemeClr val="bg1"/>
                </a:solidFill>
                <a:latin typeface="Candara" panose="020E0502030303020204" pitchFamily="34" charset="0"/>
              </a:endParaRPr>
            </a:p>
          </p:txBody>
        </p:sp>
        <p:cxnSp>
          <p:nvCxnSpPr>
            <p:cNvPr id="53" name="Conector curvado 52"/>
            <p:cNvCxnSpPr/>
            <p:nvPr/>
          </p:nvCxnSpPr>
          <p:spPr>
            <a:xfrm>
              <a:off x="7624146" y="5690970"/>
              <a:ext cx="630224" cy="273550"/>
            </a:xfrm>
            <a:prstGeom prst="curvedConnector3">
              <a:avLst>
                <a:gd name="adj1" fmla="val -3891"/>
              </a:avLst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19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6916" t="17378" r="6987" b="16489"/>
            <a:stretch/>
          </p:blipFill>
          <p:spPr>
            <a:xfrm>
              <a:off x="8679977" y="5690970"/>
              <a:ext cx="1828800" cy="491320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387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-15296"/>
            <a:ext cx="12192000" cy="687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27231" y="1579688"/>
            <a:ext cx="6334125" cy="752475"/>
          </a:xfrm>
          <a:prstGeom prst="round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41530" y="2564338"/>
            <a:ext cx="6105525" cy="914400"/>
          </a:xfrm>
          <a:prstGeom prst="round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51207" y="5447413"/>
            <a:ext cx="3838575" cy="752475"/>
          </a:xfrm>
          <a:prstGeom prst="round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98833" y="4178677"/>
            <a:ext cx="3743325" cy="742950"/>
          </a:xfrm>
          <a:prstGeom prst="round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241808" y="507690"/>
            <a:ext cx="2810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179128" y="2102254"/>
            <a:ext cx="2068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Friedmann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Equations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030380" y="4178677"/>
            <a:ext cx="22680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Equation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for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the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Higgs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Field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3541680" y="4594175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996708" y="5481905"/>
            <a:ext cx="23474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Equation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for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the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Gauge Field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cxnSp>
        <p:nvCxnSpPr>
          <p:cNvPr id="14" name="Conector recto de flecha 13"/>
          <p:cNvCxnSpPr/>
          <p:nvPr/>
        </p:nvCxnSpPr>
        <p:spPr>
          <a:xfrm>
            <a:off x="3541680" y="5823651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Abrir llave 15"/>
          <p:cNvSpPr/>
          <p:nvPr/>
        </p:nvSpPr>
        <p:spPr>
          <a:xfrm>
            <a:off x="3374234" y="1750423"/>
            <a:ext cx="544623" cy="1668214"/>
          </a:xfrm>
          <a:prstGeom prst="leftBrace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10" name="Grupo 9"/>
          <p:cNvGrpSpPr/>
          <p:nvPr/>
        </p:nvGrpSpPr>
        <p:grpSpPr>
          <a:xfrm>
            <a:off x="6570709" y="1574129"/>
            <a:ext cx="2958772" cy="4610675"/>
            <a:chOff x="6570709" y="1574129"/>
            <a:chExt cx="2958772" cy="4610675"/>
          </a:xfrm>
        </p:grpSpPr>
        <p:sp>
          <p:nvSpPr>
            <p:cNvPr id="8" name="Rectángulo redondeado 7"/>
            <p:cNvSpPr/>
            <p:nvPr/>
          </p:nvSpPr>
          <p:spPr>
            <a:xfrm>
              <a:off x="6570709" y="4178677"/>
              <a:ext cx="1058389" cy="74295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7" name="Rectángulo redondeado 16"/>
            <p:cNvSpPr/>
            <p:nvPr/>
          </p:nvSpPr>
          <p:spPr>
            <a:xfrm>
              <a:off x="7238464" y="5441854"/>
              <a:ext cx="1106294" cy="74295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8" name="Rectángulo redondeado 17"/>
            <p:cNvSpPr/>
            <p:nvPr/>
          </p:nvSpPr>
          <p:spPr>
            <a:xfrm>
              <a:off x="7791611" y="1574129"/>
              <a:ext cx="1737870" cy="74295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9" name="Rectángulo redondeado 18"/>
            <p:cNvSpPr/>
            <p:nvPr/>
          </p:nvSpPr>
          <p:spPr>
            <a:xfrm>
              <a:off x="7815468" y="2584529"/>
              <a:ext cx="1058389" cy="881365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sp>
        <p:nvSpPr>
          <p:cNvPr id="15" name="CuadroTexto 14"/>
          <p:cNvSpPr txBox="1"/>
          <p:nvPr/>
        </p:nvSpPr>
        <p:spPr>
          <a:xfrm>
            <a:off x="3896028" y="322369"/>
            <a:ext cx="4399943" cy="6469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>
                <a:latin typeface="Candara" panose="020E0502030303020204" pitchFamily="34" charset="0"/>
              </a:rPr>
              <a:t>Field </a:t>
            </a:r>
            <a:r>
              <a:rPr lang="es-CO" sz="3200" b="1" dirty="0" err="1" smtClean="0">
                <a:latin typeface="Candara" panose="020E0502030303020204" pitchFamily="34" charset="0"/>
              </a:rPr>
              <a:t>Equations</a:t>
            </a:r>
            <a:r>
              <a:rPr lang="es-CO" sz="3200" b="1" dirty="0" smtClean="0">
                <a:latin typeface="Candara" panose="020E0502030303020204" pitchFamily="34" charset="0"/>
              </a:rPr>
              <a:t>.</a:t>
            </a:r>
            <a:endParaRPr lang="es-CO" sz="32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89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505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85791" t="881" r="205" b="55143"/>
          <a:stretch/>
        </p:blipFill>
        <p:spPr>
          <a:xfrm>
            <a:off x="5088816" y="1752227"/>
            <a:ext cx="1267097" cy="770708"/>
          </a:xfrm>
          <a:prstGeom prst="round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4662" r="78448" b="54461"/>
          <a:stretch/>
        </p:blipFill>
        <p:spPr>
          <a:xfrm>
            <a:off x="160987" y="1743585"/>
            <a:ext cx="1528356" cy="798096"/>
          </a:xfrm>
          <a:prstGeom prst="round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32088" t="972" r="50011" b="54307"/>
          <a:stretch/>
        </p:blipFill>
        <p:spPr>
          <a:xfrm>
            <a:off x="1868912" y="1757604"/>
            <a:ext cx="1619795" cy="783773"/>
          </a:xfrm>
          <a:prstGeom prst="round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61104" t="-481" r="25181" b="56504"/>
          <a:stretch/>
        </p:blipFill>
        <p:spPr>
          <a:xfrm>
            <a:off x="3668276" y="1731057"/>
            <a:ext cx="1240971" cy="770708"/>
          </a:xfrm>
          <a:prstGeom prst="round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3847147" y="1061584"/>
            <a:ext cx="4460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Normalized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Expansion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Variables: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315427" y="290215"/>
            <a:ext cx="3523980" cy="6469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err="1" smtClean="0">
                <a:latin typeface="Candara" panose="020E0502030303020204" pitchFamily="34" charset="0"/>
              </a:rPr>
              <a:t>Dynamical</a:t>
            </a:r>
            <a:r>
              <a:rPr lang="es-CO" sz="3200" b="1" dirty="0" smtClean="0">
                <a:latin typeface="Candara" panose="020E0502030303020204" pitchFamily="34" charset="0"/>
              </a:rPr>
              <a:t> </a:t>
            </a:r>
            <a:r>
              <a:rPr lang="es-CO" sz="3200" b="1" dirty="0" err="1" smtClean="0">
                <a:latin typeface="Candara" panose="020E0502030303020204" pitchFamily="34" charset="0"/>
              </a:rPr>
              <a:t>System</a:t>
            </a:r>
            <a:endParaRPr lang="es-CO" sz="3200" b="1" dirty="0">
              <a:latin typeface="Candara" panose="020E050203030302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6105" t="55774" r="67149" b="1149"/>
          <a:stretch/>
        </p:blipFill>
        <p:spPr>
          <a:xfrm>
            <a:off x="6535482" y="1772015"/>
            <a:ext cx="1515292" cy="754949"/>
          </a:xfrm>
          <a:prstGeom prst="round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72443" t="55774" r="9872" b="996"/>
          <a:stretch/>
        </p:blipFill>
        <p:spPr>
          <a:xfrm>
            <a:off x="8230343" y="1745521"/>
            <a:ext cx="1600200" cy="757646"/>
          </a:xfrm>
          <a:prstGeom prst="round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-8488"/>
          <a:stretch/>
        </p:blipFill>
        <p:spPr>
          <a:xfrm>
            <a:off x="3130703" y="3291840"/>
            <a:ext cx="8039100" cy="372007"/>
          </a:xfrm>
          <a:prstGeom prst="round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30703" y="4763525"/>
            <a:ext cx="8324850" cy="342900"/>
          </a:xfrm>
          <a:prstGeom prst="round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30703" y="5414309"/>
            <a:ext cx="8067675" cy="304800"/>
          </a:xfrm>
          <a:prstGeom prst="roundRect">
            <a:avLst/>
          </a:prstGeom>
        </p:spPr>
      </p:pic>
      <p:sp>
        <p:nvSpPr>
          <p:cNvPr id="22" name="CuadroTexto 21"/>
          <p:cNvSpPr txBox="1"/>
          <p:nvPr/>
        </p:nvSpPr>
        <p:spPr>
          <a:xfrm>
            <a:off x="3788025" y="2677678"/>
            <a:ext cx="4460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Fixed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Points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6285" t="64687" r="12759" b="2185"/>
          <a:stretch/>
        </p:blipFill>
        <p:spPr>
          <a:xfrm>
            <a:off x="3130703" y="4012869"/>
            <a:ext cx="7294649" cy="391270"/>
          </a:xfrm>
          <a:prstGeom prst="roundRect">
            <a:avLst/>
          </a:prstGeom>
        </p:spPr>
      </p:pic>
      <p:sp>
        <p:nvSpPr>
          <p:cNvPr id="26" name="CuadroTexto 25"/>
          <p:cNvSpPr txBox="1"/>
          <p:nvPr/>
        </p:nvSpPr>
        <p:spPr>
          <a:xfrm>
            <a:off x="292400" y="3202182"/>
            <a:ext cx="1861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Kination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281186" y="3984840"/>
            <a:ext cx="1861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Radiation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281187" y="4683792"/>
            <a:ext cx="1861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Matter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256846" y="5307940"/>
            <a:ext cx="1861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Transition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281187" y="6010173"/>
            <a:ext cx="1861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Dark</a:t>
            </a:r>
            <a:r>
              <a:rPr lang="es-MX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MX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Energy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cxnSp>
        <p:nvCxnSpPr>
          <p:cNvPr id="31" name="Conector recto de flecha 30"/>
          <p:cNvCxnSpPr/>
          <p:nvPr/>
        </p:nvCxnSpPr>
        <p:spPr>
          <a:xfrm>
            <a:off x="2153523" y="3492397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/>
        </p:nvCxnSpPr>
        <p:spPr>
          <a:xfrm>
            <a:off x="2244963" y="4956352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2220622" y="5553073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>
            <a:off x="2256886" y="6266901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014" t="12666" r="934" b="21286"/>
          <a:stretch/>
        </p:blipFill>
        <p:spPr>
          <a:xfrm>
            <a:off x="3117350" y="6097057"/>
            <a:ext cx="7915702" cy="313898"/>
          </a:xfrm>
          <a:prstGeom prst="roundRect">
            <a:avLst/>
          </a:prstGeom>
        </p:spPr>
      </p:pic>
      <p:cxnSp>
        <p:nvCxnSpPr>
          <p:cNvPr id="35" name="Conector recto de flecha 34"/>
          <p:cNvCxnSpPr/>
          <p:nvPr/>
        </p:nvCxnSpPr>
        <p:spPr>
          <a:xfrm>
            <a:off x="2153523" y="4215673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22946"/>
          <a:stretch/>
        </p:blipFill>
        <p:spPr>
          <a:xfrm>
            <a:off x="10010112" y="1829890"/>
            <a:ext cx="1854183" cy="608074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358179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6322423" y="692331"/>
            <a:ext cx="3762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FALTA GRAFICA RADIACION.</a:t>
            </a:r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896302" y="1307282"/>
            <a:ext cx="2264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Jacobian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334009" y="445094"/>
            <a:ext cx="3523980" cy="6469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err="1" smtClean="0">
                <a:latin typeface="Candara" panose="020E0502030303020204" pitchFamily="34" charset="0"/>
              </a:rPr>
              <a:t>Stability</a:t>
            </a:r>
            <a:r>
              <a:rPr lang="es-CO" sz="3200" b="1" dirty="0" smtClean="0">
                <a:latin typeface="Candara" panose="020E0502030303020204" pitchFamily="34" charset="0"/>
              </a:rPr>
              <a:t> </a:t>
            </a:r>
            <a:r>
              <a:rPr lang="es-CO" sz="3200" b="1" dirty="0" err="1" smtClean="0">
                <a:latin typeface="Candara" panose="020E0502030303020204" pitchFamily="34" charset="0"/>
              </a:rPr>
              <a:t>Analysis</a:t>
            </a:r>
            <a:r>
              <a:rPr lang="es-CO" sz="3200" b="1" dirty="0" smtClean="0">
                <a:latin typeface="Candara" panose="020E0502030303020204" pitchFamily="34" charset="0"/>
              </a:rPr>
              <a:t>.</a:t>
            </a:r>
            <a:endParaRPr lang="es-CO" sz="3200" b="1" dirty="0">
              <a:latin typeface="Candara" panose="020E0502030303020204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3558" t="13146" r="4516" b="16143"/>
          <a:stretch/>
        </p:blipFill>
        <p:spPr>
          <a:xfrm>
            <a:off x="4410501" y="1390318"/>
            <a:ext cx="3370997" cy="518615"/>
          </a:xfrm>
          <a:prstGeom prst="roundRect">
            <a:avLst/>
          </a:prstGeom>
        </p:spPr>
      </p:pic>
      <p:cxnSp>
        <p:nvCxnSpPr>
          <p:cNvPr id="15" name="Conector recto de flecha 14"/>
          <p:cNvCxnSpPr/>
          <p:nvPr/>
        </p:nvCxnSpPr>
        <p:spPr>
          <a:xfrm>
            <a:off x="3161212" y="1560946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CuadroTexto 15"/>
          <p:cNvSpPr txBox="1"/>
          <p:nvPr/>
        </p:nvSpPr>
        <p:spPr>
          <a:xfrm>
            <a:off x="656704" y="2202341"/>
            <a:ext cx="1861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Kination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cxnSp>
        <p:nvCxnSpPr>
          <p:cNvPr id="17" name="Conector recto de flecha 16"/>
          <p:cNvCxnSpPr/>
          <p:nvPr/>
        </p:nvCxnSpPr>
        <p:spPr>
          <a:xfrm>
            <a:off x="2765674" y="2479649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7054919" y="2433173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7708192" y="2191937"/>
            <a:ext cx="2264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Repeller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656704" y="3097400"/>
            <a:ext cx="1861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Radiation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cxnSp>
        <p:nvCxnSpPr>
          <p:cNvPr id="24" name="Conector recto de flecha 23"/>
          <p:cNvCxnSpPr/>
          <p:nvPr/>
        </p:nvCxnSpPr>
        <p:spPr>
          <a:xfrm>
            <a:off x="8490022" y="4395039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CuadroTexto 24"/>
          <p:cNvSpPr txBox="1"/>
          <p:nvPr/>
        </p:nvSpPr>
        <p:spPr>
          <a:xfrm>
            <a:off x="7594184" y="3101028"/>
            <a:ext cx="2264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Saddle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584421" y="4140987"/>
            <a:ext cx="1861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Matter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cxnSp>
        <p:nvCxnSpPr>
          <p:cNvPr id="27" name="Conector recto de flecha 26"/>
          <p:cNvCxnSpPr/>
          <p:nvPr/>
        </p:nvCxnSpPr>
        <p:spPr>
          <a:xfrm>
            <a:off x="2708529" y="4364333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CuadroTexto 29"/>
          <p:cNvSpPr txBox="1"/>
          <p:nvPr/>
        </p:nvSpPr>
        <p:spPr>
          <a:xfrm>
            <a:off x="9016526" y="4180081"/>
            <a:ext cx="2264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Saddle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656704" y="5206395"/>
            <a:ext cx="1861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Transition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cxnSp>
        <p:nvCxnSpPr>
          <p:cNvPr id="32" name="Conector recto de flecha 31"/>
          <p:cNvCxnSpPr/>
          <p:nvPr/>
        </p:nvCxnSpPr>
        <p:spPr>
          <a:xfrm>
            <a:off x="2780812" y="5437227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>
            <a:off x="8253943" y="5425844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CuadroTexto 34"/>
          <p:cNvSpPr txBox="1"/>
          <p:nvPr/>
        </p:nvSpPr>
        <p:spPr>
          <a:xfrm>
            <a:off x="8945744" y="5221176"/>
            <a:ext cx="2984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Saddle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-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Inconsistent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40" name="CuadroTexto 39"/>
          <p:cNvSpPr txBox="1"/>
          <p:nvPr/>
        </p:nvSpPr>
        <p:spPr>
          <a:xfrm>
            <a:off x="584421" y="6042111"/>
            <a:ext cx="1861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Dark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Energy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cxnSp>
        <p:nvCxnSpPr>
          <p:cNvPr id="41" name="Conector recto de flecha 40"/>
          <p:cNvCxnSpPr/>
          <p:nvPr/>
        </p:nvCxnSpPr>
        <p:spPr>
          <a:xfrm>
            <a:off x="2718923" y="6284828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CuadroTexto 42"/>
          <p:cNvSpPr txBox="1"/>
          <p:nvPr/>
        </p:nvSpPr>
        <p:spPr>
          <a:xfrm>
            <a:off x="9097835" y="5961663"/>
            <a:ext cx="2680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Attractor</a:t>
            </a:r>
            <a:r>
              <a:rPr lang="es-CO" sz="36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!!!</a:t>
            </a:r>
            <a:endParaRPr lang="es-CO" sz="36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pic>
        <p:nvPicPr>
          <p:cNvPr id="45" name="Imagen 4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636" t="15294" r="3611" b="7649"/>
          <a:stretch/>
        </p:blipFill>
        <p:spPr>
          <a:xfrm>
            <a:off x="3838722" y="5188288"/>
            <a:ext cx="3953023" cy="506437"/>
          </a:xfrm>
          <a:prstGeom prst="roundRect">
            <a:avLst/>
          </a:prstGeom>
        </p:spPr>
      </p:pic>
      <p:pic>
        <p:nvPicPr>
          <p:cNvPr id="46" name="Imagen 45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792" t="14629" r="2241" b="12627"/>
          <a:stretch/>
        </p:blipFill>
        <p:spPr>
          <a:xfrm>
            <a:off x="3842569" y="6052711"/>
            <a:ext cx="4206240" cy="464234"/>
          </a:xfrm>
          <a:prstGeom prst="roundRect">
            <a:avLst/>
          </a:prstGeom>
        </p:spPr>
      </p:pic>
      <p:pic>
        <p:nvPicPr>
          <p:cNvPr id="47" name="Imagen 46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930" t="7134" r="2214" b="8732"/>
          <a:stretch/>
        </p:blipFill>
        <p:spPr>
          <a:xfrm>
            <a:off x="3838722" y="3902612"/>
            <a:ext cx="4079631" cy="872197"/>
          </a:xfrm>
          <a:prstGeom prst="roundRect">
            <a:avLst/>
          </a:prstGeom>
        </p:spPr>
      </p:pic>
      <p:cxnSp>
        <p:nvCxnSpPr>
          <p:cNvPr id="49" name="Conector recto de flecha 48"/>
          <p:cNvCxnSpPr/>
          <p:nvPr/>
        </p:nvCxnSpPr>
        <p:spPr>
          <a:xfrm>
            <a:off x="8436753" y="6272943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0" name="Imagen 49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262" t="6736" r="1753" b="12495"/>
          <a:stretch/>
        </p:blipFill>
        <p:spPr>
          <a:xfrm>
            <a:off x="3927846" y="3164873"/>
            <a:ext cx="2771336" cy="492370"/>
          </a:xfrm>
          <a:prstGeom prst="roundRect">
            <a:avLst/>
          </a:prstGeom>
        </p:spPr>
      </p:pic>
      <p:pic>
        <p:nvPicPr>
          <p:cNvPr id="51" name="Imagen 50"/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3010" t="13843" r="3149" b="11240"/>
          <a:stretch/>
        </p:blipFill>
        <p:spPr>
          <a:xfrm>
            <a:off x="3927846" y="2240557"/>
            <a:ext cx="2475914" cy="492369"/>
          </a:xfrm>
          <a:prstGeom prst="roundRect">
            <a:avLst/>
          </a:prstGeom>
        </p:spPr>
      </p:pic>
      <p:cxnSp>
        <p:nvCxnSpPr>
          <p:cNvPr id="37" name="Conector recto de flecha 36"/>
          <p:cNvCxnSpPr/>
          <p:nvPr/>
        </p:nvCxnSpPr>
        <p:spPr>
          <a:xfrm>
            <a:off x="2708528" y="3378284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ector recto de flecha 37"/>
          <p:cNvCxnSpPr/>
          <p:nvPr/>
        </p:nvCxnSpPr>
        <p:spPr>
          <a:xfrm>
            <a:off x="7201725" y="3344871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608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o 9"/>
          <p:cNvGrpSpPr/>
          <p:nvPr/>
        </p:nvGrpSpPr>
        <p:grpSpPr>
          <a:xfrm>
            <a:off x="386812" y="3272382"/>
            <a:ext cx="11286510" cy="3470887"/>
            <a:chOff x="386812" y="3272382"/>
            <a:chExt cx="11286510" cy="3470887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77497" y="3272382"/>
              <a:ext cx="4695825" cy="340042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CuadroTexto 4"/>
                <p:cNvSpPr txBox="1"/>
                <p:nvPr/>
              </p:nvSpPr>
              <p:spPr>
                <a:xfrm>
                  <a:off x="386812" y="3696281"/>
                  <a:ext cx="5709188" cy="30469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CO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Evolution of </a:t>
                  </a:r>
                  <a:r>
                    <a:rPr lang="es-CO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the</a:t>
                  </a:r>
                  <a:r>
                    <a:rPr lang="es-CO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CO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Density</a:t>
                  </a:r>
                  <a:r>
                    <a:rPr lang="es-CO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CO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Parameters</a:t>
                  </a:r>
                  <a:r>
                    <a:rPr lang="es-CO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:</a:t>
                  </a:r>
                </a:p>
                <a:p>
                  <a:pPr algn="ctr"/>
                  <a:endPara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endParaRPr>
                </a:p>
                <a:p>
                  <a:pPr algn="just"/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The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first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stage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is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the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domination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of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the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kinetic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energy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of </a:t>
                  </a:r>
                  <a14:m>
                    <m:oMath xmlns:m="http://schemas.openxmlformats.org/officeDocument/2006/math">
                      <m:r>
                        <a:rPr lang="es-MX" sz="24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𝚽</m:t>
                      </m:r>
                    </m:oMath>
                  </a14:m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,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passes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through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radiation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and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matter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eras,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eventually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it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reaches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the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dark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energy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stage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which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is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an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attractor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.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The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Universe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is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condemned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to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suffer</a:t>
                  </a:r>
                  <a:r>
                    <a:rPr lang="es-MX" sz="2400" b="1" dirty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accelerated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 </a:t>
                  </a:r>
                  <a:r>
                    <a:rPr lang="es-MX" sz="2400" b="1" dirty="0" err="1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expansion</a:t>
                  </a:r>
                  <a:r>
                    <a:rPr lang="es-MX" sz="2400" b="1" dirty="0" smtClean="0">
                      <a:solidFill>
                        <a:schemeClr val="bg1"/>
                      </a:solidFill>
                      <a:latin typeface="Candara" panose="020E0502030303020204" pitchFamily="34" charset="0"/>
                    </a:rPr>
                    <a:t>.</a:t>
                  </a:r>
                  <a:endParaRPr lang="es-CO" sz="2400" b="1" dirty="0">
                    <a:solidFill>
                      <a:schemeClr val="bg1"/>
                    </a:solidFill>
                    <a:latin typeface="Candara" panose="020E0502030303020204" pitchFamily="34" charset="0"/>
                  </a:endParaRPr>
                </a:p>
              </p:txBody>
            </p:sp>
          </mc:Choice>
          <mc:Fallback xmlns="">
            <p:sp>
              <p:nvSpPr>
                <p:cNvPr id="5" name="CuadroTexto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812" y="3696281"/>
                  <a:ext cx="5709188" cy="3046988"/>
                </a:xfrm>
                <a:prstGeom prst="rect">
                  <a:avLst/>
                </a:prstGeom>
                <a:blipFill>
                  <a:blip r:embed="rId4"/>
                  <a:stretch>
                    <a:fillRect l="-1601" t="-1600" r="-1708" b="-3600"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" name="Conector recto de flecha 6"/>
            <p:cNvCxnSpPr/>
            <p:nvPr/>
          </p:nvCxnSpPr>
          <p:spPr>
            <a:xfrm>
              <a:off x="6221622" y="5013033"/>
              <a:ext cx="579773" cy="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" name="Grupo 8"/>
          <p:cNvGrpSpPr/>
          <p:nvPr/>
        </p:nvGrpSpPr>
        <p:grpSpPr>
          <a:xfrm>
            <a:off x="881497" y="219366"/>
            <a:ext cx="10613818" cy="3257550"/>
            <a:chOff x="881497" y="219366"/>
            <a:chExt cx="10613818" cy="3257550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1497" y="219366"/>
              <a:ext cx="4648200" cy="3257550"/>
            </a:xfrm>
            <a:prstGeom prst="rect">
              <a:avLst/>
            </a:prstGeom>
          </p:spPr>
        </p:pic>
        <p:sp>
          <p:nvSpPr>
            <p:cNvPr id="6" name="CuadroTexto 5"/>
            <p:cNvSpPr txBox="1"/>
            <p:nvPr/>
          </p:nvSpPr>
          <p:spPr>
            <a:xfrm>
              <a:off x="6801395" y="409533"/>
              <a:ext cx="469392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Evolution</a:t>
              </a:r>
              <a:r>
                <a: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of </a:t>
              </a:r>
              <a:r>
                <a:rPr lang="es-CO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the</a:t>
              </a:r>
              <a:r>
                <a: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</a:t>
              </a:r>
              <a:r>
                <a:rPr lang="es-CO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Deceleration</a:t>
              </a:r>
              <a:r>
                <a: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</a:t>
              </a:r>
              <a:r>
                <a:rPr lang="es-CO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Parameter</a:t>
              </a:r>
              <a:r>
                <a: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and </a:t>
              </a:r>
              <a:r>
                <a:rPr lang="es-CO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the</a:t>
              </a:r>
              <a:r>
                <a: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</a:t>
              </a:r>
              <a:r>
                <a:rPr lang="es-CO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Effective</a:t>
              </a:r>
              <a:r>
                <a: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</a:t>
              </a:r>
              <a:r>
                <a:rPr lang="es-CO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State</a:t>
              </a:r>
              <a:r>
                <a: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</a:t>
              </a:r>
              <a:r>
                <a:rPr lang="es-CO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Equation</a:t>
              </a:r>
              <a:r>
                <a: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:</a:t>
              </a:r>
            </a:p>
            <a:p>
              <a:pPr algn="ctr"/>
              <a:endPara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endParaRPr>
            </a:p>
            <a:p>
              <a:pPr algn="just"/>
              <a:r>
                <a:rPr lang="es-MX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The</a:t>
              </a:r>
              <a:r>
                <a:rPr lang="es-MX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final </a:t>
              </a:r>
              <a:r>
                <a:rPr lang="es-MX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stage</a:t>
              </a:r>
              <a:r>
                <a:rPr lang="es-MX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of </a:t>
              </a:r>
              <a:r>
                <a:rPr lang="es-MX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the</a:t>
              </a:r>
              <a:r>
                <a:rPr lang="es-MX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</a:t>
              </a:r>
              <a:r>
                <a:rPr lang="es-MX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Universe</a:t>
              </a:r>
              <a:r>
                <a:rPr lang="es-MX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</a:t>
              </a:r>
              <a:r>
                <a:rPr lang="es-MX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is</a:t>
              </a:r>
              <a:r>
                <a:rPr lang="es-MX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</a:t>
              </a:r>
              <a:r>
                <a:rPr lang="es-MX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characterized</a:t>
              </a:r>
              <a:r>
                <a:rPr lang="es-MX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</a:t>
              </a:r>
              <a:r>
                <a:rPr lang="es-MX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by</a:t>
              </a:r>
              <a:r>
                <a:rPr lang="es-MX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a </a:t>
              </a:r>
              <a:r>
                <a:rPr lang="es-MX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negative</a:t>
              </a:r>
              <a:r>
                <a:rPr lang="es-MX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</a:t>
              </a:r>
              <a:r>
                <a:rPr lang="es-MX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state</a:t>
              </a:r>
              <a:r>
                <a:rPr lang="es-MX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 </a:t>
              </a:r>
              <a:r>
                <a:rPr lang="es-MX" sz="2400" b="1" dirty="0" err="1" smtClean="0">
                  <a:solidFill>
                    <a:schemeClr val="bg1"/>
                  </a:solidFill>
                  <a:latin typeface="Candara" panose="020E0502030303020204" pitchFamily="34" charset="0"/>
                </a:rPr>
                <a:t>equation</a:t>
              </a:r>
              <a:r>
                <a:rPr lang="es-MX" sz="2400" b="1" dirty="0" smtClean="0">
                  <a:solidFill>
                    <a:schemeClr val="bg1"/>
                  </a:solidFill>
                  <a:latin typeface="Candara" panose="020E0502030303020204" pitchFamily="34" charset="0"/>
                </a:rPr>
                <a:t>.</a:t>
              </a:r>
              <a:endPara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endParaRPr>
            </a:p>
          </p:txBody>
        </p:sp>
        <p:cxnSp>
          <p:nvCxnSpPr>
            <p:cNvPr id="8" name="Conector recto de flecha 7"/>
            <p:cNvCxnSpPr/>
            <p:nvPr/>
          </p:nvCxnSpPr>
          <p:spPr>
            <a:xfrm flipH="1">
              <a:off x="5806113" y="1925845"/>
              <a:ext cx="579773" cy="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141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4334010" y="507997"/>
            <a:ext cx="3523980" cy="6469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err="1" smtClean="0">
                <a:latin typeface="Candara" panose="020E0502030303020204" pitchFamily="34" charset="0"/>
              </a:rPr>
              <a:t>Conclusions</a:t>
            </a:r>
            <a:r>
              <a:rPr lang="es-CO" sz="3200" b="1" dirty="0" smtClean="0">
                <a:latin typeface="Candara" panose="020E0502030303020204" pitchFamily="34" charset="0"/>
              </a:rPr>
              <a:t>.</a:t>
            </a:r>
            <a:endParaRPr lang="es-CO" sz="3200" b="1" dirty="0">
              <a:latin typeface="Candara" panose="020E0502030303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/>
              <p:cNvSpPr txBox="1"/>
              <p:nvPr/>
            </p:nvSpPr>
            <p:spPr>
              <a:xfrm>
                <a:off x="666856" y="1481554"/>
                <a:ext cx="10554139" cy="483209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EYMH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theory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in </a:t>
                </a:r>
                <a14:m>
                  <m:oMath xmlns:m="http://schemas.openxmlformats.org/officeDocument/2006/math">
                    <m:r>
                      <a:rPr lang="es-MX" sz="28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𝑆𝑈</m:t>
                    </m:r>
                    <m:r>
                      <a:rPr lang="es-MX" sz="28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(2)</m:t>
                    </m:r>
                  </m:oMath>
                </a14:m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can reproduce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domination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epochs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of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Universe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. </a:t>
                </a:r>
              </a:p>
              <a:p>
                <a:pPr algn="just"/>
                <a:endParaRPr lang="es-CO" sz="2800" b="1" dirty="0" smtClean="0">
                  <a:solidFill>
                    <a:schemeClr val="bg1"/>
                  </a:solidFill>
                  <a:latin typeface="Candara" panose="020E050203030302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A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specific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form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for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gauge and </a:t>
                </a:r>
                <a:r>
                  <a:rPr lang="es-MX" sz="2800" b="1" dirty="0" err="1">
                    <a:solidFill>
                      <a:schemeClr val="bg1"/>
                    </a:solidFill>
                    <a:latin typeface="Candara" panose="020E0502030303020204" pitchFamily="34" charset="0"/>
                  </a:rPr>
                  <a:t>H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iggs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fields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is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needed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in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order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to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get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a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theory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consistent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with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an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isotropic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Universe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.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s-CO" sz="2800" b="1" dirty="0">
                  <a:solidFill>
                    <a:schemeClr val="bg1"/>
                  </a:solidFill>
                  <a:latin typeface="Candara" panose="020E050203030302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dynamical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system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analysis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reveals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that</a:t>
                </a:r>
                <a:r>
                  <a:rPr lang="es-CO" sz="2800" b="1" dirty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dark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energy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domination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is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only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attractor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point</a:t>
                </a:r>
                <a:r>
                  <a:rPr lang="es-CO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.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s-MX" sz="2800" b="1" dirty="0">
                  <a:solidFill>
                    <a:schemeClr val="bg1"/>
                  </a:solidFill>
                  <a:latin typeface="Candara" panose="020E050203030302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dark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energy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is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kept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thanks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to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gauge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field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which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is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“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pushing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up” 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Higgs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field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preventing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it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to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fall</a:t>
                </a:r>
                <a:r>
                  <a:rPr lang="es-MX" sz="2800" b="1" dirty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to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its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8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vaccum</a:t>
                </a:r>
                <a:r>
                  <a:rPr lang="es-MX" sz="2800" b="1" dirty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.</a:t>
                </a:r>
                <a:endParaRPr lang="es-CO" sz="2800" b="1" dirty="0">
                  <a:solidFill>
                    <a:schemeClr val="bg1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856" y="1481554"/>
                <a:ext cx="10554139" cy="4832092"/>
              </a:xfrm>
              <a:prstGeom prst="rect">
                <a:avLst/>
              </a:prstGeom>
              <a:blipFill>
                <a:blip r:embed="rId3"/>
                <a:stretch>
                  <a:fillRect l="-1039" t="-1135" r="-1155" b="-264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620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290</Words>
  <Application>Microsoft Office PowerPoint</Application>
  <PresentationFormat>Panorámica</PresentationFormat>
  <Paragraphs>67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Candara</vt:lpstr>
      <vt:lpstr>Montserrat</vt:lpstr>
      <vt:lpstr>Tema de Office</vt:lpstr>
      <vt:lpstr>Dark Energy from the Einstein Yang-Mills Higgs Theory in SU(2).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Asus</cp:lastModifiedBy>
  <cp:revision>69</cp:revision>
  <dcterms:created xsi:type="dcterms:W3CDTF">2018-11-26T20:06:05Z</dcterms:created>
  <dcterms:modified xsi:type="dcterms:W3CDTF">2018-12-03T02:43:10Z</dcterms:modified>
</cp:coreProperties>
</file>