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3" r:id="rId1"/>
  </p:sldMasterIdLst>
  <p:notesMasterIdLst>
    <p:notesMasterId r:id="rId18"/>
  </p:notesMasterIdLst>
  <p:handoutMasterIdLst>
    <p:handoutMasterId r:id="rId19"/>
  </p:handoutMasterIdLst>
  <p:sldIdLst>
    <p:sldId id="256" r:id="rId2"/>
    <p:sldId id="258" r:id="rId3"/>
    <p:sldId id="273" r:id="rId4"/>
    <p:sldId id="259" r:id="rId5"/>
    <p:sldId id="261" r:id="rId6"/>
    <p:sldId id="270" r:id="rId7"/>
    <p:sldId id="272" r:id="rId8"/>
    <p:sldId id="262" r:id="rId9"/>
    <p:sldId id="260" r:id="rId10"/>
    <p:sldId id="263" r:id="rId11"/>
    <p:sldId id="271" r:id="rId12"/>
    <p:sldId id="264" r:id="rId13"/>
    <p:sldId id="265" r:id="rId14"/>
    <p:sldId id="266" r:id="rId15"/>
    <p:sldId id="268"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65"/>
    <p:restoredTop sz="96327"/>
  </p:normalViewPr>
  <p:slideViewPr>
    <p:cSldViewPr snapToGrid="0" snapToObjects="1">
      <p:cViewPr varScale="1">
        <p:scale>
          <a:sx n="122" d="100"/>
          <a:sy n="122" d="100"/>
        </p:scale>
        <p:origin x="216" y="3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F7380DB-3A74-AA62-CFA2-364B6104E41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Analytic Approximations for the Velocity Suppression of Dark Matter Capture</a:t>
            </a:r>
          </a:p>
        </p:txBody>
      </p:sp>
      <p:sp>
        <p:nvSpPr>
          <p:cNvPr id="3" name="Date Placeholder 2">
            <a:extLst>
              <a:ext uri="{FF2B5EF4-FFF2-40B4-BE49-F238E27FC236}">
                <a16:creationId xmlns:a16="http://schemas.microsoft.com/office/drawing/2014/main" id="{05A30C93-4A02-4687-BE41-6AB89FD776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4AD395-6B84-9B48-B847-005F7E8CE662}" type="datetimeFigureOut">
              <a:rPr lang="en-US" smtClean="0"/>
              <a:t>6/7/22</a:t>
            </a:fld>
            <a:endParaRPr lang="en-US"/>
          </a:p>
        </p:txBody>
      </p:sp>
      <p:sp>
        <p:nvSpPr>
          <p:cNvPr id="4" name="Footer Placeholder 3">
            <a:extLst>
              <a:ext uri="{FF2B5EF4-FFF2-40B4-BE49-F238E27FC236}">
                <a16:creationId xmlns:a16="http://schemas.microsoft.com/office/drawing/2014/main" id="{460B2F08-A1C6-87C8-8CB8-18881B46D02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Jillian Paulin, Colgate University, based on arXiv:2107.00675, 5/7/2022, PPC 2022</a:t>
            </a:r>
          </a:p>
        </p:txBody>
      </p:sp>
      <p:sp>
        <p:nvSpPr>
          <p:cNvPr id="5" name="Slide Number Placeholder 4">
            <a:extLst>
              <a:ext uri="{FF2B5EF4-FFF2-40B4-BE49-F238E27FC236}">
                <a16:creationId xmlns:a16="http://schemas.microsoft.com/office/drawing/2014/main" id="{4C1E417E-C7F4-E9FF-BE53-0606E8FFF90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47FCC6-5F43-DA48-8674-1DB9D2EFEB79}" type="slidenum">
              <a:rPr lang="en-US" smtClean="0"/>
              <a:t>‹#›</a:t>
            </a:fld>
            <a:endParaRPr lang="en-US"/>
          </a:p>
        </p:txBody>
      </p:sp>
    </p:spTree>
    <p:extLst>
      <p:ext uri="{BB962C8B-B14F-4D97-AF65-F5344CB8AC3E}">
        <p14:creationId xmlns:p14="http://schemas.microsoft.com/office/powerpoint/2010/main" val="1620929429"/>
      </p:ext>
    </p:extLst>
  </p:cSld>
  <p:clrMap bg1="lt1" tx1="dk1" bg2="lt2" tx2="dk2" accent1="accent1" accent2="accent2" accent3="accent3" accent4="accent4" accent5="accent5" accent6="accent6" hlink="hlink" folHlink="folHlink"/>
  <p:hf sldNum="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7T05:52:49.962"/>
    </inkml:context>
    <inkml:brush xml:id="br0">
      <inkml:brushProperty name="width" value="0.05" units="cm"/>
      <inkml:brushProperty name="height" value="0.05" units="cm"/>
      <inkml:brushProperty name="color" value="#FFFFFF"/>
    </inkml:brush>
  </inkml:definitions>
  <inkml:trace contextRef="#ctx0" brushRef="#br0">1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Analytic Approximations for the Velocity Suppression of Dark Matter Capture</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DBB610-C924-BD42-AB85-89751B895FDE}" type="datetimeFigureOut">
              <a:rPr lang="en-US" smtClean="0"/>
              <a:t>6/7/22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Jillian Paulin, Colgate University, based on arXiv:2107.00675, 5/7/2022, PPC 2022</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B8E36D-3FD3-8140-8A6F-E5B47DFF6F59}" type="slidenum">
              <a:rPr lang="en-US" smtClean="0"/>
              <a:t>‹#›</a:t>
            </a:fld>
            <a:endParaRPr lang="en-US"/>
          </a:p>
        </p:txBody>
      </p:sp>
    </p:spTree>
    <p:extLst>
      <p:ext uri="{BB962C8B-B14F-4D97-AF65-F5344CB8AC3E}">
        <p14:creationId xmlns:p14="http://schemas.microsoft.com/office/powerpoint/2010/main" val="2793416768"/>
      </p:ext>
    </p:extLst>
  </p:cSld>
  <p:clrMap bg1="lt1" tx1="dk1" bg2="lt2" tx2="dk2" accent1="accent1" accent2="accent2" accent3="accent3" accent4="accent4" accent5="accent5" accent6="accent6" hlink="hlink" folHlink="folHlink"/>
  <p:hf sldNum="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9213BDB0-E300-FE33-D9F1-37BC8A97B19F}"/>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C48409D5-75BA-6C36-B3AB-B1B5CD6F48B1}"/>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1001847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35CF80D5-5002-7EC2-A64D-F48024B461F7}"/>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FCB9281D-A149-8AC4-A315-5F8B27B6F2CA}"/>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3051271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D8A5C420-C5FC-6735-31F0-89E968A35AA5}"/>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F046508A-D021-740D-4828-9789F83168AF}"/>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1580223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itchFamily="2" charset="2"/>
            </a:endParaRPr>
          </a:p>
        </p:txBody>
      </p:sp>
      <p:sp>
        <p:nvSpPr>
          <p:cNvPr id="5" name="Footer Placeholder 4">
            <a:extLst>
              <a:ext uri="{FF2B5EF4-FFF2-40B4-BE49-F238E27FC236}">
                <a16:creationId xmlns:a16="http://schemas.microsoft.com/office/drawing/2014/main" id="{13FBE580-7858-EDC8-F0A8-03F14C39B9D7}"/>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E899FECB-8F5E-817A-2D77-8E9501905DB3}"/>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2269376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C676B649-52C6-3BA5-A2EF-585D9B21B749}"/>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D44867E8-001E-C75C-7A94-F0F1EFA5DCA6}"/>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323439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26F465F2-F60D-4C85-42AE-670ABB1E423C}"/>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028E0749-B785-55A3-859C-120DC3837460}"/>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3993387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Pick one </a:t>
            </a:r>
            <a:r>
              <a:rPr lang="en-US" dirty="0" err="1"/>
              <a:t>nb</a:t>
            </a:r>
            <a:r>
              <a:rPr lang="en-US" dirty="0"/>
              <a:t> for AC</a:t>
            </a:r>
          </a:p>
        </p:txBody>
      </p:sp>
      <p:sp>
        <p:nvSpPr>
          <p:cNvPr id="5" name="Footer Placeholder 4">
            <a:extLst>
              <a:ext uri="{FF2B5EF4-FFF2-40B4-BE49-F238E27FC236}">
                <a16:creationId xmlns:a16="http://schemas.microsoft.com/office/drawing/2014/main" id="{5B837311-4933-7522-EF1B-7A49222F3473}"/>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AF4BB962-51E0-95C7-E28F-03E18C51C8F9}"/>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850103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72253FA3-B665-9BF1-434A-0E37A4EA9183}"/>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F1125075-2FF7-7FC1-8E69-39E0C0C90F1D}"/>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511055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a:extLst>
              <a:ext uri="{FF2B5EF4-FFF2-40B4-BE49-F238E27FC236}">
                <a16:creationId xmlns:a16="http://schemas.microsoft.com/office/drawing/2014/main" id="{9F69B881-C730-C0DC-CFBD-F9BC131B8CA7}"/>
              </a:ext>
            </a:extLst>
          </p:cNvPr>
          <p:cNvSpPr>
            <a:spLocks noGrp="1"/>
          </p:cNvSpPr>
          <p:nvPr>
            <p:ph type="ftr" sz="quarter" idx="4"/>
          </p:nvPr>
        </p:nvSpPr>
        <p:spPr/>
        <p:txBody>
          <a:bodyPr/>
          <a:lstStyle/>
          <a:p>
            <a:r>
              <a:rPr lang="en-US"/>
              <a:t>Jillian Paulin, Colgate University, based on arXiv:2107.00675, 5/7/2022, PPC 2022</a:t>
            </a:r>
          </a:p>
        </p:txBody>
      </p:sp>
      <p:sp>
        <p:nvSpPr>
          <p:cNvPr id="6" name="Header Placeholder 5">
            <a:extLst>
              <a:ext uri="{FF2B5EF4-FFF2-40B4-BE49-F238E27FC236}">
                <a16:creationId xmlns:a16="http://schemas.microsoft.com/office/drawing/2014/main" id="{4C57167C-A6D4-F9EC-D9AD-E5CC655CC8EC}"/>
              </a:ext>
            </a:extLst>
          </p:cNvPr>
          <p:cNvSpPr>
            <a:spLocks noGrp="1"/>
          </p:cNvSpPr>
          <p:nvPr>
            <p:ph type="hdr" sz="quarter"/>
          </p:nvPr>
        </p:nvSpPr>
        <p:spPr/>
        <p:txBody>
          <a:bodyPr/>
          <a:lstStyle/>
          <a:p>
            <a:r>
              <a:rPr lang="en-US"/>
              <a:t>Analytic Approximations for the Velocity Suppression of Dark Matter Capture</a:t>
            </a:r>
          </a:p>
        </p:txBody>
      </p:sp>
    </p:spTree>
    <p:extLst>
      <p:ext uri="{BB962C8B-B14F-4D97-AF65-F5344CB8AC3E}">
        <p14:creationId xmlns:p14="http://schemas.microsoft.com/office/powerpoint/2010/main" val="3178712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09EBA1E0-04F6-F245-B7B1-4D91C58ADCCD}" type="datetime1">
              <a:rPr lang="en-US" smtClean="0"/>
              <a:t>6/7/22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22765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9334AE-F88B-2F42-9000-D90CCA3726C7}" type="datetime1">
              <a:rPr lang="en-US" smtClean="0"/>
              <a:t>6/7/22</a:t>
            </a:fld>
            <a:endParaRPr lang="en-US" dirty="0"/>
          </a:p>
        </p:txBody>
      </p:sp>
      <p:sp>
        <p:nvSpPr>
          <p:cNvPr id="5" name="Footer Placeholder 4"/>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66654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5DC0EAFD-231A-8344-93BE-B961B351ADA9}" type="datetime1">
              <a:rPr lang="en-US" smtClean="0"/>
              <a:t>6/7/22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4514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5AECB15E-F722-3548-AB93-04A46E0C5A65}" type="datetime1">
              <a:rPr lang="en-US" smtClean="0"/>
              <a:t>6/7/22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89890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4FD84DBE-A37E-8A4B-8911-E772B39EFE47}" type="datetime1">
              <a:rPr lang="en-US" smtClean="0"/>
              <a:t>6/7/22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1705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a:xfrm>
            <a:off x="581193" y="6371063"/>
            <a:ext cx="7121634" cy="365125"/>
          </a:xfrm>
        </p:spPr>
        <p:txBody>
          <a:bodyPr/>
          <a:lstStyle/>
          <a:p>
            <a:r>
              <a:rPr lang="en-US"/>
              <a:t>Jillian Paulin, Colgate University, based on arXiv:2107.00675, 5/7/2022, PPC 2022</a:t>
            </a:r>
            <a:endParaRPr lang="en-US" dirty="0"/>
          </a:p>
        </p:txBody>
      </p:sp>
      <p:sp>
        <p:nvSpPr>
          <p:cNvPr id="8" name="Footer Placeholder 5">
            <a:extLst>
              <a:ext uri="{FF2B5EF4-FFF2-40B4-BE49-F238E27FC236}">
                <a16:creationId xmlns:a16="http://schemas.microsoft.com/office/drawing/2014/main" id="{891E0424-16AB-DF01-7A85-82FCA1040F08}"/>
              </a:ext>
            </a:extLst>
          </p:cNvPr>
          <p:cNvSpPr txBox="1">
            <a:spLocks/>
          </p:cNvSpPr>
          <p:nvPr userDrawn="1"/>
        </p:nvSpPr>
        <p:spPr>
          <a:xfrm>
            <a:off x="581193" y="109526"/>
            <a:ext cx="7121634" cy="365125"/>
          </a:xfrm>
          <a:prstGeom prst="rect">
            <a:avLst/>
          </a:prstGeom>
        </p:spPr>
        <p:txBody>
          <a:bodyPr vert="horz" lIns="91440" tIns="45720" rIns="91440" bIns="45720" rtlCol="0" anchor="ctr"/>
          <a:lstStyle>
            <a:defPPr>
              <a:defRPr lang="en-US"/>
            </a:defPPr>
            <a:lvl1pPr marL="0" algn="l" defTabSz="914400" rtl="0" eaLnBrk="1" latinLnBrk="0" hangingPunct="1">
              <a:defRPr sz="1400" kern="1200" cap="all">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Analytic Approximations for the Velocity Suppression of Dark Matter Capture</a:t>
            </a:r>
          </a:p>
        </p:txBody>
      </p:sp>
    </p:spTree>
    <p:extLst>
      <p:ext uri="{BB962C8B-B14F-4D97-AF65-F5344CB8AC3E}">
        <p14:creationId xmlns:p14="http://schemas.microsoft.com/office/powerpoint/2010/main" val="1881696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004A0C-EB0C-9F48-9029-1B456FDFDFA1}" type="datetime1">
              <a:rPr lang="en-US" smtClean="0"/>
              <a:t>6/7/22</a:t>
            </a:fld>
            <a:endParaRPr lang="en-US" dirty="0"/>
          </a:p>
        </p:txBody>
      </p:sp>
      <p:sp>
        <p:nvSpPr>
          <p:cNvPr id="8" name="Footer Placeholder 7"/>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57934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63C0C4-517F-C342-AD84-CFE29196A412}" type="datetime1">
              <a:rPr lang="en-US" smtClean="0"/>
              <a:t>6/7/22</a:t>
            </a:fld>
            <a:endParaRPr lang="en-US" dirty="0"/>
          </a:p>
        </p:txBody>
      </p:sp>
      <p:sp>
        <p:nvSpPr>
          <p:cNvPr id="4" name="Footer Placeholder 3"/>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98864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C424C5-9A3C-914C-841F-C38716891B88}" type="datetime1">
              <a:rPr lang="en-US" smtClean="0"/>
              <a:t>6/7/22</a:t>
            </a:fld>
            <a:endParaRPr lang="en-US" dirty="0"/>
          </a:p>
        </p:txBody>
      </p:sp>
      <p:sp>
        <p:nvSpPr>
          <p:cNvPr id="3" name="Footer Placeholder 2"/>
          <p:cNvSpPr>
            <a:spLocks noGrp="1"/>
          </p:cNvSpPr>
          <p:nvPr>
            <p:ph type="ftr" sz="quarter" idx="11"/>
          </p:nvPr>
        </p:nvSpPr>
        <p:spPr/>
        <p:txBody>
          <a:bodyPr/>
          <a:lstStyle/>
          <a:p>
            <a:r>
              <a:rPr lang="en-US"/>
              <a:t>Jillian Paulin, Colgate University, based on arXiv:2107.00675, 5/7/2022, PPC 2022</a:t>
            </a:r>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24302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63D4E85A-945F-774A-98AC-1C52BEB0D16A}" type="datetime1">
              <a:rPr lang="en-US" smtClean="0"/>
              <a:t>6/7/22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r>
              <a:rPr lang="en-US"/>
              <a:t>Jillian Paulin, Colgate University, based on arXiv:2107.00675, 5/7/2022, PPC 2022</a:t>
            </a:r>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404421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F5C629-0478-974C-AB7D-3CB99B9A251A}" type="datetime1">
              <a:rPr lang="en-US" smtClean="0"/>
              <a:t>6/7/22</a:t>
            </a:fld>
            <a:endParaRPr lang="en-US" dirty="0"/>
          </a:p>
        </p:txBody>
      </p:sp>
      <p:sp>
        <p:nvSpPr>
          <p:cNvPr id="6" name="Footer Placeholder 5"/>
          <p:cNvSpPr>
            <a:spLocks noGrp="1"/>
          </p:cNvSpPr>
          <p:nvPr>
            <p:ph type="ftr" sz="quarter" idx="11"/>
          </p:nvPr>
        </p:nvSpPr>
        <p:spPr/>
        <p:txBody>
          <a:bodyPr/>
          <a:lstStyle/>
          <a:p>
            <a:pPr algn="l"/>
            <a:r>
              <a:rPr lang="en-US"/>
              <a:t>Jillian Paulin, Colgate University, based on arXiv:2107.00675, 5/7/2022, PPC 2022</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5637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9035A6DA-84FF-7844-9271-FFD26212FE5C}" type="datetime1">
              <a:rPr lang="en-US" smtClean="0"/>
              <a:t>6/7/22</a:t>
            </a:fld>
            <a:endParaRPr lang="en-US" dirty="0"/>
          </a:p>
        </p:txBody>
      </p:sp>
      <p:sp>
        <p:nvSpPr>
          <p:cNvPr id="5" name="Footer Placeholder 4"/>
          <p:cNvSpPr>
            <a:spLocks noGrp="1"/>
          </p:cNvSpPr>
          <p:nvPr>
            <p:ph type="ftr" sz="quarter" idx="3"/>
          </p:nvPr>
        </p:nvSpPr>
        <p:spPr>
          <a:xfrm>
            <a:off x="581192" y="6423914"/>
            <a:ext cx="7121634" cy="365125"/>
          </a:xfrm>
          <a:prstGeom prst="rect">
            <a:avLst/>
          </a:prstGeom>
        </p:spPr>
        <p:txBody>
          <a:bodyPr vert="horz" lIns="91440" tIns="45720" rIns="91440" bIns="45720" rtlCol="0" anchor="ctr"/>
          <a:lstStyle>
            <a:lvl1pPr algn="l">
              <a:defRPr sz="1400" cap="all">
                <a:solidFill>
                  <a:schemeClr val="tx1">
                    <a:lumMod val="75000"/>
                    <a:lumOff val="25000"/>
                  </a:schemeClr>
                </a:solidFill>
              </a:defRPr>
            </a:lvl1pPr>
          </a:lstStyle>
          <a:p>
            <a:r>
              <a:rPr lang="en-US" dirty="0"/>
              <a:t>Jillian Paulin, Colgate University, based on arXiv:2107.00675, 5/7/2022, PPC 2022</a:t>
            </a:r>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Footer Placeholder 5">
            <a:extLst>
              <a:ext uri="{FF2B5EF4-FFF2-40B4-BE49-F238E27FC236}">
                <a16:creationId xmlns:a16="http://schemas.microsoft.com/office/drawing/2014/main" id="{E8841F87-CA4E-7EFD-3F6F-F76416DB1187}"/>
              </a:ext>
            </a:extLst>
          </p:cNvPr>
          <p:cNvSpPr txBox="1">
            <a:spLocks/>
          </p:cNvSpPr>
          <p:nvPr userDrawn="1"/>
        </p:nvSpPr>
        <p:spPr>
          <a:xfrm>
            <a:off x="581193" y="109526"/>
            <a:ext cx="7121634" cy="365125"/>
          </a:xfrm>
          <a:prstGeom prst="rect">
            <a:avLst/>
          </a:prstGeom>
        </p:spPr>
        <p:txBody>
          <a:bodyPr vert="horz" lIns="91440" tIns="45720" rIns="91440" bIns="45720" rtlCol="0" anchor="ctr"/>
          <a:lstStyle>
            <a:defPPr>
              <a:defRPr lang="en-US"/>
            </a:defPPr>
            <a:lvl1pPr marL="0" algn="l" defTabSz="914400" rtl="0" eaLnBrk="1" latinLnBrk="0" hangingPunct="1">
              <a:defRPr sz="1400" kern="1200" cap="all">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Analytic Approximations for the Velocity Suppression of Dark Matter Capture</a:t>
            </a:r>
          </a:p>
        </p:txBody>
      </p:sp>
    </p:spTree>
    <p:extLst>
      <p:ext uri="{BB962C8B-B14F-4D97-AF65-F5344CB8AC3E}">
        <p14:creationId xmlns:p14="http://schemas.microsoft.com/office/powerpoint/2010/main" val="294999842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2" r:id="rId6"/>
    <p:sldLayoutId id="2147483667" r:id="rId7"/>
    <p:sldLayoutId id="2147483668" r:id="rId8"/>
    <p:sldLayoutId id="2147483669" r:id="rId9"/>
    <p:sldLayoutId id="2147483671" r:id="rId10"/>
    <p:sldLayoutId id="2147483670" r:id="rId11"/>
  </p:sldLayoutIdLst>
  <p:hf sldNum="0" hdr="0" dt="0"/>
  <p:txStyles>
    <p:titleStyle>
      <a:lvl1pPr algn="l" defTabSz="457200" rtl="0" eaLnBrk="1" latinLnBrk="0" hangingPunct="1">
        <a:lnSpc>
          <a:spcPct val="100000"/>
        </a:lnSpc>
        <a:spcBef>
          <a:spcPct val="0"/>
        </a:spcBef>
        <a:buNone/>
        <a:defRPr sz="26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hysics.stackexchange.com/questions/203469/shouldnt-dark-matter-distort-light-and-therefore-be-directly-detectable"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cilie@colgate.edu" TargetMode="External"/><Relationship Id="rId2" Type="http://schemas.openxmlformats.org/officeDocument/2006/relationships/hyperlink" Target="mailto:jpaulin@colgate.edu" TargetMode="Externa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customXml" Target="../ink/ink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8">
            <a:extLst>
              <a:ext uri="{FF2B5EF4-FFF2-40B4-BE49-F238E27FC236}">
                <a16:creationId xmlns:a16="http://schemas.microsoft.com/office/drawing/2014/main" id="{E08D4B6A-8113-4DFB-B82E-B60CAC8E0A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0" name="Rectangle 10">
            <a:extLst>
              <a:ext uri="{FF2B5EF4-FFF2-40B4-BE49-F238E27FC236}">
                <a16:creationId xmlns:a16="http://schemas.microsoft.com/office/drawing/2014/main" id="{9822E561-F97C-4CBB-A9A6-A6BF6317B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A25DA4CF-3E92-444C-900E-C49BF0ACFB17}"/>
              </a:ext>
            </a:extLst>
          </p:cNvPr>
          <p:cNvSpPr>
            <a:spLocks noGrp="1"/>
          </p:cNvSpPr>
          <p:nvPr>
            <p:ph type="ctrTitle"/>
          </p:nvPr>
        </p:nvSpPr>
        <p:spPr>
          <a:xfrm>
            <a:off x="636288" y="548639"/>
            <a:ext cx="4015675" cy="3779995"/>
          </a:xfrm>
        </p:spPr>
        <p:txBody>
          <a:bodyPr anchor="ctr">
            <a:normAutofit/>
          </a:bodyPr>
          <a:lstStyle/>
          <a:p>
            <a:r>
              <a:rPr lang="en-US" sz="2800" dirty="0">
                <a:solidFill>
                  <a:schemeClr val="tx1"/>
                </a:solidFill>
              </a:rPr>
              <a:t>Analytic Approximations for the Velocity Suppression of Dark Matter Capture</a:t>
            </a:r>
          </a:p>
        </p:txBody>
      </p:sp>
      <p:sp>
        <p:nvSpPr>
          <p:cNvPr id="3" name="Subtitle 2">
            <a:extLst>
              <a:ext uri="{FF2B5EF4-FFF2-40B4-BE49-F238E27FC236}">
                <a16:creationId xmlns:a16="http://schemas.microsoft.com/office/drawing/2014/main" id="{94F1FFC1-2267-6E4F-ADA0-01C292C327A5}"/>
              </a:ext>
            </a:extLst>
          </p:cNvPr>
          <p:cNvSpPr>
            <a:spLocks noGrp="1"/>
          </p:cNvSpPr>
          <p:nvPr>
            <p:ph type="subTitle" idx="1"/>
          </p:nvPr>
        </p:nvSpPr>
        <p:spPr>
          <a:xfrm>
            <a:off x="636288" y="4183502"/>
            <a:ext cx="3511233" cy="1147054"/>
          </a:xfrm>
        </p:spPr>
        <p:txBody>
          <a:bodyPr anchor="t">
            <a:normAutofit fontScale="92500"/>
          </a:bodyPr>
          <a:lstStyle/>
          <a:p>
            <a:r>
              <a:rPr lang="en-US" sz="2200" dirty="0"/>
              <a:t>Jillian Paulin, Cosmin </a:t>
            </a:r>
            <a:r>
              <a:rPr lang="en-US" sz="2200" dirty="0" err="1"/>
              <a:t>Ilie</a:t>
            </a:r>
            <a:endParaRPr lang="en-US" sz="2200" dirty="0"/>
          </a:p>
          <a:p>
            <a:r>
              <a:rPr lang="en-US" sz="2200" dirty="0"/>
              <a:t>Colgate University</a:t>
            </a:r>
          </a:p>
        </p:txBody>
      </p:sp>
      <p:sp>
        <p:nvSpPr>
          <p:cNvPr id="21" name="Rectangle 12">
            <a:extLst>
              <a:ext uri="{FF2B5EF4-FFF2-40B4-BE49-F238E27FC236}">
                <a16:creationId xmlns:a16="http://schemas.microsoft.com/office/drawing/2014/main" id="{B01B0E58-A5C8-4CDA-A2E0-35DF94E59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22" name="Picture 3">
            <a:extLst>
              <a:ext uri="{FF2B5EF4-FFF2-40B4-BE49-F238E27FC236}">
                <a16:creationId xmlns:a16="http://schemas.microsoft.com/office/drawing/2014/main" id="{62DBE28A-5C29-5329-6701-A116629E3B59}"/>
              </a:ext>
            </a:extLst>
          </p:cNvPr>
          <p:cNvPicPr>
            <a:picLocks noChangeAspect="1"/>
          </p:cNvPicPr>
          <p:nvPr/>
        </p:nvPicPr>
        <p:blipFill>
          <a:blip r:embed="rId2">
            <a:extLst>
              <a:ext uri="{837473B0-CC2E-450A-ABE3-18F120FF3D39}">
                <a1611:picAttrSrcUrl xmlns:a1611="http://schemas.microsoft.com/office/drawing/2016/11/main" r:id="rId3"/>
              </a:ext>
            </a:extLst>
          </a:blip>
          <a:srcRect l="10266" r="10266"/>
          <a:stretch/>
        </p:blipFill>
        <p:spPr>
          <a:xfrm>
            <a:off x="4819333" y="128751"/>
            <a:ext cx="7254691" cy="6600497"/>
          </a:xfrm>
          <a:prstGeom prst="rect">
            <a:avLst/>
          </a:prstGeom>
        </p:spPr>
      </p:pic>
      <p:sp>
        <p:nvSpPr>
          <p:cNvPr id="5" name="TextBox 4">
            <a:extLst>
              <a:ext uri="{FF2B5EF4-FFF2-40B4-BE49-F238E27FC236}">
                <a16:creationId xmlns:a16="http://schemas.microsoft.com/office/drawing/2014/main" id="{A32FC805-3D47-634F-AB03-B9B2D2562799}"/>
              </a:ext>
            </a:extLst>
          </p:cNvPr>
          <p:cNvSpPr txBox="1"/>
          <p:nvPr/>
        </p:nvSpPr>
        <p:spPr>
          <a:xfrm>
            <a:off x="4654295" y="7152290"/>
            <a:ext cx="7537705" cy="230832"/>
          </a:xfrm>
          <a:prstGeom prst="rect">
            <a:avLst/>
          </a:prstGeom>
          <a:noFill/>
        </p:spPr>
        <p:txBody>
          <a:bodyPr wrap="square" rtlCol="0">
            <a:spAutoFit/>
          </a:bodyPr>
          <a:lstStyle/>
          <a:p>
            <a:r>
              <a:rPr lang="en-US" sz="900">
                <a:hlinkClick r:id="rId3" tooltip="http://physics.stackexchange.com/questions/203469/shouldnt-dark-matter-distort-light-and-therefore-be-directly-detectable"/>
              </a:rPr>
              <a:t>This Photo</a:t>
            </a:r>
            <a:r>
              <a:rPr lang="en-US" sz="900"/>
              <a:t> by Unknown Author is licensed under </a:t>
            </a:r>
            <a:r>
              <a:rPr lang="en-US" sz="900">
                <a:hlinkClick r:id="rId4" tooltip="https://creativecommons.org/licenses/by-sa/3.0/"/>
              </a:rPr>
              <a:t>CC BY-SA</a:t>
            </a:r>
            <a:endParaRPr lang="en-US" sz="900"/>
          </a:p>
        </p:txBody>
      </p:sp>
      <p:pic>
        <p:nvPicPr>
          <p:cNvPr id="7" name="Picture 6">
            <a:extLst>
              <a:ext uri="{FF2B5EF4-FFF2-40B4-BE49-F238E27FC236}">
                <a16:creationId xmlns:a16="http://schemas.microsoft.com/office/drawing/2014/main" id="{863F6586-1E88-944B-A88D-5E85262CBFCA}"/>
              </a:ext>
            </a:extLst>
          </p:cNvPr>
          <p:cNvPicPr>
            <a:picLocks noChangeAspect="1"/>
          </p:cNvPicPr>
          <p:nvPr/>
        </p:nvPicPr>
        <p:blipFill>
          <a:blip r:embed="rId5"/>
          <a:stretch>
            <a:fillRect/>
          </a:stretch>
        </p:blipFill>
        <p:spPr>
          <a:xfrm>
            <a:off x="1434478" y="5248692"/>
            <a:ext cx="1406846" cy="1406846"/>
          </a:xfrm>
          <a:prstGeom prst="rect">
            <a:avLst/>
          </a:prstGeom>
          <a:solidFill>
            <a:schemeClr val="tx1"/>
          </a:solidFill>
        </p:spPr>
      </p:pic>
    </p:spTree>
    <p:extLst>
      <p:ext uri="{BB962C8B-B14F-4D97-AF65-F5344CB8AC3E}">
        <p14:creationId xmlns:p14="http://schemas.microsoft.com/office/powerpoint/2010/main" val="37978460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32D49-3F60-FC41-8D96-FFBE11D4FE39}"/>
              </a:ext>
            </a:extLst>
          </p:cNvPr>
          <p:cNvSpPr>
            <a:spLocks noGrp="1"/>
          </p:cNvSpPr>
          <p:nvPr>
            <p:ph type="title"/>
          </p:nvPr>
        </p:nvSpPr>
        <p:spPr/>
        <p:txBody>
          <a:bodyPr/>
          <a:lstStyle/>
          <a:p>
            <a:r>
              <a:rPr lang="en-US" dirty="0"/>
              <a:t>What about the earliest stars?</a:t>
            </a:r>
          </a:p>
        </p:txBody>
      </p:sp>
      <p:sp>
        <p:nvSpPr>
          <p:cNvPr id="3" name="Content Placeholder 2">
            <a:extLst>
              <a:ext uri="{FF2B5EF4-FFF2-40B4-BE49-F238E27FC236}">
                <a16:creationId xmlns:a16="http://schemas.microsoft.com/office/drawing/2014/main" id="{064616C1-BBE6-AC49-BB2A-0A9A99E488DD}"/>
              </a:ext>
            </a:extLst>
          </p:cNvPr>
          <p:cNvSpPr>
            <a:spLocks noGrp="1"/>
          </p:cNvSpPr>
          <p:nvPr>
            <p:ph idx="1"/>
          </p:nvPr>
        </p:nvSpPr>
        <p:spPr/>
        <p:txBody>
          <a:bodyPr/>
          <a:lstStyle/>
          <a:p>
            <a:r>
              <a:rPr lang="en-US" dirty="0"/>
              <a:t>Pop III stars:</a:t>
            </a:r>
          </a:p>
          <a:p>
            <a:pPr lvl="1"/>
            <a:r>
              <a:rPr lang="en-US" dirty="0"/>
              <a:t>Theoretical class of stars</a:t>
            </a:r>
          </a:p>
          <a:p>
            <a:pPr lvl="1"/>
            <a:r>
              <a:rPr lang="en-US" dirty="0"/>
              <a:t>Only contain H and He</a:t>
            </a:r>
          </a:p>
          <a:p>
            <a:pPr marL="617220" lvl="1" indent="-342900"/>
            <a:r>
              <a:rPr lang="en-US" dirty="0">
                <a:sym typeface="Wingdings" pitchFamily="2" charset="2"/>
              </a:rPr>
              <a:t>Redshifts z=10-50 (universe was approx. 200 million </a:t>
            </a:r>
            <a:r>
              <a:rPr lang="en-US" dirty="0" err="1">
                <a:sym typeface="Wingdings" pitchFamily="2" charset="2"/>
              </a:rPr>
              <a:t>yrs</a:t>
            </a:r>
            <a:r>
              <a:rPr lang="en-US" dirty="0">
                <a:sym typeface="Wingdings" pitchFamily="2" charset="2"/>
              </a:rPr>
              <a:t> old)</a:t>
            </a:r>
          </a:p>
          <a:p>
            <a:pPr marL="617220" lvl="1" indent="-342900"/>
            <a:r>
              <a:rPr lang="en-US" dirty="0">
                <a:sym typeface="Wingdings" pitchFamily="2" charset="2"/>
              </a:rPr>
              <a:t>1 or a few (due to fragmentation) per DM halo (halo mass ~ 10</a:t>
            </a:r>
            <a:r>
              <a:rPr lang="en-US" baseline="30000" dirty="0">
                <a:sym typeface="Wingdings" pitchFamily="2" charset="2"/>
              </a:rPr>
              <a:t>5</a:t>
            </a:r>
            <a:r>
              <a:rPr lang="en-US" dirty="0">
                <a:sym typeface="Wingdings" pitchFamily="2" charset="2"/>
              </a:rPr>
              <a:t>-10</a:t>
            </a:r>
            <a:r>
              <a:rPr lang="en-US" baseline="30000" dirty="0">
                <a:sym typeface="Wingdings" pitchFamily="2" charset="2"/>
              </a:rPr>
              <a:t>6</a:t>
            </a:r>
            <a:r>
              <a:rPr lang="en-US" dirty="0">
                <a:sym typeface="Wingdings" pitchFamily="2" charset="2"/>
              </a:rPr>
              <a:t> M</a:t>
            </a:r>
            <a:r>
              <a:rPr lang="en-US" baseline="-25000" dirty="0">
                <a:sym typeface="Wingdings" pitchFamily="2" charset="2"/>
              </a:rPr>
              <a:t>☉</a:t>
            </a:r>
            <a:r>
              <a:rPr lang="en-US" dirty="0">
                <a:sym typeface="Wingdings" pitchFamily="2" charset="2"/>
              </a:rPr>
              <a:t>)</a:t>
            </a:r>
          </a:p>
          <a:p>
            <a:pPr marL="617220" lvl="1" indent="-342900"/>
            <a:r>
              <a:rPr lang="en-US" dirty="0">
                <a:sym typeface="Wingdings" pitchFamily="2" charset="2"/>
              </a:rPr>
              <a:t>Masses up to ~1000 M</a:t>
            </a:r>
            <a:r>
              <a:rPr lang="en-US" baseline="-25000" dirty="0">
                <a:sym typeface="Wingdings" pitchFamily="2" charset="2"/>
              </a:rPr>
              <a:t>☉</a:t>
            </a:r>
            <a:endParaRPr lang="en-US" dirty="0"/>
          </a:p>
          <a:p>
            <a:pPr lvl="1"/>
            <a:r>
              <a:rPr lang="en-US" dirty="0"/>
              <a:t>Very interesting candidates to constrain </a:t>
            </a:r>
            <a:r>
              <a:rPr lang="en-US"/>
              <a:t>DM properties</a:t>
            </a:r>
            <a:endParaRPr lang="en-US" dirty="0"/>
          </a:p>
          <a:p>
            <a:pPr lvl="1"/>
            <a:endParaRPr lang="en-US" dirty="0"/>
          </a:p>
          <a:p>
            <a:pPr lvl="1"/>
            <a:endParaRPr lang="en-US" dirty="0"/>
          </a:p>
        </p:txBody>
      </p:sp>
      <p:pic>
        <p:nvPicPr>
          <p:cNvPr id="5" name="Picture 4" descr="Diagram&#10;&#10;Description automatically generated">
            <a:extLst>
              <a:ext uri="{FF2B5EF4-FFF2-40B4-BE49-F238E27FC236}">
                <a16:creationId xmlns:a16="http://schemas.microsoft.com/office/drawing/2014/main" id="{E3323414-6825-E546-AE6E-2A8DAC166C65}"/>
              </a:ext>
            </a:extLst>
          </p:cNvPr>
          <p:cNvPicPr>
            <a:picLocks noChangeAspect="1"/>
          </p:cNvPicPr>
          <p:nvPr/>
        </p:nvPicPr>
        <p:blipFill>
          <a:blip r:embed="rId3"/>
          <a:stretch>
            <a:fillRect/>
          </a:stretch>
        </p:blipFill>
        <p:spPr>
          <a:xfrm>
            <a:off x="7504113" y="2122488"/>
            <a:ext cx="3964588" cy="2613024"/>
          </a:xfrm>
          <a:prstGeom prst="rect">
            <a:avLst/>
          </a:prstGeom>
        </p:spPr>
      </p:pic>
      <p:sp>
        <p:nvSpPr>
          <p:cNvPr id="4" name="Footer Placeholder 3">
            <a:extLst>
              <a:ext uri="{FF2B5EF4-FFF2-40B4-BE49-F238E27FC236}">
                <a16:creationId xmlns:a16="http://schemas.microsoft.com/office/drawing/2014/main" id="{A4C41F8B-D722-0962-82FA-208870169C0E}"/>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3554813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BEDC8-EBCC-F44A-9C91-A3F1D89AA31B}"/>
              </a:ext>
            </a:extLst>
          </p:cNvPr>
          <p:cNvSpPr>
            <a:spLocks noGrp="1"/>
          </p:cNvSpPr>
          <p:nvPr>
            <p:ph type="title"/>
          </p:nvPr>
        </p:nvSpPr>
        <p:spPr/>
        <p:txBody>
          <a:bodyPr/>
          <a:lstStyle/>
          <a:p>
            <a:r>
              <a:rPr lang="en-US" dirty="0"/>
              <a:t>Dark Matter Halo Profiles</a:t>
            </a:r>
          </a:p>
        </p:txBody>
      </p:sp>
      <p:pic>
        <p:nvPicPr>
          <p:cNvPr id="5" name="Content Placeholder 4" descr="Chart&#10;&#10;Description automatically generated">
            <a:extLst>
              <a:ext uri="{FF2B5EF4-FFF2-40B4-BE49-F238E27FC236}">
                <a16:creationId xmlns:a16="http://schemas.microsoft.com/office/drawing/2014/main" id="{2B990698-9DEA-F543-B207-F8D3A613C2B8}"/>
              </a:ext>
            </a:extLst>
          </p:cNvPr>
          <p:cNvPicPr>
            <a:picLocks noGrp="1" noChangeAspect="1"/>
          </p:cNvPicPr>
          <p:nvPr>
            <p:ph idx="1"/>
          </p:nvPr>
        </p:nvPicPr>
        <p:blipFill>
          <a:blip r:embed="rId3"/>
          <a:stretch>
            <a:fillRect/>
          </a:stretch>
        </p:blipFill>
        <p:spPr>
          <a:xfrm>
            <a:off x="2044086" y="2282930"/>
            <a:ext cx="8103828" cy="3872914"/>
          </a:xfrm>
        </p:spPr>
      </p:pic>
      <p:sp>
        <p:nvSpPr>
          <p:cNvPr id="3" name="Footer Placeholder 2">
            <a:extLst>
              <a:ext uri="{FF2B5EF4-FFF2-40B4-BE49-F238E27FC236}">
                <a16:creationId xmlns:a16="http://schemas.microsoft.com/office/drawing/2014/main" id="{1E619250-3AB7-88A5-BFD0-9785C7D94B3B}"/>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663892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28BCD-12B6-2444-A0E9-2B82515DA876}"/>
              </a:ext>
            </a:extLst>
          </p:cNvPr>
          <p:cNvSpPr>
            <a:spLocks noGrp="1"/>
          </p:cNvSpPr>
          <p:nvPr>
            <p:ph type="title"/>
          </p:nvPr>
        </p:nvSpPr>
        <p:spPr/>
        <p:txBody>
          <a:bodyPr/>
          <a:lstStyle/>
          <a:p>
            <a:r>
              <a:rPr lang="en-US" dirty="0"/>
              <a:t>Suppression factor for Pop III Stars</a:t>
            </a:r>
          </a:p>
        </p:txBody>
      </p:sp>
      <p:pic>
        <p:nvPicPr>
          <p:cNvPr id="5" name="Content Placeholder 4">
            <a:extLst>
              <a:ext uri="{FF2B5EF4-FFF2-40B4-BE49-F238E27FC236}">
                <a16:creationId xmlns:a16="http://schemas.microsoft.com/office/drawing/2014/main" id="{301030CD-5200-C141-95D0-697F04F882DD}"/>
              </a:ext>
            </a:extLst>
          </p:cNvPr>
          <p:cNvPicPr>
            <a:picLocks noGrp="1" noChangeAspect="1"/>
          </p:cNvPicPr>
          <p:nvPr>
            <p:ph idx="1"/>
          </p:nvPr>
        </p:nvPicPr>
        <p:blipFill>
          <a:blip r:embed="rId3"/>
          <a:srcRect/>
          <a:stretch/>
        </p:blipFill>
        <p:spPr>
          <a:xfrm>
            <a:off x="2394321" y="1890876"/>
            <a:ext cx="7403357" cy="4935571"/>
          </a:xfrm>
        </p:spPr>
      </p:pic>
      <p:sp>
        <p:nvSpPr>
          <p:cNvPr id="4" name="TextBox 3">
            <a:extLst>
              <a:ext uri="{FF2B5EF4-FFF2-40B4-BE49-F238E27FC236}">
                <a16:creationId xmlns:a16="http://schemas.microsoft.com/office/drawing/2014/main" id="{174D167F-0313-324E-867D-1D96A087A1C0}"/>
              </a:ext>
            </a:extLst>
          </p:cNvPr>
          <p:cNvSpPr txBox="1"/>
          <p:nvPr/>
        </p:nvSpPr>
        <p:spPr>
          <a:xfrm>
            <a:off x="6282308" y="5155631"/>
            <a:ext cx="1210180" cy="292388"/>
          </a:xfrm>
          <a:prstGeom prst="rect">
            <a:avLst/>
          </a:prstGeom>
          <a:noFill/>
        </p:spPr>
        <p:txBody>
          <a:bodyPr wrap="square" rtlCol="0">
            <a:spAutoFit/>
          </a:bodyPr>
          <a:lstStyle/>
          <a:p>
            <a:r>
              <a:rPr lang="en-US" sz="1300" dirty="0"/>
              <a:t>single scatter</a:t>
            </a:r>
          </a:p>
        </p:txBody>
      </p:sp>
      <p:sp>
        <p:nvSpPr>
          <p:cNvPr id="6" name="TextBox 5">
            <a:extLst>
              <a:ext uri="{FF2B5EF4-FFF2-40B4-BE49-F238E27FC236}">
                <a16:creationId xmlns:a16="http://schemas.microsoft.com/office/drawing/2014/main" id="{21E05F02-D1AF-A64C-AECC-8AEF0068764D}"/>
              </a:ext>
            </a:extLst>
          </p:cNvPr>
          <p:cNvSpPr txBox="1"/>
          <p:nvPr/>
        </p:nvSpPr>
        <p:spPr>
          <a:xfrm>
            <a:off x="7492488" y="5448019"/>
            <a:ext cx="1132793" cy="292388"/>
          </a:xfrm>
          <a:prstGeom prst="rect">
            <a:avLst/>
          </a:prstGeom>
          <a:noFill/>
        </p:spPr>
        <p:txBody>
          <a:bodyPr wrap="square" rtlCol="0">
            <a:spAutoFit/>
          </a:bodyPr>
          <a:lstStyle/>
          <a:p>
            <a:r>
              <a:rPr lang="en-US" sz="1300" dirty="0" err="1"/>
              <a:t>multiscatter</a:t>
            </a:r>
            <a:endParaRPr lang="en-US" sz="1300" dirty="0"/>
          </a:p>
        </p:txBody>
      </p:sp>
      <p:cxnSp>
        <p:nvCxnSpPr>
          <p:cNvPr id="7" name="Straight Arrow Connector 6">
            <a:extLst>
              <a:ext uri="{FF2B5EF4-FFF2-40B4-BE49-F238E27FC236}">
                <a16:creationId xmlns:a16="http://schemas.microsoft.com/office/drawing/2014/main" id="{6F017B48-B451-294E-A3DC-60FA55EF7C1E}"/>
              </a:ext>
            </a:extLst>
          </p:cNvPr>
          <p:cNvCxnSpPr>
            <a:cxnSpLocks/>
          </p:cNvCxnSpPr>
          <p:nvPr/>
        </p:nvCxnSpPr>
        <p:spPr>
          <a:xfrm flipH="1">
            <a:off x="6756763" y="5448019"/>
            <a:ext cx="7357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C31D8C6-EAE9-4345-88DA-0560067BD47A}"/>
              </a:ext>
            </a:extLst>
          </p:cNvPr>
          <p:cNvCxnSpPr>
            <a:cxnSpLocks/>
          </p:cNvCxnSpPr>
          <p:nvPr/>
        </p:nvCxnSpPr>
        <p:spPr>
          <a:xfrm>
            <a:off x="7492488" y="5740407"/>
            <a:ext cx="7987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21254F32-CB42-E81A-8BAE-70A507982A90}"/>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309835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A58D457-9705-A84B-A27B-94A94B83D788}"/>
              </a:ext>
            </a:extLst>
          </p:cNvPr>
          <p:cNvPicPr>
            <a:picLocks noGrp="1" noChangeAspect="1"/>
          </p:cNvPicPr>
          <p:nvPr>
            <p:ph idx="1"/>
          </p:nvPr>
        </p:nvPicPr>
        <p:blipFill>
          <a:blip r:embed="rId3"/>
          <a:srcRect t="2527" b="2527"/>
          <a:stretch/>
        </p:blipFill>
        <p:spPr>
          <a:xfrm>
            <a:off x="2409586" y="873466"/>
            <a:ext cx="7372828" cy="5833551"/>
          </a:xfrm>
        </p:spPr>
      </p:pic>
      <p:sp>
        <p:nvSpPr>
          <p:cNvPr id="2" name="Title 1">
            <a:extLst>
              <a:ext uri="{FF2B5EF4-FFF2-40B4-BE49-F238E27FC236}">
                <a16:creationId xmlns:a16="http://schemas.microsoft.com/office/drawing/2014/main" id="{153F9BF7-0B3E-F142-ACBB-B12D5DEF7B82}"/>
              </a:ext>
            </a:extLst>
          </p:cNvPr>
          <p:cNvSpPr>
            <a:spLocks noGrp="1"/>
          </p:cNvSpPr>
          <p:nvPr>
            <p:ph type="title"/>
          </p:nvPr>
        </p:nvSpPr>
        <p:spPr>
          <a:xfrm>
            <a:off x="581192" y="150983"/>
            <a:ext cx="11029616" cy="1188720"/>
          </a:xfrm>
        </p:spPr>
        <p:txBody>
          <a:bodyPr/>
          <a:lstStyle/>
          <a:p>
            <a:r>
              <a:rPr lang="en-US" dirty="0"/>
              <a:t>Bounds on the DM-Nucleon Cross Section</a:t>
            </a:r>
          </a:p>
        </p:txBody>
      </p:sp>
      <p:sp>
        <p:nvSpPr>
          <p:cNvPr id="3" name="Footer Placeholder 2">
            <a:extLst>
              <a:ext uri="{FF2B5EF4-FFF2-40B4-BE49-F238E27FC236}">
                <a16:creationId xmlns:a16="http://schemas.microsoft.com/office/drawing/2014/main" id="{48101ABA-8FF9-0DE0-4208-17EFB9954AC1}"/>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3014549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7CF94-A207-FF41-9C5E-901A51052FA7}"/>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2F1AE7A7-6481-8F4A-9E94-6FC49A64CD48}"/>
              </a:ext>
            </a:extLst>
          </p:cNvPr>
          <p:cNvSpPr>
            <a:spLocks noGrp="1"/>
          </p:cNvSpPr>
          <p:nvPr>
            <p:ph idx="1"/>
          </p:nvPr>
        </p:nvSpPr>
        <p:spPr/>
        <p:txBody>
          <a:bodyPr/>
          <a:lstStyle/>
          <a:p>
            <a:pPr marL="571500" indent="-571500">
              <a:buFont typeface="Arial" panose="020B0604020202020204" pitchFamily="34" charset="0"/>
              <a:buChar char="•"/>
            </a:pPr>
            <a:r>
              <a:rPr lang="en-US" sz="1800" dirty="0"/>
              <a:t>Stellar velocity has a negligible impact on DM constraints from Pop III stars</a:t>
            </a:r>
          </a:p>
          <a:p>
            <a:pPr marL="571500" indent="-571500">
              <a:buFont typeface="Arial" panose="020B0604020202020204" pitchFamily="34" charset="0"/>
              <a:buChar char="•"/>
            </a:pPr>
            <a:r>
              <a:rPr lang="en-US" sz="1800" dirty="0"/>
              <a:t>Stellar velocity has a more significant impact for more local objects where </a:t>
            </a:r>
            <a:r>
              <a:rPr lang="el-GR" sz="1800" dirty="0">
                <a:cs typeface="Calibri" panose="020F0502020204030204" pitchFamily="34" charset="0"/>
              </a:rPr>
              <a:t>η</a:t>
            </a:r>
            <a:r>
              <a:rPr lang="en-US" sz="1800" dirty="0">
                <a:cs typeface="Calibri" panose="020F0502020204030204" pitchFamily="34" charset="0"/>
              </a:rPr>
              <a:t> is higher</a:t>
            </a:r>
          </a:p>
          <a:p>
            <a:pPr marL="571500" indent="-571500">
              <a:buFont typeface="Arial" panose="020B0604020202020204" pitchFamily="34" charset="0"/>
              <a:buChar char="•"/>
            </a:pPr>
            <a:r>
              <a:rPr lang="en-US" sz="1800" dirty="0">
                <a:cs typeface="Calibri" panose="020F0502020204030204" pitchFamily="34" charset="0"/>
              </a:rPr>
              <a:t>We have developed useful analytic formulae which are applicable in a variety of astrophysical contexts</a:t>
            </a:r>
          </a:p>
          <a:p>
            <a:pPr marL="571500" indent="-571500">
              <a:buFont typeface="Arial" panose="020B0604020202020204" pitchFamily="34" charset="0"/>
              <a:buChar char="•"/>
            </a:pPr>
            <a:r>
              <a:rPr lang="en-US" sz="1800" dirty="0"/>
              <a:t>We plan to study exoplanets and brown dwarfs next, in which we may account for the objects’ velocities using the given formulae. We plan to also explore the effects of DM evaporation in such objects.</a:t>
            </a:r>
          </a:p>
          <a:p>
            <a:endParaRPr lang="en-US" dirty="0"/>
          </a:p>
        </p:txBody>
      </p:sp>
      <p:sp>
        <p:nvSpPr>
          <p:cNvPr id="4" name="Footer Placeholder 3">
            <a:extLst>
              <a:ext uri="{FF2B5EF4-FFF2-40B4-BE49-F238E27FC236}">
                <a16:creationId xmlns:a16="http://schemas.microsoft.com/office/drawing/2014/main" id="{E470EDC9-DCBF-FB0B-C595-E49BD39D2B0F}"/>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4281971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60578-B028-FB4E-B3C4-F661266CA541}"/>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965FD5A0-3741-FA4D-A3D6-C9C41C2088CB}"/>
              </a:ext>
            </a:extLst>
          </p:cNvPr>
          <p:cNvSpPr>
            <a:spLocks noGrp="1"/>
          </p:cNvSpPr>
          <p:nvPr>
            <p:ph idx="1"/>
          </p:nvPr>
        </p:nvSpPr>
        <p:spPr>
          <a:xfrm>
            <a:off x="581192" y="1890876"/>
            <a:ext cx="11029615" cy="3634486"/>
          </a:xfrm>
        </p:spPr>
        <p:txBody>
          <a:bodyPr/>
          <a:lstStyle/>
          <a:p>
            <a:r>
              <a:rPr lang="en-US" dirty="0"/>
              <a:t>Thank you to the other past &amp; present members of the Dark Matter research team at Colgate University for your thoughtful discussions: Cosmin </a:t>
            </a:r>
            <a:r>
              <a:rPr lang="en-US" dirty="0" err="1"/>
              <a:t>Ilie</a:t>
            </a:r>
            <a:r>
              <a:rPr lang="en-US" dirty="0"/>
              <a:t>, Caleb Levy, Jacob </a:t>
            </a:r>
            <a:r>
              <a:rPr lang="en-US" dirty="0" err="1"/>
              <a:t>Pilawa</a:t>
            </a:r>
            <a:r>
              <a:rPr lang="en-US" dirty="0"/>
              <a:t>, </a:t>
            </a:r>
            <a:r>
              <a:rPr lang="en-US" dirty="0" err="1"/>
              <a:t>Saiyang</a:t>
            </a:r>
            <a:r>
              <a:rPr lang="en-US" dirty="0"/>
              <a:t> Zhang, Ian Bania, Madison Markham, Ellie Humphreys</a:t>
            </a:r>
          </a:p>
          <a:p>
            <a:r>
              <a:rPr lang="en-US" dirty="0"/>
              <a:t>Funding for this project was provided by the Justus ‘43 and Jayne Schlichting Fund and the Colgate University Research Council student wage grant.</a:t>
            </a:r>
          </a:p>
        </p:txBody>
      </p:sp>
      <p:sp>
        <p:nvSpPr>
          <p:cNvPr id="4" name="Footer Placeholder 3">
            <a:extLst>
              <a:ext uri="{FF2B5EF4-FFF2-40B4-BE49-F238E27FC236}">
                <a16:creationId xmlns:a16="http://schemas.microsoft.com/office/drawing/2014/main" id="{77A08E76-A110-ED46-9FBA-F9E59A4B9DC7}"/>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658474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E6C8E6EB-4C59-429B-97E4-72A058CFC4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B5B90362-AFCC-46A9-B41C-A257A8C5B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F71EF7F1-38BA-471D-8CD4-2A9AE8E35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C0524398-BFB4-4C4A-8317-83B8729F9B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31">
            <a:extLst>
              <a:ext uri="{FF2B5EF4-FFF2-40B4-BE49-F238E27FC236}">
                <a16:creationId xmlns:a16="http://schemas.microsoft.com/office/drawing/2014/main" id="{E08D4B6A-8113-4DFB-B82E-B60CAC8E0A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4" name="Rectangle 33">
            <a:extLst>
              <a:ext uri="{FF2B5EF4-FFF2-40B4-BE49-F238E27FC236}">
                <a16:creationId xmlns:a16="http://schemas.microsoft.com/office/drawing/2014/main" id="{9822E561-F97C-4CBB-A9A6-A6BF6317B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FA3F00E-7942-054B-A97A-AED76FBF0F52}"/>
              </a:ext>
            </a:extLst>
          </p:cNvPr>
          <p:cNvSpPr>
            <a:spLocks noGrp="1"/>
          </p:cNvSpPr>
          <p:nvPr>
            <p:ph type="title"/>
          </p:nvPr>
        </p:nvSpPr>
        <p:spPr>
          <a:xfrm>
            <a:off x="571531" y="1539002"/>
            <a:ext cx="3511233" cy="3779995"/>
          </a:xfrm>
        </p:spPr>
        <p:txBody>
          <a:bodyPr vert="horz" lIns="91440" tIns="45720" rIns="91440" bIns="45720" rtlCol="0" anchor="ctr">
            <a:normAutofit/>
          </a:bodyPr>
          <a:lstStyle/>
          <a:p>
            <a:r>
              <a:rPr lang="en-US" sz="2000" dirty="0">
                <a:solidFill>
                  <a:srgbClr val="FFFFFF"/>
                </a:solidFill>
              </a:rPr>
              <a:t>Questions?</a:t>
            </a:r>
            <a:br>
              <a:rPr lang="en-US" sz="2000" dirty="0">
                <a:solidFill>
                  <a:srgbClr val="FFFFFF"/>
                </a:solidFill>
              </a:rPr>
            </a:br>
            <a:br>
              <a:rPr lang="en-US" sz="2000" dirty="0">
                <a:solidFill>
                  <a:srgbClr val="FFFFFF"/>
                </a:solidFill>
              </a:rPr>
            </a:br>
            <a:br>
              <a:rPr lang="en-US" sz="2000" dirty="0">
                <a:solidFill>
                  <a:srgbClr val="FFFFFF"/>
                </a:solidFill>
              </a:rPr>
            </a:br>
            <a:r>
              <a:rPr lang="en-US" sz="2000" cap="none" dirty="0">
                <a:solidFill>
                  <a:srgbClr val="FFFFFF"/>
                </a:solidFill>
              </a:rPr>
              <a:t>Email: </a:t>
            </a:r>
            <a:br>
              <a:rPr lang="en-US" sz="2000" cap="none" dirty="0">
                <a:solidFill>
                  <a:srgbClr val="FFFFFF"/>
                </a:solidFill>
              </a:rPr>
            </a:br>
            <a:r>
              <a:rPr lang="en-US" sz="2000" cap="none" dirty="0">
                <a:solidFill>
                  <a:schemeClr val="accent1"/>
                </a:solidFill>
                <a:hlinkClick r:id="rId2">
                  <a:extLst>
                    <a:ext uri="{A12FA001-AC4F-418D-AE19-62706E023703}">
                      <ahyp:hlinkClr xmlns:ahyp="http://schemas.microsoft.com/office/drawing/2018/hyperlinkcolor" val="tx"/>
                    </a:ext>
                  </a:extLst>
                </a:hlinkClick>
              </a:rPr>
              <a:t>jpaulin@colgate.edu</a:t>
            </a:r>
            <a:br>
              <a:rPr lang="en-US" sz="2000" cap="none" dirty="0">
                <a:solidFill>
                  <a:srgbClr val="FFFFFF"/>
                </a:solidFill>
              </a:rPr>
            </a:br>
            <a:br>
              <a:rPr lang="en-US" sz="2000" cap="none" dirty="0">
                <a:solidFill>
                  <a:srgbClr val="FFFFFF"/>
                </a:solidFill>
              </a:rPr>
            </a:br>
            <a:r>
              <a:rPr lang="en-US" sz="2000" cap="none" dirty="0">
                <a:solidFill>
                  <a:schemeClr val="accent1"/>
                </a:solidFill>
                <a:hlinkClick r:id="rId3">
                  <a:extLst>
                    <a:ext uri="{A12FA001-AC4F-418D-AE19-62706E023703}">
                      <ahyp:hlinkClr xmlns:ahyp="http://schemas.microsoft.com/office/drawing/2018/hyperlinkcolor" val="tx"/>
                    </a:ext>
                  </a:extLst>
                </a:hlinkClick>
              </a:rPr>
              <a:t>cilie@colgate.edu</a:t>
            </a:r>
            <a:br>
              <a:rPr lang="en-US" sz="2000" dirty="0">
                <a:solidFill>
                  <a:srgbClr val="FFFFFF"/>
                </a:solidFill>
              </a:rPr>
            </a:br>
            <a:endParaRPr lang="en-US" sz="2000" dirty="0">
              <a:solidFill>
                <a:srgbClr val="FFFFFF"/>
              </a:solidFill>
            </a:endParaRPr>
          </a:p>
        </p:txBody>
      </p:sp>
      <p:sp>
        <p:nvSpPr>
          <p:cNvPr id="36" name="Rectangle 35">
            <a:extLst>
              <a:ext uri="{FF2B5EF4-FFF2-40B4-BE49-F238E27FC236}">
                <a16:creationId xmlns:a16="http://schemas.microsoft.com/office/drawing/2014/main" id="{B01B0E58-A5C8-4CDA-A2E0-35DF94E59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descr="Question marks in a line and one question mark is lit">
            <a:extLst>
              <a:ext uri="{FF2B5EF4-FFF2-40B4-BE49-F238E27FC236}">
                <a16:creationId xmlns:a16="http://schemas.microsoft.com/office/drawing/2014/main" id="{14336C63-8380-DA3F-33FB-7D2BA024B106}"/>
              </a:ext>
            </a:extLst>
          </p:cNvPr>
          <p:cNvPicPr>
            <a:picLocks noChangeAspect="1"/>
          </p:cNvPicPr>
          <p:nvPr/>
        </p:nvPicPr>
        <p:blipFill rotWithShape="1">
          <a:blip r:embed="rId4"/>
          <a:srcRect r="19825"/>
          <a:stretch/>
        </p:blipFill>
        <p:spPr>
          <a:xfrm>
            <a:off x="4654295" y="457200"/>
            <a:ext cx="7086151" cy="5899650"/>
          </a:xfrm>
          <a:prstGeom prst="rect">
            <a:avLst/>
          </a:prstGeom>
        </p:spPr>
      </p:pic>
      <p:sp>
        <p:nvSpPr>
          <p:cNvPr id="3" name="Footer Placeholder 2">
            <a:extLst>
              <a:ext uri="{FF2B5EF4-FFF2-40B4-BE49-F238E27FC236}">
                <a16:creationId xmlns:a16="http://schemas.microsoft.com/office/drawing/2014/main" id="{EFCE18A4-8386-FB0B-F58B-CF128705E454}"/>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252403295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B8344-1E54-8841-BFCA-3B83E0E687D1}"/>
              </a:ext>
            </a:extLst>
          </p:cNvPr>
          <p:cNvSpPr>
            <a:spLocks noGrp="1"/>
          </p:cNvSpPr>
          <p:nvPr>
            <p:ph type="title"/>
          </p:nvPr>
        </p:nvSpPr>
        <p:spPr>
          <a:xfrm>
            <a:off x="581193" y="729658"/>
            <a:ext cx="11029616" cy="988332"/>
          </a:xfrm>
        </p:spPr>
        <p:txBody>
          <a:bodyPr vert="horz" lIns="91440" tIns="45720" rIns="91440" bIns="45720" rtlCol="0" anchor="b">
            <a:normAutofit/>
          </a:bodyPr>
          <a:lstStyle/>
          <a:p>
            <a:r>
              <a:rPr lang="en-US" b="0" kern="1200" cap="all">
                <a:latin typeface="+mj-lt"/>
                <a:ea typeface="+mj-ea"/>
                <a:cs typeface="+mj-cs"/>
              </a:rPr>
              <a:t>Introduction</a:t>
            </a:r>
          </a:p>
        </p:txBody>
      </p:sp>
      <p:sp>
        <p:nvSpPr>
          <p:cNvPr id="10" name="Content Placeholder 2">
            <a:extLst>
              <a:ext uri="{FF2B5EF4-FFF2-40B4-BE49-F238E27FC236}">
                <a16:creationId xmlns:a16="http://schemas.microsoft.com/office/drawing/2014/main" id="{AE35E537-3801-7A4A-B2E5-C75AFBFBBFA1}"/>
              </a:ext>
            </a:extLst>
          </p:cNvPr>
          <p:cNvSpPr txBox="1">
            <a:spLocks/>
          </p:cNvSpPr>
          <p:nvPr/>
        </p:nvSpPr>
        <p:spPr>
          <a:xfrm>
            <a:off x="581193" y="2228003"/>
            <a:ext cx="5194767" cy="3633047"/>
          </a:xfrm>
          <a:prstGeom prst="rect">
            <a:avLst/>
          </a:prstGeom>
        </p:spPr>
        <p:txBody>
          <a:bodyPr vert="horz" lIns="91440" tIns="45720" rIns="91440" bIns="45720" rtlCol="0" anchor="ctr">
            <a:normAutofit lnSpcReduction="1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nSpc>
                <a:spcPct val="100000"/>
              </a:lnSpc>
            </a:pPr>
            <a:r>
              <a:rPr lang="en-US" sz="1200" dirty="0"/>
              <a:t>Dark Matter (DM)– one of the biggest mysteries in modern astrophysics &amp; cosmology</a:t>
            </a:r>
          </a:p>
          <a:p>
            <a:pPr>
              <a:lnSpc>
                <a:spcPct val="100000"/>
              </a:lnSpc>
            </a:pPr>
            <a:r>
              <a:rPr lang="en-US" sz="1200" dirty="0"/>
              <a:t>Indirect detection of DM with astrophysical objects is an important discovery method</a:t>
            </a:r>
          </a:p>
          <a:p>
            <a:pPr>
              <a:lnSpc>
                <a:spcPct val="100000"/>
              </a:lnSpc>
            </a:pPr>
            <a:r>
              <a:rPr lang="en-US" sz="1200" dirty="0"/>
              <a:t>Impact of relative stellar velocity to DM halo on DM capture rates</a:t>
            </a:r>
          </a:p>
          <a:p>
            <a:pPr>
              <a:lnSpc>
                <a:spcPct val="100000"/>
              </a:lnSpc>
            </a:pPr>
            <a:r>
              <a:rPr lang="en-US" sz="1200" dirty="0"/>
              <a:t>This presentation is based on our paper: C. </a:t>
            </a:r>
            <a:r>
              <a:rPr lang="en-US" sz="1200" dirty="0" err="1"/>
              <a:t>Ilie</a:t>
            </a:r>
            <a:r>
              <a:rPr lang="en-US" sz="1200" dirty="0"/>
              <a:t> and J. Paulin,</a:t>
            </a:r>
            <a:r>
              <a:rPr lang="en-US" sz="1200" i="1" dirty="0"/>
              <a:t> </a:t>
            </a:r>
            <a:r>
              <a:rPr lang="en-US" sz="1200" i="1" dirty="0" err="1"/>
              <a:t>ApJ</a:t>
            </a:r>
            <a:r>
              <a:rPr lang="en-US" sz="1200" i="1" dirty="0"/>
              <a:t> </a:t>
            </a:r>
            <a:r>
              <a:rPr lang="en-US" sz="1200" dirty="0"/>
              <a:t>(in press) arXiv:2107.00675</a:t>
            </a:r>
          </a:p>
          <a:p>
            <a:pPr lvl="1">
              <a:lnSpc>
                <a:spcPct val="100000"/>
              </a:lnSpc>
            </a:pPr>
            <a:r>
              <a:rPr lang="en-US" sz="1200" dirty="0"/>
              <a:t>Accessible via the QR code</a:t>
            </a:r>
          </a:p>
          <a:p>
            <a:pPr marL="0" indent="0">
              <a:lnSpc>
                <a:spcPct val="100000"/>
              </a:lnSpc>
            </a:pPr>
            <a:endParaRPr lang="en-US" sz="1200" dirty="0"/>
          </a:p>
          <a:p>
            <a:pPr>
              <a:lnSpc>
                <a:spcPct val="100000"/>
              </a:lnSpc>
            </a:pPr>
            <a:r>
              <a:rPr lang="en-US" sz="1200" dirty="0"/>
              <a:t>Outline:</a:t>
            </a:r>
          </a:p>
          <a:p>
            <a:pPr lvl="1">
              <a:lnSpc>
                <a:spcPct val="100000"/>
              </a:lnSpc>
            </a:pPr>
            <a:r>
              <a:rPr lang="en-US" sz="1200" dirty="0"/>
              <a:t>DM Capture</a:t>
            </a:r>
          </a:p>
          <a:p>
            <a:pPr lvl="1">
              <a:lnSpc>
                <a:spcPct val="100000"/>
              </a:lnSpc>
            </a:pPr>
            <a:r>
              <a:rPr lang="en-US" sz="1200" dirty="0"/>
              <a:t>DM Distributions</a:t>
            </a:r>
          </a:p>
          <a:p>
            <a:pPr lvl="1">
              <a:lnSpc>
                <a:spcPct val="100000"/>
              </a:lnSpc>
            </a:pPr>
            <a:r>
              <a:rPr lang="en-US" sz="1200" dirty="0"/>
              <a:t>Suppression Factor</a:t>
            </a:r>
          </a:p>
          <a:p>
            <a:pPr lvl="1">
              <a:lnSpc>
                <a:spcPct val="100000"/>
              </a:lnSpc>
            </a:pPr>
            <a:r>
              <a:rPr lang="en-US" sz="1200" dirty="0"/>
              <a:t>Bounds on DM-nucleon cross section</a:t>
            </a:r>
          </a:p>
        </p:txBody>
      </p:sp>
      <p:pic>
        <p:nvPicPr>
          <p:cNvPr id="6" name="Content Placeholder 5" descr="Qr code&#10;&#10;Description automatically generated">
            <a:extLst>
              <a:ext uri="{FF2B5EF4-FFF2-40B4-BE49-F238E27FC236}">
                <a16:creationId xmlns:a16="http://schemas.microsoft.com/office/drawing/2014/main" id="{688581FC-845F-414A-8793-343A78186401}"/>
              </a:ext>
            </a:extLst>
          </p:cNvPr>
          <p:cNvPicPr>
            <a:picLocks noGrp="1" noChangeAspect="1"/>
          </p:cNvPicPr>
          <p:nvPr>
            <p:ph sz="half" idx="2"/>
          </p:nvPr>
        </p:nvPicPr>
        <p:blipFill>
          <a:blip r:embed="rId2"/>
          <a:stretch>
            <a:fillRect/>
          </a:stretch>
        </p:blipFill>
        <p:spPr>
          <a:xfrm>
            <a:off x="7196900" y="2228003"/>
            <a:ext cx="3633047" cy="3633047"/>
          </a:xfrm>
          <a:noFill/>
        </p:spPr>
      </p:pic>
      <p:sp>
        <p:nvSpPr>
          <p:cNvPr id="4" name="Footer Placeholder 3">
            <a:extLst>
              <a:ext uri="{FF2B5EF4-FFF2-40B4-BE49-F238E27FC236}">
                <a16:creationId xmlns:a16="http://schemas.microsoft.com/office/drawing/2014/main" id="{C4D6A99B-ADBF-7E10-D5E0-36C33EA7A1D8}"/>
              </a:ext>
            </a:extLst>
          </p:cNvPr>
          <p:cNvSpPr>
            <a:spLocks noGrp="1"/>
          </p:cNvSpPr>
          <p:nvPr>
            <p:ph type="ftr" sz="quarter" idx="11"/>
          </p:nvPr>
        </p:nvSpPr>
        <p:spPr>
          <a:xfrm>
            <a:off x="581192" y="6423914"/>
            <a:ext cx="6917210" cy="365125"/>
          </a:xfrm>
        </p:spPr>
        <p:txBody>
          <a:bodyPr vert="horz" lIns="91440" tIns="45720" rIns="91440" bIns="45720" rtlCol="0" anchor="ctr">
            <a:normAutofit fontScale="92500"/>
          </a:bodyPr>
          <a:lstStyle/>
          <a:p>
            <a:pPr>
              <a:spcAft>
                <a:spcPts val="600"/>
              </a:spcAft>
            </a:pPr>
            <a:r>
              <a:rPr lang="en-US" kern="1200" cap="all">
                <a:latin typeface="+mn-lt"/>
                <a:ea typeface="+mn-ea"/>
                <a:cs typeface="+mn-cs"/>
              </a:rPr>
              <a:t>Jillian Paulin, Colgate University, based on arXiv:2107.00675, 5/7/2022, PPC 2022</a:t>
            </a:r>
          </a:p>
        </p:txBody>
      </p:sp>
      <p:sp>
        <p:nvSpPr>
          <p:cNvPr id="9" name="Content Placeholder 2">
            <a:extLst>
              <a:ext uri="{FF2B5EF4-FFF2-40B4-BE49-F238E27FC236}">
                <a16:creationId xmlns:a16="http://schemas.microsoft.com/office/drawing/2014/main" id="{81D77D60-69C9-2E4F-9B37-DCDA77A4A59E}"/>
              </a:ext>
            </a:extLst>
          </p:cNvPr>
          <p:cNvSpPr txBox="1">
            <a:spLocks/>
          </p:cNvSpPr>
          <p:nvPr/>
        </p:nvSpPr>
        <p:spPr>
          <a:xfrm>
            <a:off x="581192" y="2340864"/>
            <a:ext cx="11029615" cy="363448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endParaRPr lang="en-US" dirty="0"/>
          </a:p>
        </p:txBody>
      </p:sp>
    </p:spTree>
    <p:extLst>
      <p:ext uri="{BB962C8B-B14F-4D97-AF65-F5344CB8AC3E}">
        <p14:creationId xmlns:p14="http://schemas.microsoft.com/office/powerpoint/2010/main" val="1277742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BF7DB-CCA5-A411-05CC-FC5803345CAC}"/>
              </a:ext>
            </a:extLst>
          </p:cNvPr>
          <p:cNvSpPr>
            <a:spLocks noGrp="1"/>
          </p:cNvSpPr>
          <p:nvPr>
            <p:ph type="title"/>
          </p:nvPr>
        </p:nvSpPr>
        <p:spPr>
          <a:xfrm>
            <a:off x="581193" y="729658"/>
            <a:ext cx="11029616" cy="988332"/>
          </a:xfrm>
        </p:spPr>
        <p:txBody>
          <a:bodyPr anchor="b">
            <a:normAutofit/>
          </a:bodyPr>
          <a:lstStyle/>
          <a:p>
            <a:r>
              <a:rPr lang="en-US" dirty="0"/>
              <a:t>Dark Matter Capture: Conceptual Picture</a:t>
            </a:r>
          </a:p>
        </p:txBody>
      </p:sp>
      <p:sp>
        <p:nvSpPr>
          <p:cNvPr id="3" name="Content Placeholder 2">
            <a:extLst>
              <a:ext uri="{FF2B5EF4-FFF2-40B4-BE49-F238E27FC236}">
                <a16:creationId xmlns:a16="http://schemas.microsoft.com/office/drawing/2014/main" id="{CCAAAF6A-6EEC-B031-8AA7-35AD28BE7B73}"/>
              </a:ext>
            </a:extLst>
          </p:cNvPr>
          <p:cNvSpPr>
            <a:spLocks noGrp="1"/>
          </p:cNvSpPr>
          <p:nvPr>
            <p:ph sz="half" idx="1"/>
          </p:nvPr>
        </p:nvSpPr>
        <p:spPr>
          <a:xfrm>
            <a:off x="581193" y="2228003"/>
            <a:ext cx="5194767" cy="3633047"/>
          </a:xfrm>
        </p:spPr>
        <p:txBody>
          <a:bodyPr anchor="ctr">
            <a:normAutofit/>
          </a:bodyPr>
          <a:lstStyle/>
          <a:p>
            <a:r>
              <a:rPr lang="en-US" dirty="0"/>
              <a:t>DM scatters off nuclei &amp; loses energy with each collision</a:t>
            </a:r>
          </a:p>
          <a:p>
            <a:r>
              <a:rPr lang="en-US" dirty="0"/>
              <a:t>DM is captured once the DM velocity falls below the escape velocity of the capturing object</a:t>
            </a:r>
          </a:p>
          <a:p>
            <a:endParaRPr lang="en-US" dirty="0"/>
          </a:p>
        </p:txBody>
      </p:sp>
      <p:pic>
        <p:nvPicPr>
          <p:cNvPr id="9" name="Content Placeholder 4">
            <a:extLst>
              <a:ext uri="{FF2B5EF4-FFF2-40B4-BE49-F238E27FC236}">
                <a16:creationId xmlns:a16="http://schemas.microsoft.com/office/drawing/2014/main" id="{CAC9CBFE-3EBA-326E-AE8C-4AAF3FBAB62D}"/>
              </a:ext>
            </a:extLst>
          </p:cNvPr>
          <p:cNvPicPr>
            <a:picLocks noChangeAspect="1"/>
          </p:cNvPicPr>
          <p:nvPr/>
        </p:nvPicPr>
        <p:blipFill rotWithShape="1">
          <a:blip r:embed="rId2"/>
          <a:srcRect l="20266" t="3394" r="32065" b="60866"/>
          <a:stretch/>
        </p:blipFill>
        <p:spPr>
          <a:xfrm>
            <a:off x="7141790" y="2228003"/>
            <a:ext cx="3743267" cy="3633047"/>
          </a:xfrm>
          <a:prstGeom prst="rect">
            <a:avLst/>
          </a:prstGeom>
          <a:noFill/>
        </p:spPr>
      </p:pic>
      <p:sp>
        <p:nvSpPr>
          <p:cNvPr id="4" name="Footer Placeholder 3">
            <a:extLst>
              <a:ext uri="{FF2B5EF4-FFF2-40B4-BE49-F238E27FC236}">
                <a16:creationId xmlns:a16="http://schemas.microsoft.com/office/drawing/2014/main" id="{4841AE9D-415B-2986-D531-3306055F9182}"/>
              </a:ext>
            </a:extLst>
          </p:cNvPr>
          <p:cNvSpPr>
            <a:spLocks noGrp="1"/>
          </p:cNvSpPr>
          <p:nvPr>
            <p:ph type="ftr" sz="quarter" idx="11"/>
          </p:nvPr>
        </p:nvSpPr>
        <p:spPr>
          <a:xfrm>
            <a:off x="581192" y="6423914"/>
            <a:ext cx="6917210" cy="365125"/>
          </a:xfrm>
        </p:spPr>
        <p:txBody>
          <a:bodyPr anchor="ctr">
            <a:normAutofit fontScale="92500"/>
          </a:bodyPr>
          <a:lstStyle/>
          <a:p>
            <a:pPr>
              <a:spcAft>
                <a:spcPts val="600"/>
              </a:spcAft>
            </a:pPr>
            <a:r>
              <a:rPr lang="en-US"/>
              <a:t>Jillian Paulin, Colgate University, based on arXiv:2107.00675, 5/7/2022, PPC 2022</a:t>
            </a:r>
          </a:p>
        </p:txBody>
      </p:sp>
    </p:spTree>
    <p:extLst>
      <p:ext uri="{BB962C8B-B14F-4D97-AF65-F5344CB8AC3E}">
        <p14:creationId xmlns:p14="http://schemas.microsoft.com/office/powerpoint/2010/main" val="1111623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DA491-DFD5-E34C-B3C6-AB6DA5D2F2A0}"/>
              </a:ext>
            </a:extLst>
          </p:cNvPr>
          <p:cNvSpPr>
            <a:spLocks noGrp="1"/>
          </p:cNvSpPr>
          <p:nvPr>
            <p:ph type="title"/>
          </p:nvPr>
        </p:nvSpPr>
        <p:spPr/>
        <p:txBody>
          <a:bodyPr/>
          <a:lstStyle/>
          <a:p>
            <a:r>
              <a:rPr lang="en-US" dirty="0"/>
              <a:t>Dark matter Capture</a:t>
            </a:r>
          </a:p>
        </p:txBody>
      </p:sp>
      <p:sp>
        <p:nvSpPr>
          <p:cNvPr id="3" name="Content Placeholder 2">
            <a:extLst>
              <a:ext uri="{FF2B5EF4-FFF2-40B4-BE49-F238E27FC236}">
                <a16:creationId xmlns:a16="http://schemas.microsoft.com/office/drawing/2014/main" id="{2FA53B19-C93B-8D4F-92EE-5B121A6FE7C7}"/>
              </a:ext>
            </a:extLst>
          </p:cNvPr>
          <p:cNvSpPr>
            <a:spLocks noGrp="1"/>
          </p:cNvSpPr>
          <p:nvPr>
            <p:ph idx="1"/>
          </p:nvPr>
        </p:nvSpPr>
        <p:spPr>
          <a:xfrm>
            <a:off x="548352" y="3922928"/>
            <a:ext cx="11029615" cy="1044198"/>
          </a:xfrm>
        </p:spPr>
        <p:txBody>
          <a:bodyPr/>
          <a:lstStyle/>
          <a:p>
            <a:r>
              <a:rPr lang="en-US" dirty="0"/>
              <a:t>The total capture rate: the sum of the capture rate after </a:t>
            </a:r>
            <a:r>
              <a:rPr lang="en-US" i="1" dirty="0"/>
              <a:t>N</a:t>
            </a:r>
            <a:r>
              <a:rPr lang="en-US" dirty="0"/>
              <a:t> scatters</a:t>
            </a:r>
          </a:p>
          <a:p>
            <a:r>
              <a:rPr lang="en-US" dirty="0">
                <a:sym typeface="Wingdings" pitchFamily="2" charset="2"/>
              </a:rPr>
              <a:t>The focus for this project is the effect of altering the DM distribution</a:t>
            </a:r>
          </a:p>
        </p:txBody>
      </p:sp>
      <p:pic>
        <p:nvPicPr>
          <p:cNvPr id="5" name="Picture 4" descr="Diagram&#10;&#10;Description automatically generated with medium confidence">
            <a:extLst>
              <a:ext uri="{FF2B5EF4-FFF2-40B4-BE49-F238E27FC236}">
                <a16:creationId xmlns:a16="http://schemas.microsoft.com/office/drawing/2014/main" id="{0A6DD739-02D6-6F46-9398-FA9C6B1D7B3B}"/>
              </a:ext>
            </a:extLst>
          </p:cNvPr>
          <p:cNvPicPr>
            <a:picLocks noChangeAspect="1"/>
          </p:cNvPicPr>
          <p:nvPr/>
        </p:nvPicPr>
        <p:blipFill>
          <a:blip r:embed="rId2"/>
          <a:stretch>
            <a:fillRect/>
          </a:stretch>
        </p:blipFill>
        <p:spPr>
          <a:xfrm>
            <a:off x="3722887" y="1890876"/>
            <a:ext cx="4746221" cy="938049"/>
          </a:xfrm>
          <a:prstGeom prst="rect">
            <a:avLst/>
          </a:prstGeom>
        </p:spPr>
      </p:pic>
      <p:sp>
        <p:nvSpPr>
          <p:cNvPr id="15" name="Left Brace 14">
            <a:extLst>
              <a:ext uri="{FF2B5EF4-FFF2-40B4-BE49-F238E27FC236}">
                <a16:creationId xmlns:a16="http://schemas.microsoft.com/office/drawing/2014/main" id="{BEAF46CF-3432-EC47-92E3-24FB4BFBB8C7}"/>
              </a:ext>
            </a:extLst>
          </p:cNvPr>
          <p:cNvSpPr/>
          <p:nvPr/>
        </p:nvSpPr>
        <p:spPr>
          <a:xfrm rot="16200000">
            <a:off x="4796035" y="2386207"/>
            <a:ext cx="199635" cy="51435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Left Brace 15">
            <a:extLst>
              <a:ext uri="{FF2B5EF4-FFF2-40B4-BE49-F238E27FC236}">
                <a16:creationId xmlns:a16="http://schemas.microsoft.com/office/drawing/2014/main" id="{3C72A043-106B-F94D-BA19-077F50456B55}"/>
              </a:ext>
            </a:extLst>
          </p:cNvPr>
          <p:cNvSpPr/>
          <p:nvPr/>
        </p:nvSpPr>
        <p:spPr>
          <a:xfrm rot="16200000">
            <a:off x="5470604" y="2328222"/>
            <a:ext cx="141133" cy="6334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Left Brace 16">
            <a:extLst>
              <a:ext uri="{FF2B5EF4-FFF2-40B4-BE49-F238E27FC236}">
                <a16:creationId xmlns:a16="http://schemas.microsoft.com/office/drawing/2014/main" id="{D16BBA82-F2B2-054A-A7A5-B579F772401B}"/>
              </a:ext>
            </a:extLst>
          </p:cNvPr>
          <p:cNvSpPr/>
          <p:nvPr/>
        </p:nvSpPr>
        <p:spPr>
          <a:xfrm rot="16200000">
            <a:off x="6546251" y="2067756"/>
            <a:ext cx="199637" cy="14335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Left Brace 17">
            <a:extLst>
              <a:ext uri="{FF2B5EF4-FFF2-40B4-BE49-F238E27FC236}">
                <a16:creationId xmlns:a16="http://schemas.microsoft.com/office/drawing/2014/main" id="{F1E65A41-315D-044F-AC3D-FA81E2F810C0}"/>
              </a:ext>
            </a:extLst>
          </p:cNvPr>
          <p:cNvSpPr/>
          <p:nvPr/>
        </p:nvSpPr>
        <p:spPr>
          <a:xfrm rot="16200000">
            <a:off x="7882049" y="2239060"/>
            <a:ext cx="199638" cy="11064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85D87753-8323-A647-84EE-AAF8906A38CD}"/>
              </a:ext>
            </a:extLst>
          </p:cNvPr>
          <p:cNvCxnSpPr/>
          <p:nvPr/>
        </p:nvCxnSpPr>
        <p:spPr>
          <a:xfrm flipH="1">
            <a:off x="3722887" y="2743200"/>
            <a:ext cx="1172965" cy="323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C5497BA-0115-3B4B-A25F-53E0FBECB037}"/>
              </a:ext>
            </a:extLst>
          </p:cNvPr>
          <p:cNvSpPr txBox="1"/>
          <p:nvPr/>
        </p:nvSpPr>
        <p:spPr>
          <a:xfrm>
            <a:off x="2792312" y="2977034"/>
            <a:ext cx="1346797" cy="338554"/>
          </a:xfrm>
          <a:prstGeom prst="rect">
            <a:avLst/>
          </a:prstGeom>
          <a:noFill/>
        </p:spPr>
        <p:txBody>
          <a:bodyPr wrap="square" rtlCol="0">
            <a:spAutoFit/>
          </a:bodyPr>
          <a:lstStyle/>
          <a:p>
            <a:r>
              <a:rPr lang="en-US" sz="1600" dirty="0"/>
              <a:t>Stellar radius</a:t>
            </a:r>
          </a:p>
        </p:txBody>
      </p:sp>
      <p:cxnSp>
        <p:nvCxnSpPr>
          <p:cNvPr id="23" name="Straight Arrow Connector 22">
            <a:extLst>
              <a:ext uri="{FF2B5EF4-FFF2-40B4-BE49-F238E27FC236}">
                <a16:creationId xmlns:a16="http://schemas.microsoft.com/office/drawing/2014/main" id="{328F0A43-3F75-E24D-82C9-3CA418651009}"/>
              </a:ext>
            </a:extLst>
          </p:cNvPr>
          <p:cNvCxnSpPr/>
          <p:nvPr/>
        </p:nvCxnSpPr>
        <p:spPr>
          <a:xfrm flipH="1">
            <a:off x="5067300" y="2715497"/>
            <a:ext cx="473870" cy="351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A639EC4-3CE9-2E46-886D-C2A5771C03FF}"/>
              </a:ext>
            </a:extLst>
          </p:cNvPr>
          <p:cNvSpPr txBox="1"/>
          <p:nvPr/>
        </p:nvSpPr>
        <p:spPr>
          <a:xfrm>
            <a:off x="6046156" y="2905125"/>
            <a:ext cx="1219201" cy="584775"/>
          </a:xfrm>
          <a:prstGeom prst="rect">
            <a:avLst/>
          </a:prstGeom>
          <a:noFill/>
        </p:spPr>
        <p:txBody>
          <a:bodyPr wrap="square" rtlCol="0">
            <a:spAutoFit/>
          </a:bodyPr>
          <a:lstStyle/>
          <a:p>
            <a:r>
              <a:rPr lang="en-US" sz="1600" dirty="0"/>
              <a:t>DM Distribution</a:t>
            </a:r>
          </a:p>
        </p:txBody>
      </p:sp>
      <p:sp>
        <p:nvSpPr>
          <p:cNvPr id="25" name="TextBox 24">
            <a:extLst>
              <a:ext uri="{FF2B5EF4-FFF2-40B4-BE49-F238E27FC236}">
                <a16:creationId xmlns:a16="http://schemas.microsoft.com/office/drawing/2014/main" id="{89039822-8F2D-6943-904A-1423E6D4E154}"/>
              </a:ext>
            </a:extLst>
          </p:cNvPr>
          <p:cNvSpPr txBox="1"/>
          <p:nvPr/>
        </p:nvSpPr>
        <p:spPr>
          <a:xfrm>
            <a:off x="4483032" y="3020249"/>
            <a:ext cx="1219201" cy="584775"/>
          </a:xfrm>
          <a:prstGeom prst="rect">
            <a:avLst/>
          </a:prstGeom>
          <a:noFill/>
        </p:spPr>
        <p:txBody>
          <a:bodyPr wrap="square" rtlCol="0">
            <a:spAutoFit/>
          </a:bodyPr>
          <a:lstStyle/>
          <a:p>
            <a:r>
              <a:rPr lang="en-US" sz="1600" dirty="0"/>
              <a:t>Prob. For </a:t>
            </a:r>
            <a:r>
              <a:rPr lang="en-US" sz="1600" i="1" dirty="0"/>
              <a:t>N</a:t>
            </a:r>
            <a:r>
              <a:rPr lang="en-US" sz="1600" dirty="0"/>
              <a:t> collisions</a:t>
            </a:r>
          </a:p>
        </p:txBody>
      </p:sp>
      <p:sp>
        <p:nvSpPr>
          <p:cNvPr id="26" name="TextBox 25">
            <a:extLst>
              <a:ext uri="{FF2B5EF4-FFF2-40B4-BE49-F238E27FC236}">
                <a16:creationId xmlns:a16="http://schemas.microsoft.com/office/drawing/2014/main" id="{61120C96-B9AA-D243-834A-69B76DB90497}"/>
              </a:ext>
            </a:extLst>
          </p:cNvPr>
          <p:cNvSpPr txBox="1"/>
          <p:nvPr/>
        </p:nvSpPr>
        <p:spPr>
          <a:xfrm>
            <a:off x="7372267" y="2949070"/>
            <a:ext cx="1425426" cy="830997"/>
          </a:xfrm>
          <a:prstGeom prst="rect">
            <a:avLst/>
          </a:prstGeom>
          <a:noFill/>
        </p:spPr>
        <p:txBody>
          <a:bodyPr wrap="square" rtlCol="0">
            <a:spAutoFit/>
          </a:bodyPr>
          <a:lstStyle/>
          <a:p>
            <a:r>
              <a:rPr lang="en-US" sz="1600" dirty="0"/>
              <a:t>Prob. DM particle falls below </a:t>
            </a:r>
            <a:r>
              <a:rPr lang="en-US" sz="1600" i="1" dirty="0" err="1"/>
              <a:t>v</a:t>
            </a:r>
            <a:r>
              <a:rPr lang="en-US" sz="1600" i="1" baseline="-25000" dirty="0" err="1"/>
              <a:t>esc</a:t>
            </a:r>
            <a:endParaRPr lang="en-US" sz="1600" i="1" dirty="0"/>
          </a:p>
        </p:txBody>
      </p:sp>
      <p:pic>
        <p:nvPicPr>
          <p:cNvPr id="28" name="Picture 27" descr="A picture containing text&#10;&#10;Description automatically generated">
            <a:extLst>
              <a:ext uri="{FF2B5EF4-FFF2-40B4-BE49-F238E27FC236}">
                <a16:creationId xmlns:a16="http://schemas.microsoft.com/office/drawing/2014/main" id="{A35184EB-CE00-9E44-9FD7-B4445312BE61}"/>
              </a:ext>
            </a:extLst>
          </p:cNvPr>
          <p:cNvPicPr>
            <a:picLocks noChangeAspect="1"/>
          </p:cNvPicPr>
          <p:nvPr/>
        </p:nvPicPr>
        <p:blipFill>
          <a:blip r:embed="rId3"/>
          <a:stretch>
            <a:fillRect/>
          </a:stretch>
        </p:blipFill>
        <p:spPr>
          <a:xfrm>
            <a:off x="5031066" y="5169338"/>
            <a:ext cx="2030179" cy="935475"/>
          </a:xfrm>
          <a:prstGeom prst="rect">
            <a:avLst/>
          </a:prstGeom>
        </p:spPr>
      </p:pic>
      <mc:AlternateContent xmlns:mc="http://schemas.openxmlformats.org/markup-compatibility/2006" xmlns:p14="http://schemas.microsoft.com/office/powerpoint/2010/main">
        <mc:Choice Requires="p14">
          <p:contentPart p14:bwMode="auto" r:id="rId4">
            <p14:nvContentPartPr>
              <p14:cNvPr id="29" name="Ink 28">
                <a:extLst>
                  <a:ext uri="{FF2B5EF4-FFF2-40B4-BE49-F238E27FC236}">
                    <a16:creationId xmlns:a16="http://schemas.microsoft.com/office/drawing/2014/main" id="{7E29F4BE-9F68-0F4D-81FC-0DDA0F95863F}"/>
                  </a:ext>
                </a:extLst>
              </p14:cNvPr>
              <p14:cNvContentPartPr/>
              <p14:nvPr/>
            </p14:nvContentPartPr>
            <p14:xfrm>
              <a:off x="9344123" y="5262297"/>
              <a:ext cx="360" cy="360"/>
            </p14:xfrm>
          </p:contentPart>
        </mc:Choice>
        <mc:Fallback xmlns="">
          <p:pic>
            <p:nvPicPr>
              <p:cNvPr id="29" name="Ink 28">
                <a:extLst>
                  <a:ext uri="{FF2B5EF4-FFF2-40B4-BE49-F238E27FC236}">
                    <a16:creationId xmlns:a16="http://schemas.microsoft.com/office/drawing/2014/main" id="{7E29F4BE-9F68-0F4D-81FC-0DDA0F95863F}"/>
                  </a:ext>
                </a:extLst>
              </p:cNvPr>
              <p:cNvPicPr/>
              <p:nvPr/>
            </p:nvPicPr>
            <p:blipFill>
              <a:blip r:embed="rId5"/>
              <a:stretch>
                <a:fillRect/>
              </a:stretch>
            </p:blipFill>
            <p:spPr>
              <a:xfrm>
                <a:off x="9335483" y="5253297"/>
                <a:ext cx="18000" cy="18000"/>
              </a:xfrm>
              <a:prstGeom prst="rect">
                <a:avLst/>
              </a:prstGeom>
            </p:spPr>
          </p:pic>
        </mc:Fallback>
      </mc:AlternateContent>
      <p:sp>
        <p:nvSpPr>
          <p:cNvPr id="31" name="Oval 30">
            <a:extLst>
              <a:ext uri="{FF2B5EF4-FFF2-40B4-BE49-F238E27FC236}">
                <a16:creationId xmlns:a16="http://schemas.microsoft.com/office/drawing/2014/main" id="{86159591-8050-DD4E-B49A-6D7CB3397EBC}"/>
              </a:ext>
            </a:extLst>
          </p:cNvPr>
          <p:cNvSpPr/>
          <p:nvPr/>
        </p:nvSpPr>
        <p:spPr>
          <a:xfrm>
            <a:off x="6940679" y="5417489"/>
            <a:ext cx="649356" cy="43917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172B18AB-6504-53FF-758A-1048FC361277}"/>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848689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D580A-2C41-CA4E-B0A7-ED40E9E725F8}"/>
              </a:ext>
            </a:extLst>
          </p:cNvPr>
          <p:cNvSpPr>
            <a:spLocks noGrp="1"/>
          </p:cNvSpPr>
          <p:nvPr>
            <p:ph type="title"/>
          </p:nvPr>
        </p:nvSpPr>
        <p:spPr/>
        <p:txBody>
          <a:bodyPr/>
          <a:lstStyle/>
          <a:p>
            <a:r>
              <a:rPr lang="en-US" dirty="0"/>
              <a:t>Dark matter Velocity Distribution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EC23AD8-DFA8-F249-9AD4-7028D48E5F25}"/>
                  </a:ext>
                </a:extLst>
              </p:cNvPr>
              <p:cNvSpPr>
                <a:spLocks noGrp="1"/>
              </p:cNvSpPr>
              <p:nvPr>
                <p:ph idx="1"/>
              </p:nvPr>
            </p:nvSpPr>
            <p:spPr/>
            <p:txBody>
              <a:bodyPr/>
              <a:lstStyle/>
              <a:p>
                <a:r>
                  <a:rPr lang="en-US" dirty="0"/>
                  <a:t>It is traditional to assume a Maxwell-Boltzmann (MB) distribution:</a:t>
                </a:r>
              </a:p>
              <a:p>
                <a:endParaRPr lang="en-US" dirty="0"/>
              </a:p>
              <a:p>
                <a:endParaRPr lang="en-US" dirty="0"/>
              </a:p>
              <a:p>
                <a:pPr lvl="1"/>
                <a:r>
                  <a:rPr lang="en-US" dirty="0"/>
                  <a:t>where n</a:t>
                </a:r>
                <a14:m>
                  <m:oMath xmlns:m="http://schemas.openxmlformats.org/officeDocument/2006/math">
                    <m:r>
                      <a:rPr lang="en-US" b="0" i="1" baseline="-25000" smtClean="0">
                        <a:latin typeface="Cambria Math" panose="02040503050406030204" pitchFamily="18" charset="0"/>
                      </a:rPr>
                      <m:t>𝜒</m:t>
                    </m:r>
                  </m:oMath>
                </a14:m>
                <a:r>
                  <a:rPr lang="en-US" dirty="0"/>
                  <a:t> is the number density of DM and </a:t>
                </a:r>
                <a:r>
                  <a:rPr lang="en-US" i="1" dirty="0"/>
                  <a:t>x</a:t>
                </a:r>
                <a:r>
                  <a:rPr lang="en-US" dirty="0"/>
                  <a:t> is the dimensionless particle velocity.</a:t>
                </a:r>
                <a:endParaRPr lang="en-US" baseline="-25000" dirty="0"/>
              </a:p>
              <a:p>
                <a:r>
                  <a:rPr lang="en-US" dirty="0"/>
                  <a:t>When an object orbits with respect to ambient DM, we need to apply boosted MB distribution:</a:t>
                </a:r>
              </a:p>
              <a:p>
                <a:pPr marL="0" indent="0">
                  <a:buNone/>
                </a:pPr>
                <a:endParaRPr lang="en-US" dirty="0"/>
              </a:p>
              <a:p>
                <a:pPr lvl="1"/>
                <a:endParaRPr lang="en-US" dirty="0"/>
              </a:p>
              <a:p>
                <a:pPr lvl="1"/>
                <a:r>
                  <a:rPr lang="en-US" dirty="0"/>
                  <a:t>where </a:t>
                </a:r>
                <a:r>
                  <a:rPr lang="en-US" dirty="0" err="1"/>
                  <a:t>η</a:t>
                </a:r>
                <a:r>
                  <a:rPr lang="en-US" dirty="0"/>
                  <a:t> is a dimensionless parameter dependent on the velocity of the object with respect to the DM halo, and defined as:</a:t>
                </a:r>
              </a:p>
              <a:p>
                <a:pPr lvl="1"/>
                <a:endParaRPr lang="en-US" dirty="0"/>
              </a:p>
            </p:txBody>
          </p:sp>
        </mc:Choice>
        <mc:Fallback xmlns="">
          <p:sp>
            <p:nvSpPr>
              <p:cNvPr id="3" name="Content Placeholder 2">
                <a:extLst>
                  <a:ext uri="{FF2B5EF4-FFF2-40B4-BE49-F238E27FC236}">
                    <a16:creationId xmlns:a16="http://schemas.microsoft.com/office/drawing/2014/main" id="{6EC23AD8-DFA8-F249-9AD4-7028D48E5F25}"/>
                  </a:ext>
                </a:extLst>
              </p:cNvPr>
              <p:cNvSpPr>
                <a:spLocks noGrp="1" noRot="1" noChangeAspect="1" noMove="1" noResize="1" noEditPoints="1" noAdjustHandles="1" noChangeArrowheads="1" noChangeShapeType="1" noTextEdit="1"/>
              </p:cNvSpPr>
              <p:nvPr>
                <p:ph idx="1"/>
              </p:nvPr>
            </p:nvSpPr>
            <p:spPr>
              <a:blipFill>
                <a:blip r:embed="rId3"/>
                <a:stretch>
                  <a:fillRect l="-115"/>
                </a:stretch>
              </a:blipFill>
            </p:spPr>
            <p:txBody>
              <a:bodyPr/>
              <a:lstStyle/>
              <a:p>
                <a:r>
                  <a:rPr lang="en-US">
                    <a:noFill/>
                  </a:rPr>
                  <a:t> </a:t>
                </a:r>
              </a:p>
            </p:txBody>
          </p:sp>
        </mc:Fallback>
      </mc:AlternateContent>
      <p:pic>
        <p:nvPicPr>
          <p:cNvPr id="5" name="Picture 4" descr="A white paper with black writing&#10;&#10;Description automatically generated with low confidence">
            <a:extLst>
              <a:ext uri="{FF2B5EF4-FFF2-40B4-BE49-F238E27FC236}">
                <a16:creationId xmlns:a16="http://schemas.microsoft.com/office/drawing/2014/main" id="{4476CB56-1BAA-774F-8429-1A6ECC463DF8}"/>
              </a:ext>
            </a:extLst>
          </p:cNvPr>
          <p:cNvPicPr>
            <a:picLocks noChangeAspect="1"/>
          </p:cNvPicPr>
          <p:nvPr/>
        </p:nvPicPr>
        <p:blipFill>
          <a:blip r:embed="rId4"/>
          <a:stretch>
            <a:fillRect/>
          </a:stretch>
        </p:blipFill>
        <p:spPr>
          <a:xfrm>
            <a:off x="4325848" y="2996684"/>
            <a:ext cx="3132245" cy="549728"/>
          </a:xfrm>
          <a:prstGeom prst="rect">
            <a:avLst/>
          </a:prstGeom>
        </p:spPr>
      </p:pic>
      <p:pic>
        <p:nvPicPr>
          <p:cNvPr id="7" name="Picture 6" descr="Text&#10;&#10;Description automatically generated">
            <a:extLst>
              <a:ext uri="{FF2B5EF4-FFF2-40B4-BE49-F238E27FC236}">
                <a16:creationId xmlns:a16="http://schemas.microsoft.com/office/drawing/2014/main" id="{E9C04425-8A7D-6549-A8C4-5AB44B3FC8F5}"/>
              </a:ext>
            </a:extLst>
          </p:cNvPr>
          <p:cNvPicPr>
            <a:picLocks noChangeAspect="1"/>
          </p:cNvPicPr>
          <p:nvPr/>
        </p:nvPicPr>
        <p:blipFill>
          <a:blip r:embed="rId5"/>
          <a:stretch>
            <a:fillRect/>
          </a:stretch>
        </p:blipFill>
        <p:spPr>
          <a:xfrm>
            <a:off x="4325848" y="4430424"/>
            <a:ext cx="3185593" cy="677479"/>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02B5EFC9-C748-4844-8FD6-4A15122A8498}"/>
              </a:ext>
            </a:extLst>
          </p:cNvPr>
          <p:cNvPicPr>
            <a:picLocks noChangeAspect="1"/>
          </p:cNvPicPr>
          <p:nvPr/>
        </p:nvPicPr>
        <p:blipFill>
          <a:blip r:embed="rId6"/>
          <a:stretch>
            <a:fillRect/>
          </a:stretch>
        </p:blipFill>
        <p:spPr>
          <a:xfrm>
            <a:off x="5461444" y="5567972"/>
            <a:ext cx="914400" cy="609600"/>
          </a:xfrm>
          <a:prstGeom prst="rect">
            <a:avLst/>
          </a:prstGeom>
          <a:ln>
            <a:solidFill>
              <a:schemeClr val="accent1"/>
            </a:solidFill>
          </a:ln>
        </p:spPr>
      </p:pic>
      <p:cxnSp>
        <p:nvCxnSpPr>
          <p:cNvPr id="8" name="Straight Arrow Connector 7">
            <a:extLst>
              <a:ext uri="{FF2B5EF4-FFF2-40B4-BE49-F238E27FC236}">
                <a16:creationId xmlns:a16="http://schemas.microsoft.com/office/drawing/2014/main" id="{B16208C8-EC18-8148-84FC-87656FF24727}"/>
              </a:ext>
            </a:extLst>
          </p:cNvPr>
          <p:cNvCxnSpPr>
            <a:cxnSpLocks/>
          </p:cNvCxnSpPr>
          <p:nvPr/>
        </p:nvCxnSpPr>
        <p:spPr>
          <a:xfrm>
            <a:off x="6246421" y="5771408"/>
            <a:ext cx="8787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1C1AF33-AF17-CF4E-9EE6-9DD9BE712680}"/>
              </a:ext>
            </a:extLst>
          </p:cNvPr>
          <p:cNvCxnSpPr>
            <a:cxnSpLocks/>
          </p:cNvCxnSpPr>
          <p:nvPr/>
        </p:nvCxnSpPr>
        <p:spPr>
          <a:xfrm>
            <a:off x="6291943" y="6066312"/>
            <a:ext cx="833252" cy="111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96B46C1-19E5-A045-B200-C7FC0AD349F2}"/>
              </a:ext>
            </a:extLst>
          </p:cNvPr>
          <p:cNvSpPr txBox="1"/>
          <p:nvPr/>
        </p:nvSpPr>
        <p:spPr>
          <a:xfrm>
            <a:off x="7123216" y="6067797"/>
            <a:ext cx="1676400" cy="307777"/>
          </a:xfrm>
          <a:prstGeom prst="rect">
            <a:avLst/>
          </a:prstGeom>
          <a:noFill/>
        </p:spPr>
        <p:txBody>
          <a:bodyPr wrap="square" rtlCol="0">
            <a:spAutoFit/>
          </a:bodyPr>
          <a:lstStyle/>
          <a:p>
            <a:r>
              <a:rPr lang="en-US" sz="1400" dirty="0"/>
              <a:t>Average DM velocity</a:t>
            </a:r>
          </a:p>
        </p:txBody>
      </p:sp>
      <p:sp>
        <p:nvSpPr>
          <p:cNvPr id="16" name="TextBox 15">
            <a:extLst>
              <a:ext uri="{FF2B5EF4-FFF2-40B4-BE49-F238E27FC236}">
                <a16:creationId xmlns:a16="http://schemas.microsoft.com/office/drawing/2014/main" id="{E990A965-9DBA-5545-A2BA-DC781BFCE12D}"/>
              </a:ext>
            </a:extLst>
          </p:cNvPr>
          <p:cNvSpPr txBox="1"/>
          <p:nvPr/>
        </p:nvSpPr>
        <p:spPr>
          <a:xfrm>
            <a:off x="7071972" y="5621107"/>
            <a:ext cx="1676400" cy="307777"/>
          </a:xfrm>
          <a:prstGeom prst="rect">
            <a:avLst/>
          </a:prstGeom>
          <a:noFill/>
        </p:spPr>
        <p:txBody>
          <a:bodyPr wrap="square" rtlCol="0">
            <a:spAutoFit/>
          </a:bodyPr>
          <a:lstStyle/>
          <a:p>
            <a:r>
              <a:rPr lang="en-US" sz="1400" dirty="0"/>
              <a:t>Stellar velocity</a:t>
            </a:r>
          </a:p>
        </p:txBody>
      </p:sp>
      <p:sp>
        <p:nvSpPr>
          <p:cNvPr id="4" name="Footer Placeholder 3">
            <a:extLst>
              <a:ext uri="{FF2B5EF4-FFF2-40B4-BE49-F238E27FC236}">
                <a16:creationId xmlns:a16="http://schemas.microsoft.com/office/drawing/2014/main" id="{986158C7-44D7-1DBC-806E-BB52CAD04B63}"/>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3881465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14B41-AED2-6E4F-A8ED-529DD5F4E4FE}"/>
              </a:ext>
            </a:extLst>
          </p:cNvPr>
          <p:cNvSpPr>
            <a:spLocks noGrp="1"/>
          </p:cNvSpPr>
          <p:nvPr>
            <p:ph type="title"/>
          </p:nvPr>
        </p:nvSpPr>
        <p:spPr/>
        <p:txBody>
          <a:bodyPr/>
          <a:lstStyle/>
          <a:p>
            <a:r>
              <a:rPr lang="en-US" dirty="0"/>
              <a:t>Total Capture Rate: With Boosted Distribution</a:t>
            </a:r>
          </a:p>
        </p:txBody>
      </p:sp>
      <p:pic>
        <p:nvPicPr>
          <p:cNvPr id="5" name="Content Placeholder 4" descr="Diagram&#10;&#10;Description automatically generated">
            <a:extLst>
              <a:ext uri="{FF2B5EF4-FFF2-40B4-BE49-F238E27FC236}">
                <a16:creationId xmlns:a16="http://schemas.microsoft.com/office/drawing/2014/main" id="{D3CA3733-CE95-BF4F-88EC-D3EC009E33D4}"/>
              </a:ext>
            </a:extLst>
          </p:cNvPr>
          <p:cNvPicPr>
            <a:picLocks noGrp="1" noChangeAspect="1"/>
          </p:cNvPicPr>
          <p:nvPr>
            <p:ph idx="1"/>
          </p:nvPr>
        </p:nvPicPr>
        <p:blipFill>
          <a:blip r:embed="rId3"/>
          <a:stretch>
            <a:fillRect/>
          </a:stretch>
        </p:blipFill>
        <p:spPr>
          <a:xfrm>
            <a:off x="776509" y="2085687"/>
            <a:ext cx="6080233" cy="4070157"/>
          </a:xfrm>
        </p:spPr>
      </p:pic>
      <p:pic>
        <p:nvPicPr>
          <p:cNvPr id="8" name="Picture 7">
            <a:extLst>
              <a:ext uri="{FF2B5EF4-FFF2-40B4-BE49-F238E27FC236}">
                <a16:creationId xmlns:a16="http://schemas.microsoft.com/office/drawing/2014/main" id="{773881F8-D08C-6244-B38B-C9AF45AFB450}"/>
              </a:ext>
            </a:extLst>
          </p:cNvPr>
          <p:cNvPicPr>
            <a:picLocks noChangeAspect="1"/>
          </p:cNvPicPr>
          <p:nvPr/>
        </p:nvPicPr>
        <p:blipFill>
          <a:blip r:embed="rId4"/>
          <a:stretch>
            <a:fillRect/>
          </a:stretch>
        </p:blipFill>
        <p:spPr>
          <a:xfrm>
            <a:off x="7635156" y="3429000"/>
            <a:ext cx="3975652" cy="344348"/>
          </a:xfrm>
          <a:prstGeom prst="rect">
            <a:avLst/>
          </a:prstGeom>
        </p:spPr>
      </p:pic>
      <p:sp>
        <p:nvSpPr>
          <p:cNvPr id="9" name="TextBox 8">
            <a:extLst>
              <a:ext uri="{FF2B5EF4-FFF2-40B4-BE49-F238E27FC236}">
                <a16:creationId xmlns:a16="http://schemas.microsoft.com/office/drawing/2014/main" id="{AC3896E1-EFE6-334E-A1A0-91B3CD3709D2}"/>
              </a:ext>
            </a:extLst>
          </p:cNvPr>
          <p:cNvSpPr txBox="1"/>
          <p:nvPr/>
        </p:nvSpPr>
        <p:spPr>
          <a:xfrm>
            <a:off x="7832035" y="2801305"/>
            <a:ext cx="3246783" cy="369332"/>
          </a:xfrm>
          <a:prstGeom prst="rect">
            <a:avLst/>
          </a:prstGeom>
          <a:noFill/>
        </p:spPr>
        <p:txBody>
          <a:bodyPr wrap="square" rtlCol="0">
            <a:spAutoFit/>
          </a:bodyPr>
          <a:lstStyle/>
          <a:p>
            <a:r>
              <a:rPr lang="en-US" dirty="0"/>
              <a:t>In contrast:</a:t>
            </a:r>
          </a:p>
        </p:txBody>
      </p:sp>
      <p:sp>
        <p:nvSpPr>
          <p:cNvPr id="3" name="Footer Placeholder 2">
            <a:extLst>
              <a:ext uri="{FF2B5EF4-FFF2-40B4-BE49-F238E27FC236}">
                <a16:creationId xmlns:a16="http://schemas.microsoft.com/office/drawing/2014/main" id="{96B2FFBB-D382-FA48-FE6C-E05F7B1743CB}"/>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3917649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0768-393E-1C4A-BC79-8C856DE0A765}"/>
              </a:ext>
            </a:extLst>
          </p:cNvPr>
          <p:cNvSpPr>
            <a:spLocks noGrp="1"/>
          </p:cNvSpPr>
          <p:nvPr>
            <p:ph type="title"/>
          </p:nvPr>
        </p:nvSpPr>
        <p:spPr/>
        <p:txBody>
          <a:bodyPr/>
          <a:lstStyle/>
          <a:p>
            <a:r>
              <a:rPr lang="en-US" dirty="0"/>
              <a:t>Analytic suppression Factor</a:t>
            </a:r>
          </a:p>
        </p:txBody>
      </p:sp>
      <p:pic>
        <p:nvPicPr>
          <p:cNvPr id="7" name="Picture 6" descr="Diagram, text&#10;&#10;Description automatically generated with medium confidence">
            <a:extLst>
              <a:ext uri="{FF2B5EF4-FFF2-40B4-BE49-F238E27FC236}">
                <a16:creationId xmlns:a16="http://schemas.microsoft.com/office/drawing/2014/main" id="{B7A57B16-D0F1-BD45-849E-09FF1D7ECC1B}"/>
              </a:ext>
            </a:extLst>
          </p:cNvPr>
          <p:cNvPicPr>
            <a:picLocks noChangeAspect="1"/>
          </p:cNvPicPr>
          <p:nvPr/>
        </p:nvPicPr>
        <p:blipFill>
          <a:blip r:embed="rId3"/>
          <a:stretch>
            <a:fillRect/>
          </a:stretch>
        </p:blipFill>
        <p:spPr>
          <a:xfrm>
            <a:off x="3055105" y="2208562"/>
            <a:ext cx="5703802" cy="767063"/>
          </a:xfrm>
          <a:prstGeom prst="rect">
            <a:avLst/>
          </a:prstGeom>
        </p:spPr>
      </p:pic>
      <p:pic>
        <p:nvPicPr>
          <p:cNvPr id="9" name="Picture 8" descr="Diagram&#10;&#10;Description automatically generated with low confidence">
            <a:extLst>
              <a:ext uri="{FF2B5EF4-FFF2-40B4-BE49-F238E27FC236}">
                <a16:creationId xmlns:a16="http://schemas.microsoft.com/office/drawing/2014/main" id="{E78A9246-A684-7A4C-9083-EBE1EC589D03}"/>
              </a:ext>
            </a:extLst>
          </p:cNvPr>
          <p:cNvPicPr>
            <a:picLocks noChangeAspect="1"/>
          </p:cNvPicPr>
          <p:nvPr/>
        </p:nvPicPr>
        <p:blipFill>
          <a:blip r:embed="rId4"/>
          <a:stretch>
            <a:fillRect/>
          </a:stretch>
        </p:blipFill>
        <p:spPr>
          <a:xfrm>
            <a:off x="3754638" y="3079596"/>
            <a:ext cx="4304735" cy="975004"/>
          </a:xfrm>
          <a:prstGeom prst="rect">
            <a:avLst/>
          </a:prstGeom>
        </p:spPr>
      </p:pic>
      <p:sp>
        <p:nvSpPr>
          <p:cNvPr id="11" name="Content Placeholder 10">
            <a:extLst>
              <a:ext uri="{FF2B5EF4-FFF2-40B4-BE49-F238E27FC236}">
                <a16:creationId xmlns:a16="http://schemas.microsoft.com/office/drawing/2014/main" id="{0ED769FB-0262-6D48-A3B1-AEEE0F43AAAD}"/>
              </a:ext>
            </a:extLst>
          </p:cNvPr>
          <p:cNvSpPr>
            <a:spLocks noGrp="1"/>
          </p:cNvSpPr>
          <p:nvPr>
            <p:ph idx="1"/>
          </p:nvPr>
        </p:nvSpPr>
        <p:spPr>
          <a:xfrm>
            <a:off x="581192" y="1890876"/>
            <a:ext cx="11029615" cy="3634486"/>
          </a:xfrm>
        </p:spPr>
        <p:txBody>
          <a:bodyPr/>
          <a:lstStyle/>
          <a:p>
            <a:r>
              <a:rPr lang="en-US" dirty="0"/>
              <a:t>The following is a useful closed form solution for the suppression factor:</a:t>
            </a:r>
          </a:p>
          <a:p>
            <a:endParaRPr lang="en-US" dirty="0"/>
          </a:p>
          <a:p>
            <a:endParaRPr lang="en-US" dirty="0"/>
          </a:p>
          <a:p>
            <a:endParaRPr lang="en-US" dirty="0"/>
          </a:p>
          <a:p>
            <a:endParaRPr lang="en-US" dirty="0"/>
          </a:p>
          <a:p>
            <a:endParaRPr lang="en-US" dirty="0"/>
          </a:p>
          <a:p>
            <a:pPr marL="0" indent="0">
              <a:buNone/>
            </a:pPr>
            <a:r>
              <a:rPr lang="en-US" dirty="0"/>
              <a:t>where:</a:t>
            </a:r>
          </a:p>
          <a:p>
            <a:endParaRPr lang="en-US" dirty="0"/>
          </a:p>
          <a:p>
            <a:endParaRPr lang="en-US" dirty="0"/>
          </a:p>
        </p:txBody>
      </p:sp>
      <p:pic>
        <p:nvPicPr>
          <p:cNvPr id="13" name="Picture 12">
            <a:extLst>
              <a:ext uri="{FF2B5EF4-FFF2-40B4-BE49-F238E27FC236}">
                <a16:creationId xmlns:a16="http://schemas.microsoft.com/office/drawing/2014/main" id="{1A4956DF-1273-314F-AD49-CF2977257145}"/>
              </a:ext>
            </a:extLst>
          </p:cNvPr>
          <p:cNvPicPr>
            <a:picLocks noChangeAspect="1"/>
          </p:cNvPicPr>
          <p:nvPr/>
        </p:nvPicPr>
        <p:blipFill>
          <a:blip r:embed="rId5"/>
          <a:stretch>
            <a:fillRect/>
          </a:stretch>
        </p:blipFill>
        <p:spPr>
          <a:xfrm>
            <a:off x="2105424" y="4514386"/>
            <a:ext cx="7603161" cy="551189"/>
          </a:xfrm>
          <a:prstGeom prst="rect">
            <a:avLst/>
          </a:prstGeom>
        </p:spPr>
      </p:pic>
      <p:pic>
        <p:nvPicPr>
          <p:cNvPr id="15" name="Picture 14">
            <a:extLst>
              <a:ext uri="{FF2B5EF4-FFF2-40B4-BE49-F238E27FC236}">
                <a16:creationId xmlns:a16="http://schemas.microsoft.com/office/drawing/2014/main" id="{4166DDF4-BC33-894E-B48F-612CE9A6D4F5}"/>
              </a:ext>
            </a:extLst>
          </p:cNvPr>
          <p:cNvPicPr>
            <a:picLocks noChangeAspect="1"/>
          </p:cNvPicPr>
          <p:nvPr/>
        </p:nvPicPr>
        <p:blipFill>
          <a:blip r:embed="rId6"/>
          <a:stretch>
            <a:fillRect/>
          </a:stretch>
        </p:blipFill>
        <p:spPr>
          <a:xfrm>
            <a:off x="3482301" y="5537511"/>
            <a:ext cx="5227396" cy="551188"/>
          </a:xfrm>
          <a:prstGeom prst="rect">
            <a:avLst/>
          </a:prstGeom>
        </p:spPr>
      </p:pic>
      <p:pic>
        <p:nvPicPr>
          <p:cNvPr id="17" name="Picture 16" descr="Text, letter&#10;&#10;Description automatically generated with medium confidence">
            <a:extLst>
              <a:ext uri="{FF2B5EF4-FFF2-40B4-BE49-F238E27FC236}">
                <a16:creationId xmlns:a16="http://schemas.microsoft.com/office/drawing/2014/main" id="{E1521E9E-AE74-E448-8791-7EE17A69CD65}"/>
              </a:ext>
            </a:extLst>
          </p:cNvPr>
          <p:cNvPicPr>
            <a:picLocks noChangeAspect="1"/>
          </p:cNvPicPr>
          <p:nvPr/>
        </p:nvPicPr>
        <p:blipFill>
          <a:blip r:embed="rId7"/>
          <a:stretch>
            <a:fillRect/>
          </a:stretch>
        </p:blipFill>
        <p:spPr>
          <a:xfrm>
            <a:off x="8059373" y="1159109"/>
            <a:ext cx="1928616" cy="767063"/>
          </a:xfrm>
          <a:prstGeom prst="rect">
            <a:avLst/>
          </a:prstGeom>
          <a:ln w="19050">
            <a:solidFill>
              <a:schemeClr val="accent1"/>
            </a:solidFill>
          </a:ln>
        </p:spPr>
      </p:pic>
      <p:sp>
        <p:nvSpPr>
          <p:cNvPr id="3" name="Footer Placeholder 2">
            <a:extLst>
              <a:ext uri="{FF2B5EF4-FFF2-40B4-BE49-F238E27FC236}">
                <a16:creationId xmlns:a16="http://schemas.microsoft.com/office/drawing/2014/main" id="{CE043CD7-0C26-E9CB-E36A-7E72332113C0}"/>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579622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C8F4B-7706-D14A-B44B-5115F84519EB}"/>
              </a:ext>
            </a:extLst>
          </p:cNvPr>
          <p:cNvSpPr>
            <a:spLocks noGrp="1"/>
          </p:cNvSpPr>
          <p:nvPr>
            <p:ph type="title"/>
          </p:nvPr>
        </p:nvSpPr>
        <p:spPr/>
        <p:txBody>
          <a:bodyPr/>
          <a:lstStyle/>
          <a:p>
            <a:r>
              <a:rPr lang="en-US" dirty="0"/>
              <a:t>Suppression Factor for the sun</a:t>
            </a:r>
          </a:p>
        </p:txBody>
      </p:sp>
      <p:pic>
        <p:nvPicPr>
          <p:cNvPr id="11" name="Content Placeholder 10">
            <a:extLst>
              <a:ext uri="{FF2B5EF4-FFF2-40B4-BE49-F238E27FC236}">
                <a16:creationId xmlns:a16="http://schemas.microsoft.com/office/drawing/2014/main" id="{F4B16E6E-C063-4F48-8195-F780B71440A9}"/>
              </a:ext>
            </a:extLst>
          </p:cNvPr>
          <p:cNvPicPr>
            <a:picLocks noGrp="1" noChangeAspect="1"/>
          </p:cNvPicPr>
          <p:nvPr>
            <p:ph idx="1"/>
          </p:nvPr>
        </p:nvPicPr>
        <p:blipFill>
          <a:blip r:embed="rId3"/>
          <a:stretch>
            <a:fillRect/>
          </a:stretch>
        </p:blipFill>
        <p:spPr>
          <a:xfrm>
            <a:off x="581192" y="1890876"/>
            <a:ext cx="5452922" cy="3635281"/>
          </a:xfrm>
        </p:spPr>
      </p:pic>
      <p:pic>
        <p:nvPicPr>
          <p:cNvPr id="13" name="Picture 12">
            <a:extLst>
              <a:ext uri="{FF2B5EF4-FFF2-40B4-BE49-F238E27FC236}">
                <a16:creationId xmlns:a16="http://schemas.microsoft.com/office/drawing/2014/main" id="{53FBD056-EE15-DC49-B5B0-6173BF0B36A2}"/>
              </a:ext>
            </a:extLst>
          </p:cNvPr>
          <p:cNvPicPr>
            <a:picLocks noChangeAspect="1"/>
          </p:cNvPicPr>
          <p:nvPr/>
        </p:nvPicPr>
        <p:blipFill>
          <a:blip r:embed="rId4"/>
          <a:srcRect/>
          <a:stretch/>
        </p:blipFill>
        <p:spPr>
          <a:xfrm>
            <a:off x="6157886" y="1890876"/>
            <a:ext cx="5452921" cy="3635281"/>
          </a:xfrm>
          <a:prstGeom prst="rect">
            <a:avLst/>
          </a:prstGeom>
        </p:spPr>
      </p:pic>
      <p:cxnSp>
        <p:nvCxnSpPr>
          <p:cNvPr id="6" name="Straight Arrow Connector 5">
            <a:extLst>
              <a:ext uri="{FF2B5EF4-FFF2-40B4-BE49-F238E27FC236}">
                <a16:creationId xmlns:a16="http://schemas.microsoft.com/office/drawing/2014/main" id="{4EC0C9A8-0E51-8642-B104-A03BC64BF17D}"/>
              </a:ext>
            </a:extLst>
          </p:cNvPr>
          <p:cNvCxnSpPr>
            <a:cxnSpLocks/>
          </p:cNvCxnSpPr>
          <p:nvPr/>
        </p:nvCxnSpPr>
        <p:spPr>
          <a:xfrm flipH="1">
            <a:off x="3762703" y="4580539"/>
            <a:ext cx="7357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CB10899-81FD-0444-84D3-20B5EF2970DF}"/>
              </a:ext>
            </a:extLst>
          </p:cNvPr>
          <p:cNvCxnSpPr>
            <a:cxnSpLocks/>
          </p:cNvCxnSpPr>
          <p:nvPr/>
        </p:nvCxnSpPr>
        <p:spPr>
          <a:xfrm flipH="1">
            <a:off x="9396248" y="4580539"/>
            <a:ext cx="7620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1BFE75E-E3DD-694C-ADF0-70E66BC5E078}"/>
              </a:ext>
            </a:extLst>
          </p:cNvPr>
          <p:cNvCxnSpPr>
            <a:cxnSpLocks/>
          </p:cNvCxnSpPr>
          <p:nvPr/>
        </p:nvCxnSpPr>
        <p:spPr>
          <a:xfrm>
            <a:off x="4498428" y="4732939"/>
            <a:ext cx="7987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77888F2-F676-0F4C-B508-9477FBC6EC61}"/>
              </a:ext>
            </a:extLst>
          </p:cNvPr>
          <p:cNvCxnSpPr>
            <a:cxnSpLocks/>
          </p:cNvCxnSpPr>
          <p:nvPr/>
        </p:nvCxnSpPr>
        <p:spPr>
          <a:xfrm>
            <a:off x="10158249" y="4732939"/>
            <a:ext cx="6253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3D45C06-2217-7646-A1ED-D63BAB641D17}"/>
              </a:ext>
            </a:extLst>
          </p:cNvPr>
          <p:cNvSpPr txBox="1"/>
          <p:nvPr/>
        </p:nvSpPr>
        <p:spPr>
          <a:xfrm>
            <a:off x="3244819" y="4272762"/>
            <a:ext cx="1210180" cy="292388"/>
          </a:xfrm>
          <a:prstGeom prst="rect">
            <a:avLst/>
          </a:prstGeom>
          <a:noFill/>
        </p:spPr>
        <p:txBody>
          <a:bodyPr wrap="square" rtlCol="0">
            <a:spAutoFit/>
          </a:bodyPr>
          <a:lstStyle/>
          <a:p>
            <a:r>
              <a:rPr lang="en-US" sz="1300" dirty="0"/>
              <a:t>single scatter</a:t>
            </a:r>
          </a:p>
        </p:txBody>
      </p:sp>
      <p:sp>
        <p:nvSpPr>
          <p:cNvPr id="18" name="TextBox 17">
            <a:extLst>
              <a:ext uri="{FF2B5EF4-FFF2-40B4-BE49-F238E27FC236}">
                <a16:creationId xmlns:a16="http://schemas.microsoft.com/office/drawing/2014/main" id="{FE182D20-B111-4446-91B5-5F44791D25C8}"/>
              </a:ext>
            </a:extLst>
          </p:cNvPr>
          <p:cNvSpPr txBox="1"/>
          <p:nvPr/>
        </p:nvSpPr>
        <p:spPr>
          <a:xfrm>
            <a:off x="8729272" y="4289577"/>
            <a:ext cx="1210180" cy="292388"/>
          </a:xfrm>
          <a:prstGeom prst="rect">
            <a:avLst/>
          </a:prstGeom>
          <a:noFill/>
        </p:spPr>
        <p:txBody>
          <a:bodyPr wrap="square" rtlCol="0">
            <a:spAutoFit/>
          </a:bodyPr>
          <a:lstStyle/>
          <a:p>
            <a:r>
              <a:rPr lang="en-US" sz="1300" dirty="0"/>
              <a:t>single scatter</a:t>
            </a:r>
          </a:p>
        </p:txBody>
      </p:sp>
      <p:sp>
        <p:nvSpPr>
          <p:cNvPr id="19" name="TextBox 18">
            <a:extLst>
              <a:ext uri="{FF2B5EF4-FFF2-40B4-BE49-F238E27FC236}">
                <a16:creationId xmlns:a16="http://schemas.microsoft.com/office/drawing/2014/main" id="{1D06F3FE-1B89-9F4B-B49F-DA97A5D388F7}"/>
              </a:ext>
            </a:extLst>
          </p:cNvPr>
          <p:cNvSpPr txBox="1"/>
          <p:nvPr/>
        </p:nvSpPr>
        <p:spPr>
          <a:xfrm>
            <a:off x="4500752" y="4348962"/>
            <a:ext cx="1132793" cy="292388"/>
          </a:xfrm>
          <a:prstGeom prst="rect">
            <a:avLst/>
          </a:prstGeom>
          <a:noFill/>
        </p:spPr>
        <p:txBody>
          <a:bodyPr wrap="square" rtlCol="0">
            <a:spAutoFit/>
          </a:bodyPr>
          <a:lstStyle/>
          <a:p>
            <a:r>
              <a:rPr lang="en-US" sz="1300" dirty="0" err="1"/>
              <a:t>multiscatter</a:t>
            </a:r>
            <a:endParaRPr lang="en-US" sz="1300" dirty="0"/>
          </a:p>
        </p:txBody>
      </p:sp>
      <p:sp>
        <p:nvSpPr>
          <p:cNvPr id="20" name="TextBox 19">
            <a:extLst>
              <a:ext uri="{FF2B5EF4-FFF2-40B4-BE49-F238E27FC236}">
                <a16:creationId xmlns:a16="http://schemas.microsoft.com/office/drawing/2014/main" id="{6D624E2C-2115-854A-84AA-10D179ABC2F3}"/>
              </a:ext>
            </a:extLst>
          </p:cNvPr>
          <p:cNvSpPr txBox="1"/>
          <p:nvPr/>
        </p:nvSpPr>
        <p:spPr>
          <a:xfrm>
            <a:off x="10099334" y="4348962"/>
            <a:ext cx="1132793" cy="292388"/>
          </a:xfrm>
          <a:prstGeom prst="rect">
            <a:avLst/>
          </a:prstGeom>
          <a:noFill/>
        </p:spPr>
        <p:txBody>
          <a:bodyPr wrap="square" rtlCol="0">
            <a:spAutoFit/>
          </a:bodyPr>
          <a:lstStyle/>
          <a:p>
            <a:r>
              <a:rPr lang="en-US" sz="1300" dirty="0" err="1"/>
              <a:t>multiscatter</a:t>
            </a:r>
            <a:endParaRPr lang="en-US" sz="1300" dirty="0"/>
          </a:p>
        </p:txBody>
      </p:sp>
      <p:sp>
        <p:nvSpPr>
          <p:cNvPr id="3" name="Footer Placeholder 2">
            <a:extLst>
              <a:ext uri="{FF2B5EF4-FFF2-40B4-BE49-F238E27FC236}">
                <a16:creationId xmlns:a16="http://schemas.microsoft.com/office/drawing/2014/main" id="{AA30B5AA-615D-F075-655F-E13000CE5B1A}"/>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203825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47BE2-BB43-7646-81EA-DBB7FD68B5AF}"/>
              </a:ext>
            </a:extLst>
          </p:cNvPr>
          <p:cNvSpPr>
            <a:spLocks noGrp="1"/>
          </p:cNvSpPr>
          <p:nvPr>
            <p:ph type="title"/>
          </p:nvPr>
        </p:nvSpPr>
        <p:spPr/>
        <p:txBody>
          <a:bodyPr/>
          <a:lstStyle/>
          <a:p>
            <a:r>
              <a:rPr lang="en-US" dirty="0"/>
              <a:t>Suppression of the Total Capture Rate</a:t>
            </a:r>
          </a:p>
        </p:txBody>
      </p:sp>
      <p:pic>
        <p:nvPicPr>
          <p:cNvPr id="5" name="Content Placeholder 4">
            <a:extLst>
              <a:ext uri="{FF2B5EF4-FFF2-40B4-BE49-F238E27FC236}">
                <a16:creationId xmlns:a16="http://schemas.microsoft.com/office/drawing/2014/main" id="{EECDF57B-BDB0-434C-AA45-A7FE41043E93}"/>
              </a:ext>
            </a:extLst>
          </p:cNvPr>
          <p:cNvPicPr>
            <a:picLocks noGrp="1" noChangeAspect="1"/>
          </p:cNvPicPr>
          <p:nvPr>
            <p:ph idx="1"/>
          </p:nvPr>
        </p:nvPicPr>
        <p:blipFill>
          <a:blip r:embed="rId3"/>
          <a:srcRect/>
          <a:stretch/>
        </p:blipFill>
        <p:spPr>
          <a:xfrm>
            <a:off x="2642612" y="1890876"/>
            <a:ext cx="6906776" cy="4604517"/>
          </a:xfrm>
        </p:spPr>
      </p:pic>
      <p:sp>
        <p:nvSpPr>
          <p:cNvPr id="3" name="Footer Placeholder 2">
            <a:extLst>
              <a:ext uri="{FF2B5EF4-FFF2-40B4-BE49-F238E27FC236}">
                <a16:creationId xmlns:a16="http://schemas.microsoft.com/office/drawing/2014/main" id="{9ED4923E-4EDA-C164-615E-AA458E8F3ACF}"/>
              </a:ext>
            </a:extLst>
          </p:cNvPr>
          <p:cNvSpPr>
            <a:spLocks noGrp="1"/>
          </p:cNvSpPr>
          <p:nvPr>
            <p:ph type="ftr" sz="quarter" idx="11"/>
          </p:nvPr>
        </p:nvSpPr>
        <p:spPr/>
        <p:txBody>
          <a:bodyPr/>
          <a:lstStyle/>
          <a:p>
            <a:r>
              <a:rPr lang="en-US"/>
              <a:t>Jillian Paulin, Colgate University, based on arXiv:2107.00675, 5/7/2022, PPC 2022</a:t>
            </a:r>
            <a:endParaRPr lang="en-US" dirty="0"/>
          </a:p>
        </p:txBody>
      </p:sp>
    </p:spTree>
    <p:extLst>
      <p:ext uri="{BB962C8B-B14F-4D97-AF65-F5344CB8AC3E}">
        <p14:creationId xmlns:p14="http://schemas.microsoft.com/office/powerpoint/2010/main" val="1851370970"/>
      </p:ext>
    </p:extLst>
  </p:cSld>
  <p:clrMapOvr>
    <a:masterClrMapping/>
  </p:clrMapOvr>
</p:sld>
</file>

<file path=ppt/theme/theme1.xml><?xml version="1.0" encoding="utf-8"?>
<a:theme xmlns:a="http://schemas.openxmlformats.org/drawingml/2006/main" name="DividendVTI">
  <a:themeElements>
    <a:clrScheme name="AnalogousFromDarkSeedLeftStep">
      <a:dk1>
        <a:srgbClr val="000000"/>
      </a:dk1>
      <a:lt1>
        <a:srgbClr val="FFFFFF"/>
      </a:lt1>
      <a:dk2>
        <a:srgbClr val="1C2B32"/>
      </a:dk2>
      <a:lt2>
        <a:srgbClr val="F0F3F1"/>
      </a:lt2>
      <a:accent1>
        <a:srgbClr val="CC43B6"/>
      </a:accent1>
      <a:accent2>
        <a:srgbClr val="9832BB"/>
      </a:accent2>
      <a:accent3>
        <a:srgbClr val="7143CC"/>
      </a:accent3>
      <a:accent4>
        <a:srgbClr val="3D48BF"/>
      </a:accent4>
      <a:accent5>
        <a:srgbClr val="4388CC"/>
      </a:accent5>
      <a:accent6>
        <a:srgbClr val="32B0BB"/>
      </a:accent6>
      <a:hlink>
        <a:srgbClr val="3F6ABF"/>
      </a:hlink>
      <a:folHlink>
        <a:srgbClr val="7F7F7F"/>
      </a:folHlink>
    </a:clrScheme>
    <a:fontScheme name="Dividend">
      <a:majorFont>
        <a:latin typeface="Century School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14_046053_Paulin" id="{948A23E7-D69C-F741-9681-6CB14C6A507F}" vid="{0AC5604D-DEE4-F342-867C-293802A724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DividendVTI</Template>
  <TotalTime>4118</TotalTime>
  <Words>1050</Words>
  <Application>Microsoft Macintosh PowerPoint</Application>
  <PresentationFormat>Widescreen</PresentationFormat>
  <Paragraphs>109</Paragraphs>
  <Slides>16</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Cambria Math</vt:lpstr>
      <vt:lpstr>Century Schoolbook</vt:lpstr>
      <vt:lpstr>Corbel</vt:lpstr>
      <vt:lpstr>Franklin Gothic Book</vt:lpstr>
      <vt:lpstr>Gill Sans MT</vt:lpstr>
      <vt:lpstr>Wingdings 2</vt:lpstr>
      <vt:lpstr>DividendVTI</vt:lpstr>
      <vt:lpstr>Analytic Approximations for the Velocity Suppression of Dark Matter Capture</vt:lpstr>
      <vt:lpstr>Introduction</vt:lpstr>
      <vt:lpstr>Dark Matter Capture: Conceptual Picture</vt:lpstr>
      <vt:lpstr>Dark matter Capture</vt:lpstr>
      <vt:lpstr>Dark matter Velocity Distribution</vt:lpstr>
      <vt:lpstr>Total Capture Rate: With Boosted Distribution</vt:lpstr>
      <vt:lpstr>Analytic suppression Factor</vt:lpstr>
      <vt:lpstr>Suppression Factor for the sun</vt:lpstr>
      <vt:lpstr>Suppression of the Total Capture Rate</vt:lpstr>
      <vt:lpstr>What about the earliest stars?</vt:lpstr>
      <vt:lpstr>Dark Matter Halo Profiles</vt:lpstr>
      <vt:lpstr>Suppression factor for Pop III Stars</vt:lpstr>
      <vt:lpstr>Bounds on the DM-Nucleon Cross Section</vt:lpstr>
      <vt:lpstr>Conclusions</vt:lpstr>
      <vt:lpstr>Acknowledgements</vt:lpstr>
      <vt:lpstr>Questions?   Email:  jpaulin@colgate.edu  cilie@colgate.edu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 Approximations for the Velocity Suppression of Dark Matter Capture</dc:title>
  <dc:creator>Jillian Paulin '23</dc:creator>
  <cp:lastModifiedBy>Jillian Paulin '23</cp:lastModifiedBy>
  <cp:revision>11</cp:revision>
  <dcterms:created xsi:type="dcterms:W3CDTF">2022-05-30T18:59:14Z</dcterms:created>
  <dcterms:modified xsi:type="dcterms:W3CDTF">2022-06-07T19:30:24Z</dcterms:modified>
</cp:coreProperties>
</file>