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  <Override PartName="/ppt/media/media1.mp4" ContentType="video/unknown"/>
  <Override PartName="/ppt/media/media1.mov" ContentType="video/unknown"/>
  <Override PartName="/ppt/media/media2.mp4" ContentType="video/unknown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254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254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4" name="Shape 16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698500" y="8657488"/>
            <a:ext cx="11607801" cy="461060"/>
          </a:xfrm>
          <a:prstGeom prst="rect">
            <a:avLst/>
          </a:prstGeom>
        </p:spPr>
        <p:txBody>
          <a:bodyPr anchor="b"/>
          <a:lstStyle>
            <a:lvl1pPr marL="0" indent="0" defTabSz="563541">
              <a:lnSpc>
                <a:spcPct val="100000"/>
              </a:lnSpc>
              <a:spcBef>
                <a:spcPts val="0"/>
              </a:spcBef>
              <a:buSzTx/>
              <a:buNone/>
              <a:defRPr b="1" sz="2304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698500" y="1854200"/>
            <a:ext cx="11609057" cy="3302000"/>
          </a:xfrm>
          <a:prstGeom prst="rect">
            <a:avLst/>
          </a:prstGeom>
        </p:spPr>
        <p:txBody>
          <a:bodyPr anchor="b"/>
          <a:lstStyle>
            <a:lvl1pPr>
              <a:defRPr spc="-164" sz="82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698500" y="5105400"/>
            <a:ext cx="11607800" cy="1456399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  <a:lvl2pPr marL="0" indent="4572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2pPr>
            <a:lvl3pPr marL="0" indent="9144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3pPr>
            <a:lvl4pPr marL="0" indent="13716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4pPr>
            <a:lvl5pPr marL="0" indent="18288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xfrm>
            <a:off x="6353454" y="9220199"/>
            <a:ext cx="297892" cy="28747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half" idx="1" hasCustomPrompt="1"/>
          </p:nvPr>
        </p:nvSpPr>
        <p:spPr>
          <a:xfrm>
            <a:off x="698500" y="3568700"/>
            <a:ext cx="11607800" cy="26177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164" sz="8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164" sz="8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164" sz="8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164" sz="8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164" sz="8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Fact information"/>
          <p:cNvSpPr txBox="1"/>
          <p:nvPr>
            <p:ph type="body" sz="quarter" idx="21" hasCustomPrompt="1"/>
          </p:nvPr>
        </p:nvSpPr>
        <p:spPr>
          <a:xfrm>
            <a:off x="698500" y="6209979"/>
            <a:ext cx="11607800" cy="671803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</a:lstStyle>
          <a:p>
            <a:pPr/>
            <a:r>
              <a:t>Fact information</a:t>
            </a:r>
          </a:p>
        </p:txBody>
      </p:sp>
      <p:sp>
        <p:nvSpPr>
          <p:cNvPr id="107" name="Body Level One…"/>
          <p:cNvSpPr txBox="1"/>
          <p:nvPr>
            <p:ph type="body" idx="1" hasCustomPrompt="1"/>
          </p:nvPr>
        </p:nvSpPr>
        <p:spPr>
          <a:xfrm>
            <a:off x="698500" y="999066"/>
            <a:ext cx="11607800" cy="521091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176" sz="176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176" sz="176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176" sz="176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176" sz="176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176" sz="176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Body Level One…"/>
          <p:cNvSpPr txBox="1"/>
          <p:nvPr>
            <p:ph type="body" sz="half" idx="1" hasCustomPrompt="1"/>
          </p:nvPr>
        </p:nvSpPr>
        <p:spPr>
          <a:xfrm>
            <a:off x="736600" y="3721100"/>
            <a:ext cx="11531600" cy="2324100"/>
          </a:xfrm>
          <a:prstGeom prst="rect">
            <a:avLst/>
          </a:prstGeom>
        </p:spPr>
        <p:txBody>
          <a:bodyPr anchor="ctr"/>
          <a:lstStyle>
            <a:lvl1pPr marL="457200" indent="-342900">
              <a:spcBef>
                <a:spcPts val="0"/>
              </a:spcBef>
              <a:buSzTx/>
              <a:buNone/>
              <a:defRPr spc="-119" sz="60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457200" indent="114300">
              <a:spcBef>
                <a:spcPts val="0"/>
              </a:spcBef>
              <a:buSzTx/>
              <a:buNone/>
              <a:defRPr spc="-119" sz="60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457200" indent="571500">
              <a:spcBef>
                <a:spcPts val="0"/>
              </a:spcBef>
              <a:buSzTx/>
              <a:buNone/>
              <a:defRPr spc="-119" sz="60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457200" indent="1028700">
              <a:spcBef>
                <a:spcPts val="0"/>
              </a:spcBef>
              <a:buSzTx/>
              <a:buNone/>
              <a:defRPr spc="-119" sz="60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457200" indent="1485900">
              <a:spcBef>
                <a:spcPts val="0"/>
              </a:spcBef>
              <a:buSzTx/>
              <a:buNone/>
              <a:defRPr spc="-119" sz="60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6" name="Attribution"/>
          <p:cNvSpPr txBox="1"/>
          <p:nvPr>
            <p:ph type="body" sz="quarter" idx="21" hasCustomPrompt="1"/>
          </p:nvPr>
        </p:nvSpPr>
        <p:spPr>
          <a:xfrm>
            <a:off x="1219200" y="6426200"/>
            <a:ext cx="11049000" cy="461059"/>
          </a:xfrm>
          <a:prstGeom prst="rect">
            <a:avLst/>
          </a:prstGeom>
        </p:spPr>
        <p:txBody>
          <a:bodyPr/>
          <a:lstStyle>
            <a:lvl1pPr marL="0" indent="0" defTabSz="563541">
              <a:lnSpc>
                <a:spcPct val="100000"/>
              </a:lnSpc>
              <a:spcBef>
                <a:spcPts val="0"/>
              </a:spcBef>
              <a:buSzTx/>
              <a:buNone/>
              <a:defRPr b="1" sz="2304"/>
            </a:lvl1pPr>
          </a:lstStyle>
          <a:p>
            <a:pPr/>
            <a:r>
              <a:t>Attribution</a:t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pappardelle pasta with parsley butter, roasted hazelnuts, and shaved parmesan cheese"/>
          <p:cNvSpPr/>
          <p:nvPr>
            <p:ph type="pic" idx="21"/>
          </p:nvPr>
        </p:nvSpPr>
        <p:spPr>
          <a:xfrm>
            <a:off x="-2082800" y="687558"/>
            <a:ext cx="11165190" cy="837389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Bowl of salad with fried rice, boiled eggs, and chopsticks"/>
          <p:cNvSpPr/>
          <p:nvPr>
            <p:ph type="pic" sz="half" idx="22"/>
          </p:nvPr>
        </p:nvSpPr>
        <p:spPr>
          <a:xfrm>
            <a:off x="6597650" y="292100"/>
            <a:ext cx="5740400" cy="459232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Bowl with salmon cakes, salad, and hummus"/>
          <p:cNvSpPr/>
          <p:nvPr>
            <p:ph type="pic" idx="23"/>
          </p:nvPr>
        </p:nvSpPr>
        <p:spPr>
          <a:xfrm>
            <a:off x="4984750" y="2749413"/>
            <a:ext cx="7937500" cy="923827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, and chopsticks"/>
          <p:cNvSpPr/>
          <p:nvPr>
            <p:ph type="pic" idx="21"/>
          </p:nvPr>
        </p:nvSpPr>
        <p:spPr>
          <a:xfrm>
            <a:off x="-1016000" y="-1054100"/>
            <a:ext cx="14427200" cy="115417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xfrm>
            <a:off x="6353454" y="9220199"/>
            <a:ext cx="297892" cy="2874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/>
          <p:nvPr>
            <p:ph type="sldNum" sz="quarter" idx="2"/>
          </p:nvPr>
        </p:nvSpPr>
        <p:spPr>
          <a:xfrm>
            <a:off x="6297011" y="9197831"/>
            <a:ext cx="409839" cy="454170"/>
          </a:xfrm>
          <a:prstGeom prst="rect">
            <a:avLst/>
          </a:prstGeom>
        </p:spPr>
        <p:txBody>
          <a:bodyPr/>
          <a:lstStyle>
            <a:lvl1pPr defTabSz="457200">
              <a:defRPr sz="1800"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itle Text"/>
          <p:cNvSpPr txBox="1"/>
          <p:nvPr>
            <p:ph type="title"/>
          </p:nvPr>
        </p:nvSpPr>
        <p:spPr>
          <a:xfrm>
            <a:off x="1270000" y="203200"/>
            <a:ext cx="10464800" cy="2540000"/>
          </a:xfrm>
          <a:prstGeom prst="rect">
            <a:avLst/>
          </a:prstGeom>
        </p:spPr>
        <p:txBody>
          <a:bodyPr anchor="ctr"/>
          <a:lstStyle>
            <a:lvl1pPr algn="ctr" defTabSz="457200">
              <a:lnSpc>
                <a:spcPct val="100000"/>
              </a:lnSpc>
              <a:defRPr b="0" spc="0" sz="7200"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7" name="Slide Number"/>
          <p:cNvSpPr txBox="1"/>
          <p:nvPr>
            <p:ph type="sldNum" sz="quarter" idx="2"/>
          </p:nvPr>
        </p:nvSpPr>
        <p:spPr>
          <a:xfrm>
            <a:off x="6297011" y="9197831"/>
            <a:ext cx="409839" cy="454170"/>
          </a:xfrm>
          <a:prstGeom prst="rect">
            <a:avLst/>
          </a:prstGeom>
        </p:spPr>
        <p:txBody>
          <a:bodyPr/>
          <a:lstStyle>
            <a:lvl1pPr defTabSz="457200">
              <a:defRPr sz="1800"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376767" y="-915894"/>
            <a:ext cx="17835652" cy="1068219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698500" y="5181600"/>
            <a:ext cx="11607800" cy="3302000"/>
          </a:xfrm>
          <a:prstGeom prst="rect">
            <a:avLst/>
          </a:prstGeom>
        </p:spPr>
        <p:txBody>
          <a:bodyPr anchor="b"/>
          <a:lstStyle>
            <a:lvl1pPr>
              <a:defRPr spc="-164" sz="82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Body Level One…"/>
          <p:cNvSpPr txBox="1"/>
          <p:nvPr>
            <p:ph type="body" sz="quarter" idx="1" hasCustomPrompt="1"/>
          </p:nvPr>
        </p:nvSpPr>
        <p:spPr>
          <a:xfrm>
            <a:off x="698500" y="8432800"/>
            <a:ext cx="11607800" cy="689769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  <a:lvl2pPr marL="0" indent="4572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2pPr>
            <a:lvl3pPr marL="0" indent="9144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3pPr>
            <a:lvl4pPr marL="0" indent="13716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4pPr>
            <a:lvl5pPr marL="0" indent="18288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Author and Date"/>
          <p:cNvSpPr txBox="1"/>
          <p:nvPr>
            <p:ph type="body" sz="quarter" idx="22" hasCustomPrompt="1"/>
          </p:nvPr>
        </p:nvSpPr>
        <p:spPr>
          <a:xfrm>
            <a:off x="698500" y="571500"/>
            <a:ext cx="11607801" cy="461059"/>
          </a:xfrm>
          <a:prstGeom prst="rect">
            <a:avLst/>
          </a:prstGeom>
        </p:spPr>
        <p:txBody>
          <a:bodyPr/>
          <a:lstStyle>
            <a:lvl1pPr marL="0" indent="0" defTabSz="563541">
              <a:lnSpc>
                <a:spcPct val="100000"/>
              </a:lnSpc>
              <a:spcBef>
                <a:spcPts val="0"/>
              </a:spcBef>
              <a:buSzTx/>
              <a:buNone/>
              <a:defRPr b="1" sz="2304"/>
            </a:lvl1pPr>
          </a:lstStyle>
          <a:p>
            <a:pPr/>
            <a:r>
              <a:t>Author and Date</a:t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xfrm>
            <a:off x="6349999" y="9220199"/>
            <a:ext cx="297893" cy="28747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, and hummus "/>
          <p:cNvSpPr/>
          <p:nvPr>
            <p:ph type="pic" idx="21"/>
          </p:nvPr>
        </p:nvSpPr>
        <p:spPr>
          <a:xfrm>
            <a:off x="5319129" y="495299"/>
            <a:ext cx="7543801" cy="878005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Body Level One…"/>
          <p:cNvSpPr txBox="1"/>
          <p:nvPr>
            <p:ph type="body" sz="quarter" idx="1" hasCustomPrompt="1"/>
          </p:nvPr>
        </p:nvSpPr>
        <p:spPr>
          <a:xfrm>
            <a:off x="698500" y="5003800"/>
            <a:ext cx="5105400" cy="4044566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  <a:lvl2pPr marL="0" indent="4572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2pPr>
            <a:lvl3pPr marL="0" indent="9144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3pPr>
            <a:lvl4pPr marL="0" indent="13716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4pPr>
            <a:lvl5pPr marL="0" indent="18288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Slide Title"/>
          <p:cNvSpPr txBox="1"/>
          <p:nvPr>
            <p:ph type="title" hasCustomPrompt="1"/>
          </p:nvPr>
        </p:nvSpPr>
        <p:spPr>
          <a:xfrm>
            <a:off x="698500" y="692534"/>
            <a:ext cx="5105400" cy="4387466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698500" y="1412977"/>
            <a:ext cx="11607801" cy="671803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589358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Bowl of pappardelle pasta with parsley butter, roasted hazelnuts, and shaved parmesan cheese"/>
          <p:cNvSpPr/>
          <p:nvPr>
            <p:ph type="pic" idx="21"/>
          </p:nvPr>
        </p:nvSpPr>
        <p:spPr>
          <a:xfrm>
            <a:off x="6172200" y="596900"/>
            <a:ext cx="6448425" cy="8597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1" name="Slide Title"/>
          <p:cNvSpPr txBox="1"/>
          <p:nvPr>
            <p:ph type="title" hasCustomPrompt="1"/>
          </p:nvPr>
        </p:nvSpPr>
        <p:spPr>
          <a:xfrm>
            <a:off x="698500" y="444500"/>
            <a:ext cx="5105400" cy="10160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2" name="Slide Subtitle"/>
          <p:cNvSpPr txBox="1"/>
          <p:nvPr>
            <p:ph type="body" sz="quarter" idx="22" hasCustomPrompt="1"/>
          </p:nvPr>
        </p:nvSpPr>
        <p:spPr>
          <a:xfrm>
            <a:off x="698500" y="1412977"/>
            <a:ext cx="5105400" cy="671803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</a:lstStyle>
          <a:p>
            <a:pPr/>
            <a:r>
              <a:t>Slide Subtitle</a:t>
            </a:r>
          </a:p>
        </p:txBody>
      </p:sp>
      <p:sp>
        <p:nvSpPr>
          <p:cNvPr id="63" name="Body Level One…"/>
          <p:cNvSpPr txBox="1"/>
          <p:nvPr>
            <p:ph type="body" sz="half" idx="1" hasCustomPrompt="1"/>
          </p:nvPr>
        </p:nvSpPr>
        <p:spPr>
          <a:xfrm>
            <a:off x="698500" y="3480196"/>
            <a:ext cx="5105400" cy="5593161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698500" y="3225800"/>
            <a:ext cx="11607800" cy="3302000"/>
          </a:xfrm>
          <a:prstGeom prst="rect">
            <a:avLst/>
          </a:prstGeom>
        </p:spPr>
        <p:txBody>
          <a:bodyPr anchor="ctr"/>
          <a:lstStyle>
            <a:lvl1pPr>
              <a:defRPr b="0" spc="-164" sz="8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0" name="Slide Subtitle"/>
          <p:cNvSpPr txBox="1"/>
          <p:nvPr>
            <p:ph type="body" sz="quarter" idx="21" hasCustomPrompt="1"/>
          </p:nvPr>
        </p:nvSpPr>
        <p:spPr>
          <a:xfrm>
            <a:off x="698500" y="1412977"/>
            <a:ext cx="11607801" cy="671803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</a:lstStyle>
          <a:p>
            <a:pPr/>
            <a:r>
              <a:t>Slide Subtitle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698500" y="444500"/>
            <a:ext cx="11607800" cy="10160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89" name="Agenda Subtitle"/>
          <p:cNvSpPr txBox="1"/>
          <p:nvPr>
            <p:ph type="body" sz="quarter" idx="21" hasCustomPrompt="1"/>
          </p:nvPr>
        </p:nvSpPr>
        <p:spPr>
          <a:xfrm>
            <a:off x="698500" y="1409700"/>
            <a:ext cx="11607801" cy="671802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</a:lstStyle>
          <a:p>
            <a:pPr/>
            <a:r>
              <a:t>Agenda Subtitle</a:t>
            </a:r>
          </a:p>
        </p:txBody>
      </p:sp>
      <p:sp>
        <p:nvSpPr>
          <p:cNvPr id="9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>
              <a:spcBef>
                <a:spcPts val="1300"/>
              </a:spcBef>
              <a:buSzTx/>
              <a:buNone/>
              <a:defRPr spc="-38" sz="3800"/>
            </a:lvl1pPr>
            <a:lvl2pPr marL="0" indent="457200">
              <a:spcBef>
                <a:spcPts val="1300"/>
              </a:spcBef>
              <a:buSzTx/>
              <a:buNone/>
              <a:defRPr spc="-38" sz="3800"/>
            </a:lvl2pPr>
            <a:lvl3pPr marL="0" indent="914400">
              <a:spcBef>
                <a:spcPts val="1300"/>
              </a:spcBef>
              <a:buSzTx/>
              <a:buNone/>
              <a:defRPr spc="-38" sz="3800"/>
            </a:lvl3pPr>
            <a:lvl4pPr marL="0" indent="1371600">
              <a:spcBef>
                <a:spcPts val="1300"/>
              </a:spcBef>
              <a:buSzTx/>
              <a:buNone/>
              <a:defRPr spc="-38" sz="3800"/>
            </a:lvl4pPr>
            <a:lvl5pPr marL="0" indent="1828800">
              <a:spcBef>
                <a:spcPts val="1300"/>
              </a:spcBef>
              <a:buSzTx/>
              <a:buNone/>
              <a:defRPr spc="-38" sz="38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/>
          <p:nvPr>
            <p:ph type="body" idx="1" hasCustomPrompt="1"/>
          </p:nvPr>
        </p:nvSpPr>
        <p:spPr>
          <a:xfrm>
            <a:off x="698500" y="2959100"/>
            <a:ext cx="11607800" cy="609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" name="Slide Title"/>
          <p:cNvSpPr txBox="1"/>
          <p:nvPr>
            <p:ph type="title" hasCustomPrompt="1"/>
          </p:nvPr>
        </p:nvSpPr>
        <p:spPr>
          <a:xfrm>
            <a:off x="698500" y="440266"/>
            <a:ext cx="1160780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350067" y="9220199"/>
            <a:ext cx="297892" cy="28747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3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381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762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143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1524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1905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2286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2667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3048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3429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4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4" Type="http://schemas.openxmlformats.org/officeDocument/2006/relationships/image" Target="../media/image9.png"/><Relationship Id="rId5" Type="http://schemas.openxmlformats.org/officeDocument/2006/relationships/image" Target="../media/image15.png"/><Relationship Id="rId6" Type="http://schemas.openxmlformats.org/officeDocument/2006/relationships/image" Target="../media/image4.jpeg"/><Relationship Id="rId7" Type="http://schemas.openxmlformats.org/officeDocument/2006/relationships/image" Target="../media/image16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.tif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.tif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5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5.jpeg"/><Relationship Id="rId4" Type="http://schemas.openxmlformats.org/officeDocument/2006/relationships/image" Target="../media/image6.jpe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7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8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9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0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Relationship Id="rId4" Type="http://schemas.openxmlformats.org/officeDocument/2006/relationships/image" Target="../media/image21.png"/><Relationship Id="rId5" Type="http://schemas.openxmlformats.org/officeDocument/2006/relationships/video" Target="../media/media1.mov"/><Relationship Id="rId6" Type="http://schemas.microsoft.com/office/2007/relationships/media" Target="../media/media1.mov"/><Relationship Id="rId7" Type="http://schemas.openxmlformats.org/officeDocument/2006/relationships/image" Target="../media/image6.png"/><Relationship Id="rId8" Type="http://schemas.openxmlformats.org/officeDocument/2006/relationships/image" Target="../media/image22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3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video" Target="../media/media1.mp4"/><Relationship Id="rId4" Type="http://schemas.microsoft.com/office/2007/relationships/media" Target="../media/media1.mp4"/><Relationship Id="rId5" Type="http://schemas.openxmlformats.org/officeDocument/2006/relationships/image" Target="../media/image4.pn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4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5.pn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3" Type="http://schemas.openxmlformats.org/officeDocument/2006/relationships/image" Target="../media/image1.png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7.png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8.png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9.png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2.png"/></Relationships>
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5.png"/><Relationship Id="rId4" Type="http://schemas.openxmlformats.org/officeDocument/2006/relationships/video" Target="../media/media1.mov"/><Relationship Id="rId5" Type="http://schemas.microsoft.com/office/2007/relationships/media" Target="../media/media1.mov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video" Target="../media/media2.mp4"/><Relationship Id="rId9" Type="http://schemas.microsoft.com/office/2007/relationships/media" Target="../media/media2.mp4"/><Relationship Id="rId10" Type="http://schemas.openxmlformats.org/officeDocument/2006/relationships/image" Target="../media/image8.png"/></Relationships>
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tif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9.png"/><Relationship Id="rId4" Type="http://schemas.openxmlformats.org/officeDocument/2006/relationships/image" Target="../media/image7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9.png"/><Relationship Id="rId4" Type="http://schemas.openxmlformats.org/officeDocument/2006/relationships/image" Target="../media/image7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0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Rounded Rectangle"/>
          <p:cNvSpPr/>
          <p:nvPr/>
        </p:nvSpPr>
        <p:spPr>
          <a:xfrm>
            <a:off x="426485" y="1741750"/>
            <a:ext cx="12046511" cy="1630655"/>
          </a:xfrm>
          <a:prstGeom prst="roundRect">
            <a:avLst>
              <a:gd name="adj" fmla="val 9585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7" name="Memory-triggered supernova neutrino detection"/>
          <p:cNvSpPr txBox="1"/>
          <p:nvPr/>
        </p:nvSpPr>
        <p:spPr>
          <a:xfrm>
            <a:off x="438831" y="2275896"/>
            <a:ext cx="12139484" cy="562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>
            <a:lvl1pPr>
              <a:defRPr b="1" sz="3400">
                <a:solidFill>
                  <a:srgbClr val="000000"/>
                </a:solidFill>
              </a:defRPr>
            </a:lvl1pPr>
          </a:lstStyle>
          <a:p>
            <a:pPr/>
            <a:r>
              <a:t>Memory-triggered supernova neutrino detection</a:t>
            </a:r>
          </a:p>
        </p:txBody>
      </p:sp>
      <p:sp>
        <p:nvSpPr>
          <p:cNvPr id="168" name="Rounded Rectangle"/>
          <p:cNvSpPr/>
          <p:nvPr/>
        </p:nvSpPr>
        <p:spPr>
          <a:xfrm>
            <a:off x="3448834" y="3824532"/>
            <a:ext cx="6107132" cy="1764975"/>
          </a:xfrm>
          <a:prstGeom prst="roundRect">
            <a:avLst>
              <a:gd name="adj" fmla="val 13970"/>
            </a:avLst>
          </a:prstGeom>
          <a:gradFill>
            <a:gsLst>
              <a:gs pos="0">
                <a:srgbClr val="D4FB79"/>
              </a:gs>
              <a:gs pos="100000">
                <a:srgbClr val="8EFA00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9" name="Mainak Mukhopadhyay…"/>
          <p:cNvSpPr txBox="1"/>
          <p:nvPr/>
        </p:nvSpPr>
        <p:spPr>
          <a:xfrm>
            <a:off x="3731090" y="3980602"/>
            <a:ext cx="5542620" cy="14528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 sz="3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Mainak Mukhopadhyay</a:t>
            </a:r>
          </a:p>
          <a:p>
            <a:pPr>
              <a:defRPr b="1" sz="3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Department of Physics,</a:t>
            </a:r>
          </a:p>
          <a:p>
            <a:pPr>
              <a:defRPr b="1" sz="3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Arizona State University (ASU)</a:t>
            </a:r>
          </a:p>
        </p:txBody>
      </p:sp>
      <p:sp>
        <p:nvSpPr>
          <p:cNvPr id="170" name="Rounded Rectangle"/>
          <p:cNvSpPr/>
          <p:nvPr/>
        </p:nvSpPr>
        <p:spPr>
          <a:xfrm>
            <a:off x="2778348" y="6041635"/>
            <a:ext cx="7448104" cy="1970215"/>
          </a:xfrm>
          <a:prstGeom prst="roundRect">
            <a:avLst>
              <a:gd name="adj" fmla="val 7699"/>
            </a:avLst>
          </a:prstGeom>
          <a:gradFill>
            <a:gsLst>
              <a:gs pos="0">
                <a:srgbClr val="FF8AD8"/>
              </a:gs>
              <a:gs pos="100000">
                <a:srgbClr val="FF7E79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1" name="XV International Conference on interconnections between…"/>
          <p:cNvSpPr txBox="1"/>
          <p:nvPr/>
        </p:nvSpPr>
        <p:spPr>
          <a:xfrm>
            <a:off x="2931879" y="6209582"/>
            <a:ext cx="7141042" cy="1634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 sz="2000">
                <a:solidFill>
                  <a:srgbClr val="000000"/>
                </a:solidFill>
              </a:defRPr>
            </a:pPr>
            <a:r>
              <a:t>XV International Conference on interconnections between </a:t>
            </a:r>
          </a:p>
          <a:p>
            <a:pPr>
              <a:defRPr b="1" sz="2000">
                <a:solidFill>
                  <a:srgbClr val="000000"/>
                </a:solidFill>
              </a:defRPr>
            </a:pPr>
            <a:r>
              <a:t>Particle Physics and Cosmology (PPC 2022)</a:t>
            </a:r>
          </a:p>
          <a:p>
            <a:pPr>
              <a:defRPr b="1" sz="2000">
                <a:solidFill>
                  <a:srgbClr val="000000"/>
                </a:solidFill>
              </a:defRPr>
            </a:pPr>
          </a:p>
          <a:p>
            <a:pPr>
              <a:defRPr b="1" sz="2000">
                <a:solidFill>
                  <a:srgbClr val="000000"/>
                </a:solidFill>
              </a:defRPr>
            </a:pPr>
            <a:r>
              <a:t>Washington University, St. Louis</a:t>
            </a:r>
          </a:p>
          <a:p>
            <a:pPr>
              <a:defRPr b="1" sz="2000">
                <a:solidFill>
                  <a:srgbClr val="000000"/>
                </a:solidFill>
              </a:defRPr>
            </a:pPr>
            <a:r>
              <a:t>June 08, 2022</a:t>
            </a:r>
          </a:p>
        </p:txBody>
      </p:sp>
      <p:pic>
        <p:nvPicPr>
          <p:cNvPr id="172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5632" y="8573675"/>
            <a:ext cx="1532974" cy="123497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" name="FNAL-Logo-NAL-Blue.pdf" descr="FNAL-Logo-NAL-Blu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18628" y="8898220"/>
            <a:ext cx="2784480" cy="5029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" name="NSF_4-Color_bitmap_Logo.png" descr="NSF_4-Color_bitmap_Logo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499120" y="8577161"/>
            <a:ext cx="1139097" cy="1145050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Slide Number"/>
          <p:cNvSpPr txBox="1"/>
          <p:nvPr>
            <p:ph type="sldNum" sz="quarter" idx="4294967295"/>
          </p:nvPr>
        </p:nvSpPr>
        <p:spPr>
          <a:xfrm>
            <a:off x="12751882" y="9416563"/>
            <a:ext cx="172805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34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335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336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337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sp>
        <p:nvSpPr>
          <p:cNvPr id="338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39" name="Supernova (SN) neutrinos - Review"/>
          <p:cNvSpPr txBox="1"/>
          <p:nvPr/>
        </p:nvSpPr>
        <p:spPr>
          <a:xfrm>
            <a:off x="2253826" y="196864"/>
            <a:ext cx="8497148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Supernova (SN) neutrinos - Review</a:t>
            </a:r>
          </a:p>
        </p:txBody>
      </p:sp>
      <p:pic>
        <p:nvPicPr>
          <p:cNvPr id="340" name="SN.jpg" descr="SN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498" y="2275601"/>
            <a:ext cx="6839779" cy="4787846"/>
          </a:xfrm>
          <a:prstGeom prst="rect">
            <a:avLst/>
          </a:prstGeom>
          <a:ln w="12700">
            <a:miter lim="400000"/>
          </a:ln>
        </p:spPr>
      </p:pic>
      <p:sp>
        <p:nvSpPr>
          <p:cNvPr id="341" name="CCSN: death of a massive (&gt;10  ) star"/>
          <p:cNvSpPr txBox="1"/>
          <p:nvPr/>
        </p:nvSpPr>
        <p:spPr>
          <a:xfrm>
            <a:off x="2487480" y="1252663"/>
            <a:ext cx="8029840" cy="628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/>
          <a:p>
            <a:pPr>
              <a:defRPr b="1" sz="3000">
                <a:solidFill>
                  <a:srgbClr val="000000"/>
                </a:solidFill>
              </a:defRPr>
            </a:pPr>
            <a:r>
              <a:t>CCSN: death of a massive (&gt;10 </a:t>
            </a:r>
            <a14:m>
              <m:oMath>
                <m:sSub>
                  <m:e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b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u</m:t>
                    </m:r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sub>
                </m:sSub>
              </m:oMath>
            </a14:m>
            <a:r>
              <a:t>) star</a:t>
            </a:r>
          </a:p>
        </p:txBody>
      </p:sp>
      <p:grpSp>
        <p:nvGrpSpPr>
          <p:cNvPr id="353" name="Group"/>
          <p:cNvGrpSpPr/>
          <p:nvPr/>
        </p:nvGrpSpPr>
        <p:grpSpPr>
          <a:xfrm>
            <a:off x="7233862" y="2492558"/>
            <a:ext cx="5416568" cy="5544124"/>
            <a:chOff x="0" y="0"/>
            <a:chExt cx="5416566" cy="5544122"/>
          </a:xfrm>
        </p:grpSpPr>
        <p:sp>
          <p:nvSpPr>
            <p:cNvPr id="342" name="Red or Blue supergiants: advanced stages of…"/>
            <p:cNvSpPr txBox="1"/>
            <p:nvPr/>
          </p:nvSpPr>
          <p:spPr>
            <a:xfrm>
              <a:off x="0" y="0"/>
              <a:ext cx="5239343" cy="6566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7093" tIns="27093" rIns="27093" bIns="27093" numCol="1" anchor="ctr">
              <a:spAutoFit/>
            </a:bodyPr>
            <a:lstStyle/>
            <a:p>
              <a:pPr>
                <a:defRPr sz="2000">
                  <a:solidFill>
                    <a:srgbClr val="000000"/>
                  </a:solidFill>
                </a:defRPr>
              </a:pPr>
              <a:r>
                <a:t>Red or Blue supergiants: advanced stages of </a:t>
              </a:r>
            </a:p>
            <a:p>
              <a:pPr>
                <a:defRPr sz="2000">
                  <a:solidFill>
                    <a:srgbClr val="000000"/>
                  </a:solidFill>
                </a:defRPr>
              </a:pPr>
              <a:r>
                <a:t>nuclear burning</a:t>
              </a:r>
            </a:p>
          </p:txBody>
        </p:sp>
        <p:sp>
          <p:nvSpPr>
            <p:cNvPr id="343" name="Fe core: Fusion turns off: loss of pressure"/>
            <p:cNvSpPr txBox="1"/>
            <p:nvPr/>
          </p:nvSpPr>
          <p:spPr>
            <a:xfrm>
              <a:off x="235966" y="1177360"/>
              <a:ext cx="4767411" cy="3518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7093" tIns="27093" rIns="27093" bIns="27093" numCol="1" anchor="ctr">
              <a:spAutoFit/>
            </a:bodyPr>
            <a:lstStyle>
              <a:lvl1pPr>
                <a:defRPr sz="2000">
                  <a:solidFill>
                    <a:srgbClr val="000000"/>
                  </a:solidFill>
                </a:defRPr>
              </a:lvl1pPr>
            </a:lstStyle>
            <a:p>
              <a:pPr/>
              <a:r>
                <a:t>Fe core: Fusion turns off: loss of pressure</a:t>
              </a:r>
            </a:p>
          </p:txBody>
        </p:sp>
        <p:sp>
          <p:nvSpPr>
            <p:cNvPr id="344" name="Core collapses"/>
            <p:cNvSpPr txBox="1"/>
            <p:nvPr/>
          </p:nvSpPr>
          <p:spPr>
            <a:xfrm>
              <a:off x="1831018" y="1991049"/>
              <a:ext cx="1755479" cy="3518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7093" tIns="27093" rIns="27093" bIns="27093" numCol="1" anchor="ctr">
              <a:spAutoFit/>
            </a:bodyPr>
            <a:lstStyle>
              <a:lvl1pPr>
                <a:defRPr sz="2000">
                  <a:solidFill>
                    <a:srgbClr val="000000"/>
                  </a:solidFill>
                </a:defRPr>
              </a:lvl1pPr>
            </a:lstStyle>
            <a:p>
              <a:pPr/>
              <a:r>
                <a:t>Core collapses</a:t>
              </a:r>
            </a:p>
          </p:txBody>
        </p:sp>
        <p:sp>
          <p:nvSpPr>
            <p:cNvPr id="345" name="Collapsed core: very dense (nuclear densities):…"/>
            <p:cNvSpPr txBox="1"/>
            <p:nvPr/>
          </p:nvSpPr>
          <p:spPr>
            <a:xfrm>
              <a:off x="948" y="2804738"/>
              <a:ext cx="5415619" cy="6566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7093" tIns="27093" rIns="27093" bIns="27093" numCol="1" anchor="ctr">
              <a:spAutoFit/>
            </a:bodyPr>
            <a:lstStyle/>
            <a:p>
              <a:pPr>
                <a:defRPr sz="2000">
                  <a:solidFill>
                    <a:srgbClr val="000000"/>
                  </a:solidFill>
                </a:defRPr>
              </a:pPr>
              <a:r>
                <a:t>Collapsed core: very dense (nuclear densities): </a:t>
              </a:r>
            </a:p>
            <a:p>
              <a:pPr>
                <a:defRPr sz="2000">
                  <a:solidFill>
                    <a:srgbClr val="000000"/>
                  </a:solidFill>
                </a:defRPr>
              </a:pPr>
              <a:r>
                <a:t>Incompressible</a:t>
              </a:r>
            </a:p>
          </p:txBody>
        </p:sp>
        <p:sp>
          <p:nvSpPr>
            <p:cNvPr id="346" name="Infalling matter bounces off:…"/>
            <p:cNvSpPr txBox="1"/>
            <p:nvPr/>
          </p:nvSpPr>
          <p:spPr>
            <a:xfrm>
              <a:off x="1160581" y="3998493"/>
              <a:ext cx="3299800" cy="6566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7093" tIns="27093" rIns="27093" bIns="27093" numCol="1" anchor="ctr">
              <a:spAutoFit/>
            </a:bodyPr>
            <a:lstStyle/>
            <a:p>
              <a:pPr>
                <a:defRPr sz="2000">
                  <a:solidFill>
                    <a:srgbClr val="000000"/>
                  </a:solidFill>
                </a:defRPr>
              </a:pPr>
              <a:r>
                <a:t>Infalling matter bounces off: </a:t>
              </a:r>
            </a:p>
            <a:p>
              <a:pPr>
                <a:defRPr sz="2000">
                  <a:solidFill>
                    <a:srgbClr val="000000"/>
                  </a:solidFill>
                </a:defRPr>
              </a:pPr>
              <a:r>
                <a:t>Shockwave produced</a:t>
              </a:r>
            </a:p>
          </p:txBody>
        </p:sp>
        <p:sp>
          <p:nvSpPr>
            <p:cNvPr id="347" name="Star explodes: Supernova"/>
            <p:cNvSpPr txBox="1"/>
            <p:nvPr/>
          </p:nvSpPr>
          <p:spPr>
            <a:xfrm>
              <a:off x="1203003" y="5192248"/>
              <a:ext cx="3011509" cy="3518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7093" tIns="27093" rIns="27093" bIns="27093" numCol="1" anchor="ctr">
              <a:spAutoFit/>
            </a:bodyPr>
            <a:lstStyle>
              <a:lvl1pPr>
                <a:defRPr sz="2000">
                  <a:solidFill>
                    <a:srgbClr val="000000"/>
                  </a:solidFill>
                </a:defRPr>
              </a:lvl1pPr>
            </a:lstStyle>
            <a:p>
              <a:pPr/>
              <a:r>
                <a:t>Star explodes: Supernova</a:t>
              </a:r>
            </a:p>
          </p:txBody>
        </p:sp>
        <p:sp>
          <p:nvSpPr>
            <p:cNvPr id="348" name="Line"/>
            <p:cNvSpPr/>
            <p:nvPr/>
          </p:nvSpPr>
          <p:spPr>
            <a:xfrm>
              <a:off x="2619671" y="707878"/>
              <a:ext cx="1" cy="41827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7093" tIns="27093" rIns="27093" bIns="27093" numCol="1" anchor="ctr">
              <a:noAutofit/>
            </a:bodyPr>
            <a:lstStyle/>
            <a:p>
              <a:pPr/>
            </a:p>
          </p:txBody>
        </p:sp>
        <p:sp>
          <p:nvSpPr>
            <p:cNvPr id="349" name="Line"/>
            <p:cNvSpPr/>
            <p:nvPr/>
          </p:nvSpPr>
          <p:spPr>
            <a:xfrm>
              <a:off x="2619671" y="1521567"/>
              <a:ext cx="1" cy="41827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7093" tIns="27093" rIns="27093" bIns="27093" numCol="1" anchor="ctr">
              <a:noAutofit/>
            </a:bodyPr>
            <a:lstStyle/>
            <a:p>
              <a:pPr/>
            </a:p>
          </p:txBody>
        </p:sp>
        <p:sp>
          <p:nvSpPr>
            <p:cNvPr id="350" name="Line"/>
            <p:cNvSpPr/>
            <p:nvPr/>
          </p:nvSpPr>
          <p:spPr>
            <a:xfrm>
              <a:off x="2619671" y="2394128"/>
              <a:ext cx="1" cy="41827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7093" tIns="27093" rIns="27093" bIns="27093" numCol="1" anchor="ctr">
              <a:noAutofit/>
            </a:bodyPr>
            <a:lstStyle/>
            <a:p>
              <a:pPr/>
            </a:p>
          </p:txBody>
        </p:sp>
        <p:sp>
          <p:nvSpPr>
            <p:cNvPr id="351" name="Line"/>
            <p:cNvSpPr/>
            <p:nvPr/>
          </p:nvSpPr>
          <p:spPr>
            <a:xfrm>
              <a:off x="2619671" y="3520814"/>
              <a:ext cx="1" cy="41827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7093" tIns="27093" rIns="27093" bIns="27093" numCol="1" anchor="ctr">
              <a:noAutofit/>
            </a:bodyPr>
            <a:lstStyle/>
            <a:p>
              <a:pPr/>
            </a:p>
          </p:txBody>
        </p:sp>
        <p:sp>
          <p:nvSpPr>
            <p:cNvPr id="352" name="Line"/>
            <p:cNvSpPr/>
            <p:nvPr/>
          </p:nvSpPr>
          <p:spPr>
            <a:xfrm>
              <a:off x="2619671" y="4712837"/>
              <a:ext cx="1" cy="41827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7093" tIns="27093" rIns="27093" bIns="27093" numCol="1" anchor="ctr">
              <a:noAutofit/>
            </a:bodyPr>
            <a:lstStyle/>
            <a:p>
              <a:pPr/>
            </a:p>
          </p:txBody>
        </p:sp>
      </p:grpSp>
      <p:sp>
        <p:nvSpPr>
          <p:cNvPr id="354" name="Neutrinos emitted right after the collapse:…"/>
          <p:cNvSpPr txBox="1"/>
          <p:nvPr/>
        </p:nvSpPr>
        <p:spPr>
          <a:xfrm>
            <a:off x="143844" y="7403799"/>
            <a:ext cx="3222558" cy="999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/>
          <a:p>
            <a:pPr>
              <a:defRPr b="1" sz="2000">
                <a:solidFill>
                  <a:srgbClr val="000000"/>
                </a:solidFill>
              </a:defRPr>
            </a:pPr>
            <a:r>
              <a:t>Neutrinos emitted right after the collapse: </a:t>
            </a:r>
          </a:p>
          <a:p>
            <a:pPr>
              <a:defRPr b="1" sz="2000">
                <a:solidFill>
                  <a:srgbClr val="000000"/>
                </a:solidFill>
              </a:defRPr>
            </a:pPr>
            <a:r>
              <a:t>collapsed core cools</a:t>
            </a:r>
          </a:p>
        </p:txBody>
      </p:sp>
      <p:sp>
        <p:nvSpPr>
          <p:cNvPr id="355" name="Shockwave stalled: accelerated by neutrinos"/>
          <p:cNvSpPr txBox="1"/>
          <p:nvPr/>
        </p:nvSpPr>
        <p:spPr>
          <a:xfrm>
            <a:off x="3970997" y="7540706"/>
            <a:ext cx="3222558" cy="6818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>
            <a:lvl1pPr>
              <a:defRPr b="1" sz="2000">
                <a:solidFill>
                  <a:srgbClr val="000000"/>
                </a:solidFill>
              </a:defRPr>
            </a:lvl1pPr>
          </a:lstStyle>
          <a:p>
            <a:pPr/>
            <a:r>
              <a:t>Shockwave stalled: accelerated by neutrinos</a:t>
            </a:r>
          </a:p>
        </p:txBody>
      </p:sp>
      <p:sp>
        <p:nvSpPr>
          <p:cNvPr id="356" name="Giunti and Kim. Fundamentals of Neutrino Physics and Astrophysics (2007)…"/>
          <p:cNvSpPr txBox="1"/>
          <p:nvPr/>
        </p:nvSpPr>
        <p:spPr>
          <a:xfrm>
            <a:off x="6215448" y="8626865"/>
            <a:ext cx="6708777" cy="4732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 algn="r" defTabSz="325120">
              <a:defRPr i="1" sz="1400">
                <a:solidFill>
                  <a:srgbClr val="000000"/>
                </a:solidFill>
              </a:defRPr>
            </a:pPr>
            <a:r>
              <a:t>Giunti and Kim. Fundamentals of Neutrino Physics and Astrophysics (2007)</a:t>
            </a:r>
          </a:p>
          <a:p>
            <a:pPr algn="r" defTabSz="457200">
              <a:defRPr sz="1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i="1"/>
              <a:t>Janka, Langanke, Marek and Martinez-Pinedo, et.al. Phys. Rept., 442:38–74, (2007</a:t>
            </a:r>
            <a:r>
              <a:t>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7" name="Group"/>
          <p:cNvGrpSpPr/>
          <p:nvPr/>
        </p:nvGrpSpPr>
        <p:grpSpPr>
          <a:xfrm>
            <a:off x="2903505" y="1587901"/>
            <a:ext cx="8107806" cy="6005192"/>
            <a:chOff x="0" y="0"/>
            <a:chExt cx="8107803" cy="6005190"/>
          </a:xfrm>
        </p:grpSpPr>
        <p:pic>
          <p:nvPicPr>
            <p:cNvPr id="358" name="neutrino_light_curve_massive_star_white.pdf" descr="neutrino_light_curve_massive_star_whit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7197788" cy="60051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59" name="Rectangle"/>
            <p:cNvSpPr/>
            <p:nvPr/>
          </p:nvSpPr>
          <p:spPr>
            <a:xfrm>
              <a:off x="1122932" y="75548"/>
              <a:ext cx="1074641" cy="28959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60" name="c"/>
            <p:cNvSpPr/>
            <p:nvPr/>
          </p:nvSpPr>
          <p:spPr>
            <a:xfrm>
              <a:off x="5041705" y="3443824"/>
              <a:ext cx="3066099" cy="135971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pPr/>
              <a:r>
                <a:t>c</a:t>
              </a:r>
            </a:p>
          </p:txBody>
        </p:sp>
        <p:sp>
          <p:nvSpPr>
            <p:cNvPr id="361" name="c"/>
            <p:cNvSpPr/>
            <p:nvPr/>
          </p:nvSpPr>
          <p:spPr>
            <a:xfrm>
              <a:off x="4662556" y="2767937"/>
              <a:ext cx="1320801" cy="66175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pPr/>
              <a:r>
                <a:t>c</a:t>
              </a:r>
            </a:p>
          </p:txBody>
        </p:sp>
        <p:sp>
          <p:nvSpPr>
            <p:cNvPr id="362" name="c"/>
            <p:cNvSpPr/>
            <p:nvPr/>
          </p:nvSpPr>
          <p:spPr>
            <a:xfrm>
              <a:off x="5661598" y="1188768"/>
              <a:ext cx="1320801" cy="109783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pPr/>
              <a:r>
                <a:t>c</a:t>
              </a:r>
            </a:p>
          </p:txBody>
        </p:sp>
        <p:sp>
          <p:nvSpPr>
            <p:cNvPr id="363" name="c"/>
            <p:cNvSpPr/>
            <p:nvPr/>
          </p:nvSpPr>
          <p:spPr>
            <a:xfrm>
              <a:off x="3748191" y="532954"/>
              <a:ext cx="1991152" cy="45048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pPr/>
              <a:r>
                <a:t>c</a:t>
              </a:r>
            </a:p>
          </p:txBody>
        </p:sp>
        <p:sp>
          <p:nvSpPr>
            <p:cNvPr id="364" name="c"/>
            <p:cNvSpPr/>
            <p:nvPr/>
          </p:nvSpPr>
          <p:spPr>
            <a:xfrm>
              <a:off x="1093789" y="3489554"/>
              <a:ext cx="838113" cy="109783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pPr/>
              <a:r>
                <a:t>c</a:t>
              </a:r>
            </a:p>
          </p:txBody>
        </p:sp>
        <p:sp>
          <p:nvSpPr>
            <p:cNvPr id="365" name="c"/>
            <p:cNvSpPr/>
            <p:nvPr/>
          </p:nvSpPr>
          <p:spPr>
            <a:xfrm>
              <a:off x="1053885" y="4513260"/>
              <a:ext cx="664158" cy="28959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pPr/>
              <a:r>
                <a:t>c</a:t>
              </a:r>
            </a:p>
          </p:txBody>
        </p:sp>
        <p:sp>
          <p:nvSpPr>
            <p:cNvPr id="366" name="Rectangle"/>
            <p:cNvSpPr/>
            <p:nvPr/>
          </p:nvSpPr>
          <p:spPr>
            <a:xfrm>
              <a:off x="2447349" y="38033"/>
              <a:ext cx="2996404" cy="28959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sp>
        <p:nvSpPr>
          <p:cNvPr id="368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69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370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371" name="Memory-triggered SN neutrino detection…"/>
          <p:cNvSpPr txBox="1"/>
          <p:nvPr/>
        </p:nvSpPr>
        <p:spPr>
          <a:xfrm>
            <a:off x="8333055" y="9179048"/>
            <a:ext cx="4111787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sp>
        <p:nvSpPr>
          <p:cNvPr id="372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73" name="SN neutrino emission phases"/>
          <p:cNvSpPr txBox="1"/>
          <p:nvPr/>
        </p:nvSpPr>
        <p:spPr>
          <a:xfrm>
            <a:off x="2941658" y="196864"/>
            <a:ext cx="7121484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SN neutrino emission phases</a:t>
            </a:r>
          </a:p>
        </p:txBody>
      </p:sp>
      <p:sp>
        <p:nvSpPr>
          <p:cNvPr id="374" name="Graphics by: Frank Timmes"/>
          <p:cNvSpPr txBox="1"/>
          <p:nvPr/>
        </p:nvSpPr>
        <p:spPr>
          <a:xfrm>
            <a:off x="10536430" y="8737304"/>
            <a:ext cx="2230181" cy="2524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 defTabSz="325120">
              <a:defRPr i="1" sz="1400">
                <a:solidFill>
                  <a:srgbClr val="000000"/>
                </a:solidFill>
              </a:defRPr>
            </a:lvl1pPr>
          </a:lstStyle>
          <a:p>
            <a:pPr/>
            <a:r>
              <a:t>Graphics by: Frank Timmes</a:t>
            </a:r>
          </a:p>
        </p:txBody>
      </p:sp>
      <p:sp>
        <p:nvSpPr>
          <p:cNvPr id="375" name="Neutrino burst:…"/>
          <p:cNvSpPr txBox="1"/>
          <p:nvPr/>
        </p:nvSpPr>
        <p:spPr>
          <a:xfrm>
            <a:off x="4578688" y="7613090"/>
            <a:ext cx="3847424" cy="961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 algn="l">
              <a:defRPr sz="2000">
                <a:solidFill>
                  <a:srgbClr val="000000"/>
                </a:solidFill>
              </a:defRPr>
            </a:pPr>
            <a:r>
              <a:t>Neutrino burst: </a:t>
            </a:r>
            <a14:m>
              <m:oMath>
                <m:r>
                  <a:rPr xmlns:a="http://schemas.openxmlformats.org/drawingml/2006/main" sz="20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∼</m:t>
                </m:r>
                <m:r>
                  <m:rPr>
                    <m:scr m:val="script"/>
                  </m:rPr>
                  <a:rPr xmlns:a="http://schemas.openxmlformats.org/drawingml/2006/main" sz="20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O</m:t>
                </m:r>
                <m:r>
                  <a:rPr xmlns:a="http://schemas.openxmlformats.org/drawingml/2006/main" sz="20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20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10</m:t>
                </m:r>
                <m:r>
                  <m:rPr>
                    <m:nor/>
                  </m:rPr>
                  <a:rPr xmlns:a="http://schemas.openxmlformats.org/drawingml/2006/main" sz="20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s</m:t>
                </m:r>
                <m:r>
                  <a:rPr xmlns:a="http://schemas.openxmlformats.org/drawingml/2006/main" sz="20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</a:p>
          <a:p>
            <a:pPr algn="l">
              <a:defRPr sz="2000">
                <a:solidFill>
                  <a:srgbClr val="000000"/>
                </a:solidFill>
              </a:defRPr>
            </a:pPr>
            <a:r>
              <a:t>Accretion phase: t ~ 0.003 - 0.5 s</a:t>
            </a:r>
          </a:p>
          <a:p>
            <a:pPr algn="l">
              <a:defRPr sz="2000">
                <a:solidFill>
                  <a:srgbClr val="000000"/>
                </a:solidFill>
              </a:defRPr>
            </a:pPr>
            <a:r>
              <a:t>Cooling phase: t ~ 0.5 - 10 s</a:t>
            </a:r>
          </a:p>
        </p:txBody>
      </p:sp>
      <p:sp>
        <p:nvSpPr>
          <p:cNvPr id="376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7" name="Group"/>
          <p:cNvGrpSpPr/>
          <p:nvPr/>
        </p:nvGrpSpPr>
        <p:grpSpPr>
          <a:xfrm>
            <a:off x="2903505" y="1587901"/>
            <a:ext cx="8107806" cy="6005192"/>
            <a:chOff x="0" y="0"/>
            <a:chExt cx="8107803" cy="6005190"/>
          </a:xfrm>
        </p:grpSpPr>
        <p:pic>
          <p:nvPicPr>
            <p:cNvPr id="378" name="neutrino_light_curve_massive_star_white.pdf" descr="neutrino_light_curve_massive_star_whit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7197788" cy="60051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79" name="Rectangle"/>
            <p:cNvSpPr/>
            <p:nvPr/>
          </p:nvSpPr>
          <p:spPr>
            <a:xfrm>
              <a:off x="1122932" y="75548"/>
              <a:ext cx="1074641" cy="28959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80" name="c"/>
            <p:cNvSpPr/>
            <p:nvPr/>
          </p:nvSpPr>
          <p:spPr>
            <a:xfrm>
              <a:off x="5041705" y="3443824"/>
              <a:ext cx="3066099" cy="135971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pPr/>
              <a:r>
                <a:t>c</a:t>
              </a:r>
            </a:p>
          </p:txBody>
        </p:sp>
        <p:sp>
          <p:nvSpPr>
            <p:cNvPr id="381" name="c"/>
            <p:cNvSpPr/>
            <p:nvPr/>
          </p:nvSpPr>
          <p:spPr>
            <a:xfrm>
              <a:off x="4662556" y="2767937"/>
              <a:ext cx="1320801" cy="66175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pPr/>
              <a:r>
                <a:t>c</a:t>
              </a:r>
            </a:p>
          </p:txBody>
        </p:sp>
        <p:sp>
          <p:nvSpPr>
            <p:cNvPr id="382" name="c"/>
            <p:cNvSpPr/>
            <p:nvPr/>
          </p:nvSpPr>
          <p:spPr>
            <a:xfrm>
              <a:off x="5661598" y="1188768"/>
              <a:ext cx="1320801" cy="109783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pPr/>
              <a:r>
                <a:t>c</a:t>
              </a:r>
            </a:p>
          </p:txBody>
        </p:sp>
        <p:sp>
          <p:nvSpPr>
            <p:cNvPr id="383" name="c"/>
            <p:cNvSpPr/>
            <p:nvPr/>
          </p:nvSpPr>
          <p:spPr>
            <a:xfrm>
              <a:off x="3748191" y="532954"/>
              <a:ext cx="1991152" cy="45048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pPr/>
              <a:r>
                <a:t>c</a:t>
              </a:r>
            </a:p>
          </p:txBody>
        </p:sp>
        <p:sp>
          <p:nvSpPr>
            <p:cNvPr id="384" name="c"/>
            <p:cNvSpPr/>
            <p:nvPr/>
          </p:nvSpPr>
          <p:spPr>
            <a:xfrm>
              <a:off x="1093789" y="3489554"/>
              <a:ext cx="838113" cy="109783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pPr/>
              <a:r>
                <a:t>c</a:t>
              </a:r>
            </a:p>
          </p:txBody>
        </p:sp>
        <p:sp>
          <p:nvSpPr>
            <p:cNvPr id="385" name="c"/>
            <p:cNvSpPr/>
            <p:nvPr/>
          </p:nvSpPr>
          <p:spPr>
            <a:xfrm>
              <a:off x="1053885" y="4513260"/>
              <a:ext cx="664158" cy="28959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pPr/>
              <a:r>
                <a:t>c</a:t>
              </a:r>
            </a:p>
          </p:txBody>
        </p:sp>
        <p:sp>
          <p:nvSpPr>
            <p:cNvPr id="386" name="Rectangle"/>
            <p:cNvSpPr/>
            <p:nvPr/>
          </p:nvSpPr>
          <p:spPr>
            <a:xfrm>
              <a:off x="2447349" y="38033"/>
              <a:ext cx="2996404" cy="28959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sp>
        <p:nvSpPr>
          <p:cNvPr id="388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89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390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391" name="Memory-triggered SN neutrino detection…"/>
          <p:cNvSpPr txBox="1"/>
          <p:nvPr/>
        </p:nvSpPr>
        <p:spPr>
          <a:xfrm>
            <a:off x="8333055" y="9179048"/>
            <a:ext cx="4111787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sp>
        <p:nvSpPr>
          <p:cNvPr id="392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93" name="Anisotropy Parameter"/>
          <p:cNvSpPr txBox="1"/>
          <p:nvPr/>
        </p:nvSpPr>
        <p:spPr>
          <a:xfrm>
            <a:off x="3821006" y="196864"/>
            <a:ext cx="5362788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Anisotropy Parameter</a:t>
            </a:r>
          </a:p>
        </p:txBody>
      </p:sp>
      <p:sp>
        <p:nvSpPr>
          <p:cNvPr id="394" name="Graphics by: Frank Timmes"/>
          <p:cNvSpPr txBox="1"/>
          <p:nvPr/>
        </p:nvSpPr>
        <p:spPr>
          <a:xfrm>
            <a:off x="10536430" y="8737304"/>
            <a:ext cx="2230181" cy="2524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 defTabSz="325120">
              <a:defRPr i="1" sz="1400">
                <a:solidFill>
                  <a:srgbClr val="000000"/>
                </a:solidFill>
              </a:defRPr>
            </a:lvl1pPr>
          </a:lstStyle>
          <a:p>
            <a:pPr/>
            <a:r>
              <a:t>Graphics by: Frank Timmes</a:t>
            </a:r>
          </a:p>
        </p:txBody>
      </p:sp>
      <p:sp>
        <p:nvSpPr>
          <p:cNvPr id="395" name="Neutrino burst:…"/>
          <p:cNvSpPr txBox="1"/>
          <p:nvPr/>
        </p:nvSpPr>
        <p:spPr>
          <a:xfrm>
            <a:off x="4578688" y="7613090"/>
            <a:ext cx="3847424" cy="961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 algn="l">
              <a:defRPr sz="2000">
                <a:solidFill>
                  <a:srgbClr val="000000"/>
                </a:solidFill>
              </a:defRPr>
            </a:pPr>
            <a:r>
              <a:t>Neutrino burst: </a:t>
            </a:r>
            <a14:m>
              <m:oMath>
                <m:r>
                  <a:rPr xmlns:a="http://schemas.openxmlformats.org/drawingml/2006/main" sz="20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∼</m:t>
                </m:r>
                <m:r>
                  <m:rPr>
                    <m:scr m:val="script"/>
                  </m:rPr>
                  <a:rPr xmlns:a="http://schemas.openxmlformats.org/drawingml/2006/main" sz="20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O</m:t>
                </m:r>
                <m:r>
                  <a:rPr xmlns:a="http://schemas.openxmlformats.org/drawingml/2006/main" sz="20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20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10</m:t>
                </m:r>
                <m:r>
                  <m:rPr>
                    <m:nor/>
                  </m:rPr>
                  <a:rPr xmlns:a="http://schemas.openxmlformats.org/drawingml/2006/main" sz="20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s</m:t>
                </m:r>
                <m:r>
                  <a:rPr xmlns:a="http://schemas.openxmlformats.org/drawingml/2006/main" sz="20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</a:p>
          <a:p>
            <a:pPr algn="l">
              <a:defRPr sz="2000">
                <a:solidFill>
                  <a:srgbClr val="000000"/>
                </a:solidFill>
              </a:defRPr>
            </a:pPr>
            <a:r>
              <a:t>Accretion phase: t ~ 0.003 - 0.5 s</a:t>
            </a:r>
          </a:p>
          <a:p>
            <a:pPr algn="l">
              <a:defRPr sz="2000">
                <a:solidFill>
                  <a:srgbClr val="000000"/>
                </a:solidFill>
              </a:defRPr>
            </a:pPr>
            <a:r>
              <a:t>Cooling phase: t ~ 0.5 - 10 s</a:t>
            </a:r>
          </a:p>
        </p:txBody>
      </p:sp>
      <p:sp>
        <p:nvSpPr>
          <p:cNvPr id="396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397" name="Oval"/>
          <p:cNvSpPr/>
          <p:nvPr/>
        </p:nvSpPr>
        <p:spPr>
          <a:xfrm>
            <a:off x="5462974" y="2105929"/>
            <a:ext cx="1270001" cy="530893"/>
          </a:xfrm>
          <a:prstGeom prst="ellipse">
            <a:avLst/>
          </a:prstGeom>
          <a:ln w="508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98" name="Line"/>
          <p:cNvSpPr/>
          <p:nvPr/>
        </p:nvSpPr>
        <p:spPr>
          <a:xfrm flipH="1" flipV="1">
            <a:off x="6748494" y="2371375"/>
            <a:ext cx="1903559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99" name="Rounded Rectangle"/>
          <p:cNvSpPr/>
          <p:nvPr/>
        </p:nvSpPr>
        <p:spPr>
          <a:xfrm>
            <a:off x="8522564" y="1690496"/>
            <a:ext cx="4086640" cy="2811706"/>
          </a:xfrm>
          <a:prstGeom prst="roundRect">
            <a:avLst>
              <a:gd name="adj" fmla="val 6643"/>
            </a:avLst>
          </a:prstGeom>
          <a:gradFill>
            <a:gsLst>
              <a:gs pos="0">
                <a:srgbClr val="FF8AD8"/>
              </a:gs>
              <a:gs pos="100000">
                <a:srgbClr val="FF7E79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00" name="Anisotropy develops during accretion phase, due to:…"/>
          <p:cNvSpPr txBox="1"/>
          <p:nvPr/>
        </p:nvSpPr>
        <p:spPr>
          <a:xfrm>
            <a:off x="8642172" y="1944332"/>
            <a:ext cx="3847424" cy="2304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1" sz="2000">
                <a:solidFill>
                  <a:srgbClr val="000000"/>
                </a:solidFill>
              </a:defRPr>
            </a:pPr>
            <a:r>
              <a:t>Anisotropy develops during accretion phase, due to:</a:t>
            </a:r>
          </a:p>
          <a:p>
            <a:pPr algn="l">
              <a:defRPr sz="20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</a:p>
          <a:p>
            <a:pPr marL="237066" indent="-237066" algn="l">
              <a:buSzPct val="100000"/>
              <a:buAutoNum type="alphaLcParenR" startAt="1"/>
              <a:defRPr b="1" sz="2000">
                <a:solidFill>
                  <a:srgbClr val="000000"/>
                </a:solidFill>
              </a:defRPr>
            </a:pPr>
            <a:r>
              <a:t> Convection</a:t>
            </a:r>
          </a:p>
          <a:p>
            <a:pPr algn="l">
              <a:defRPr b="1" sz="2000">
                <a:solidFill>
                  <a:srgbClr val="000000"/>
                </a:solidFill>
              </a:defRPr>
            </a:pPr>
          </a:p>
          <a:p>
            <a:pPr marL="237066" indent="-237066" algn="l">
              <a:buSzPct val="100000"/>
              <a:buAutoNum type="alphaLcParenR" startAt="2"/>
              <a:defRPr b="1" sz="2000">
                <a:solidFill>
                  <a:srgbClr val="000000"/>
                </a:solidFill>
              </a:defRPr>
            </a:pPr>
            <a:r>
              <a:t> SASI (Standing Accretion Shock Instability)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03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404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405" name="Memory-triggered SN neutrino detection…"/>
          <p:cNvSpPr txBox="1"/>
          <p:nvPr/>
        </p:nvSpPr>
        <p:spPr>
          <a:xfrm>
            <a:off x="8333055" y="9179048"/>
            <a:ext cx="4111787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sp>
        <p:nvSpPr>
          <p:cNvPr id="406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07" name="Anisotropy Parameter"/>
          <p:cNvSpPr txBox="1"/>
          <p:nvPr/>
        </p:nvSpPr>
        <p:spPr>
          <a:xfrm>
            <a:off x="3821006" y="196864"/>
            <a:ext cx="5362788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Anisotropy Parameter</a:t>
            </a:r>
          </a:p>
        </p:txBody>
      </p:sp>
      <p:sp>
        <p:nvSpPr>
          <p:cNvPr id="408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pic>
        <p:nvPicPr>
          <p:cNvPr id="409" name="GW_contour_s19_00150_135.png" descr="GW_contour_s19_00150_135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50402" y="1094396"/>
            <a:ext cx="6703996" cy="3766274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pic>
        <p:nvPicPr>
          <p:cNvPr id="410" name="GW_contour_s19_00250.png" descr="GW_contour_s19_00250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49600" y="5106010"/>
            <a:ext cx="6705600" cy="3767177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411" name="Vartanyan and Burrows, Astrophys. J. 901 (2020) 108."/>
          <p:cNvSpPr txBox="1"/>
          <p:nvPr/>
        </p:nvSpPr>
        <p:spPr>
          <a:xfrm>
            <a:off x="10379347" y="8498252"/>
            <a:ext cx="2582235" cy="5030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i="1" sz="1400">
                <a:solidFill>
                  <a:srgbClr val="000000"/>
                </a:solidFill>
              </a:defRPr>
            </a:lvl1pPr>
          </a:lstStyle>
          <a:p>
            <a:pPr/>
            <a:r>
              <a:t>Vartanyan and Burrows, Astrophys. J. 901 (2020) 108.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14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415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416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17" name="Characteristic strain (r = 1 Mpc)"/>
          <p:cNvSpPr txBox="1"/>
          <p:nvPr/>
        </p:nvSpPr>
        <p:spPr>
          <a:xfrm>
            <a:off x="2643462" y="196864"/>
            <a:ext cx="7717876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Characteristic strain (r = 1 Mpc)</a:t>
            </a:r>
          </a:p>
        </p:txBody>
      </p:sp>
      <p:sp>
        <p:nvSpPr>
          <p:cNvPr id="418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419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pic>
        <p:nvPicPr>
          <p:cNvPr id="420" name="fig2_hcf.pdf" descr="fig2_hcf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36308" y="1813550"/>
            <a:ext cx="10932184" cy="6919632"/>
          </a:xfrm>
          <a:prstGeom prst="rect">
            <a:avLst/>
          </a:prstGeom>
          <a:ln w="12700">
            <a:miter lim="400000"/>
          </a:ln>
        </p:spPr>
      </p:pic>
      <p:sp>
        <p:nvSpPr>
          <p:cNvPr id="421" name="Will be detectable up to"/>
          <p:cNvSpPr txBox="1"/>
          <p:nvPr/>
        </p:nvSpPr>
        <p:spPr>
          <a:xfrm>
            <a:off x="2990005" y="1119247"/>
            <a:ext cx="7403939" cy="5587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2500">
                <a:solidFill>
                  <a:schemeClr val="accent5">
                    <a:lumOff val="-29866"/>
                  </a:schemeClr>
                </a:solidFill>
              </a:defRPr>
            </a:pPr>
            <a:r>
              <a:t>Will be detectable up to </a:t>
            </a:r>
            <a14:m>
              <m:oMath>
                <m:r>
                  <m:rPr>
                    <m:scr m:val="script"/>
                  </m:rPr>
                  <a:rPr xmlns:a="http://schemas.openxmlformats.org/drawingml/2006/main" sz="2800" i="1">
                    <a:solidFill>
                      <a:srgbClr val="B41700"/>
                    </a:solidFill>
                    <a:latin typeface="Cambria Math" panose="02040503050406030204" pitchFamily="18" charset="0"/>
                  </a:rPr>
                  <m:t>O</m:t>
                </m:r>
                <m:r>
                  <a:rPr xmlns:a="http://schemas.openxmlformats.org/drawingml/2006/main" sz="2800" i="1">
                    <a:solidFill>
                      <a:srgbClr val="B417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2800" i="1">
                    <a:solidFill>
                      <a:srgbClr val="B41700"/>
                    </a:solidFill>
                    <a:latin typeface="Cambria Math" panose="02040503050406030204" pitchFamily="18" charset="0"/>
                  </a:rPr>
                  <m:t>1</m:t>
                </m:r>
                <m:r>
                  <a:rPr xmlns:a="http://schemas.openxmlformats.org/drawingml/2006/main" sz="2800" i="1">
                    <a:solidFill>
                      <a:srgbClr val="B41700"/>
                    </a:solidFill>
                    <a:latin typeface="Cambria Math" panose="02040503050406030204" pitchFamily="18" charset="0"/>
                  </a:rPr>
                  <m:t>)</m:t>
                </m:r>
                <m:r>
                  <m:rPr>
                    <m:nor/>
                  </m:rPr>
                  <a:rPr xmlns:a="http://schemas.openxmlformats.org/drawingml/2006/main" sz="2800" i="1">
                    <a:solidFill>
                      <a:srgbClr val="B41700"/>
                    </a:solidFill>
                    <a:latin typeface="Cambria Math" panose="02040503050406030204" pitchFamily="18" charset="0"/>
                  </a:rPr>
                  <m:t>Mpc</m:t>
                </m:r>
                <m:r>
                  <a:rPr xmlns:a="http://schemas.openxmlformats.org/drawingml/2006/main" sz="2800" i="1">
                    <a:solidFill>
                      <a:srgbClr val="B41700"/>
                    </a:solidFill>
                    <a:latin typeface="Cambria Math" panose="02040503050406030204" pitchFamily="18" charset="0"/>
                  </a:rPr>
                  <m:t>-</m:t>
                </m:r>
                <m:r>
                  <m:rPr>
                    <m:scr m:val="script"/>
                  </m:rPr>
                  <a:rPr xmlns:a="http://schemas.openxmlformats.org/drawingml/2006/main" sz="2800" i="1">
                    <a:solidFill>
                      <a:srgbClr val="B41700"/>
                    </a:solidFill>
                    <a:latin typeface="Cambria Math" panose="02040503050406030204" pitchFamily="18" charset="0"/>
                  </a:rPr>
                  <m:t>O</m:t>
                </m:r>
                <m:r>
                  <a:rPr xmlns:a="http://schemas.openxmlformats.org/drawingml/2006/main" sz="2800" i="1">
                    <a:solidFill>
                      <a:srgbClr val="B417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2800" i="1">
                    <a:solidFill>
                      <a:srgbClr val="B41700"/>
                    </a:solidFill>
                    <a:latin typeface="Cambria Math" panose="02040503050406030204" pitchFamily="18" charset="0"/>
                  </a:rPr>
                  <m:t>10</m:t>
                </m:r>
                <m:r>
                  <a:rPr xmlns:a="http://schemas.openxmlformats.org/drawingml/2006/main" sz="2800" i="1">
                    <a:solidFill>
                      <a:srgbClr val="B41700"/>
                    </a:solidFill>
                    <a:latin typeface="Cambria Math" panose="02040503050406030204" pitchFamily="18" charset="0"/>
                  </a:rPr>
                  <m:t>)</m:t>
                </m:r>
                <m:r>
                  <m:rPr>
                    <m:nor/>
                  </m:rPr>
                  <a:rPr xmlns:a="http://schemas.openxmlformats.org/drawingml/2006/main" sz="2800" i="1">
                    <a:solidFill>
                      <a:srgbClr val="B41700"/>
                    </a:solidFill>
                    <a:latin typeface="Cambria Math" panose="02040503050406030204" pitchFamily="18" charset="0"/>
                  </a:rPr>
                  <m:t>Mpc</m:t>
                </m:r>
              </m:oMath>
            </a14:m>
            <a:endParaRPr>
              <a:solidFill>
                <a:srgbClr val="B517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24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425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426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27" name="The idea"/>
          <p:cNvSpPr txBox="1"/>
          <p:nvPr/>
        </p:nvSpPr>
        <p:spPr>
          <a:xfrm>
            <a:off x="5434414" y="196864"/>
            <a:ext cx="2135972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The idea</a:t>
            </a:r>
          </a:p>
        </p:txBody>
      </p:sp>
      <p:sp>
        <p:nvSpPr>
          <p:cNvPr id="428" name="Rounded Rectangle"/>
          <p:cNvSpPr/>
          <p:nvPr/>
        </p:nvSpPr>
        <p:spPr>
          <a:xfrm>
            <a:off x="3520368" y="4032969"/>
            <a:ext cx="3894107" cy="1687662"/>
          </a:xfrm>
          <a:prstGeom prst="roundRect">
            <a:avLst>
              <a:gd name="adj" fmla="val 10694"/>
            </a:avLst>
          </a:prstGeom>
          <a:gradFill>
            <a:gsLst>
              <a:gs pos="0">
                <a:srgbClr val="FF8AD8"/>
              </a:gs>
              <a:gs pos="100000">
                <a:srgbClr val="FF7E79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29" name="Neutrino GW…"/>
          <p:cNvSpPr txBox="1"/>
          <p:nvPr/>
        </p:nvSpPr>
        <p:spPr>
          <a:xfrm>
            <a:off x="3843734" y="4207164"/>
            <a:ext cx="3247374" cy="13392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 sz="2800">
                <a:solidFill>
                  <a:srgbClr val="000000"/>
                </a:solidFill>
              </a:defRPr>
            </a:pPr>
            <a:r>
              <a:t>Neutrino GW </a:t>
            </a:r>
          </a:p>
          <a:p>
            <a:pPr>
              <a:defRPr b="1" sz="2800">
                <a:solidFill>
                  <a:srgbClr val="000000"/>
                </a:solidFill>
              </a:defRPr>
            </a:pPr>
            <a:r>
              <a:t>Memory </a:t>
            </a:r>
          </a:p>
          <a:p>
            <a:pPr>
              <a:defRPr b="1" sz="2800">
                <a:solidFill>
                  <a:srgbClr val="000000"/>
                </a:solidFill>
              </a:defRPr>
            </a:pPr>
            <a:r>
              <a:t>in the GW detector</a:t>
            </a:r>
          </a:p>
        </p:txBody>
      </p:sp>
      <p:sp>
        <p:nvSpPr>
          <p:cNvPr id="430" name="Rounded Rectangle"/>
          <p:cNvSpPr/>
          <p:nvPr/>
        </p:nvSpPr>
        <p:spPr>
          <a:xfrm>
            <a:off x="9021727" y="4097953"/>
            <a:ext cx="3371160" cy="1557694"/>
          </a:xfrm>
          <a:prstGeom prst="roundRect">
            <a:avLst>
              <a:gd name="adj" fmla="val 7934"/>
            </a:avLst>
          </a:prstGeom>
          <a:gradFill>
            <a:gsLst>
              <a:gs pos="0">
                <a:srgbClr val="D4FB79"/>
              </a:gs>
              <a:gs pos="100000">
                <a:srgbClr val="8EFA00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31" name="Neutrinos in the neutrino detector"/>
          <p:cNvSpPr txBox="1"/>
          <p:nvPr/>
        </p:nvSpPr>
        <p:spPr>
          <a:xfrm>
            <a:off x="9220296" y="4207164"/>
            <a:ext cx="2974022" cy="13392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>
            <a:lvl1pPr>
              <a:defRPr b="1" sz="28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Neutrinos in the neutrino detector</a:t>
            </a:r>
          </a:p>
        </p:txBody>
      </p:sp>
      <p:pic>
        <p:nvPicPr>
          <p:cNvPr id="432" name="Betelgeuse.eso0927a.jpg" descr="Betelgeuse.eso0927a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7971" y="4241437"/>
            <a:ext cx="1907556" cy="1270726"/>
          </a:xfrm>
          <a:prstGeom prst="rect">
            <a:avLst/>
          </a:prstGeom>
          <a:ln w="12700">
            <a:miter lim="400000"/>
          </a:ln>
        </p:spPr>
      </p:pic>
      <p:sp>
        <p:nvSpPr>
          <p:cNvPr id="433" name="Line"/>
          <p:cNvSpPr/>
          <p:nvPr/>
        </p:nvSpPr>
        <p:spPr>
          <a:xfrm>
            <a:off x="2524329" y="4876800"/>
            <a:ext cx="855196" cy="0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35480" tIns="35480" rIns="35480" bIns="35480" anchor="ctr"/>
          <a:lstStyle/>
          <a:p>
            <a:pPr defTabSz="5382407">
              <a:defRPr sz="4800"/>
            </a:pPr>
          </a:p>
        </p:txBody>
      </p:sp>
      <p:sp>
        <p:nvSpPr>
          <p:cNvPr id="434" name="Line"/>
          <p:cNvSpPr/>
          <p:nvPr/>
        </p:nvSpPr>
        <p:spPr>
          <a:xfrm>
            <a:off x="7744448" y="4876800"/>
            <a:ext cx="855195" cy="0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35480" tIns="35480" rIns="35480" bIns="35480" anchor="ctr"/>
          <a:lstStyle/>
          <a:p>
            <a:pPr defTabSz="5382407">
              <a:defRPr sz="4800"/>
            </a:pPr>
          </a:p>
        </p:txBody>
      </p:sp>
      <p:pic>
        <p:nvPicPr>
          <p:cNvPr id="435" name="typical_strain.pdf" descr="typical_strain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43734" y="6172928"/>
            <a:ext cx="3247374" cy="1939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436" name="Unknown.png" descr="Unknown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603574" y="1579228"/>
            <a:ext cx="2835718" cy="2279918"/>
          </a:xfrm>
          <a:prstGeom prst="rect">
            <a:avLst/>
          </a:prstGeom>
          <a:ln w="12700">
            <a:miter lim="400000"/>
          </a:ln>
        </p:spPr>
      </p:pic>
      <p:pic>
        <p:nvPicPr>
          <p:cNvPr id="437" name="Unknown.jpeg" descr="Unknown.jpe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343828" y="1646728"/>
            <a:ext cx="2726957" cy="2144919"/>
          </a:xfrm>
          <a:prstGeom prst="rect">
            <a:avLst/>
          </a:prstGeom>
          <a:ln w="12700">
            <a:miter lim="400000"/>
          </a:ln>
        </p:spPr>
      </p:pic>
      <p:sp>
        <p:nvSpPr>
          <p:cNvPr id="438" name="HyperK"/>
          <p:cNvSpPr txBox="1"/>
          <p:nvPr/>
        </p:nvSpPr>
        <p:spPr>
          <a:xfrm>
            <a:off x="8981326" y="1099307"/>
            <a:ext cx="3200978" cy="3643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>
            <a:lvl1pPr>
              <a:defRPr b="1" sz="2000">
                <a:solidFill>
                  <a:srgbClr val="000000"/>
                </a:solidFill>
              </a:defRPr>
            </a:lvl1pPr>
          </a:lstStyle>
          <a:p>
            <a:pPr/>
            <a:r>
              <a:t>HyperK</a:t>
            </a:r>
          </a:p>
        </p:txBody>
      </p:sp>
      <p:sp>
        <p:nvSpPr>
          <p:cNvPr id="439" name="DECIGO"/>
          <p:cNvSpPr txBox="1"/>
          <p:nvPr/>
        </p:nvSpPr>
        <p:spPr>
          <a:xfrm>
            <a:off x="3749692" y="1099307"/>
            <a:ext cx="3200977" cy="3643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>
            <a:lvl1pPr>
              <a:defRPr b="1" sz="2000">
                <a:solidFill>
                  <a:srgbClr val="000000"/>
                </a:solidFill>
              </a:defRPr>
            </a:lvl1pPr>
          </a:lstStyle>
          <a:p>
            <a:pPr/>
            <a:r>
              <a:t>DECIGO</a:t>
            </a:r>
          </a:p>
        </p:txBody>
      </p:sp>
      <p:pic>
        <p:nvPicPr>
          <p:cNvPr id="440" name="Screen Shot 2022-01-05 at 7.01.48 PM.png" descr="Screen Shot 2022-01-05 at 7.01.48 PM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703368" y="5985287"/>
            <a:ext cx="3371160" cy="2314686"/>
          </a:xfrm>
          <a:prstGeom prst="rect">
            <a:avLst/>
          </a:prstGeom>
          <a:ln w="12700">
            <a:miter lim="400000"/>
          </a:ln>
        </p:spPr>
      </p:pic>
      <p:sp>
        <p:nvSpPr>
          <p:cNvPr id="441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442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45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446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447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48" name="The idea"/>
          <p:cNvSpPr txBox="1"/>
          <p:nvPr/>
        </p:nvSpPr>
        <p:spPr>
          <a:xfrm>
            <a:off x="5434414" y="196864"/>
            <a:ext cx="2135972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The idea</a:t>
            </a:r>
          </a:p>
        </p:txBody>
      </p:sp>
      <p:sp>
        <p:nvSpPr>
          <p:cNvPr id="449" name="Rounded Rectangle"/>
          <p:cNvSpPr/>
          <p:nvPr/>
        </p:nvSpPr>
        <p:spPr>
          <a:xfrm>
            <a:off x="3732339" y="1605991"/>
            <a:ext cx="3894106" cy="1687662"/>
          </a:xfrm>
          <a:prstGeom prst="roundRect">
            <a:avLst>
              <a:gd name="adj" fmla="val 10694"/>
            </a:avLst>
          </a:prstGeom>
          <a:gradFill>
            <a:gsLst>
              <a:gs pos="0">
                <a:srgbClr val="FF8AD8"/>
              </a:gs>
              <a:gs pos="100000">
                <a:srgbClr val="FF7E79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50" name="Neutrino GW…"/>
          <p:cNvSpPr txBox="1"/>
          <p:nvPr/>
        </p:nvSpPr>
        <p:spPr>
          <a:xfrm>
            <a:off x="4055705" y="1780185"/>
            <a:ext cx="3247374" cy="13392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 sz="2800">
                <a:solidFill>
                  <a:srgbClr val="000000"/>
                </a:solidFill>
              </a:defRPr>
            </a:pPr>
            <a:r>
              <a:t>Neutrino GW </a:t>
            </a:r>
          </a:p>
          <a:p>
            <a:pPr>
              <a:defRPr b="1" sz="2800">
                <a:solidFill>
                  <a:srgbClr val="000000"/>
                </a:solidFill>
              </a:defRPr>
            </a:pPr>
            <a:r>
              <a:t>Memory </a:t>
            </a:r>
          </a:p>
          <a:p>
            <a:pPr>
              <a:defRPr b="1" sz="2800">
                <a:solidFill>
                  <a:srgbClr val="000000"/>
                </a:solidFill>
              </a:defRPr>
            </a:pPr>
            <a:r>
              <a:t>in the GW detector</a:t>
            </a:r>
          </a:p>
        </p:txBody>
      </p:sp>
      <p:sp>
        <p:nvSpPr>
          <p:cNvPr id="451" name="Rounded Rectangle"/>
          <p:cNvSpPr/>
          <p:nvPr/>
        </p:nvSpPr>
        <p:spPr>
          <a:xfrm>
            <a:off x="9233698" y="1670975"/>
            <a:ext cx="3371159" cy="1557694"/>
          </a:xfrm>
          <a:prstGeom prst="roundRect">
            <a:avLst>
              <a:gd name="adj" fmla="val 7934"/>
            </a:avLst>
          </a:prstGeom>
          <a:gradFill>
            <a:gsLst>
              <a:gs pos="0">
                <a:srgbClr val="D4FB79"/>
              </a:gs>
              <a:gs pos="100000">
                <a:srgbClr val="8EFA00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52" name="Neutrinos in the neutrino detector"/>
          <p:cNvSpPr txBox="1"/>
          <p:nvPr/>
        </p:nvSpPr>
        <p:spPr>
          <a:xfrm>
            <a:off x="9432267" y="1780185"/>
            <a:ext cx="2974021" cy="13392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>
            <a:lvl1pPr>
              <a:defRPr b="1" sz="28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Neutrinos in the neutrino detector</a:t>
            </a:r>
          </a:p>
        </p:txBody>
      </p:sp>
      <p:pic>
        <p:nvPicPr>
          <p:cNvPr id="453" name="Betelgeuse.eso0927a.jpg" descr="Betelgeuse.eso0927a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9942" y="1814458"/>
            <a:ext cx="1907556" cy="1270726"/>
          </a:xfrm>
          <a:prstGeom prst="rect">
            <a:avLst/>
          </a:prstGeom>
          <a:ln w="12700">
            <a:miter lim="400000"/>
          </a:ln>
        </p:spPr>
      </p:pic>
      <p:sp>
        <p:nvSpPr>
          <p:cNvPr id="454" name="Line"/>
          <p:cNvSpPr/>
          <p:nvPr/>
        </p:nvSpPr>
        <p:spPr>
          <a:xfrm>
            <a:off x="2736300" y="2449821"/>
            <a:ext cx="855196" cy="1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35480" tIns="35480" rIns="35480" bIns="35480" anchor="ctr"/>
          <a:lstStyle/>
          <a:p>
            <a:pPr defTabSz="5382407">
              <a:defRPr sz="4800"/>
            </a:pPr>
          </a:p>
        </p:txBody>
      </p:sp>
      <p:sp>
        <p:nvSpPr>
          <p:cNvPr id="455" name="Line"/>
          <p:cNvSpPr/>
          <p:nvPr/>
        </p:nvSpPr>
        <p:spPr>
          <a:xfrm>
            <a:off x="7956419" y="2449821"/>
            <a:ext cx="855195" cy="1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35480" tIns="35480" rIns="35480" bIns="35480" anchor="ctr"/>
          <a:lstStyle/>
          <a:p>
            <a:pPr defTabSz="5382407">
              <a:defRPr sz="4800"/>
            </a:pPr>
          </a:p>
        </p:txBody>
      </p:sp>
      <p:sp>
        <p:nvSpPr>
          <p:cNvPr id="456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457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grpSp>
        <p:nvGrpSpPr>
          <p:cNvPr id="523" name="Group"/>
          <p:cNvGrpSpPr/>
          <p:nvPr/>
        </p:nvGrpSpPr>
        <p:grpSpPr>
          <a:xfrm>
            <a:off x="605806" y="3915939"/>
            <a:ext cx="11793188" cy="4373932"/>
            <a:chOff x="0" y="0"/>
            <a:chExt cx="11793186" cy="4373930"/>
          </a:xfrm>
        </p:grpSpPr>
        <p:sp>
          <p:nvSpPr>
            <p:cNvPr id="458" name="Line"/>
            <p:cNvSpPr/>
            <p:nvPr/>
          </p:nvSpPr>
          <p:spPr>
            <a:xfrm flipV="1">
              <a:off x="917999" y="-1"/>
              <a:ext cx="1" cy="371080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59" name="Line"/>
            <p:cNvSpPr/>
            <p:nvPr/>
          </p:nvSpPr>
          <p:spPr>
            <a:xfrm>
              <a:off x="0" y="2970601"/>
              <a:ext cx="11570471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60" name="Line"/>
            <p:cNvSpPr/>
            <p:nvPr/>
          </p:nvSpPr>
          <p:spPr>
            <a:xfrm flipV="1">
              <a:off x="1924436" y="1419208"/>
              <a:ext cx="1" cy="180539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61" name="Line"/>
            <p:cNvSpPr/>
            <p:nvPr/>
          </p:nvSpPr>
          <p:spPr>
            <a:xfrm flipV="1">
              <a:off x="2216536" y="1419208"/>
              <a:ext cx="1" cy="180539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62" name="Line"/>
            <p:cNvSpPr/>
            <p:nvPr/>
          </p:nvSpPr>
          <p:spPr>
            <a:xfrm flipV="1">
              <a:off x="3169036" y="1419208"/>
              <a:ext cx="1" cy="180539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63" name="Line"/>
            <p:cNvSpPr/>
            <p:nvPr/>
          </p:nvSpPr>
          <p:spPr>
            <a:xfrm flipV="1">
              <a:off x="3461136" y="1419208"/>
              <a:ext cx="1" cy="180539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64" name="Line"/>
            <p:cNvSpPr/>
            <p:nvPr/>
          </p:nvSpPr>
          <p:spPr>
            <a:xfrm flipV="1">
              <a:off x="6140836" y="1419208"/>
              <a:ext cx="1" cy="180539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65" name="Line"/>
            <p:cNvSpPr/>
            <p:nvPr/>
          </p:nvSpPr>
          <p:spPr>
            <a:xfrm flipV="1">
              <a:off x="6432936" y="1419208"/>
              <a:ext cx="1" cy="180539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66" name="Line"/>
            <p:cNvSpPr/>
            <p:nvPr/>
          </p:nvSpPr>
          <p:spPr>
            <a:xfrm flipV="1">
              <a:off x="8249036" y="1419208"/>
              <a:ext cx="1" cy="180539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67" name="Line"/>
            <p:cNvSpPr/>
            <p:nvPr/>
          </p:nvSpPr>
          <p:spPr>
            <a:xfrm flipV="1">
              <a:off x="8541136" y="1419208"/>
              <a:ext cx="1" cy="180539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68" name="Line"/>
            <p:cNvSpPr/>
            <p:nvPr/>
          </p:nvSpPr>
          <p:spPr>
            <a:xfrm flipV="1">
              <a:off x="10484236" y="1419208"/>
              <a:ext cx="1" cy="180539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69" name="Line"/>
            <p:cNvSpPr/>
            <p:nvPr/>
          </p:nvSpPr>
          <p:spPr>
            <a:xfrm flipV="1">
              <a:off x="10776336" y="1419208"/>
              <a:ext cx="1" cy="180539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70" name="Line"/>
            <p:cNvSpPr/>
            <p:nvPr/>
          </p:nvSpPr>
          <p:spPr>
            <a:xfrm>
              <a:off x="1909195" y="1243400"/>
              <a:ext cx="322581" cy="1"/>
            </a:xfrm>
            <a:prstGeom prst="line">
              <a:avLst/>
            </a:prstGeom>
            <a:noFill/>
            <a:ln w="25400" cap="flat">
              <a:solidFill>
                <a:srgbClr val="0433FF"/>
              </a:solidFill>
              <a:prstDash val="solid"/>
              <a:miter lim="400000"/>
              <a:headEnd type="triangle" w="med" len="sm"/>
              <a:tailEnd type="triangle" w="med" len="sm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71" name="Line"/>
            <p:cNvSpPr/>
            <p:nvPr/>
          </p:nvSpPr>
          <p:spPr>
            <a:xfrm>
              <a:off x="3153795" y="1243400"/>
              <a:ext cx="322581" cy="1"/>
            </a:xfrm>
            <a:prstGeom prst="line">
              <a:avLst/>
            </a:prstGeom>
            <a:noFill/>
            <a:ln w="25400" cap="flat">
              <a:solidFill>
                <a:srgbClr val="0433FF"/>
              </a:solidFill>
              <a:prstDash val="solid"/>
              <a:miter lim="400000"/>
              <a:headEnd type="triangle" w="med" len="sm"/>
              <a:tailEnd type="triangle" w="med" len="sm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72" name="Line"/>
            <p:cNvSpPr/>
            <p:nvPr/>
          </p:nvSpPr>
          <p:spPr>
            <a:xfrm>
              <a:off x="6112896" y="1243400"/>
              <a:ext cx="322581" cy="1"/>
            </a:xfrm>
            <a:prstGeom prst="line">
              <a:avLst/>
            </a:prstGeom>
            <a:noFill/>
            <a:ln w="25400" cap="flat">
              <a:solidFill>
                <a:srgbClr val="0433FF"/>
              </a:solidFill>
              <a:prstDash val="solid"/>
              <a:miter lim="400000"/>
              <a:headEnd type="triangle" w="med" len="sm"/>
              <a:tailEnd type="triangle" w="med" len="sm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73" name="Line"/>
            <p:cNvSpPr/>
            <p:nvPr/>
          </p:nvSpPr>
          <p:spPr>
            <a:xfrm>
              <a:off x="8208396" y="1243400"/>
              <a:ext cx="322581" cy="1"/>
            </a:xfrm>
            <a:prstGeom prst="line">
              <a:avLst/>
            </a:prstGeom>
            <a:noFill/>
            <a:ln w="25400" cap="flat">
              <a:solidFill>
                <a:srgbClr val="0433FF"/>
              </a:solidFill>
              <a:prstDash val="solid"/>
              <a:miter lim="400000"/>
              <a:headEnd type="triangle" w="med" len="sm"/>
              <a:tailEnd type="triangle" w="med" len="sm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74" name="Line"/>
            <p:cNvSpPr/>
            <p:nvPr/>
          </p:nvSpPr>
          <p:spPr>
            <a:xfrm>
              <a:off x="10456296" y="1243400"/>
              <a:ext cx="322581" cy="1"/>
            </a:xfrm>
            <a:prstGeom prst="line">
              <a:avLst/>
            </a:prstGeom>
            <a:noFill/>
            <a:ln w="25400" cap="flat">
              <a:solidFill>
                <a:srgbClr val="0433FF"/>
              </a:solidFill>
              <a:prstDash val="solid"/>
              <a:miter lim="400000"/>
              <a:headEnd type="triangle" w="med" len="sm"/>
              <a:tailEnd type="triangle" w="med" len="sm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75" name="Circle"/>
            <p:cNvSpPr/>
            <p:nvPr/>
          </p:nvSpPr>
          <p:spPr>
            <a:xfrm>
              <a:off x="3254126" y="945672"/>
              <a:ext cx="121921" cy="121921"/>
            </a:xfrm>
            <a:prstGeom prst="ellipse">
              <a:avLst/>
            </a:prstGeom>
            <a:solidFill>
              <a:srgbClr val="ED220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76" name="Circle"/>
            <p:cNvSpPr/>
            <p:nvPr/>
          </p:nvSpPr>
          <p:spPr>
            <a:xfrm>
              <a:off x="10556626" y="945672"/>
              <a:ext cx="121921" cy="121921"/>
            </a:xfrm>
            <a:prstGeom prst="ellipse">
              <a:avLst/>
            </a:prstGeom>
            <a:solidFill>
              <a:srgbClr val="ED220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77" name="Line"/>
            <p:cNvSpPr/>
            <p:nvPr/>
          </p:nvSpPr>
          <p:spPr>
            <a:xfrm flipV="1">
              <a:off x="2070485" y="3295632"/>
              <a:ext cx="1" cy="57667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78" name="Line"/>
            <p:cNvSpPr/>
            <p:nvPr/>
          </p:nvSpPr>
          <p:spPr>
            <a:xfrm flipV="1">
              <a:off x="3315086" y="3295632"/>
              <a:ext cx="1" cy="57667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79" name="Line"/>
            <p:cNvSpPr/>
            <p:nvPr/>
          </p:nvSpPr>
          <p:spPr>
            <a:xfrm flipV="1">
              <a:off x="6274185" y="3295632"/>
              <a:ext cx="1" cy="57667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80" name="Line"/>
            <p:cNvSpPr/>
            <p:nvPr/>
          </p:nvSpPr>
          <p:spPr>
            <a:xfrm flipV="1">
              <a:off x="8369685" y="3295632"/>
              <a:ext cx="1" cy="57667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81" name="Line"/>
            <p:cNvSpPr/>
            <p:nvPr/>
          </p:nvSpPr>
          <p:spPr>
            <a:xfrm flipV="1">
              <a:off x="10617585" y="3295632"/>
              <a:ext cx="1" cy="57667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82" name="Equation"/>
            <p:cNvSpPr txBox="1"/>
            <p:nvPr/>
          </p:nvSpPr>
          <p:spPr>
            <a:xfrm>
              <a:off x="1918517" y="3983971"/>
              <a:ext cx="246380" cy="1739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 defTabSz="914400" latinLnBrk="1">
                <a:defRPr sz="1800"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r>
                      <m:rPr>
                        <m:sty m:val="p"/>
                      </m:rPr>
                      <a:rPr xmlns:a="http://schemas.openxmlformats.org/drawingml/2006/main" sz="2000" i="1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xmlns:a="http://schemas.openxmlformats.org/drawingml/2006/main" sz="2000" i="1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t</m:t>
                    </m:r>
                  </m:oMath>
                </m:oMathPara>
              </a14:m>
              <a:endParaRPr sz="2000">
                <a:solidFill>
                  <a:srgbClr val="0433FF"/>
                </a:solidFill>
              </a:endParaRPr>
            </a:p>
          </p:txBody>
        </p:sp>
        <p:sp>
          <p:nvSpPr>
            <p:cNvPr id="483" name="Equation"/>
            <p:cNvSpPr txBox="1"/>
            <p:nvPr/>
          </p:nvSpPr>
          <p:spPr>
            <a:xfrm>
              <a:off x="3163117" y="3983971"/>
              <a:ext cx="246381" cy="1739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 defTabSz="914400" latinLnBrk="1">
                <a:defRPr sz="1800"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r>
                      <m:rPr>
                        <m:sty m:val="p"/>
                      </m:rPr>
                      <a:rPr xmlns:a="http://schemas.openxmlformats.org/drawingml/2006/main" sz="2000" i="1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xmlns:a="http://schemas.openxmlformats.org/drawingml/2006/main" sz="2000" i="1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t</m:t>
                    </m:r>
                  </m:oMath>
                </m:oMathPara>
              </a14:m>
              <a:endParaRPr sz="2000">
                <a:solidFill>
                  <a:srgbClr val="0433FF"/>
                </a:solidFill>
              </a:endParaRPr>
            </a:p>
          </p:txBody>
        </p:sp>
        <p:sp>
          <p:nvSpPr>
            <p:cNvPr id="484" name="Equation"/>
            <p:cNvSpPr txBox="1"/>
            <p:nvPr/>
          </p:nvSpPr>
          <p:spPr>
            <a:xfrm>
              <a:off x="6122216" y="3983971"/>
              <a:ext cx="246381" cy="1739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 defTabSz="914400" latinLnBrk="1">
                <a:defRPr sz="1800"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r>
                      <m:rPr>
                        <m:sty m:val="p"/>
                      </m:rPr>
                      <a:rPr xmlns:a="http://schemas.openxmlformats.org/drawingml/2006/main" sz="2000" i="1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xmlns:a="http://schemas.openxmlformats.org/drawingml/2006/main" sz="2000" i="1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t</m:t>
                    </m:r>
                  </m:oMath>
                </m:oMathPara>
              </a14:m>
              <a:endParaRPr sz="2000">
                <a:solidFill>
                  <a:srgbClr val="0433FF"/>
                </a:solidFill>
              </a:endParaRPr>
            </a:p>
          </p:txBody>
        </p:sp>
        <p:sp>
          <p:nvSpPr>
            <p:cNvPr id="485" name="Equation"/>
            <p:cNvSpPr txBox="1"/>
            <p:nvPr/>
          </p:nvSpPr>
          <p:spPr>
            <a:xfrm>
              <a:off x="8217717" y="3983971"/>
              <a:ext cx="246380" cy="1739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 defTabSz="914400" latinLnBrk="1">
                <a:defRPr sz="1800"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r>
                      <m:rPr>
                        <m:sty m:val="p"/>
                      </m:rPr>
                      <a:rPr xmlns:a="http://schemas.openxmlformats.org/drawingml/2006/main" sz="2000" i="1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xmlns:a="http://schemas.openxmlformats.org/drawingml/2006/main" sz="2000" i="1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t</m:t>
                    </m:r>
                  </m:oMath>
                </m:oMathPara>
              </a14:m>
              <a:endParaRPr sz="2000">
                <a:solidFill>
                  <a:srgbClr val="0433FF"/>
                </a:solidFill>
              </a:endParaRPr>
            </a:p>
          </p:txBody>
        </p:sp>
        <p:sp>
          <p:nvSpPr>
            <p:cNvPr id="486" name="Equation"/>
            <p:cNvSpPr txBox="1"/>
            <p:nvPr/>
          </p:nvSpPr>
          <p:spPr>
            <a:xfrm>
              <a:off x="10465617" y="3983971"/>
              <a:ext cx="246380" cy="1739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 defTabSz="914400" latinLnBrk="1">
                <a:defRPr sz="1800"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r>
                      <m:rPr>
                        <m:sty m:val="p"/>
                      </m:rPr>
                      <a:rPr xmlns:a="http://schemas.openxmlformats.org/drawingml/2006/main" sz="2000" i="1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xmlns:a="http://schemas.openxmlformats.org/drawingml/2006/main" sz="2000" i="1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t</m:t>
                    </m:r>
                  </m:oMath>
                </m:oMathPara>
              </a14:m>
              <a:endParaRPr sz="2000">
                <a:solidFill>
                  <a:srgbClr val="0433FF"/>
                </a:solidFill>
              </a:endParaRPr>
            </a:p>
          </p:txBody>
        </p:sp>
        <p:sp>
          <p:nvSpPr>
            <p:cNvPr id="487" name="Rectangle"/>
            <p:cNvSpPr/>
            <p:nvPr/>
          </p:nvSpPr>
          <p:spPr>
            <a:xfrm>
              <a:off x="1936950" y="1432092"/>
              <a:ext cx="267071" cy="173581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Off val="16847"/>
                    <a:alpha val="49980"/>
                  </a:schemeClr>
                </a:gs>
                <a:gs pos="100000">
                  <a:schemeClr val="accent1">
                    <a:lumOff val="-13575"/>
                    <a:alpha val="49980"/>
                  </a:schemeClr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88" name="Rectangle"/>
            <p:cNvSpPr/>
            <p:nvPr/>
          </p:nvSpPr>
          <p:spPr>
            <a:xfrm>
              <a:off x="3181551" y="1454000"/>
              <a:ext cx="267071" cy="173580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Off val="16847"/>
                    <a:alpha val="49980"/>
                  </a:schemeClr>
                </a:gs>
                <a:gs pos="100000">
                  <a:schemeClr val="accent1">
                    <a:lumOff val="-13575"/>
                    <a:alpha val="49980"/>
                  </a:schemeClr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89" name="Rectangle"/>
            <p:cNvSpPr/>
            <p:nvPr/>
          </p:nvSpPr>
          <p:spPr>
            <a:xfrm>
              <a:off x="6140651" y="1454000"/>
              <a:ext cx="267071" cy="173580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Off val="16847"/>
                    <a:alpha val="49980"/>
                  </a:schemeClr>
                </a:gs>
                <a:gs pos="100000">
                  <a:schemeClr val="accent1">
                    <a:lumOff val="-13575"/>
                    <a:alpha val="49980"/>
                  </a:schemeClr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90" name="Rectangle"/>
            <p:cNvSpPr/>
            <p:nvPr/>
          </p:nvSpPr>
          <p:spPr>
            <a:xfrm>
              <a:off x="8268030" y="1454000"/>
              <a:ext cx="267071" cy="173580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Off val="16847"/>
                    <a:alpha val="49980"/>
                  </a:schemeClr>
                </a:gs>
                <a:gs pos="100000">
                  <a:schemeClr val="accent1">
                    <a:lumOff val="-13575"/>
                    <a:alpha val="49980"/>
                  </a:schemeClr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91" name="Rectangle"/>
            <p:cNvSpPr/>
            <p:nvPr/>
          </p:nvSpPr>
          <p:spPr>
            <a:xfrm>
              <a:off x="10484051" y="1454000"/>
              <a:ext cx="267071" cy="173580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Off val="16847"/>
                    <a:alpha val="49980"/>
                  </a:schemeClr>
                </a:gs>
                <a:gs pos="100000">
                  <a:schemeClr val="accent1">
                    <a:lumOff val="-13575"/>
                    <a:alpha val="49980"/>
                  </a:schemeClr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92" name="Line"/>
            <p:cNvSpPr/>
            <p:nvPr/>
          </p:nvSpPr>
          <p:spPr>
            <a:xfrm flipH="1">
              <a:off x="3450509" y="733315"/>
              <a:ext cx="577435" cy="20050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93" name="1 signal…"/>
            <p:cNvSpPr txBox="1"/>
            <p:nvPr/>
          </p:nvSpPr>
          <p:spPr>
            <a:xfrm>
              <a:off x="4072342" y="471748"/>
              <a:ext cx="1045211" cy="729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b="1" sz="2000">
                  <a:solidFill>
                    <a:schemeClr val="accent5">
                      <a:lumOff val="-29866"/>
                    </a:schemeClr>
                  </a:solidFill>
                </a:defRPr>
              </a:pPr>
              <a:r>
                <a:t>1 signal</a:t>
              </a:r>
            </a:p>
            <a:p>
              <a:pPr>
                <a:defRPr b="1" sz="2000">
                  <a:solidFill>
                    <a:schemeClr val="accent5">
                      <a:lumOff val="-29866"/>
                    </a:schemeClr>
                  </a:solidFill>
                </a:defRPr>
              </a:pPr>
              <a:r>
                <a:t>event</a:t>
              </a:r>
            </a:p>
          </p:txBody>
        </p:sp>
        <p:sp>
          <p:nvSpPr>
            <p:cNvPr id="494" name="Line"/>
            <p:cNvSpPr/>
            <p:nvPr/>
          </p:nvSpPr>
          <p:spPr>
            <a:xfrm>
              <a:off x="9951721" y="775820"/>
              <a:ext cx="577435" cy="20050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95" name="1 signal…"/>
            <p:cNvSpPr txBox="1"/>
            <p:nvPr/>
          </p:nvSpPr>
          <p:spPr>
            <a:xfrm>
              <a:off x="8874874" y="471748"/>
              <a:ext cx="1045211" cy="729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b="1" sz="2000">
                  <a:solidFill>
                    <a:schemeClr val="accent5">
                      <a:lumOff val="-29866"/>
                    </a:schemeClr>
                  </a:solidFill>
                </a:defRPr>
              </a:pPr>
              <a:r>
                <a:t>1 signal</a:t>
              </a:r>
            </a:p>
            <a:p>
              <a:pPr>
                <a:defRPr b="1" sz="2000">
                  <a:solidFill>
                    <a:schemeClr val="accent5">
                      <a:lumOff val="-29866"/>
                    </a:schemeClr>
                  </a:solidFill>
                </a:defRPr>
              </a:pPr>
              <a:r>
                <a:t>event</a:t>
              </a:r>
            </a:p>
          </p:txBody>
        </p:sp>
        <p:sp>
          <p:nvSpPr>
            <p:cNvPr id="496" name="t/yr"/>
            <p:cNvSpPr txBox="1"/>
            <p:nvPr/>
          </p:nvSpPr>
          <p:spPr>
            <a:xfrm>
              <a:off x="11302712" y="3036410"/>
              <a:ext cx="490475" cy="3992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000">
                  <a:solidFill>
                    <a:srgbClr val="000000"/>
                  </a:solidFill>
                </a:defRPr>
              </a:lvl1pPr>
            </a:lstStyle>
            <a:p>
              <a:pPr/>
              <a:r>
                <a:t>t/yr</a:t>
              </a:r>
            </a:p>
          </p:txBody>
        </p:sp>
        <p:sp>
          <p:nvSpPr>
            <p:cNvPr id="497" name="1"/>
            <p:cNvSpPr txBox="1"/>
            <p:nvPr/>
          </p:nvSpPr>
          <p:spPr>
            <a:xfrm>
              <a:off x="2565024" y="3137516"/>
              <a:ext cx="255525" cy="3992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000">
                  <a:solidFill>
                    <a:srgbClr val="000000"/>
                  </a:solidFill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498" name="3"/>
            <p:cNvSpPr txBox="1"/>
            <p:nvPr/>
          </p:nvSpPr>
          <p:spPr>
            <a:xfrm>
              <a:off x="6588085" y="3137516"/>
              <a:ext cx="255525" cy="3992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000">
                  <a:solidFill>
                    <a:srgbClr val="000000"/>
                  </a:solidFill>
                </a:defRPr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499" name="2"/>
            <p:cNvSpPr txBox="1"/>
            <p:nvPr/>
          </p:nvSpPr>
          <p:spPr>
            <a:xfrm>
              <a:off x="4527174" y="3137516"/>
              <a:ext cx="255525" cy="3992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000">
                  <a:solidFill>
                    <a:srgbClr val="000000"/>
                  </a:solidFill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500" name="4"/>
            <p:cNvSpPr txBox="1"/>
            <p:nvPr/>
          </p:nvSpPr>
          <p:spPr>
            <a:xfrm>
              <a:off x="8541136" y="3137516"/>
              <a:ext cx="255525" cy="3992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000">
                  <a:solidFill>
                    <a:srgbClr val="000000"/>
                  </a:solidFill>
                </a:defRPr>
              </a:lvl1pPr>
            </a:lstStyle>
            <a:p>
              <a:pPr/>
              <a:r>
                <a:t>4</a:t>
              </a:r>
            </a:p>
          </p:txBody>
        </p:sp>
        <p:sp>
          <p:nvSpPr>
            <p:cNvPr id="501" name="Line"/>
            <p:cNvSpPr/>
            <p:nvPr/>
          </p:nvSpPr>
          <p:spPr>
            <a:xfrm flipV="1">
              <a:off x="2692786" y="2792164"/>
              <a:ext cx="1" cy="35687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02" name="Line"/>
            <p:cNvSpPr/>
            <p:nvPr/>
          </p:nvSpPr>
          <p:spPr>
            <a:xfrm flipV="1">
              <a:off x="4654936" y="2792164"/>
              <a:ext cx="1" cy="35687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03" name="Line"/>
            <p:cNvSpPr/>
            <p:nvPr/>
          </p:nvSpPr>
          <p:spPr>
            <a:xfrm flipV="1">
              <a:off x="6715848" y="2792164"/>
              <a:ext cx="1" cy="35687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04" name="Line"/>
            <p:cNvSpPr/>
            <p:nvPr/>
          </p:nvSpPr>
          <p:spPr>
            <a:xfrm flipV="1">
              <a:off x="8663830" y="2792164"/>
              <a:ext cx="1" cy="35687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05" name="Line"/>
            <p:cNvSpPr/>
            <p:nvPr/>
          </p:nvSpPr>
          <p:spPr>
            <a:xfrm flipV="1">
              <a:off x="10374057" y="2792164"/>
              <a:ext cx="1" cy="35687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06" name="5"/>
            <p:cNvSpPr txBox="1"/>
            <p:nvPr/>
          </p:nvSpPr>
          <p:spPr>
            <a:xfrm>
              <a:off x="10238355" y="3137516"/>
              <a:ext cx="255525" cy="3992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000">
                  <a:solidFill>
                    <a:srgbClr val="000000"/>
                  </a:solidFill>
                </a:defRPr>
              </a:lvl1pPr>
            </a:lstStyle>
            <a:p>
              <a:pPr/>
              <a:r>
                <a:t>5</a:t>
              </a:r>
            </a:p>
          </p:txBody>
        </p:sp>
        <p:pic>
          <p:nvPicPr>
            <p:cNvPr id="507" name="Betelgeuse.eso0927a.jpg" descr="Betelgeuse.eso0927a.jp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24755" r="62291" b="24755"/>
            <a:stretch>
              <a:fillRect/>
            </a:stretch>
          </p:blipFill>
          <p:spPr>
            <a:xfrm>
              <a:off x="703428" y="3862626"/>
              <a:ext cx="429031" cy="38267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08" name="Neutrino detector…"/>
            <p:cNvSpPr txBox="1"/>
            <p:nvPr/>
          </p:nvSpPr>
          <p:spPr>
            <a:xfrm rot="16200000">
              <a:off x="-627855" y="1164901"/>
              <a:ext cx="2104137" cy="7040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000">
                  <a:solidFill>
                    <a:srgbClr val="000000"/>
                  </a:solidFill>
                </a:defRPr>
              </a:pPr>
              <a:r>
                <a:t>Neutrino detector</a:t>
              </a:r>
            </a:p>
            <a:p>
              <a:pPr>
                <a:defRPr sz="2000">
                  <a:solidFill>
                    <a:srgbClr val="000000"/>
                  </a:solidFill>
                </a:defRPr>
              </a:pPr>
              <a:r>
                <a:t>data</a:t>
              </a:r>
            </a:p>
          </p:txBody>
        </p:sp>
        <p:sp>
          <p:nvSpPr>
            <p:cNvPr id="509" name="Equation"/>
            <p:cNvSpPr txBox="1"/>
            <p:nvPr/>
          </p:nvSpPr>
          <p:spPr>
            <a:xfrm>
              <a:off x="1198190" y="3595349"/>
              <a:ext cx="184635" cy="3032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 defTabSz="914400" latinLnBrk="1">
                <a:defRPr sz="1800"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sSub>
                      <m:e>
                        <m:r>
                          <a:rPr xmlns:a="http://schemas.openxmlformats.org/drawingml/2006/main" sz="3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a:rPr xmlns:a="http://schemas.openxmlformats.org/drawingml/2006/main" sz="3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m:oMathPara>
              </a14:m>
              <a:endParaRPr sz="3000">
                <a:solidFill>
                  <a:srgbClr val="0433FF"/>
                </a:solidFill>
              </a:endParaRPr>
            </a:p>
          </p:txBody>
        </p:sp>
        <p:sp>
          <p:nvSpPr>
            <p:cNvPr id="510" name="Equation"/>
            <p:cNvSpPr txBox="1"/>
            <p:nvPr/>
          </p:nvSpPr>
          <p:spPr>
            <a:xfrm>
              <a:off x="5233907" y="3709094"/>
              <a:ext cx="194644" cy="3070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 defTabSz="914400" latinLnBrk="1">
                <a:defRPr sz="1800"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sSub>
                      <m:e>
                        <m:r>
                          <a:rPr xmlns:a="http://schemas.openxmlformats.org/drawingml/2006/main" sz="3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a:rPr xmlns:a="http://schemas.openxmlformats.org/drawingml/2006/main" sz="3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m:oMathPara>
              </a14:m>
              <a:endParaRPr sz="3000">
                <a:solidFill>
                  <a:srgbClr val="0433FF"/>
                </a:solidFill>
              </a:endParaRPr>
            </a:p>
          </p:txBody>
        </p:sp>
        <p:sp>
          <p:nvSpPr>
            <p:cNvPr id="511" name="Equation"/>
            <p:cNvSpPr txBox="1"/>
            <p:nvPr/>
          </p:nvSpPr>
          <p:spPr>
            <a:xfrm>
              <a:off x="2641593" y="2042575"/>
              <a:ext cx="206277" cy="3032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 defTabSz="914400" latinLnBrk="1">
                <a:defRPr sz="1800"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sSub>
                      <m:e>
                        <m:r>
                          <a:rPr xmlns:a="http://schemas.openxmlformats.org/drawingml/2006/main" sz="3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a:rPr xmlns:a="http://schemas.openxmlformats.org/drawingml/2006/main" sz="3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m:oMathPara>
              </a14:m>
              <a:endParaRPr sz="3000">
                <a:solidFill>
                  <a:srgbClr val="0433FF"/>
                </a:solidFill>
              </a:endParaRPr>
            </a:p>
          </p:txBody>
        </p:sp>
        <p:sp>
          <p:nvSpPr>
            <p:cNvPr id="512" name="Equation"/>
            <p:cNvSpPr txBox="1"/>
            <p:nvPr/>
          </p:nvSpPr>
          <p:spPr>
            <a:xfrm>
              <a:off x="7493386" y="1798303"/>
              <a:ext cx="206005" cy="3032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 defTabSz="914400" latinLnBrk="1">
                <a:defRPr sz="1800"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sSub>
                      <m:e>
                        <m:r>
                          <a:rPr xmlns:a="http://schemas.openxmlformats.org/drawingml/2006/main" sz="3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a:rPr xmlns:a="http://schemas.openxmlformats.org/drawingml/2006/main" sz="3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m:oMathPara>
              </a14:m>
              <a:endParaRPr sz="3000">
                <a:solidFill>
                  <a:srgbClr val="0433FF"/>
                </a:solidFill>
              </a:endParaRPr>
            </a:p>
          </p:txBody>
        </p:sp>
        <p:sp>
          <p:nvSpPr>
            <p:cNvPr id="513" name="Line"/>
            <p:cNvSpPr/>
            <p:nvPr/>
          </p:nvSpPr>
          <p:spPr>
            <a:xfrm flipV="1">
              <a:off x="1336742" y="3031560"/>
              <a:ext cx="537120" cy="53712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14" name="Line"/>
            <p:cNvSpPr/>
            <p:nvPr/>
          </p:nvSpPr>
          <p:spPr>
            <a:xfrm>
              <a:off x="2862171" y="2318144"/>
              <a:ext cx="298922" cy="65665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15" name="Line"/>
            <p:cNvSpPr/>
            <p:nvPr/>
          </p:nvSpPr>
          <p:spPr>
            <a:xfrm flipV="1">
              <a:off x="5427156" y="2974074"/>
              <a:ext cx="717192" cy="71719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16" name="Line"/>
            <p:cNvSpPr/>
            <p:nvPr/>
          </p:nvSpPr>
          <p:spPr>
            <a:xfrm>
              <a:off x="10167304" y="2317417"/>
              <a:ext cx="298923" cy="65665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17" name="Line"/>
            <p:cNvSpPr/>
            <p:nvPr/>
          </p:nvSpPr>
          <p:spPr>
            <a:xfrm>
              <a:off x="7649009" y="2147027"/>
              <a:ext cx="608438" cy="82704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18" name="Equation"/>
            <p:cNvSpPr txBox="1"/>
            <p:nvPr/>
          </p:nvSpPr>
          <p:spPr>
            <a:xfrm>
              <a:off x="9947555" y="1926250"/>
              <a:ext cx="196538" cy="3070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 defTabSz="914400" latinLnBrk="1">
                <a:defRPr sz="1800"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sSub>
                      <m:e>
                        <m:r>
                          <a:rPr xmlns:a="http://schemas.openxmlformats.org/drawingml/2006/main" sz="3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a:rPr xmlns:a="http://schemas.openxmlformats.org/drawingml/2006/main" sz="3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m:oMathPara>
              </a14:m>
              <a:endParaRPr sz="3000">
                <a:solidFill>
                  <a:srgbClr val="0433FF"/>
                </a:solidFill>
              </a:endParaRPr>
            </a:p>
          </p:txBody>
        </p:sp>
        <p:pic>
          <p:nvPicPr>
            <p:cNvPr id="519" name="Betelgeuse.eso0927a.jpg" descr="Betelgeuse.eso0927a.jp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24755" r="62291" b="24755"/>
            <a:stretch>
              <a:fillRect/>
            </a:stretch>
          </p:blipFill>
          <p:spPr>
            <a:xfrm>
              <a:off x="2460554" y="1567354"/>
              <a:ext cx="429031" cy="38267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0" name="Betelgeuse.eso0927a.jpg" descr="Betelgeuse.eso0927a.jp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24755" r="62291" b="24755"/>
            <a:stretch>
              <a:fillRect/>
            </a:stretch>
          </p:blipFill>
          <p:spPr>
            <a:xfrm>
              <a:off x="4859014" y="3991260"/>
              <a:ext cx="429031" cy="38267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1" name="Betelgeuse.eso0927a.jpg" descr="Betelgeuse.eso0927a.jp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24755" r="62291" b="24755"/>
            <a:stretch>
              <a:fillRect/>
            </a:stretch>
          </p:blipFill>
          <p:spPr>
            <a:xfrm>
              <a:off x="7142261" y="1325651"/>
              <a:ext cx="429031" cy="38267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2" name="Betelgeuse.eso0927a.jpg" descr="Betelgeuse.eso0927a.jp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24755" r="62291" b="24755"/>
            <a:stretch>
              <a:fillRect/>
            </a:stretch>
          </p:blipFill>
          <p:spPr>
            <a:xfrm>
              <a:off x="9504737" y="1456306"/>
              <a:ext cx="429031" cy="38267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24" name="Equation"/>
          <p:cNvSpPr txBox="1"/>
          <p:nvPr/>
        </p:nvSpPr>
        <p:spPr>
          <a:xfrm>
            <a:off x="6870551" y="4240739"/>
            <a:ext cx="1283588" cy="21907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m:rPr>
                      <m:sty m:val="p"/>
                    </m:rPr>
                    <a:rPr xmlns:a="http://schemas.openxmlformats.org/drawingml/2006/main" sz="2500" i="1">
                      <a:solidFill>
                        <a:srgbClr val="0432FF"/>
                      </a:solidFill>
                      <a:latin typeface="Cambria Math" panose="02040503050406030204" pitchFamily="18" charset="0"/>
                    </a:rPr>
                    <m:t>Δ</m:t>
                  </m:r>
                  <m:r>
                    <a:rPr xmlns:a="http://schemas.openxmlformats.org/drawingml/2006/main" sz="2500" i="1">
                      <a:solidFill>
                        <a:srgbClr val="0432FF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2500" i="1">
                      <a:solidFill>
                        <a:srgbClr val="0432FF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2500" i="1">
                      <a:solidFill>
                        <a:srgbClr val="0432FF"/>
                      </a:solidFill>
                      <a:latin typeface="Cambria Math" panose="02040503050406030204" pitchFamily="18" charset="0"/>
                    </a:rPr>
                    <m:t>10</m:t>
                  </m:r>
                  <m:r>
                    <m:rPr>
                      <m:nor/>
                    </m:rPr>
                    <a:rPr xmlns:a="http://schemas.openxmlformats.org/drawingml/2006/main" sz="2500" i="1">
                      <a:solidFill>
                        <a:srgbClr val="0432FF"/>
                      </a:solidFill>
                      <a:latin typeface="Cambria Math" panose="02040503050406030204" pitchFamily="18" charset="0"/>
                    </a:rPr>
                    <m:t>s</m:t>
                  </m:r>
                </m:oMath>
              </m:oMathPara>
            </a14:m>
            <a:endParaRPr sz="2500">
              <a:solidFill>
                <a:srgbClr val="0433F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27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528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529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30" name="Motivation for memory-triggered search"/>
          <p:cNvSpPr txBox="1"/>
          <p:nvPr/>
        </p:nvSpPr>
        <p:spPr>
          <a:xfrm>
            <a:off x="1620350" y="196864"/>
            <a:ext cx="9764100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Motivation for memory-triggered search</a:t>
            </a:r>
          </a:p>
        </p:txBody>
      </p:sp>
      <p:sp>
        <p:nvSpPr>
          <p:cNvPr id="531" name="Fig. Motivation: John Beacom, TAUP, Munich, Germany, Sept 2011"/>
          <p:cNvSpPr txBox="1"/>
          <p:nvPr/>
        </p:nvSpPr>
        <p:spPr>
          <a:xfrm>
            <a:off x="7862" y="8731132"/>
            <a:ext cx="5731596" cy="2647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i="1" sz="1500">
                <a:solidFill>
                  <a:srgbClr val="000000"/>
                </a:solidFill>
              </a:defRPr>
            </a:lvl1pPr>
          </a:lstStyle>
          <a:p>
            <a:pPr/>
            <a:r>
              <a:t>Fig. Motivation: John Beacom, TAUP, Munich, Germany, Sept 2011</a:t>
            </a:r>
          </a:p>
        </p:txBody>
      </p:sp>
      <p:sp>
        <p:nvSpPr>
          <p:cNvPr id="532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533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pic>
        <p:nvPicPr>
          <p:cNvPr id="53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209" y="2938688"/>
            <a:ext cx="2677872" cy="2677873"/>
          </a:xfrm>
          <a:prstGeom prst="rect">
            <a:avLst/>
          </a:prstGeom>
          <a:ln w="12700">
            <a:miter lim="400000"/>
          </a:ln>
        </p:spPr>
      </p:pic>
      <p:sp>
        <p:nvSpPr>
          <p:cNvPr id="535" name="Triangle"/>
          <p:cNvSpPr/>
          <p:nvPr/>
        </p:nvSpPr>
        <p:spPr>
          <a:xfrm rot="16200000">
            <a:off x="6064270" y="-744197"/>
            <a:ext cx="2394023" cy="9764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0">
                <a:srgbClr val="0096FF"/>
              </a:gs>
              <a:gs pos="100000">
                <a:srgbClr val="00FDFF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36" name="Star"/>
          <p:cNvSpPr/>
          <p:nvPr/>
        </p:nvSpPr>
        <p:spPr>
          <a:xfrm>
            <a:off x="4018952" y="3929781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76" name="Connection Line"/>
          <p:cNvSpPr/>
          <p:nvPr/>
        </p:nvSpPr>
        <p:spPr>
          <a:xfrm>
            <a:off x="4963431" y="3827569"/>
            <a:ext cx="174120" cy="6347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301" h="21600" fill="norm" stroke="1" extrusionOk="0">
                <a:moveTo>
                  <a:pt x="4733" y="21600"/>
                </a:moveTo>
                <a:cubicBezTo>
                  <a:pt x="21600" y="14952"/>
                  <a:pt x="20022" y="7752"/>
                  <a:pt x="0" y="0"/>
                </a:cubicBezTo>
              </a:path>
            </a:pathLst>
          </a:custGeom>
          <a:ln w="50800">
            <a:solidFill>
              <a:srgbClr val="000000"/>
            </a:solidFill>
            <a:miter lim="400000"/>
          </a:ln>
        </p:spPr>
        <p:txBody>
          <a:bodyPr/>
          <a:lstStyle/>
          <a:p>
            <a:pPr/>
          </a:p>
        </p:txBody>
      </p:sp>
      <p:sp>
        <p:nvSpPr>
          <p:cNvPr id="577" name="Connection Line"/>
          <p:cNvSpPr/>
          <p:nvPr/>
        </p:nvSpPr>
        <p:spPr>
          <a:xfrm>
            <a:off x="7963779" y="3461487"/>
            <a:ext cx="159564" cy="13427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25" h="21600" fill="norm" stroke="1" extrusionOk="0">
                <a:moveTo>
                  <a:pt x="2462" y="21600"/>
                </a:moveTo>
                <a:cubicBezTo>
                  <a:pt x="21600" y="15422"/>
                  <a:pt x="20779" y="8222"/>
                  <a:pt x="0" y="0"/>
                </a:cubicBezTo>
              </a:path>
            </a:pathLst>
          </a:custGeom>
          <a:ln w="50800">
            <a:solidFill>
              <a:srgbClr val="000000"/>
            </a:solidFill>
            <a:miter lim="400000"/>
          </a:ln>
        </p:spPr>
        <p:txBody>
          <a:bodyPr/>
          <a:lstStyle/>
          <a:p>
            <a:pPr/>
          </a:p>
        </p:txBody>
      </p:sp>
      <p:sp>
        <p:nvSpPr>
          <p:cNvPr id="539" name="Star"/>
          <p:cNvSpPr/>
          <p:nvPr/>
        </p:nvSpPr>
        <p:spPr>
          <a:xfrm>
            <a:off x="6433483" y="3740824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40" name="Star"/>
          <p:cNvSpPr/>
          <p:nvPr/>
        </p:nvSpPr>
        <p:spPr>
          <a:xfrm>
            <a:off x="7422598" y="4209058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41" name="Star"/>
          <p:cNvSpPr/>
          <p:nvPr/>
        </p:nvSpPr>
        <p:spPr>
          <a:xfrm>
            <a:off x="7331418" y="3589782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42" name="Star"/>
          <p:cNvSpPr/>
          <p:nvPr/>
        </p:nvSpPr>
        <p:spPr>
          <a:xfrm>
            <a:off x="6715187" y="4209058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43" name="Equation"/>
          <p:cNvSpPr txBox="1"/>
          <p:nvPr/>
        </p:nvSpPr>
        <p:spPr>
          <a:xfrm rot="16200000">
            <a:off x="3321057" y="4009862"/>
            <a:ext cx="771526" cy="265713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243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{</m:t>
                  </m:r>
                </m:oMath>
              </m:oMathPara>
            </a14:m>
            <a:endParaRPr sz="24300">
              <a:solidFill>
                <a:srgbClr val="970E53"/>
              </a:solidFill>
            </a:endParaRPr>
          </a:p>
        </p:txBody>
      </p:sp>
      <p:sp>
        <p:nvSpPr>
          <p:cNvPr id="544" name="Equation"/>
          <p:cNvSpPr txBox="1"/>
          <p:nvPr/>
        </p:nvSpPr>
        <p:spPr>
          <a:xfrm rot="16200000">
            <a:off x="6072187" y="3901227"/>
            <a:ext cx="860426" cy="296330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27100" i="1">
                      <a:solidFill>
                        <a:srgbClr val="017000"/>
                      </a:solidFill>
                      <a:latin typeface="Cambria Math" panose="02040503050406030204" pitchFamily="18" charset="0"/>
                    </a:rPr>
                    <m:t>{</m:t>
                  </m:r>
                </m:oMath>
              </m:oMathPara>
            </a14:m>
            <a:endParaRPr sz="27100">
              <a:solidFill>
                <a:srgbClr val="017100"/>
              </a:solidFill>
            </a:endParaRPr>
          </a:p>
        </p:txBody>
      </p:sp>
      <p:sp>
        <p:nvSpPr>
          <p:cNvPr id="545" name="~ kpc"/>
          <p:cNvSpPr txBox="1"/>
          <p:nvPr/>
        </p:nvSpPr>
        <p:spPr>
          <a:xfrm>
            <a:off x="3147321" y="5831903"/>
            <a:ext cx="1118998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6">
                    <a:satOff val="-16844"/>
                    <a:lumOff val="-30747"/>
                  </a:schemeClr>
                </a:solidFill>
              </a:defRPr>
            </a:lvl1pPr>
          </a:lstStyle>
          <a:p>
            <a:pPr/>
            <a:r>
              <a:t>~ kpc</a:t>
            </a:r>
          </a:p>
        </p:txBody>
      </p:sp>
      <p:sp>
        <p:nvSpPr>
          <p:cNvPr id="546" name="~ Mpc"/>
          <p:cNvSpPr txBox="1"/>
          <p:nvPr/>
        </p:nvSpPr>
        <p:spPr>
          <a:xfrm>
            <a:off x="5879464" y="5831903"/>
            <a:ext cx="1245871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3">
                    <a:hueOff val="914338"/>
                    <a:satOff val="31515"/>
                    <a:lumOff val="-30790"/>
                  </a:schemeClr>
                </a:solidFill>
              </a:defRPr>
            </a:lvl1pPr>
          </a:lstStyle>
          <a:p>
            <a:pPr/>
            <a:r>
              <a:t>~ Mpc</a:t>
            </a:r>
          </a:p>
        </p:txBody>
      </p:sp>
      <p:sp>
        <p:nvSpPr>
          <p:cNvPr id="547" name="High…"/>
          <p:cNvSpPr txBox="1"/>
          <p:nvPr/>
        </p:nvSpPr>
        <p:spPr>
          <a:xfrm>
            <a:off x="2824614" y="1745499"/>
            <a:ext cx="1764412" cy="1030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3000">
                <a:solidFill>
                  <a:schemeClr val="accent6">
                    <a:satOff val="-16844"/>
                    <a:lumOff val="-30747"/>
                  </a:schemeClr>
                </a:solidFill>
              </a:defRPr>
            </a:pPr>
            <a:r>
              <a:t>High </a:t>
            </a:r>
          </a:p>
          <a:p>
            <a:pPr>
              <a:defRPr b="1" sz="3000">
                <a:solidFill>
                  <a:schemeClr val="accent6">
                    <a:satOff val="-16844"/>
                    <a:lumOff val="-30747"/>
                  </a:schemeClr>
                </a:solidFill>
              </a:defRPr>
            </a:pPr>
            <a:r>
              <a:t>statistics</a:t>
            </a:r>
          </a:p>
        </p:txBody>
      </p:sp>
      <p:sp>
        <p:nvSpPr>
          <p:cNvPr id="548" name="Low…"/>
          <p:cNvSpPr txBox="1"/>
          <p:nvPr/>
        </p:nvSpPr>
        <p:spPr>
          <a:xfrm>
            <a:off x="5529825" y="1745499"/>
            <a:ext cx="1764412" cy="1030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3000">
                <a:solidFill>
                  <a:schemeClr val="accent3">
                    <a:hueOff val="914338"/>
                    <a:satOff val="31515"/>
                    <a:lumOff val="-30790"/>
                  </a:schemeClr>
                </a:solidFill>
              </a:defRPr>
            </a:pPr>
            <a:r>
              <a:t>Low</a:t>
            </a:r>
          </a:p>
          <a:p>
            <a:pPr>
              <a:defRPr b="1" sz="3000">
                <a:solidFill>
                  <a:schemeClr val="accent3">
                    <a:hueOff val="914338"/>
                    <a:satOff val="31515"/>
                    <a:lumOff val="-30790"/>
                  </a:schemeClr>
                </a:solidFill>
              </a:defRPr>
            </a:pPr>
            <a:r>
              <a:t>statistics</a:t>
            </a:r>
          </a:p>
        </p:txBody>
      </p:sp>
      <p:sp>
        <p:nvSpPr>
          <p:cNvPr id="549" name="Neutrino…"/>
          <p:cNvSpPr txBox="1"/>
          <p:nvPr/>
        </p:nvSpPr>
        <p:spPr>
          <a:xfrm>
            <a:off x="500890" y="1745499"/>
            <a:ext cx="1786510" cy="1030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3000">
                <a:solidFill>
                  <a:srgbClr val="000000"/>
                </a:solidFill>
              </a:defRPr>
            </a:pPr>
            <a:r>
              <a:t>Neutrino </a:t>
            </a:r>
          </a:p>
          <a:p>
            <a:pPr>
              <a:defRPr b="1" sz="3000">
                <a:solidFill>
                  <a:srgbClr val="000000"/>
                </a:solidFill>
              </a:defRPr>
            </a:pPr>
            <a:r>
              <a:t>events</a:t>
            </a:r>
          </a:p>
        </p:txBody>
      </p:sp>
      <p:sp>
        <p:nvSpPr>
          <p:cNvPr id="550" name="CCSN…"/>
          <p:cNvSpPr txBox="1"/>
          <p:nvPr/>
        </p:nvSpPr>
        <p:spPr>
          <a:xfrm>
            <a:off x="789879" y="6658671"/>
            <a:ext cx="1208533" cy="1030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3000">
                <a:solidFill>
                  <a:srgbClr val="000000"/>
                </a:solidFill>
              </a:defRPr>
            </a:pPr>
            <a:r>
              <a:t>CCSN</a:t>
            </a:r>
          </a:p>
          <a:p>
            <a:pPr>
              <a:defRPr b="1" sz="3000">
                <a:solidFill>
                  <a:srgbClr val="000000"/>
                </a:solidFill>
              </a:defRPr>
            </a:pPr>
            <a:r>
              <a:t>rate</a:t>
            </a:r>
          </a:p>
        </p:txBody>
      </p:sp>
      <p:sp>
        <p:nvSpPr>
          <p:cNvPr id="551" name="~ 0.01/yr"/>
          <p:cNvSpPr txBox="1"/>
          <p:nvPr/>
        </p:nvSpPr>
        <p:spPr>
          <a:xfrm>
            <a:off x="2868048" y="6889691"/>
            <a:ext cx="1677544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6">
                    <a:satOff val="-16844"/>
                    <a:lumOff val="-30747"/>
                  </a:schemeClr>
                </a:solidFill>
              </a:defRPr>
            </a:lvl1pPr>
          </a:lstStyle>
          <a:p>
            <a:pPr/>
            <a:r>
              <a:t>~ 0.01/yr</a:t>
            </a:r>
          </a:p>
        </p:txBody>
      </p:sp>
      <p:sp>
        <p:nvSpPr>
          <p:cNvPr id="552" name="~ 1/yr"/>
          <p:cNvSpPr txBox="1"/>
          <p:nvPr/>
        </p:nvSpPr>
        <p:spPr>
          <a:xfrm>
            <a:off x="5928423" y="6893621"/>
            <a:ext cx="1147954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3">
                    <a:hueOff val="914338"/>
                    <a:satOff val="31515"/>
                    <a:lumOff val="-30790"/>
                  </a:schemeClr>
                </a:solidFill>
              </a:defRPr>
            </a:lvl1pPr>
          </a:lstStyle>
          <a:p>
            <a:pPr/>
            <a:r>
              <a:t>~ 1/yr</a:t>
            </a:r>
          </a:p>
        </p:txBody>
      </p:sp>
      <p:sp>
        <p:nvSpPr>
          <p:cNvPr id="553" name="Star"/>
          <p:cNvSpPr/>
          <p:nvPr/>
        </p:nvSpPr>
        <p:spPr>
          <a:xfrm>
            <a:off x="5675185" y="3929781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54" name="Star"/>
          <p:cNvSpPr/>
          <p:nvPr/>
        </p:nvSpPr>
        <p:spPr>
          <a:xfrm>
            <a:off x="8380947" y="3386952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55" name="Star"/>
          <p:cNvSpPr/>
          <p:nvPr/>
        </p:nvSpPr>
        <p:spPr>
          <a:xfrm>
            <a:off x="8987651" y="3386952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56" name="Star"/>
          <p:cNvSpPr/>
          <p:nvPr/>
        </p:nvSpPr>
        <p:spPr>
          <a:xfrm>
            <a:off x="8678016" y="3925661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57" name="Star"/>
          <p:cNvSpPr/>
          <p:nvPr/>
        </p:nvSpPr>
        <p:spPr>
          <a:xfrm>
            <a:off x="9745331" y="3589782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58" name="Star"/>
          <p:cNvSpPr/>
          <p:nvPr/>
        </p:nvSpPr>
        <p:spPr>
          <a:xfrm>
            <a:off x="10922549" y="3488058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59" name="Star"/>
          <p:cNvSpPr/>
          <p:nvPr/>
        </p:nvSpPr>
        <p:spPr>
          <a:xfrm>
            <a:off x="9211674" y="4069552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60" name="Star"/>
          <p:cNvSpPr/>
          <p:nvPr/>
        </p:nvSpPr>
        <p:spPr>
          <a:xfrm>
            <a:off x="10364607" y="4209058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61" name="Star"/>
          <p:cNvSpPr/>
          <p:nvPr/>
        </p:nvSpPr>
        <p:spPr>
          <a:xfrm>
            <a:off x="10364607" y="3172101"/>
            <a:ext cx="376573" cy="427551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62" name="Star"/>
          <p:cNvSpPr/>
          <p:nvPr/>
        </p:nvSpPr>
        <p:spPr>
          <a:xfrm>
            <a:off x="9743618" y="4435930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63" name="Star"/>
          <p:cNvSpPr/>
          <p:nvPr/>
        </p:nvSpPr>
        <p:spPr>
          <a:xfrm>
            <a:off x="8741740" y="4465483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64" name="Star"/>
          <p:cNvSpPr/>
          <p:nvPr/>
        </p:nvSpPr>
        <p:spPr>
          <a:xfrm>
            <a:off x="11855925" y="3925661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65" name="Star"/>
          <p:cNvSpPr/>
          <p:nvPr/>
        </p:nvSpPr>
        <p:spPr>
          <a:xfrm>
            <a:off x="11480491" y="3007803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66" name="Star"/>
          <p:cNvSpPr/>
          <p:nvPr/>
        </p:nvSpPr>
        <p:spPr>
          <a:xfrm>
            <a:off x="11135543" y="4774150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67" name="Star"/>
          <p:cNvSpPr/>
          <p:nvPr/>
        </p:nvSpPr>
        <p:spPr>
          <a:xfrm>
            <a:off x="11287203" y="4131104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68" name="Star"/>
          <p:cNvSpPr/>
          <p:nvPr/>
        </p:nvSpPr>
        <p:spPr>
          <a:xfrm>
            <a:off x="10364607" y="3733450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69" name="Star"/>
          <p:cNvSpPr/>
          <p:nvPr/>
        </p:nvSpPr>
        <p:spPr>
          <a:xfrm>
            <a:off x="10541544" y="4668728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70" name="Star"/>
          <p:cNvSpPr/>
          <p:nvPr/>
        </p:nvSpPr>
        <p:spPr>
          <a:xfrm>
            <a:off x="8229403" y="4209058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71" name="Star"/>
          <p:cNvSpPr/>
          <p:nvPr/>
        </p:nvSpPr>
        <p:spPr>
          <a:xfrm>
            <a:off x="11480491" y="3569453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72" name="Star"/>
          <p:cNvSpPr/>
          <p:nvPr/>
        </p:nvSpPr>
        <p:spPr>
          <a:xfrm>
            <a:off x="10812646" y="4069552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73" name="Star"/>
          <p:cNvSpPr/>
          <p:nvPr/>
        </p:nvSpPr>
        <p:spPr>
          <a:xfrm>
            <a:off x="11681296" y="4774150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74" name="Rounded Rectangle"/>
          <p:cNvSpPr/>
          <p:nvPr/>
        </p:nvSpPr>
        <p:spPr>
          <a:xfrm>
            <a:off x="8193003" y="2864691"/>
            <a:ext cx="4323155" cy="2538085"/>
          </a:xfrm>
          <a:prstGeom prst="roundRect">
            <a:avLst>
              <a:gd name="adj" fmla="val 7506"/>
            </a:avLst>
          </a:prstGeom>
          <a:solidFill>
            <a:srgbClr val="D5D5D5">
              <a:alpha val="77366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75" name="DSNB…"/>
          <p:cNvSpPr txBox="1"/>
          <p:nvPr/>
        </p:nvSpPr>
        <p:spPr>
          <a:xfrm>
            <a:off x="9825203" y="3866369"/>
            <a:ext cx="834391" cy="72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2000">
                <a:solidFill>
                  <a:schemeClr val="accent4">
                    <a:hueOff val="-1247790"/>
                    <a:lumOff val="-12326"/>
                  </a:schemeClr>
                </a:solidFill>
              </a:defRPr>
            </a:pPr>
            <a:r>
              <a:t>DSNB</a:t>
            </a:r>
          </a:p>
          <a:p>
            <a:pPr>
              <a:defRPr b="1" sz="2000">
                <a:solidFill>
                  <a:schemeClr val="accent4">
                    <a:hueOff val="-1247790"/>
                    <a:lumOff val="-12326"/>
                  </a:schemeClr>
                </a:solidFill>
              </a:defRPr>
            </a:pPr>
            <a:r>
              <a:t>~ Gpc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80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581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582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83" name="Motivation for memory-triggered search"/>
          <p:cNvSpPr txBox="1"/>
          <p:nvPr/>
        </p:nvSpPr>
        <p:spPr>
          <a:xfrm>
            <a:off x="1620350" y="196864"/>
            <a:ext cx="9764100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Motivation for memory-triggered search</a:t>
            </a:r>
          </a:p>
        </p:txBody>
      </p:sp>
      <p:sp>
        <p:nvSpPr>
          <p:cNvPr id="584" name="Fig. Motivation: John Beacom, TAUP, Munich, Germany, Sept 2011"/>
          <p:cNvSpPr txBox="1"/>
          <p:nvPr/>
        </p:nvSpPr>
        <p:spPr>
          <a:xfrm>
            <a:off x="7862" y="8731132"/>
            <a:ext cx="5731596" cy="2647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i="1" sz="1500">
                <a:solidFill>
                  <a:srgbClr val="000000"/>
                </a:solidFill>
              </a:defRPr>
            </a:lvl1pPr>
          </a:lstStyle>
          <a:p>
            <a:pPr/>
            <a:r>
              <a:t>Fig. Motivation: John Beacom, TAUP, Munich, Germany, Sept 2011</a:t>
            </a:r>
          </a:p>
        </p:txBody>
      </p:sp>
      <p:sp>
        <p:nvSpPr>
          <p:cNvPr id="585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586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pic>
        <p:nvPicPr>
          <p:cNvPr id="58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209" y="2938688"/>
            <a:ext cx="2677872" cy="2677873"/>
          </a:xfrm>
          <a:prstGeom prst="rect">
            <a:avLst/>
          </a:prstGeom>
          <a:ln w="12700">
            <a:miter lim="400000"/>
          </a:ln>
        </p:spPr>
      </p:pic>
      <p:sp>
        <p:nvSpPr>
          <p:cNvPr id="588" name="Triangle"/>
          <p:cNvSpPr/>
          <p:nvPr/>
        </p:nvSpPr>
        <p:spPr>
          <a:xfrm rot="16200000">
            <a:off x="6064270" y="-744197"/>
            <a:ext cx="2394023" cy="9764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0">
                <a:srgbClr val="0096FF"/>
              </a:gs>
              <a:gs pos="100000">
                <a:srgbClr val="00FDFF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89" name="Star"/>
          <p:cNvSpPr/>
          <p:nvPr/>
        </p:nvSpPr>
        <p:spPr>
          <a:xfrm>
            <a:off x="4018952" y="3929781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3" name="Connection Line"/>
          <p:cNvSpPr/>
          <p:nvPr/>
        </p:nvSpPr>
        <p:spPr>
          <a:xfrm>
            <a:off x="7963779" y="3461487"/>
            <a:ext cx="159564" cy="13427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25" h="21600" fill="norm" stroke="1" extrusionOk="0">
                <a:moveTo>
                  <a:pt x="2462" y="21600"/>
                </a:moveTo>
                <a:cubicBezTo>
                  <a:pt x="21600" y="15422"/>
                  <a:pt x="20779" y="8222"/>
                  <a:pt x="0" y="0"/>
                </a:cubicBezTo>
              </a:path>
            </a:pathLst>
          </a:custGeom>
          <a:ln w="50800">
            <a:solidFill>
              <a:srgbClr val="000000"/>
            </a:solidFill>
            <a:prstDash val="sysDot"/>
            <a:miter lim="400000"/>
          </a:ln>
        </p:spPr>
        <p:txBody>
          <a:bodyPr/>
          <a:lstStyle/>
          <a:p>
            <a:pPr/>
          </a:p>
        </p:txBody>
      </p:sp>
      <p:sp>
        <p:nvSpPr>
          <p:cNvPr id="591" name="Star"/>
          <p:cNvSpPr/>
          <p:nvPr/>
        </p:nvSpPr>
        <p:spPr>
          <a:xfrm>
            <a:off x="6433483" y="3740824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92" name="Star"/>
          <p:cNvSpPr/>
          <p:nvPr/>
        </p:nvSpPr>
        <p:spPr>
          <a:xfrm>
            <a:off x="7422598" y="4209058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93" name="Star"/>
          <p:cNvSpPr/>
          <p:nvPr/>
        </p:nvSpPr>
        <p:spPr>
          <a:xfrm>
            <a:off x="7331418" y="3589782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94" name="Star"/>
          <p:cNvSpPr/>
          <p:nvPr/>
        </p:nvSpPr>
        <p:spPr>
          <a:xfrm>
            <a:off x="6715187" y="4209058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95" name="Line"/>
          <p:cNvSpPr/>
          <p:nvPr/>
        </p:nvSpPr>
        <p:spPr>
          <a:xfrm>
            <a:off x="8095989" y="4133733"/>
            <a:ext cx="1109815" cy="1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34" name="Connection Line"/>
          <p:cNvSpPr/>
          <p:nvPr/>
        </p:nvSpPr>
        <p:spPr>
          <a:xfrm>
            <a:off x="9040866" y="3331912"/>
            <a:ext cx="179935" cy="1606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337" h="21600" fill="norm" stroke="1" extrusionOk="0">
                <a:moveTo>
                  <a:pt x="5439" y="21600"/>
                </a:moveTo>
                <a:cubicBezTo>
                  <a:pt x="21600" y="15381"/>
                  <a:pt x="19787" y="8181"/>
                  <a:pt x="0" y="0"/>
                </a:cubicBezTo>
              </a:path>
            </a:pathLst>
          </a:custGeom>
          <a:ln w="76200">
            <a:solidFill>
              <a:srgbClr val="000000"/>
            </a:solidFill>
            <a:miter lim="400000"/>
          </a:ln>
        </p:spPr>
        <p:txBody>
          <a:bodyPr/>
          <a:lstStyle/>
          <a:p>
            <a:pPr/>
          </a:p>
        </p:txBody>
      </p:sp>
      <p:sp>
        <p:nvSpPr>
          <p:cNvPr id="597" name="Star"/>
          <p:cNvSpPr/>
          <p:nvPr/>
        </p:nvSpPr>
        <p:spPr>
          <a:xfrm>
            <a:off x="8289766" y="3500413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98" name="Star"/>
          <p:cNvSpPr/>
          <p:nvPr/>
        </p:nvSpPr>
        <p:spPr>
          <a:xfrm>
            <a:off x="8289766" y="4350910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99" name="Star"/>
          <p:cNvSpPr/>
          <p:nvPr/>
        </p:nvSpPr>
        <p:spPr>
          <a:xfrm>
            <a:off x="8838384" y="4350910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00" name="Star"/>
          <p:cNvSpPr/>
          <p:nvPr/>
        </p:nvSpPr>
        <p:spPr>
          <a:xfrm>
            <a:off x="8684332" y="3295739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5" name="Connection Line"/>
          <p:cNvSpPr/>
          <p:nvPr/>
        </p:nvSpPr>
        <p:spPr>
          <a:xfrm>
            <a:off x="4963431" y="3827569"/>
            <a:ext cx="174120" cy="6347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301" h="21600" fill="norm" stroke="1" extrusionOk="0">
                <a:moveTo>
                  <a:pt x="4733" y="21600"/>
                </a:moveTo>
                <a:cubicBezTo>
                  <a:pt x="21600" y="14952"/>
                  <a:pt x="20022" y="7752"/>
                  <a:pt x="0" y="0"/>
                </a:cubicBezTo>
              </a:path>
            </a:pathLst>
          </a:custGeom>
          <a:ln w="50800">
            <a:solidFill>
              <a:srgbClr val="000000"/>
            </a:solidFill>
            <a:miter lim="400000"/>
          </a:ln>
        </p:spPr>
        <p:txBody>
          <a:bodyPr/>
          <a:lstStyle/>
          <a:p>
            <a:pPr/>
          </a:p>
        </p:txBody>
      </p:sp>
      <p:sp>
        <p:nvSpPr>
          <p:cNvPr id="602" name="Equation"/>
          <p:cNvSpPr txBox="1"/>
          <p:nvPr/>
        </p:nvSpPr>
        <p:spPr>
          <a:xfrm rot="16200000">
            <a:off x="3321057" y="4009862"/>
            <a:ext cx="771526" cy="265713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243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{</m:t>
                  </m:r>
                </m:oMath>
              </m:oMathPara>
            </a14:m>
            <a:endParaRPr sz="24300">
              <a:solidFill>
                <a:srgbClr val="970E53"/>
              </a:solidFill>
            </a:endParaRPr>
          </a:p>
        </p:txBody>
      </p:sp>
      <p:sp>
        <p:nvSpPr>
          <p:cNvPr id="603" name="Equation"/>
          <p:cNvSpPr txBox="1"/>
          <p:nvPr/>
        </p:nvSpPr>
        <p:spPr>
          <a:xfrm rot="16200000">
            <a:off x="6476736" y="3493042"/>
            <a:ext cx="1190626" cy="410051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37500" i="1">
                      <a:solidFill>
                        <a:srgbClr val="017000"/>
                      </a:solidFill>
                      <a:latin typeface="Cambria Math" panose="02040503050406030204" pitchFamily="18" charset="0"/>
                    </a:rPr>
                    <m:t>{</m:t>
                  </m:r>
                </m:oMath>
              </m:oMathPara>
            </a14:m>
            <a:endParaRPr sz="37500">
              <a:solidFill>
                <a:srgbClr val="017100"/>
              </a:solidFill>
            </a:endParaRPr>
          </a:p>
        </p:txBody>
      </p:sp>
      <p:sp>
        <p:nvSpPr>
          <p:cNvPr id="604" name="~ kpc"/>
          <p:cNvSpPr txBox="1"/>
          <p:nvPr/>
        </p:nvSpPr>
        <p:spPr>
          <a:xfrm>
            <a:off x="3147321" y="5831903"/>
            <a:ext cx="1118998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6">
                    <a:satOff val="-16844"/>
                    <a:lumOff val="-30747"/>
                  </a:schemeClr>
                </a:solidFill>
              </a:defRPr>
            </a:lvl1pPr>
          </a:lstStyle>
          <a:p>
            <a:pPr/>
            <a:r>
              <a:t>~ kpc</a:t>
            </a:r>
          </a:p>
        </p:txBody>
      </p:sp>
      <p:sp>
        <p:nvSpPr>
          <p:cNvPr id="605" name="High…"/>
          <p:cNvSpPr txBox="1"/>
          <p:nvPr/>
        </p:nvSpPr>
        <p:spPr>
          <a:xfrm>
            <a:off x="2824614" y="1745499"/>
            <a:ext cx="1764412" cy="1030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3000">
                <a:solidFill>
                  <a:schemeClr val="accent6">
                    <a:satOff val="-16844"/>
                    <a:lumOff val="-30747"/>
                  </a:schemeClr>
                </a:solidFill>
              </a:defRPr>
            </a:pPr>
            <a:r>
              <a:t>High </a:t>
            </a:r>
          </a:p>
          <a:p>
            <a:pPr>
              <a:defRPr b="1" sz="3000">
                <a:solidFill>
                  <a:schemeClr val="accent6">
                    <a:satOff val="-16844"/>
                    <a:lumOff val="-30747"/>
                  </a:schemeClr>
                </a:solidFill>
              </a:defRPr>
            </a:pPr>
            <a:r>
              <a:t>statistics</a:t>
            </a:r>
          </a:p>
        </p:txBody>
      </p:sp>
      <p:sp>
        <p:nvSpPr>
          <p:cNvPr id="606" name="Low…"/>
          <p:cNvSpPr txBox="1"/>
          <p:nvPr/>
        </p:nvSpPr>
        <p:spPr>
          <a:xfrm>
            <a:off x="5529825" y="1745499"/>
            <a:ext cx="1764412" cy="1030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3000">
                <a:solidFill>
                  <a:schemeClr val="accent3">
                    <a:hueOff val="914338"/>
                    <a:satOff val="31515"/>
                    <a:lumOff val="-30790"/>
                  </a:schemeClr>
                </a:solidFill>
              </a:defRPr>
            </a:pPr>
            <a:r>
              <a:t>Low</a:t>
            </a:r>
          </a:p>
          <a:p>
            <a:pPr>
              <a:defRPr b="1" sz="3000">
                <a:solidFill>
                  <a:schemeClr val="accent3">
                    <a:hueOff val="914338"/>
                    <a:satOff val="31515"/>
                    <a:lumOff val="-30790"/>
                  </a:schemeClr>
                </a:solidFill>
              </a:defRPr>
            </a:pPr>
            <a:r>
              <a:t>statistics</a:t>
            </a:r>
          </a:p>
        </p:txBody>
      </p:sp>
      <p:sp>
        <p:nvSpPr>
          <p:cNvPr id="607" name="Neutrino…"/>
          <p:cNvSpPr txBox="1"/>
          <p:nvPr/>
        </p:nvSpPr>
        <p:spPr>
          <a:xfrm>
            <a:off x="500890" y="1745499"/>
            <a:ext cx="1786510" cy="1030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3000">
                <a:solidFill>
                  <a:srgbClr val="000000"/>
                </a:solidFill>
              </a:defRPr>
            </a:pPr>
            <a:r>
              <a:t>Neutrino </a:t>
            </a:r>
          </a:p>
          <a:p>
            <a:pPr>
              <a:defRPr b="1" sz="3000">
                <a:solidFill>
                  <a:srgbClr val="000000"/>
                </a:solidFill>
              </a:defRPr>
            </a:pPr>
            <a:r>
              <a:t>events</a:t>
            </a:r>
          </a:p>
        </p:txBody>
      </p:sp>
      <p:sp>
        <p:nvSpPr>
          <p:cNvPr id="608" name="CCSN…"/>
          <p:cNvSpPr txBox="1"/>
          <p:nvPr/>
        </p:nvSpPr>
        <p:spPr>
          <a:xfrm>
            <a:off x="789879" y="6658671"/>
            <a:ext cx="1208533" cy="1030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3000">
                <a:solidFill>
                  <a:srgbClr val="000000"/>
                </a:solidFill>
              </a:defRPr>
            </a:pPr>
            <a:r>
              <a:t>CCSN</a:t>
            </a:r>
          </a:p>
          <a:p>
            <a:pPr>
              <a:defRPr b="1" sz="3000">
                <a:solidFill>
                  <a:srgbClr val="000000"/>
                </a:solidFill>
              </a:defRPr>
            </a:pPr>
            <a:r>
              <a:t>rate</a:t>
            </a:r>
          </a:p>
        </p:txBody>
      </p:sp>
      <p:sp>
        <p:nvSpPr>
          <p:cNvPr id="609" name="~ 0.01/yr"/>
          <p:cNvSpPr txBox="1"/>
          <p:nvPr/>
        </p:nvSpPr>
        <p:spPr>
          <a:xfrm>
            <a:off x="2868048" y="6889691"/>
            <a:ext cx="1677544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6">
                    <a:satOff val="-16844"/>
                    <a:lumOff val="-30747"/>
                  </a:schemeClr>
                </a:solidFill>
              </a:defRPr>
            </a:lvl1pPr>
          </a:lstStyle>
          <a:p>
            <a:pPr/>
            <a:r>
              <a:t>~ 0.01/yr</a:t>
            </a:r>
          </a:p>
        </p:txBody>
      </p:sp>
      <p:sp>
        <p:nvSpPr>
          <p:cNvPr id="610" name="~ 1/yr"/>
          <p:cNvSpPr txBox="1"/>
          <p:nvPr/>
        </p:nvSpPr>
        <p:spPr>
          <a:xfrm>
            <a:off x="5928423" y="6893621"/>
            <a:ext cx="1147954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3">
                    <a:hueOff val="914338"/>
                    <a:satOff val="31515"/>
                    <a:lumOff val="-30790"/>
                  </a:schemeClr>
                </a:solidFill>
              </a:defRPr>
            </a:lvl1pPr>
          </a:lstStyle>
          <a:p>
            <a:pPr/>
            <a:r>
              <a:t>~ 1/yr</a:t>
            </a:r>
          </a:p>
        </p:txBody>
      </p:sp>
      <p:sp>
        <p:nvSpPr>
          <p:cNvPr id="611" name="Mpc"/>
          <p:cNvSpPr txBox="1"/>
          <p:nvPr/>
        </p:nvSpPr>
        <p:spPr>
          <a:xfrm>
            <a:off x="6806372" y="6023918"/>
            <a:ext cx="4651154" cy="72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3000">
                <a:solidFill>
                  <a:schemeClr val="accent3">
                    <a:hueOff val="914338"/>
                    <a:satOff val="31515"/>
                    <a:lumOff val="-30790"/>
                  </a:schemeClr>
                </a:solidFill>
              </a:defRPr>
            </a:pPr>
            <a14:m>
              <m:oMath>
                <m:r>
                  <a:rPr xmlns:a="http://schemas.openxmlformats.org/drawingml/2006/main" sz="380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∼</m:t>
                </m:r>
                <m:r>
                  <m:rPr>
                    <m:scr m:val="script"/>
                  </m:rPr>
                  <a:rPr xmlns:a="http://schemas.openxmlformats.org/drawingml/2006/main" sz="380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O</m:t>
                </m:r>
                <m:r>
                  <a:rPr xmlns:a="http://schemas.openxmlformats.org/drawingml/2006/main" sz="380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380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10</m:t>
                </m:r>
                <m:r>
                  <a:rPr xmlns:a="http://schemas.openxmlformats.org/drawingml/2006/main" sz="380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)</m:t>
                </m:r>
                <m:r>
                  <a:rPr xmlns:a="http://schemas.openxmlformats.org/drawingml/2006/main" sz="380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-</m:t>
                </m:r>
                <m:r>
                  <m:rPr>
                    <m:scr m:val="script"/>
                  </m:rPr>
                  <a:rPr xmlns:a="http://schemas.openxmlformats.org/drawingml/2006/main" sz="380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O</m:t>
                </m:r>
                <m:r>
                  <a:rPr xmlns:a="http://schemas.openxmlformats.org/drawingml/2006/main" sz="380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380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100</m:t>
                </m:r>
                <m:r>
                  <a:rPr xmlns:a="http://schemas.openxmlformats.org/drawingml/2006/main" sz="380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Mpc</a:t>
            </a:r>
            <a:endParaRPr>
              <a:solidFill>
                <a:srgbClr val="017100"/>
              </a:solidFill>
            </a:endParaRPr>
          </a:p>
        </p:txBody>
      </p:sp>
      <p:sp>
        <p:nvSpPr>
          <p:cNvPr id="612" name="neutrinos/Mt/decade"/>
          <p:cNvSpPr txBox="1"/>
          <p:nvPr/>
        </p:nvSpPr>
        <p:spPr>
          <a:xfrm>
            <a:off x="4891068" y="7846025"/>
            <a:ext cx="7671341" cy="723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3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14:m>
              <m:oMath>
                <m:r>
                  <a:rPr xmlns:a="http://schemas.openxmlformats.org/drawingml/2006/main" sz="380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∼</m:t>
                </m:r>
                <m:r>
                  <m:rPr>
                    <m:scr m:val="script"/>
                  </m:rPr>
                  <a:rPr xmlns:a="http://schemas.openxmlformats.org/drawingml/2006/main" sz="380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O</m:t>
                </m:r>
                <m:r>
                  <a:rPr xmlns:a="http://schemas.openxmlformats.org/drawingml/2006/main" sz="380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380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10</m:t>
                </m:r>
                <m:r>
                  <a:rPr xmlns:a="http://schemas.openxmlformats.org/drawingml/2006/main" sz="380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)</m:t>
                </m:r>
                <m:r>
                  <a:rPr xmlns:a="http://schemas.openxmlformats.org/drawingml/2006/main" sz="380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-</m:t>
                </m:r>
                <m:r>
                  <m:rPr>
                    <m:scr m:val="script"/>
                  </m:rPr>
                  <a:rPr xmlns:a="http://schemas.openxmlformats.org/drawingml/2006/main" sz="380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O</m:t>
                </m:r>
                <m:r>
                  <a:rPr xmlns:a="http://schemas.openxmlformats.org/drawingml/2006/main" sz="380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380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100</m:t>
                </m:r>
                <m:r>
                  <a:rPr xmlns:a="http://schemas.openxmlformats.org/drawingml/2006/main" sz="380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neutrinos/Mt/decade</a:t>
            </a:r>
            <a:endParaRPr>
              <a:solidFill>
                <a:srgbClr val="004D80"/>
              </a:solidFill>
            </a:endParaRPr>
          </a:p>
        </p:txBody>
      </p:sp>
      <p:sp>
        <p:nvSpPr>
          <p:cNvPr id="613" name="Star"/>
          <p:cNvSpPr/>
          <p:nvPr/>
        </p:nvSpPr>
        <p:spPr>
          <a:xfrm>
            <a:off x="5675185" y="3929781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14" name="Star"/>
          <p:cNvSpPr/>
          <p:nvPr/>
        </p:nvSpPr>
        <p:spPr>
          <a:xfrm>
            <a:off x="9745331" y="3589782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15" name="Star"/>
          <p:cNvSpPr/>
          <p:nvPr/>
        </p:nvSpPr>
        <p:spPr>
          <a:xfrm>
            <a:off x="10922549" y="3488058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16" name="Star"/>
          <p:cNvSpPr/>
          <p:nvPr/>
        </p:nvSpPr>
        <p:spPr>
          <a:xfrm>
            <a:off x="9442012" y="4066006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17" name="Star"/>
          <p:cNvSpPr/>
          <p:nvPr/>
        </p:nvSpPr>
        <p:spPr>
          <a:xfrm>
            <a:off x="10364607" y="4209058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18" name="Star"/>
          <p:cNvSpPr/>
          <p:nvPr/>
        </p:nvSpPr>
        <p:spPr>
          <a:xfrm>
            <a:off x="10364607" y="3172101"/>
            <a:ext cx="376573" cy="427551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19" name="Star"/>
          <p:cNvSpPr/>
          <p:nvPr/>
        </p:nvSpPr>
        <p:spPr>
          <a:xfrm>
            <a:off x="9743618" y="4435930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20" name="Star"/>
          <p:cNvSpPr/>
          <p:nvPr/>
        </p:nvSpPr>
        <p:spPr>
          <a:xfrm>
            <a:off x="11855925" y="3925661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21" name="Star"/>
          <p:cNvSpPr/>
          <p:nvPr/>
        </p:nvSpPr>
        <p:spPr>
          <a:xfrm>
            <a:off x="11480491" y="3007803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22" name="Star"/>
          <p:cNvSpPr/>
          <p:nvPr/>
        </p:nvSpPr>
        <p:spPr>
          <a:xfrm>
            <a:off x="11135543" y="4774150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23" name="Star"/>
          <p:cNvSpPr/>
          <p:nvPr/>
        </p:nvSpPr>
        <p:spPr>
          <a:xfrm>
            <a:off x="11287203" y="4131104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24" name="Star"/>
          <p:cNvSpPr/>
          <p:nvPr/>
        </p:nvSpPr>
        <p:spPr>
          <a:xfrm>
            <a:off x="10364607" y="3733450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25" name="Star"/>
          <p:cNvSpPr/>
          <p:nvPr/>
        </p:nvSpPr>
        <p:spPr>
          <a:xfrm>
            <a:off x="10541544" y="4668728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26" name="Star"/>
          <p:cNvSpPr/>
          <p:nvPr/>
        </p:nvSpPr>
        <p:spPr>
          <a:xfrm>
            <a:off x="11480491" y="3569453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27" name="Star"/>
          <p:cNvSpPr/>
          <p:nvPr/>
        </p:nvSpPr>
        <p:spPr>
          <a:xfrm>
            <a:off x="10812646" y="4069552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28" name="Star"/>
          <p:cNvSpPr/>
          <p:nvPr/>
        </p:nvSpPr>
        <p:spPr>
          <a:xfrm>
            <a:off x="11681296" y="4774150"/>
            <a:ext cx="376572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29" name="Star"/>
          <p:cNvSpPr/>
          <p:nvPr/>
        </p:nvSpPr>
        <p:spPr>
          <a:xfrm>
            <a:off x="9934961" y="4066006"/>
            <a:ext cx="376573" cy="42755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0" name="Star"/>
          <p:cNvSpPr/>
          <p:nvPr/>
        </p:nvSpPr>
        <p:spPr>
          <a:xfrm>
            <a:off x="9387013" y="3233195"/>
            <a:ext cx="376573" cy="427551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FFD4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1" name="Rounded Rectangle"/>
          <p:cNvSpPr/>
          <p:nvPr/>
        </p:nvSpPr>
        <p:spPr>
          <a:xfrm>
            <a:off x="9359655" y="2864691"/>
            <a:ext cx="3156503" cy="2538085"/>
          </a:xfrm>
          <a:prstGeom prst="roundRect">
            <a:avLst>
              <a:gd name="adj" fmla="val 7506"/>
            </a:avLst>
          </a:prstGeom>
          <a:solidFill>
            <a:srgbClr val="D5D5D5">
              <a:alpha val="77366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2" name="DSNB…"/>
          <p:cNvSpPr txBox="1"/>
          <p:nvPr/>
        </p:nvSpPr>
        <p:spPr>
          <a:xfrm>
            <a:off x="9825203" y="3866369"/>
            <a:ext cx="834391" cy="72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2000">
                <a:solidFill>
                  <a:schemeClr val="accent4">
                    <a:hueOff val="-1247790"/>
                    <a:lumOff val="-12326"/>
                  </a:schemeClr>
                </a:solidFill>
              </a:defRPr>
            </a:pPr>
            <a:r>
              <a:t>DSNB</a:t>
            </a:r>
          </a:p>
          <a:p>
            <a:pPr>
              <a:defRPr b="1" sz="2000">
                <a:solidFill>
                  <a:schemeClr val="accent4">
                    <a:hueOff val="-1247790"/>
                    <a:lumOff val="-12326"/>
                  </a:schemeClr>
                </a:solidFill>
              </a:defRPr>
            </a:pPr>
            <a:r>
              <a:t>~ Gpc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8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639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640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41" name="Motivations for triggered-searches"/>
          <p:cNvSpPr txBox="1"/>
          <p:nvPr/>
        </p:nvSpPr>
        <p:spPr>
          <a:xfrm>
            <a:off x="2264240" y="196864"/>
            <a:ext cx="8476320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Motivations for triggered-searches</a:t>
            </a:r>
          </a:p>
        </p:txBody>
      </p:sp>
      <p:sp>
        <p:nvSpPr>
          <p:cNvPr id="642" name="WHY?…"/>
          <p:cNvSpPr/>
          <p:nvPr/>
        </p:nvSpPr>
        <p:spPr>
          <a:xfrm>
            <a:off x="578673" y="1336185"/>
            <a:ext cx="11847454" cy="3918852"/>
          </a:xfrm>
          <a:prstGeom prst="roundRect">
            <a:avLst>
              <a:gd name="adj" fmla="val 4713"/>
            </a:avLst>
          </a:prstGeom>
          <a:gradFill>
            <a:gsLst>
              <a:gs pos="0">
                <a:srgbClr val="D4FB79"/>
              </a:gs>
              <a:gs pos="100000">
                <a:srgbClr val="8EFA00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/>
          <a:lstStyle/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WHY?</a:t>
            </a: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Deliver a local sample of neutrino events from CCSNe:</a:t>
            </a: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Population averaged energy, luminosity</a:t>
            </a: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Comparison with DSNB (diffuse supernova neutrino background) or Galactic CCSNe </a:t>
            </a: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Understanding SN populations including NSFC and BHFC</a:t>
            </a: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and much more….</a:t>
            </a:r>
          </a:p>
          <a:p>
            <a:pPr>
              <a:defRPr b="1" sz="15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</a:p>
          <a:p>
            <a:pPr>
              <a:defRPr b="1" sz="15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 </a:t>
            </a:r>
          </a:p>
        </p:txBody>
      </p:sp>
      <p:pic>
        <p:nvPicPr>
          <p:cNvPr id="643" name="Unknown.jpeg" descr="Unknown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363296" y="3685685"/>
            <a:ext cx="2060970" cy="2060971"/>
          </a:xfrm>
          <a:prstGeom prst="rect">
            <a:avLst/>
          </a:prstGeom>
          <a:ln w="12700">
            <a:miter lim="400000"/>
          </a:ln>
        </p:spPr>
      </p:pic>
      <p:sp>
        <p:nvSpPr>
          <p:cNvPr id="644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645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Rounded Rectangle"/>
          <p:cNvSpPr/>
          <p:nvPr/>
        </p:nvSpPr>
        <p:spPr>
          <a:xfrm>
            <a:off x="1393125" y="5307216"/>
            <a:ext cx="10023127" cy="1384099"/>
          </a:xfrm>
          <a:prstGeom prst="roundRect">
            <a:avLst>
              <a:gd name="adj" fmla="val 13763"/>
            </a:avLst>
          </a:prstGeom>
          <a:solidFill>
            <a:schemeClr val="accent3">
              <a:hueOff val="-274225"/>
              <a:satOff val="26768"/>
              <a:lumOff val="1136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8" name="Rounded Rectangle"/>
          <p:cNvSpPr/>
          <p:nvPr/>
        </p:nvSpPr>
        <p:spPr>
          <a:xfrm>
            <a:off x="217210" y="2778941"/>
            <a:ext cx="12570380" cy="1807997"/>
          </a:xfrm>
          <a:prstGeom prst="roundRect">
            <a:avLst>
              <a:gd name="adj" fmla="val 10537"/>
            </a:avLst>
          </a:prstGeom>
          <a:solidFill>
            <a:schemeClr val="accent3">
              <a:hueOff val="-274225"/>
              <a:satOff val="26768"/>
              <a:lumOff val="1136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9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0" name="Slide Number"/>
          <p:cNvSpPr txBox="1"/>
          <p:nvPr>
            <p:ph type="sldNum" sz="quarter" idx="4294967295"/>
          </p:nvPr>
        </p:nvSpPr>
        <p:spPr>
          <a:xfrm>
            <a:off x="12751882" y="9416563"/>
            <a:ext cx="172805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181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Memory-triggered SN neutrino detection…"/>
          <p:cNvSpPr txBox="1"/>
          <p:nvPr/>
        </p:nvSpPr>
        <p:spPr>
          <a:xfrm>
            <a:off x="8333055" y="9179048"/>
            <a:ext cx="4111787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sp>
        <p:nvSpPr>
          <p:cNvPr id="183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4" name="Based on"/>
          <p:cNvSpPr txBox="1"/>
          <p:nvPr/>
        </p:nvSpPr>
        <p:spPr>
          <a:xfrm>
            <a:off x="5330528" y="196864"/>
            <a:ext cx="2343744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Based on</a:t>
            </a:r>
          </a:p>
        </p:txBody>
      </p:sp>
      <p:sp>
        <p:nvSpPr>
          <p:cNvPr id="185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186" name="The neutrino gravitational memory from a core collapse supernova: phenomenology and physics potential…"/>
          <p:cNvSpPr txBox="1"/>
          <p:nvPr/>
        </p:nvSpPr>
        <p:spPr>
          <a:xfrm>
            <a:off x="592419" y="2967691"/>
            <a:ext cx="12095024" cy="1807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1" sz="2200">
                <a:solidFill>
                  <a:srgbClr val="000000"/>
                </a:solidFill>
              </a:defRPr>
            </a:pPr>
            <a:r>
              <a:t>The neutrino gravitational memory from a core collapse supernova: phenomenology and physics potential</a:t>
            </a:r>
          </a:p>
          <a:p>
            <a:pPr>
              <a:defRPr b="1" sz="2200">
                <a:solidFill>
                  <a:srgbClr val="000000"/>
                </a:solidFill>
              </a:defRPr>
            </a:pPr>
            <a:r>
              <a:rPr u="sng"/>
              <a:t>MM</a:t>
            </a:r>
            <a:r>
              <a:t>, C. Cardona, C. Lunardini</a:t>
            </a:r>
          </a:p>
          <a:p>
            <a:pPr>
              <a:defRPr b="1" sz="2200">
                <a:solidFill>
                  <a:srgbClr val="000000"/>
                </a:solidFill>
              </a:defRPr>
            </a:pPr>
            <a:r>
              <a:rPr>
                <a:solidFill>
                  <a:schemeClr val="accent1"/>
                </a:solidFill>
              </a:rPr>
              <a:t>JCAP 07 (2021) 055</a:t>
            </a:r>
            <a:r>
              <a:t> (arXiv: 2105.05862).</a:t>
            </a:r>
          </a:p>
        </p:txBody>
      </p:sp>
      <p:sp>
        <p:nvSpPr>
          <p:cNvPr id="187" name="Memory-triggered supernova neutrino detection…"/>
          <p:cNvSpPr txBox="1"/>
          <p:nvPr/>
        </p:nvSpPr>
        <p:spPr>
          <a:xfrm>
            <a:off x="1124874" y="5438167"/>
            <a:ext cx="11030113" cy="11221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1" sz="2200">
                <a:solidFill>
                  <a:srgbClr val="000000"/>
                </a:solidFill>
              </a:defRPr>
            </a:pPr>
            <a:r>
              <a:t>Memory-triggered supernova neutrino detection</a:t>
            </a:r>
          </a:p>
          <a:p>
            <a:pPr>
              <a:defRPr b="1" sz="2200">
                <a:solidFill>
                  <a:srgbClr val="000000"/>
                </a:solidFill>
              </a:defRPr>
            </a:pPr>
            <a:r>
              <a:rPr u="sng"/>
              <a:t>MM</a:t>
            </a:r>
            <a:r>
              <a:t>, Z. Lin, C. Lunardini</a:t>
            </a:r>
          </a:p>
          <a:p>
            <a:pPr>
              <a:defRPr b="1" sz="2200">
                <a:solidFill>
                  <a:srgbClr val="000000"/>
                </a:solidFill>
              </a:defRPr>
            </a:pPr>
            <a:r>
              <a:rPr>
                <a:solidFill>
                  <a:schemeClr val="accent1"/>
                </a:solidFill>
              </a:rPr>
              <a:t>S</a:t>
            </a:r>
            <a:r>
              <a:rPr i="1">
                <a:solidFill>
                  <a:schemeClr val="accent1"/>
                </a:solidFill>
              </a:rPr>
              <a:t>ubmitted to PRL </a:t>
            </a:r>
            <a:r>
              <a:t>(arXiv: 2110.14657)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48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649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650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51" name="Motivations for triggered-searches"/>
          <p:cNvSpPr txBox="1"/>
          <p:nvPr/>
        </p:nvSpPr>
        <p:spPr>
          <a:xfrm>
            <a:off x="2264240" y="196864"/>
            <a:ext cx="8476320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Motivations for triggered-searches</a:t>
            </a:r>
          </a:p>
        </p:txBody>
      </p:sp>
      <p:sp>
        <p:nvSpPr>
          <p:cNvPr id="652" name="WHY?…"/>
          <p:cNvSpPr/>
          <p:nvPr/>
        </p:nvSpPr>
        <p:spPr>
          <a:xfrm>
            <a:off x="578673" y="1336185"/>
            <a:ext cx="11847454" cy="3918852"/>
          </a:xfrm>
          <a:prstGeom prst="roundRect">
            <a:avLst>
              <a:gd name="adj" fmla="val 4713"/>
            </a:avLst>
          </a:prstGeom>
          <a:gradFill>
            <a:gsLst>
              <a:gs pos="0">
                <a:srgbClr val="D4FB79"/>
              </a:gs>
              <a:gs pos="100000">
                <a:srgbClr val="8EFA00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/>
          <a:lstStyle/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WHY?</a:t>
            </a: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Deliver a local sample of neutrino events from CCSNe:</a:t>
            </a: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Population averaged energy, luminosity</a:t>
            </a: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Comparison with DSNB (diffuse supernova neutrino background) or Galactic CCSNe </a:t>
            </a: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Understanding SN populations including NSFC and BHFC</a:t>
            </a: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and much more….</a:t>
            </a:r>
          </a:p>
          <a:p>
            <a:pPr>
              <a:defRPr b="1" sz="15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</a:p>
          <a:p>
            <a:pPr>
              <a:defRPr b="1" sz="15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 </a:t>
            </a:r>
          </a:p>
        </p:txBody>
      </p:sp>
      <p:pic>
        <p:nvPicPr>
          <p:cNvPr id="653" name="Unknown.jpeg" descr="Unknown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363296" y="3685685"/>
            <a:ext cx="2060970" cy="2060971"/>
          </a:xfrm>
          <a:prstGeom prst="rect">
            <a:avLst/>
          </a:prstGeom>
          <a:ln w="12700">
            <a:miter lim="400000"/>
          </a:ln>
        </p:spPr>
      </p:pic>
      <p:sp>
        <p:nvSpPr>
          <p:cNvPr id="654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655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sp>
        <p:nvSpPr>
          <p:cNvPr id="656" name="CHALLENGES:…"/>
          <p:cNvSpPr/>
          <p:nvPr/>
        </p:nvSpPr>
        <p:spPr>
          <a:xfrm>
            <a:off x="726580" y="6137542"/>
            <a:ext cx="11551640" cy="2159001"/>
          </a:xfrm>
          <a:prstGeom prst="roundRect">
            <a:avLst>
              <a:gd name="adj" fmla="val 12250"/>
            </a:avLst>
          </a:prstGeom>
          <a:gradFill>
            <a:gsLst>
              <a:gs pos="0">
                <a:srgbClr val="FF8AD8"/>
              </a:gs>
              <a:gs pos="100000">
                <a:srgbClr val="FF7E79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/>
          <a:lstStyle/>
          <a:p>
            <a:pPr defTabSz="457200">
              <a:defRPr b="1" sz="2000">
                <a:solidFill>
                  <a:srgbClr val="000000"/>
                </a:solidFill>
              </a:defRPr>
            </a:pPr>
            <a:r>
              <a:t>CHALLENGES:</a:t>
            </a:r>
          </a:p>
          <a:p>
            <a:pPr defTabSz="457200">
              <a:defRPr b="1" sz="2000">
                <a:solidFill>
                  <a:srgbClr val="000000"/>
                </a:solidFill>
              </a:defRPr>
            </a:pPr>
          </a:p>
          <a:p>
            <a:pPr defTabSz="457200">
              <a:defRPr b="1" sz="2000">
                <a:solidFill>
                  <a:srgbClr val="000000"/>
                </a:solidFill>
              </a:defRPr>
            </a:pPr>
            <a:r>
              <a:t>CCSNe in immediate neighborhood are extremely rare</a:t>
            </a:r>
          </a:p>
          <a:p>
            <a:pPr defTabSz="457200">
              <a:defRPr b="1" sz="2000">
                <a:solidFill>
                  <a:srgbClr val="000000"/>
                </a:solidFill>
              </a:defRPr>
            </a:pPr>
          </a:p>
          <a:p>
            <a:pPr defTabSz="457200">
              <a:defRPr b="1" sz="2000">
                <a:solidFill>
                  <a:srgbClr val="000000"/>
                </a:solidFill>
              </a:defRPr>
            </a:pPr>
            <a:r>
              <a:t>Limited distance ~ 1-3 Mpc to have significant statistics</a:t>
            </a:r>
          </a:p>
        </p:txBody>
      </p:sp>
      <p:pic>
        <p:nvPicPr>
          <p:cNvPr id="657" name="Unknown.jpeg" descr="Unknown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69716" y="5493179"/>
            <a:ext cx="2306241" cy="138374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60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661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662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63" name="Detection probabilities and CCSN rates"/>
          <p:cNvSpPr txBox="1"/>
          <p:nvPr/>
        </p:nvSpPr>
        <p:spPr>
          <a:xfrm>
            <a:off x="1718902" y="196864"/>
            <a:ext cx="9566996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Detection probabilities and CCSN rates</a:t>
            </a:r>
          </a:p>
        </p:txBody>
      </p:sp>
      <p:pic>
        <p:nvPicPr>
          <p:cNvPr id="664" name="fig3_rsn_pdet_nsfc.pdf" descr="fig3_rsn_pdet_nsfc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29876" y="1587500"/>
            <a:ext cx="11145048" cy="6578600"/>
          </a:xfrm>
          <a:prstGeom prst="rect">
            <a:avLst/>
          </a:prstGeom>
          <a:ln w="12700">
            <a:miter lim="400000"/>
          </a:ln>
        </p:spPr>
      </p:pic>
      <p:sp>
        <p:nvSpPr>
          <p:cNvPr id="665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666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69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670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671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72" name="Detection probabilities and CCSN rates"/>
          <p:cNvSpPr txBox="1"/>
          <p:nvPr/>
        </p:nvSpPr>
        <p:spPr>
          <a:xfrm>
            <a:off x="1718902" y="196864"/>
            <a:ext cx="9566996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Detection probabilities and CCSN rates</a:t>
            </a:r>
          </a:p>
        </p:txBody>
      </p:sp>
      <p:pic>
        <p:nvPicPr>
          <p:cNvPr id="673" name="fig3_rsn_pdet_bhfc.pdf" descr="fig3_rsn_pdet_bhfc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6653" y="1588974"/>
            <a:ext cx="11191494" cy="6575652"/>
          </a:xfrm>
          <a:prstGeom prst="rect">
            <a:avLst/>
          </a:prstGeom>
          <a:ln w="12700">
            <a:miter lim="400000"/>
          </a:ln>
        </p:spPr>
      </p:pic>
      <p:sp>
        <p:nvSpPr>
          <p:cNvPr id="674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675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Rectangle"/>
          <p:cNvSpPr/>
          <p:nvPr/>
        </p:nvSpPr>
        <p:spPr>
          <a:xfrm>
            <a:off x="3722206" y="4188165"/>
            <a:ext cx="5560388" cy="1377270"/>
          </a:xfrm>
          <a:prstGeom prst="rect">
            <a:avLst/>
          </a:prstGeom>
          <a:ln w="50800">
            <a:solidFill>
              <a:schemeClr val="accent4">
                <a:hueOff val="-1247790"/>
                <a:lumOff val="-1232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78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79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680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681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82" name="Recipe in brief"/>
          <p:cNvSpPr txBox="1"/>
          <p:nvPr/>
        </p:nvSpPr>
        <p:spPr>
          <a:xfrm>
            <a:off x="4720166" y="196864"/>
            <a:ext cx="3564468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Recipe in brief</a:t>
            </a:r>
          </a:p>
        </p:txBody>
      </p:sp>
      <p:sp>
        <p:nvSpPr>
          <p:cNvPr id="683" name="Line"/>
          <p:cNvSpPr/>
          <p:nvPr/>
        </p:nvSpPr>
        <p:spPr>
          <a:xfrm flipH="1">
            <a:off x="7271561" y="3177756"/>
            <a:ext cx="997357" cy="142060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84" name="Line"/>
          <p:cNvSpPr/>
          <p:nvPr/>
        </p:nvSpPr>
        <p:spPr>
          <a:xfrm flipH="1" flipV="1">
            <a:off x="8391197" y="5085538"/>
            <a:ext cx="997779" cy="121713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85" name="Line"/>
          <p:cNvSpPr/>
          <p:nvPr/>
        </p:nvSpPr>
        <p:spPr>
          <a:xfrm flipV="1">
            <a:off x="2967006" y="4998821"/>
            <a:ext cx="861729" cy="86172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86" name="Equation"/>
          <p:cNvSpPr txBox="1"/>
          <p:nvPr/>
        </p:nvSpPr>
        <p:spPr>
          <a:xfrm>
            <a:off x="3822608" y="4564364"/>
            <a:ext cx="5127424" cy="94558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Sup>
                    <m:e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e>
                    <m:sub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sub>
                    <m:sup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</m:sup>
                  </m:sSubSup>
                  <m:r>
                    <a:rPr xmlns:a="http://schemas.openxmlformats.org/drawingml/2006/main" sz="30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30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D</m:t>
                  </m:r>
                  <m:r>
                    <a:rPr xmlns:a="http://schemas.openxmlformats.org/drawingml/2006/main" sz="30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0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m:rPr>
                      <m:sty m:val="p"/>
                    </m:rPr>
                    <a:rPr xmlns:a="http://schemas.openxmlformats.org/drawingml/2006/main" sz="30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Δ</m:t>
                  </m:r>
                  <m:r>
                    <a:rPr xmlns:a="http://schemas.openxmlformats.org/drawingml/2006/main" sz="30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T</m:t>
                  </m:r>
                  <m:limLow>
                    <m:e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∑</m:t>
                      </m:r>
                    </m:e>
                    <m:lim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e>
                          <m:r>
                            <a:rPr xmlns:a="http://schemas.openxmlformats.org/drawingml/2006/main" sz="3000" i="1">
                              <a:solidFill>
                                <a:srgbClr val="960D52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xmlns:a="http://schemas.openxmlformats.org/drawingml/2006/main" sz="3000" i="1">
                              <a:solidFill>
                                <a:srgbClr val="960D52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</m:sub>
                      </m:sSub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</m:lim>
                  </m:limLow>
                  <m:sSub>
                    <m:e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</m:e>
                    <m:sub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30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30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</m:e>
                    <m:sub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30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)</m:t>
                  </m:r>
                  <m:sSubSup>
                    <m:e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</m:e>
                    <m:sub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sub>
                    <m:sup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W</m:t>
                      </m:r>
                    </m:sup>
                  </m:sSubSup>
                  <m:r>
                    <a:rPr xmlns:a="http://schemas.openxmlformats.org/drawingml/2006/main" sz="30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</m:e>
                    <m:sub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30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  <a:endParaRPr sz="3000">
              <a:solidFill>
                <a:srgbClr val="970E53"/>
              </a:solidFill>
            </a:endParaRPr>
          </a:p>
        </p:txBody>
      </p:sp>
      <p:sp>
        <p:nvSpPr>
          <p:cNvPr id="687" name="Detector running…"/>
          <p:cNvSpPr txBox="1"/>
          <p:nvPr/>
        </p:nvSpPr>
        <p:spPr>
          <a:xfrm>
            <a:off x="1834525" y="2626646"/>
            <a:ext cx="2235963" cy="72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2000">
                <a:solidFill>
                  <a:schemeClr val="accent5">
                    <a:lumOff val="-29866"/>
                  </a:schemeClr>
                </a:solidFill>
              </a:defRPr>
            </a:pPr>
            <a:r>
              <a:t>Detector running </a:t>
            </a:r>
          </a:p>
          <a:p>
            <a:pPr>
              <a:defRPr b="1" sz="2000">
                <a:solidFill>
                  <a:schemeClr val="accent5">
                    <a:lumOff val="-29866"/>
                  </a:schemeClr>
                </a:solidFill>
              </a:defRPr>
            </a:pPr>
            <a:r>
              <a:t>time</a:t>
            </a:r>
          </a:p>
        </p:txBody>
      </p:sp>
      <p:sp>
        <p:nvSpPr>
          <p:cNvPr id="688" name="Line"/>
          <p:cNvSpPr/>
          <p:nvPr/>
        </p:nvSpPr>
        <p:spPr>
          <a:xfrm>
            <a:off x="4076845" y="2988547"/>
            <a:ext cx="1626081" cy="162608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89" name="Total number of…"/>
          <p:cNvSpPr txBox="1"/>
          <p:nvPr/>
        </p:nvSpPr>
        <p:spPr>
          <a:xfrm>
            <a:off x="460985" y="5837661"/>
            <a:ext cx="3919729" cy="13642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2000">
                <a:solidFill>
                  <a:schemeClr val="accent5">
                    <a:lumOff val="-29866"/>
                  </a:schemeClr>
                </a:solidFill>
              </a:defRPr>
            </a:pPr>
            <a:r>
              <a:t>Total number of </a:t>
            </a:r>
          </a:p>
          <a:p>
            <a:pPr>
              <a:defRPr b="1" sz="2000">
                <a:solidFill>
                  <a:schemeClr val="accent5">
                    <a:lumOff val="-29866"/>
                  </a:schemeClr>
                </a:solidFill>
              </a:defRPr>
            </a:pPr>
            <a:r>
              <a:t>memory-triggered </a:t>
            </a:r>
          </a:p>
          <a:p>
            <a:pPr>
              <a:defRPr b="1" sz="2000">
                <a:solidFill>
                  <a:schemeClr val="accent5">
                    <a:lumOff val="-29866"/>
                  </a:schemeClr>
                </a:solidFill>
              </a:defRPr>
            </a:pPr>
            <a:r>
              <a:t>neutrino events from all CCSNe</a:t>
            </a:r>
          </a:p>
          <a:p>
            <a:pPr>
              <a:defRPr b="1" sz="2000">
                <a:solidFill>
                  <a:schemeClr val="accent5">
                    <a:lumOff val="-29866"/>
                  </a:schemeClr>
                </a:solidFill>
              </a:defRPr>
            </a:pPr>
            <a:r>
              <a:t>within a distance D</a:t>
            </a:r>
          </a:p>
        </p:txBody>
      </p:sp>
      <p:sp>
        <p:nvSpPr>
          <p:cNvPr id="690" name="Predicted number of neutrino events…"/>
          <p:cNvSpPr txBox="1"/>
          <p:nvPr/>
        </p:nvSpPr>
        <p:spPr>
          <a:xfrm>
            <a:off x="8170490" y="1828574"/>
            <a:ext cx="2756906" cy="1364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1" sz="2000">
                <a:solidFill>
                  <a:schemeClr val="accent5">
                    <a:lumOff val="-29866"/>
                  </a:schemeClr>
                </a:solidFill>
              </a:defRPr>
            </a:pPr>
            <a:r>
              <a:t>Predicted number of neutrino events </a:t>
            </a:r>
          </a:p>
          <a:p>
            <a:pPr>
              <a:defRPr b="1" sz="2000">
                <a:solidFill>
                  <a:schemeClr val="accent5">
                    <a:lumOff val="-29866"/>
                  </a:schemeClr>
                </a:solidFill>
              </a:defRPr>
            </a:pPr>
            <a:r>
              <a:t>in detector from a CCSN in the galaxy </a:t>
            </a:r>
            <a:r>
              <a:rPr i="1"/>
              <a:t>j</a:t>
            </a:r>
          </a:p>
        </p:txBody>
      </p:sp>
      <p:sp>
        <p:nvSpPr>
          <p:cNvPr id="691" name="Line"/>
          <p:cNvSpPr/>
          <p:nvPr/>
        </p:nvSpPr>
        <p:spPr>
          <a:xfrm flipH="1" flipV="1">
            <a:off x="6383577" y="5458711"/>
            <a:ext cx="761001" cy="122987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92" name="CCSN rate in the galaxy j"/>
          <p:cNvSpPr txBox="1"/>
          <p:nvPr/>
        </p:nvSpPr>
        <p:spPr>
          <a:xfrm>
            <a:off x="5578504" y="2409418"/>
            <a:ext cx="1847792" cy="72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1" sz="2000">
                <a:solidFill>
                  <a:schemeClr val="accent5">
                    <a:lumOff val="-29866"/>
                  </a:schemeClr>
                </a:solidFill>
              </a:defRPr>
            </a:pPr>
            <a:r>
              <a:t>CCSN rate in the galaxy </a:t>
            </a:r>
            <a:r>
              <a:rPr i="1"/>
              <a:t>j</a:t>
            </a:r>
          </a:p>
        </p:txBody>
      </p:sp>
      <p:sp>
        <p:nvSpPr>
          <p:cNvPr id="693" name="Distance to the galaxy j"/>
          <p:cNvSpPr txBox="1"/>
          <p:nvPr/>
        </p:nvSpPr>
        <p:spPr>
          <a:xfrm>
            <a:off x="6427572" y="6610490"/>
            <a:ext cx="1847792" cy="72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1" sz="2000">
                <a:solidFill>
                  <a:schemeClr val="accent5">
                    <a:lumOff val="-29866"/>
                  </a:schemeClr>
                </a:solidFill>
              </a:defRPr>
            </a:pPr>
            <a:r>
              <a:t>Distance to the galaxy </a:t>
            </a:r>
            <a:r>
              <a:rPr i="1"/>
              <a:t>j</a:t>
            </a:r>
          </a:p>
        </p:txBody>
      </p:sp>
      <p:sp>
        <p:nvSpPr>
          <p:cNvPr id="694" name="Probability of detecting the memory from a CCSN in the galaxy j"/>
          <p:cNvSpPr txBox="1"/>
          <p:nvPr/>
        </p:nvSpPr>
        <p:spPr>
          <a:xfrm>
            <a:off x="8858836" y="6233168"/>
            <a:ext cx="2756906" cy="1364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1" sz="2000">
                <a:solidFill>
                  <a:schemeClr val="accent5">
                    <a:lumOff val="-29866"/>
                  </a:schemeClr>
                </a:solidFill>
              </a:defRPr>
            </a:pPr>
            <a:r>
              <a:t>Probability of detecting the memory from a CCSN in the galaxy </a:t>
            </a:r>
            <a:r>
              <a:rPr i="1"/>
              <a:t>j</a:t>
            </a:r>
          </a:p>
        </p:txBody>
      </p:sp>
      <p:sp>
        <p:nvSpPr>
          <p:cNvPr id="695" name="Line"/>
          <p:cNvSpPr/>
          <p:nvPr/>
        </p:nvSpPr>
        <p:spPr>
          <a:xfrm>
            <a:off x="6515939" y="3173223"/>
            <a:ext cx="337837" cy="142530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96" name="Line"/>
          <p:cNvSpPr/>
          <p:nvPr/>
        </p:nvSpPr>
        <p:spPr>
          <a:xfrm flipV="1">
            <a:off x="5245745" y="5457995"/>
            <a:ext cx="765632" cy="188161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97" name="Index of the galaxy, j=1,2,…."/>
          <p:cNvSpPr txBox="1"/>
          <p:nvPr/>
        </p:nvSpPr>
        <p:spPr>
          <a:xfrm>
            <a:off x="4304956" y="7264694"/>
            <a:ext cx="1847793" cy="1046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1" sz="2000">
                <a:solidFill>
                  <a:schemeClr val="accent5">
                    <a:lumOff val="-29866"/>
                  </a:schemeClr>
                </a:solidFill>
              </a:defRPr>
            </a:pPr>
            <a:r>
              <a:t>Index of the galaxy, </a:t>
            </a:r>
            <a:r>
              <a:rPr i="1"/>
              <a:t>j=1,2,….</a:t>
            </a:r>
          </a:p>
        </p:txBody>
      </p:sp>
      <p:sp>
        <p:nvSpPr>
          <p:cNvPr id="698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699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02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703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704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05" name="Results: Events and background - NSFC"/>
          <p:cNvSpPr txBox="1"/>
          <p:nvPr/>
        </p:nvSpPr>
        <p:spPr>
          <a:xfrm>
            <a:off x="1618318" y="196864"/>
            <a:ext cx="9768164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Results: Events and background - NSFC</a:t>
            </a:r>
          </a:p>
        </p:txBody>
      </p:sp>
      <p:pic>
        <p:nvPicPr>
          <p:cNvPr id="706" name="fig4_nnu_d_nsfc.pdf" descr="fig4_nnu_d_nsfc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32625" y="1693172"/>
            <a:ext cx="9939550" cy="6367256"/>
          </a:xfrm>
          <a:prstGeom prst="rect">
            <a:avLst/>
          </a:prstGeom>
          <a:ln w="12700">
            <a:miter lim="400000"/>
          </a:ln>
        </p:spPr>
      </p:pic>
      <p:sp>
        <p:nvSpPr>
          <p:cNvPr id="707" name="Untriggered backgrounds would be orders of magnitude higher!"/>
          <p:cNvSpPr txBox="1"/>
          <p:nvPr/>
        </p:nvSpPr>
        <p:spPr>
          <a:xfrm>
            <a:off x="4927214" y="8377261"/>
            <a:ext cx="7827773" cy="411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solidFill>
                  <a:schemeClr val="accent5">
                    <a:lumOff val="-29866"/>
                  </a:schemeClr>
                </a:solidFill>
              </a:defRPr>
            </a:lvl1pPr>
          </a:lstStyle>
          <a:p>
            <a:pPr/>
            <a:r>
              <a:t>Untriggered backgrounds would be orders of magnitude higher!</a:t>
            </a:r>
          </a:p>
        </p:txBody>
      </p:sp>
      <p:sp>
        <p:nvSpPr>
          <p:cNvPr id="708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709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12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713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714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715" name="fig4_nnu_d_mix.pdf" descr="fig4_nnu_d_mix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4284" y="1675333"/>
            <a:ext cx="9956232" cy="6402934"/>
          </a:xfrm>
          <a:prstGeom prst="rect">
            <a:avLst/>
          </a:prstGeom>
          <a:ln w="12700">
            <a:miter lim="400000"/>
          </a:ln>
        </p:spPr>
      </p:pic>
      <p:sp>
        <p:nvSpPr>
          <p:cNvPr id="716" name="60% NSFC + 40% BHFC"/>
          <p:cNvSpPr txBox="1"/>
          <p:nvPr/>
        </p:nvSpPr>
        <p:spPr>
          <a:xfrm>
            <a:off x="3349454" y="1973882"/>
            <a:ext cx="3703638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000000"/>
                </a:solidFill>
              </a:defRPr>
            </a:lvl1pPr>
          </a:lstStyle>
          <a:p>
            <a:pPr/>
            <a:r>
              <a:t>60% NSFC + 40% BHFC</a:t>
            </a:r>
          </a:p>
        </p:txBody>
      </p:sp>
      <p:sp>
        <p:nvSpPr>
          <p:cNvPr id="717" name="Results: Events and background - Mix"/>
          <p:cNvSpPr txBox="1"/>
          <p:nvPr/>
        </p:nvSpPr>
        <p:spPr>
          <a:xfrm>
            <a:off x="1877906" y="196864"/>
            <a:ext cx="9248988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Results: Events and background - Mix</a:t>
            </a:r>
          </a:p>
        </p:txBody>
      </p:sp>
      <p:sp>
        <p:nvSpPr>
          <p:cNvPr id="718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719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sp>
        <p:nvSpPr>
          <p:cNvPr id="720" name="Untriggered backgrounds would be orders of magnitude higher!"/>
          <p:cNvSpPr txBox="1"/>
          <p:nvPr/>
        </p:nvSpPr>
        <p:spPr>
          <a:xfrm>
            <a:off x="4927214" y="8377261"/>
            <a:ext cx="7827773" cy="411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solidFill>
                  <a:schemeClr val="accent5">
                    <a:lumOff val="-29866"/>
                  </a:schemeClr>
                </a:solidFill>
              </a:defRPr>
            </a:lvl1pPr>
          </a:lstStyle>
          <a:p>
            <a:pPr/>
            <a:r>
              <a:t>Untriggered backgrounds would be orders of magnitude higher!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23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724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725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26" name="Takeaways"/>
          <p:cNvSpPr txBox="1"/>
          <p:nvPr/>
        </p:nvSpPr>
        <p:spPr>
          <a:xfrm>
            <a:off x="5137996" y="196864"/>
            <a:ext cx="2728808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Takeaways</a:t>
            </a:r>
          </a:p>
        </p:txBody>
      </p:sp>
      <p:sp>
        <p:nvSpPr>
          <p:cNvPr id="727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sp>
        <p:nvSpPr>
          <p:cNvPr id="728" name="Could be realized in a few decades: upcoming deci-Hz GW interferometers and megaton scale neutrino detectors.…"/>
          <p:cNvSpPr txBox="1"/>
          <p:nvPr/>
        </p:nvSpPr>
        <p:spPr>
          <a:xfrm>
            <a:off x="144221" y="2945067"/>
            <a:ext cx="12716358" cy="58289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5382407">
              <a:defRPr b="1" sz="3000">
                <a:solidFill>
                  <a:srgbClr val="000000"/>
                </a:solidFill>
              </a:defRPr>
            </a:pPr>
            <a:endParaRPr b="0"/>
          </a:p>
          <a:p>
            <a:pPr marL="406399" indent="-406399" algn="l" defTabSz="5382407">
              <a:buSzPct val="123000"/>
              <a:buChar char="-"/>
              <a:defRPr sz="3000">
                <a:solidFill>
                  <a:srgbClr val="000000"/>
                </a:solidFill>
              </a:defRPr>
            </a:pPr>
            <a:r>
              <a:t>Could be realized in a few decades: upcoming deci-Hz GW interferometers and megaton scale neutrino detectors.  </a:t>
            </a:r>
          </a:p>
          <a:p>
            <a:pPr algn="l" defTabSz="5382407">
              <a:defRPr sz="3000">
                <a:solidFill>
                  <a:srgbClr val="000000"/>
                </a:solidFill>
              </a:defRPr>
            </a:pPr>
          </a:p>
          <a:p>
            <a:pPr marL="406399" indent="-406399" algn="l" defTabSz="5382407">
              <a:buSzPct val="123000"/>
              <a:buChar char="-"/>
              <a:defRPr sz="3000">
                <a:solidFill>
                  <a:srgbClr val="000000"/>
                </a:solidFill>
              </a:defRPr>
            </a:pPr>
            <a:r>
              <a:t>Will help in performing various statistical studies on the clean sample of neutrinos collected, giving further insights and information about SN neutrinos, NSFC, BHFC, etc. in the local Universe.</a:t>
            </a:r>
          </a:p>
          <a:p>
            <a:pPr algn="l" defTabSz="5382407">
              <a:defRPr sz="3000">
                <a:solidFill>
                  <a:srgbClr val="000000"/>
                </a:solidFill>
              </a:defRPr>
            </a:pPr>
          </a:p>
          <a:p>
            <a:pPr marL="406399" indent="-406399" algn="l" defTabSz="5382407">
              <a:buSzPct val="123000"/>
              <a:buChar char="-"/>
              <a:defRPr sz="3000">
                <a:solidFill>
                  <a:srgbClr val="000000"/>
                </a:solidFill>
              </a:defRPr>
            </a:pPr>
            <a:r>
              <a:t>For example, DECIGO+ will allow robust time triggers for supernovae at distances D ∼ 40 − 300 Mpc, resulting in a nearly background-free sample of ∼ 3 − 70 neutrino events per Mt per decade of operation.</a:t>
            </a:r>
          </a:p>
          <a:p>
            <a:pPr defTabSz="457200">
              <a:defRPr b="1" sz="2000" u="sng">
                <a:solidFill>
                  <a:srgbClr val="000000"/>
                </a:solidFill>
              </a:defRPr>
            </a:pPr>
          </a:p>
        </p:txBody>
      </p:sp>
      <p:sp>
        <p:nvSpPr>
          <p:cNvPr id="729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730" name="A new multi messenger approach to CCSNe: neutrino GW memory enables time-triggered search of supernova neutrinos."/>
          <p:cNvSpPr txBox="1"/>
          <p:nvPr/>
        </p:nvSpPr>
        <p:spPr>
          <a:xfrm>
            <a:off x="473936" y="1582874"/>
            <a:ext cx="12262486" cy="1030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382407">
              <a:defRPr b="1" sz="3000" u="sng">
                <a:solidFill>
                  <a:schemeClr val="accent6">
                    <a:satOff val="-16844"/>
                    <a:lumOff val="-30747"/>
                  </a:schemeClr>
                </a:solidFill>
              </a:defRPr>
            </a:lvl1pPr>
          </a:lstStyle>
          <a:p>
            <a:pPr/>
            <a:r>
              <a:t>A new multi messenger approach to CCSNe: neutrino GW memory enables time-triggered search of supernova neutrinos.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2" name="Betelgeuse.eso0927a.jpg" descr="Betelgeuse.eso0927a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674" y="50734"/>
            <a:ext cx="8451696" cy="5630131"/>
          </a:xfrm>
          <a:prstGeom prst="rect">
            <a:avLst/>
          </a:prstGeom>
          <a:ln w="12700">
            <a:miter lim="400000"/>
          </a:ln>
        </p:spPr>
      </p:pic>
      <p:sp>
        <p:nvSpPr>
          <p:cNvPr id="733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34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735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736" name="Rounded Rectangle"/>
          <p:cNvSpPr/>
          <p:nvPr/>
        </p:nvSpPr>
        <p:spPr>
          <a:xfrm>
            <a:off x="4407529" y="7697675"/>
            <a:ext cx="4189742" cy="911929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37" name="Thank You!"/>
          <p:cNvSpPr txBox="1"/>
          <p:nvPr/>
        </p:nvSpPr>
        <p:spPr>
          <a:xfrm>
            <a:off x="5132662" y="7822763"/>
            <a:ext cx="2739476" cy="6617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Thank You!</a:t>
            </a:r>
          </a:p>
        </p:txBody>
      </p:sp>
      <p:sp>
        <p:nvSpPr>
          <p:cNvPr id="738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pic>
        <p:nvPicPr>
          <p:cNvPr id="739" name="neutrino-beam-cartoon-Symmetry-graphic-2015.png" descr="neutrino-beam-cartoon-Symmetry-graphic-2015.png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11011" y="1679354"/>
            <a:ext cx="9444373" cy="5522098"/>
          </a:xfrm>
          <a:prstGeom prst="rect">
            <a:avLst/>
          </a:prstGeom>
          <a:ln w="12700">
            <a:miter lim="400000"/>
          </a:ln>
        </p:spPr>
      </p:pic>
      <p:sp>
        <p:nvSpPr>
          <p:cNvPr id="740" name="Team Neutrino reporting from a core-collapse supernova!"/>
          <p:cNvSpPr/>
          <p:nvPr/>
        </p:nvSpPr>
        <p:spPr>
          <a:xfrm>
            <a:off x="9235540" y="7025525"/>
            <a:ext cx="3745267" cy="1960811"/>
          </a:xfrm>
          <a:prstGeom prst="wedgeEllipseCallout">
            <a:avLst>
              <a:gd name="adj1" fmla="val -27984"/>
              <a:gd name="adj2" fmla="val -112100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Team Neutrino reporting from a core-collapse supernova!</a:t>
            </a:r>
          </a:p>
        </p:txBody>
      </p:sp>
      <p:pic>
        <p:nvPicPr>
          <p:cNvPr id="741" name="Screen Recording 2021-05-27 at 9.49.56 PM.mov" descr="Screen Recording 2021-05-27 at 9.49.56 PM.mov"/>
          <p:cNvPicPr>
            <a:picLocks noChangeAspect="0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7">
            <a:extLst/>
          </a:blip>
          <a:stretch>
            <a:fillRect/>
          </a:stretch>
        </p:blipFill>
        <p:spPr>
          <a:xfrm>
            <a:off x="35392" y="5684165"/>
            <a:ext cx="3187729" cy="30861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742" name="fig1_nnutot_d.pdf" descr="fig1_nnutot_d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232680" y="35437"/>
            <a:ext cx="4798868" cy="3098801"/>
          </a:xfrm>
          <a:prstGeom prst="rect">
            <a:avLst/>
          </a:prstGeom>
          <a:ln w="12700">
            <a:miter lim="400000"/>
          </a:ln>
        </p:spPr>
      </p:pic>
      <p:sp>
        <p:nvSpPr>
          <p:cNvPr id="743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83" fill="hold"/>
                                        <p:tgtEl>
                                          <p:spTgt spid="7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741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741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741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46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747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748" name="Rounded Rectangle"/>
          <p:cNvSpPr/>
          <p:nvPr/>
        </p:nvSpPr>
        <p:spPr>
          <a:xfrm>
            <a:off x="227335" y="4116028"/>
            <a:ext cx="12904002" cy="911929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49" name="Backup"/>
          <p:cNvSpPr txBox="1"/>
          <p:nvPr/>
        </p:nvSpPr>
        <p:spPr>
          <a:xfrm>
            <a:off x="5546936" y="4241117"/>
            <a:ext cx="1910928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Backup</a:t>
            </a:r>
          </a:p>
        </p:txBody>
      </p:sp>
      <p:sp>
        <p:nvSpPr>
          <p:cNvPr id="750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751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54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755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756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57" name="Neutrino flux parameters"/>
          <p:cNvSpPr txBox="1"/>
          <p:nvPr/>
        </p:nvSpPr>
        <p:spPr>
          <a:xfrm>
            <a:off x="3449404" y="196864"/>
            <a:ext cx="6105992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Neutrino flux parameters</a:t>
            </a:r>
          </a:p>
        </p:txBody>
      </p:sp>
      <p:sp>
        <p:nvSpPr>
          <p:cNvPr id="758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759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pic>
        <p:nvPicPr>
          <p:cNvPr id="760" name="Neutrino_2022_poster copy.pdf" descr="Neutrino_2022_poster copy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52924" y="1827132"/>
            <a:ext cx="8103153" cy="609933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90" name="Slide Number"/>
          <p:cNvSpPr txBox="1"/>
          <p:nvPr>
            <p:ph type="sldNum" sz="quarter" idx="4294967295"/>
          </p:nvPr>
        </p:nvSpPr>
        <p:spPr>
          <a:xfrm>
            <a:off x="12751882" y="9416563"/>
            <a:ext cx="172805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191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193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94" name="What is Gravitational Wave (GW) memory?"/>
          <p:cNvSpPr txBox="1"/>
          <p:nvPr/>
        </p:nvSpPr>
        <p:spPr>
          <a:xfrm>
            <a:off x="1376002" y="196864"/>
            <a:ext cx="10252796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What is Gravitational Wave (GW) memory?</a:t>
            </a:r>
          </a:p>
        </p:txBody>
      </p:sp>
      <p:pic>
        <p:nvPicPr>
          <p:cNvPr id="195" name="LISAwaves_HD_LARGE_QT_Video_1.mp4" descr="LISAwaves_HD_LARGE_QT_Video_1.mp4"/>
          <p:cNvPicPr>
            <a:picLocks noChangeAspect="0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330598" y="1393339"/>
            <a:ext cx="12385643" cy="6966923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The Laser Interferometer Space Antenna (LISA)"/>
          <p:cNvSpPr txBox="1"/>
          <p:nvPr/>
        </p:nvSpPr>
        <p:spPr>
          <a:xfrm>
            <a:off x="4040142" y="1637027"/>
            <a:ext cx="4924516" cy="6566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>
            <a:lvl1pPr>
              <a:defRPr sz="2000">
                <a:solidFill>
                  <a:srgbClr val="FFFFFF"/>
                </a:solidFill>
              </a:defRPr>
            </a:lvl1pPr>
          </a:lstStyle>
          <a:p>
            <a:pPr/>
            <a:r>
              <a:t>The Laser Interferometer Space Antenna (LISA)</a:t>
            </a:r>
          </a:p>
        </p:txBody>
      </p:sp>
      <p:sp>
        <p:nvSpPr>
          <p:cNvPr id="197" name="Animation Credits: Chris Meaney and NASA"/>
          <p:cNvSpPr txBox="1"/>
          <p:nvPr/>
        </p:nvSpPr>
        <p:spPr>
          <a:xfrm>
            <a:off x="10363402" y="8492718"/>
            <a:ext cx="2399787" cy="4806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>
            <a:lvl1pPr>
              <a:defRPr i="1" sz="1500">
                <a:solidFill>
                  <a:srgbClr val="000000"/>
                </a:solidFill>
              </a:defRPr>
            </a:lvl1pPr>
          </a:lstStyle>
          <a:p>
            <a:pPr/>
            <a:r>
              <a:t>Animation Credits: Chris Meaney and NASA</a:t>
            </a:r>
          </a:p>
        </p:txBody>
      </p:sp>
      <p:sp>
        <p:nvSpPr>
          <p:cNvPr id="198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66" fill="hold"/>
                                        <p:tgtEl>
                                          <p:spTgt spid="1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95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195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95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63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764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765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66" name="Models: NSFC"/>
          <p:cNvSpPr txBox="1"/>
          <p:nvPr/>
        </p:nvSpPr>
        <p:spPr>
          <a:xfrm>
            <a:off x="4747344" y="196864"/>
            <a:ext cx="3510112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Models: NSFC</a:t>
            </a:r>
          </a:p>
        </p:txBody>
      </p:sp>
      <p:sp>
        <p:nvSpPr>
          <p:cNvPr id="767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768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grpSp>
        <p:nvGrpSpPr>
          <p:cNvPr id="771" name="Group"/>
          <p:cNvGrpSpPr/>
          <p:nvPr/>
        </p:nvGrpSpPr>
        <p:grpSpPr>
          <a:xfrm>
            <a:off x="841748" y="2104409"/>
            <a:ext cx="11321304" cy="6474925"/>
            <a:chOff x="0" y="0"/>
            <a:chExt cx="11321302" cy="6474924"/>
          </a:xfrm>
        </p:grpSpPr>
        <p:sp>
          <p:nvSpPr>
            <p:cNvPr id="769" name="NSFC"/>
            <p:cNvSpPr txBox="1"/>
            <p:nvPr/>
          </p:nvSpPr>
          <p:spPr>
            <a:xfrm>
              <a:off x="8600218" y="213181"/>
              <a:ext cx="1200639" cy="4900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b="1" sz="3000">
                  <a:solidFill>
                    <a:srgbClr val="000000"/>
                  </a:solidFill>
                </a:defRPr>
              </a:lvl1pPr>
            </a:lstStyle>
            <a:p>
              <a:pPr/>
              <a:r>
                <a:t>NSFC</a:t>
              </a:r>
            </a:p>
          </p:txBody>
        </p:sp>
        <p:pic>
          <p:nvPicPr>
            <p:cNvPr id="770" name="plotsn.pdf" descr="plotsn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1321303" cy="64749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74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775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776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77" name="Models: BHFC"/>
          <p:cNvSpPr txBox="1"/>
          <p:nvPr/>
        </p:nvSpPr>
        <p:spPr>
          <a:xfrm>
            <a:off x="4733374" y="196864"/>
            <a:ext cx="3538052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Models: BHFC</a:t>
            </a:r>
          </a:p>
        </p:txBody>
      </p:sp>
      <p:sp>
        <p:nvSpPr>
          <p:cNvPr id="778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779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grpSp>
        <p:nvGrpSpPr>
          <p:cNvPr id="782" name="Group"/>
          <p:cNvGrpSpPr/>
          <p:nvPr/>
        </p:nvGrpSpPr>
        <p:grpSpPr>
          <a:xfrm>
            <a:off x="844550" y="2251845"/>
            <a:ext cx="11315700" cy="6477001"/>
            <a:chOff x="0" y="0"/>
            <a:chExt cx="11315700" cy="6477000"/>
          </a:xfrm>
        </p:grpSpPr>
        <p:sp>
          <p:nvSpPr>
            <p:cNvPr id="780" name="BHFC"/>
            <p:cNvSpPr txBox="1"/>
            <p:nvPr/>
          </p:nvSpPr>
          <p:spPr>
            <a:xfrm>
              <a:off x="8698476" y="194229"/>
              <a:ext cx="1213349" cy="5308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b="1" sz="3000">
                  <a:solidFill>
                    <a:srgbClr val="000000"/>
                  </a:solidFill>
                </a:defRPr>
              </a:lvl1pPr>
            </a:lstStyle>
            <a:p>
              <a:pPr/>
              <a:r>
                <a:t>BHFC</a:t>
              </a:r>
            </a:p>
          </p:txBody>
        </p:sp>
        <p:pic>
          <p:nvPicPr>
            <p:cNvPr id="781" name="plotfsn.pdf" descr="plotfsn.pdf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1315700" cy="6477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800" y="1655551"/>
            <a:ext cx="10972800" cy="6972301"/>
          </a:xfrm>
          <a:prstGeom prst="rect">
            <a:avLst/>
          </a:prstGeom>
          <a:ln w="12700">
            <a:miter lim="400000"/>
          </a:ln>
        </p:spPr>
      </p:pic>
      <p:sp>
        <p:nvSpPr>
          <p:cNvPr id="785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86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787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788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89" name="Comparison of backgrounds"/>
          <p:cNvSpPr txBox="1"/>
          <p:nvPr/>
        </p:nvSpPr>
        <p:spPr>
          <a:xfrm>
            <a:off x="3016842" y="196864"/>
            <a:ext cx="6971116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Comparison of backgrounds</a:t>
            </a:r>
          </a:p>
        </p:txBody>
      </p:sp>
      <p:sp>
        <p:nvSpPr>
          <p:cNvPr id="790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791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sp>
        <p:nvSpPr>
          <p:cNvPr id="792" name="Equation"/>
          <p:cNvSpPr txBox="1"/>
          <p:nvPr/>
        </p:nvSpPr>
        <p:spPr>
          <a:xfrm>
            <a:off x="9994007" y="3469132"/>
            <a:ext cx="1432096" cy="46863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∼</m:t>
                  </m:r>
                  <m:r>
                    <m:rPr>
                      <m:scr m:val="script"/>
                    </m:rP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O</m:t>
                  </m:r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p>
                    <m:e>
                      <m: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</m:e>
                    <m:sup>
                      <m:r>
                        <a:rPr xmlns:a="http://schemas.openxmlformats.org/drawingml/2006/main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  <a:endParaRPr sz="3000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95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796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797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/>
          <a:lstStyle>
            <a:lvl1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 </a:t>
            </a:r>
          </a:p>
        </p:txBody>
      </p:sp>
      <p:sp>
        <p:nvSpPr>
          <p:cNvPr id="798" name="Individual backgrounds in HyperK (with Gd)"/>
          <p:cNvSpPr txBox="1"/>
          <p:nvPr/>
        </p:nvSpPr>
        <p:spPr>
          <a:xfrm>
            <a:off x="1234778" y="196864"/>
            <a:ext cx="10535244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Individual backgrounds in HyperK (with Gd)</a:t>
            </a:r>
          </a:p>
        </p:txBody>
      </p:sp>
      <p:sp>
        <p:nvSpPr>
          <p:cNvPr id="799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800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pic>
        <p:nvPicPr>
          <p:cNvPr id="80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8322" y="1718297"/>
            <a:ext cx="11328156" cy="73859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04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805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806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/>
          <a:lstStyle>
            <a:lvl1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 </a:t>
            </a:r>
          </a:p>
        </p:txBody>
      </p:sp>
      <p:sp>
        <p:nvSpPr>
          <p:cNvPr id="807" name="Individual backgrounds in HyperK (without Gd)"/>
          <p:cNvSpPr txBox="1"/>
          <p:nvPr/>
        </p:nvSpPr>
        <p:spPr>
          <a:xfrm>
            <a:off x="953298" y="196864"/>
            <a:ext cx="11325692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Individual backgrounds in HyperK (without Gd)</a:t>
            </a:r>
          </a:p>
        </p:txBody>
      </p:sp>
      <p:sp>
        <p:nvSpPr>
          <p:cNvPr id="808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809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pic>
        <p:nvPicPr>
          <p:cNvPr id="81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17891" y="1707527"/>
            <a:ext cx="10769018" cy="71721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13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814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815" name="()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/>
          <a:lstStyle>
            <a:lvl1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 ()</a:t>
            </a:r>
          </a:p>
        </p:txBody>
      </p:sp>
      <p:sp>
        <p:nvSpPr>
          <p:cNvPr id="816" name="Total Background in HyperK"/>
          <p:cNvSpPr txBox="1"/>
          <p:nvPr/>
        </p:nvSpPr>
        <p:spPr>
          <a:xfrm>
            <a:off x="3077548" y="196864"/>
            <a:ext cx="6849704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Total Background in HyperK</a:t>
            </a:r>
          </a:p>
        </p:txBody>
      </p:sp>
      <p:sp>
        <p:nvSpPr>
          <p:cNvPr id="817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818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pic>
        <p:nvPicPr>
          <p:cNvPr id="819" name="Screen Shot 2022-03-12 at 12.29.19 PM.png" descr="Screen Shot 2022-03-12 at 12.29.19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06219" y="2012639"/>
            <a:ext cx="9992362" cy="68900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22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823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824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25" name="Overview: For GW experimental groups"/>
          <p:cNvSpPr txBox="1"/>
          <p:nvPr/>
        </p:nvSpPr>
        <p:spPr>
          <a:xfrm>
            <a:off x="1732618" y="196864"/>
            <a:ext cx="9539564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Overview: For GW experimental groups</a:t>
            </a:r>
          </a:p>
        </p:txBody>
      </p:sp>
      <p:pic>
        <p:nvPicPr>
          <p:cNvPr id="826" name="fig1_nnutot_d.pdf" descr="fig1_nnutot_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5356" y="1275652"/>
            <a:ext cx="11974088" cy="7732098"/>
          </a:xfrm>
          <a:prstGeom prst="rect">
            <a:avLst/>
          </a:prstGeom>
          <a:ln w="12700">
            <a:miter lim="400000"/>
          </a:ln>
        </p:spPr>
      </p:pic>
      <p:sp>
        <p:nvSpPr>
          <p:cNvPr id="827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828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31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832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833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834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35" name="Neutrino physics"/>
          <p:cNvSpPr/>
          <p:nvPr/>
        </p:nvSpPr>
        <p:spPr>
          <a:xfrm>
            <a:off x="578673" y="1944661"/>
            <a:ext cx="4116797" cy="2155049"/>
          </a:xfrm>
          <a:prstGeom prst="roundRect">
            <a:avLst>
              <a:gd name="adj" fmla="val 8464"/>
            </a:avLst>
          </a:prstGeom>
          <a:gradFill>
            <a:gsLst>
              <a:gs pos="0">
                <a:srgbClr val="D4FB79"/>
              </a:gs>
              <a:gs pos="100000">
                <a:srgbClr val="8EFA00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/>
          <a:lstStyle>
            <a:lvl1pPr>
              <a:defRPr b="1" sz="3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Neutrino physics</a:t>
            </a:r>
          </a:p>
        </p:txBody>
      </p:sp>
      <p:sp>
        <p:nvSpPr>
          <p:cNvPr id="836" name="Gravitational wave physics"/>
          <p:cNvSpPr/>
          <p:nvPr/>
        </p:nvSpPr>
        <p:spPr>
          <a:xfrm>
            <a:off x="8070537" y="1942685"/>
            <a:ext cx="4114801" cy="2159001"/>
          </a:xfrm>
          <a:prstGeom prst="roundRect">
            <a:avLst>
              <a:gd name="adj" fmla="val 12250"/>
            </a:avLst>
          </a:prstGeom>
          <a:gradFill>
            <a:gsLst>
              <a:gs pos="0">
                <a:srgbClr val="FF8AD8"/>
              </a:gs>
              <a:gs pos="100000">
                <a:srgbClr val="FF7E79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/>
          <a:lstStyle>
            <a:lvl1pPr defTabSz="457200">
              <a:defRPr b="1" sz="3000">
                <a:solidFill>
                  <a:srgbClr val="000000"/>
                </a:solidFill>
              </a:defRPr>
            </a:lvl1pPr>
          </a:lstStyle>
          <a:p>
            <a:pPr/>
            <a:r>
              <a:t>Gravitational wave physics</a:t>
            </a:r>
          </a:p>
        </p:txBody>
      </p:sp>
      <p:sp>
        <p:nvSpPr>
          <p:cNvPr id="837" name="Line"/>
          <p:cNvSpPr/>
          <p:nvPr/>
        </p:nvSpPr>
        <p:spPr>
          <a:xfrm>
            <a:off x="4697752" y="4182138"/>
            <a:ext cx="1410513" cy="1948910"/>
          </a:xfrm>
          <a:prstGeom prst="line">
            <a:avLst/>
          </a:prstGeom>
          <a:ln w="1016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457200">
              <a:defRPr sz="32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duster"/>
                <a:ea typeface="Chalkduster"/>
                <a:cs typeface="Chalkduster"/>
                <a:sym typeface="Chalkduster"/>
              </a:defRPr>
            </a:pPr>
          </a:p>
        </p:txBody>
      </p:sp>
      <p:sp>
        <p:nvSpPr>
          <p:cNvPr id="838" name="Line"/>
          <p:cNvSpPr/>
          <p:nvPr/>
        </p:nvSpPr>
        <p:spPr>
          <a:xfrm flipH="1">
            <a:off x="6681964" y="4182138"/>
            <a:ext cx="1410513" cy="1948910"/>
          </a:xfrm>
          <a:prstGeom prst="line">
            <a:avLst/>
          </a:prstGeom>
          <a:ln w="1016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457200">
              <a:defRPr sz="32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duster"/>
                <a:ea typeface="Chalkduster"/>
                <a:cs typeface="Chalkduster"/>
                <a:sym typeface="Chalkduster"/>
              </a:defRPr>
            </a:pPr>
          </a:p>
        </p:txBody>
      </p:sp>
      <p:sp>
        <p:nvSpPr>
          <p:cNvPr id="839" name="Neutrino Gravitational memory effect"/>
          <p:cNvSpPr/>
          <p:nvPr/>
        </p:nvSpPr>
        <p:spPr>
          <a:xfrm>
            <a:off x="4112288" y="6183693"/>
            <a:ext cx="4780224" cy="1819939"/>
          </a:xfrm>
          <a:prstGeom prst="roundRect">
            <a:avLst>
              <a:gd name="adj" fmla="val 13211"/>
            </a:avLst>
          </a:prstGeom>
          <a:gradFill>
            <a:gsLst>
              <a:gs pos="0">
                <a:srgbClr val="011993"/>
              </a:gs>
              <a:gs pos="100000">
                <a:srgbClr val="7A81FF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/>
          <a:lstStyle>
            <a:lvl1pPr defTabSz="457200">
              <a:defRPr b="1" sz="3000">
                <a:solidFill>
                  <a:srgbClr val="FFFFFF"/>
                </a:solidFill>
              </a:defRPr>
            </a:lvl1pPr>
          </a:lstStyle>
          <a:p>
            <a:pPr/>
            <a:r>
              <a:t>Neutrino Gravitational memory effect</a:t>
            </a:r>
          </a:p>
        </p:txBody>
      </p:sp>
      <p:sp>
        <p:nvSpPr>
          <p:cNvPr id="840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sp>
        <p:nvSpPr>
          <p:cNvPr id="841" name="What is Gravitational Wave (GW) memory?"/>
          <p:cNvSpPr txBox="1"/>
          <p:nvPr/>
        </p:nvSpPr>
        <p:spPr>
          <a:xfrm>
            <a:off x="1352295" y="173157"/>
            <a:ext cx="10300209" cy="709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What is Gravitational Wave (GW) memory?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44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845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846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47" name="Phenomenological Model: Ingredients"/>
          <p:cNvSpPr txBox="1"/>
          <p:nvPr/>
        </p:nvSpPr>
        <p:spPr>
          <a:xfrm>
            <a:off x="1889336" y="196864"/>
            <a:ext cx="9226128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Phenomenological Model: Ingredients</a:t>
            </a:r>
          </a:p>
        </p:txBody>
      </p:sp>
      <p:sp>
        <p:nvSpPr>
          <p:cNvPr id="848" name="Rounded Rectangle"/>
          <p:cNvSpPr/>
          <p:nvPr/>
        </p:nvSpPr>
        <p:spPr>
          <a:xfrm>
            <a:off x="345469" y="1275206"/>
            <a:ext cx="4095873" cy="1637296"/>
          </a:xfrm>
          <a:prstGeom prst="roundRect">
            <a:avLst>
              <a:gd name="adj" fmla="val 9651"/>
            </a:avLst>
          </a:prstGeom>
          <a:gradFill>
            <a:gsLst>
              <a:gs pos="0">
                <a:srgbClr val="D4FB79"/>
              </a:gs>
              <a:gs pos="100000">
                <a:srgbClr val="8EFA00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49" name="Luminosity   :"/>
          <p:cNvSpPr txBox="1"/>
          <p:nvPr/>
        </p:nvSpPr>
        <p:spPr>
          <a:xfrm>
            <a:off x="906395" y="1339400"/>
            <a:ext cx="2974021" cy="11739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/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Luminosity </a:t>
            </a:r>
            <a14:m>
              <m:oMath>
                <m:sSub>
                  <m:e>
                    <m:r>
                      <a:rPr xmlns:a="http://schemas.openxmlformats.org/drawingml/2006/main" sz="2450" i="1">
                        <a:solidFill>
                          <a:srgbClr val="004C7F"/>
                        </a:solidFill>
                        <a:latin typeface="Cambria Math" panose="02040503050406030204" pitchFamily="18" charset="0"/>
                      </a:rPr>
                      <m:t>L</m:t>
                    </m:r>
                  </m:e>
                  <m:sub>
                    <m:r>
                      <a:rPr xmlns:a="http://schemas.openxmlformats.org/drawingml/2006/main" sz="2450" i="1">
                        <a:solidFill>
                          <a:srgbClr val="004C7F"/>
                        </a:solidFill>
                        <a:latin typeface="Cambria Math" panose="02040503050406030204" pitchFamily="18" charset="0"/>
                      </a:rPr>
                      <m:t>ν</m:t>
                    </m:r>
                  </m:sub>
                </m:sSub>
                <m:r>
                  <a:rPr xmlns:a="http://schemas.openxmlformats.org/drawingml/2006/main" sz="245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245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t</m:t>
                </m:r>
                <m:r>
                  <a:rPr xmlns:a="http://schemas.openxmlformats.org/drawingml/2006/main" sz="245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 :</a:t>
            </a: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14:m>
              <m:oMathPara>
                <m:oMathParaPr>
                  <m:jc m:val="center"/>
                </m:oMathParaPr>
                <m:oMath>
                  <m:sSub>
                    <m:e>
                      <m:r>
                        <a:rPr xmlns:a="http://schemas.openxmlformats.org/drawingml/2006/main" sz="2400" i="1">
                          <a:solidFill>
                            <a:srgbClr val="004C7F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a:rPr xmlns:a="http://schemas.openxmlformats.org/drawingml/2006/main" sz="2400" i="1">
                          <a:solidFill>
                            <a:srgbClr val="004C7F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sub>
                  </m:sSub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λ</m:t>
                  </m:r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β</m:t>
                  </m:r>
                  <m:r>
                    <m:rPr>
                      <m:sty m:val="p"/>
                    </m:rP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exp</m:t>
                  </m:r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-</m:t>
                  </m:r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χ</m:t>
                  </m:r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  <a:endParaRPr>
              <a:solidFill>
                <a:srgbClr val="004D80"/>
              </a:solidFill>
            </a:endParaRPr>
          </a:p>
        </p:txBody>
      </p:sp>
      <p:sp>
        <p:nvSpPr>
          <p:cNvPr id="850" name="Rounded Rectangle"/>
          <p:cNvSpPr/>
          <p:nvPr/>
        </p:nvSpPr>
        <p:spPr>
          <a:xfrm>
            <a:off x="7852637" y="1085857"/>
            <a:ext cx="4725955" cy="2015994"/>
          </a:xfrm>
          <a:prstGeom prst="roundRect">
            <a:avLst>
              <a:gd name="adj" fmla="val 10865"/>
            </a:avLst>
          </a:prstGeom>
          <a:gradFill>
            <a:gsLst>
              <a:gs pos="0">
                <a:srgbClr val="FF8AD8"/>
              </a:gs>
              <a:gs pos="100000">
                <a:srgbClr val="FF7E79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51" name="Anisotropy parameter   :"/>
          <p:cNvSpPr txBox="1"/>
          <p:nvPr/>
        </p:nvSpPr>
        <p:spPr>
          <a:xfrm>
            <a:off x="8046856" y="1252109"/>
            <a:ext cx="4337517" cy="16834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sz="2000">
                <a:solidFill>
                  <a:srgbClr val="000000"/>
                </a:solidFill>
              </a:defRPr>
            </a:pPr>
            <a:r>
              <a:rPr b="1"/>
              <a:t>Anisotropy parameter</a:t>
            </a:r>
            <a:r>
              <a:t> </a:t>
            </a:r>
            <a14:m>
              <m:oMath>
                <m:r>
                  <a:rPr xmlns:a="http://schemas.openxmlformats.org/drawingml/2006/main" sz="2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α</m:t>
                </m:r>
                <m:r>
                  <a:rPr xmlns:a="http://schemas.openxmlformats.org/drawingml/2006/main" sz="2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2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t</m:t>
                </m:r>
                <m:r>
                  <a:rPr xmlns:a="http://schemas.openxmlformats.org/drawingml/2006/main" sz="2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 :</a:t>
            </a:r>
          </a:p>
          <a:p>
            <a:pPr>
              <a:defRPr sz="2000">
                <a:solidFill>
                  <a:srgbClr val="000000"/>
                </a:solidFill>
              </a:defRPr>
            </a:pPr>
          </a:p>
          <a:p>
            <a:pPr>
              <a:defRPr sz="2000">
                <a:solidFill>
                  <a:srgbClr val="000000"/>
                </a:solidFill>
              </a:defRPr>
            </a:pPr>
            <a14:m>
              <m:oMathPara>
                <m:oMathParaPr>
                  <m:jc m:val="center"/>
                </m:oMathParaPr>
                <m:oMath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α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κ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limUpp>
                    <m:e>
                      <m:limLow>
                        <m:e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lim>
                      </m:limLow>
                    </m:e>
                    <m:lim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lim>
                  </m:limUpp>
                  <m:sSub>
                    <m:e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ξ</m:t>
                      </m:r>
                    </m:e>
                    <m:sub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m:rPr>
                      <m:sty m:val="p"/>
                    </m:rP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exp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f>
                    <m:fPr>
                      <m:ctrlP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sSub>
                        <m:e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</m:sub>
                      </m:sSub>
                      <m:sSup>
                        <m:e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num>
                    <m:den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sSubSup>
                        <m:e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</m:sub>
                        <m:sup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den>
                  </m:f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</a:p>
        </p:txBody>
      </p:sp>
      <p:sp>
        <p:nvSpPr>
          <p:cNvPr id="852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853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sp>
        <p:nvSpPr>
          <p:cNvPr id="854" name="Equation"/>
          <p:cNvSpPr txBox="1"/>
          <p:nvPr/>
        </p:nvSpPr>
        <p:spPr>
          <a:xfrm>
            <a:off x="604259" y="4364403"/>
            <a:ext cx="11990633" cy="72225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h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limUpp>
                    <m:e>
                      <m:limLow>
                        <m:e>
                          <m:r>
                            <a:rPr xmlns:a="http://schemas.openxmlformats.org/drawingml/2006/main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xmlns:a="http://schemas.openxmlformats.org/drawingml/2006/main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  <m:r>
                            <a:rPr xmlns:a="http://schemas.openxmlformats.org/drawingml/2006/main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xmlns:a="http://schemas.openxmlformats.org/drawingml/2006/main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lim>
                      </m:limLow>
                    </m:e>
                    <m:lim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lim>
                  </m:limUpp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{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[</m:t>
                  </m:r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r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f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ρ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τ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r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f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ρ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τ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]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[</m:t>
                  </m:r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r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f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ρ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τ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r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f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ρ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τ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]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}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[</m:t>
                  </m:r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f>
                    <m:fPr>
                      <m:ctrlP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β</m:t>
                      </m:r>
                    </m:num>
                    <m:den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χ</m:t>
                      </m:r>
                    </m:den>
                  </m:f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r>
                    <m:rPr>
                      <m:sty m:val="p"/>
                    </m:rP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exp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χ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λ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]</m:t>
                  </m:r>
                </m:oMath>
              </m:oMathPara>
            </a14:m>
          </a:p>
        </p:txBody>
      </p:sp>
      <p:sp>
        <p:nvSpPr>
          <p:cNvPr id="855" name="Text"/>
          <p:cNvSpPr txBox="1"/>
          <p:nvPr/>
        </p:nvSpPr>
        <p:spPr>
          <a:xfrm>
            <a:off x="3983430" y="3198679"/>
            <a:ext cx="4555839" cy="878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</a:lstStyle>
          <a:p>
            <a:pPr/>
            <a14:m>
              <m:oMathPara>
                <m:oMathParaPr>
                  <m:jc m:val="center"/>
                </m:oMathParaPr>
                <m:oMath>
                  <m:sSubSup>
                    <m:e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sub>
                    <m:sup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</m:sup>
                  </m:sSubSup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h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</m:num>
                    <m:den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sSup>
                        <m:e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p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den>
                  </m:f>
                  <m:sSubSup>
                    <m:e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∫</m:t>
                      </m:r>
                    </m:e>
                    <m:sub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m:rPr>
                          <m:sty m:val="p"/>
                        </m:rP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∞</m:t>
                      </m:r>
                    </m:sub>
                    <m:sup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sup>
                  </m:sSubSup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d</m:t>
                  </m:r>
                  <m:sSup>
                    <m:e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e>
                    <m:sup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sSub>
                    <m:e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sub>
                  </m:sSub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p>
                    <m:e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e>
                    <m:sup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α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p>
                    <m:e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e>
                    <m:sup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</a:p>
        </p:txBody>
      </p:sp>
      <p:sp>
        <p:nvSpPr>
          <p:cNvPr id="856" name="Effective parameters from   and  :"/>
          <p:cNvSpPr txBox="1"/>
          <p:nvPr/>
        </p:nvSpPr>
        <p:spPr>
          <a:xfrm>
            <a:off x="3028673" y="5369619"/>
            <a:ext cx="6465353" cy="3986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sz="2000">
                <a:solidFill>
                  <a:srgbClr val="000000"/>
                </a:solidFill>
              </a:defRPr>
            </a:pPr>
            <a:r>
              <a:t>Effective parameters from </a:t>
            </a:r>
            <a14:m>
              <m:oMath>
                <m:sSub>
                  <m:e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L</m:t>
                    </m:r>
                  </m:e>
                  <m:sub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ν</m:t>
                    </m:r>
                  </m:sub>
                </m:sSub>
                <m:r>
                  <a:rPr xmlns:a="http://schemas.openxmlformats.org/drawingml/2006/main" sz="1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1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t</m:t>
                </m:r>
                <m:r>
                  <a:rPr xmlns:a="http://schemas.openxmlformats.org/drawingml/2006/main" sz="1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 and </a:t>
            </a:r>
            <a14:m>
              <m:oMath>
                <m:r>
                  <a:rPr xmlns:a="http://schemas.openxmlformats.org/drawingml/2006/main" sz="19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α</m:t>
                </m:r>
                <m:r>
                  <a:rPr xmlns:a="http://schemas.openxmlformats.org/drawingml/2006/main" sz="19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19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t</m:t>
                </m:r>
                <m:r>
                  <a:rPr xmlns:a="http://schemas.openxmlformats.org/drawingml/2006/main" sz="19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: </a:t>
            </a:r>
            <a14:m>
              <m:oMath>
                <m:sSub>
                  <m:e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h</m:t>
                    </m:r>
                  </m:e>
                  <m:sub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sub>
                </m:sSub>
                <m:r>
                  <a:rPr xmlns:a="http://schemas.openxmlformats.org/drawingml/2006/main" sz="1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ρ</m:t>
                    </m:r>
                  </m:e>
                  <m:sub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sub>
                </m:sSub>
                <m:r>
                  <a:rPr xmlns:a="http://schemas.openxmlformats.org/drawingml/2006/main" sz="1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τ</m:t>
                    </m:r>
                  </m:e>
                  <m:sub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sub>
                </m:sSub>
                <m:r>
                  <a:rPr xmlns:a="http://schemas.openxmlformats.org/drawingml/2006/main" sz="1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h</m:t>
                    </m:r>
                  </m:e>
                  <m:sub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sub>
                </m:sSub>
                <m:r>
                  <a:rPr xmlns:a="http://schemas.openxmlformats.org/drawingml/2006/main" sz="1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τ</m:t>
                    </m:r>
                  </m:e>
                  <m:sub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sub>
                </m:sSub>
                <m:r>
                  <a:rPr xmlns:a="http://schemas.openxmlformats.org/drawingml/2006/main" sz="1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h</m:t>
                    </m:r>
                  </m:e>
                  <m:sub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</m:t>
                    </m:r>
                  </m:sub>
                </m:sSub>
              </m:oMath>
            </a14:m>
            <a:endParaRPr sz="1600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59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860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861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62" name="Phenomenological Model: Ingredients"/>
          <p:cNvSpPr txBox="1"/>
          <p:nvPr/>
        </p:nvSpPr>
        <p:spPr>
          <a:xfrm>
            <a:off x="1889336" y="196864"/>
            <a:ext cx="9226128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Phenomenological Model: Ingredients</a:t>
            </a:r>
          </a:p>
        </p:txBody>
      </p:sp>
      <p:sp>
        <p:nvSpPr>
          <p:cNvPr id="863" name="Rounded Rectangle"/>
          <p:cNvSpPr/>
          <p:nvPr/>
        </p:nvSpPr>
        <p:spPr>
          <a:xfrm>
            <a:off x="345469" y="1275206"/>
            <a:ext cx="4095873" cy="1637296"/>
          </a:xfrm>
          <a:prstGeom prst="roundRect">
            <a:avLst>
              <a:gd name="adj" fmla="val 9651"/>
            </a:avLst>
          </a:prstGeom>
          <a:gradFill>
            <a:gsLst>
              <a:gs pos="0">
                <a:srgbClr val="D4FB79"/>
              </a:gs>
              <a:gs pos="100000">
                <a:srgbClr val="8EFA00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64" name="Luminosity   :"/>
          <p:cNvSpPr txBox="1"/>
          <p:nvPr/>
        </p:nvSpPr>
        <p:spPr>
          <a:xfrm>
            <a:off x="906395" y="1339400"/>
            <a:ext cx="2974021" cy="11739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/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Luminosity </a:t>
            </a:r>
            <a14:m>
              <m:oMath>
                <m:sSub>
                  <m:e>
                    <m:r>
                      <a:rPr xmlns:a="http://schemas.openxmlformats.org/drawingml/2006/main" sz="2450" i="1">
                        <a:solidFill>
                          <a:srgbClr val="004C7F"/>
                        </a:solidFill>
                        <a:latin typeface="Cambria Math" panose="02040503050406030204" pitchFamily="18" charset="0"/>
                      </a:rPr>
                      <m:t>L</m:t>
                    </m:r>
                  </m:e>
                  <m:sub>
                    <m:r>
                      <a:rPr xmlns:a="http://schemas.openxmlformats.org/drawingml/2006/main" sz="2450" i="1">
                        <a:solidFill>
                          <a:srgbClr val="004C7F"/>
                        </a:solidFill>
                        <a:latin typeface="Cambria Math" panose="02040503050406030204" pitchFamily="18" charset="0"/>
                      </a:rPr>
                      <m:t>ν</m:t>
                    </m:r>
                  </m:sub>
                </m:sSub>
                <m:r>
                  <a:rPr xmlns:a="http://schemas.openxmlformats.org/drawingml/2006/main" sz="245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245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t</m:t>
                </m:r>
                <m:r>
                  <a:rPr xmlns:a="http://schemas.openxmlformats.org/drawingml/2006/main" sz="245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 :</a:t>
            </a: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14:m>
              <m:oMathPara>
                <m:oMathParaPr>
                  <m:jc m:val="center"/>
                </m:oMathParaPr>
                <m:oMath>
                  <m:sSub>
                    <m:e>
                      <m:r>
                        <a:rPr xmlns:a="http://schemas.openxmlformats.org/drawingml/2006/main" sz="2400" i="1">
                          <a:solidFill>
                            <a:srgbClr val="004C7F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a:rPr xmlns:a="http://schemas.openxmlformats.org/drawingml/2006/main" sz="2400" i="1">
                          <a:solidFill>
                            <a:srgbClr val="004C7F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sub>
                  </m:sSub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λ</m:t>
                  </m:r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β</m:t>
                  </m:r>
                  <m:r>
                    <m:rPr>
                      <m:sty m:val="p"/>
                    </m:rP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exp</m:t>
                  </m:r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-</m:t>
                  </m:r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χ</m:t>
                  </m:r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240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  <a:endParaRPr>
              <a:solidFill>
                <a:srgbClr val="004D80"/>
              </a:solidFill>
            </a:endParaRPr>
          </a:p>
        </p:txBody>
      </p:sp>
      <p:sp>
        <p:nvSpPr>
          <p:cNvPr id="865" name="Rounded Rectangle"/>
          <p:cNvSpPr/>
          <p:nvPr/>
        </p:nvSpPr>
        <p:spPr>
          <a:xfrm>
            <a:off x="7852637" y="1085857"/>
            <a:ext cx="4725955" cy="2015994"/>
          </a:xfrm>
          <a:prstGeom prst="roundRect">
            <a:avLst>
              <a:gd name="adj" fmla="val 10865"/>
            </a:avLst>
          </a:prstGeom>
          <a:gradFill>
            <a:gsLst>
              <a:gs pos="0">
                <a:srgbClr val="FF8AD8"/>
              </a:gs>
              <a:gs pos="100000">
                <a:srgbClr val="FF7E79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66" name="Anisotropy parameter   :"/>
          <p:cNvSpPr txBox="1"/>
          <p:nvPr/>
        </p:nvSpPr>
        <p:spPr>
          <a:xfrm>
            <a:off x="8046856" y="1252109"/>
            <a:ext cx="4337517" cy="16834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sz="2000">
                <a:solidFill>
                  <a:srgbClr val="000000"/>
                </a:solidFill>
              </a:defRPr>
            </a:pPr>
            <a:r>
              <a:rPr b="1"/>
              <a:t>Anisotropy parameter</a:t>
            </a:r>
            <a:r>
              <a:t> </a:t>
            </a:r>
            <a14:m>
              <m:oMath>
                <m:r>
                  <a:rPr xmlns:a="http://schemas.openxmlformats.org/drawingml/2006/main" sz="2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α</m:t>
                </m:r>
                <m:r>
                  <a:rPr xmlns:a="http://schemas.openxmlformats.org/drawingml/2006/main" sz="2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2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t</m:t>
                </m:r>
                <m:r>
                  <a:rPr xmlns:a="http://schemas.openxmlformats.org/drawingml/2006/main" sz="2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 :</a:t>
            </a:r>
          </a:p>
          <a:p>
            <a:pPr>
              <a:defRPr sz="2000">
                <a:solidFill>
                  <a:srgbClr val="000000"/>
                </a:solidFill>
              </a:defRPr>
            </a:pPr>
          </a:p>
          <a:p>
            <a:pPr>
              <a:defRPr sz="2000">
                <a:solidFill>
                  <a:srgbClr val="000000"/>
                </a:solidFill>
              </a:defRPr>
            </a:pPr>
            <a14:m>
              <m:oMathPara>
                <m:oMathParaPr>
                  <m:jc m:val="center"/>
                </m:oMathParaPr>
                <m:oMath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α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κ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limUpp>
                    <m:e>
                      <m:limLow>
                        <m:e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lim>
                      </m:limLow>
                    </m:e>
                    <m:lim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lim>
                  </m:limUpp>
                  <m:sSub>
                    <m:e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ξ</m:t>
                      </m:r>
                    </m:e>
                    <m:sub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m:rPr>
                      <m:sty m:val="p"/>
                    </m:rP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exp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f>
                    <m:fPr>
                      <m:ctrlP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sSub>
                        <m:e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</m:sub>
                      </m:sSub>
                      <m:sSup>
                        <m:e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num>
                    <m:den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sSubSup>
                        <m:e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</m:sub>
                        <m:sup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den>
                  </m:f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</a:p>
        </p:txBody>
      </p:sp>
      <p:sp>
        <p:nvSpPr>
          <p:cNvPr id="867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868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sp>
        <p:nvSpPr>
          <p:cNvPr id="869" name="Equation"/>
          <p:cNvSpPr txBox="1"/>
          <p:nvPr/>
        </p:nvSpPr>
        <p:spPr>
          <a:xfrm>
            <a:off x="604259" y="4364403"/>
            <a:ext cx="11990633" cy="72225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h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limUpp>
                    <m:e>
                      <m:limLow>
                        <m:e>
                          <m:r>
                            <a:rPr xmlns:a="http://schemas.openxmlformats.org/drawingml/2006/main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xmlns:a="http://schemas.openxmlformats.org/drawingml/2006/main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  <m:r>
                            <a:rPr xmlns:a="http://schemas.openxmlformats.org/drawingml/2006/main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xmlns:a="http://schemas.openxmlformats.org/drawingml/2006/main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lim>
                      </m:limLow>
                    </m:e>
                    <m:lim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lim>
                  </m:limUpp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{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[</m:t>
                  </m:r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r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f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ρ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τ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r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f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ρ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τ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]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[</m:t>
                  </m:r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r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f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ρ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τ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r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f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ρ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τ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]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}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[</m:t>
                  </m:r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f>
                    <m:fPr>
                      <m:ctrlP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β</m:t>
                      </m:r>
                    </m:num>
                    <m:den>
                      <m:r>
                        <a:rPr xmlns:a="http://schemas.openxmlformats.org/drawingml/2006/main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χ</m:t>
                      </m:r>
                    </m:den>
                  </m:f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r>
                    <m:rPr>
                      <m:sty m:val="p"/>
                    </m:rP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exp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χ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λ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]</m:t>
                  </m:r>
                </m:oMath>
              </m:oMathPara>
            </a14:m>
          </a:p>
        </p:txBody>
      </p:sp>
      <p:sp>
        <p:nvSpPr>
          <p:cNvPr id="870" name="Text"/>
          <p:cNvSpPr txBox="1"/>
          <p:nvPr/>
        </p:nvSpPr>
        <p:spPr>
          <a:xfrm>
            <a:off x="3983430" y="3198679"/>
            <a:ext cx="4555839" cy="878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</a:lstStyle>
          <a:p>
            <a:pPr/>
            <a14:m>
              <m:oMathPara>
                <m:oMathParaPr>
                  <m:jc m:val="center"/>
                </m:oMathParaPr>
                <m:oMath>
                  <m:sSubSup>
                    <m:e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sub>
                    <m:sup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</m:sup>
                  </m:sSubSup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h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</m:num>
                    <m:den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sSup>
                        <m:e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p>
                          <m: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den>
                  </m:f>
                  <m:sSubSup>
                    <m:e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∫</m:t>
                      </m:r>
                    </m:e>
                    <m:sub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m:rPr>
                          <m:sty m:val="p"/>
                        </m:rP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∞</m:t>
                      </m:r>
                    </m:sub>
                    <m:sup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sup>
                  </m:sSubSup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d</m:t>
                  </m:r>
                  <m:sSup>
                    <m:e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e>
                    <m:sup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sSub>
                    <m:e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sub>
                  </m:sSub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p>
                    <m:e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e>
                    <m:sup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α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p>
                    <m:e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e>
                    <m:sup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</a:p>
        </p:txBody>
      </p:sp>
      <p:sp>
        <p:nvSpPr>
          <p:cNvPr id="871" name="In frequency space,"/>
          <p:cNvSpPr txBox="1"/>
          <p:nvPr/>
        </p:nvSpPr>
        <p:spPr>
          <a:xfrm>
            <a:off x="409909" y="6051226"/>
            <a:ext cx="11702881" cy="13755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/>
          <a:p>
            <a:pPr>
              <a:defRPr sz="2000">
                <a:solidFill>
                  <a:srgbClr val="000000"/>
                </a:solidFill>
              </a:defRPr>
            </a:pPr>
            <a:r>
              <a:t>In frequency space,</a:t>
            </a:r>
          </a:p>
          <a:p>
            <a:pPr>
              <a:defRPr sz="2000">
                <a:solidFill>
                  <a:srgbClr val="000000"/>
                </a:solidFill>
              </a:defRPr>
            </a:pPr>
          </a:p>
          <a:p>
            <a:pPr>
              <a:defRPr sz="2000">
                <a:solidFill>
                  <a:srgbClr val="000000"/>
                </a:solidFill>
              </a:defRPr>
            </a:pPr>
            <a14:m>
              <m:oMathPara>
                <m:oMathParaPr>
                  <m:jc m:val="center"/>
                </m:oMathParaPr>
                <m:oMath>
                  <m:limUpp>
                    <m:e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lim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˜</m:t>
                      </m:r>
                    </m:lim>
                  </m:limUpp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f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limUpp>
                    <m:e>
                      <m:limLow>
                        <m:e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lim>
                      </m:limLow>
                    </m:e>
                    <m:lim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lim>
                  </m:limUpp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[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f>
                    <m:fPr>
                      <m:ctrlP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num>
                    <m:den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</m:den>
                  </m:f>
                  <m:r>
                    <m:rPr>
                      <m:sty m:val="p"/>
                    </m:rP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exp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f>
                    <m:fPr>
                      <m:ctrlP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sSup>
                        <m:e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π</m:t>
                          </m:r>
                        </m:e>
                        <m:sup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e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p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num>
                    <m:den>
                      <m:sSubSup>
                        <m:e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</m:sub>
                        <m:sup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den>
                  </m:f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m:rPr>
                      <m:sty m:val="p"/>
                    </m:rP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exp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i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π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f</m:t>
                  </m:r>
                  <m:sSub>
                    <m:e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τ</m:t>
                      </m:r>
                    </m:e>
                    <m:sub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f>
                    <m:fPr>
                      <m:ctrlP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num>
                    <m:den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</m:den>
                  </m:f>
                  <m:r>
                    <m:rPr>
                      <m:sty m:val="p"/>
                    </m:rP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exp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f>
                    <m:fPr>
                      <m:ctrlP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sSup>
                        <m:e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π</m:t>
                          </m:r>
                        </m:e>
                        <m:sup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e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p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num>
                    <m:den>
                      <m:sSubSup>
                        <m:e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</m:sub>
                        <m:sup>
                          <m: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den>
                  </m:f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m:rPr>
                      <m:sty m:val="p"/>
                    </m:rP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exp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i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π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f</m:t>
                  </m:r>
                  <m:sSub>
                    <m:e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τ</m:t>
                      </m:r>
                    </m:e>
                    <m:sub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]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ad>
                    <m:radPr>
                      <m:ctrlP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degHide m:val="on"/>
                    </m:radPr>
                    <m:deg/>
                    <m:e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</m:e>
                  </m:rad>
                  <m:sSub>
                    <m:e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sub>
                  </m:sSub>
                  <m:f>
                    <m:fPr>
                      <m:ctrlP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β</m:t>
                      </m:r>
                    </m:num>
                    <m:den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χ</m:t>
                      </m:r>
                    </m:den>
                  </m:f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f>
                    <m:fPr>
                      <m:ctrlP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num>
                    <m:den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</m:den>
                  </m:f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f>
                    <m:fPr>
                      <m:ctrlP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num>
                    <m:den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χ</m:t>
                      </m:r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</m:den>
                  </m:f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</a:p>
        </p:txBody>
      </p:sp>
      <p:sp>
        <p:nvSpPr>
          <p:cNvPr id="872" name="Effective parameters from   and  :"/>
          <p:cNvSpPr txBox="1"/>
          <p:nvPr/>
        </p:nvSpPr>
        <p:spPr>
          <a:xfrm>
            <a:off x="3028673" y="5369619"/>
            <a:ext cx="6465353" cy="3986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sz="2000">
                <a:solidFill>
                  <a:srgbClr val="000000"/>
                </a:solidFill>
              </a:defRPr>
            </a:pPr>
            <a:r>
              <a:t>Effective parameters from </a:t>
            </a:r>
            <a14:m>
              <m:oMath>
                <m:sSub>
                  <m:e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L</m:t>
                    </m:r>
                  </m:e>
                  <m:sub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ν</m:t>
                    </m:r>
                  </m:sub>
                </m:sSub>
                <m:r>
                  <a:rPr xmlns:a="http://schemas.openxmlformats.org/drawingml/2006/main" sz="1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1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t</m:t>
                </m:r>
                <m:r>
                  <a:rPr xmlns:a="http://schemas.openxmlformats.org/drawingml/2006/main" sz="1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 and </a:t>
            </a:r>
            <a14:m>
              <m:oMath>
                <m:r>
                  <a:rPr xmlns:a="http://schemas.openxmlformats.org/drawingml/2006/main" sz="19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α</m:t>
                </m:r>
                <m:r>
                  <a:rPr xmlns:a="http://schemas.openxmlformats.org/drawingml/2006/main" sz="19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19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t</m:t>
                </m:r>
                <m:r>
                  <a:rPr xmlns:a="http://schemas.openxmlformats.org/drawingml/2006/main" sz="19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: </a:t>
            </a:r>
            <a14:m>
              <m:oMath>
                <m:sSub>
                  <m:e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h</m:t>
                    </m:r>
                  </m:e>
                  <m:sub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sub>
                </m:sSub>
                <m:r>
                  <a:rPr xmlns:a="http://schemas.openxmlformats.org/drawingml/2006/main" sz="1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ρ</m:t>
                    </m:r>
                  </m:e>
                  <m:sub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sub>
                </m:sSub>
                <m:r>
                  <a:rPr xmlns:a="http://schemas.openxmlformats.org/drawingml/2006/main" sz="1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τ</m:t>
                    </m:r>
                  </m:e>
                  <m:sub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sub>
                </m:sSub>
                <m:r>
                  <a:rPr xmlns:a="http://schemas.openxmlformats.org/drawingml/2006/main" sz="1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h</m:t>
                    </m:r>
                  </m:e>
                  <m:sub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sub>
                </m:sSub>
                <m:r>
                  <a:rPr xmlns:a="http://schemas.openxmlformats.org/drawingml/2006/main" sz="1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τ</m:t>
                    </m:r>
                  </m:e>
                  <m:sub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j</m:t>
                    </m:r>
                  </m:sub>
                </m:sSub>
                <m:r>
                  <a:rPr xmlns:a="http://schemas.openxmlformats.org/drawingml/2006/main" sz="1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h</m:t>
                    </m:r>
                  </m:e>
                  <m:sub>
                    <m:r>
                      <a:rPr xmlns:a="http://schemas.openxmlformats.org/drawingml/2006/main" sz="1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</m:t>
                    </m:r>
                  </m:sub>
                </m:sSub>
              </m:oMath>
            </a14:m>
            <a:endParaRPr sz="1600"/>
          </a:p>
        </p:txBody>
      </p:sp>
      <p:sp>
        <p:nvSpPr>
          <p:cNvPr id="873" name="Characteristic strain   :"/>
          <p:cNvSpPr txBox="1"/>
          <p:nvPr/>
        </p:nvSpPr>
        <p:spPr>
          <a:xfrm>
            <a:off x="4003522" y="7709751"/>
            <a:ext cx="4515655" cy="1171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1" sz="2000">
                <a:solidFill>
                  <a:schemeClr val="accent3">
                    <a:hueOff val="914338"/>
                    <a:satOff val="31515"/>
                    <a:lumOff val="-30790"/>
                  </a:schemeClr>
                </a:solidFill>
              </a:defRPr>
            </a:pPr>
            <a:r>
              <a:t>Characteristic strain </a:t>
            </a:r>
            <a14:m>
              <m:oMath>
                <m:sSub>
                  <m:e>
                    <m:r>
                      <a:rPr xmlns:a="http://schemas.openxmlformats.org/drawingml/2006/main" sz="2450" i="1">
                        <a:solidFill>
                          <a:srgbClr val="017000"/>
                        </a:solidFill>
                        <a:latin typeface="Cambria Math" panose="02040503050406030204" pitchFamily="18" charset="0"/>
                      </a:rPr>
                      <m:t>h</m:t>
                    </m:r>
                  </m:e>
                  <m:sub>
                    <m:r>
                      <a:rPr xmlns:a="http://schemas.openxmlformats.org/drawingml/2006/main" sz="2450" i="1">
                        <a:solidFill>
                          <a:srgbClr val="017000"/>
                        </a:solidFill>
                        <a:latin typeface="Cambria Math" panose="02040503050406030204" pitchFamily="18" charset="0"/>
                      </a:rPr>
                      <m:t>c</m:t>
                    </m:r>
                  </m:sub>
                </m:sSub>
                <m:r>
                  <a:rPr xmlns:a="http://schemas.openxmlformats.org/drawingml/2006/main" sz="245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245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f</m:t>
                </m:r>
                <m:r>
                  <a:rPr xmlns:a="http://schemas.openxmlformats.org/drawingml/2006/main" sz="245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 :</a:t>
            </a:r>
          </a:p>
          <a:p>
            <a:pPr>
              <a:defRPr sz="2000">
                <a:solidFill>
                  <a:schemeClr val="accent3">
                    <a:hueOff val="914338"/>
                    <a:satOff val="31515"/>
                    <a:lumOff val="-30790"/>
                  </a:schemeClr>
                </a:solidFill>
              </a:defRPr>
            </a:pPr>
          </a:p>
          <a:p>
            <a:pPr>
              <a:defRPr sz="2000">
                <a:solidFill>
                  <a:schemeClr val="accent3">
                    <a:hueOff val="914338"/>
                    <a:satOff val="31515"/>
                    <a:lumOff val="-30790"/>
                  </a:schemeClr>
                </a:solidFill>
              </a:defRPr>
            </a:pPr>
            <a14:m>
              <m:oMathPara>
                <m:oMathParaPr>
                  <m:jc m:val="center"/>
                </m:oMathParaPr>
                <m:oMath>
                  <m:sSub>
                    <m:e>
                      <m:r>
                        <a:rPr xmlns:a="http://schemas.openxmlformats.org/drawingml/2006/main" sz="2350" i="1">
                          <a:solidFill>
                            <a:srgbClr val="017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2350" i="1">
                          <a:solidFill>
                            <a:srgbClr val="017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sub>
                  </m:sSub>
                  <m:r>
                    <a:rPr xmlns:a="http://schemas.openxmlformats.org/drawingml/2006/main" sz="2350" i="1">
                      <a:solidFill>
                        <a:srgbClr val="017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2350" i="1">
                      <a:solidFill>
                        <a:srgbClr val="017000"/>
                      </a:solidFill>
                      <a:latin typeface="Cambria Math" panose="02040503050406030204" pitchFamily="18" charset="0"/>
                    </a:rPr>
                    <m:t>f</m:t>
                  </m:r>
                  <m:r>
                    <a:rPr xmlns:a="http://schemas.openxmlformats.org/drawingml/2006/main" sz="2350" i="1">
                      <a:solidFill>
                        <a:srgbClr val="017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350" i="1">
                      <a:solidFill>
                        <a:srgbClr val="017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2350" i="1">
                      <a:solidFill>
                        <a:srgbClr val="017000"/>
                      </a:solidFill>
                      <a:latin typeface="Cambria Math" panose="02040503050406030204" pitchFamily="18" charset="0"/>
                    </a:rPr>
                    <m:t>2</m:t>
                  </m:r>
                  <m:r>
                    <a:rPr xmlns:a="http://schemas.openxmlformats.org/drawingml/2006/main" sz="2350" i="1">
                      <a:solidFill>
                        <a:srgbClr val="017000"/>
                      </a:solidFill>
                      <a:latin typeface="Cambria Math" panose="02040503050406030204" pitchFamily="18" charset="0"/>
                    </a:rPr>
                    <m:t>f</m:t>
                  </m:r>
                  <m:r>
                    <a:rPr xmlns:a="http://schemas.openxmlformats.org/drawingml/2006/main" sz="2350" i="1">
                      <a:solidFill>
                        <a:srgbClr val="017000"/>
                      </a:solidFill>
                      <a:latin typeface="Cambria Math" panose="02040503050406030204" pitchFamily="18" charset="0"/>
                    </a:rPr>
                    <m:t>|</m:t>
                  </m:r>
                  <m:limUpp>
                    <m:e>
                      <m:r>
                        <a:rPr xmlns:a="http://schemas.openxmlformats.org/drawingml/2006/main" sz="2350" i="1">
                          <a:solidFill>
                            <a:srgbClr val="017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lim>
                      <m:r>
                        <a:rPr xmlns:a="http://schemas.openxmlformats.org/drawingml/2006/main" sz="2350" i="1">
                          <a:solidFill>
                            <a:srgbClr val="017000"/>
                          </a:solidFill>
                          <a:latin typeface="Cambria Math" panose="02040503050406030204" pitchFamily="18" charset="0"/>
                        </a:rPr>
                        <m:t>˜</m:t>
                      </m:r>
                    </m:lim>
                  </m:limUpp>
                  <m:r>
                    <a:rPr xmlns:a="http://schemas.openxmlformats.org/drawingml/2006/main" sz="2350" i="1">
                      <a:solidFill>
                        <a:srgbClr val="017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2350" i="1">
                      <a:solidFill>
                        <a:srgbClr val="017000"/>
                      </a:solidFill>
                      <a:latin typeface="Cambria Math" panose="02040503050406030204" pitchFamily="18" charset="0"/>
                    </a:rPr>
                    <m:t>f</m:t>
                  </m:r>
                  <m:r>
                    <a:rPr xmlns:a="http://schemas.openxmlformats.org/drawingml/2006/main" sz="2350" i="1">
                      <a:solidFill>
                        <a:srgbClr val="017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350" i="1">
                      <a:solidFill>
                        <a:srgbClr val="017000"/>
                      </a:solidFill>
                      <a:latin typeface="Cambria Math" panose="02040503050406030204" pitchFamily="18" charset="0"/>
                    </a:rPr>
                    <m:t>|</m:t>
                  </m:r>
                </m:oMath>
              </m:oMathPara>
            </a14:m>
            <a:endParaRPr>
              <a:solidFill>
                <a:srgbClr val="017100"/>
              </a:solidFill>
            </a:endParaRPr>
          </a:p>
        </p:txBody>
      </p:sp>
      <p:sp>
        <p:nvSpPr>
          <p:cNvPr id="874" name="Helps in computing the signal to noise ratio (SNR) and compare the signal to the sensitivity curve of the detector."/>
          <p:cNvSpPr txBox="1"/>
          <p:nvPr/>
        </p:nvSpPr>
        <p:spPr>
          <a:xfrm>
            <a:off x="9109280" y="7551959"/>
            <a:ext cx="3373198" cy="1428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1500">
                <a:solidFill>
                  <a:srgbClr val="000000"/>
                </a:solidFill>
              </a:defRPr>
            </a:pPr>
          </a:p>
          <a:p>
            <a:pPr algn="l">
              <a:defRPr sz="1800">
                <a:solidFill>
                  <a:schemeClr val="accent6">
                    <a:satOff val="-16844"/>
                    <a:lumOff val="-30747"/>
                  </a:schemeClr>
                </a:solidFill>
              </a:defRPr>
            </a:pPr>
            <a:r>
              <a:t>Helps in computing the signal to noise ratio (SNR) and compare the signal to the sensitivity curve of the detector.</a:t>
            </a:r>
          </a:p>
        </p:txBody>
      </p:sp>
      <p:sp>
        <p:nvSpPr>
          <p:cNvPr id="875" name="Dimensionless quantity."/>
          <p:cNvSpPr txBox="1"/>
          <p:nvPr/>
        </p:nvSpPr>
        <p:spPr>
          <a:xfrm>
            <a:off x="617132" y="8179019"/>
            <a:ext cx="2796287" cy="704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>
                <a:solidFill>
                  <a:schemeClr val="accent6">
                    <a:satOff val="-16844"/>
                    <a:lumOff val="-30747"/>
                  </a:schemeClr>
                </a:solidFill>
              </a:defRPr>
            </a:lvl1pPr>
          </a:lstStyle>
          <a:p>
            <a:pPr/>
            <a:r>
              <a:t>Dimensionless quantity.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1" name="Slide Number"/>
          <p:cNvSpPr txBox="1"/>
          <p:nvPr>
            <p:ph type="sldNum" sz="quarter" idx="4294967295"/>
          </p:nvPr>
        </p:nvSpPr>
        <p:spPr>
          <a:xfrm>
            <a:off x="12751882" y="9416563"/>
            <a:ext cx="172805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202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4" name="What is Gravitational Wave (GW) memory?"/>
          <p:cNvSpPr txBox="1"/>
          <p:nvPr/>
        </p:nvSpPr>
        <p:spPr>
          <a:xfrm>
            <a:off x="1376002" y="196864"/>
            <a:ext cx="10252796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What is Gravitational Wave (GW) memory?</a:t>
            </a:r>
          </a:p>
        </p:txBody>
      </p:sp>
      <p:sp>
        <p:nvSpPr>
          <p:cNvPr id="205" name="Before Passage of GW"/>
          <p:cNvSpPr txBox="1"/>
          <p:nvPr/>
        </p:nvSpPr>
        <p:spPr>
          <a:xfrm>
            <a:off x="403516" y="1346396"/>
            <a:ext cx="2790276" cy="364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2000">
                <a:solidFill>
                  <a:schemeClr val="accent3">
                    <a:hueOff val="914338"/>
                    <a:satOff val="31515"/>
                    <a:lumOff val="-30790"/>
                  </a:schemeClr>
                </a:solidFill>
              </a:defRPr>
            </a:lvl1pPr>
          </a:lstStyle>
          <a:p>
            <a:pPr/>
            <a:r>
              <a:t>Before Passage of GW</a:t>
            </a:r>
          </a:p>
        </p:txBody>
      </p:sp>
      <p:sp>
        <p:nvSpPr>
          <p:cNvPr id="206" name="GW passing through a detector say LISA"/>
          <p:cNvSpPr txBox="1"/>
          <p:nvPr/>
        </p:nvSpPr>
        <p:spPr>
          <a:xfrm>
            <a:off x="3505063" y="1192669"/>
            <a:ext cx="3690399" cy="6818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>
            <a:lvl1pPr>
              <a:defRPr b="1" sz="2000">
                <a:solidFill>
                  <a:schemeClr val="accent3">
                    <a:hueOff val="914338"/>
                    <a:satOff val="31515"/>
                    <a:lumOff val="-30790"/>
                  </a:schemeClr>
                </a:solidFill>
              </a:defRPr>
            </a:lvl1pPr>
          </a:lstStyle>
          <a:p>
            <a:pPr/>
            <a:r>
              <a:t>GW passing through a detector say LISA</a:t>
            </a:r>
          </a:p>
        </p:txBody>
      </p:sp>
      <p:sp>
        <p:nvSpPr>
          <p:cNvPr id="207" name="After the GW has passed"/>
          <p:cNvSpPr txBox="1"/>
          <p:nvPr/>
        </p:nvSpPr>
        <p:spPr>
          <a:xfrm>
            <a:off x="7334239" y="1346396"/>
            <a:ext cx="3067897" cy="364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2000">
                <a:solidFill>
                  <a:schemeClr val="accent3">
                    <a:hueOff val="914338"/>
                    <a:satOff val="31515"/>
                    <a:lumOff val="-30790"/>
                  </a:schemeClr>
                </a:solidFill>
              </a:defRPr>
            </a:lvl1pPr>
          </a:lstStyle>
          <a:p>
            <a:pPr/>
            <a:r>
              <a:t>After the GW has passed</a:t>
            </a:r>
          </a:p>
        </p:txBody>
      </p:sp>
      <p:pic>
        <p:nvPicPr>
          <p:cNvPr id="208" name="Image" descr="Imag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1653" y="5080937"/>
            <a:ext cx="2794001" cy="27940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209" name="Image" descr="Imag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1653" y="2079758"/>
            <a:ext cx="2794001" cy="27940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21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471187" y="2079758"/>
            <a:ext cx="2794001" cy="27940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211" name="Screen Recording 2021-05-27 at 9.49.56 PM.mov" descr="Screen Recording 2021-05-27 at 9.49.56 PM.mov"/>
          <p:cNvPicPr>
            <a:picLocks noChangeAspect="0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>
            <a:extLst/>
          </a:blip>
          <a:stretch>
            <a:fillRect/>
          </a:stretch>
        </p:blipFill>
        <p:spPr>
          <a:xfrm>
            <a:off x="3953262" y="5085379"/>
            <a:ext cx="2794001" cy="27940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212" name="Image" descr="Image"/>
          <p:cNvPicPr>
            <a:picLocks noChangeAspect="0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471187" y="5080937"/>
            <a:ext cx="2794001" cy="27940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213" name="Screen Recording 2021-05-27 at 9.49.56 PM (online-video-cutter.com).mp4" descr="Screen Recording 2021-05-27 at 9.49.56 PM (online-video-cutter.com).mp4"/>
          <p:cNvPicPr>
            <a:picLocks noChangeAspect="0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0">
            <a:extLst/>
          </a:blip>
          <a:stretch>
            <a:fillRect/>
          </a:stretch>
        </p:blipFill>
        <p:spPr>
          <a:xfrm>
            <a:off x="3936420" y="2079758"/>
            <a:ext cx="2794001" cy="27940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214" name="Animation Credits: Joel Frederico"/>
          <p:cNvSpPr txBox="1"/>
          <p:nvPr/>
        </p:nvSpPr>
        <p:spPr>
          <a:xfrm>
            <a:off x="9978371" y="8731132"/>
            <a:ext cx="2896575" cy="2647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i="1" sz="1500">
                <a:solidFill>
                  <a:srgbClr val="000000"/>
                </a:solidFill>
              </a:defRPr>
            </a:lvl1pPr>
          </a:lstStyle>
          <a:p>
            <a:pPr/>
            <a:r>
              <a:t>Animation Credits: Joel Frederico</a:t>
            </a:r>
          </a:p>
        </p:txBody>
      </p:sp>
      <p:sp>
        <p:nvSpPr>
          <p:cNvPr id="215" name="Rounded Rectangle"/>
          <p:cNvSpPr/>
          <p:nvPr/>
        </p:nvSpPr>
        <p:spPr>
          <a:xfrm>
            <a:off x="10695171" y="3047847"/>
            <a:ext cx="1951313" cy="911928"/>
          </a:xfrm>
          <a:prstGeom prst="roundRect">
            <a:avLst>
              <a:gd name="adj" fmla="val 9194"/>
            </a:avLst>
          </a:prstGeom>
          <a:gradFill>
            <a:gsLst>
              <a:gs pos="0">
                <a:srgbClr val="011993"/>
              </a:gs>
              <a:gs pos="100000">
                <a:srgbClr val="7A81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6" name="Without memory"/>
          <p:cNvSpPr txBox="1"/>
          <p:nvPr/>
        </p:nvSpPr>
        <p:spPr>
          <a:xfrm>
            <a:off x="10838317" y="3135849"/>
            <a:ext cx="1665020" cy="6818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>
            <a:lvl1pPr>
              <a:defRPr b="1" sz="2000">
                <a:solidFill>
                  <a:srgbClr val="FFFFFF"/>
                </a:solidFill>
              </a:defRPr>
            </a:lvl1pPr>
          </a:lstStyle>
          <a:p>
            <a:pPr/>
            <a:r>
              <a:t>Without memory</a:t>
            </a:r>
          </a:p>
        </p:txBody>
      </p:sp>
      <p:sp>
        <p:nvSpPr>
          <p:cNvPr id="217" name="Rounded Rectangle"/>
          <p:cNvSpPr/>
          <p:nvPr/>
        </p:nvSpPr>
        <p:spPr>
          <a:xfrm>
            <a:off x="10574829" y="6256774"/>
            <a:ext cx="1951313" cy="442326"/>
          </a:xfrm>
          <a:prstGeom prst="roundRect">
            <a:avLst>
              <a:gd name="adj" fmla="val 18956"/>
            </a:avLst>
          </a:prstGeom>
          <a:gradFill>
            <a:gsLst>
              <a:gs pos="0">
                <a:srgbClr val="011993"/>
              </a:gs>
              <a:gs pos="100000">
                <a:srgbClr val="7A81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8" name="With memory"/>
          <p:cNvSpPr txBox="1"/>
          <p:nvPr/>
        </p:nvSpPr>
        <p:spPr>
          <a:xfrm>
            <a:off x="10717975" y="6295777"/>
            <a:ext cx="1665020" cy="364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>
            <a:lvl1pPr>
              <a:defRPr b="1" sz="2000">
                <a:solidFill>
                  <a:srgbClr val="FFFFFF"/>
                </a:solidFill>
              </a:defRPr>
            </a:lvl1pPr>
          </a:lstStyle>
          <a:p>
            <a:pPr/>
            <a:r>
              <a:t>With memory</a:t>
            </a:r>
          </a:p>
        </p:txBody>
      </p:sp>
      <p:sp>
        <p:nvSpPr>
          <p:cNvPr id="219" name="GW is propagating perpendicular to the screen"/>
          <p:cNvSpPr txBox="1"/>
          <p:nvPr/>
        </p:nvSpPr>
        <p:spPr>
          <a:xfrm>
            <a:off x="2646566" y="8416776"/>
            <a:ext cx="5373710" cy="351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</a:lstStyle>
          <a:p>
            <a:pPr/>
            <a:r>
              <a:t>GW is propagating perpendicular to the screen</a:t>
            </a:r>
          </a:p>
        </p:txBody>
      </p:sp>
      <p:sp>
        <p:nvSpPr>
          <p:cNvPr id="220" name=": ’+’ Polarization…"/>
          <p:cNvSpPr txBox="1"/>
          <p:nvPr/>
        </p:nvSpPr>
        <p:spPr>
          <a:xfrm>
            <a:off x="437384" y="8264376"/>
            <a:ext cx="1948012" cy="656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sz="2000">
                <a:solidFill>
                  <a:srgbClr val="000000"/>
                </a:solidFill>
              </a:defRPr>
            </a:pPr>
            <a:r>
              <a:t>: ’+’ Polarization</a:t>
            </a:r>
          </a:p>
          <a:p>
            <a:pPr>
              <a:defRPr sz="2000">
                <a:solidFill>
                  <a:srgbClr val="000000"/>
                </a:solidFill>
              </a:defRPr>
            </a:pPr>
            <a:r>
              <a:t>: ’x’ Polarization </a:t>
            </a:r>
          </a:p>
        </p:txBody>
      </p:sp>
      <p:sp>
        <p:nvSpPr>
          <p:cNvPr id="221" name="Circle"/>
          <p:cNvSpPr/>
          <p:nvPr/>
        </p:nvSpPr>
        <p:spPr>
          <a:xfrm>
            <a:off x="277664" y="8442369"/>
            <a:ext cx="101601" cy="101601"/>
          </a:xfrm>
          <a:prstGeom prst="ellipse">
            <a:avLst/>
          </a:prstGeom>
          <a:solidFill>
            <a:schemeClr val="accent5">
              <a:lumOff val="-29866"/>
            </a:schemeClr>
          </a:soli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2" name="Circle"/>
          <p:cNvSpPr/>
          <p:nvPr/>
        </p:nvSpPr>
        <p:spPr>
          <a:xfrm>
            <a:off x="277664" y="8675500"/>
            <a:ext cx="101601" cy="101601"/>
          </a:xfrm>
          <a:prstGeom prst="ellipse">
            <a:avLst/>
          </a:prstGeom>
          <a:solidFill>
            <a:schemeClr val="accent1">
              <a:lumOff val="-13575"/>
            </a:schemeClr>
          </a:soli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3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224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84" fill="hold"/>
                                        <p:tgtEl>
                                          <p:spTgt spid="2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9284"/>
                            </p:stCondLst>
                            <p:childTnLst>
                              <p:par>
                                <p:cTn id="8" presetClass="mediacall" nodeType="afterEffect" presetSubtype="0" presetID="1" grp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3483" fill="hold"/>
                                        <p:tgtEl>
                                          <p:spTgt spid="2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10" fill="hold" display="0">
                  <p:stCondLst>
                    <p:cond delay="indefinite"/>
                  </p:stCondLst>
                </p:cTn>
                <p:tgtEl>
                  <p:spTgt spid="211"/>
                </p:tgtEl>
              </p:cMediaNode>
            </p:video>
            <p:seq concurrent="1" prevAc="none" nextAc="seek">
              <p:cTn id="11" evtFilter="cancelBubble" nodeType="interactiveSeq" restart="whenNotActive" fill="hold">
                <p:stCondLst>
                  <p:cond delay="0" evt="onClick">
                    <p:tgtEl>
                      <p:spTgt spid="211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2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11"/>
                  </p:tgtEl>
                </p:cond>
              </p:nextCondLst>
            </p:seq>
            <p:video fullScrn="0">
              <p:cMediaNode mute="0" showWhenStopped="1" numSld="1" vol="100000">
                <p:cTn id="16" fill="hold" display="0">
                  <p:stCondLst>
                    <p:cond delay="indefinite"/>
                  </p:stCondLst>
                </p:cTn>
                <p:tgtEl>
                  <p:spTgt spid="213"/>
                </p:tgtEl>
              </p:cMediaNode>
            </p:video>
            <p:seq concurrent="1" prevAc="none" nextAc="seek">
              <p:cTn id="17" evtFilter="cancelBubble" nodeType="interactiveSeq" restart="whenNotActive" fill="hold">
                <p:stCondLst>
                  <p:cond delay="0" evt="onClick">
                    <p:tgtEl>
                      <p:spTgt spid="213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2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13"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78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879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880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81" name="Recipe in brief"/>
          <p:cNvSpPr txBox="1"/>
          <p:nvPr/>
        </p:nvSpPr>
        <p:spPr>
          <a:xfrm>
            <a:off x="4720166" y="196864"/>
            <a:ext cx="3564468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Recipe in brief</a:t>
            </a:r>
          </a:p>
        </p:txBody>
      </p:sp>
      <p:sp>
        <p:nvSpPr>
          <p:cNvPr id="882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883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sp>
        <p:nvSpPr>
          <p:cNvPr id="884" name="Rectangle"/>
          <p:cNvSpPr/>
          <p:nvPr/>
        </p:nvSpPr>
        <p:spPr>
          <a:xfrm>
            <a:off x="3722206" y="1553512"/>
            <a:ext cx="5560388" cy="1377270"/>
          </a:xfrm>
          <a:prstGeom prst="rect">
            <a:avLst/>
          </a:prstGeom>
          <a:ln w="50800">
            <a:solidFill>
              <a:schemeClr val="accent4">
                <a:hueOff val="-1247790"/>
                <a:lumOff val="-1232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85" name="GW detectors:…"/>
          <p:cNvSpPr/>
          <p:nvPr/>
        </p:nvSpPr>
        <p:spPr>
          <a:xfrm>
            <a:off x="8890089" y="4259346"/>
            <a:ext cx="3992923" cy="3148506"/>
          </a:xfrm>
          <a:prstGeom prst="roundRect">
            <a:avLst>
              <a:gd name="adj" fmla="val 6109"/>
            </a:avLst>
          </a:prstGeom>
          <a:gradFill>
            <a:gsLst>
              <a:gs pos="0">
                <a:srgbClr val="D4FB79"/>
              </a:gs>
              <a:gs pos="100000">
                <a:srgbClr val="8EFA00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/>
          <a:lstStyle/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GW detectors: </a:t>
            </a: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</a:p>
          <a:p>
            <a:pPr>
              <a:defRPr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Calculate SNR - depends on distance to source</a:t>
            </a:r>
          </a:p>
          <a:p>
            <a:pPr>
              <a:defRPr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</a:p>
          <a:p>
            <a:pPr>
              <a:defRPr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Calculate probability of detection given a fixed false alarm probability - depends on SNR </a:t>
            </a:r>
          </a:p>
        </p:txBody>
      </p:sp>
      <p:sp>
        <p:nvSpPr>
          <p:cNvPr id="886" name="Neutrino detectors:…"/>
          <p:cNvSpPr/>
          <p:nvPr/>
        </p:nvSpPr>
        <p:spPr>
          <a:xfrm>
            <a:off x="4360775" y="3358350"/>
            <a:ext cx="4399964" cy="4950498"/>
          </a:xfrm>
          <a:prstGeom prst="roundRect">
            <a:avLst>
              <a:gd name="adj" fmla="val 6509"/>
            </a:avLst>
          </a:prstGeom>
          <a:gradFill>
            <a:gsLst>
              <a:gs pos="0">
                <a:srgbClr val="FF8AD8"/>
              </a:gs>
              <a:gs pos="100000">
                <a:srgbClr val="FF7E79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/>
          <a:lstStyle/>
          <a:p>
            <a:pPr>
              <a:defRPr b="1" sz="2000">
                <a:solidFill>
                  <a:srgbClr val="000000"/>
                </a:solidFill>
              </a:defRPr>
            </a:pPr>
            <a:r>
              <a:t>Neutrino detectors:</a:t>
            </a:r>
          </a:p>
          <a:p>
            <a:pPr>
              <a:defRPr b="1" sz="2000">
                <a:solidFill>
                  <a:srgbClr val="000000"/>
                </a:solidFill>
              </a:defRPr>
            </a:pPr>
          </a:p>
          <a:p>
            <a:pPr>
              <a:defRPr sz="2000">
                <a:solidFill>
                  <a:srgbClr val="000000"/>
                </a:solidFill>
              </a:defRPr>
            </a:pPr>
            <a:r>
              <a:t>Water Cherenkov detectors</a:t>
            </a:r>
          </a:p>
          <a:p>
            <a:pPr>
              <a:defRPr b="1" sz="2000">
                <a:solidFill>
                  <a:srgbClr val="000000"/>
                </a:solidFill>
              </a:defRPr>
            </a:pPr>
            <a:r>
              <a:t> </a:t>
            </a:r>
          </a:p>
          <a:p>
            <a:pPr>
              <a:defRPr sz="2000">
                <a:solidFill>
                  <a:srgbClr val="000000"/>
                </a:solidFill>
              </a:defRPr>
            </a:pPr>
            <a:r>
              <a:t>Main channel: IBD</a:t>
            </a:r>
          </a:p>
          <a:p>
            <a:pPr>
              <a:defRPr sz="2000">
                <a:solidFill>
                  <a:srgbClr val="000000"/>
                </a:solidFill>
              </a:defRPr>
            </a:pPr>
          </a:p>
          <a:p>
            <a:pPr>
              <a:defRPr sz="2000">
                <a:solidFill>
                  <a:srgbClr val="000000"/>
                </a:solidFill>
              </a:defRPr>
            </a:pPr>
            <a:r>
              <a:t>Quasi thermal emission spectra - mean energy</a:t>
            </a:r>
          </a:p>
          <a:p>
            <a:pPr>
              <a:defRPr sz="2000">
                <a:solidFill>
                  <a:srgbClr val="000000"/>
                </a:solidFill>
              </a:defRPr>
            </a:pPr>
          </a:p>
          <a:p>
            <a:pPr>
              <a:defRPr sz="2000">
                <a:solidFill>
                  <a:srgbClr val="000000"/>
                </a:solidFill>
              </a:defRPr>
            </a:pPr>
            <a:r>
              <a:t>Flux at earth - depends on distance and emission spectra</a:t>
            </a:r>
          </a:p>
          <a:p>
            <a:pPr>
              <a:defRPr sz="2000">
                <a:solidFill>
                  <a:srgbClr val="000000"/>
                </a:solidFill>
              </a:defRPr>
            </a:pPr>
          </a:p>
          <a:p>
            <a:pPr>
              <a:defRPr sz="2000">
                <a:solidFill>
                  <a:srgbClr val="000000"/>
                </a:solidFill>
              </a:defRPr>
            </a:pPr>
            <a:r>
              <a:t>Calculate number of events in detector from a CCSN - depends on distance</a:t>
            </a:r>
          </a:p>
        </p:txBody>
      </p:sp>
      <p:sp>
        <p:nvSpPr>
          <p:cNvPr id="887" name="Rate of CCSN (how many such events):…"/>
          <p:cNvSpPr/>
          <p:nvPr/>
        </p:nvSpPr>
        <p:spPr>
          <a:xfrm>
            <a:off x="75891" y="4353364"/>
            <a:ext cx="4155535" cy="2960470"/>
          </a:xfrm>
          <a:prstGeom prst="roundRect">
            <a:avLst>
              <a:gd name="adj" fmla="val 5798"/>
            </a:avLst>
          </a:prstGeom>
          <a:gradFill>
            <a:gsLst>
              <a:gs pos="0">
                <a:srgbClr val="011993"/>
              </a:gs>
              <a:gs pos="100000">
                <a:srgbClr val="7A81FF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/>
          <a:lstStyle/>
          <a:p>
            <a:pPr>
              <a:defRPr b="1" sz="2000">
                <a:solidFill>
                  <a:srgbClr val="FFFFFF"/>
                </a:solidFill>
              </a:defRPr>
            </a:pPr>
            <a:r>
              <a:t>Rate of CCSN (how many such events): </a:t>
            </a:r>
          </a:p>
          <a:p>
            <a:pPr>
              <a:defRPr b="1" sz="2000">
                <a:solidFill>
                  <a:srgbClr val="FFFFFF"/>
                </a:solidFill>
              </a:defRPr>
            </a:pPr>
          </a:p>
          <a:p>
            <a:pPr>
              <a:defRPr sz="2000">
                <a:solidFill>
                  <a:srgbClr val="FFFFFF"/>
                </a:solidFill>
              </a:defRPr>
            </a:pPr>
            <a:r>
              <a:t>Use calculated rate of CCSNe below 11 Mpc (local volume)</a:t>
            </a:r>
          </a:p>
          <a:p>
            <a:pPr>
              <a:defRPr sz="2000">
                <a:solidFill>
                  <a:srgbClr val="FFFFFF"/>
                </a:solidFill>
              </a:defRPr>
            </a:pPr>
            <a:r>
              <a:t> </a:t>
            </a:r>
          </a:p>
          <a:p>
            <a:pPr>
              <a:defRPr sz="2000">
                <a:solidFill>
                  <a:srgbClr val="FFFFFF"/>
                </a:solidFill>
              </a:defRPr>
            </a:pPr>
            <a:r>
              <a:t>Analytical rate beyond 11 Mpc using cosmic SFR, Salpeter IMF…. </a:t>
            </a:r>
          </a:p>
        </p:txBody>
      </p:sp>
      <p:sp>
        <p:nvSpPr>
          <p:cNvPr id="888" name="Equation"/>
          <p:cNvSpPr txBox="1"/>
          <p:nvPr/>
        </p:nvSpPr>
        <p:spPr>
          <a:xfrm>
            <a:off x="3822608" y="1929711"/>
            <a:ext cx="5127424" cy="94558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Sup>
                    <m:e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e>
                    <m:sub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sub>
                    <m:sup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</m:sup>
                  </m:sSubSup>
                  <m:r>
                    <a:rPr xmlns:a="http://schemas.openxmlformats.org/drawingml/2006/main" sz="30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30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D</m:t>
                  </m:r>
                  <m:r>
                    <a:rPr xmlns:a="http://schemas.openxmlformats.org/drawingml/2006/main" sz="30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0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m:rPr>
                      <m:sty m:val="p"/>
                    </m:rPr>
                    <a:rPr xmlns:a="http://schemas.openxmlformats.org/drawingml/2006/main" sz="30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Δ</m:t>
                  </m:r>
                  <m:r>
                    <a:rPr xmlns:a="http://schemas.openxmlformats.org/drawingml/2006/main" sz="30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T</m:t>
                  </m:r>
                  <m:limLow>
                    <m:e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∑</m:t>
                      </m:r>
                    </m:e>
                    <m:lim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e>
                          <m:r>
                            <a:rPr xmlns:a="http://schemas.openxmlformats.org/drawingml/2006/main" sz="3000" i="1">
                              <a:solidFill>
                                <a:srgbClr val="960D52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xmlns:a="http://schemas.openxmlformats.org/drawingml/2006/main" sz="3000" i="1">
                              <a:solidFill>
                                <a:srgbClr val="960D52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</m:sub>
                      </m:sSub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</m:lim>
                  </m:limLow>
                  <m:sSub>
                    <m:e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</m:e>
                    <m:sub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30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30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</m:e>
                    <m:sub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30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)</m:t>
                  </m:r>
                  <m:sSubSup>
                    <m:e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</m:e>
                    <m:sub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sub>
                    <m:sup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W</m:t>
                      </m:r>
                    </m:sup>
                  </m:sSubSup>
                  <m:r>
                    <a:rPr xmlns:a="http://schemas.openxmlformats.org/drawingml/2006/main" sz="30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</m:e>
                    <m:sub>
                      <m:r>
                        <a:rPr xmlns:a="http://schemas.openxmlformats.org/drawingml/2006/main" sz="3000" i="1">
                          <a:solidFill>
                            <a:srgbClr val="960D52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3000" i="1">
                      <a:solidFill>
                        <a:srgbClr val="960D52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  <a:endParaRPr sz="3000">
              <a:solidFill>
                <a:srgbClr val="970E53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91" name="Slide Number"/>
          <p:cNvSpPr txBox="1"/>
          <p:nvPr>
            <p:ph type="sldNum" sz="quarter" idx="4294967295"/>
          </p:nvPr>
        </p:nvSpPr>
        <p:spPr>
          <a:xfrm>
            <a:off x="12698923" y="9416563"/>
            <a:ext cx="278723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892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893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94" name="References"/>
          <p:cNvSpPr txBox="1"/>
          <p:nvPr/>
        </p:nvSpPr>
        <p:spPr>
          <a:xfrm>
            <a:off x="5090752" y="196864"/>
            <a:ext cx="2823296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References</a:t>
            </a:r>
          </a:p>
        </p:txBody>
      </p:sp>
      <p:sp>
        <p:nvSpPr>
          <p:cNvPr id="895" name="Rounded Rectangle"/>
          <p:cNvSpPr/>
          <p:nvPr/>
        </p:nvSpPr>
        <p:spPr>
          <a:xfrm>
            <a:off x="123991" y="1176074"/>
            <a:ext cx="8749984" cy="2448167"/>
          </a:xfrm>
          <a:prstGeom prst="roundRect">
            <a:avLst>
              <a:gd name="adj" fmla="val 7450"/>
            </a:avLst>
          </a:prstGeom>
          <a:gradFill>
            <a:gsLst>
              <a:gs pos="0">
                <a:srgbClr val="D4FB79"/>
              </a:gs>
              <a:gs pos="100000">
                <a:srgbClr val="8EFA00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96" name="Rounded Rectangle"/>
          <p:cNvSpPr/>
          <p:nvPr/>
        </p:nvSpPr>
        <p:spPr>
          <a:xfrm>
            <a:off x="188767" y="5681876"/>
            <a:ext cx="8749984" cy="3265744"/>
          </a:xfrm>
          <a:prstGeom prst="roundRect">
            <a:avLst>
              <a:gd name="adj" fmla="val 5490"/>
            </a:avLst>
          </a:prstGeom>
          <a:gradFill>
            <a:gsLst>
              <a:gs pos="0">
                <a:srgbClr val="011993"/>
              </a:gs>
              <a:gs pos="100000">
                <a:srgbClr val="7A81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97" name="Rounded Rectangle"/>
          <p:cNvSpPr/>
          <p:nvPr/>
        </p:nvSpPr>
        <p:spPr>
          <a:xfrm>
            <a:off x="147684" y="3769061"/>
            <a:ext cx="8749984" cy="1821817"/>
          </a:xfrm>
          <a:prstGeom prst="roundRect">
            <a:avLst>
              <a:gd name="adj" fmla="val 18215"/>
            </a:avLst>
          </a:prstGeom>
          <a:gradFill>
            <a:gsLst>
              <a:gs pos="0">
                <a:srgbClr val="FF8AD8"/>
              </a:gs>
              <a:gs pos="100000">
                <a:srgbClr val="FF7E79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98" name="Numerical Simulations :…"/>
          <p:cNvSpPr txBox="1"/>
          <p:nvPr/>
        </p:nvSpPr>
        <p:spPr>
          <a:xfrm>
            <a:off x="450136" y="5940515"/>
            <a:ext cx="8865870" cy="2815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/>
          <a:p>
            <a:pPr algn="l">
              <a:defRPr b="1" sz="2000" u="sng">
                <a:solidFill>
                  <a:srgbClr val="FFFFFF"/>
                </a:solidFill>
              </a:defRPr>
            </a:pPr>
            <a:r>
              <a:t>Numerical Simulations :</a:t>
            </a:r>
          </a:p>
          <a:p>
            <a:pPr algn="l">
              <a:defRPr b="1" sz="2000">
                <a:solidFill>
                  <a:srgbClr val="FFFFFF"/>
                </a:solidFill>
              </a:defRPr>
            </a:pPr>
          </a:p>
          <a:p>
            <a:pPr algn="l">
              <a:defRPr i="1" sz="2000">
                <a:solidFill>
                  <a:srgbClr val="FFFFFF"/>
                </a:solidFill>
              </a:defRPr>
            </a:pPr>
            <a:r>
              <a:t>Burrows and Hayes, Phys. Rev. Lett. 76 (1996) 352.</a:t>
            </a:r>
          </a:p>
          <a:p>
            <a:pPr algn="l">
              <a:defRPr i="1" sz="2000">
                <a:solidFill>
                  <a:srgbClr val="FFFFFF"/>
                </a:solidFill>
              </a:defRPr>
            </a:pPr>
            <a:r>
              <a:t>Mueller and Janka, AAP 317 (1997) 140.</a:t>
            </a:r>
          </a:p>
          <a:p>
            <a:pPr algn="l">
              <a:defRPr i="1" sz="2000">
                <a:solidFill>
                  <a:srgbClr val="FFFFFF"/>
                </a:solidFill>
              </a:defRPr>
            </a:pPr>
            <a:r>
              <a:t>Kotake, Ohnishi and Yamada, The Astrophysical Journal 655 (2007) 406.</a:t>
            </a:r>
          </a:p>
          <a:p>
            <a:pPr algn="l">
              <a:defRPr i="1" sz="2000">
                <a:solidFill>
                  <a:srgbClr val="FFFFFF"/>
                </a:solidFill>
              </a:defRPr>
            </a:pPr>
            <a:r>
              <a:t>Kotake, Iwakami, Ohnishi and Yamada, Astrophys. J. 704 (2009) 951.</a:t>
            </a:r>
          </a:p>
          <a:p>
            <a:pPr algn="l">
              <a:defRPr i="1" sz="2000">
                <a:solidFill>
                  <a:srgbClr val="FFFFFF"/>
                </a:solidFill>
              </a:defRPr>
            </a:pPr>
            <a:r>
              <a:t>Muller, Janka and Wongwathanarat, Astron. Astrophysik. J. 537 (2012) A63.</a:t>
            </a:r>
          </a:p>
          <a:p>
            <a:pPr algn="l">
              <a:defRPr i="1" sz="2000">
                <a:solidFill>
                  <a:srgbClr val="FFFFFF"/>
                </a:solidFill>
              </a:defRPr>
            </a:pPr>
            <a:r>
              <a:t>Yakunin et al., Phys. Rev. D 92 (2015) 084040.</a:t>
            </a:r>
          </a:p>
          <a:p>
            <a:pPr algn="l">
              <a:defRPr i="1" sz="2000">
                <a:solidFill>
                  <a:srgbClr val="FFFFFF"/>
                </a:solidFill>
              </a:defRPr>
            </a:pPr>
            <a:r>
              <a:t>Vartanyan and Burrows, Astrophys. J. 901 (2020) 108.</a:t>
            </a:r>
          </a:p>
        </p:txBody>
      </p:sp>
      <p:sp>
        <p:nvSpPr>
          <p:cNvPr id="899" name="Phenomenology of neutrino memory :…"/>
          <p:cNvSpPr txBox="1"/>
          <p:nvPr/>
        </p:nvSpPr>
        <p:spPr>
          <a:xfrm>
            <a:off x="268163" y="3816611"/>
            <a:ext cx="7821253" cy="1596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 algn="l">
              <a:defRPr b="1" sz="2000" u="sng">
                <a:solidFill>
                  <a:srgbClr val="000000"/>
                </a:solidFill>
              </a:defRPr>
            </a:pPr>
            <a:r>
              <a:t>Phenomenology of neutrino memory :</a:t>
            </a:r>
          </a:p>
          <a:p>
            <a:pPr algn="l">
              <a:defRPr b="1" sz="2000">
                <a:solidFill>
                  <a:srgbClr val="000000"/>
                </a:solidFill>
              </a:defRPr>
            </a:pPr>
          </a:p>
          <a:p>
            <a:pPr algn="l">
              <a:defRPr i="1" sz="2000">
                <a:solidFill>
                  <a:srgbClr val="000000"/>
                </a:solidFill>
              </a:defRPr>
            </a:pPr>
            <a:r>
              <a:t>Sago, Ioka, Nakamura and Yamazaki, Phys. Rev. D 70 (2004) 104012.</a:t>
            </a:r>
          </a:p>
          <a:p>
            <a:pPr algn="l">
              <a:defRPr i="1" sz="2000">
                <a:solidFill>
                  <a:srgbClr val="000000"/>
                </a:solidFill>
              </a:defRPr>
            </a:pPr>
            <a:r>
              <a:t>Suwa and Murase, Physical Review D 80 (2009).</a:t>
            </a:r>
          </a:p>
          <a:p>
            <a:pPr algn="l">
              <a:defRPr i="1" sz="2000">
                <a:solidFill>
                  <a:srgbClr val="000000"/>
                </a:solidFill>
              </a:defRPr>
            </a:pPr>
            <a:r>
              <a:t>Li, Fuller and Kishimoto, Phys. Rev. D 98 (2018) 023002.</a:t>
            </a:r>
          </a:p>
        </p:txBody>
      </p:sp>
      <p:sp>
        <p:nvSpPr>
          <p:cNvPr id="900" name="Theory :…"/>
          <p:cNvSpPr txBox="1"/>
          <p:nvPr/>
        </p:nvSpPr>
        <p:spPr>
          <a:xfrm>
            <a:off x="342819" y="1273345"/>
            <a:ext cx="8359713" cy="22060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/>
          <a:p>
            <a:pPr algn="l">
              <a:defRPr b="1" sz="2000" u="sng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Theory :</a:t>
            </a:r>
          </a:p>
          <a:p>
            <a:pPr algn="l"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</a:p>
          <a:p>
            <a:pPr algn="l">
              <a:defRPr i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Zel’dovich and Polnarev, Sov. Astron. 18 (1974) 17.</a:t>
            </a:r>
          </a:p>
          <a:p>
            <a:pPr algn="l">
              <a:defRPr i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Braginskii. And Thorne, Nature 327 (1987) 123.</a:t>
            </a:r>
          </a:p>
          <a:p>
            <a:pPr algn="l">
              <a:defRPr i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Epstein, Astrophys. J. 223 (1978) 565.</a:t>
            </a:r>
          </a:p>
          <a:p>
            <a:pPr algn="l">
              <a:defRPr i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M. Favata, The gravitational-wave memory effect, Class. Quant. Grav. 27 (2010) 084036</a:t>
            </a:r>
          </a:p>
        </p:txBody>
      </p:sp>
      <p:sp>
        <p:nvSpPr>
          <p:cNvPr id="901" name="Picture Credits: Stephane Andre"/>
          <p:cNvSpPr txBox="1"/>
          <p:nvPr/>
        </p:nvSpPr>
        <p:spPr>
          <a:xfrm>
            <a:off x="10119404" y="8731132"/>
            <a:ext cx="2801705" cy="2647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i="1" sz="1500">
                <a:solidFill>
                  <a:srgbClr val="000000"/>
                </a:solidFill>
              </a:defRPr>
            </a:lvl1pPr>
          </a:lstStyle>
          <a:p>
            <a:pPr/>
            <a:r>
              <a:t>Picture Credits: Stephane Andre</a:t>
            </a:r>
          </a:p>
        </p:txBody>
      </p:sp>
      <p:pic>
        <p:nvPicPr>
          <p:cNvPr id="902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7777" t="5165" r="10701" b="5165"/>
          <a:stretch>
            <a:fillRect/>
          </a:stretch>
        </p:blipFill>
        <p:spPr>
          <a:xfrm>
            <a:off x="8967825" y="3583497"/>
            <a:ext cx="3958574" cy="2447986"/>
          </a:xfrm>
          <a:prstGeom prst="rect">
            <a:avLst/>
          </a:prstGeom>
          <a:ln w="12700">
            <a:miter lim="400000"/>
          </a:ln>
        </p:spPr>
      </p:pic>
      <p:sp>
        <p:nvSpPr>
          <p:cNvPr id="903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904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7" name="Slide Number"/>
          <p:cNvSpPr txBox="1"/>
          <p:nvPr>
            <p:ph type="sldNum" sz="quarter" idx="4294967295"/>
          </p:nvPr>
        </p:nvSpPr>
        <p:spPr>
          <a:xfrm>
            <a:off x="12751882" y="9416563"/>
            <a:ext cx="172805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228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0" name="What is Gravitational Wave (GW) memory?"/>
          <p:cNvSpPr txBox="1"/>
          <p:nvPr/>
        </p:nvSpPr>
        <p:spPr>
          <a:xfrm>
            <a:off x="1376002" y="196864"/>
            <a:ext cx="10252796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What is Gravitational Wave (GW) memory?</a:t>
            </a:r>
          </a:p>
        </p:txBody>
      </p:sp>
      <p:sp>
        <p:nvSpPr>
          <p:cNvPr id="231" name="Rounded Rectangle"/>
          <p:cNvSpPr/>
          <p:nvPr/>
        </p:nvSpPr>
        <p:spPr>
          <a:xfrm>
            <a:off x="9703518" y="1313966"/>
            <a:ext cx="3109670" cy="2155048"/>
          </a:xfrm>
          <a:prstGeom prst="roundRect">
            <a:avLst>
              <a:gd name="adj" fmla="val 8464"/>
            </a:avLst>
          </a:prstGeom>
          <a:gradFill>
            <a:gsLst>
              <a:gs pos="0">
                <a:srgbClr val="D4FB79"/>
              </a:gs>
              <a:gs pos="100000">
                <a:srgbClr val="8EFA00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32" name="typical_strain.pdf" descr="typical_strain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21366" y="1285321"/>
            <a:ext cx="4236266" cy="2529993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Image" descr="Imag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36138" y="1292095"/>
            <a:ext cx="2253823" cy="219879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234" name="Permanent distortion of the local space-time metric"/>
          <p:cNvSpPr txBox="1"/>
          <p:nvPr/>
        </p:nvSpPr>
        <p:spPr>
          <a:xfrm>
            <a:off x="-30852" y="3924364"/>
            <a:ext cx="2987803" cy="961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</a:lstStyle>
          <a:p>
            <a:pPr/>
            <a:r>
              <a:t>Permanent distortion of the local space-time metric</a:t>
            </a:r>
          </a:p>
        </p:txBody>
      </p:sp>
      <p:sp>
        <p:nvSpPr>
          <p:cNvPr id="235" name="The gravitational wave strain h(t) remains at a non-zero value"/>
          <p:cNvSpPr txBox="1"/>
          <p:nvPr/>
        </p:nvSpPr>
        <p:spPr>
          <a:xfrm>
            <a:off x="6469549" y="2007036"/>
            <a:ext cx="2735462" cy="96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</a:lstStyle>
          <a:p>
            <a:pPr/>
            <a:r>
              <a:t>The gravitational wave strain h(t) remains at a non-zero value</a:t>
            </a:r>
          </a:p>
        </p:txBody>
      </p:sp>
      <p:sp>
        <p:nvSpPr>
          <p:cNvPr id="236" name="Causes:…"/>
          <p:cNvSpPr txBox="1"/>
          <p:nvPr/>
        </p:nvSpPr>
        <p:spPr>
          <a:xfrm>
            <a:off x="9771343" y="1378308"/>
            <a:ext cx="2974021" cy="1901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/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Causes:</a:t>
            </a: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</a:p>
          <a:p>
            <a:pPr>
              <a:defRPr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Gravitationally unbound systems: </a:t>
            </a:r>
          </a:p>
          <a:p>
            <a:pPr>
              <a:defRPr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Anisotropic emission of energy (mass/radiation) </a:t>
            </a:r>
          </a:p>
        </p:txBody>
      </p:sp>
      <p:sp>
        <p:nvSpPr>
          <p:cNvPr id="237" name="Line"/>
          <p:cNvSpPr/>
          <p:nvPr/>
        </p:nvSpPr>
        <p:spPr>
          <a:xfrm flipV="1">
            <a:off x="1463049" y="3416984"/>
            <a:ext cx="1" cy="487681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27093" tIns="27093" rIns="27093" bIns="27093" anchor="ctr"/>
          <a:lstStyle/>
          <a:p>
            <a:pPr/>
          </a:p>
        </p:txBody>
      </p:sp>
      <p:sp>
        <p:nvSpPr>
          <p:cNvPr id="238" name="Line"/>
          <p:cNvSpPr/>
          <p:nvPr/>
        </p:nvSpPr>
        <p:spPr>
          <a:xfrm flipH="1" flipV="1">
            <a:off x="6901333" y="1462747"/>
            <a:ext cx="162026" cy="522225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27093" tIns="27093" rIns="27093" bIns="27093" anchor="ctr"/>
          <a:lstStyle/>
          <a:p>
            <a:pPr/>
          </a:p>
        </p:txBody>
      </p:sp>
      <p:sp>
        <p:nvSpPr>
          <p:cNvPr id="239" name="M. Favata, The gravitational-wave memory effect, Class. Quant. Grav. 27 (2010) 084036"/>
          <p:cNvSpPr txBox="1"/>
          <p:nvPr/>
        </p:nvSpPr>
        <p:spPr>
          <a:xfrm>
            <a:off x="5464790" y="8731132"/>
            <a:ext cx="7442286" cy="2647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i="1" sz="1500">
                <a:solidFill>
                  <a:srgbClr val="000000"/>
                </a:solidFill>
              </a:defRPr>
            </a:lvl1pPr>
          </a:lstStyle>
          <a:p>
            <a:pPr/>
            <a:r>
              <a:t>M. Favata, The gravitational-wave memory effect, Class. Quant. Grav. 27 (2010) 084036</a:t>
            </a:r>
          </a:p>
        </p:txBody>
      </p:sp>
      <p:sp>
        <p:nvSpPr>
          <p:cNvPr id="240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241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4" name="Slide Number"/>
          <p:cNvSpPr txBox="1"/>
          <p:nvPr>
            <p:ph type="sldNum" sz="quarter" idx="4294967295"/>
          </p:nvPr>
        </p:nvSpPr>
        <p:spPr>
          <a:xfrm>
            <a:off x="12751882" y="9416563"/>
            <a:ext cx="172805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245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246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7" name="What is Gravitational Wave (GW) memory?"/>
          <p:cNvSpPr txBox="1"/>
          <p:nvPr/>
        </p:nvSpPr>
        <p:spPr>
          <a:xfrm>
            <a:off x="1376002" y="196864"/>
            <a:ext cx="10252796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What is Gravitational Wave (GW) memory?</a:t>
            </a:r>
          </a:p>
        </p:txBody>
      </p:sp>
      <p:sp>
        <p:nvSpPr>
          <p:cNvPr id="248" name="Rounded Rectangle"/>
          <p:cNvSpPr/>
          <p:nvPr/>
        </p:nvSpPr>
        <p:spPr>
          <a:xfrm>
            <a:off x="9703518" y="1313966"/>
            <a:ext cx="3109670" cy="2155048"/>
          </a:xfrm>
          <a:prstGeom prst="roundRect">
            <a:avLst>
              <a:gd name="adj" fmla="val 8464"/>
            </a:avLst>
          </a:prstGeom>
          <a:gradFill>
            <a:gsLst>
              <a:gs pos="0">
                <a:srgbClr val="D4FB79"/>
              </a:gs>
              <a:gs pos="100000">
                <a:srgbClr val="8EFA00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49" name="typical_strain.pdf" descr="typical_strain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21366" y="1285321"/>
            <a:ext cx="4236266" cy="252999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0" name="Image" descr="Imag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36138" y="1292095"/>
            <a:ext cx="2253823" cy="219879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251" name="Permanent distortion of the local space-time metric"/>
          <p:cNvSpPr txBox="1"/>
          <p:nvPr/>
        </p:nvSpPr>
        <p:spPr>
          <a:xfrm>
            <a:off x="-30852" y="3924364"/>
            <a:ext cx="2987803" cy="961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</a:lstStyle>
          <a:p>
            <a:pPr/>
            <a:r>
              <a:t>Permanent distortion of the local space-time metric</a:t>
            </a:r>
          </a:p>
        </p:txBody>
      </p:sp>
      <p:sp>
        <p:nvSpPr>
          <p:cNvPr id="252" name="The gravitational wave strain h(t) remains at a non-zero value"/>
          <p:cNvSpPr txBox="1"/>
          <p:nvPr/>
        </p:nvSpPr>
        <p:spPr>
          <a:xfrm>
            <a:off x="6469549" y="2007036"/>
            <a:ext cx="2735462" cy="96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</a:lstStyle>
          <a:p>
            <a:pPr/>
            <a:r>
              <a:t>The gravitational wave strain h(t) remains at a non-zero value</a:t>
            </a:r>
          </a:p>
        </p:txBody>
      </p:sp>
      <p:sp>
        <p:nvSpPr>
          <p:cNvPr id="253" name="Causes:…"/>
          <p:cNvSpPr txBox="1"/>
          <p:nvPr/>
        </p:nvSpPr>
        <p:spPr>
          <a:xfrm>
            <a:off x="9771343" y="1378308"/>
            <a:ext cx="2974021" cy="1901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/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Causes:</a:t>
            </a:r>
          </a:p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</a:p>
          <a:p>
            <a:pPr>
              <a:defRPr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Gravitationally unbound systems: </a:t>
            </a:r>
          </a:p>
          <a:p>
            <a:pPr>
              <a:defRPr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Anisotropic emission of energy (mass/radiation) </a:t>
            </a:r>
          </a:p>
        </p:txBody>
      </p:sp>
      <p:sp>
        <p:nvSpPr>
          <p:cNvPr id="254" name="Line"/>
          <p:cNvSpPr/>
          <p:nvPr/>
        </p:nvSpPr>
        <p:spPr>
          <a:xfrm flipV="1">
            <a:off x="1463049" y="3416984"/>
            <a:ext cx="1" cy="487681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27093" tIns="27093" rIns="27093" bIns="27093" anchor="ctr"/>
          <a:lstStyle/>
          <a:p>
            <a:pPr/>
          </a:p>
        </p:txBody>
      </p:sp>
      <p:sp>
        <p:nvSpPr>
          <p:cNvPr id="255" name="Line"/>
          <p:cNvSpPr/>
          <p:nvPr/>
        </p:nvSpPr>
        <p:spPr>
          <a:xfrm flipH="1" flipV="1">
            <a:off x="6901333" y="1462747"/>
            <a:ext cx="162026" cy="522225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27093" tIns="27093" rIns="27093" bIns="27093" anchor="ctr"/>
          <a:lstStyle/>
          <a:p>
            <a:pPr/>
          </a:p>
        </p:txBody>
      </p:sp>
      <p:sp>
        <p:nvSpPr>
          <p:cNvPr id="256" name="Rounded Rectangle"/>
          <p:cNvSpPr/>
          <p:nvPr/>
        </p:nvSpPr>
        <p:spPr>
          <a:xfrm>
            <a:off x="3514837" y="5043226"/>
            <a:ext cx="5975126" cy="3577964"/>
          </a:xfrm>
          <a:prstGeom prst="roundRect">
            <a:avLst>
              <a:gd name="adj" fmla="val 7188"/>
            </a:avLst>
          </a:prstGeom>
          <a:gradFill>
            <a:gsLst>
              <a:gs pos="0">
                <a:srgbClr val="011993"/>
              </a:gs>
              <a:gs pos="100000">
                <a:srgbClr val="7A81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7" name="Need:…"/>
          <p:cNvSpPr txBox="1"/>
          <p:nvPr/>
        </p:nvSpPr>
        <p:spPr>
          <a:xfrm>
            <a:off x="3840437" y="5400940"/>
            <a:ext cx="5323925" cy="2862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 sz="3000">
                <a:solidFill>
                  <a:srgbClr val="FFFFFF"/>
                </a:solidFill>
              </a:defRPr>
            </a:pPr>
            <a:r>
              <a:t>Need:</a:t>
            </a:r>
          </a:p>
          <a:p>
            <a:pPr>
              <a:defRPr b="1" sz="3000">
                <a:solidFill>
                  <a:srgbClr val="FFFFFF"/>
                </a:solidFill>
              </a:defRPr>
            </a:pPr>
          </a:p>
          <a:p>
            <a:pPr marL="296333" indent="-296333" algn="l">
              <a:buSzPct val="100000"/>
              <a:buAutoNum type="alphaLcParenR" startAt="1"/>
              <a:defRPr b="1" sz="3000">
                <a:solidFill>
                  <a:srgbClr val="FFFFFF"/>
                </a:solidFill>
              </a:defRPr>
            </a:pPr>
            <a:r>
              <a:t> A very powerful emitter</a:t>
            </a:r>
          </a:p>
          <a:p>
            <a:pPr marL="296333" indent="-296333" algn="l">
              <a:buSzPct val="100000"/>
              <a:buAutoNum type="alphaLcParenR" startAt="1"/>
              <a:defRPr b="1" sz="3000">
                <a:solidFill>
                  <a:srgbClr val="FFFFFF"/>
                </a:solidFill>
              </a:defRPr>
            </a:pPr>
            <a:r>
              <a:t> Anisotropy</a:t>
            </a:r>
          </a:p>
          <a:p>
            <a:pPr marL="296333" indent="-296333" algn="l">
              <a:buSzPct val="100000"/>
              <a:buAutoNum type="alphaLcParenR" startAt="1"/>
              <a:defRPr b="1" sz="3000">
                <a:solidFill>
                  <a:srgbClr val="FFFFFF"/>
                </a:solidFill>
              </a:defRPr>
            </a:pPr>
            <a:r>
              <a:t> Detectors in the frequency</a:t>
            </a:r>
          </a:p>
          <a:p>
            <a:pPr algn="l">
              <a:defRPr b="1" sz="3000">
                <a:solidFill>
                  <a:srgbClr val="FFFFFF"/>
                </a:solidFill>
              </a:defRPr>
            </a:pPr>
            <a:r>
              <a:t>regimes of interest</a:t>
            </a:r>
          </a:p>
        </p:txBody>
      </p:sp>
      <p:sp>
        <p:nvSpPr>
          <p:cNvPr id="258" name="M. Favata, The gravitational-wave memory effect, Class. Quant. Grav. 27 (2010) 084036"/>
          <p:cNvSpPr txBox="1"/>
          <p:nvPr/>
        </p:nvSpPr>
        <p:spPr>
          <a:xfrm>
            <a:off x="5464790" y="8731132"/>
            <a:ext cx="7442286" cy="2647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i="1" sz="1500">
                <a:solidFill>
                  <a:srgbClr val="000000"/>
                </a:solidFill>
              </a:defRPr>
            </a:lvl1pPr>
          </a:lstStyle>
          <a:p>
            <a:pPr/>
            <a:r>
              <a:t>M. Favata, The gravitational-wave memory effect, Class. Quant. Grav. 27 (2010) 084036</a:t>
            </a:r>
          </a:p>
        </p:txBody>
      </p:sp>
      <p:sp>
        <p:nvSpPr>
          <p:cNvPr id="259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260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sp>
        <p:nvSpPr>
          <p:cNvPr id="261" name="The GW memory has never been observed!"/>
          <p:cNvSpPr txBox="1"/>
          <p:nvPr/>
        </p:nvSpPr>
        <p:spPr>
          <a:xfrm>
            <a:off x="3905254" y="4116931"/>
            <a:ext cx="7864053" cy="513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3000" u="sng">
                <a:solidFill>
                  <a:srgbClr val="000000"/>
                </a:solidFill>
              </a:defRPr>
            </a:lvl1pPr>
          </a:lstStyle>
          <a:p>
            <a:pPr/>
            <a:r>
              <a:t>The GW memory has never been observed!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64" name="Slide Number"/>
          <p:cNvSpPr txBox="1"/>
          <p:nvPr>
            <p:ph type="sldNum" sz="quarter" idx="4294967295"/>
          </p:nvPr>
        </p:nvSpPr>
        <p:spPr>
          <a:xfrm>
            <a:off x="12751882" y="9416563"/>
            <a:ext cx="172805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265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266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67" name="An Ideal Candidate: Core-collapse Supernova (CCSN)"/>
          <p:cNvSpPr txBox="1"/>
          <p:nvPr/>
        </p:nvSpPr>
        <p:spPr>
          <a:xfrm>
            <a:off x="107365" y="234043"/>
            <a:ext cx="12790070" cy="587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>
            <a:lvl1pPr>
              <a:defRPr b="1" sz="3500">
                <a:solidFill>
                  <a:srgbClr val="000000"/>
                </a:solidFill>
              </a:defRPr>
            </a:lvl1pPr>
          </a:lstStyle>
          <a:p>
            <a:pPr/>
            <a:r>
              <a:t>An Ideal Candidate: Core-collapse Supernova (CCSN)</a:t>
            </a:r>
          </a:p>
        </p:txBody>
      </p:sp>
      <p:sp>
        <p:nvSpPr>
          <p:cNvPr id="268" name="Credits: European Southern Observatory, L. Calçada"/>
          <p:cNvSpPr txBox="1"/>
          <p:nvPr/>
        </p:nvSpPr>
        <p:spPr>
          <a:xfrm>
            <a:off x="8244194" y="8769896"/>
            <a:ext cx="4881563" cy="2647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>
            <a:lvl1pPr defTabSz="325120">
              <a:defRPr i="1" sz="1500">
                <a:solidFill>
                  <a:srgbClr val="000000"/>
                </a:solidFill>
              </a:defRPr>
            </a:lvl1pPr>
          </a:lstStyle>
          <a:p>
            <a:pPr/>
            <a:r>
              <a:t>Credits: European Southern Observatory, L. Calçada</a:t>
            </a:r>
          </a:p>
        </p:txBody>
      </p:sp>
      <p:sp>
        <p:nvSpPr>
          <p:cNvPr id="269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270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pic>
        <p:nvPicPr>
          <p:cNvPr id="271" name="Betelgeuse.eso0927a.jpg" descr="Betelgeuse.eso0927a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84184" y="1200818"/>
            <a:ext cx="11036432" cy="7351964"/>
          </a:xfrm>
          <a:prstGeom prst="rect">
            <a:avLst/>
          </a:prstGeom>
          <a:ln w="12700">
            <a:miter lim="400000"/>
          </a:ln>
        </p:spPr>
      </p:pic>
      <p:sp>
        <p:nvSpPr>
          <p:cNvPr id="272" name="Total energy as neutrinos :…"/>
          <p:cNvSpPr txBox="1"/>
          <p:nvPr/>
        </p:nvSpPr>
        <p:spPr>
          <a:xfrm>
            <a:off x="5561021" y="1667121"/>
            <a:ext cx="3407242" cy="1875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 algn="l">
              <a:defRPr sz="2000">
                <a:solidFill>
                  <a:srgbClr val="FFFFFF"/>
                </a:solidFill>
              </a:defRPr>
            </a:pPr>
            <a:r>
              <a:t>Total energy as neutrinos :</a:t>
            </a:r>
          </a:p>
          <a:p>
            <a:pPr algn="l">
              <a:defRPr sz="2000">
                <a:solidFill>
                  <a:srgbClr val="FFFFFF"/>
                </a:solidFill>
              </a:defRPr>
            </a:pPr>
          </a:p>
          <a:p>
            <a:pPr algn="l">
              <a:defRPr sz="2000">
                <a:solidFill>
                  <a:srgbClr val="FFFFFF"/>
                </a:solidFill>
              </a:defRPr>
            </a:pPr>
            <a:r>
              <a:t>Anisotropy : </a:t>
            </a:r>
          </a:p>
          <a:p>
            <a:pPr algn="l">
              <a:defRPr sz="2000">
                <a:solidFill>
                  <a:srgbClr val="FFFFFF"/>
                </a:solidFill>
              </a:defRPr>
            </a:pPr>
          </a:p>
          <a:p>
            <a:pPr algn="l">
              <a:defRPr sz="2000">
                <a:solidFill>
                  <a:srgbClr val="FFFFFF"/>
                </a:solidFill>
              </a:defRPr>
            </a:pPr>
            <a:r>
              <a:t>Neutrino emission timescale :</a:t>
            </a:r>
          </a:p>
          <a:p>
            <a:pPr algn="l">
              <a:defRPr sz="2000">
                <a:solidFill>
                  <a:srgbClr val="FFFFFF"/>
                </a:solidFill>
              </a:defRPr>
            </a:pPr>
            <a:r>
              <a:t> </a:t>
            </a:r>
            <a14:m>
              <m:oMath>
                <m:r>
                  <m:rPr>
                    <m:sty m:val="p"/>
                  </m:rPr>
                  <a:rPr xmlns:a="http://schemas.openxmlformats.org/drawingml/2006/main" sz="1750" i="1">
                    <a:solidFill>
                      <a:srgbClr val="FEFFFE"/>
                    </a:solidFill>
                    <a:latin typeface="Cambria Math" panose="02040503050406030204" pitchFamily="18" charset="0"/>
                  </a:rPr>
                  <m:t>Δ</m:t>
                </m:r>
                <m:r>
                  <a:rPr xmlns:a="http://schemas.openxmlformats.org/drawingml/2006/main" sz="1750" i="1">
                    <a:solidFill>
                      <a:srgbClr val="FEFFFE"/>
                    </a:solidFill>
                    <a:latin typeface="Cambria Math" panose="02040503050406030204" pitchFamily="18" charset="0"/>
                  </a:rPr>
                  <m:t>t</m:t>
                </m:r>
                <m:r>
                  <a:rPr xmlns:a="http://schemas.openxmlformats.org/drawingml/2006/main" sz="1750" i="1">
                    <a:solidFill>
                      <a:srgbClr val="FEFFFE"/>
                    </a:solidFill>
                    <a:latin typeface="Cambria Math" panose="02040503050406030204" pitchFamily="18" charset="0"/>
                  </a:rPr>
                  <m:t>∼</m:t>
                </m:r>
                <m:r>
                  <m:rPr>
                    <m:scr m:val="script"/>
                  </m:rPr>
                  <a:rPr xmlns:a="http://schemas.openxmlformats.org/drawingml/2006/main" sz="1750" i="1">
                    <a:solidFill>
                      <a:srgbClr val="FEFFFE"/>
                    </a:solidFill>
                    <a:latin typeface="Cambria Math" panose="02040503050406030204" pitchFamily="18" charset="0"/>
                  </a:rPr>
                  <m:t>O</m:t>
                </m:r>
                <m:r>
                  <a:rPr xmlns:a="http://schemas.openxmlformats.org/drawingml/2006/main" sz="1750" i="1">
                    <a:solidFill>
                      <a:srgbClr val="FEFFFE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1750" i="1">
                    <a:solidFill>
                      <a:srgbClr val="FEFFFE"/>
                    </a:solidFill>
                    <a:latin typeface="Cambria Math" panose="02040503050406030204" pitchFamily="18" charset="0"/>
                  </a:rPr>
                  <m:t>10</m:t>
                </m:r>
                <m:r>
                  <m:rPr>
                    <m:nor/>
                  </m:rPr>
                  <a:rPr xmlns:a="http://schemas.openxmlformats.org/drawingml/2006/main" sz="1750" i="1">
                    <a:solidFill>
                      <a:srgbClr val="FEFFFE"/>
                    </a:solidFill>
                    <a:latin typeface="Cambria Math" panose="02040503050406030204" pitchFamily="18" charset="0"/>
                  </a:rPr>
                  <m:t>s</m:t>
                </m:r>
                <m:r>
                  <a:rPr xmlns:a="http://schemas.openxmlformats.org/drawingml/2006/main" sz="1750" i="1">
                    <a:solidFill>
                      <a:srgbClr val="FEFFFE"/>
                    </a:solidFill>
                    <a:latin typeface="Cambria Math" panose="02040503050406030204" pitchFamily="18" charset="0"/>
                  </a:rPr>
                  <m:t>)</m:t>
                </m:r>
                <m:r>
                  <a:rPr xmlns:a="http://schemas.openxmlformats.org/drawingml/2006/main" sz="1750" i="1">
                    <a:solidFill>
                      <a:srgbClr val="FEFFFE"/>
                    </a:solidFill>
                    <a:latin typeface="Cambria Math" panose="02040503050406030204" pitchFamily="18" charset="0"/>
                  </a:rPr>
                  <m:t>→</m:t>
                </m:r>
                <m:r>
                  <m:rPr>
                    <m:nor/>
                  </m:rPr>
                  <a:rPr xmlns:a="http://schemas.openxmlformats.org/drawingml/2006/main" sz="1750" i="1">
                    <a:solidFill>
                      <a:srgbClr val="FEFFFE"/>
                    </a:solidFill>
                    <a:latin typeface="Cambria Math" panose="02040503050406030204" pitchFamily="18" charset="0"/>
                  </a:rPr>
                  <m:t>sub-Hz scale</m:t>
                </m:r>
              </m:oMath>
            </a14:m>
            <a:endParaRPr sz="1600"/>
          </a:p>
        </p:txBody>
      </p:sp>
      <p:sp>
        <p:nvSpPr>
          <p:cNvPr id="273" name="Equation"/>
          <p:cNvSpPr txBox="1"/>
          <p:nvPr/>
        </p:nvSpPr>
        <p:spPr>
          <a:xfrm>
            <a:off x="8638825" y="1737056"/>
            <a:ext cx="3266524" cy="29718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>
                    <m:e>
                      <m:r>
                        <a:rPr xmlns:a="http://schemas.openxmlformats.org/drawingml/2006/main" sz="2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b>
                      <m:r>
                        <a:rPr xmlns:a="http://schemas.openxmlformats.org/drawingml/2006/main" sz="2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2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xmlns:a="http://schemas.openxmlformats.org/drawingml/2006/main" sz="2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2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xmlns:a="http://schemas.openxmlformats.org/drawingml/2006/main" sz="2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sub>
                  </m:sSub>
                  <m:r>
                    <a:rPr xmlns:a="http://schemas.openxmlformats.org/drawingml/2006/main" sz="2100" i="1">
                      <a:solidFill>
                        <a:srgbClr val="FEFFFE"/>
                      </a:solidFill>
                      <a:latin typeface="Cambria Math" panose="02040503050406030204" pitchFamily="18" charset="0"/>
                    </a:rPr>
                    <m:t>∼</m:t>
                  </m:r>
                  <m:r>
                    <a:rPr xmlns:a="http://schemas.openxmlformats.org/drawingml/2006/main" sz="2100" i="1">
                      <a:solidFill>
                        <a:srgbClr val="FEFFFE"/>
                      </a:solidFill>
                      <a:latin typeface="Cambria Math" panose="02040503050406030204" pitchFamily="18" charset="0"/>
                    </a:rPr>
                    <m:t>3</m:t>
                  </m:r>
                  <m:r>
                    <a:rPr xmlns:a="http://schemas.openxmlformats.org/drawingml/2006/main" sz="2100" i="1">
                      <a:solidFill>
                        <a:srgbClr val="FEFFFE"/>
                      </a:solidFill>
                      <a:latin typeface="Cambria Math" panose="02040503050406030204" pitchFamily="18" charset="0"/>
                    </a:rPr>
                    <m:t>×</m:t>
                  </m:r>
                  <m:sSup>
                    <m:e>
                      <m:r>
                        <a:rPr xmlns:a="http://schemas.openxmlformats.org/drawingml/2006/main" sz="2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</m:e>
                    <m:sup>
                      <m:r>
                        <a:rPr xmlns:a="http://schemas.openxmlformats.org/drawingml/2006/main" sz="2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53</m:t>
                      </m:r>
                    </m:sup>
                  </m:sSup>
                  <m:r>
                    <m:rPr>
                      <m:nor/>
                    </m:rPr>
                    <a:rPr xmlns:a="http://schemas.openxmlformats.org/drawingml/2006/main" sz="2100" i="1">
                      <a:solidFill>
                        <a:srgbClr val="FEFFFE"/>
                      </a:solidFill>
                      <a:latin typeface="Cambria Math" panose="02040503050406030204" pitchFamily="18" charset="0"/>
                    </a:rPr>
                    <m:t>ergs</m:t>
                  </m:r>
                  <m:r>
                    <a:rPr xmlns:a="http://schemas.openxmlformats.org/drawingml/2006/main" sz="2100" i="1">
                      <a:solidFill>
                        <a:srgbClr val="FEFFFE"/>
                      </a:solidFill>
                      <a:latin typeface="Cambria Math" panose="02040503050406030204" pitchFamily="18" charset="0"/>
                    </a:rPr>
                    <m:t>∼</m:t>
                  </m:r>
                  <m:r>
                    <a:rPr xmlns:a="http://schemas.openxmlformats.org/drawingml/2006/main" sz="2100" i="1">
                      <a:solidFill>
                        <a:srgbClr val="FEFFFE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2100" i="1">
                      <a:solidFill>
                        <a:srgbClr val="FEFFFE"/>
                      </a:solidFill>
                      <a:latin typeface="Cambria Math" panose="02040503050406030204" pitchFamily="18" charset="0"/>
                    </a:rPr>
                    <m:t>99</m:t>
                  </m:r>
                  <m:r>
                    <a:rPr xmlns:a="http://schemas.openxmlformats.org/drawingml/2006/main" sz="2100" i="1">
                      <a:solidFill>
                        <a:srgbClr val="FEFFFE"/>
                      </a:solidFill>
                      <a:latin typeface="Cambria Math" panose="02040503050406030204" pitchFamily="18" charset="0"/>
                    </a:rPr>
                    <m:t>%</m:t>
                  </m:r>
                  <m:r>
                    <a:rPr xmlns:a="http://schemas.openxmlformats.org/drawingml/2006/main" sz="2100" i="1">
                      <a:solidFill>
                        <a:srgbClr val="FEFFFE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  <a:endParaRPr sz="2100">
              <a:solidFill>
                <a:srgbClr val="FFFFFF"/>
              </a:solidFill>
            </a:endParaRPr>
          </a:p>
        </p:txBody>
      </p:sp>
      <p:sp>
        <p:nvSpPr>
          <p:cNvPr id="274" name="Equation"/>
          <p:cNvSpPr txBox="1"/>
          <p:nvPr/>
        </p:nvSpPr>
        <p:spPr>
          <a:xfrm>
            <a:off x="7094596" y="2333489"/>
            <a:ext cx="1749599" cy="23041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2100" i="1">
                      <a:solidFill>
                        <a:srgbClr val="FEFFFE"/>
                      </a:solidFill>
                      <a:latin typeface="Cambria Math" panose="02040503050406030204" pitchFamily="18" charset="0"/>
                    </a:rPr>
                    <m:t>α</m:t>
                  </m:r>
                  <m:r>
                    <a:rPr xmlns:a="http://schemas.openxmlformats.org/drawingml/2006/main" sz="2100" i="1">
                      <a:solidFill>
                        <a:srgbClr val="FEFFFE"/>
                      </a:solidFill>
                      <a:latin typeface="Cambria Math" panose="02040503050406030204" pitchFamily="18" charset="0"/>
                    </a:rPr>
                    <m:t>∼</m:t>
                  </m:r>
                  <m:sSup>
                    <m:e>
                      <m:r>
                        <a:rPr xmlns:a="http://schemas.openxmlformats.org/drawingml/2006/main" sz="2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</m:e>
                    <m:sup>
                      <m:r>
                        <a:rPr xmlns:a="http://schemas.openxmlformats.org/drawingml/2006/main" sz="2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2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sup>
                  </m:sSup>
                  <m:r>
                    <a:rPr xmlns:a="http://schemas.openxmlformats.org/drawingml/2006/main" sz="2100" i="1">
                      <a:solidFill>
                        <a:srgbClr val="FEFFFE"/>
                      </a:solidFill>
                      <a:latin typeface="Cambria Math" panose="02040503050406030204" pitchFamily="18" charset="0"/>
                    </a:rPr>
                    <m:t>-</m:t>
                  </m:r>
                  <m:sSup>
                    <m:e>
                      <m:r>
                        <a:rPr xmlns:a="http://schemas.openxmlformats.org/drawingml/2006/main" sz="2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</m:e>
                    <m:sup>
                      <m:r>
                        <a:rPr xmlns:a="http://schemas.openxmlformats.org/drawingml/2006/main" sz="2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21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m:oMathPara>
            </a14:m>
            <a:endParaRPr sz="21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Rectangle"/>
          <p:cNvSpPr/>
          <p:nvPr/>
        </p:nvSpPr>
        <p:spPr>
          <a:xfrm>
            <a:off x="4628847" y="6346792"/>
            <a:ext cx="7112389" cy="1483338"/>
          </a:xfrm>
          <a:prstGeom prst="rect">
            <a:avLst/>
          </a:prstGeom>
          <a:ln w="635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7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8" name="Slide Number"/>
          <p:cNvSpPr txBox="1"/>
          <p:nvPr>
            <p:ph type="sldNum" sz="quarter" idx="4294967295"/>
          </p:nvPr>
        </p:nvSpPr>
        <p:spPr>
          <a:xfrm>
            <a:off x="12751882" y="9416563"/>
            <a:ext cx="172805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279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280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81" name="Phenomenological Model: Formalism"/>
          <p:cNvSpPr txBox="1"/>
          <p:nvPr/>
        </p:nvSpPr>
        <p:spPr>
          <a:xfrm>
            <a:off x="1974934" y="196864"/>
            <a:ext cx="9054932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Phenomenological Model: Formalism</a:t>
            </a:r>
          </a:p>
        </p:txBody>
      </p:sp>
      <p:sp>
        <p:nvSpPr>
          <p:cNvPr id="282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283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sp>
        <p:nvSpPr>
          <p:cNvPr id="284" name="Text"/>
          <p:cNvSpPr txBox="1"/>
          <p:nvPr/>
        </p:nvSpPr>
        <p:spPr>
          <a:xfrm>
            <a:off x="4696332" y="6442774"/>
            <a:ext cx="6730178" cy="12913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sz="3000">
                <a:solidFill>
                  <a:srgbClr val="000000"/>
                </a:solidFill>
              </a:defRPr>
            </a:lvl1pPr>
          </a:lstStyle>
          <a:p>
            <a:pPr/>
            <a14:m>
              <m:oMathPara>
                <m:oMathParaPr>
                  <m:jc m:val="center"/>
                </m:oMathParaPr>
                <m:oMath>
                  <m:sSubSup>
                    <m:e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sub>
                    <m:sup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</m:sup>
                  </m:sSubSup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h</m:t>
                  </m:r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</m:num>
                    <m:den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sSup>
                        <m:e>
                          <m:r>
                            <a:rPr xmlns:a="http://schemas.openxmlformats.org/drawingml/2006/main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p>
                          <m:r>
                            <a:rPr xmlns:a="http://schemas.openxmlformats.org/drawingml/2006/main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den>
                  </m:f>
                  <m:sSubSup>
                    <m:e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∫</m:t>
                      </m:r>
                    </m:e>
                    <m:sub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m:rPr>
                          <m:sty m:val="p"/>
                        </m:rP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∞</m:t>
                      </m:r>
                    </m:sub>
                    <m:sup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sup>
                  </m:sSubSup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d</m:t>
                  </m:r>
                  <m:sSup>
                    <m:e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e>
                    <m:sup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sSub>
                    <m:e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sub>
                  </m:sSub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p>
                    <m:e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e>
                    <m:sup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α</m:t>
                  </m:r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p>
                    <m:e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e>
                    <m:sup>
                      <m:r>
                        <a:rPr xmlns:a="http://schemas.openxmlformats.org/drawingml/2006/main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3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</a:p>
        </p:txBody>
      </p:sp>
      <p:pic>
        <p:nvPicPr>
          <p:cNvPr id="285" name="setup_talks.pdf" descr="setup_talk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67235" y="1252166"/>
            <a:ext cx="3850133" cy="4123817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Equation"/>
          <p:cNvSpPr txBox="1"/>
          <p:nvPr/>
        </p:nvSpPr>
        <p:spPr>
          <a:xfrm>
            <a:off x="8690232" y="3676294"/>
            <a:ext cx="4058469" cy="63088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2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α</m:t>
                  </m:r>
                  <m:r>
                    <a:rPr xmlns:a="http://schemas.openxmlformats.org/drawingml/2006/main" sz="2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2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2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num>
                    <m:den>
                      <m:sSub>
                        <m:e>
                          <m:r>
                            <a:rPr xmlns:a="http://schemas.openxmlformats.org/drawingml/2006/main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b>
                          <m:r>
                            <a:rPr xmlns:a="http://schemas.openxmlformats.org/drawingml/2006/main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</m:sub>
                      </m:sSub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den>
                  </m:f>
                  <m:sSub>
                    <m:e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∫</m:t>
                      </m:r>
                    </m:e>
                    <m:sub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</m:sub>
                  </m:sSub>
                  <m:r>
                    <a:rPr xmlns:a="http://schemas.openxmlformats.org/drawingml/2006/main" sz="2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d</m:t>
                  </m:r>
                  <m:sSup>
                    <m:e>
                      <m:r>
                        <m:rPr>
                          <m:sty m:val="p"/>
                        </m:rP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Ω</m:t>
                      </m:r>
                    </m:e>
                    <m:sup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m:rPr>
                      <m:sty m:val="p"/>
                    </m:rPr>
                    <a:rPr xmlns:a="http://schemas.openxmlformats.org/drawingml/2006/main" sz="2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Ψ</m:t>
                  </m:r>
                  <m:r>
                    <a:rPr xmlns:a="http://schemas.openxmlformats.org/drawingml/2006/main" sz="2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p>
                    <m:e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ϑ</m:t>
                      </m:r>
                    </m:e>
                    <m:sup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2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sSup>
                    <m:e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φ</m:t>
                      </m:r>
                    </m:e>
                    <m:sup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2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f>
                    <m:fPr>
                      <m:ctrlP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  <m:sSub>
                        <m:e>
                          <m:r>
                            <a:rPr xmlns:a="http://schemas.openxmlformats.org/drawingml/2006/main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b>
                          <m:r>
                            <a:rPr xmlns:a="http://schemas.openxmlformats.org/drawingml/2006/main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</m:sub>
                      </m:sSub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e>
                          <m:r>
                            <m:rPr>
                              <m:sty m:val="p"/>
                            </m:rPr>
                            <a:rPr xmlns:a="http://schemas.openxmlformats.org/drawingml/2006/main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p>
                          <m:r>
                            <a:rPr xmlns:a="http://schemas.openxmlformats.org/drawingml/2006/main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num>
                    <m:den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  <m:sSup>
                        <m:e>
                          <m:r>
                            <m:rPr>
                              <m:sty m:val="p"/>
                            </m:rPr>
                            <a:rPr xmlns:a="http://schemas.openxmlformats.org/drawingml/2006/main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p>
                          <m:r>
                            <a:rPr xmlns:a="http://schemas.openxmlformats.org/drawingml/2006/main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den>
                  </m:f>
                </m:oMath>
              </m:oMathPara>
            </a14:m>
            <a:endParaRPr sz="2000"/>
          </a:p>
        </p:txBody>
      </p:sp>
      <p:sp>
        <p:nvSpPr>
          <p:cNvPr id="287" name="Line"/>
          <p:cNvSpPr/>
          <p:nvPr/>
        </p:nvSpPr>
        <p:spPr>
          <a:xfrm>
            <a:off x="8829037" y="4168368"/>
            <a:ext cx="1877638" cy="277156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7093" tIns="27093" rIns="27093" bIns="27093" anchor="ctr"/>
          <a:lstStyle/>
          <a:p>
            <a:pPr/>
          </a:p>
        </p:txBody>
      </p:sp>
      <p:sp>
        <p:nvSpPr>
          <p:cNvPr id="288" name="Angular dependence put together in anisotropy parameter"/>
          <p:cNvSpPr txBox="1"/>
          <p:nvPr/>
        </p:nvSpPr>
        <p:spPr>
          <a:xfrm>
            <a:off x="9637278" y="4719396"/>
            <a:ext cx="3200978" cy="961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</a:lstStyle>
          <a:p>
            <a:pPr/>
            <a:r>
              <a:t>Angular dependence put together in anisotropy parameter</a:t>
            </a:r>
          </a:p>
        </p:txBody>
      </p:sp>
      <p:sp>
        <p:nvSpPr>
          <p:cNvPr id="289" name="Equation"/>
          <p:cNvSpPr txBox="1"/>
          <p:nvPr/>
        </p:nvSpPr>
        <p:spPr>
          <a:xfrm>
            <a:off x="6457018" y="8433277"/>
            <a:ext cx="1270568" cy="54127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2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δ</m:t>
                  </m:r>
                  <m:sSub>
                    <m:e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2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num>
                    <m:den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den>
                  </m:f>
                  <m:sSubSup>
                    <m:e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sub>
                    <m:sup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sup>
                  </m:sSubSup>
                  <m:sSup>
                    <m:e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e>
                    <m:sup>
                      <m:r>
                        <a:rPr xmlns:a="http://schemas.openxmlformats.org/drawingml/2006/mai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sup>
                  </m:sSup>
                </m:oMath>
              </m:oMathPara>
            </a14:m>
            <a:endParaRPr sz="2000"/>
          </a:p>
        </p:txBody>
      </p:sp>
      <p:sp>
        <p:nvSpPr>
          <p:cNvPr id="290" name="Change of separation for two free-falling masses"/>
          <p:cNvSpPr txBox="1"/>
          <p:nvPr/>
        </p:nvSpPr>
        <p:spPr>
          <a:xfrm>
            <a:off x="4302450" y="7950125"/>
            <a:ext cx="5579704" cy="351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</a:lstStyle>
          <a:p>
            <a:pPr/>
            <a:r>
              <a:t>Change of separation for two free-falling masses</a:t>
            </a:r>
          </a:p>
        </p:txBody>
      </p:sp>
      <p:sp>
        <p:nvSpPr>
          <p:cNvPr id="291" name="Begin with Einstein’s field equation:"/>
          <p:cNvSpPr txBox="1"/>
          <p:nvPr/>
        </p:nvSpPr>
        <p:spPr>
          <a:xfrm>
            <a:off x="193441" y="1648973"/>
            <a:ext cx="4079579" cy="11937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sz="2000">
                <a:solidFill>
                  <a:srgbClr val="000000"/>
                </a:solidFill>
              </a:defRPr>
            </a:pPr>
            <a:r>
              <a:t>Begin with Einstein’s field equation:</a:t>
            </a:r>
          </a:p>
          <a:p>
            <a:pPr>
              <a:defRPr sz="2000">
                <a:solidFill>
                  <a:srgbClr val="000000"/>
                </a:solidFill>
              </a:defRPr>
            </a:pPr>
          </a:p>
          <a:p>
            <a:pPr>
              <a:defRPr sz="2000">
                <a:solidFill>
                  <a:srgbClr val="000000"/>
                </a:solidFill>
              </a:defRPr>
            </a:pPr>
            <a14:m>
              <m:oMathPara>
                <m:oMathParaPr>
                  <m:jc m:val="center"/>
                </m:oMathParaPr>
                <m:oMath>
                  <m:sSub>
                    <m:e>
                      <m:r>
                        <a:rPr xmlns:a="http://schemas.openxmlformats.org/drawingml/2006/main"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</m:e>
                    <m:sub>
                      <m:r>
                        <a:rPr xmlns:a="http://schemas.openxmlformats.org/drawingml/2006/main"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μ</m:t>
                      </m:r>
                      <m:r>
                        <a:rPr xmlns:a="http://schemas.openxmlformats.org/drawingml/2006/main"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sub>
                  </m:sSub>
                  <m:r>
                    <a:rPr xmlns:a="http://schemas.openxmlformats.org/drawingml/2006/main" sz="1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f>
                    <m:fPr>
                      <m:ctrlPr>
                        <a:rPr xmlns:a="http://schemas.openxmlformats.org/drawingml/2006/main"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num>
                    <m:den>
                      <m:r>
                        <a:rPr xmlns:a="http://schemas.openxmlformats.org/drawingml/2006/main"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den>
                  </m:f>
                  <m:r>
                    <a:rPr xmlns:a="http://schemas.openxmlformats.org/drawingml/2006/main" sz="1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R</m:t>
                  </m:r>
                  <m:sSub>
                    <m:e>
                      <m:r>
                        <a:rPr xmlns:a="http://schemas.openxmlformats.org/drawingml/2006/main"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</m:e>
                    <m:sub>
                      <m:r>
                        <a:rPr xmlns:a="http://schemas.openxmlformats.org/drawingml/2006/main"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μ</m:t>
                      </m:r>
                      <m:r>
                        <a:rPr xmlns:a="http://schemas.openxmlformats.org/drawingml/2006/main"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sub>
                  </m:sSub>
                  <m:r>
                    <a:rPr xmlns:a="http://schemas.openxmlformats.org/drawingml/2006/main" sz="1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1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r>
                    <a:rPr xmlns:a="http://schemas.openxmlformats.org/drawingml/2006/main" sz="1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8</m:t>
                  </m:r>
                  <m:r>
                    <a:rPr xmlns:a="http://schemas.openxmlformats.org/drawingml/2006/main" sz="1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π</m:t>
                  </m:r>
                  <m:r>
                    <a:rPr xmlns:a="http://schemas.openxmlformats.org/drawingml/2006/main" sz="1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G</m:t>
                  </m:r>
                  <m:sSub>
                    <m:e>
                      <m:r>
                        <a:rPr xmlns:a="http://schemas.openxmlformats.org/drawingml/2006/main"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e>
                    <m:sub>
                      <m:r>
                        <a:rPr xmlns:a="http://schemas.openxmlformats.org/drawingml/2006/main"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μ</m:t>
                      </m:r>
                      <m:r>
                        <a:rPr xmlns:a="http://schemas.openxmlformats.org/drawingml/2006/main"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sub>
                  </m:sSub>
                </m:oMath>
              </m:oMathPara>
            </a14:m>
            <a:endParaRPr sz="1600"/>
          </a:p>
        </p:txBody>
      </p:sp>
      <p:sp>
        <p:nvSpPr>
          <p:cNvPr id="292" name="Invoke weak field approximation (since we are very far away from the source  )"/>
          <p:cNvSpPr txBox="1"/>
          <p:nvPr/>
        </p:nvSpPr>
        <p:spPr>
          <a:xfrm>
            <a:off x="187779" y="3785453"/>
            <a:ext cx="4090903" cy="161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/>
          <a:p>
            <a:pPr>
              <a:defRPr sz="2000">
                <a:solidFill>
                  <a:srgbClr val="000000"/>
                </a:solidFill>
              </a:defRPr>
            </a:pPr>
            <a:r>
              <a:t>Invoke weak field approximation (since we are very far away from the source </a:t>
            </a:r>
            <a14:m>
              <m:oMath>
                <m:r>
                  <a:rPr xmlns:a="http://schemas.openxmlformats.org/drawingml/2006/main" sz="19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r</m:t>
                </m:r>
                <m:r>
                  <a:rPr xmlns:a="http://schemas.openxmlformats.org/drawingml/2006/main" sz="19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→</m:t>
                </m:r>
                <m:r>
                  <m:rPr>
                    <m:sty m:val="p"/>
                  </m:rPr>
                  <a:rPr xmlns:a="http://schemas.openxmlformats.org/drawingml/2006/main" sz="19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∞</m:t>
                </m:r>
              </m:oMath>
            </a14:m>
            <a:r>
              <a:t>)</a:t>
            </a:r>
          </a:p>
          <a:p>
            <a:pPr>
              <a:defRPr sz="2000">
                <a:solidFill>
                  <a:srgbClr val="000000"/>
                </a:solidFill>
              </a:defRPr>
            </a:pPr>
          </a:p>
          <a:p>
            <a:pPr>
              <a:defRPr sz="2000">
                <a:solidFill>
                  <a:srgbClr val="000000"/>
                </a:solidFill>
              </a:defRPr>
            </a:pPr>
            <a14:m>
              <m:oMathPara>
                <m:oMathParaPr>
                  <m:jc m:val="center"/>
                </m:oMathParaPr>
                <m:oMath>
                  <m:sSub>
                    <m:e>
                      <m:r>
                        <a:rPr xmlns:a="http://schemas.openxmlformats.org/drawingml/2006/main"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</m:e>
                    <m:sub>
                      <m:r>
                        <a:rPr xmlns:a="http://schemas.openxmlformats.org/drawingml/2006/main"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μ</m:t>
                      </m:r>
                      <m:r>
                        <a:rPr xmlns:a="http://schemas.openxmlformats.org/drawingml/2006/main"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sub>
                  </m:sSub>
                  <m:r>
                    <a:rPr xmlns:a="http://schemas.openxmlformats.org/drawingml/2006/main" sz="1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sSub>
                    <m:e>
                      <m:r>
                        <a:rPr xmlns:a="http://schemas.openxmlformats.org/drawingml/2006/main"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η</m:t>
                      </m:r>
                    </m:e>
                    <m:sub>
                      <m:r>
                        <a:rPr xmlns:a="http://schemas.openxmlformats.org/drawingml/2006/main"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μ</m:t>
                      </m:r>
                      <m:r>
                        <a:rPr xmlns:a="http://schemas.openxmlformats.org/drawingml/2006/main"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sub>
                  </m:sSub>
                  <m:r>
                    <a:rPr xmlns:a="http://schemas.openxmlformats.org/drawingml/2006/main" sz="1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sSub>
                    <m:e>
                      <m:r>
                        <a:rPr xmlns:a="http://schemas.openxmlformats.org/drawingml/2006/main"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μ</m:t>
                      </m:r>
                      <m:r>
                        <a:rPr xmlns:a="http://schemas.openxmlformats.org/drawingml/2006/main"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sub>
                  </m:sSub>
                </m:oMath>
              </m:oMathPara>
            </a14:m>
            <a:endParaRPr sz="1600"/>
          </a:p>
        </p:txBody>
      </p:sp>
      <p:sp>
        <p:nvSpPr>
          <p:cNvPr id="293" name="Line"/>
          <p:cNvSpPr/>
          <p:nvPr/>
        </p:nvSpPr>
        <p:spPr>
          <a:xfrm flipH="1">
            <a:off x="3209112" y="5020872"/>
            <a:ext cx="282516" cy="11969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7093" tIns="27093" rIns="27093" bIns="27093" anchor="ctr"/>
          <a:lstStyle/>
          <a:p>
            <a:pPr/>
          </a:p>
        </p:txBody>
      </p:sp>
      <p:sp>
        <p:nvSpPr>
          <p:cNvPr id="294" name="Small perturbation"/>
          <p:cNvSpPr txBox="1"/>
          <p:nvPr/>
        </p:nvSpPr>
        <p:spPr>
          <a:xfrm>
            <a:off x="3510680" y="4864604"/>
            <a:ext cx="1738005" cy="2770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Small perturbation</a:t>
            </a:r>
          </a:p>
        </p:txBody>
      </p:sp>
      <p:sp>
        <p:nvSpPr>
          <p:cNvPr id="295" name="Rectangle"/>
          <p:cNvSpPr/>
          <p:nvPr/>
        </p:nvSpPr>
        <p:spPr>
          <a:xfrm>
            <a:off x="406592" y="6162747"/>
            <a:ext cx="3533654" cy="171613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96" name="Black Box….…"/>
          <p:cNvSpPr txBox="1"/>
          <p:nvPr/>
        </p:nvSpPr>
        <p:spPr>
          <a:xfrm>
            <a:off x="709955" y="6342279"/>
            <a:ext cx="2926927" cy="961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sz="2000">
                <a:solidFill>
                  <a:srgbClr val="FFFFFF"/>
                </a:solidFill>
              </a:defRPr>
            </a:pPr>
            <a:r>
              <a:t>Black Box….</a:t>
            </a:r>
          </a:p>
          <a:p>
            <a:pPr>
              <a:defRPr sz="2000">
                <a:solidFill>
                  <a:srgbClr val="FFFFFF"/>
                </a:solidFill>
              </a:defRPr>
            </a:pPr>
          </a:p>
          <a:p>
            <a:pPr>
              <a:defRPr sz="2000">
                <a:solidFill>
                  <a:srgbClr val="FFFFFF"/>
                </a:solidFill>
              </a:defRPr>
            </a:pPr>
            <a:r>
              <a:t>(Calculations in progress)</a:t>
            </a:r>
          </a:p>
        </p:txBody>
      </p:sp>
      <p:sp>
        <p:nvSpPr>
          <p:cNvPr id="297" name="Line"/>
          <p:cNvSpPr/>
          <p:nvPr/>
        </p:nvSpPr>
        <p:spPr>
          <a:xfrm>
            <a:off x="3839980" y="7020813"/>
            <a:ext cx="799276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7093" tIns="27093" rIns="27093" bIns="27093" anchor="ctr"/>
          <a:lstStyle/>
          <a:p>
            <a:pPr/>
          </a:p>
        </p:txBody>
      </p:sp>
      <p:sp>
        <p:nvSpPr>
          <p:cNvPr id="298" name="Line"/>
          <p:cNvSpPr/>
          <p:nvPr/>
        </p:nvSpPr>
        <p:spPr>
          <a:xfrm>
            <a:off x="2233230" y="5504069"/>
            <a:ext cx="1" cy="67733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7093" tIns="27093" rIns="27093" bIns="27093" anchor="ctr"/>
          <a:lstStyle/>
          <a:p>
            <a:pPr/>
          </a:p>
        </p:txBody>
      </p:sp>
      <p:sp>
        <p:nvSpPr>
          <p:cNvPr id="299" name="Line"/>
          <p:cNvSpPr/>
          <p:nvPr/>
        </p:nvSpPr>
        <p:spPr>
          <a:xfrm>
            <a:off x="2233230" y="2920802"/>
            <a:ext cx="1" cy="78654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7093" tIns="27093" rIns="27093" bIns="27093" anchor="ctr"/>
          <a:lstStyle/>
          <a:p>
            <a:pPr/>
          </a:p>
        </p:txBody>
      </p:sp>
      <p:sp>
        <p:nvSpPr>
          <p:cNvPr id="300" name="Epstein, Astrophys. J. 223 (1978) 565…"/>
          <p:cNvSpPr txBox="1"/>
          <p:nvPr/>
        </p:nvSpPr>
        <p:spPr>
          <a:xfrm>
            <a:off x="9223602" y="8544315"/>
            <a:ext cx="3802287" cy="638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 algn="l">
              <a:defRPr i="1" sz="1400">
                <a:solidFill>
                  <a:srgbClr val="000000"/>
                </a:solidFill>
              </a:defRPr>
            </a:pPr>
            <a:r>
              <a:t>Epstein, Astrophys. J. 223 (1978) 565</a:t>
            </a:r>
          </a:p>
          <a:p>
            <a:pPr algn="l">
              <a:defRPr i="1" sz="1400">
                <a:solidFill>
                  <a:srgbClr val="000000"/>
                </a:solidFill>
              </a:defRPr>
            </a:pPr>
            <a:r>
              <a:t>E. Mueller and H.T. Janka, AAP 317 (1997) 140 </a:t>
            </a:r>
            <a:endParaRPr sz="1200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Rectangle"/>
          <p:cNvSpPr/>
          <p:nvPr/>
        </p:nvSpPr>
        <p:spPr>
          <a:xfrm>
            <a:off x="-1" y="9105827"/>
            <a:ext cx="13004801" cy="677335"/>
          </a:xfrm>
          <a:prstGeom prst="rect">
            <a:avLst/>
          </a:prstGeom>
          <a:gradFill>
            <a:gsLst>
              <a:gs pos="0">
                <a:srgbClr val="0096FF"/>
              </a:gs>
              <a:gs pos="100000">
                <a:srgbClr val="76D6FF"/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03" name="Slide Number"/>
          <p:cNvSpPr txBox="1"/>
          <p:nvPr>
            <p:ph type="sldNum" sz="quarter" idx="4294967295"/>
          </p:nvPr>
        </p:nvSpPr>
        <p:spPr>
          <a:xfrm>
            <a:off x="12751882" y="9416563"/>
            <a:ext cx="172805" cy="2772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/>
          <a:lstStyle>
            <a:lvl1pPr>
              <a:defRPr b="1" sz="15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304" name="asu_university_vert_rgb_maroongold_600.png" descr="asu_university_vert_rgb_maroongold_6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732" y="9038618"/>
            <a:ext cx="1007631" cy="811753"/>
          </a:xfrm>
          <a:prstGeom prst="rect">
            <a:avLst/>
          </a:prstGeom>
          <a:ln w="12700">
            <a:miter lim="400000"/>
          </a:ln>
        </p:spPr>
      </p:pic>
      <p:sp>
        <p:nvSpPr>
          <p:cNvPr id="305" name="June 08, 2022"/>
          <p:cNvSpPr txBox="1"/>
          <p:nvPr/>
        </p:nvSpPr>
        <p:spPr>
          <a:xfrm>
            <a:off x="3871337" y="9299698"/>
            <a:ext cx="1384843" cy="289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June 08, 2022</a:t>
            </a:r>
          </a:p>
        </p:txBody>
      </p:sp>
      <p:sp>
        <p:nvSpPr>
          <p:cNvPr id="306" name="Memory-triggered SN neutrino detection…"/>
          <p:cNvSpPr txBox="1"/>
          <p:nvPr/>
        </p:nvSpPr>
        <p:spPr>
          <a:xfrm>
            <a:off x="8304810" y="9179048"/>
            <a:ext cx="4168276" cy="530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b="1">
                <a:solidFill>
                  <a:srgbClr val="000000"/>
                </a:solidFill>
              </a:defRPr>
            </a:pPr>
            <a:r>
              <a:t>Memory-triggered SN neutrino detection   </a:t>
            </a:r>
          </a:p>
          <a:p>
            <a:pPr>
              <a:defRPr b="1">
                <a:solidFill>
                  <a:srgbClr val="000000"/>
                </a:solidFill>
              </a:defRPr>
            </a:pPr>
            <a:r>
              <a:t>Mainak Mukhopadhyay</a:t>
            </a:r>
          </a:p>
        </p:txBody>
      </p:sp>
      <p:sp>
        <p:nvSpPr>
          <p:cNvPr id="307" name="Rounded Rectangle"/>
          <p:cNvSpPr/>
          <p:nvPr/>
        </p:nvSpPr>
        <p:spPr>
          <a:xfrm>
            <a:off x="50399" y="71776"/>
            <a:ext cx="12904002" cy="911928"/>
          </a:xfrm>
          <a:prstGeom prst="roundRect">
            <a:avLst>
              <a:gd name="adj" fmla="val 17140"/>
            </a:avLst>
          </a:prstGeom>
          <a:gradFill>
            <a:gsLst>
              <a:gs pos="0">
                <a:srgbClr val="FFFC79"/>
              </a:gs>
              <a:gs pos="100000">
                <a:schemeClr val="accent4">
                  <a:hueOff val="-858837"/>
                  <a:lumOff val="-9791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27093" tIns="27093" rIns="27093" bIns="27093" anchor="ctr"/>
          <a:lstStyle/>
          <a:p>
            <a:pPr defTabSz="587022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08" name="Supernova (SN) neutrinos - Review"/>
          <p:cNvSpPr txBox="1"/>
          <p:nvPr/>
        </p:nvSpPr>
        <p:spPr>
          <a:xfrm>
            <a:off x="2253826" y="196864"/>
            <a:ext cx="8497148" cy="66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b="1" sz="4000">
                <a:solidFill>
                  <a:srgbClr val="000000"/>
                </a:solidFill>
              </a:defRPr>
            </a:lvl1pPr>
          </a:lstStyle>
          <a:p>
            <a:pPr/>
            <a:r>
              <a:t>Supernova (SN) neutrinos - Review</a:t>
            </a:r>
          </a:p>
        </p:txBody>
      </p:sp>
      <p:pic>
        <p:nvPicPr>
          <p:cNvPr id="309" name="SN.jpg" descr="SN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498" y="2275601"/>
            <a:ext cx="6839779" cy="4787846"/>
          </a:xfrm>
          <a:prstGeom prst="rect">
            <a:avLst/>
          </a:prstGeom>
          <a:ln w="12700">
            <a:miter lim="400000"/>
          </a:ln>
        </p:spPr>
      </p:pic>
      <p:sp>
        <p:nvSpPr>
          <p:cNvPr id="310" name="CCSN: death of a massive (&gt;10  ) star"/>
          <p:cNvSpPr txBox="1"/>
          <p:nvPr/>
        </p:nvSpPr>
        <p:spPr>
          <a:xfrm>
            <a:off x="2487480" y="1252663"/>
            <a:ext cx="8029840" cy="628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3" tIns="27093" rIns="27093" bIns="27093" anchor="ctr">
            <a:spAutoFit/>
          </a:bodyPr>
          <a:lstStyle/>
          <a:p>
            <a:pPr>
              <a:defRPr b="1" sz="3000">
                <a:solidFill>
                  <a:srgbClr val="000000"/>
                </a:solidFill>
              </a:defRPr>
            </a:pPr>
            <a:r>
              <a:t>CCSN: death of a massive (&gt;10 </a:t>
            </a:r>
            <a14:m>
              <m:oMath>
                <m:sSub>
                  <m:e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b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u</m:t>
                    </m:r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sub>
                </m:sSub>
              </m:oMath>
            </a14:m>
            <a:r>
              <a:t>) star</a:t>
            </a:r>
          </a:p>
        </p:txBody>
      </p:sp>
      <p:sp>
        <p:nvSpPr>
          <p:cNvPr id="311" name="Red or Blue supergiants: advanced stages of…"/>
          <p:cNvSpPr txBox="1"/>
          <p:nvPr/>
        </p:nvSpPr>
        <p:spPr>
          <a:xfrm>
            <a:off x="7233862" y="2489128"/>
            <a:ext cx="5239343" cy="6566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sz="2000">
                <a:solidFill>
                  <a:srgbClr val="000000"/>
                </a:solidFill>
              </a:defRPr>
            </a:pPr>
            <a:r>
              <a:t>Red or Blue supergiants: advanced stages of </a:t>
            </a:r>
          </a:p>
          <a:p>
            <a:pPr>
              <a:defRPr sz="2000">
                <a:solidFill>
                  <a:srgbClr val="000000"/>
                </a:solidFill>
              </a:defRPr>
            </a:pPr>
            <a:r>
              <a:t>nuclear burning</a:t>
            </a:r>
          </a:p>
        </p:txBody>
      </p:sp>
      <p:sp>
        <p:nvSpPr>
          <p:cNvPr id="312" name="Fe core: Fusion turns off: loss of pressure"/>
          <p:cNvSpPr txBox="1"/>
          <p:nvPr/>
        </p:nvSpPr>
        <p:spPr>
          <a:xfrm>
            <a:off x="7469828" y="3666488"/>
            <a:ext cx="4767411" cy="351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</a:lstStyle>
          <a:p>
            <a:pPr/>
            <a:r>
              <a:t>Fe core: Fusion turns off: loss of pressure</a:t>
            </a:r>
          </a:p>
        </p:txBody>
      </p:sp>
      <p:sp>
        <p:nvSpPr>
          <p:cNvPr id="313" name="Core collapses"/>
          <p:cNvSpPr txBox="1"/>
          <p:nvPr/>
        </p:nvSpPr>
        <p:spPr>
          <a:xfrm>
            <a:off x="9064880" y="4480177"/>
            <a:ext cx="1755479" cy="351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</a:lstStyle>
          <a:p>
            <a:pPr/>
            <a:r>
              <a:t>Core collapses</a:t>
            </a:r>
          </a:p>
        </p:txBody>
      </p:sp>
      <p:sp>
        <p:nvSpPr>
          <p:cNvPr id="314" name="Collapsed core: very dense (nuclear densities):…"/>
          <p:cNvSpPr txBox="1"/>
          <p:nvPr/>
        </p:nvSpPr>
        <p:spPr>
          <a:xfrm>
            <a:off x="7234810" y="5293866"/>
            <a:ext cx="5415619" cy="656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sz="2000">
                <a:solidFill>
                  <a:srgbClr val="000000"/>
                </a:solidFill>
              </a:defRPr>
            </a:pPr>
            <a:r>
              <a:t>Collapsed core: very dense (nuclear densities): </a:t>
            </a:r>
          </a:p>
          <a:p>
            <a:pPr>
              <a:defRPr sz="2000">
                <a:solidFill>
                  <a:srgbClr val="000000"/>
                </a:solidFill>
              </a:defRPr>
            </a:pPr>
            <a:r>
              <a:t>Incompressible</a:t>
            </a:r>
          </a:p>
        </p:txBody>
      </p:sp>
      <p:sp>
        <p:nvSpPr>
          <p:cNvPr id="315" name="Infalling matter bounces off:…"/>
          <p:cNvSpPr txBox="1"/>
          <p:nvPr/>
        </p:nvSpPr>
        <p:spPr>
          <a:xfrm>
            <a:off x="8394444" y="6539666"/>
            <a:ext cx="3299799" cy="656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sz="2000">
                <a:solidFill>
                  <a:srgbClr val="000000"/>
                </a:solidFill>
              </a:defRPr>
            </a:pPr>
            <a:r>
              <a:t>Infalling matter bounces off: </a:t>
            </a:r>
          </a:p>
          <a:p>
            <a:pPr>
              <a:defRPr sz="2000">
                <a:solidFill>
                  <a:srgbClr val="000000"/>
                </a:solidFill>
              </a:defRPr>
            </a:pPr>
            <a:r>
              <a:t>Shockwave produced</a:t>
            </a:r>
          </a:p>
        </p:txBody>
      </p:sp>
      <p:sp>
        <p:nvSpPr>
          <p:cNvPr id="316" name="Star explodes: Supernova…"/>
          <p:cNvSpPr txBox="1"/>
          <p:nvPr/>
        </p:nvSpPr>
        <p:spPr>
          <a:xfrm>
            <a:off x="62426" y="7199847"/>
            <a:ext cx="4305132" cy="656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sz="2000">
                <a:solidFill>
                  <a:srgbClr val="000000"/>
                </a:solidFill>
              </a:defRPr>
            </a:pPr>
            <a:r>
              <a:t>Star explodes: Supernova</a:t>
            </a:r>
          </a:p>
          <a:p>
            <a:pPr>
              <a:defRPr sz="2000">
                <a:solidFill>
                  <a:srgbClr val="000000"/>
                </a:solidFill>
              </a:defRPr>
            </a:pPr>
            <a:r>
              <a:t>Neutron star forming collapse (NSFC)</a:t>
            </a:r>
          </a:p>
        </p:txBody>
      </p:sp>
      <p:sp>
        <p:nvSpPr>
          <p:cNvPr id="317" name="Line"/>
          <p:cNvSpPr/>
          <p:nvPr/>
        </p:nvSpPr>
        <p:spPr>
          <a:xfrm>
            <a:off x="9853534" y="3197007"/>
            <a:ext cx="1" cy="418278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7093" tIns="27093" rIns="27093" bIns="27093" anchor="ctr"/>
          <a:lstStyle/>
          <a:p>
            <a:pPr/>
          </a:p>
        </p:txBody>
      </p:sp>
      <p:sp>
        <p:nvSpPr>
          <p:cNvPr id="318" name="Line"/>
          <p:cNvSpPr/>
          <p:nvPr/>
        </p:nvSpPr>
        <p:spPr>
          <a:xfrm>
            <a:off x="9853534" y="4010696"/>
            <a:ext cx="1" cy="418278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7093" tIns="27093" rIns="27093" bIns="27093" anchor="ctr"/>
          <a:lstStyle/>
          <a:p>
            <a:pPr/>
          </a:p>
        </p:txBody>
      </p:sp>
      <p:sp>
        <p:nvSpPr>
          <p:cNvPr id="319" name="Line"/>
          <p:cNvSpPr/>
          <p:nvPr/>
        </p:nvSpPr>
        <p:spPr>
          <a:xfrm>
            <a:off x="9853534" y="4883256"/>
            <a:ext cx="1" cy="41827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7093" tIns="27093" rIns="27093" bIns="27093" anchor="ctr"/>
          <a:lstStyle/>
          <a:p>
            <a:pPr/>
          </a:p>
        </p:txBody>
      </p:sp>
      <p:sp>
        <p:nvSpPr>
          <p:cNvPr id="320" name="Line"/>
          <p:cNvSpPr/>
          <p:nvPr/>
        </p:nvSpPr>
        <p:spPr>
          <a:xfrm>
            <a:off x="9853534" y="6009942"/>
            <a:ext cx="1" cy="41827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7093" tIns="27093" rIns="27093" bIns="27093" anchor="ctr"/>
          <a:lstStyle/>
          <a:p>
            <a:pPr/>
          </a:p>
        </p:txBody>
      </p:sp>
      <p:sp>
        <p:nvSpPr>
          <p:cNvPr id="321" name="Line"/>
          <p:cNvSpPr/>
          <p:nvPr/>
        </p:nvSpPr>
        <p:spPr>
          <a:xfrm>
            <a:off x="9853533" y="7307787"/>
            <a:ext cx="1" cy="41827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7093" tIns="27093" rIns="27093" bIns="27093" anchor="ctr"/>
          <a:lstStyle/>
          <a:p>
            <a:pPr/>
          </a:p>
        </p:txBody>
      </p:sp>
      <p:sp>
        <p:nvSpPr>
          <p:cNvPr id="322" name="Shockwave stalls"/>
          <p:cNvSpPr txBox="1"/>
          <p:nvPr/>
        </p:nvSpPr>
        <p:spPr>
          <a:xfrm>
            <a:off x="8837110" y="7808376"/>
            <a:ext cx="2032847" cy="3518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</a:lstStyle>
          <a:p>
            <a:pPr/>
            <a:r>
              <a:t>Shockwave stalls</a:t>
            </a:r>
          </a:p>
        </p:txBody>
      </p:sp>
      <p:sp>
        <p:nvSpPr>
          <p:cNvPr id="323" name="Shockwave re-energized"/>
          <p:cNvSpPr txBox="1"/>
          <p:nvPr/>
        </p:nvSpPr>
        <p:spPr>
          <a:xfrm>
            <a:off x="5168588" y="7352247"/>
            <a:ext cx="2867491" cy="351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</a:lstStyle>
          <a:p>
            <a:pPr/>
            <a:r>
              <a:t>Shockwave re-energized</a:t>
            </a:r>
          </a:p>
        </p:txBody>
      </p:sp>
      <p:sp>
        <p:nvSpPr>
          <p:cNvPr id="324" name="Shockwave dies down"/>
          <p:cNvSpPr txBox="1"/>
          <p:nvPr/>
        </p:nvSpPr>
        <p:spPr>
          <a:xfrm>
            <a:off x="5291905" y="8229037"/>
            <a:ext cx="2620857" cy="351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</a:lstStyle>
          <a:p>
            <a:pPr/>
            <a:r>
              <a:t>Shockwave dies down</a:t>
            </a:r>
          </a:p>
        </p:txBody>
      </p:sp>
      <p:sp>
        <p:nvSpPr>
          <p:cNvPr id="325" name="Failed Supernova…"/>
          <p:cNvSpPr txBox="1"/>
          <p:nvPr/>
        </p:nvSpPr>
        <p:spPr>
          <a:xfrm>
            <a:off x="168344" y="8076637"/>
            <a:ext cx="4093296" cy="656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/>
          <a:p>
            <a:pPr>
              <a:defRPr sz="2000">
                <a:solidFill>
                  <a:srgbClr val="000000"/>
                </a:solidFill>
              </a:defRPr>
            </a:pPr>
            <a:r>
              <a:t>Failed Supernova</a:t>
            </a:r>
          </a:p>
          <a:p>
            <a:pPr>
              <a:defRPr sz="2000">
                <a:solidFill>
                  <a:srgbClr val="000000"/>
                </a:solidFill>
              </a:defRPr>
            </a:pPr>
            <a:r>
              <a:t>Black hole forming collapse (BHFC)</a:t>
            </a:r>
          </a:p>
        </p:txBody>
      </p:sp>
      <p:sp>
        <p:nvSpPr>
          <p:cNvPr id="326" name="Credits: https://images-na.ssl-images-amazon.com/images/I/61yf26rpIXL._AC_SL1000_.jpg"/>
          <p:cNvSpPr txBox="1"/>
          <p:nvPr/>
        </p:nvSpPr>
        <p:spPr>
          <a:xfrm>
            <a:off x="5552268" y="8822878"/>
            <a:ext cx="7317927" cy="2524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 defTabSz="325120">
              <a:defRPr i="1" sz="1400">
                <a:solidFill>
                  <a:srgbClr val="000000"/>
                </a:solidFill>
              </a:defRPr>
            </a:lvl1pPr>
          </a:lstStyle>
          <a:p>
            <a:pPr/>
            <a:r>
              <a:t>Credits: https://images-na.ssl-images-amazon.com/images/I/61yf26rpIXL._AC_SL1000_.jpg</a:t>
            </a:r>
          </a:p>
        </p:txBody>
      </p:sp>
      <p:sp>
        <p:nvSpPr>
          <p:cNvPr id="327" name="Line"/>
          <p:cNvSpPr/>
          <p:nvPr/>
        </p:nvSpPr>
        <p:spPr>
          <a:xfrm flipH="1">
            <a:off x="4535222" y="7516926"/>
            <a:ext cx="4657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7093" tIns="27093" rIns="27093" bIns="27093" anchor="ctr"/>
          <a:lstStyle/>
          <a:p>
            <a:pPr/>
          </a:p>
        </p:txBody>
      </p:sp>
      <p:sp>
        <p:nvSpPr>
          <p:cNvPr id="328" name="Line"/>
          <p:cNvSpPr/>
          <p:nvPr/>
        </p:nvSpPr>
        <p:spPr>
          <a:xfrm flipH="1">
            <a:off x="4543921" y="8438792"/>
            <a:ext cx="465703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7093" tIns="27093" rIns="27093" bIns="27093" anchor="ctr"/>
          <a:lstStyle/>
          <a:p>
            <a:pPr/>
          </a:p>
        </p:txBody>
      </p:sp>
      <p:sp>
        <p:nvSpPr>
          <p:cNvPr id="329" name="Line"/>
          <p:cNvSpPr/>
          <p:nvPr/>
        </p:nvSpPr>
        <p:spPr>
          <a:xfrm flipH="1" flipV="1">
            <a:off x="8074722" y="7632667"/>
            <a:ext cx="718363" cy="33612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7093" tIns="27093" rIns="27093" bIns="27093" anchor="ctr"/>
          <a:lstStyle/>
          <a:p>
            <a:pPr/>
          </a:p>
        </p:txBody>
      </p:sp>
      <p:sp>
        <p:nvSpPr>
          <p:cNvPr id="330" name="Line"/>
          <p:cNvSpPr/>
          <p:nvPr/>
        </p:nvSpPr>
        <p:spPr>
          <a:xfrm flipH="1">
            <a:off x="8074722" y="7997589"/>
            <a:ext cx="718363" cy="33612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7093" tIns="27093" rIns="27093" bIns="27093" anchor="ctr"/>
          <a:lstStyle/>
          <a:p>
            <a:pPr/>
          </a:p>
        </p:txBody>
      </p:sp>
      <p:sp>
        <p:nvSpPr>
          <p:cNvPr id="331" name="Also see: Prof. Alex Friedland’s talk"/>
          <p:cNvSpPr txBox="1"/>
          <p:nvPr/>
        </p:nvSpPr>
        <p:spPr>
          <a:xfrm>
            <a:off x="8823802" y="962624"/>
            <a:ext cx="4065525" cy="399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z="2000">
                <a:solidFill>
                  <a:srgbClr val="000000"/>
                </a:solidFill>
              </a:defRPr>
            </a:lvl1pPr>
          </a:lstStyle>
          <a:p>
            <a:pPr/>
            <a:r>
              <a:t>Also see: Prof. Alex Friedland’s talk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17339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6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17339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6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