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4" r:id="rId7"/>
    <p:sldId id="262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9"/>
  </p:normalViewPr>
  <p:slideViewPr>
    <p:cSldViewPr snapToGrid="0" snapToObjects="1">
      <p:cViewPr varScale="1">
        <p:scale>
          <a:sx n="90" d="100"/>
          <a:sy n="90" d="100"/>
        </p:scale>
        <p:origin x="232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6C8AA-993A-B7FC-B936-ED9A37B8E5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4A5FA3-AAF0-DA4E-7464-A73038341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75CA9-3EA9-ABC7-F706-562837965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0D9FA-20CA-CFAC-BA0D-8DC40E3D9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42DD6-A95E-B9C8-AFF2-643ACCC87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7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AF65F-81D3-CA26-04E4-93F859118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FB3ED-6C5F-9E0A-D1ED-E9B78A135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83CC9-1538-14BA-CD12-9C51B875A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2F1A5-AD00-5C27-C3E4-4BEE8894F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21F69-742E-1B5B-B791-100BF7E2C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7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EA6795-E37A-EF33-EF12-31B26B033F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B7690A-B068-1E36-D720-9741F1B40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E418C-6A29-A573-B2ED-73DAE73B3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27626-6635-91E4-562F-BC2F7F29F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6E909-B55B-FB2B-FFB7-24E84F933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90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64517-E895-7A74-67D0-DEB236204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FF1D4-812C-A42A-69E3-6674D59B5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AEBED-F842-BDB6-4C5F-2A2ACCA7A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F1EB2-4F60-550E-C1A0-0092FEEC4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A923F-E34A-DEE7-32C6-543311A04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3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C791E-7426-B35D-164F-E9EB1895B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B8D59-5B9F-51E0-59A8-7A0B803E6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58302-AEF8-811D-ED63-94F0F39BE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1715-E141-F6CE-482E-C6FF831B9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FC1CE-D5FF-A418-2986-A377E6E0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2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4627C-C664-9DEF-C091-110DC0BE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C0D50-2D2C-493F-2B26-30EBF91C0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1FB07-8362-0353-D9B8-561EE953E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E11E4E-F799-23D5-4171-C6175E2B5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040887-DEDC-B860-F146-E3BE194F4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5FEC21-0080-6DFA-2026-311CBE64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0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CCD95-29F5-8CBF-9B42-5C8A0FB16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5AA7EC-0FEC-9CA2-F646-04C690291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A91E45-9C09-4A59-F604-A3767603C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68E27D-4D8A-3FF3-C0F1-C146EA4ADA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C6195A-B84E-37B8-06AD-65F19325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778C2A-E06D-968D-6438-77BCD4C8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B5982B-3383-7956-26F0-39354A431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6AF1FF-F15E-D47F-64F2-0BCBAC6D2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7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4A5B4-C593-2940-1D8E-26B2E158A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613FA4-7740-5194-46E0-7E45D1961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6317B2-3959-62EE-2BBD-32F5142B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3868FE-E7FC-6BAA-3E3D-88C3F2DD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82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7A6CFD-9B44-9D8C-AF9F-DAB0E611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7116F0-A5B8-3475-3FC9-A77785AD9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2F2CE-D994-714F-FF70-9021E728B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8D191-98EA-7D7B-F9AE-95F62A5C2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D34CE-AF9E-BD15-24EE-E19A634A6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8E9A6-5D46-8B42-6AE1-97116AFAB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C79EA9-6EE6-AA67-7280-09C48471B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D3A41F-33CF-923C-7FBE-762541C5F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35385-D6A6-077E-5073-1B0F1240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6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8512A-4489-9BDA-F662-1BAC563D0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E911DA-65CA-778C-C13B-A7B260122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4D4064-6C4A-49CA-9F85-C28BD18EF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C1757B-EE37-6810-7E8A-9E2848C09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A6A06D-B2E4-37D9-4797-5D3567D3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1F4B09-7538-953B-8A2A-8EBD92B12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54D18F-E1E2-7519-65BD-F4ACD1405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E1B47-B89E-D26A-ED40-68AA4ECDC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CFA23-EDA4-462D-B2A0-02740697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C7C71-C403-A042-A885-E0E5632B7516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C72B1-3BE1-5F71-BFF9-8951E11A0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6F5EE-122E-6A6B-7E7B-FA17D31E6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9AC57-D1E6-E146-B2AB-A06A85950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99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6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5" Type="http://schemas.openxmlformats.org/officeDocument/2006/relationships/image" Target="../media/image3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c10.to.infn.it/" TargetMode="External"/><Relationship Id="rId3" Type="http://schemas.openxmlformats.org/officeDocument/2006/relationships/hyperlink" Target="https://www.ou.edu/ppc" TargetMode="External"/><Relationship Id="rId7" Type="http://schemas.openxmlformats.org/officeDocument/2006/relationships/hyperlink" Target="https://indico.cern.ch/event/116616/" TargetMode="External"/><Relationship Id="rId2" Type="http://schemas.openxmlformats.org/officeDocument/2006/relationships/hyperlink" Target="https://indico.cern.ch/event/112652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orkshop.kias.re.kr/PPC2012/" TargetMode="External"/><Relationship Id="rId5" Type="http://schemas.openxmlformats.org/officeDocument/2006/relationships/hyperlink" Target="http://www.ictp-saifr.org/?page_id=9358" TargetMode="External"/><Relationship Id="rId4" Type="http://schemas.openxmlformats.org/officeDocument/2006/relationships/hyperlink" Target="https://ppc2018.ethz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42C63D-A8D5-F34C-4411-459C5603D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401" y="0"/>
            <a:ext cx="1015319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5636FD-FC32-7DE1-66A0-25473494D5BF}"/>
              </a:ext>
            </a:extLst>
          </p:cNvPr>
          <p:cNvSpPr txBox="1"/>
          <p:nvPr/>
        </p:nvSpPr>
        <p:spPr>
          <a:xfrm>
            <a:off x="3836695" y="5546739"/>
            <a:ext cx="4518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PPC 2022</a:t>
            </a:r>
          </a:p>
          <a:p>
            <a:pPr algn="ctr"/>
            <a:r>
              <a:rPr lang="en-US" sz="2400" b="1" dirty="0"/>
              <a:t>Washington University in St. Louis</a:t>
            </a:r>
          </a:p>
          <a:p>
            <a:pPr algn="ctr"/>
            <a:r>
              <a:rPr lang="en-US" sz="2400" b="1" dirty="0"/>
              <a:t>June 6-10, 2022</a:t>
            </a:r>
          </a:p>
        </p:txBody>
      </p:sp>
    </p:spTree>
    <p:extLst>
      <p:ext uri="{BB962C8B-B14F-4D97-AF65-F5344CB8AC3E}">
        <p14:creationId xmlns:p14="http://schemas.microsoft.com/office/powerpoint/2010/main" val="2731833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afe Travels GIFs | Tenor">
            <a:extLst>
              <a:ext uri="{FF2B5EF4-FFF2-40B4-BE49-F238E27FC236}">
                <a16:creationId xmlns:a16="http://schemas.microsoft.com/office/drawing/2014/main" id="{EEB7F8F3-F98E-8229-DE63-795F15ECE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542" y="214313"/>
            <a:ext cx="9471941" cy="64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32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508C8-0269-B4F5-ADF4-92C32D4DF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1E1CF-AEF6-897A-2B6B-41C5034BC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168 registered participants from five (six) continents.</a:t>
            </a:r>
          </a:p>
          <a:p>
            <a:r>
              <a:rPr lang="en-US" dirty="0"/>
              <a:t>~40 postdocs and ~50 students.</a:t>
            </a:r>
          </a:p>
          <a:p>
            <a:r>
              <a:rPr lang="en-US" dirty="0"/>
              <a:t>49 plenary talks, 84 parallel talks and one public lecture. </a:t>
            </a:r>
          </a:p>
          <a:p>
            <a:r>
              <a:rPr lang="en-US" dirty="0"/>
              <a:t>And uncountable cups of coffee.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16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E416F-C8AC-1A38-9EF4-3211477DF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08"/>
            <a:ext cx="10515600" cy="1325563"/>
          </a:xfrm>
        </p:spPr>
        <p:txBody>
          <a:bodyPr/>
          <a:lstStyle/>
          <a:p>
            <a:r>
              <a:rPr lang="en-US" dirty="0"/>
              <a:t>Thanks to our Sponsors</a:t>
            </a:r>
          </a:p>
        </p:txBody>
      </p:sp>
      <p:pic>
        <p:nvPicPr>
          <p:cNvPr id="1026" name="Picture 2" descr="Washington University in St. Louis, College of Arts &amp; Sciences | Drupal.org">
            <a:extLst>
              <a:ext uri="{FF2B5EF4-FFF2-40B4-BE49-F238E27FC236}">
                <a16:creationId xmlns:a16="http://schemas.microsoft.com/office/drawing/2014/main" id="{7BA9F4D5-5AA5-404A-BBD7-91CE10A5A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66" y="3803448"/>
            <a:ext cx="4238368" cy="303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CB8BC26-A9FB-288E-3F6C-EA5F0586E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902" y="4337815"/>
            <a:ext cx="4438134" cy="764511"/>
          </a:xfrm>
          <a:prstGeom prst="rect">
            <a:avLst/>
          </a:prstGeom>
        </p:spPr>
      </p:pic>
      <p:pic>
        <p:nvPicPr>
          <p:cNvPr id="1028" name="Picture 4" descr="McDonnell Center for the Space Sciences | Washington University in St. Louis">
            <a:extLst>
              <a:ext uri="{FF2B5EF4-FFF2-40B4-BE49-F238E27FC236}">
                <a16:creationId xmlns:a16="http://schemas.microsoft.com/office/drawing/2014/main" id="{C22C7530-1C47-09EA-8074-F96F57CB3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927" y="5304859"/>
            <a:ext cx="5395180" cy="145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Washington University in St. Louis - The Princeton Review College Rankings  &amp; Reviews">
            <a:extLst>
              <a:ext uri="{FF2B5EF4-FFF2-40B4-BE49-F238E27FC236}">
                <a16:creationId xmlns:a16="http://schemas.microsoft.com/office/drawing/2014/main" id="{2CB6C33D-2F80-B2E3-ED8B-F29DEFA32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95" y="1148229"/>
            <a:ext cx="10078594" cy="292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71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84138-2AB2-FF3A-65FC-AFD37EE9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579" y="32286"/>
            <a:ext cx="10515600" cy="1041930"/>
          </a:xfrm>
        </p:spPr>
        <p:txBody>
          <a:bodyPr/>
          <a:lstStyle/>
          <a:p>
            <a:r>
              <a:rPr lang="en-US" dirty="0"/>
              <a:t>Thanks to our Awesome Staff</a:t>
            </a:r>
          </a:p>
        </p:txBody>
      </p:sp>
      <p:pic>
        <p:nvPicPr>
          <p:cNvPr id="2078" name="Picture 30" descr="Headshot of Sarah Akin">
            <a:extLst>
              <a:ext uri="{FF2B5EF4-FFF2-40B4-BE49-F238E27FC236}">
                <a16:creationId xmlns:a16="http://schemas.microsoft.com/office/drawing/2014/main" id="{0BE4B58A-EFAA-9EA9-AA34-61138BBF0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8" y="1074215"/>
            <a:ext cx="3037515" cy="303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Headshot of Jan Foster">
            <a:extLst>
              <a:ext uri="{FF2B5EF4-FFF2-40B4-BE49-F238E27FC236}">
                <a16:creationId xmlns:a16="http://schemas.microsoft.com/office/drawing/2014/main" id="{E35238C1-54E4-567A-BC91-A0C35037B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351" y="1084838"/>
            <a:ext cx="3002177" cy="300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Headshot of Mary Sullivan">
            <a:extLst>
              <a:ext uri="{FF2B5EF4-FFF2-40B4-BE49-F238E27FC236}">
                <a16:creationId xmlns:a16="http://schemas.microsoft.com/office/drawing/2014/main" id="{0F8CB706-42B1-9A26-59EB-9D4647FD6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885" y="1084839"/>
            <a:ext cx="3002176" cy="300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36" descr="Headshot of Alison Verbeck">
            <a:extLst>
              <a:ext uri="{FF2B5EF4-FFF2-40B4-BE49-F238E27FC236}">
                <a16:creationId xmlns:a16="http://schemas.microsoft.com/office/drawing/2014/main" id="{EA228B68-FCDD-E40E-AB80-BA65AECD4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32" y="1074215"/>
            <a:ext cx="3037515" cy="303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02C713-A7C6-43CA-1808-C9CF338BD6BA}"/>
              </a:ext>
            </a:extLst>
          </p:cNvPr>
          <p:cNvSpPr txBox="1"/>
          <p:nvPr/>
        </p:nvSpPr>
        <p:spPr>
          <a:xfrm>
            <a:off x="890353" y="4139579"/>
            <a:ext cx="117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Sarah Akin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4F92C4-5350-5C4D-C52A-6E877FB3C58F}"/>
              </a:ext>
            </a:extLst>
          </p:cNvPr>
          <p:cNvSpPr txBox="1"/>
          <p:nvPr/>
        </p:nvSpPr>
        <p:spPr>
          <a:xfrm>
            <a:off x="3887831" y="4147132"/>
            <a:ext cx="1564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Alison </a:t>
            </a:r>
            <a:r>
              <a:rPr lang="en-US" dirty="0" err="1"/>
              <a:t>Verbeck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50DDA-6147-E03A-ADE0-3C68036DB9DD}"/>
              </a:ext>
            </a:extLst>
          </p:cNvPr>
          <p:cNvSpPr txBox="1"/>
          <p:nvPr/>
        </p:nvSpPr>
        <p:spPr>
          <a:xfrm>
            <a:off x="7071930" y="4134775"/>
            <a:ext cx="1125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Jan Foster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A29D8E-013F-DF16-35B5-5982031F700F}"/>
              </a:ext>
            </a:extLst>
          </p:cNvPr>
          <p:cNvSpPr txBox="1"/>
          <p:nvPr/>
        </p:nvSpPr>
        <p:spPr>
          <a:xfrm>
            <a:off x="10102190" y="4111729"/>
            <a:ext cx="145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Mary Sullivan</a:t>
            </a:r>
          </a:p>
        </p:txBody>
      </p:sp>
    </p:spTree>
    <p:extLst>
      <p:ext uri="{BB962C8B-B14F-4D97-AF65-F5344CB8AC3E}">
        <p14:creationId xmlns:p14="http://schemas.microsoft.com/office/powerpoint/2010/main" val="133407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506B-FFE9-0FFB-0E30-E60CFB0F3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492" y="0"/>
            <a:ext cx="10515600" cy="963827"/>
          </a:xfrm>
        </p:spPr>
        <p:txBody>
          <a:bodyPr/>
          <a:lstStyle/>
          <a:p>
            <a:r>
              <a:rPr lang="en-US" dirty="0"/>
              <a:t>Thanks to the Student Volunteers</a:t>
            </a:r>
          </a:p>
        </p:txBody>
      </p:sp>
      <p:pic>
        <p:nvPicPr>
          <p:cNvPr id="5122" name="Picture 2" descr="Headshot of Liam Brodie">
            <a:extLst>
              <a:ext uri="{FF2B5EF4-FFF2-40B4-BE49-F238E27FC236}">
                <a16:creationId xmlns:a16="http://schemas.microsoft.com/office/drawing/2014/main" id="{11ED8D8F-8999-0F8E-8C8A-EB3018D4D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98" y="849442"/>
            <a:ext cx="1708407" cy="17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97EF22-69C9-E763-31D3-0C99C2813D33}"/>
              </a:ext>
            </a:extLst>
          </p:cNvPr>
          <p:cNvSpPr txBox="1"/>
          <p:nvPr/>
        </p:nvSpPr>
        <p:spPr>
          <a:xfrm>
            <a:off x="431712" y="2582563"/>
            <a:ext cx="1296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Liam Brodie</a:t>
            </a:r>
          </a:p>
        </p:txBody>
      </p:sp>
      <p:pic>
        <p:nvPicPr>
          <p:cNvPr id="5124" name="Picture 4" descr="Headshot of Jason Bub">
            <a:extLst>
              <a:ext uri="{FF2B5EF4-FFF2-40B4-BE49-F238E27FC236}">
                <a16:creationId xmlns:a16="http://schemas.microsoft.com/office/drawing/2014/main" id="{54570165-33DB-1CBC-058A-19CA40C67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99" y="849442"/>
            <a:ext cx="1708407" cy="17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FCDDE2-57DF-A56A-F25F-6BABA27EC168}"/>
              </a:ext>
            </a:extLst>
          </p:cNvPr>
          <p:cNvSpPr txBox="1"/>
          <p:nvPr/>
        </p:nvSpPr>
        <p:spPr>
          <a:xfrm>
            <a:off x="2520778" y="2582563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Jason Bub</a:t>
            </a:r>
          </a:p>
        </p:txBody>
      </p:sp>
      <p:pic>
        <p:nvPicPr>
          <p:cNvPr id="5126" name="Picture 6" descr="Headshot of Matthew Carney">
            <a:extLst>
              <a:ext uri="{FF2B5EF4-FFF2-40B4-BE49-F238E27FC236}">
                <a16:creationId xmlns:a16="http://schemas.microsoft.com/office/drawing/2014/main" id="{9F87A8B8-F8AB-81D5-DCF5-62A0CA0B0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593" y="849442"/>
            <a:ext cx="1708407" cy="17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55704F-7F7A-5E6F-19CA-97664F6D7671}"/>
              </a:ext>
            </a:extLst>
          </p:cNvPr>
          <p:cNvSpPr txBox="1"/>
          <p:nvPr/>
        </p:nvSpPr>
        <p:spPr>
          <a:xfrm>
            <a:off x="4568951" y="2557140"/>
            <a:ext cx="1347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Matt Carney</a:t>
            </a:r>
          </a:p>
        </p:txBody>
      </p:sp>
      <p:pic>
        <p:nvPicPr>
          <p:cNvPr id="5128" name="Picture 8" descr="Headshot of Will Charles">
            <a:extLst>
              <a:ext uri="{FF2B5EF4-FFF2-40B4-BE49-F238E27FC236}">
                <a16:creationId xmlns:a16="http://schemas.microsoft.com/office/drawing/2014/main" id="{8E870DB6-F366-FDAC-E5AD-E95C51B32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150" y="874156"/>
            <a:ext cx="1708407" cy="17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E3B651-F350-AA1B-95D3-881658DC92DA}"/>
              </a:ext>
            </a:extLst>
          </p:cNvPr>
          <p:cNvSpPr txBox="1"/>
          <p:nvPr/>
        </p:nvSpPr>
        <p:spPr>
          <a:xfrm>
            <a:off x="6544359" y="2582563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 Charles</a:t>
            </a:r>
          </a:p>
        </p:txBody>
      </p:sp>
      <p:pic>
        <p:nvPicPr>
          <p:cNvPr id="5130" name="Picture 10" descr="Headshot of Dawson Huth">
            <a:extLst>
              <a:ext uri="{FF2B5EF4-FFF2-40B4-BE49-F238E27FC236}">
                <a16:creationId xmlns:a16="http://schemas.microsoft.com/office/drawing/2014/main" id="{61DA164A-A341-F25F-5DBC-11CEBE7DA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603" y="849441"/>
            <a:ext cx="1708408" cy="17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694CB1-0AD8-41AD-3267-3A0301DAADFA}"/>
              </a:ext>
            </a:extLst>
          </p:cNvPr>
          <p:cNvSpPr txBox="1"/>
          <p:nvPr/>
        </p:nvSpPr>
        <p:spPr>
          <a:xfrm>
            <a:off x="8553756" y="2557849"/>
            <a:ext cx="1450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Dawson </a:t>
            </a:r>
            <a:r>
              <a:rPr lang="en-US" dirty="0" err="1"/>
              <a:t>Huth</a:t>
            </a:r>
            <a:endParaRPr lang="en-US" dirty="0"/>
          </a:p>
        </p:txBody>
      </p:sp>
      <p:pic>
        <p:nvPicPr>
          <p:cNvPr id="5132" name="Picture 12" descr="Headshot of Garrett King">
            <a:extLst>
              <a:ext uri="{FF2B5EF4-FFF2-40B4-BE49-F238E27FC236}">
                <a16:creationId xmlns:a16="http://schemas.microsoft.com/office/drawing/2014/main" id="{B325FED6-7B7B-9AE7-57A0-4D3C4CD79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98" y="3434300"/>
            <a:ext cx="1731703" cy="173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881AA6-BA19-7F02-A33C-F58DB91361E6}"/>
              </a:ext>
            </a:extLst>
          </p:cNvPr>
          <p:cNvSpPr txBox="1"/>
          <p:nvPr/>
        </p:nvSpPr>
        <p:spPr>
          <a:xfrm>
            <a:off x="419977" y="5237702"/>
            <a:ext cx="13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Garrett King</a:t>
            </a:r>
          </a:p>
        </p:txBody>
      </p:sp>
      <p:pic>
        <p:nvPicPr>
          <p:cNvPr id="5134" name="Picture 14" descr="Headshot of Cesiley King">
            <a:extLst>
              <a:ext uri="{FF2B5EF4-FFF2-40B4-BE49-F238E27FC236}">
                <a16:creationId xmlns:a16="http://schemas.microsoft.com/office/drawing/2014/main" id="{91F5A80F-2EDC-4EAA-40C4-EB28DC816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129" y="848733"/>
            <a:ext cx="1708407" cy="17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5F930D-ADBD-3892-BA7B-CA9EA415B226}"/>
              </a:ext>
            </a:extLst>
          </p:cNvPr>
          <p:cNvSpPr txBox="1"/>
          <p:nvPr/>
        </p:nvSpPr>
        <p:spPr>
          <a:xfrm>
            <a:off x="10604069" y="2557140"/>
            <a:ext cx="129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Cesiley</a:t>
            </a:r>
            <a:r>
              <a:rPr lang="en-US" dirty="0"/>
              <a:t> King</a:t>
            </a:r>
          </a:p>
        </p:txBody>
      </p:sp>
      <p:pic>
        <p:nvPicPr>
          <p:cNvPr id="5136" name="Picture 16" descr="Headshot of Takuya Okawa">
            <a:extLst>
              <a:ext uri="{FF2B5EF4-FFF2-40B4-BE49-F238E27FC236}">
                <a16:creationId xmlns:a16="http://schemas.microsoft.com/office/drawing/2014/main" id="{5D700998-2550-7AC7-1EA6-A3A0C37CE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471" y="3434300"/>
            <a:ext cx="1731703" cy="173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889F691-7B68-7A58-B80F-802B12120565}"/>
              </a:ext>
            </a:extLst>
          </p:cNvPr>
          <p:cNvSpPr txBox="1"/>
          <p:nvPr/>
        </p:nvSpPr>
        <p:spPr>
          <a:xfrm>
            <a:off x="2447382" y="5237702"/>
            <a:ext cx="151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Takuya Okawa</a:t>
            </a:r>
          </a:p>
        </p:txBody>
      </p:sp>
      <p:pic>
        <p:nvPicPr>
          <p:cNvPr id="5138" name="Picture 18" descr="Headshot of Tekeba Olbemo">
            <a:extLst>
              <a:ext uri="{FF2B5EF4-FFF2-40B4-BE49-F238E27FC236}">
                <a16:creationId xmlns:a16="http://schemas.microsoft.com/office/drawing/2014/main" id="{A75A660C-4BBA-3A6B-5CBA-59424AC13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46" y="3454152"/>
            <a:ext cx="1720289" cy="172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A9A1766-9D3B-FCF0-9F74-F66D3EDB60CA}"/>
              </a:ext>
            </a:extLst>
          </p:cNvPr>
          <p:cNvSpPr txBox="1"/>
          <p:nvPr/>
        </p:nvSpPr>
        <p:spPr>
          <a:xfrm>
            <a:off x="4560609" y="5190717"/>
            <a:ext cx="1626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Tekeba</a:t>
            </a:r>
            <a:r>
              <a:rPr lang="en-US" dirty="0"/>
              <a:t> </a:t>
            </a:r>
            <a:r>
              <a:rPr lang="en-US" dirty="0" err="1"/>
              <a:t>Olbema</a:t>
            </a:r>
            <a:endParaRPr lang="en-US" dirty="0"/>
          </a:p>
        </p:txBody>
      </p:sp>
      <p:pic>
        <p:nvPicPr>
          <p:cNvPr id="5140" name="Picture 20" descr="Headshot of Pazit Rabinowitz">
            <a:extLst>
              <a:ext uri="{FF2B5EF4-FFF2-40B4-BE49-F238E27FC236}">
                <a16:creationId xmlns:a16="http://schemas.microsoft.com/office/drawing/2014/main" id="{96C7541F-01D3-F577-ED0E-35C78358D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019" y="3455523"/>
            <a:ext cx="1720289" cy="172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ADD3DB-C454-1704-E275-B76ACBB0455B}"/>
              </a:ext>
            </a:extLst>
          </p:cNvPr>
          <p:cNvSpPr txBox="1"/>
          <p:nvPr/>
        </p:nvSpPr>
        <p:spPr>
          <a:xfrm>
            <a:off x="6631590" y="5190717"/>
            <a:ext cx="172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Pazit</a:t>
            </a:r>
            <a:r>
              <a:rPr lang="en-US" dirty="0"/>
              <a:t> Rabinowitz</a:t>
            </a:r>
          </a:p>
        </p:txBody>
      </p:sp>
      <p:pic>
        <p:nvPicPr>
          <p:cNvPr id="5142" name="Picture 22" descr="Headshot of Fang Xu">
            <a:extLst>
              <a:ext uri="{FF2B5EF4-FFF2-40B4-BE49-F238E27FC236}">
                <a16:creationId xmlns:a16="http://schemas.microsoft.com/office/drawing/2014/main" id="{BC73179B-E80C-CE77-DE5D-107F71C35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92" y="3474612"/>
            <a:ext cx="1691391" cy="169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53B66DD-BE93-C6E0-B6EC-ACC3E50C088B}"/>
              </a:ext>
            </a:extLst>
          </p:cNvPr>
          <p:cNvSpPr txBox="1"/>
          <p:nvPr/>
        </p:nvSpPr>
        <p:spPr>
          <a:xfrm>
            <a:off x="9147116" y="5174441"/>
            <a:ext cx="916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Fang Xu</a:t>
            </a:r>
          </a:p>
        </p:txBody>
      </p:sp>
    </p:spTree>
    <p:extLst>
      <p:ext uri="{BB962C8B-B14F-4D97-AF65-F5344CB8AC3E}">
        <p14:creationId xmlns:p14="http://schemas.microsoft.com/office/powerpoint/2010/main" val="659273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84138-2AB2-FF3A-65FC-AFD37EE9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579" y="32285"/>
            <a:ext cx="10515600" cy="1325563"/>
          </a:xfrm>
        </p:spPr>
        <p:txBody>
          <a:bodyPr/>
          <a:lstStyle/>
          <a:p>
            <a:r>
              <a:rPr lang="en-US" dirty="0"/>
              <a:t>Thanks to the LOC Colleagues</a:t>
            </a:r>
          </a:p>
        </p:txBody>
      </p:sp>
      <p:pic>
        <p:nvPicPr>
          <p:cNvPr id="2050" name="Picture 2" descr="Headshot of Mark G. Alford">
            <a:extLst>
              <a:ext uri="{FF2B5EF4-FFF2-40B4-BE49-F238E27FC236}">
                <a16:creationId xmlns:a16="http://schemas.microsoft.com/office/drawing/2014/main" id="{33E202E9-4A4F-305C-DF50-813FE0B3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" y="1158144"/>
            <a:ext cx="1430753" cy="14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eadshot of James H. Buckley">
            <a:extLst>
              <a:ext uri="{FF2B5EF4-FFF2-40B4-BE49-F238E27FC236}">
                <a16:creationId xmlns:a16="http://schemas.microsoft.com/office/drawing/2014/main" id="{B5B4CABE-2103-E58D-8A08-F6D678AE5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189" y="1170430"/>
            <a:ext cx="1403406" cy="14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eadshot of Ramanath Cowsik">
            <a:extLst>
              <a:ext uri="{FF2B5EF4-FFF2-40B4-BE49-F238E27FC236}">
                <a16:creationId xmlns:a16="http://schemas.microsoft.com/office/drawing/2014/main" id="{52F95AA5-7AD8-10C9-31E4-53B8EA37B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27" y="1158144"/>
            <a:ext cx="1430753" cy="14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eadshot of Manel  Errando">
            <a:extLst>
              <a:ext uri="{FF2B5EF4-FFF2-40B4-BE49-F238E27FC236}">
                <a16:creationId xmlns:a16="http://schemas.microsoft.com/office/drawing/2014/main" id="{2DB1FC71-F009-F86B-7D93-06EF1CFD0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708" y="1167264"/>
            <a:ext cx="1458633" cy="145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eadshot of Francesc Ferrer">
            <a:extLst>
              <a:ext uri="{FF2B5EF4-FFF2-40B4-BE49-F238E27FC236}">
                <a16:creationId xmlns:a16="http://schemas.microsoft.com/office/drawing/2014/main" id="{8AAC5BED-8F39-7414-B3A7-1EE5A536A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996" y="1167264"/>
            <a:ext cx="1458633" cy="145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eadshot of Henric Krawczynski">
            <a:extLst>
              <a:ext uri="{FF2B5EF4-FFF2-40B4-BE49-F238E27FC236}">
                <a16:creationId xmlns:a16="http://schemas.microsoft.com/office/drawing/2014/main" id="{65BF024C-740A-F162-BE98-1997324E0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07147" y="1158144"/>
            <a:ext cx="1467753" cy="146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eadshot of James Mertens">
            <a:extLst>
              <a:ext uri="{FF2B5EF4-FFF2-40B4-BE49-F238E27FC236}">
                <a16:creationId xmlns:a16="http://schemas.microsoft.com/office/drawing/2014/main" id="{45FDFA1C-7062-CB20-E902-A648BB9D1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5419"/>
            <a:ext cx="1430753" cy="14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eadshot of Johanna Nagy">
            <a:extLst>
              <a:ext uri="{FF2B5EF4-FFF2-40B4-BE49-F238E27FC236}">
                <a16:creationId xmlns:a16="http://schemas.microsoft.com/office/drawing/2014/main" id="{92832E73-2E0C-D163-66A0-920246E5D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782" y="3489092"/>
            <a:ext cx="1403406" cy="140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eadshot of Andrina Nicola">
            <a:extLst>
              <a:ext uri="{FF2B5EF4-FFF2-40B4-BE49-F238E27FC236}">
                <a16:creationId xmlns:a16="http://schemas.microsoft.com/office/drawing/2014/main" id="{CC80DF8D-F613-3C37-F2FA-49CE5AB14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490" y="3518349"/>
            <a:ext cx="1403407" cy="140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eadshot of Michael  Nowak">
            <a:extLst>
              <a:ext uri="{FF2B5EF4-FFF2-40B4-BE49-F238E27FC236}">
                <a16:creationId xmlns:a16="http://schemas.microsoft.com/office/drawing/2014/main" id="{61F78266-C25D-E2FC-4C19-5EAC30031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44896" y="3543245"/>
            <a:ext cx="1403407" cy="140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eadshot of Michael C. Ogilvie">
            <a:extLst>
              <a:ext uri="{FF2B5EF4-FFF2-40B4-BE49-F238E27FC236}">
                <a16:creationId xmlns:a16="http://schemas.microsoft.com/office/drawing/2014/main" id="{5F967853-6B26-08D3-4095-43F651F8B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586" y="3543247"/>
            <a:ext cx="1403408" cy="140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eadshot of Saori Pastore">
            <a:extLst>
              <a:ext uri="{FF2B5EF4-FFF2-40B4-BE49-F238E27FC236}">
                <a16:creationId xmlns:a16="http://schemas.microsoft.com/office/drawing/2014/main" id="{AD344956-D080-A8B6-8785-EC36E757F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277" y="3543245"/>
            <a:ext cx="1403407" cy="140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eadshot of Maria Piarulli">
            <a:extLst>
              <a:ext uri="{FF2B5EF4-FFF2-40B4-BE49-F238E27FC236}">
                <a16:creationId xmlns:a16="http://schemas.microsoft.com/office/drawing/2014/main" id="{0DC5EF9D-31E8-40AB-64D2-C677E3797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967" y="3543245"/>
            <a:ext cx="1403407" cy="140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eadshot of Lorenzo Andreoli">
            <a:extLst>
              <a:ext uri="{FF2B5EF4-FFF2-40B4-BE49-F238E27FC236}">
                <a16:creationId xmlns:a16="http://schemas.microsoft.com/office/drawing/2014/main" id="{47E63B9E-C728-0CA8-C770-EEBED6246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547" y="1170430"/>
            <a:ext cx="1430753" cy="14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eadshot of Bradley L. Jolliff">
            <a:extLst>
              <a:ext uri="{FF2B5EF4-FFF2-40B4-BE49-F238E27FC236}">
                <a16:creationId xmlns:a16="http://schemas.microsoft.com/office/drawing/2014/main" id="{F6E2A90E-6BAB-B6BB-01FC-0DA6D9966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930" y="1167264"/>
            <a:ext cx="1458633" cy="145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BF49B0-F795-09C5-F015-F55B0466EFF4}"/>
              </a:ext>
            </a:extLst>
          </p:cNvPr>
          <p:cNvSpPr txBox="1"/>
          <p:nvPr/>
        </p:nvSpPr>
        <p:spPr>
          <a:xfrm>
            <a:off x="117100" y="2610555"/>
            <a:ext cx="1055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Mark Alford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E21D1E-53D7-71D0-5975-FF53B020C16A}"/>
              </a:ext>
            </a:extLst>
          </p:cNvPr>
          <p:cNvSpPr txBox="1"/>
          <p:nvPr/>
        </p:nvSpPr>
        <p:spPr>
          <a:xfrm>
            <a:off x="1496746" y="2601183"/>
            <a:ext cx="1421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Lorenzo </a:t>
            </a:r>
            <a:r>
              <a:rPr lang="en-US" sz="1400" dirty="0" err="1"/>
              <a:t>Andreoli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948851-0C78-C1FD-E2FA-90C4040EC30B}"/>
              </a:ext>
            </a:extLst>
          </p:cNvPr>
          <p:cNvSpPr txBox="1"/>
          <p:nvPr/>
        </p:nvSpPr>
        <p:spPr>
          <a:xfrm>
            <a:off x="3159310" y="2589534"/>
            <a:ext cx="1028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Jim Buckley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6E9245-0105-7DA7-7D94-0A6C154F5322}"/>
              </a:ext>
            </a:extLst>
          </p:cNvPr>
          <p:cNvSpPr txBox="1"/>
          <p:nvPr/>
        </p:nvSpPr>
        <p:spPr>
          <a:xfrm>
            <a:off x="4446597" y="2588897"/>
            <a:ext cx="1483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Ramanath</a:t>
            </a:r>
            <a:r>
              <a:rPr lang="en-US" sz="1400" dirty="0"/>
              <a:t> </a:t>
            </a:r>
            <a:r>
              <a:rPr lang="en-US" sz="1400" dirty="0" err="1"/>
              <a:t>Cowsik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594327-7AC2-67EC-9CB7-2A336539A73E}"/>
              </a:ext>
            </a:extLst>
          </p:cNvPr>
          <p:cNvSpPr txBox="1"/>
          <p:nvPr/>
        </p:nvSpPr>
        <p:spPr>
          <a:xfrm>
            <a:off x="6138210" y="2610555"/>
            <a:ext cx="1271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Manel </a:t>
            </a:r>
            <a:r>
              <a:rPr lang="en-US" sz="1400" dirty="0" err="1"/>
              <a:t>Errando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C573F9-7626-C042-DB6E-12AB7E697E2C}"/>
              </a:ext>
            </a:extLst>
          </p:cNvPr>
          <p:cNvSpPr txBox="1"/>
          <p:nvPr/>
        </p:nvSpPr>
        <p:spPr>
          <a:xfrm>
            <a:off x="7589154" y="2612914"/>
            <a:ext cx="1301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Francesc</a:t>
            </a:r>
            <a:r>
              <a:rPr lang="en-US" sz="1400" dirty="0"/>
              <a:t> Ferrer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E55B04-ACD2-FC47-496F-475098FBDC3D}"/>
              </a:ext>
            </a:extLst>
          </p:cNvPr>
          <p:cNvSpPr txBox="1"/>
          <p:nvPr/>
        </p:nvSpPr>
        <p:spPr>
          <a:xfrm>
            <a:off x="9296089" y="2598309"/>
            <a:ext cx="905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Brad </a:t>
            </a:r>
            <a:r>
              <a:rPr lang="en-US" sz="1400" dirty="0" err="1"/>
              <a:t>Joliff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1B8983-D15B-9683-BFB5-C2569D2AFCE5}"/>
              </a:ext>
            </a:extLst>
          </p:cNvPr>
          <p:cNvSpPr txBox="1"/>
          <p:nvPr/>
        </p:nvSpPr>
        <p:spPr>
          <a:xfrm>
            <a:off x="10584539" y="2608404"/>
            <a:ext cx="1576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Henric</a:t>
            </a:r>
            <a:r>
              <a:rPr lang="en-US" sz="1400" dirty="0"/>
              <a:t> </a:t>
            </a:r>
            <a:r>
              <a:rPr lang="en-US" sz="1400" dirty="0" err="1"/>
              <a:t>Krawczynski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5B8498-1A81-977B-A9FA-5A6A2E6D2392}"/>
              </a:ext>
            </a:extLst>
          </p:cNvPr>
          <p:cNvSpPr txBox="1"/>
          <p:nvPr/>
        </p:nvSpPr>
        <p:spPr>
          <a:xfrm>
            <a:off x="74377" y="4892498"/>
            <a:ext cx="108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Jim Mertens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21AE-07E1-1357-B5DC-D79979012173}"/>
              </a:ext>
            </a:extLst>
          </p:cNvPr>
          <p:cNvSpPr txBox="1"/>
          <p:nvPr/>
        </p:nvSpPr>
        <p:spPr>
          <a:xfrm>
            <a:off x="1557323" y="4904429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Johanna Nagy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3983EE-207E-248C-EA32-E581FB8518F3}"/>
              </a:ext>
            </a:extLst>
          </p:cNvPr>
          <p:cNvSpPr txBox="1"/>
          <p:nvPr/>
        </p:nvSpPr>
        <p:spPr>
          <a:xfrm>
            <a:off x="3131044" y="4925450"/>
            <a:ext cx="1257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Andrina</a:t>
            </a:r>
            <a:r>
              <a:rPr lang="en-US" sz="1400" dirty="0"/>
              <a:t> Nicola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09BFFE-68B9-6E78-7FA1-A638E12BA000}"/>
              </a:ext>
            </a:extLst>
          </p:cNvPr>
          <p:cNvSpPr txBox="1"/>
          <p:nvPr/>
        </p:nvSpPr>
        <p:spPr>
          <a:xfrm>
            <a:off x="4491078" y="4946652"/>
            <a:ext cx="1089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Mike Nowak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A49A2A-A427-318F-A246-AA0ABE655C00}"/>
              </a:ext>
            </a:extLst>
          </p:cNvPr>
          <p:cNvSpPr txBox="1"/>
          <p:nvPr/>
        </p:nvSpPr>
        <p:spPr>
          <a:xfrm>
            <a:off x="6193192" y="4946652"/>
            <a:ext cx="1086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Mike Ogilvie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739D48-8C68-3067-21F1-A6B737719217}"/>
              </a:ext>
            </a:extLst>
          </p:cNvPr>
          <p:cNvSpPr txBox="1"/>
          <p:nvPr/>
        </p:nvSpPr>
        <p:spPr>
          <a:xfrm>
            <a:off x="7756112" y="4937381"/>
            <a:ext cx="1139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Saori Pastore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1B53AD-D317-8EAA-ECF0-B3A402289A70}"/>
              </a:ext>
            </a:extLst>
          </p:cNvPr>
          <p:cNvSpPr txBox="1"/>
          <p:nvPr/>
        </p:nvSpPr>
        <p:spPr>
          <a:xfrm>
            <a:off x="9372573" y="4944197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Maria </a:t>
            </a:r>
            <a:r>
              <a:rPr lang="en-US" sz="1400" dirty="0" err="1"/>
              <a:t>Piarulli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93360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6DF49-BBB0-3453-5583-1880611C9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014" y="102366"/>
            <a:ext cx="10515600" cy="1325563"/>
          </a:xfrm>
        </p:spPr>
        <p:txBody>
          <a:bodyPr/>
          <a:lstStyle/>
          <a:p>
            <a:r>
              <a:rPr lang="en-US" dirty="0"/>
              <a:t>Thanks to the Technicians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C814BD-211F-7640-10F2-9E39441E0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0" y="1171575"/>
            <a:ext cx="6019800" cy="4514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938C5D-279F-3DCB-E154-CE2ED29F17A1}"/>
              </a:ext>
            </a:extLst>
          </p:cNvPr>
          <p:cNvSpPr txBox="1"/>
          <p:nvPr/>
        </p:nvSpPr>
        <p:spPr>
          <a:xfrm>
            <a:off x="4986338" y="5943600"/>
            <a:ext cx="247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Curtis, Megan and Eddie</a:t>
            </a:r>
          </a:p>
        </p:txBody>
      </p:sp>
    </p:spTree>
    <p:extLst>
      <p:ext uri="{BB962C8B-B14F-4D97-AF65-F5344CB8AC3E}">
        <p14:creationId xmlns:p14="http://schemas.microsoft.com/office/powerpoint/2010/main" val="3003936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olorful Thank You All Word Art Geometric Collage Phrase PNG Image, Text  Effect PSD For Free Download - Pngtree">
            <a:extLst>
              <a:ext uri="{FF2B5EF4-FFF2-40B4-BE49-F238E27FC236}">
                <a16:creationId xmlns:a16="http://schemas.microsoft.com/office/drawing/2014/main" id="{D1D04937-4C89-5B19-7743-3288FB304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427" y="49427"/>
            <a:ext cx="6759146" cy="675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478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83DC8-FE6F-3FE4-4721-3D67CBF86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PPC 2023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2969C5-88B2-A5E6-872B-A99E7AF95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5034"/>
            <a:ext cx="10515600" cy="536764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Past PPCs: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PPC 2022: </a:t>
            </a:r>
            <a:r>
              <a:rPr lang="en-US" b="1" dirty="0">
                <a:hlinkClick r:id="rId2"/>
              </a:rPr>
              <a:t>Washington University, St. Louis, USA</a:t>
            </a:r>
            <a:endParaRPr lang="en-US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2021: </a:t>
            </a:r>
            <a:r>
              <a:rPr lang="en-US" b="1" u="sng" dirty="0">
                <a:hlinkClick r:id="rId3"/>
              </a:rPr>
              <a:t>University of Oklahoma, Norman, Oklahoma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2019: Universidad de </a:t>
            </a:r>
            <a:r>
              <a:rPr lang="en-US" dirty="0" err="1"/>
              <a:t>los</a:t>
            </a:r>
            <a:r>
              <a:rPr lang="en-US" dirty="0"/>
              <a:t> Andes, Cartagena, Colombia.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2018: </a:t>
            </a:r>
            <a:r>
              <a:rPr lang="en-US" b="1" u="sng" dirty="0">
                <a:hlinkClick r:id="rId4"/>
              </a:rPr>
              <a:t>University of Zürich, Zurich, Switzerland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2017: Texas A&amp;M University, Corpus Christi, Texas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2016: </a:t>
            </a:r>
            <a:r>
              <a:rPr lang="en-US" b="1" u="sng" dirty="0">
                <a:hlinkClick r:id="rId5"/>
              </a:rPr>
              <a:t>ICTP-SAIFR / IFT-UNESP, São Paulo, Brazil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2015: Center for Theoretical Underground Physics and Related Areas (CETUP*), Deadwood, South Dakota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2014: University of Guanajuato, Leon, Mexico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2013: Center for Theoretical Underground Physics and Related Areas (CETUP*), Deadwood, South Dakota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2012: </a:t>
            </a:r>
            <a:r>
              <a:rPr lang="en-US" b="1" u="sng" dirty="0">
                <a:hlinkClick r:id="rId6"/>
              </a:rPr>
              <a:t>Institute of Advanced Studies (KIAS) Seoul, South Korea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2011: </a:t>
            </a:r>
            <a:r>
              <a:rPr lang="en-US" b="1" u="sng" dirty="0">
                <a:hlinkClick r:id="rId7"/>
              </a:rPr>
              <a:t>European Organization for Nuclear Research (CERN) Geneva, Switzerland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2010: </a:t>
            </a:r>
            <a:r>
              <a:rPr lang="en-US" b="1" u="sng" dirty="0">
                <a:hlinkClick r:id="rId8"/>
              </a:rPr>
              <a:t>National University of Torino, Torino, Italy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2009: University of Oklahoma, Norman, Oklahoma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2008: University of New Mexico, Albuquerque, New Mexico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PPC 2007: Texas A&amp;M University, College Station, Texas</a:t>
            </a:r>
          </a:p>
          <a:p>
            <a:r>
              <a:rPr lang="en-US" dirty="0"/>
              <a:t>PPC 2023 is still looking for a host.</a:t>
            </a:r>
          </a:p>
          <a:p>
            <a:r>
              <a:rPr lang="en-US" dirty="0"/>
              <a:t>If you want to do, please contact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Bhaskar Dutta (</a:t>
            </a:r>
            <a:r>
              <a:rPr lang="en-US" dirty="0" err="1"/>
              <a:t>dutta@tamu.edu</a:t>
            </a:r>
            <a:r>
              <a:rPr lang="en-US" dirty="0"/>
              <a:t>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err="1"/>
              <a:t>Teruki</a:t>
            </a:r>
            <a:r>
              <a:rPr lang="en-US" dirty="0"/>
              <a:t> </a:t>
            </a:r>
            <a:r>
              <a:rPr lang="en-US" dirty="0" err="1"/>
              <a:t>Kamon</a:t>
            </a:r>
            <a:r>
              <a:rPr lang="en-US" dirty="0"/>
              <a:t> (</a:t>
            </a:r>
            <a:r>
              <a:rPr lang="en-US" dirty="0" err="1"/>
              <a:t>kamon@tamu.edu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23756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367</Words>
  <Application>Microsoft Macintosh PowerPoint</Application>
  <PresentationFormat>Widescreen</PresentationFormat>
  <Paragraphs>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Office Theme</vt:lpstr>
      <vt:lpstr>PowerPoint Presentation</vt:lpstr>
      <vt:lpstr>Statistics</vt:lpstr>
      <vt:lpstr>Thanks to our Sponsors</vt:lpstr>
      <vt:lpstr>Thanks to our Awesome Staff</vt:lpstr>
      <vt:lpstr>Thanks to the Student Volunteers</vt:lpstr>
      <vt:lpstr>Thanks to the LOC Colleagues</vt:lpstr>
      <vt:lpstr>Thanks to the Technicians</vt:lpstr>
      <vt:lpstr>PowerPoint Presentation</vt:lpstr>
      <vt:lpstr> PPC 2023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Dev, Bhupal</dc:creator>
  <cp:lastModifiedBy>Dev, Bhupal</cp:lastModifiedBy>
  <cp:revision>12</cp:revision>
  <dcterms:created xsi:type="dcterms:W3CDTF">2022-06-10T04:16:31Z</dcterms:created>
  <dcterms:modified xsi:type="dcterms:W3CDTF">2022-06-10T13:59:29Z</dcterms:modified>
</cp:coreProperties>
</file>