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media/image21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328" r:id="rId4"/>
    <p:sldId id="329" r:id="rId5"/>
    <p:sldId id="330" r:id="rId6"/>
    <p:sldId id="331" r:id="rId7"/>
    <p:sldId id="333" r:id="rId8"/>
    <p:sldId id="335" r:id="rId9"/>
    <p:sldId id="337" r:id="rId10"/>
    <p:sldId id="338" r:id="rId11"/>
    <p:sldId id="341" r:id="rId12"/>
    <p:sldId id="339" r:id="rId13"/>
    <p:sldId id="340" r:id="rId14"/>
    <p:sldId id="319" r:id="rId1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Avenir Medium"/>
        <a:ea typeface="Avenir Medium"/>
        <a:cs typeface="Avenir Medium"/>
        <a:sym typeface="Avenir Medium"/>
      </a:defRPr>
    </a:lvl1pPr>
    <a:lvl2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Avenir Medium"/>
        <a:ea typeface="Avenir Medium"/>
        <a:cs typeface="Avenir Medium"/>
        <a:sym typeface="Avenir Medium"/>
      </a:defRPr>
    </a:lvl2pPr>
    <a:lvl3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Avenir Medium"/>
        <a:ea typeface="Avenir Medium"/>
        <a:cs typeface="Avenir Medium"/>
        <a:sym typeface="Avenir Medium"/>
      </a:defRPr>
    </a:lvl3pPr>
    <a:lvl4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Avenir Medium"/>
        <a:ea typeface="Avenir Medium"/>
        <a:cs typeface="Avenir Medium"/>
        <a:sym typeface="Avenir Medium"/>
      </a:defRPr>
    </a:lvl4pPr>
    <a:lvl5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Avenir Medium"/>
        <a:ea typeface="Avenir Medium"/>
        <a:cs typeface="Avenir Medium"/>
        <a:sym typeface="Avenir Medium"/>
      </a:defRPr>
    </a:lvl5pPr>
    <a:lvl6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Avenir Medium"/>
        <a:ea typeface="Avenir Medium"/>
        <a:cs typeface="Avenir Medium"/>
        <a:sym typeface="Avenir Medium"/>
      </a:defRPr>
    </a:lvl6pPr>
    <a:lvl7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Avenir Medium"/>
        <a:ea typeface="Avenir Medium"/>
        <a:cs typeface="Avenir Medium"/>
        <a:sym typeface="Avenir Medium"/>
      </a:defRPr>
    </a:lvl7pPr>
    <a:lvl8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Avenir Medium"/>
        <a:ea typeface="Avenir Medium"/>
        <a:cs typeface="Avenir Medium"/>
        <a:sym typeface="Avenir Medium"/>
      </a:defRPr>
    </a:lvl8pPr>
    <a:lvl9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Avenir Medium"/>
        <a:ea typeface="Avenir Medium"/>
        <a:cs typeface="Avenir Medium"/>
        <a:sym typeface="Avenir Medium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5B5854"/>
      </a:tcTxStyle>
      <a:tcStyle>
        <a:tcBdr>
          <a:left>
            <a:ln w="25400" cap="flat">
              <a:solidFill>
                <a:srgbClr val="5B5854"/>
              </a:solidFill>
              <a:custDash>
                <a:ds d="200000" sp="200000"/>
              </a:custDash>
              <a:miter lim="400000"/>
            </a:ln>
          </a:left>
          <a:right>
            <a:ln w="25400" cap="flat">
              <a:solidFill>
                <a:srgbClr val="5B5854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B5854"/>
              </a:solidFill>
              <a:prstDash val="solid"/>
              <a:miter lim="400000"/>
            </a:ln>
          </a:top>
          <a:bottom>
            <a:ln w="12700" cap="flat">
              <a:solidFill>
                <a:srgbClr val="5B5854"/>
              </a:solidFill>
              <a:prstDash val="solid"/>
              <a:miter lim="400000"/>
            </a:ln>
          </a:bottom>
          <a:insideH>
            <a:ln w="12700" cap="flat">
              <a:solidFill>
                <a:srgbClr val="5B5854"/>
              </a:solidFill>
              <a:prstDash val="solid"/>
              <a:miter lim="400000"/>
            </a:ln>
          </a:insideH>
          <a:insideV>
            <a:ln w="25400" cap="flat">
              <a:solidFill>
                <a:srgbClr val="5B5854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chemeClr val="accent2">
              <a:hueOff val="-1122706"/>
              <a:satOff val="6504"/>
              <a:lumOff val="15871"/>
              <a:alpha val="17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38100" cap="flat">
              <a:solidFill>
                <a:srgbClr val="5B5854"/>
              </a:solidFill>
              <a:prstDash val="solid"/>
              <a:miter lim="400000"/>
            </a:ln>
          </a:right>
          <a:top>
            <a:ln w="12700" cap="flat">
              <a:solidFill>
                <a:srgbClr val="5B5854"/>
              </a:solidFill>
              <a:prstDash val="solid"/>
              <a:miter lim="400000"/>
            </a:ln>
          </a:top>
          <a:bottom>
            <a:ln w="12700" cap="flat">
              <a:solidFill>
                <a:srgbClr val="5B5854"/>
              </a:solidFill>
              <a:prstDash val="solid"/>
              <a:miter lim="400000"/>
            </a:ln>
          </a:bottom>
          <a:insideH>
            <a:ln w="12700" cap="flat">
              <a:solidFill>
                <a:srgbClr val="5B5854"/>
              </a:solidFill>
              <a:prstDash val="solid"/>
              <a:miter lim="400000"/>
            </a:ln>
          </a:insideH>
          <a:insideV>
            <a:ln w="12700" cap="flat">
              <a:solidFill>
                <a:srgbClr val="5B5854"/>
              </a:solidFill>
              <a:prstDash val="solid"/>
              <a:miter lim="400000"/>
            </a:ln>
          </a:insideV>
        </a:tcBdr>
        <a:fill>
          <a:solidFill>
            <a:srgbClr val="809E35">
              <a:alpha val="10000"/>
            </a:srgbClr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miter lim="400000"/>
            </a:ln>
          </a:left>
          <a:right>
            <a:ln w="12700" cap="flat">
              <a:solidFill>
                <a:srgbClr val="5B5854"/>
              </a:solidFill>
              <a:prstDash val="solid"/>
              <a:miter lim="400000"/>
            </a:ln>
          </a:right>
          <a:top>
            <a:ln w="38100" cap="flat">
              <a:solidFill>
                <a:srgbClr val="5B585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5B5854"/>
              </a:solidFill>
              <a:prstDash val="solid"/>
              <a:miter lim="400000"/>
            </a:ln>
          </a:insideH>
          <a:insideV>
            <a:ln w="12700" cap="flat">
              <a:solidFill>
                <a:srgbClr val="5B5854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miter lim="400000"/>
            </a:ln>
          </a:left>
          <a:right>
            <a:ln w="12700" cap="flat">
              <a:solidFill>
                <a:srgbClr val="5B5854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8100" cap="flat">
              <a:solidFill>
                <a:srgbClr val="5B5854"/>
              </a:solidFill>
              <a:prstDash val="solid"/>
              <a:miter lim="400000"/>
            </a:ln>
          </a:bottom>
          <a:insideH>
            <a:ln w="12700" cap="flat">
              <a:solidFill>
                <a:srgbClr val="5B5854"/>
              </a:solidFill>
              <a:prstDash val="solid"/>
              <a:miter lim="400000"/>
            </a:ln>
          </a:insideH>
          <a:insideV>
            <a:ln w="12700" cap="flat">
              <a:solidFill>
                <a:srgbClr val="5B5854"/>
              </a:solidFill>
              <a:prstDash val="solid"/>
              <a:miter lim="400000"/>
            </a:ln>
          </a:insideV>
        </a:tcBdr>
        <a:fill>
          <a:solidFill>
            <a:srgbClr val="619E5C">
              <a:alpha val="15000"/>
            </a:srgb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5B5854"/>
      </a:tcTxStyle>
      <a:tcStyle>
        <a:tcBdr>
          <a:left>
            <a:ln w="12700" cap="flat">
              <a:solidFill>
                <a:srgbClr val="BDBBB3"/>
              </a:solidFill>
              <a:prstDash val="solid"/>
              <a:miter lim="400000"/>
            </a:ln>
          </a:left>
          <a:right>
            <a:ln w="12700" cap="flat">
              <a:solidFill>
                <a:srgbClr val="BDBBB3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BDBBB3"/>
              </a:solidFill>
              <a:prstDash val="solid"/>
              <a:miter lim="400000"/>
            </a:ln>
          </a:insideV>
        </a:tcBdr>
        <a:fill>
          <a:solidFill>
            <a:srgbClr val="E7E3D2"/>
          </a:solidFill>
        </a:fill>
      </a:tcStyle>
    </a:wholeTbl>
    <a:band2H>
      <a:tcTxStyle/>
      <a:tcStyle>
        <a:tcBdr/>
        <a:fill>
          <a:solidFill>
            <a:srgbClr val="F6F2E5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A5A59F"/>
              </a:solidFill>
              <a:prstDash val="solid"/>
              <a:miter lim="400000"/>
            </a:ln>
          </a:insideV>
        </a:tcBdr>
        <a:fill>
          <a:solidFill>
            <a:srgbClr val="D3CDB7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A5A59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8E755A"/>
              </a:solidFill>
              <a:prstDash val="solid"/>
              <a:miter lim="400000"/>
            </a:ln>
          </a:left>
          <a:right>
            <a:ln w="12700" cap="flat">
              <a:solidFill>
                <a:srgbClr val="8E755A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8E755A"/>
              </a:solidFill>
              <a:prstDash val="solid"/>
              <a:miter lim="400000"/>
            </a:ln>
          </a:insideH>
          <a:insideV>
            <a:ln w="12700" cap="flat">
              <a:solidFill>
                <a:srgbClr val="8E755A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DBBB3"/>
              </a:solidFill>
              <a:prstDash val="solid"/>
              <a:miter lim="400000"/>
            </a:ln>
          </a:top>
          <a:bottom>
            <a:ln w="12700" cap="flat">
              <a:solidFill>
                <a:srgbClr val="BDBBB3"/>
              </a:solidFill>
              <a:prstDash val="solid"/>
              <a:miter lim="400000"/>
            </a:ln>
          </a:bottom>
          <a:insideH>
            <a:ln w="12700" cap="flat">
              <a:solidFill>
                <a:srgbClr val="BDBBB3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3DA"/>
          </a:solidFill>
        </a:fill>
      </a:tcStyle>
    </a:wholeTbl>
    <a:band2H>
      <a:tcTxStyle/>
      <a:tcStyle>
        <a:tcBdr/>
        <a:fill>
          <a:solidFill>
            <a:srgbClr val="F9F5E8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5D0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DBBB3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4D616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BDBBB3"/>
              </a:solidFill>
              <a:prstDash val="solid"/>
              <a:miter lim="400000"/>
            </a:ln>
          </a:bottom>
          <a:insideH>
            <a:ln w="12700" cap="flat">
              <a:solidFill>
                <a:srgbClr val="657477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FECE2"/>
          </a:solidFill>
        </a:fill>
      </a:tcStyle>
    </a:wholeTbl>
    <a:band2H>
      <a:tcTxStyle/>
      <a:tcStyle>
        <a:tcBdr/>
        <a:fill>
          <a:solidFill>
            <a:srgbClr val="FFFBF1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A29A85"/>
              </a:solidFill>
              <a:prstDash val="solid"/>
              <a:miter lim="400000"/>
            </a:ln>
          </a:right>
          <a:top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4D8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29A85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A29A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A29A85"/>
              </a:solidFill>
              <a:prstDash val="solid"/>
              <a:miter lim="400000"/>
            </a:ln>
          </a:bottom>
          <a:insideH>
            <a:ln w="12700" cap="flat">
              <a:solidFill>
                <a:srgbClr val="A29A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33BA23B1-9221-436E-865A-0063620EA4FD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2C0">
              <a:alpha val="50000"/>
            </a:srgbClr>
          </a:solidFill>
        </a:fill>
      </a:tcStyle>
    </a:wholeTbl>
    <a:band2H>
      <a:tcTxStyle/>
      <a:tcStyle>
        <a:tcBdr/>
        <a:fill>
          <a:solidFill>
            <a:srgbClr val="E9E7DC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5BEAA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2C0">
              <a:alpha val="25000"/>
            </a:srgbClr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28C7D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5B5854"/>
      </a:tcTxStyle>
      <a:tcStyle>
        <a:tcBdr>
          <a:left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left>
          <a:right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right>
          <a:top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top>
          <a:bottom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bottom>
          <a:insideH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insideH>
          <a:insideV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chemeClr val="accent2">
              <a:hueOff val="-1122706"/>
              <a:satOff val="6504"/>
              <a:lumOff val="15871"/>
              <a:alpha val="12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50800" cap="flat">
              <a:solidFill>
                <a:schemeClr val="accent5">
                  <a:alpha val="75000"/>
                </a:schemeClr>
              </a:solidFill>
              <a:prstDash val="solid"/>
              <a:miter lim="400000"/>
            </a:ln>
          </a:right>
          <a:top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top>
          <a:bottom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bottom>
          <a:insideH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insideH>
          <a:insideV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left>
          <a:right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right>
          <a:top>
            <a:ln w="50800" cap="flat">
              <a:solidFill>
                <a:schemeClr val="accent5">
                  <a:alpha val="75000"/>
                </a:scheme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insideH>
          <a:insideV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5B5854"/>
      </a:tcTxStyle>
      <a:tcStyle>
        <a:tcBdr>
          <a:left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left>
          <a:right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50800" cap="flat">
              <a:solidFill>
                <a:schemeClr val="accent5">
                  <a:alpha val="75000"/>
                </a:schemeClr>
              </a:solidFill>
              <a:prstDash val="solid"/>
              <a:miter lim="400000"/>
            </a:ln>
          </a:bottom>
          <a:insideH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insideH>
          <a:insideV>
            <a:ln w="38100" cap="flat">
              <a:solidFill>
                <a:schemeClr val="accent2">
                  <a:hueOff val="-1122706"/>
                  <a:satOff val="6504"/>
                  <a:lumOff val="15871"/>
                  <a:alpha val="64999"/>
                </a:schemeClr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5" d="100"/>
          <a:sy n="45" d="100"/>
        </p:scale>
        <p:origin x="15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4" name="Shape 17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73100" y="3835400"/>
            <a:ext cx="11658600" cy="3886200"/>
          </a:xfrm>
          <a:prstGeom prst="rect">
            <a:avLst/>
          </a:prstGeom>
        </p:spPr>
        <p:txBody>
          <a:bodyPr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070100"/>
            <a:ext cx="11658600" cy="17780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SzTx/>
              <a:buNone/>
              <a:defRPr sz="5400" cap="all" spc="215">
                <a:solidFill>
                  <a:srgbClr val="FFFFFF"/>
                </a:solidFill>
                <a:latin typeface="+mn-lt"/>
                <a:ea typeface="+mn-ea"/>
                <a:cs typeface="+mn-cs"/>
                <a:sym typeface="Futura"/>
              </a:defRPr>
            </a:lvl1pPr>
            <a:lvl2pPr marL="0" indent="0" algn="ctr">
              <a:spcBef>
                <a:spcPts val="0"/>
              </a:spcBef>
              <a:buSzTx/>
              <a:buNone/>
              <a:defRPr sz="5400" cap="all" spc="215">
                <a:solidFill>
                  <a:srgbClr val="FFFFFF"/>
                </a:solidFill>
                <a:latin typeface="+mn-lt"/>
                <a:ea typeface="+mn-ea"/>
                <a:cs typeface="+mn-cs"/>
                <a:sym typeface="Futura"/>
              </a:defRPr>
            </a:lvl2pPr>
            <a:lvl3pPr marL="0" indent="0" algn="ctr">
              <a:spcBef>
                <a:spcPts val="0"/>
              </a:spcBef>
              <a:buSzTx/>
              <a:buNone/>
              <a:defRPr sz="5400" cap="all" spc="215">
                <a:solidFill>
                  <a:srgbClr val="FFFFFF"/>
                </a:solidFill>
                <a:latin typeface="+mn-lt"/>
                <a:ea typeface="+mn-ea"/>
                <a:cs typeface="+mn-cs"/>
                <a:sym typeface="Futura"/>
              </a:defRPr>
            </a:lvl3pPr>
            <a:lvl4pPr marL="0" indent="0" algn="ctr">
              <a:spcBef>
                <a:spcPts val="0"/>
              </a:spcBef>
              <a:buSzTx/>
              <a:buNone/>
              <a:defRPr sz="5400" cap="all" spc="215">
                <a:solidFill>
                  <a:srgbClr val="FFFFFF"/>
                </a:solidFill>
                <a:latin typeface="+mn-lt"/>
                <a:ea typeface="+mn-ea"/>
                <a:cs typeface="+mn-cs"/>
                <a:sym typeface="Futura"/>
              </a:defRPr>
            </a:lvl4pPr>
            <a:lvl5pPr marL="0" indent="0" algn="ctr">
              <a:spcBef>
                <a:spcPts val="0"/>
              </a:spcBef>
              <a:buSzTx/>
              <a:buNone/>
              <a:defRPr sz="5400" cap="all" spc="215">
                <a:solidFill>
                  <a:srgbClr val="FFFFFF"/>
                </a:solidFill>
                <a:latin typeface="+mn-lt"/>
                <a:ea typeface="+mn-ea"/>
                <a:cs typeface="+mn-cs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01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8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 sz="1400" spc="28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2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Image"/>
          <p:cNvSpPr>
            <a:spLocks noGrp="1"/>
          </p:cNvSpPr>
          <p:nvPr>
            <p:ph type="pic" idx="21"/>
          </p:nvPr>
        </p:nvSpPr>
        <p:spPr>
          <a:xfrm>
            <a:off x="5556601" y="1079500"/>
            <a:ext cx="7701342" cy="7785100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5" name="Image"/>
          <p:cNvSpPr>
            <a:spLocks noGrp="1"/>
          </p:cNvSpPr>
          <p:nvPr>
            <p:ph type="pic" idx="22"/>
          </p:nvPr>
        </p:nvSpPr>
        <p:spPr>
          <a:xfrm>
            <a:off x="299347" y="1003300"/>
            <a:ext cx="7793714" cy="7899400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6" name="01"/>
          <p:cNvSpPr txBox="1">
            <a:spLocks noGrp="1"/>
          </p:cNvSpPr>
          <p:nvPr>
            <p:ph type="sldNum" sz="quarter" idx="2"/>
          </p:nvPr>
        </p:nvSpPr>
        <p:spPr>
          <a:xfrm>
            <a:off x="6213883" y="9105224"/>
            <a:ext cx="570445" cy="59825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— 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673100" y="6483350"/>
            <a:ext cx="11658600" cy="558800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i="1" spc="52">
                <a:solidFill>
                  <a:schemeClr val="accent5">
                    <a:satOff val="-10854"/>
                    <a:lumOff val="-10463"/>
                  </a:schemeClr>
                </a:solidFill>
              </a:defRPr>
            </a:lvl1pPr>
          </a:lstStyle>
          <a:p>
            <a:r>
              <a:t>— Johnny Appleseed</a:t>
            </a:r>
          </a:p>
        </p:txBody>
      </p:sp>
      <p:sp>
        <p:nvSpPr>
          <p:cNvPr id="124" name="Type a quote here."/>
          <p:cNvSpPr txBox="1">
            <a:spLocks noGrp="1"/>
          </p:cNvSpPr>
          <p:nvPr>
            <p:ph type="body" sz="quarter" idx="22"/>
          </p:nvPr>
        </p:nvSpPr>
        <p:spPr>
          <a:xfrm>
            <a:off x="673100" y="5317839"/>
            <a:ext cx="11658600" cy="105756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5800" cap="all" spc="464">
                <a:latin typeface="+mn-lt"/>
                <a:ea typeface="+mn-ea"/>
                <a:cs typeface="+mn-cs"/>
                <a:sym typeface="Futura"/>
              </a:defRPr>
            </a:lvl1pPr>
          </a:lstStyle>
          <a:p>
            <a:pPr defTabSz="914400"/>
            <a:r>
              <a:t>Type a quote here.</a:t>
            </a:r>
          </a:p>
        </p:txBody>
      </p:sp>
      <p:sp>
        <p:nvSpPr>
          <p:cNvPr id="125" name="”"/>
          <p:cNvSpPr txBox="1">
            <a:spLocks noGrp="1"/>
          </p:cNvSpPr>
          <p:nvPr>
            <p:ph type="body" sz="quarter" idx="23"/>
          </p:nvPr>
        </p:nvSpPr>
        <p:spPr>
          <a:xfrm>
            <a:off x="6113659" y="7061200"/>
            <a:ext cx="779541" cy="1409700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ctr" defTabSz="647700">
              <a:spcBef>
                <a:spcPts val="0"/>
              </a:spcBef>
              <a:buClrTx/>
              <a:buSzTx/>
              <a:buNone/>
              <a:defRPr sz="9000" spc="180">
                <a:latin typeface="Baskerville SemiBold"/>
                <a:ea typeface="Baskerville SemiBold"/>
                <a:cs typeface="Baskerville SemiBold"/>
                <a:sym typeface="Baskerville SemiBold"/>
              </a:defRPr>
            </a:lvl1pPr>
          </a:lstStyle>
          <a:p>
            <a:r>
              <a:t>”</a:t>
            </a:r>
          </a:p>
        </p:txBody>
      </p:sp>
      <p:sp>
        <p:nvSpPr>
          <p:cNvPr id="126" name="“"/>
          <p:cNvSpPr txBox="1">
            <a:spLocks noGrp="1"/>
          </p:cNvSpPr>
          <p:nvPr>
            <p:ph type="body" sz="quarter" idx="24"/>
          </p:nvPr>
        </p:nvSpPr>
        <p:spPr>
          <a:xfrm>
            <a:off x="6113659" y="2565400"/>
            <a:ext cx="779541" cy="1409700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ctr" defTabSz="647700">
              <a:spcBef>
                <a:spcPts val="0"/>
              </a:spcBef>
              <a:buClrTx/>
              <a:buSzTx/>
              <a:buNone/>
              <a:defRPr sz="9000" spc="180">
                <a:latin typeface="Baskerville SemiBold"/>
                <a:ea typeface="Baskerville SemiBold"/>
                <a:cs typeface="Baskerville SemiBold"/>
                <a:sym typeface="Baskerville SemiBold"/>
              </a:defRPr>
            </a:lvl1pPr>
          </a:lstStyle>
          <a:p>
            <a:r>
              <a:t>“</a:t>
            </a:r>
          </a:p>
        </p:txBody>
      </p:sp>
      <p:sp>
        <p:nvSpPr>
          <p:cNvPr id="127" name="01"/>
          <p:cNvSpPr txBox="1">
            <a:spLocks noGrp="1"/>
          </p:cNvSpPr>
          <p:nvPr>
            <p:ph type="sldNum" sz="quarter" idx="2"/>
          </p:nvPr>
        </p:nvSpPr>
        <p:spPr>
          <a:xfrm>
            <a:off x="6217179" y="9105224"/>
            <a:ext cx="570444" cy="59825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21"/>
          </p:nvPr>
        </p:nvSpPr>
        <p:spPr>
          <a:xfrm>
            <a:off x="0" y="0"/>
            <a:ext cx="15312005" cy="9956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01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01"/>
          <p:cNvSpPr txBox="1">
            <a:spLocks noGrp="1"/>
          </p:cNvSpPr>
          <p:nvPr>
            <p:ph type="sldNum" sz="quarter" idx="2"/>
          </p:nvPr>
        </p:nvSpPr>
        <p:spPr>
          <a:xfrm>
            <a:off x="6217179" y="9105224"/>
            <a:ext cx="570444" cy="59825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01"/>
          <p:cNvSpPr txBox="1">
            <a:spLocks noGrp="1"/>
          </p:cNvSpPr>
          <p:nvPr>
            <p:ph type="sldNum" sz="quarter" idx="2"/>
          </p:nvPr>
        </p:nvSpPr>
        <p:spPr>
          <a:xfrm>
            <a:off x="6217179" y="9105224"/>
            <a:ext cx="570444" cy="59825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itle Text"/>
          <p:cNvSpPr txBox="1">
            <a:spLocks noGrp="1"/>
          </p:cNvSpPr>
          <p:nvPr>
            <p:ph type="title"/>
          </p:nvPr>
        </p:nvSpPr>
        <p:spPr>
          <a:xfrm>
            <a:off x="894079" y="327381"/>
            <a:ext cx="11216641" cy="2269064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l" defTabSz="975360">
              <a:lnSpc>
                <a:spcPct val="90000"/>
              </a:lnSpc>
              <a:defRPr sz="4600" cap="none" spc="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57" name="Body Level One…"/>
          <p:cNvSpPr txBox="1">
            <a:spLocks noGrp="1"/>
          </p:cNvSpPr>
          <p:nvPr>
            <p:ph type="body" idx="1"/>
          </p:nvPr>
        </p:nvSpPr>
        <p:spPr>
          <a:xfrm>
            <a:off x="894079" y="2596444"/>
            <a:ext cx="11216641" cy="7157156"/>
          </a:xfrm>
          <a:prstGeom prst="rect">
            <a:avLst/>
          </a:prstGeom>
        </p:spPr>
        <p:txBody>
          <a:bodyPr lIns="65023" tIns="65023" rIns="65023" bIns="65023"/>
          <a:lstStyle>
            <a:lvl1pPr marL="228600" indent="-228600" defTabSz="975360">
              <a:lnSpc>
                <a:spcPct val="90000"/>
              </a:lnSpc>
              <a:spcBef>
                <a:spcPts val="900"/>
              </a:spcBef>
              <a:buClrTx/>
              <a:buSzPct val="100000"/>
              <a:buFont typeface="Arial"/>
              <a:defRPr spc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09600" indent="-266700" defTabSz="975360">
              <a:lnSpc>
                <a:spcPct val="90000"/>
              </a:lnSpc>
              <a:spcBef>
                <a:spcPts val="900"/>
              </a:spcBef>
              <a:buClrTx/>
              <a:buSzPct val="100000"/>
              <a:buFont typeface="Arial"/>
              <a:defRPr spc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05839" indent="-320039" defTabSz="975360">
              <a:lnSpc>
                <a:spcPct val="90000"/>
              </a:lnSpc>
              <a:spcBef>
                <a:spcPts val="900"/>
              </a:spcBef>
              <a:buClrTx/>
              <a:buSzPct val="100000"/>
              <a:buFont typeface="Arial"/>
              <a:defRPr spc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97976" indent="-369276" defTabSz="975360">
              <a:lnSpc>
                <a:spcPct val="90000"/>
              </a:lnSpc>
              <a:spcBef>
                <a:spcPts val="900"/>
              </a:spcBef>
              <a:buClrTx/>
              <a:buSzPct val="100000"/>
              <a:buFont typeface="Arial"/>
              <a:defRPr spc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740876" indent="-369276" defTabSz="975360">
              <a:lnSpc>
                <a:spcPct val="90000"/>
              </a:lnSpc>
              <a:spcBef>
                <a:spcPts val="900"/>
              </a:spcBef>
              <a:buClrTx/>
              <a:buSzPct val="100000"/>
              <a:buFont typeface="Arial"/>
              <a:defRPr spc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8" name="01"/>
          <p:cNvSpPr txBox="1">
            <a:spLocks noGrp="1"/>
          </p:cNvSpPr>
          <p:nvPr>
            <p:ph type="sldNum" sz="quarter" idx="2"/>
          </p:nvPr>
        </p:nvSpPr>
        <p:spPr>
          <a:xfrm>
            <a:off x="9184640" y="9145864"/>
            <a:ext cx="2926081" cy="307849"/>
          </a:xfrm>
          <a:prstGeom prst="rect">
            <a:avLst/>
          </a:prstGeom>
        </p:spPr>
        <p:txBody>
          <a:bodyPr wrap="square" lIns="65023" tIns="65023" rIns="65023" bIns="65023"/>
          <a:lstStyle>
            <a:lvl1pPr algn="r" defTabSz="1300480">
              <a:defRPr sz="1200" cap="none" spc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itle Text"/>
          <p:cNvSpPr txBox="1">
            <a:spLocks noGrp="1"/>
          </p:cNvSpPr>
          <p:nvPr>
            <p:ph type="title"/>
          </p:nvPr>
        </p:nvSpPr>
        <p:spPr>
          <a:xfrm>
            <a:off x="1625599" y="-1"/>
            <a:ext cx="9753601" cy="4991949"/>
          </a:xfrm>
          <a:prstGeom prst="rect">
            <a:avLst/>
          </a:prstGeom>
        </p:spPr>
        <p:txBody>
          <a:bodyPr lIns="65023" tIns="65023" rIns="65023" bIns="65023" anchor="b"/>
          <a:lstStyle>
            <a:lvl1pPr defTabSz="975360">
              <a:lnSpc>
                <a:spcPct val="90000"/>
              </a:lnSpc>
              <a:defRPr sz="6400" cap="none" spc="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6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25599" y="5122898"/>
            <a:ext cx="9753601" cy="4630702"/>
          </a:xfrm>
          <a:prstGeom prst="rect">
            <a:avLst/>
          </a:prstGeom>
        </p:spPr>
        <p:txBody>
          <a:bodyPr lIns="65023" tIns="65023" rIns="65023" bIns="65023"/>
          <a:lstStyle>
            <a:lvl1pPr marL="0" indent="0" algn="ctr" defTabSz="975360">
              <a:lnSpc>
                <a:spcPct val="90000"/>
              </a:lnSpc>
              <a:spcBef>
                <a:spcPts val="900"/>
              </a:spcBef>
              <a:buClrTx/>
              <a:buSzTx/>
              <a:buNone/>
              <a:defRPr sz="2400" spc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342900" algn="ctr" defTabSz="975360">
              <a:lnSpc>
                <a:spcPct val="90000"/>
              </a:lnSpc>
              <a:spcBef>
                <a:spcPts val="900"/>
              </a:spcBef>
              <a:buClrTx/>
              <a:buSzTx/>
              <a:buNone/>
              <a:defRPr sz="2400" spc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685800" algn="ctr" defTabSz="975360">
              <a:lnSpc>
                <a:spcPct val="90000"/>
              </a:lnSpc>
              <a:spcBef>
                <a:spcPts val="900"/>
              </a:spcBef>
              <a:buClrTx/>
              <a:buSzTx/>
              <a:buNone/>
              <a:defRPr sz="2400" spc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1028700" algn="ctr" defTabSz="975360">
              <a:lnSpc>
                <a:spcPct val="90000"/>
              </a:lnSpc>
              <a:spcBef>
                <a:spcPts val="900"/>
              </a:spcBef>
              <a:buClrTx/>
              <a:buSzTx/>
              <a:buNone/>
              <a:defRPr sz="2400" spc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1371600" algn="ctr" defTabSz="975360">
              <a:lnSpc>
                <a:spcPct val="90000"/>
              </a:lnSpc>
              <a:spcBef>
                <a:spcPts val="900"/>
              </a:spcBef>
              <a:buClrTx/>
              <a:buSzTx/>
              <a:buNone/>
              <a:defRPr sz="2400" spc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7" name="01"/>
          <p:cNvSpPr txBox="1">
            <a:spLocks noGrp="1"/>
          </p:cNvSpPr>
          <p:nvPr>
            <p:ph type="sldNum" sz="quarter" idx="2"/>
          </p:nvPr>
        </p:nvSpPr>
        <p:spPr>
          <a:xfrm>
            <a:off x="9184640" y="9145864"/>
            <a:ext cx="2926081" cy="307849"/>
          </a:xfrm>
          <a:prstGeom prst="rect">
            <a:avLst/>
          </a:prstGeom>
        </p:spPr>
        <p:txBody>
          <a:bodyPr wrap="square" lIns="65023" tIns="65023" rIns="65023" bIns="65023"/>
          <a:lstStyle>
            <a:lvl1pPr algn="r" defTabSz="1300480">
              <a:defRPr sz="1200" cap="none" spc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21"/>
          </p:nvPr>
        </p:nvSpPr>
        <p:spPr>
          <a:xfrm>
            <a:off x="533400" y="3492500"/>
            <a:ext cx="11938000" cy="7762817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73100" y="1168400"/>
            <a:ext cx="11658600" cy="13335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7400" spc="14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508000"/>
            <a:ext cx="11658600" cy="6731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+mn-lt"/>
                <a:ea typeface="+mn-ea"/>
                <a:cs typeface="+mn-cs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+mn-lt"/>
                <a:ea typeface="+mn-ea"/>
                <a:cs typeface="+mn-cs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+mn-lt"/>
                <a:ea typeface="+mn-ea"/>
                <a:cs typeface="+mn-cs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+mn-lt"/>
                <a:ea typeface="+mn-ea"/>
                <a:cs typeface="+mn-cs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+mn-lt"/>
                <a:ea typeface="+mn-ea"/>
                <a:cs typeface="+mn-cs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01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8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 sz="1400" spc="28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21"/>
          </p:nvPr>
        </p:nvSpPr>
        <p:spPr>
          <a:xfrm>
            <a:off x="876300" y="2304347"/>
            <a:ext cx="11239500" cy="7308610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4953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z="2600" cap="all" spc="234">
                <a:latin typeface="+mn-lt"/>
                <a:ea typeface="+mn-ea"/>
                <a:cs typeface="+mn-cs"/>
                <a:sym typeface="Futura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0" cap="all" spc="234">
                <a:latin typeface="+mn-lt"/>
                <a:ea typeface="+mn-ea"/>
                <a:cs typeface="+mn-cs"/>
                <a:sym typeface="Futura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0" cap="all" spc="234">
                <a:latin typeface="+mn-lt"/>
                <a:ea typeface="+mn-ea"/>
                <a:cs typeface="+mn-cs"/>
                <a:sym typeface="Futura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0" cap="all" spc="234">
                <a:latin typeface="+mn-lt"/>
                <a:ea typeface="+mn-ea"/>
                <a:cs typeface="+mn-cs"/>
                <a:sym typeface="Futura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0" cap="all" spc="234">
                <a:latin typeface="+mn-lt"/>
                <a:ea typeface="+mn-ea"/>
                <a:cs typeface="+mn-cs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01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r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" name="01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8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 sz="1400" spc="28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mage"/>
          <p:cNvSpPr>
            <a:spLocks noGrp="1"/>
          </p:cNvSpPr>
          <p:nvPr>
            <p:ph type="pic" idx="21"/>
          </p:nvPr>
        </p:nvSpPr>
        <p:spPr>
          <a:xfrm>
            <a:off x="3630632" y="977900"/>
            <a:ext cx="10604501" cy="7881475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673100" y="4191000"/>
            <a:ext cx="4889500" cy="3581400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7400" spc="148"/>
            </a:lvl1pPr>
          </a:lstStyle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844800"/>
            <a:ext cx="4889500" cy="13589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+mn-lt"/>
                <a:ea typeface="+mn-ea"/>
                <a:cs typeface="+mn-cs"/>
                <a:sym typeface="Futura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+mn-lt"/>
                <a:ea typeface="+mn-ea"/>
                <a:cs typeface="+mn-cs"/>
                <a:sym typeface="Futura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+mn-lt"/>
                <a:ea typeface="+mn-ea"/>
                <a:cs typeface="+mn-cs"/>
                <a:sym typeface="Futura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+mn-lt"/>
                <a:ea typeface="+mn-ea"/>
                <a:cs typeface="+mn-cs"/>
                <a:sym typeface="Futura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+mn-lt"/>
                <a:ea typeface="+mn-ea"/>
                <a:cs typeface="+mn-cs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01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donec quis nunc"/>
          <p:cNvSpPr txBox="1">
            <a:spLocks noGrp="1"/>
          </p:cNvSpPr>
          <p:nvPr>
            <p:ph type="body" sz="quarter" idx="2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4">
                <a:latin typeface="+mn-lt"/>
                <a:ea typeface="+mn-ea"/>
                <a:cs typeface="+mn-cs"/>
                <a:sym typeface="Futura"/>
              </a:defRPr>
            </a:lvl1pPr>
          </a:lstStyle>
          <a:p>
            <a:r>
              <a:t>donec quis nunc</a:t>
            </a:r>
          </a:p>
        </p:txBody>
      </p:sp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01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donec quis nunc"/>
          <p:cNvSpPr txBox="1">
            <a:spLocks noGrp="1"/>
          </p:cNvSpPr>
          <p:nvPr>
            <p:ph type="body" sz="quarter" idx="2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4">
                <a:latin typeface="+mn-lt"/>
                <a:ea typeface="+mn-ea"/>
                <a:cs typeface="+mn-cs"/>
                <a:sym typeface="Futura"/>
              </a:defRPr>
            </a:lvl1pPr>
          </a:lstStyle>
          <a:p>
            <a:r>
              <a:t>donec quis nunc</a:t>
            </a:r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01"/>
          <p:cNvSpPr txBox="1">
            <a:spLocks noGrp="1"/>
          </p:cNvSpPr>
          <p:nvPr>
            <p:ph type="sldNum" sz="quarter" idx="2"/>
          </p:nvPr>
        </p:nvSpPr>
        <p:spPr>
          <a:xfrm>
            <a:off x="6217179" y="9105224"/>
            <a:ext cx="570444" cy="59825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idx="21"/>
          </p:nvPr>
        </p:nvSpPr>
        <p:spPr>
          <a:xfrm>
            <a:off x="4701080" y="2297102"/>
            <a:ext cx="8877139" cy="6597667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donec quis nunc"/>
          <p:cNvSpPr txBox="1">
            <a:spLocks noGrp="1"/>
          </p:cNvSpPr>
          <p:nvPr>
            <p:ph type="body" sz="quarter" idx="22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4">
                <a:latin typeface="+mn-lt"/>
                <a:ea typeface="+mn-ea"/>
                <a:cs typeface="+mn-cs"/>
                <a:sym typeface="Futura"/>
              </a:defRPr>
            </a:lvl1pPr>
          </a:lstStyle>
          <a:p>
            <a:r>
              <a:t>donec quis nunc</a:t>
            </a:r>
          </a:p>
        </p:txBody>
      </p:sp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73100" y="2603500"/>
            <a:ext cx="4775200" cy="6019800"/>
          </a:xfrm>
          <a:prstGeom prst="rect">
            <a:avLst/>
          </a:prstGeom>
        </p:spPr>
        <p:txBody>
          <a:bodyPr/>
          <a:lstStyle>
            <a:lvl1pPr>
              <a:spcBef>
                <a:spcPts val="2800"/>
              </a:spcBef>
              <a:defRPr sz="2400" spc="48"/>
            </a:lvl1pPr>
            <a:lvl2pPr>
              <a:spcBef>
                <a:spcPts val="2800"/>
              </a:spcBef>
              <a:defRPr sz="2400" spc="48"/>
            </a:lvl2pPr>
            <a:lvl3pPr>
              <a:spcBef>
                <a:spcPts val="2800"/>
              </a:spcBef>
              <a:defRPr sz="2400" spc="48"/>
            </a:lvl3pPr>
            <a:lvl4pPr>
              <a:spcBef>
                <a:spcPts val="2800"/>
              </a:spcBef>
              <a:defRPr sz="2400" spc="48"/>
            </a:lvl4pPr>
            <a:lvl5pPr>
              <a:spcBef>
                <a:spcPts val="2800"/>
              </a:spcBef>
              <a:defRPr sz="2400" spc="48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01"/>
          <p:cNvSpPr txBox="1">
            <a:spLocks noGrp="1"/>
          </p:cNvSpPr>
          <p:nvPr>
            <p:ph type="sldNum" sz="quarter" idx="2"/>
          </p:nvPr>
        </p:nvSpPr>
        <p:spPr>
          <a:xfrm>
            <a:off x="6217179" y="9105224"/>
            <a:ext cx="570444" cy="59825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Image"/>
          <p:cNvSpPr>
            <a:spLocks noGrp="1"/>
          </p:cNvSpPr>
          <p:nvPr>
            <p:ph type="pic" sz="half" idx="21"/>
          </p:nvPr>
        </p:nvSpPr>
        <p:spPr>
          <a:xfrm>
            <a:off x="6172200" y="4787900"/>
            <a:ext cx="6375400" cy="4145675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5" name="Image"/>
          <p:cNvSpPr>
            <a:spLocks noGrp="1"/>
          </p:cNvSpPr>
          <p:nvPr>
            <p:ph type="pic" sz="quarter" idx="22"/>
          </p:nvPr>
        </p:nvSpPr>
        <p:spPr>
          <a:xfrm>
            <a:off x="6333919" y="1079498"/>
            <a:ext cx="5918201" cy="34290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6" name="Image"/>
          <p:cNvSpPr>
            <a:spLocks noGrp="1"/>
          </p:cNvSpPr>
          <p:nvPr>
            <p:ph type="pic" idx="23"/>
          </p:nvPr>
        </p:nvSpPr>
        <p:spPr>
          <a:xfrm>
            <a:off x="-321934" y="1080867"/>
            <a:ext cx="7686496" cy="7807542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7" name="01"/>
          <p:cNvSpPr txBox="1">
            <a:spLocks noGrp="1"/>
          </p:cNvSpPr>
          <p:nvPr>
            <p:ph type="sldNum" sz="quarter" idx="2"/>
          </p:nvPr>
        </p:nvSpPr>
        <p:spPr>
          <a:xfrm>
            <a:off x="6217179" y="9105224"/>
            <a:ext cx="570444" cy="59825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2387600"/>
            <a:ext cx="11658600" cy="6451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01"/>
          <p:cNvSpPr txBox="1">
            <a:spLocks noGrp="1"/>
          </p:cNvSpPr>
          <p:nvPr>
            <p:ph type="sldNum" sz="quarter" idx="2"/>
          </p:nvPr>
        </p:nvSpPr>
        <p:spPr>
          <a:xfrm>
            <a:off x="6217179" y="9103954"/>
            <a:ext cx="570444" cy="598253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3000" cap="all" spc="59">
                <a:solidFill>
                  <a:srgbClr val="000000"/>
                </a:solidFill>
                <a:latin typeface="+mn-lt"/>
                <a:ea typeface="+mn-ea"/>
                <a:cs typeface="+mn-cs"/>
                <a:sym typeface="Futur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transition spd="med"/>
  <p:hf hdr="0" ftr="0" dt="0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solidFill>
            <a:srgbClr val="5B5854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3429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solidFill>
            <a:srgbClr val="5B5854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685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solidFill>
            <a:srgbClr val="5B5854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10287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solidFill>
            <a:srgbClr val="5B5854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1371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solidFill>
            <a:srgbClr val="5B5854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17145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solidFill>
            <a:srgbClr val="5B5854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20574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solidFill>
            <a:srgbClr val="5B5854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24003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solidFill>
            <a:srgbClr val="5B5854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2743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solidFill>
            <a:srgbClr val="5B5854"/>
          </a:solidFill>
          <a:uFillTx/>
          <a:latin typeface="+mn-lt"/>
          <a:ea typeface="+mn-ea"/>
          <a:cs typeface="+mn-cs"/>
          <a:sym typeface="Futura"/>
        </a:defRPr>
      </a:lvl9pPr>
    </p:titleStyle>
    <p:bodyStyle>
      <a:lvl1pPr marL="381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762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1143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1524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1905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2286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2667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3048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3429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9pPr>
    </p:bodyStyle>
    <p:other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all" spc="59" baseline="0"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228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all" spc="59" baseline="0"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457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all" spc="59" baseline="0"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685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all" spc="59" baseline="0"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9144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all" spc="59" baseline="0"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11430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all" spc="59" baseline="0"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1371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all" spc="59" baseline="0"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1600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all" spc="59" baseline="0"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1828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all" spc="59" baseline="0"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42613" y="5337864"/>
            <a:ext cx="1919572" cy="1925977"/>
          </a:xfrm>
          <a:prstGeom prst="rect">
            <a:avLst/>
          </a:prstGeom>
          <a:ln w="12700">
            <a:miter lim="400000"/>
          </a:ln>
        </p:spPr>
      </p:pic>
      <p:sp>
        <p:nvSpPr>
          <p:cNvPr id="178" name="GRAVITATIONAL WAVES: A New window to the universe"/>
          <p:cNvSpPr txBox="1">
            <a:spLocks noGrp="1"/>
          </p:cNvSpPr>
          <p:nvPr>
            <p:ph type="title"/>
          </p:nvPr>
        </p:nvSpPr>
        <p:spPr>
          <a:xfrm>
            <a:off x="269374" y="1861043"/>
            <a:ext cx="12593052" cy="530477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246888">
              <a:defRPr sz="5616" spc="112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en-US" sz="2376" cap="none" spc="47" dirty="0"/>
              <a:t>In collaboration with </a:t>
            </a:r>
            <a:r>
              <a:rPr lang="en-US" sz="2376" cap="none" spc="47" dirty="0" err="1" smtClean="0"/>
              <a:t>Suruj</a:t>
            </a:r>
            <a:r>
              <a:rPr lang="en-US" sz="2376" cap="none" spc="47" dirty="0" smtClean="0"/>
              <a:t> </a:t>
            </a:r>
            <a:r>
              <a:rPr lang="en-US" sz="2376" cap="none" spc="47" dirty="0" err="1" smtClean="0"/>
              <a:t>Jyoti</a:t>
            </a:r>
            <a:r>
              <a:rPr lang="en-US" sz="2376" cap="none" spc="47" dirty="0" smtClean="0"/>
              <a:t> Das, </a:t>
            </a:r>
            <a:r>
              <a:rPr lang="en-US" sz="2376" cap="none" spc="47" dirty="0" err="1" smtClean="0"/>
              <a:t>Abhijit</a:t>
            </a:r>
            <a:r>
              <a:rPr lang="en-US" sz="2376" cap="none" spc="47" dirty="0" smtClean="0"/>
              <a:t> Kumar </a:t>
            </a:r>
            <a:r>
              <a:rPr lang="en-US" sz="2376" cap="none" spc="47" dirty="0" err="1" smtClean="0"/>
              <a:t>Saha</a:t>
            </a:r>
            <a:r>
              <a:rPr lang="en-US" sz="2376" cap="none" spc="47" dirty="0" smtClean="0"/>
              <a:t>, Rome </a:t>
            </a:r>
            <a:r>
              <a:rPr lang="en-US" sz="2376" cap="none" spc="47" dirty="0" err="1" smtClean="0"/>
              <a:t>Samanta</a:t>
            </a:r>
            <a:endParaRPr lang="en-IN" sz="2376" cap="none" spc="47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233CDA-4B60-41AF-B909-7E13D2C30902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673100" y="375975"/>
            <a:ext cx="11658600" cy="1164024"/>
          </a:xfrm>
        </p:spPr>
        <p:txBody>
          <a:bodyPr>
            <a:normAutofit fontScale="77500" lnSpcReduction="20000"/>
          </a:bodyPr>
          <a:lstStyle/>
          <a:p>
            <a:r>
              <a:rPr lang="en-IN" cap="none" dirty="0" smtClean="0"/>
              <a:t>Probing </a:t>
            </a:r>
            <a:r>
              <a:rPr lang="en-IN" i="1" cap="none" dirty="0" smtClean="0"/>
              <a:t>Miracle-less</a:t>
            </a:r>
            <a:r>
              <a:rPr lang="en-IN" cap="none" dirty="0" smtClean="0"/>
              <a:t> Dark Matter </a:t>
            </a:r>
          </a:p>
          <a:p>
            <a:r>
              <a:rPr lang="en-IN" cap="none" dirty="0"/>
              <a:t>v</a:t>
            </a:r>
            <a:r>
              <a:rPr lang="en-IN" cap="none" dirty="0" smtClean="0"/>
              <a:t>ia Gravitational Wave Spectral Shapes</a:t>
            </a:r>
            <a:endParaRPr lang="en-IN" cap="none" dirty="0"/>
          </a:p>
        </p:txBody>
      </p:sp>
      <p:sp>
        <p:nvSpPr>
          <p:cNvPr id="179" name="01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400" spc="28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1</a:t>
            </a:fld>
            <a:endParaRPr dirty="0"/>
          </a:p>
        </p:txBody>
      </p:sp>
      <p:sp>
        <p:nvSpPr>
          <p:cNvPr id="181" name="Text"/>
          <p:cNvSpPr txBox="1"/>
          <p:nvPr/>
        </p:nvSpPr>
        <p:spPr>
          <a:xfrm>
            <a:off x="6438899" y="4876800"/>
            <a:ext cx="127001" cy="93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endParaRPr/>
          </a:p>
        </p:txBody>
      </p:sp>
      <p:sp>
        <p:nvSpPr>
          <p:cNvPr id="9" name="GRAVITATIONAL WAVES: A New window to the universe">
            <a:extLst>
              <a:ext uri="{FF2B5EF4-FFF2-40B4-BE49-F238E27FC236}">
                <a16:creationId xmlns:a16="http://schemas.microsoft.com/office/drawing/2014/main" id="{2AD43B05-2750-42A7-84D6-E46427BDFEFD}"/>
              </a:ext>
            </a:extLst>
          </p:cNvPr>
          <p:cNvSpPr txBox="1">
            <a:spLocks/>
          </p:cNvSpPr>
          <p:nvPr/>
        </p:nvSpPr>
        <p:spPr>
          <a:xfrm>
            <a:off x="273609" y="2437433"/>
            <a:ext cx="12593052" cy="530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400" b="0" i="0" u="none" strike="noStrike" cap="all" spc="208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Futura"/>
              </a:defRPr>
            </a:lvl1pPr>
            <a:lvl2pPr marL="0" marR="0" indent="3429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all" spc="79" baseline="0">
                <a:solidFill>
                  <a:srgbClr val="5B5854"/>
                </a:solidFill>
                <a:uFillTx/>
                <a:latin typeface="+mn-lt"/>
                <a:ea typeface="+mn-ea"/>
                <a:cs typeface="+mn-cs"/>
                <a:sym typeface="Futura"/>
              </a:defRPr>
            </a:lvl2pPr>
            <a:lvl3pPr marL="0" marR="0" indent="6858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all" spc="79" baseline="0">
                <a:solidFill>
                  <a:srgbClr val="5B5854"/>
                </a:solidFill>
                <a:uFillTx/>
                <a:latin typeface="+mn-lt"/>
                <a:ea typeface="+mn-ea"/>
                <a:cs typeface="+mn-cs"/>
                <a:sym typeface="Futura"/>
              </a:defRPr>
            </a:lvl3pPr>
            <a:lvl4pPr marL="0" marR="0" indent="10287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all" spc="79" baseline="0">
                <a:solidFill>
                  <a:srgbClr val="5B5854"/>
                </a:solidFill>
                <a:uFillTx/>
                <a:latin typeface="+mn-lt"/>
                <a:ea typeface="+mn-ea"/>
                <a:cs typeface="+mn-cs"/>
                <a:sym typeface="Futura"/>
              </a:defRPr>
            </a:lvl4pPr>
            <a:lvl5pPr marL="0" marR="0" indent="13716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all" spc="79" baseline="0">
                <a:solidFill>
                  <a:srgbClr val="5B5854"/>
                </a:solidFill>
                <a:uFillTx/>
                <a:latin typeface="+mn-lt"/>
                <a:ea typeface="+mn-ea"/>
                <a:cs typeface="+mn-cs"/>
                <a:sym typeface="Futura"/>
              </a:defRPr>
            </a:lvl5pPr>
            <a:lvl6pPr marL="0" marR="0" indent="17145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all" spc="79" baseline="0">
                <a:solidFill>
                  <a:srgbClr val="5B5854"/>
                </a:solidFill>
                <a:uFillTx/>
                <a:latin typeface="+mn-lt"/>
                <a:ea typeface="+mn-ea"/>
                <a:cs typeface="+mn-cs"/>
                <a:sym typeface="Futura"/>
              </a:defRPr>
            </a:lvl6pPr>
            <a:lvl7pPr marL="0" marR="0" indent="20574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all" spc="79" baseline="0">
                <a:solidFill>
                  <a:srgbClr val="5B5854"/>
                </a:solidFill>
                <a:uFillTx/>
                <a:latin typeface="+mn-lt"/>
                <a:ea typeface="+mn-ea"/>
                <a:cs typeface="+mn-cs"/>
                <a:sym typeface="Futura"/>
              </a:defRPr>
            </a:lvl7pPr>
            <a:lvl8pPr marL="0" marR="0" indent="24003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all" spc="79" baseline="0">
                <a:solidFill>
                  <a:srgbClr val="5B5854"/>
                </a:solidFill>
                <a:uFillTx/>
                <a:latin typeface="+mn-lt"/>
                <a:ea typeface="+mn-ea"/>
                <a:cs typeface="+mn-cs"/>
                <a:sym typeface="Futura"/>
              </a:defRPr>
            </a:lvl8pPr>
            <a:lvl9pPr marL="0" marR="0" indent="27432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all" spc="79" baseline="0">
                <a:solidFill>
                  <a:srgbClr val="5B5854"/>
                </a:solidFill>
                <a:uFillTx/>
                <a:latin typeface="+mn-lt"/>
                <a:ea typeface="+mn-ea"/>
                <a:cs typeface="+mn-cs"/>
                <a:sym typeface="Futura"/>
              </a:defRPr>
            </a:lvl9pPr>
          </a:lstStyle>
          <a:p>
            <a:pPr defTabSz="246888" hangingPunct="1">
              <a:defRPr sz="5616" spc="112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en-US" sz="2376" cap="none" spc="47" dirty="0">
                <a:latin typeface="Avenir Heavy"/>
                <a:ea typeface="Avenir Heavy"/>
                <a:cs typeface="Avenir Heavy"/>
                <a:sym typeface="Avenir Heavy"/>
              </a:rPr>
              <a:t>Based on </a:t>
            </a:r>
            <a:r>
              <a:rPr lang="en-US" sz="2376" cap="none" spc="47" dirty="0" smtClean="0">
                <a:latin typeface="Avenir Heavy"/>
                <a:ea typeface="Avenir Heavy"/>
                <a:cs typeface="Avenir Heavy"/>
                <a:sym typeface="Avenir Heavy"/>
              </a:rPr>
              <a:t>arXiv:2202.10474</a:t>
            </a:r>
            <a:endParaRPr lang="en-IN" sz="2376" cap="none" spc="47" dirty="0">
              <a:latin typeface="Avenir Heavy"/>
              <a:ea typeface="Avenir Heavy"/>
              <a:cs typeface="Avenir Heavy"/>
              <a:sym typeface="Avenir Heavy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6836" y="4118135"/>
            <a:ext cx="5511125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N" sz="2400" b="0" i="0" u="none" strike="noStrike" cap="none" spc="0" normalizeH="0" baseline="0" dirty="0" smtClean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FillTx/>
                <a:latin typeface="Avenir Medium"/>
                <a:ea typeface="Avenir Medium"/>
                <a:cs typeface="Avenir Medium"/>
                <a:sym typeface="Avenir Medium"/>
              </a:rPr>
              <a:t>Debasish Borah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N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Indian Institute of Technology Guwahati</a:t>
            </a:r>
            <a:endParaRPr kumimoji="0" lang="en-IN" sz="2400" b="0" i="0" u="none" strike="noStrike" cap="none" spc="0" normalizeH="0" baseline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FillTx/>
              <a:sym typeface="Avenir Medium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5512" y="7431405"/>
            <a:ext cx="6200775" cy="197167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5B70A8-2B8F-43E5-880D-BB5C14F8E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GW Spectrum with dm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002FD8-FCAE-4105-800B-BBF36F99037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IN" smtClean="0"/>
              <a:t>10</a:t>
            </a:fld>
            <a:endParaRPr lang="en-I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029586-9D81-4F64-8321-AF100DD6181E}"/>
              </a:ext>
            </a:extLst>
          </p:cNvPr>
          <p:cNvSpPr txBox="1"/>
          <p:nvPr/>
        </p:nvSpPr>
        <p:spPr>
          <a:xfrm>
            <a:off x="8793109" y="8867992"/>
            <a:ext cx="3953005" cy="471924"/>
          </a:xfrm>
          <a:prstGeom prst="rect">
            <a:avLst/>
          </a:prstGeom>
          <a:solidFill>
            <a:srgbClr val="00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venir Medium"/>
                <a:ea typeface="Avenir Medium"/>
                <a:cs typeface="Avenir Medium"/>
                <a:sym typeface="Avenir Medium"/>
              </a:rPr>
              <a:t>DB, Das, </a:t>
            </a:r>
            <a:r>
              <a:rPr kumimoji="0" lang="en-US" sz="2400" b="0" i="0" u="none" strike="noStrike" cap="none" spc="0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venir Medium"/>
                <a:ea typeface="Avenir Medium"/>
                <a:cs typeface="Avenir Medium"/>
                <a:sym typeface="Avenir Medium"/>
              </a:rPr>
              <a:t>Saha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venir Medium"/>
                <a:ea typeface="Avenir Medium"/>
                <a:cs typeface="Avenir Medium"/>
                <a:sym typeface="Avenir Medium"/>
              </a:rPr>
              <a:t>, Samanta’22</a:t>
            </a:r>
            <a:endParaRPr kumimoji="0" lang="en-IN" sz="24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venir Medium"/>
              <a:ea typeface="Avenir Medium"/>
              <a:cs typeface="Avenir Medium"/>
              <a:sym typeface="Avenir Medium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751B16-D6DE-4F0E-8DA9-4FD2E9853A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632" y="8341868"/>
            <a:ext cx="4967672" cy="76208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996" y="1504744"/>
            <a:ext cx="8638162" cy="6204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7046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IN" smtClean="0"/>
              <a:t>11</a:t>
            </a:fld>
            <a:endParaRPr lang="en-IN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5768" y="1270674"/>
            <a:ext cx="9833266" cy="70076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E029586-9D81-4F64-8321-AF100DD6181E}"/>
              </a:ext>
            </a:extLst>
          </p:cNvPr>
          <p:cNvSpPr txBox="1"/>
          <p:nvPr/>
        </p:nvSpPr>
        <p:spPr>
          <a:xfrm>
            <a:off x="8793109" y="8867992"/>
            <a:ext cx="3953005" cy="471924"/>
          </a:xfrm>
          <a:prstGeom prst="rect">
            <a:avLst/>
          </a:prstGeom>
          <a:solidFill>
            <a:srgbClr val="00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venir Medium"/>
                <a:ea typeface="Avenir Medium"/>
                <a:cs typeface="Avenir Medium"/>
                <a:sym typeface="Avenir Medium"/>
              </a:rPr>
              <a:t>DB, Das, </a:t>
            </a:r>
            <a:r>
              <a:rPr kumimoji="0" lang="en-US" sz="2400" b="0" i="0" u="none" strike="noStrike" cap="none" spc="0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venir Medium"/>
                <a:ea typeface="Avenir Medium"/>
                <a:cs typeface="Avenir Medium"/>
                <a:sym typeface="Avenir Medium"/>
              </a:rPr>
              <a:t>Saha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venir Medium"/>
                <a:ea typeface="Avenir Medium"/>
                <a:cs typeface="Avenir Medium"/>
                <a:sym typeface="Avenir Medium"/>
              </a:rPr>
              <a:t>, Samanta’22</a:t>
            </a:r>
            <a:endParaRPr kumimoji="0" lang="en-IN" sz="24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venir Medium"/>
              <a:ea typeface="Avenir Medium"/>
              <a:cs typeface="Avenir Medium"/>
              <a:sym typeface="Avenir Medium"/>
            </a:endParaRPr>
          </a:p>
        </p:txBody>
      </p:sp>
    </p:spTree>
    <p:extLst>
      <p:ext uri="{BB962C8B-B14F-4D97-AF65-F5344CB8AC3E}">
        <p14:creationId xmlns:p14="http://schemas.microsoft.com/office/powerpoint/2010/main" val="5719323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554672-251D-4819-8915-DF271394CAA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IN" smtClean="0"/>
              <a:t>12</a:t>
            </a:fld>
            <a:endParaRPr lang="en-IN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670B19-E179-4D13-BFF4-E567C17B5378}"/>
              </a:ext>
            </a:extLst>
          </p:cNvPr>
          <p:cNvSpPr txBox="1"/>
          <p:nvPr/>
        </p:nvSpPr>
        <p:spPr>
          <a:xfrm>
            <a:off x="9476782" y="8867992"/>
            <a:ext cx="2585643" cy="471924"/>
          </a:xfrm>
          <a:prstGeom prst="rect">
            <a:avLst/>
          </a:prstGeom>
          <a:solidFill>
            <a:srgbClr val="00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r>
              <a:rPr kumimoji="0" lang="en-US" sz="24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venir Medium"/>
                <a:ea typeface="Avenir Medium"/>
                <a:cs typeface="Avenir Medium"/>
                <a:sym typeface="Avenir Medium"/>
              </a:rPr>
              <a:t>Arxiv</a:t>
            </a: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venir Medium"/>
                <a:ea typeface="Avenir Medium"/>
                <a:cs typeface="Avenir Medium"/>
                <a:sym typeface="Avenir Medium"/>
              </a:rPr>
              <a:t>: </a:t>
            </a:r>
            <a:r>
              <a:rPr lang="en-US" dirty="0" smtClean="0">
                <a:solidFill>
                  <a:schemeClr val="bg1"/>
                </a:solidFill>
              </a:rPr>
              <a:t>2202.10474</a:t>
            </a:r>
            <a:endParaRPr lang="en-IN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419" y="1981553"/>
            <a:ext cx="6600432" cy="544029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51" y="1981554"/>
            <a:ext cx="5841785" cy="54402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029586-9D81-4F64-8321-AF100DD6181E}"/>
              </a:ext>
            </a:extLst>
          </p:cNvPr>
          <p:cNvSpPr txBox="1"/>
          <p:nvPr/>
        </p:nvSpPr>
        <p:spPr>
          <a:xfrm>
            <a:off x="8793109" y="8867992"/>
            <a:ext cx="3953005" cy="471924"/>
          </a:xfrm>
          <a:prstGeom prst="rect">
            <a:avLst/>
          </a:prstGeom>
          <a:solidFill>
            <a:srgbClr val="00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venir Medium"/>
                <a:ea typeface="Avenir Medium"/>
                <a:cs typeface="Avenir Medium"/>
                <a:sym typeface="Avenir Medium"/>
              </a:rPr>
              <a:t>DB, Das, </a:t>
            </a:r>
            <a:r>
              <a:rPr kumimoji="0" lang="en-US" sz="2400" b="0" i="0" u="none" strike="noStrike" cap="none" spc="0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venir Medium"/>
                <a:ea typeface="Avenir Medium"/>
                <a:cs typeface="Avenir Medium"/>
                <a:sym typeface="Avenir Medium"/>
              </a:rPr>
              <a:t>Saha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venir Medium"/>
                <a:ea typeface="Avenir Medium"/>
                <a:cs typeface="Avenir Medium"/>
                <a:sym typeface="Avenir Medium"/>
              </a:rPr>
              <a:t>, Samanta’22</a:t>
            </a:r>
            <a:endParaRPr kumimoji="0" lang="en-IN" sz="24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venir Medium"/>
              <a:ea typeface="Avenir Medium"/>
              <a:cs typeface="Avenir Medium"/>
              <a:sym typeface="Avenir Medium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8489" y="8026939"/>
            <a:ext cx="7785786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N" sz="2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venir Medium"/>
                <a:ea typeface="Avenir Medium"/>
                <a:cs typeface="Avenir Medium"/>
                <a:sym typeface="Avenir Medium"/>
              </a:rPr>
              <a:t>    A benchmark</a:t>
            </a:r>
            <a:r>
              <a:rPr kumimoji="0" lang="en-IN" sz="2400" b="0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venir Medium"/>
                <a:ea typeface="Avenir Medium"/>
                <a:cs typeface="Avenir Medium"/>
                <a:sym typeface="Avenir Medium"/>
              </a:rPr>
              <a:t> consistent with successful </a:t>
            </a:r>
            <a:r>
              <a:rPr kumimoji="0" lang="en-IN" sz="2400" b="0" i="0" u="none" strike="noStrike" cap="none" spc="0" normalizeH="0" dirty="0" err="1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venir Medium"/>
                <a:ea typeface="Avenir Medium"/>
                <a:cs typeface="Avenir Medium"/>
                <a:sym typeface="Avenir Medium"/>
              </a:rPr>
              <a:t>leptogenesis</a:t>
            </a:r>
            <a:r>
              <a:rPr kumimoji="0" lang="en-IN" sz="2400" b="0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venir Medium"/>
                <a:ea typeface="Avenir Medium"/>
                <a:cs typeface="Avenir Medium"/>
                <a:sym typeface="Avenir Medium"/>
              </a:rPr>
              <a:t>.</a:t>
            </a:r>
            <a:endParaRPr kumimoji="0" lang="en-IN" sz="24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venir Medium"/>
              <a:ea typeface="Avenir Medium"/>
              <a:cs typeface="Avenir Medium"/>
              <a:sym typeface="Avenir Medium"/>
            </a:endParaRPr>
          </a:p>
        </p:txBody>
      </p:sp>
      <p:sp>
        <p:nvSpPr>
          <p:cNvPr id="8" name="5-Point Star 7"/>
          <p:cNvSpPr/>
          <p:nvPr/>
        </p:nvSpPr>
        <p:spPr>
          <a:xfrm>
            <a:off x="710968" y="8108878"/>
            <a:ext cx="281253" cy="308045"/>
          </a:xfrm>
          <a:prstGeom prst="star5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N" sz="1600" b="0" i="0" u="none" strike="noStrike" cap="all" spc="32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Futura"/>
            </a:endParaRPr>
          </a:p>
        </p:txBody>
      </p:sp>
    </p:spTree>
    <p:extLst>
      <p:ext uri="{BB962C8B-B14F-4D97-AF65-F5344CB8AC3E}">
        <p14:creationId xmlns:p14="http://schemas.microsoft.com/office/powerpoint/2010/main" val="28697966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 smtClean="0">
                <a:solidFill>
                  <a:schemeClr val="bg1"/>
                </a:solidFill>
              </a:rPr>
              <a:t>Conclusion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92369" y="1899138"/>
            <a:ext cx="12145107" cy="6940062"/>
          </a:xfrm>
        </p:spPr>
        <p:txBody>
          <a:bodyPr>
            <a:normAutofit lnSpcReduction="10000"/>
          </a:bodyPr>
          <a:lstStyle/>
          <a:p>
            <a:pPr>
              <a:buClrTx/>
              <a:buSzPct val="100000"/>
            </a:pPr>
            <a:r>
              <a:rPr lang="en-IN" i="1" dirty="0" smtClean="0">
                <a:solidFill>
                  <a:schemeClr val="bg1"/>
                </a:solidFill>
              </a:rPr>
              <a:t>Miracle-less</a:t>
            </a:r>
            <a:r>
              <a:rPr lang="en-IN" dirty="0" smtClean="0">
                <a:solidFill>
                  <a:schemeClr val="bg1"/>
                </a:solidFill>
              </a:rPr>
              <a:t> WIMPs have weaker interaction rates which can be mediated by </a:t>
            </a:r>
            <a:r>
              <a:rPr lang="en-IN" dirty="0" err="1" smtClean="0">
                <a:solidFill>
                  <a:schemeClr val="bg1"/>
                </a:solidFill>
              </a:rPr>
              <a:t>superheavy</a:t>
            </a:r>
            <a:r>
              <a:rPr lang="en-IN" dirty="0" smtClean="0">
                <a:solidFill>
                  <a:schemeClr val="bg1"/>
                </a:solidFill>
              </a:rPr>
              <a:t> gauge bosons.</a:t>
            </a:r>
          </a:p>
          <a:p>
            <a:pPr>
              <a:buClrTx/>
              <a:buSzPct val="100000"/>
            </a:pPr>
            <a:r>
              <a:rPr lang="en-IN" dirty="0" smtClean="0">
                <a:solidFill>
                  <a:schemeClr val="bg1"/>
                </a:solidFill>
              </a:rPr>
              <a:t>Thermally overproduced relic can be brought within limits via late entropy dilution. Gauged B-L model naturally accommodates this.</a:t>
            </a:r>
          </a:p>
          <a:p>
            <a:pPr>
              <a:buClrTx/>
              <a:buSzPct val="100000"/>
            </a:pPr>
            <a:r>
              <a:rPr lang="en-IN" dirty="0" smtClean="0">
                <a:solidFill>
                  <a:schemeClr val="bg1"/>
                </a:solidFill>
              </a:rPr>
              <a:t>High scale B-L breaking can lead to observable GW background (with a scale invariant spectrum) from cosmic strings which form as a result of </a:t>
            </a:r>
            <a:r>
              <a:rPr lang="en-IN" smtClean="0">
                <a:solidFill>
                  <a:schemeClr val="bg1"/>
                </a:solidFill>
              </a:rPr>
              <a:t>such symmetry breaking</a:t>
            </a:r>
            <a:r>
              <a:rPr lang="en-IN" dirty="0" smtClean="0">
                <a:solidFill>
                  <a:schemeClr val="bg1"/>
                </a:solidFill>
              </a:rPr>
              <a:t>.</a:t>
            </a:r>
          </a:p>
          <a:p>
            <a:pPr>
              <a:buClrTx/>
              <a:buSzPct val="100000"/>
            </a:pPr>
            <a:r>
              <a:rPr lang="en-IN" dirty="0" smtClean="0">
                <a:solidFill>
                  <a:schemeClr val="bg1"/>
                </a:solidFill>
              </a:rPr>
              <a:t>Early matter domination due to the diluter creates GW spectral distortions at high as well as low frequencies: one of which remain within near future experimental reach.</a:t>
            </a:r>
          </a:p>
          <a:p>
            <a:pPr>
              <a:buClrTx/>
              <a:buSzPct val="100000"/>
            </a:pPr>
            <a:r>
              <a:rPr lang="en-IN" dirty="0" smtClean="0">
                <a:solidFill>
                  <a:schemeClr val="bg1"/>
                </a:solidFill>
              </a:rPr>
              <a:t>The model predicts vanishing lightest neutrino mass, can be falsified at tritium beta decay or </a:t>
            </a:r>
            <a:r>
              <a:rPr lang="en-IN" dirty="0" err="1" smtClean="0">
                <a:solidFill>
                  <a:schemeClr val="bg1"/>
                </a:solidFill>
              </a:rPr>
              <a:t>neutrinoless</a:t>
            </a:r>
            <a:r>
              <a:rPr lang="en-IN" dirty="0" smtClean="0">
                <a:solidFill>
                  <a:schemeClr val="bg1"/>
                </a:solidFill>
              </a:rPr>
              <a:t> double beta decay experiments.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773720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Thank You For Your Attention"/>
          <p:cNvSpPr txBox="1">
            <a:spLocks noGrp="1"/>
          </p:cNvSpPr>
          <p:nvPr>
            <p:ph type="title"/>
          </p:nvPr>
        </p:nvSpPr>
        <p:spPr>
          <a:xfrm>
            <a:off x="673100" y="3760537"/>
            <a:ext cx="11658600" cy="749300"/>
          </a:xfrm>
          <a:prstGeom prst="rect">
            <a:avLst/>
          </a:prstGeom>
        </p:spPr>
        <p:txBody>
          <a:bodyPr/>
          <a:lstStyle>
            <a:lvl1pPr defTabSz="452627">
              <a:defRPr sz="3959" spc="79"/>
            </a:lvl1pPr>
          </a:lstStyle>
          <a:p>
            <a:r>
              <a:rPr dirty="0">
                <a:solidFill>
                  <a:schemeClr val="bg1"/>
                </a:solidFill>
              </a:rPr>
              <a:t>Thank You For Your Attention</a:t>
            </a:r>
          </a:p>
        </p:txBody>
      </p:sp>
      <p:sp>
        <p:nvSpPr>
          <p:cNvPr id="510" name="01"/>
          <p:cNvSpPr txBox="1">
            <a:spLocks noGrp="1"/>
          </p:cNvSpPr>
          <p:nvPr>
            <p:ph type="sldNum" sz="quarter" idx="4294967295"/>
          </p:nvPr>
        </p:nvSpPr>
        <p:spPr>
          <a:xfrm>
            <a:off x="6202482" y="9103954"/>
            <a:ext cx="599838" cy="598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ravity: From Newton to Einstein…"/>
          <p:cNvSpPr txBox="1">
            <a:spLocks noGrp="1"/>
          </p:cNvSpPr>
          <p:nvPr>
            <p:ph type="body" idx="4294967295"/>
          </p:nvPr>
        </p:nvSpPr>
        <p:spPr>
          <a:xfrm>
            <a:off x="331401" y="1836270"/>
            <a:ext cx="5992465" cy="652829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ClrTx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IN" spc="68" dirty="0">
                <a:solidFill>
                  <a:schemeClr val="bg1"/>
                </a:solidFill>
              </a:rPr>
              <a:t>The Standard Model (SM) has been very successful, </a:t>
            </a:r>
            <a:r>
              <a:rPr lang="en-IN" spc="68" dirty="0" smtClean="0">
                <a:solidFill>
                  <a:schemeClr val="bg1"/>
                </a:solidFill>
              </a:rPr>
              <a:t>but it does </a:t>
            </a:r>
            <a:r>
              <a:rPr lang="en-IN" spc="68" dirty="0">
                <a:solidFill>
                  <a:schemeClr val="bg1"/>
                </a:solidFill>
              </a:rPr>
              <a:t>not have a particle dark </a:t>
            </a:r>
            <a:r>
              <a:rPr lang="en-IN" spc="68" dirty="0" smtClean="0">
                <a:solidFill>
                  <a:schemeClr val="bg1"/>
                </a:solidFill>
              </a:rPr>
              <a:t>matter (DM) </a:t>
            </a:r>
            <a:r>
              <a:rPr lang="en-IN" spc="68" dirty="0">
                <a:solidFill>
                  <a:schemeClr val="bg1"/>
                </a:solidFill>
              </a:rPr>
              <a:t>candidate</a:t>
            </a:r>
            <a:r>
              <a:rPr lang="en-IN" spc="68" dirty="0" smtClean="0">
                <a:solidFill>
                  <a:schemeClr val="bg1"/>
                </a:solidFill>
              </a:rPr>
              <a:t>.</a:t>
            </a:r>
          </a:p>
          <a:p>
            <a:pPr>
              <a:buClrTx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IN" spc="68" dirty="0" smtClean="0">
                <a:solidFill>
                  <a:schemeClr val="bg1"/>
                </a:solidFill>
              </a:rPr>
              <a:t>WIMPs, the popular DM has been extensively searched for, but no positive signatures yet.</a:t>
            </a:r>
          </a:p>
          <a:p>
            <a:pPr>
              <a:buClrTx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IN" spc="68" dirty="0" smtClean="0">
                <a:solidFill>
                  <a:schemeClr val="bg1"/>
                </a:solidFill>
              </a:rPr>
              <a:t>It is motivating to consider scenarios, where DM interactions are weaker yet with complementary detection prospects.</a:t>
            </a:r>
            <a:endParaRPr spc="68" dirty="0">
              <a:solidFill>
                <a:schemeClr val="bg1"/>
              </a:solidFill>
            </a:endParaRPr>
          </a:p>
        </p:txBody>
      </p:sp>
      <p:sp>
        <p:nvSpPr>
          <p:cNvPr id="190" name="01"/>
          <p:cNvSpPr txBox="1">
            <a:spLocks noGrp="1"/>
          </p:cNvSpPr>
          <p:nvPr>
            <p:ph type="sldNum" sz="quarter" idx="4294967295"/>
          </p:nvPr>
        </p:nvSpPr>
        <p:spPr>
          <a:xfrm>
            <a:off x="6323866" y="9103954"/>
            <a:ext cx="357069" cy="598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892" y="287601"/>
            <a:ext cx="11658600" cy="749300"/>
          </a:xfrm>
        </p:spPr>
        <p:txBody>
          <a:bodyPr/>
          <a:lstStyle/>
          <a:p>
            <a:r>
              <a:rPr lang="en-IN" dirty="0">
                <a:solidFill>
                  <a:schemeClr val="bg1"/>
                </a:solidFill>
              </a:rPr>
              <a:t>The motivation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956" y="1036901"/>
            <a:ext cx="4431890" cy="36341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3866" y="4636729"/>
            <a:ext cx="6334125" cy="446722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746821" y="4869584"/>
            <a:ext cx="18133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b="1" dirty="0" smtClean="0"/>
              <a:t>2110.02359</a:t>
            </a:r>
            <a:endParaRPr lang="en-IN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68776" y="138322"/>
            <a:ext cx="11658600" cy="749300"/>
          </a:xfrm>
        </p:spPr>
        <p:txBody>
          <a:bodyPr/>
          <a:lstStyle/>
          <a:p>
            <a:r>
              <a:rPr lang="en-IN" dirty="0" smtClean="0">
                <a:solidFill>
                  <a:schemeClr val="bg1"/>
                </a:solidFill>
              </a:rPr>
              <a:t>The FRAMEWORK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08561" y="887622"/>
            <a:ext cx="12179029" cy="3334182"/>
          </a:xfrm>
        </p:spPr>
        <p:txBody>
          <a:bodyPr/>
          <a:lstStyle/>
          <a:p>
            <a:pPr>
              <a:buClrTx/>
              <a:buSzPct val="100000"/>
            </a:pPr>
            <a:r>
              <a:rPr lang="en-IN" dirty="0" smtClean="0">
                <a:solidFill>
                  <a:schemeClr val="bg1"/>
                </a:solidFill>
              </a:rPr>
              <a:t>We consider a scenario where DM mediates with the SM via </a:t>
            </a:r>
            <a:r>
              <a:rPr lang="en-IN" dirty="0" err="1" smtClean="0">
                <a:solidFill>
                  <a:schemeClr val="bg1"/>
                </a:solidFill>
              </a:rPr>
              <a:t>superheavy</a:t>
            </a:r>
            <a:r>
              <a:rPr lang="en-IN" dirty="0" smtClean="0">
                <a:solidFill>
                  <a:schemeClr val="bg1"/>
                </a:solidFill>
              </a:rPr>
              <a:t> mediators: naturally leading to weaker DM interactions.</a:t>
            </a:r>
          </a:p>
          <a:p>
            <a:pPr>
              <a:buClrTx/>
              <a:buSzPct val="100000"/>
            </a:pPr>
            <a:r>
              <a:rPr lang="en-IN" dirty="0" smtClean="0">
                <a:solidFill>
                  <a:schemeClr val="bg1"/>
                </a:solidFill>
              </a:rPr>
              <a:t>An Abelian gauge extended scenario can accommodate this possibility while ensuring DM stability simultaneously.</a:t>
            </a:r>
          </a:p>
          <a:p>
            <a:pPr>
              <a:buClrTx/>
              <a:buSzPct val="100000"/>
            </a:pPr>
            <a:r>
              <a:rPr lang="en-IN" dirty="0" smtClean="0">
                <a:solidFill>
                  <a:schemeClr val="bg1"/>
                </a:solidFill>
              </a:rPr>
              <a:t>As an illustrative example, we consider gauged B-L extension of SM.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IN" smtClean="0"/>
              <a:t>3</a:t>
            </a:fld>
            <a:endParaRPr lang="en-IN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96093675"/>
                  </p:ext>
                </p:extLst>
              </p:nvPr>
            </p:nvGraphicFramePr>
            <p:xfrm>
              <a:off x="928935" y="4132088"/>
              <a:ext cx="8669865" cy="461524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33973">
                      <a:extLst>
                        <a:ext uri="{9D8B030D-6E8A-4147-A177-3AD203B41FA5}">
                          <a16:colId xmlns:a16="http://schemas.microsoft.com/office/drawing/2014/main" val="639250218"/>
                        </a:ext>
                      </a:extLst>
                    </a:gridCol>
                    <a:gridCol w="1733973">
                      <a:extLst>
                        <a:ext uri="{9D8B030D-6E8A-4147-A177-3AD203B41FA5}">
                          <a16:colId xmlns:a16="http://schemas.microsoft.com/office/drawing/2014/main" val="2704532382"/>
                        </a:ext>
                      </a:extLst>
                    </a:gridCol>
                    <a:gridCol w="1733973">
                      <a:extLst>
                        <a:ext uri="{9D8B030D-6E8A-4147-A177-3AD203B41FA5}">
                          <a16:colId xmlns:a16="http://schemas.microsoft.com/office/drawing/2014/main" val="1099312656"/>
                        </a:ext>
                      </a:extLst>
                    </a:gridCol>
                    <a:gridCol w="1733973">
                      <a:extLst>
                        <a:ext uri="{9D8B030D-6E8A-4147-A177-3AD203B41FA5}">
                          <a16:colId xmlns:a16="http://schemas.microsoft.com/office/drawing/2014/main" val="2945812678"/>
                        </a:ext>
                      </a:extLst>
                    </a:gridCol>
                    <a:gridCol w="1733973">
                      <a:extLst>
                        <a:ext uri="{9D8B030D-6E8A-4147-A177-3AD203B41FA5}">
                          <a16:colId xmlns:a16="http://schemas.microsoft.com/office/drawing/2014/main" val="150423582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i="0" dirty="0" smtClean="0">
                              <a:solidFill>
                                <a:schemeClr val="bg1"/>
                              </a:solidFill>
                            </a:rPr>
                            <a:t>SU(3)</a:t>
                          </a:r>
                          <a:endParaRPr lang="en-IN" sz="2400" b="1" i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i="0" dirty="0" smtClean="0">
                              <a:solidFill>
                                <a:schemeClr val="bg1"/>
                              </a:solidFill>
                            </a:rPr>
                            <a:t>SU(2)</a:t>
                          </a:r>
                          <a:endParaRPr lang="en-IN" sz="2400" b="1" i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IN" sz="2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𝐔</m:t>
                                    </m:r>
                                    <m:r>
                                      <a:rPr lang="en-IN" sz="2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IN" sz="2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  <m:r>
                                      <a:rPr lang="en-IN" sz="2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b>
                                    <m:r>
                                      <a:rPr lang="en-IN" sz="2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𝐘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IN" sz="2400" b="1" i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IN" sz="2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𝐔</m:t>
                                    </m:r>
                                    <m:r>
                                      <a:rPr lang="en-IN" sz="2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IN" sz="2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  <m:r>
                                      <a:rPr lang="en-IN" sz="2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b>
                                    <m:r>
                                      <a:rPr lang="en-IN" sz="2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𝐁</m:t>
                                    </m:r>
                                    <m:r>
                                      <a:rPr lang="en-IN" sz="2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IN" sz="2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𝐋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IN" sz="2400" b="1" i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266162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IN" sz="2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en-IN" sz="2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𝑳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3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2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-1/6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1/3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841714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IN" sz="2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𝒖</m:t>
                                    </m:r>
                                  </m:e>
                                  <m:sub>
                                    <m:r>
                                      <a:rPr lang="en-IN" sz="2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𝑹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3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2/3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1/3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461425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IN" sz="2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𝒅</m:t>
                                    </m:r>
                                  </m:e>
                                  <m:sub>
                                    <m:r>
                                      <a:rPr lang="en-IN" sz="2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𝑹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3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-1/3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1/3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833117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L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2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-1/2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-1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812982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IN" sz="2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b>
                                    <m:r>
                                      <a:rPr lang="en-IN" sz="2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𝑹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-1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-1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039898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IN" sz="2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𝑯</m:t>
                                    </m:r>
                                  </m:e>
                                  <m:sub>
                                    <m:r>
                                      <a:rPr lang="en-IN" sz="2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𝑺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2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1/2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0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856323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l-GR" sz="2400" b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ϕ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0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2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531760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IN" sz="2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𝑵</m:t>
                                    </m:r>
                                  </m:e>
                                  <m:sub>
                                    <m:r>
                                      <a:rPr lang="en-IN" sz="2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𝑹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0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-1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10795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l-GR" sz="2400" b="1" cap="none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χ</a:t>
                          </a:r>
                          <a:endParaRPr lang="en-IN" sz="2400" b="1" cap="none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0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IN" sz="2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𝒒</m:t>
                                    </m:r>
                                  </m:e>
                                  <m:sub>
                                    <m:r>
                                      <m:rPr>
                                        <m:nor/>
                                      </m:rPr>
                                      <a:rPr lang="el-GR" sz="2400" b="1" cap="none" dirty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χ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IN" sz="2400" b="1" cap="none" dirty="0" smtClean="0">
                                        <a:solidFill>
                                          <a:schemeClr val="bg1"/>
                                        </a:solidFill>
                                      </a:rPr>
                                      <m:t>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350122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96093675"/>
                  </p:ext>
                </p:extLst>
              </p:nvPr>
            </p:nvGraphicFramePr>
            <p:xfrm>
              <a:off x="928935" y="4132088"/>
              <a:ext cx="8669865" cy="461524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33973">
                      <a:extLst>
                        <a:ext uri="{9D8B030D-6E8A-4147-A177-3AD203B41FA5}">
                          <a16:colId xmlns:a16="http://schemas.microsoft.com/office/drawing/2014/main" val="639250218"/>
                        </a:ext>
                      </a:extLst>
                    </a:gridCol>
                    <a:gridCol w="1733973">
                      <a:extLst>
                        <a:ext uri="{9D8B030D-6E8A-4147-A177-3AD203B41FA5}">
                          <a16:colId xmlns:a16="http://schemas.microsoft.com/office/drawing/2014/main" val="2704532382"/>
                        </a:ext>
                      </a:extLst>
                    </a:gridCol>
                    <a:gridCol w="1733973">
                      <a:extLst>
                        <a:ext uri="{9D8B030D-6E8A-4147-A177-3AD203B41FA5}">
                          <a16:colId xmlns:a16="http://schemas.microsoft.com/office/drawing/2014/main" val="1099312656"/>
                        </a:ext>
                      </a:extLst>
                    </a:gridCol>
                    <a:gridCol w="1733973">
                      <a:extLst>
                        <a:ext uri="{9D8B030D-6E8A-4147-A177-3AD203B41FA5}">
                          <a16:colId xmlns:a16="http://schemas.microsoft.com/office/drawing/2014/main" val="2945812678"/>
                        </a:ext>
                      </a:extLst>
                    </a:gridCol>
                    <a:gridCol w="1733973">
                      <a:extLst>
                        <a:ext uri="{9D8B030D-6E8A-4147-A177-3AD203B41FA5}">
                          <a16:colId xmlns:a16="http://schemas.microsoft.com/office/drawing/2014/main" val="1504235827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i="0" dirty="0" smtClean="0">
                              <a:solidFill>
                                <a:schemeClr val="bg1"/>
                              </a:solidFill>
                            </a:rPr>
                            <a:t>SU(3)</a:t>
                          </a:r>
                          <a:endParaRPr lang="en-IN" sz="2400" b="1" i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i="0" dirty="0" smtClean="0">
                              <a:solidFill>
                                <a:schemeClr val="bg1"/>
                              </a:solidFill>
                            </a:rPr>
                            <a:t>SU(2)</a:t>
                          </a:r>
                          <a:endParaRPr lang="en-IN" sz="2400" b="1" i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1056" t="-8000" r="-101056" b="-9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99649" t="-8000" r="-702" b="-93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2661623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51" t="-108000" r="-400000" b="-8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3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2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-1/6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1/3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8417149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51" t="-208000" r="-400000" b="-7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3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2/3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1/3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46142586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51" t="-308000" r="-400000" b="-6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3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-1/3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1/3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8331179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L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2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-1/2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-1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81298289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51" t="-501316" r="-400000" b="-4263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-1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-1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03989819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51" t="-609333" r="-400000" b="-3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2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1/2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0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8563230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l-GR" sz="2400" b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ϕ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0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2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5317605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51" t="-809333" r="-400000" b="-1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0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-1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1079522"/>
                      </a:ext>
                    </a:extLst>
                  </a:tr>
                  <a:tr h="500444">
                    <a:tc>
                      <a:txBody>
                        <a:bodyPr/>
                        <a:lstStyle/>
                        <a:p>
                          <a:r>
                            <a:rPr lang="el-GR" sz="2400" b="1" cap="none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χ</a:t>
                          </a:r>
                          <a:endParaRPr lang="en-IN" sz="2400" b="1" cap="none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1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N" sz="2400" b="1" dirty="0" smtClean="0">
                              <a:solidFill>
                                <a:schemeClr val="bg1"/>
                              </a:solidFill>
                            </a:rPr>
                            <a:t>0</a:t>
                          </a:r>
                          <a:endParaRPr lang="en-IN" sz="2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99649" t="-831707" r="-702" b="-2073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3501225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Right Brace 9"/>
          <p:cNvSpPr/>
          <p:nvPr/>
        </p:nvSpPr>
        <p:spPr>
          <a:xfrm>
            <a:off x="9598800" y="4630365"/>
            <a:ext cx="1062715" cy="3618689"/>
          </a:xfrm>
          <a:prstGeom prst="rightBrac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N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61515" y="6203747"/>
            <a:ext cx="2019784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N" sz="2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venir Medium"/>
                <a:ea typeface="Avenir Medium"/>
                <a:cs typeface="Avenir Medium"/>
                <a:sym typeface="Avenir Medium"/>
              </a:rPr>
              <a:t>Anomaly Free</a:t>
            </a:r>
            <a:endParaRPr kumimoji="0" lang="en-IN" sz="24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venir Medium"/>
              <a:ea typeface="Avenir Medium"/>
              <a:cs typeface="Avenir Medium"/>
              <a:sym typeface="Avenir Medium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892347" y="8275408"/>
            <a:ext cx="155812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N" sz="2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venir Medium"/>
                <a:ea typeface="Avenir Medium"/>
                <a:cs typeface="Avenir Medium"/>
                <a:sym typeface="Avenir Medium"/>
              </a:rPr>
              <a:t>Vector-like</a:t>
            </a:r>
            <a:endParaRPr kumimoji="0" lang="en-IN" sz="24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venir Medium"/>
              <a:ea typeface="Avenir Medium"/>
              <a:cs typeface="Avenir Medium"/>
              <a:sym typeface="Avenir Medium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9598800" y="8511370"/>
            <a:ext cx="129354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D6FCF9D-DEDF-4E97-9CF4-BF724D49BBE7}"/>
              </a:ext>
            </a:extLst>
          </p:cNvPr>
          <p:cNvSpPr txBox="1"/>
          <p:nvPr/>
        </p:nvSpPr>
        <p:spPr>
          <a:xfrm>
            <a:off x="230869" y="8786377"/>
            <a:ext cx="6129884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highlight>
                  <a:srgbClr val="00FFFF"/>
                </a:highlight>
              </a:rPr>
              <a:t>Davidson 1979, </a:t>
            </a:r>
            <a:r>
              <a:rPr lang="en-US" dirty="0" err="1" smtClean="0">
                <a:solidFill>
                  <a:schemeClr val="bg1"/>
                </a:solidFill>
                <a:highlight>
                  <a:srgbClr val="00FFFF"/>
                </a:highlight>
              </a:rPr>
              <a:t>Mohapatra</a:t>
            </a:r>
            <a:r>
              <a:rPr lang="en-US" dirty="0" smtClean="0">
                <a:solidFill>
                  <a:schemeClr val="bg1"/>
                </a:solidFill>
                <a:highlight>
                  <a:srgbClr val="00FFFF"/>
                </a:highlight>
              </a:rPr>
              <a:t> &amp; </a:t>
            </a:r>
            <a:r>
              <a:rPr lang="en-US" dirty="0" err="1" smtClean="0">
                <a:solidFill>
                  <a:schemeClr val="bg1"/>
                </a:solidFill>
                <a:highlight>
                  <a:srgbClr val="00FFFF"/>
                </a:highlight>
              </a:rPr>
              <a:t>Marshak</a:t>
            </a:r>
            <a:r>
              <a:rPr lang="en-US" dirty="0" smtClean="0">
                <a:solidFill>
                  <a:schemeClr val="bg1"/>
                </a:solidFill>
                <a:highlight>
                  <a:srgbClr val="00FFFF"/>
                </a:highlight>
              </a:rPr>
              <a:t> 1980</a:t>
            </a:r>
            <a:endParaRPr kumimoji="0" lang="en-IN" sz="24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highlight>
                <a:srgbClr val="00FFFF"/>
              </a:highlight>
              <a:uFillTx/>
              <a:latin typeface="Avenir Medium"/>
              <a:ea typeface="Avenir Medium"/>
              <a:cs typeface="Avenir Medium"/>
              <a:sym typeface="Avenir Medium"/>
            </a:endParaRPr>
          </a:p>
        </p:txBody>
      </p:sp>
    </p:spTree>
    <p:extLst>
      <p:ext uri="{BB962C8B-B14F-4D97-AF65-F5344CB8AC3E}">
        <p14:creationId xmlns:p14="http://schemas.microsoft.com/office/powerpoint/2010/main" val="6096113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bg1"/>
                </a:solidFill>
              </a:rPr>
              <a:t>DM RELIC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73100" y="1887165"/>
            <a:ext cx="4832754" cy="7042825"/>
          </a:xfrm>
        </p:spPr>
        <p:txBody>
          <a:bodyPr/>
          <a:lstStyle/>
          <a:p>
            <a:pPr>
              <a:buClr>
                <a:schemeClr val="bg1"/>
              </a:buClr>
              <a:buSzPct val="100000"/>
            </a:pPr>
            <a:r>
              <a:rPr lang="en-IN" dirty="0" smtClean="0">
                <a:solidFill>
                  <a:schemeClr val="bg1"/>
                </a:solidFill>
              </a:rPr>
              <a:t>DM is produced thermally and freezes out by virtue of B-L interactions.</a:t>
            </a:r>
          </a:p>
          <a:p>
            <a:pPr>
              <a:buClr>
                <a:schemeClr val="bg1"/>
              </a:buClr>
              <a:buSzPct val="100000"/>
            </a:pPr>
            <a:r>
              <a:rPr lang="en-IN" dirty="0" smtClean="0">
                <a:solidFill>
                  <a:schemeClr val="bg1"/>
                </a:solidFill>
              </a:rPr>
              <a:t>DM gets thermally over-produced due to </a:t>
            </a:r>
            <a:r>
              <a:rPr lang="en-IN" dirty="0" err="1" smtClean="0">
                <a:solidFill>
                  <a:schemeClr val="bg1"/>
                </a:solidFill>
              </a:rPr>
              <a:t>insuffic-ient</a:t>
            </a:r>
            <a:r>
              <a:rPr lang="en-IN" dirty="0" smtClean="0">
                <a:solidFill>
                  <a:schemeClr val="bg1"/>
                </a:solidFill>
              </a:rPr>
              <a:t> annihilations media-ted by heavy B-L gauge boson.</a:t>
            </a:r>
          </a:p>
          <a:p>
            <a:pPr>
              <a:buClr>
                <a:schemeClr val="bg1"/>
              </a:buClr>
              <a:buSzPct val="100000"/>
            </a:pPr>
            <a:r>
              <a:rPr lang="en-IN" dirty="0" smtClean="0">
                <a:solidFill>
                  <a:schemeClr val="bg1"/>
                </a:solidFill>
              </a:rPr>
              <a:t>Correct DM relic is obtain-</a:t>
            </a:r>
            <a:r>
              <a:rPr lang="en-IN" dirty="0" err="1" smtClean="0">
                <a:solidFill>
                  <a:schemeClr val="bg1"/>
                </a:solidFill>
              </a:rPr>
              <a:t>ed</a:t>
            </a:r>
            <a:r>
              <a:rPr lang="en-IN" dirty="0" smtClean="0">
                <a:solidFill>
                  <a:schemeClr val="bg1"/>
                </a:solidFill>
              </a:rPr>
              <a:t> via late entropy </a:t>
            </a:r>
            <a:r>
              <a:rPr lang="en-IN" dirty="0" err="1" smtClean="0">
                <a:solidFill>
                  <a:schemeClr val="bg1"/>
                </a:solidFill>
              </a:rPr>
              <a:t>injecti</a:t>
            </a:r>
            <a:r>
              <a:rPr lang="en-IN" dirty="0" smtClean="0">
                <a:solidFill>
                  <a:schemeClr val="bg1"/>
                </a:solidFill>
              </a:rPr>
              <a:t>-on due to decay of one of the right handed neutrinos (RHN).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IN" smtClean="0"/>
              <a:t>4</a:t>
            </a:fld>
            <a:endParaRPr lang="en-IN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7793" y="2241364"/>
            <a:ext cx="7072493" cy="21230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6381" y="5272255"/>
            <a:ext cx="6475319" cy="25709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8702" y="8992410"/>
            <a:ext cx="3440044" cy="471924"/>
          </a:xfrm>
          <a:prstGeom prst="rect">
            <a:avLst/>
          </a:prstGeom>
          <a:solidFill>
            <a:srgbClr val="00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r>
              <a:rPr lang="en-US" dirty="0" err="1" smtClean="0">
                <a:solidFill>
                  <a:srgbClr val="002060"/>
                </a:solidFill>
              </a:rPr>
              <a:t>Scherrer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&amp; Turner </a:t>
            </a:r>
            <a:r>
              <a:rPr lang="en-US" dirty="0" smtClean="0">
                <a:solidFill>
                  <a:srgbClr val="002060"/>
                </a:solidFill>
              </a:rPr>
              <a:t>1985</a:t>
            </a:r>
            <a:endParaRPr kumimoji="0" lang="en-IN" sz="2400" b="0" i="0" u="none" strike="noStrike" cap="none" spc="0" normalizeH="0" baseline="0" dirty="0">
              <a:ln>
                <a:noFill/>
              </a:ln>
              <a:solidFill>
                <a:srgbClr val="5B5854"/>
              </a:solidFill>
              <a:effectLst/>
              <a:uFillTx/>
              <a:latin typeface="Avenir Medium"/>
              <a:ea typeface="Avenir Medium"/>
              <a:cs typeface="Avenir Medium"/>
              <a:sym typeface="Avenir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027101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IN" smtClean="0"/>
              <a:t>5</a:t>
            </a:fld>
            <a:endParaRPr lang="en-IN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54" y="151415"/>
            <a:ext cx="5570525" cy="47036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009" y="151415"/>
            <a:ext cx="5570525" cy="47036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54" y="4855089"/>
            <a:ext cx="5570525" cy="47036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67C10FB-347C-4F16-9D45-6F9DA1AA1C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5360" y="7424024"/>
            <a:ext cx="6230465" cy="126682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721071" y="5953328"/>
            <a:ext cx="10265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N" sz="2400" b="0" i="0" u="none" strike="noStrike" cap="none" spc="0" normalizeH="0" baseline="0" dirty="0">
              <a:ln>
                <a:noFill/>
              </a:ln>
              <a:solidFill>
                <a:srgbClr val="5B5854"/>
              </a:solidFill>
              <a:effectLst/>
              <a:uFillTx/>
              <a:latin typeface="Avenir Medium"/>
              <a:ea typeface="Avenir Medium"/>
              <a:cs typeface="Avenir Medium"/>
              <a:sym typeface="Avenir Medium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87622" y="5896136"/>
            <a:ext cx="5305940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Naturally leads to non-standard 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cosmological </a:t>
            </a:r>
            <a:r>
              <a:rPr lang="en-US" dirty="0">
                <a:solidFill>
                  <a:srgbClr val="002060"/>
                </a:solidFill>
              </a:rPr>
              <a:t>history with early matter 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domination </a:t>
            </a:r>
            <a:r>
              <a:rPr lang="en-US" dirty="0">
                <a:solidFill>
                  <a:srgbClr val="002060"/>
                </a:solidFill>
              </a:rPr>
              <a:t>due to long-lived diluter</a:t>
            </a:r>
            <a:endParaRPr kumimoji="0" lang="en-IN" sz="2400" b="0" i="0" u="none" strike="noStrike" cap="none" spc="0" normalizeH="0" baseline="0" dirty="0">
              <a:ln>
                <a:noFill/>
              </a:ln>
              <a:solidFill>
                <a:srgbClr val="5B5854"/>
              </a:solidFill>
              <a:effectLst/>
              <a:uFillTx/>
              <a:latin typeface="Avenir Medium"/>
              <a:ea typeface="Avenir Medium"/>
              <a:cs typeface="Avenir Medium"/>
              <a:sym typeface="Avenir Medium"/>
            </a:endParaRPr>
          </a:p>
        </p:txBody>
      </p:sp>
    </p:spTree>
    <p:extLst>
      <p:ext uri="{BB962C8B-B14F-4D97-AF65-F5344CB8AC3E}">
        <p14:creationId xmlns:p14="http://schemas.microsoft.com/office/powerpoint/2010/main" val="30053713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IN" smtClean="0"/>
              <a:t>6</a:t>
            </a:fld>
            <a:endParaRPr lang="en-IN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225" y="1931280"/>
            <a:ext cx="6275698" cy="49513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3875" y="1913307"/>
            <a:ext cx="5743145" cy="49693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46836" y="671106"/>
            <a:ext cx="3425618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N" sz="2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venir Medium"/>
                <a:ea typeface="Avenir Medium"/>
                <a:cs typeface="Avenir Medium"/>
                <a:sym typeface="Avenir Medium"/>
              </a:rPr>
              <a:t>Thermally overproduced</a:t>
            </a:r>
            <a:endParaRPr kumimoji="0" lang="en-IN" sz="24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venir Medium"/>
              <a:ea typeface="Avenir Medium"/>
              <a:cs typeface="Avenir Medium"/>
              <a:sym typeface="Avenir Medium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918302" y="1127865"/>
            <a:ext cx="437749" cy="15708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242765" y="7608517"/>
            <a:ext cx="2226572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N" sz="2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venir Medium"/>
                <a:ea typeface="Avenir Medium"/>
                <a:cs typeface="Avenir Medium"/>
                <a:sym typeface="Avenir Medium"/>
              </a:rPr>
              <a:t>Entropy dilution</a:t>
            </a:r>
            <a:endParaRPr kumimoji="0" lang="en-IN" sz="24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venir Medium"/>
              <a:ea typeface="Avenir Medium"/>
              <a:cs typeface="Avenir Medium"/>
              <a:sym typeface="Avenir Medium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243754" y="4677476"/>
            <a:ext cx="1457400" cy="29310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000375" y="7621981"/>
            <a:ext cx="238046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N" sz="2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venir Medium"/>
                <a:ea typeface="Avenir Medium"/>
                <a:cs typeface="Avenir Medium"/>
                <a:sym typeface="Avenir Medium"/>
              </a:rPr>
              <a:t>Entropy injection</a:t>
            </a:r>
            <a:endParaRPr kumimoji="0" lang="en-IN" sz="24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venir Medium"/>
              <a:ea typeface="Avenir Medium"/>
              <a:cs typeface="Avenir Medium"/>
              <a:sym typeface="Avenir Medium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10519452" y="4853354"/>
            <a:ext cx="547133" cy="27551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56156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210959-0F78-4F1C-9A7B-8AA70A66E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100" y="232589"/>
            <a:ext cx="11658600" cy="749300"/>
          </a:xfrm>
        </p:spPr>
        <p:txBody>
          <a:bodyPr>
            <a:normAutofit fontScale="90000"/>
          </a:bodyPr>
          <a:lstStyle/>
          <a:p>
            <a:r>
              <a:rPr lang="en-IN" dirty="0" smtClean="0">
                <a:solidFill>
                  <a:srgbClr val="002060"/>
                </a:solidFill>
              </a:rPr>
              <a:t>Cosmic Strings FROM U(1) breaking</a:t>
            </a:r>
            <a:r>
              <a:rPr lang="en-IN" dirty="0">
                <a:solidFill>
                  <a:srgbClr val="002060"/>
                </a:solidFill>
              </a:rPr>
              <a:t/>
            </a:r>
            <a:br>
              <a:rPr lang="en-IN" dirty="0">
                <a:solidFill>
                  <a:srgbClr val="002060"/>
                </a:solidFill>
              </a:rPr>
            </a:br>
            <a:endParaRPr lang="en-IN" dirty="0">
              <a:solidFill>
                <a:srgbClr val="00206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16030A0-EDF8-42A4-B18B-544A7C432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100" y="4368701"/>
            <a:ext cx="11658599" cy="4794374"/>
          </a:xfrm>
        </p:spPr>
        <p:txBody>
          <a:bodyPr>
            <a:normAutofit lnSpcReduction="10000"/>
          </a:bodyPr>
          <a:lstStyle/>
          <a:p>
            <a:pPr>
              <a:buClrTx/>
              <a:buSzPct val="100000"/>
            </a:pPr>
            <a:r>
              <a:rPr lang="en-US" dirty="0" smtClean="0">
                <a:solidFill>
                  <a:srgbClr val="002060"/>
                </a:solidFill>
              </a:rPr>
              <a:t>Spontaneous </a:t>
            </a:r>
            <a:r>
              <a:rPr lang="en-US" dirty="0">
                <a:solidFill>
                  <a:srgbClr val="002060"/>
                </a:solidFill>
              </a:rPr>
              <a:t>breaking of U(1) can produce cosmic strings </a:t>
            </a:r>
            <a:r>
              <a:rPr lang="en-US" dirty="0" smtClean="0">
                <a:solidFill>
                  <a:srgbClr val="002060"/>
                </a:solidFill>
              </a:rPr>
              <a:t>(Nielsen, </a:t>
            </a:r>
            <a:r>
              <a:rPr lang="en-US" dirty="0" err="1" smtClean="0">
                <a:solidFill>
                  <a:srgbClr val="002060"/>
                </a:solidFill>
              </a:rPr>
              <a:t>Olesen</a:t>
            </a:r>
            <a:r>
              <a:rPr lang="en-US" dirty="0" smtClean="0">
                <a:solidFill>
                  <a:srgbClr val="002060"/>
                </a:solidFill>
              </a:rPr>
              <a:t> 1973; Kibble </a:t>
            </a:r>
            <a:r>
              <a:rPr lang="en-US" dirty="0">
                <a:solidFill>
                  <a:srgbClr val="002060"/>
                </a:solidFill>
              </a:rPr>
              <a:t>1976) which can emit GW with a characteristic spectrum </a:t>
            </a:r>
            <a:r>
              <a:rPr lang="en-US" dirty="0" smtClean="0">
                <a:solidFill>
                  <a:srgbClr val="002060"/>
                </a:solidFill>
              </a:rPr>
              <a:t>(LISA Cosmology WG, arxiv:1909.00819).</a:t>
            </a:r>
          </a:p>
          <a:p>
            <a:pPr>
              <a:buClrTx/>
              <a:buSzPct val="100000"/>
            </a:pPr>
            <a:r>
              <a:rPr lang="en-US" dirty="0">
                <a:solidFill>
                  <a:srgbClr val="002060"/>
                </a:solidFill>
              </a:rPr>
              <a:t>There have been some recent proposals to probe </a:t>
            </a:r>
            <a:r>
              <a:rPr lang="en-US" dirty="0" err="1">
                <a:solidFill>
                  <a:srgbClr val="002060"/>
                </a:solidFill>
              </a:rPr>
              <a:t>Superheavy</a:t>
            </a:r>
            <a:r>
              <a:rPr lang="en-US" dirty="0">
                <a:solidFill>
                  <a:srgbClr val="002060"/>
                </a:solidFill>
              </a:rPr>
              <a:t> DM which acquire mass from a high scale U(1) symmetry breaking using GW spectrum emitted from cosmic strings (see, for example, </a:t>
            </a:r>
            <a:r>
              <a:rPr lang="en-US" dirty="0" err="1">
                <a:solidFill>
                  <a:srgbClr val="002060"/>
                </a:solidFill>
              </a:rPr>
              <a:t>arxiv</a:t>
            </a:r>
            <a:r>
              <a:rPr lang="en-US" dirty="0">
                <a:solidFill>
                  <a:srgbClr val="002060"/>
                </a:solidFill>
              </a:rPr>
              <a:t>: 2107.13112).</a:t>
            </a:r>
          </a:p>
          <a:p>
            <a:pPr>
              <a:buClrTx/>
              <a:buSzPct val="100000"/>
            </a:pPr>
            <a:r>
              <a:rPr lang="en-US" dirty="0">
                <a:solidFill>
                  <a:srgbClr val="FF0000"/>
                </a:solidFill>
              </a:rPr>
              <a:t>However, the characteristic GW spectrum from cosmic strings can arise without DM too: need some stronger connection!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41A12F-B711-4F86-B343-E03A5A01A69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6230339" y="9122221"/>
            <a:ext cx="544123" cy="564257"/>
          </a:xfrm>
        </p:spPr>
        <p:txBody>
          <a:bodyPr/>
          <a:lstStyle/>
          <a:p>
            <a:fld id="{86CB4B4D-7CA3-9044-876B-883B54F8677D}" type="slidenum">
              <a:rPr lang="en-IN" smtClean="0">
                <a:solidFill>
                  <a:srgbClr val="002060"/>
                </a:solidFill>
              </a:rPr>
              <a:t>7</a:t>
            </a:fld>
            <a:endParaRPr lang="en-IN">
              <a:solidFill>
                <a:srgbClr val="00206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9DABFE-C151-49B0-95FD-FAEDCABEF1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532" y="989355"/>
            <a:ext cx="8063858" cy="31638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33FE66-8829-4083-A23B-7AC7F0FF7BD2}"/>
              </a:ext>
            </a:extLst>
          </p:cNvPr>
          <p:cNvSpPr txBox="1"/>
          <p:nvPr/>
        </p:nvSpPr>
        <p:spPr>
          <a:xfrm>
            <a:off x="5118559" y="3703215"/>
            <a:ext cx="3311804" cy="348813"/>
          </a:xfrm>
          <a:prstGeom prst="rect">
            <a:avLst/>
          </a:prstGeom>
          <a:solidFill>
            <a:srgbClr val="00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r>
              <a:rPr lang="en-US" sz="1600" dirty="0"/>
              <a:t>Courtesy: http://www.ctc.cam.ac.uk</a:t>
            </a:r>
            <a:endParaRPr kumimoji="0" lang="en-IN" sz="1600" b="0" i="0" u="none" strike="noStrike" cap="none" spc="0" normalizeH="0" baseline="0" dirty="0">
              <a:ln>
                <a:noFill/>
              </a:ln>
              <a:solidFill>
                <a:srgbClr val="5B5854"/>
              </a:solidFill>
              <a:effectLst/>
              <a:uFillTx/>
              <a:sym typeface="Avenir Medium"/>
            </a:endParaRPr>
          </a:p>
        </p:txBody>
      </p:sp>
    </p:spTree>
    <p:extLst>
      <p:ext uri="{BB962C8B-B14F-4D97-AF65-F5344CB8AC3E}">
        <p14:creationId xmlns:p14="http://schemas.microsoft.com/office/powerpoint/2010/main" val="630839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D1FE6-0017-4342-8B4A-E0B6562E27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6546" y="1685518"/>
            <a:ext cx="11658600" cy="319128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We, therefore, consider a scenario where the mechanism which guarantees correct DM abundance also leaves imprint on the GW spectrum generated by cosmic strings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In our setup, late </a:t>
            </a:r>
            <a:r>
              <a:rPr lang="en-US" dirty="0">
                <a:solidFill>
                  <a:srgbClr val="002060"/>
                </a:solidFill>
              </a:rPr>
              <a:t>entropy </a:t>
            </a:r>
            <a:r>
              <a:rPr lang="en-US" dirty="0" smtClean="0">
                <a:solidFill>
                  <a:srgbClr val="002060"/>
                </a:solidFill>
              </a:rPr>
              <a:t>release required for correct DM relic, causes </a:t>
            </a:r>
            <a:r>
              <a:rPr lang="en-US" dirty="0">
                <a:solidFill>
                  <a:srgbClr val="002060"/>
                </a:solidFill>
              </a:rPr>
              <a:t>distortions in GW spectral shapes generated by cosmic strings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1FAF40-5AED-44C7-A3B2-17E5DCFAA15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6230339" y="9122221"/>
            <a:ext cx="544123" cy="564257"/>
          </a:xfrm>
        </p:spPr>
        <p:txBody>
          <a:bodyPr/>
          <a:lstStyle/>
          <a:p>
            <a:fld id="{86CB4B4D-7CA3-9044-876B-883B54F8677D}" type="slidenum">
              <a:rPr lang="en-IN" smtClean="0">
                <a:solidFill>
                  <a:srgbClr val="002060"/>
                </a:solidFill>
              </a:rPr>
              <a:t>8</a:t>
            </a:fld>
            <a:endParaRPr lang="en-IN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0028" y="5739320"/>
            <a:ext cx="9561401" cy="2684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1444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670817" y="980653"/>
            <a:ext cx="11658600" cy="502702"/>
          </a:xfrm>
        </p:spPr>
        <p:txBody>
          <a:bodyPr/>
          <a:lstStyle/>
          <a:p>
            <a:r>
              <a:rPr lang="en-IN" dirty="0" smtClean="0">
                <a:solidFill>
                  <a:schemeClr val="bg1"/>
                </a:solidFill>
              </a:rPr>
              <a:t>From cosmic strings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6931A96-514F-4001-AA6D-D11A0D682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817" y="162348"/>
            <a:ext cx="11658600" cy="7493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Characteristic </a:t>
            </a:r>
            <a:r>
              <a:rPr lang="en-US" dirty="0" err="1">
                <a:solidFill>
                  <a:schemeClr val="bg1"/>
                </a:solidFill>
              </a:rPr>
              <a:t>gw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sPECTRUM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F1A461-74B2-4166-923E-811D78BF74E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IN" smtClean="0"/>
              <a:t>9</a:t>
            </a:fld>
            <a:endParaRPr lang="en-I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74BE58-E773-4F8A-81F3-C1E086C16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1544" y="2852325"/>
            <a:ext cx="9251269" cy="62925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2920BBB-4608-4B13-BC2C-85803152D1CF}"/>
              </a:ext>
            </a:extLst>
          </p:cNvPr>
          <p:cNvSpPr txBox="1"/>
          <p:nvPr/>
        </p:nvSpPr>
        <p:spPr>
          <a:xfrm>
            <a:off x="9857586" y="8951639"/>
            <a:ext cx="2585644" cy="471924"/>
          </a:xfrm>
          <a:prstGeom prst="rect">
            <a:avLst/>
          </a:prstGeom>
          <a:solidFill>
            <a:srgbClr val="00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 err="1">
                <a:solidFill>
                  <a:schemeClr val="bg1"/>
                </a:solidFill>
              </a:rPr>
              <a:t>Arxiv</a:t>
            </a:r>
            <a:r>
              <a:rPr lang="en-US" dirty="0">
                <a:solidFill>
                  <a:schemeClr val="bg1"/>
                </a:solidFill>
              </a:rPr>
              <a:t>: 1808.08968</a:t>
            </a:r>
            <a:endParaRPr kumimoji="0" lang="en-IN" sz="24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Avenir Medium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B92E80-8521-4C35-A331-A6619337EA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105" y="1552360"/>
            <a:ext cx="6756603" cy="123096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7336101" y="1911734"/>
                <a:ext cx="5107129" cy="730265"/>
              </a:xfrm>
              <a:prstGeom prst="rect">
                <a:avLst/>
              </a:prstGeom>
              <a:solidFill>
                <a:schemeClr val="bg1">
                  <a:lumMod val="10000"/>
                  <a:lumOff val="9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t">
                <a:spAutoFit/>
              </a:bodyPr>
              <a:lstStyle/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2800" b="0" i="0" u="none" strike="noStrike" cap="none" spc="0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Avenir Medium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IN" sz="2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venir Medium"/>
                          </a:rPr>
                        </m:ctrlPr>
                      </m:sSubPr>
                      <m:e>
                        <m:r>
                          <a:rPr lang="en-IN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kumimoji="0" lang="en-IN" sz="2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Avenir Medium"/>
                          </a:rPr>
                          <m:t>𝑟</m:t>
                        </m:r>
                      </m:sub>
                    </m:sSub>
                    <m:r>
                      <a:rPr kumimoji="0" lang="en-IN" sz="28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FillTx/>
                        <a:latin typeface="Cambria Math" panose="02040503050406030204" pitchFamily="18" charset="0"/>
                        <a:sym typeface="Avenir Medium"/>
                      </a:rPr>
                      <m:t>=</m:t>
                    </m:r>
                    <m:f>
                      <m:fPr>
                        <m:ctrlPr>
                          <a:rPr kumimoji="0" lang="en-IN" sz="2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venir Medium"/>
                          </a:rPr>
                        </m:ctrlPr>
                      </m:fPr>
                      <m:num>
                        <m:r>
                          <a:rPr kumimoji="0" lang="en-IN" sz="2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venir Medium"/>
                          </a:rPr>
                          <m:t>𝛼</m:t>
                        </m:r>
                      </m:num>
                      <m:den>
                        <m:r>
                          <a:rPr kumimoji="0" lang="az-Cyrl-AZ" sz="2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venir Medium"/>
                          </a:rPr>
                          <m:t>Г</m:t>
                        </m:r>
                        <m:r>
                          <a:rPr kumimoji="0" lang="en-IN" sz="2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venir Medium"/>
                          </a:rPr>
                          <m:t>𝐺</m:t>
                        </m:r>
                        <m:r>
                          <m:rPr>
                            <m:sty m:val="p"/>
                          </m:rPr>
                          <a:rPr kumimoji="0" lang="el-GR" sz="2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venir Medium"/>
                          </a:rPr>
                          <m:t>μ</m:t>
                        </m:r>
                      </m:den>
                    </m:f>
                    <m:r>
                      <a:rPr kumimoji="0" lang="en-IN" sz="28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Avenir Medium"/>
                      </a:rPr>
                      <m:t>≫1, </m:t>
                    </m:r>
                    <m:sSubSup>
                      <m:sSubSupPr>
                        <m:ctrlPr>
                          <a:rPr kumimoji="0" lang="en-IN" sz="2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venir Medium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0" lang="el-GR" sz="2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venir Medium"/>
                          </a:rPr>
                          <m:t>Ω</m:t>
                        </m:r>
                      </m:e>
                      <m:sub>
                        <m:r>
                          <a:rPr kumimoji="0" lang="en-IN" sz="2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venir Medium"/>
                          </a:rPr>
                          <m:t>𝐺𝑊</m:t>
                        </m:r>
                      </m:sub>
                      <m:sup>
                        <m:r>
                          <a:rPr kumimoji="0" lang="en-IN" sz="2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venir Medium"/>
                          </a:rPr>
                          <m:t>𝑘</m:t>
                        </m:r>
                        <m:r>
                          <a:rPr kumimoji="0" lang="en-IN" sz="2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venir Medium"/>
                          </a:rPr>
                          <m:t>=1</m:t>
                        </m:r>
                      </m:sup>
                    </m:sSubSup>
                    <m:d>
                      <m:dPr>
                        <m:ctrlPr>
                          <a:rPr kumimoji="0" lang="en-IN" sz="2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venir Medium"/>
                          </a:rPr>
                        </m:ctrlPr>
                      </m:dPr>
                      <m:e>
                        <m:r>
                          <a:rPr kumimoji="0" lang="en-IN" sz="2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venir Medium"/>
                          </a:rPr>
                          <m:t>𝑓</m:t>
                        </m:r>
                      </m:e>
                    </m:d>
                    <m:r>
                      <a:rPr kumimoji="0" lang="en-IN" sz="28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Avenir Medium"/>
                      </a:rPr>
                      <m:t>≈</m:t>
                    </m:r>
                    <m:sSub>
                      <m:sSubPr>
                        <m:ctrlPr>
                          <a:rPr kumimoji="0" lang="en-IN" sz="2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venir Medium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l-GR" sz="2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venir Medium"/>
                          </a:rPr>
                          <m:t>Λ</m:t>
                        </m:r>
                      </m:e>
                      <m:sub>
                        <m:r>
                          <a:rPr kumimoji="0" lang="en-IN" sz="2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venir Medium"/>
                          </a:rPr>
                          <m:t>𝐶𝑆</m:t>
                        </m:r>
                      </m:sub>
                    </m:sSub>
                  </m:oMath>
                </a14:m>
                <a:endParaRPr kumimoji="0" lang="en-IN" sz="28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Avenir Medium"/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6101" y="1911734"/>
                <a:ext cx="5107129" cy="730265"/>
              </a:xfrm>
              <a:prstGeom prst="rect">
                <a:avLst/>
              </a:prstGeom>
              <a:blipFill>
                <a:blip r:embed="rId4"/>
                <a:stretch>
                  <a:fillRect l="-3222" t="-2521" b="-84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24859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New_Template8">
  <a:themeElements>
    <a:clrScheme name="New_Template8">
      <a:dk1>
        <a:srgbClr val="5B5854"/>
      </a:dk1>
      <a:lt1>
        <a:srgbClr val="072B5B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Futura"/>
        <a:ea typeface="Futura"/>
        <a:cs typeface="Futura"/>
      </a:majorFont>
      <a:minorFont>
        <a:latin typeface="Futura"/>
        <a:ea typeface="Futura"/>
        <a:cs typeface="Futura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all" spc="32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Futur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5">
              <a:alpha val="75000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Avenir Medium"/>
            <a:ea typeface="Avenir Medium"/>
            <a:cs typeface="Avenir Medium"/>
            <a:sym typeface="Avenir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Futura"/>
        <a:ea typeface="Futura"/>
        <a:cs typeface="Futura"/>
      </a:majorFont>
      <a:minorFont>
        <a:latin typeface="Futura"/>
        <a:ea typeface="Futura"/>
        <a:cs typeface="Futura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all" spc="32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Futur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5">
              <a:alpha val="75000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Avenir Medium"/>
            <a:ea typeface="Avenir Medium"/>
            <a:cs typeface="Avenir Medium"/>
            <a:sym typeface="Avenir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17529</TotalTime>
  <Words>616</Words>
  <Application>Microsoft Office PowerPoint</Application>
  <PresentationFormat>Custom</PresentationFormat>
  <Paragraphs>116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Arial</vt:lpstr>
      <vt:lpstr>Avenir Heavy</vt:lpstr>
      <vt:lpstr>Avenir Medium</vt:lpstr>
      <vt:lpstr>Baskerville SemiBold</vt:lpstr>
      <vt:lpstr>Calibri</vt:lpstr>
      <vt:lpstr>Calibri Light</vt:lpstr>
      <vt:lpstr>Cambria Math</vt:lpstr>
      <vt:lpstr>Futura</vt:lpstr>
      <vt:lpstr>Helvetica Neue</vt:lpstr>
      <vt:lpstr>New_Template8</vt:lpstr>
      <vt:lpstr>In collaboration with Suruj Jyoti Das, Abhijit Kumar Saha, Rome Samanta</vt:lpstr>
      <vt:lpstr>The motivation</vt:lpstr>
      <vt:lpstr>The FRAMEWORK</vt:lpstr>
      <vt:lpstr>DM RELIC</vt:lpstr>
      <vt:lpstr>PowerPoint Presentation</vt:lpstr>
      <vt:lpstr>PowerPoint Presentation</vt:lpstr>
      <vt:lpstr>Cosmic Strings FROM U(1) breaking </vt:lpstr>
      <vt:lpstr>PowerPoint Presentation</vt:lpstr>
      <vt:lpstr>Characteristic gw sPECTRUM</vt:lpstr>
      <vt:lpstr>GW Spectrum with dm</vt:lpstr>
      <vt:lpstr>PowerPoint Presentation</vt:lpstr>
      <vt:lpstr>PowerPoint Presentation</vt:lpstr>
      <vt:lpstr>Conclusion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GRAVITATIONAL WAVES: A New window to the universe </dc:title>
  <cp:lastModifiedBy>Debasish Borah</cp:lastModifiedBy>
  <cp:revision>162</cp:revision>
  <dcterms:modified xsi:type="dcterms:W3CDTF">2022-06-08T18:26:32Z</dcterms:modified>
</cp:coreProperties>
</file>