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30.jpg" ContentType="image/png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7" r:id="rId3"/>
    <p:sldId id="272" r:id="rId4"/>
    <p:sldId id="273" r:id="rId5"/>
    <p:sldId id="275" r:id="rId6"/>
    <p:sldId id="276" r:id="rId7"/>
    <p:sldId id="277" r:id="rId8"/>
    <p:sldId id="278" r:id="rId9"/>
    <p:sldId id="279" r:id="rId10"/>
    <p:sldId id="280" r:id="rId11"/>
    <p:sldId id="274" r:id="rId12"/>
    <p:sldId id="258" r:id="rId13"/>
    <p:sldId id="263" r:id="rId14"/>
    <p:sldId id="267" r:id="rId15"/>
    <p:sldId id="271" r:id="rId16"/>
    <p:sldId id="268" r:id="rId17"/>
    <p:sldId id="269" r:id="rId18"/>
    <p:sldId id="270" r:id="rId19"/>
    <p:sldId id="266" r:id="rId20"/>
    <p:sldId id="283" r:id="rId21"/>
    <p:sldId id="264" r:id="rId22"/>
    <p:sldId id="265" r:id="rId23"/>
    <p:sldId id="281" r:id="rId24"/>
    <p:sldId id="282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259" r:id="rId45"/>
    <p:sldId id="303" r:id="rId46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FF"/>
    <a:srgbClr val="B93CFF"/>
    <a:srgbClr val="0B3BFF"/>
    <a:srgbClr val="E03EFF"/>
    <a:srgbClr val="D09BFF"/>
    <a:srgbClr val="8AD101"/>
    <a:srgbClr val="D95E03"/>
    <a:srgbClr val="D98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712"/>
  </p:normalViewPr>
  <p:slideViewPr>
    <p:cSldViewPr snapToGrid="0" snapToObjects="1">
      <p:cViewPr varScale="1">
        <p:scale>
          <a:sx n="92" d="100"/>
          <a:sy n="92" d="100"/>
        </p:scale>
        <p:origin x="3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948AB1F5-F23E-4A89-B64F-C1F6C7B5401B}" type="slidenum">
              <a:t>‹#›</a:t>
            </a:fld>
            <a:endParaRPr lang="en-US" sz="1400" b="0" i="0" u="none" strike="noStrike" kern="120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3BCFC-454B-455B-BFC7-51A6DF4704DC}" type="datetimeFigureOut">
              <a:rPr lang="en-US"/>
              <a:t>11/29/16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D804D-76EF-4246-AF9F-7F85901B593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31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D4671-6112-49A8-AD96-EBF5B80A121D}" type="datetimeFigureOut">
              <a:rPr lang="en-US"/>
              <a:t>11/29/16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24013" y="125730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9" name="Notes Placeholder 8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Header Placeholder 9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11" name="Date Placeholder 10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12" name="Footer Placeholder 11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13" name="Slide Number Placeholder 12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AB936A04-CFB0-4F74-A309-97FC50FB447B}" type="slidenum"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02FE1-49F8-4A0B-998E-905319DD61E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16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4A5225-384D-4EB6-A34E-921631C9BE7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3C873E-EC00-424D-A434-4D060532209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56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247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8FBA46-8584-4030-8AA8-F12A648B78B0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6125B-5786-45F2-BCE7-B4532D5BBB4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349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882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97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705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77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360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447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80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9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8FBA46-8584-4030-8AA8-F12A648B78B0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6125B-5786-45F2-BCE7-B4532D5BBB4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69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675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879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924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52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959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2703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445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326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889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8FBA46-8584-4030-8AA8-F12A648B78B0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6125B-5786-45F2-BCE7-B4532D5BBB4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40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08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87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010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96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3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79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237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8284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4888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40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8FBA46-8584-4030-8AA8-F12A648B78B0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6125B-5786-45F2-BCE7-B4532D5BBB4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0797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6166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400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5078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197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E5ABF-C391-46F1-A324-5C69FA4F49A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7C18F-C4AD-4BC3-B0E6-8254967BE06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94833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E5ABF-C391-46F1-A324-5C69FA4F49A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7C18F-C4AD-4BC3-B0E6-8254967BE06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91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20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24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56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5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84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962DC780-F481-413E-8F43-E31C09583F2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22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999" y="1769040"/>
            <a:ext cx="9071640" cy="438444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62B3E155-6CD9-401E-89B3-942001C46D7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3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0EF053A1-7389-4C3D-A237-467CBAF2F5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35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99" y="1769040"/>
            <a:ext cx="9071640" cy="43844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5ED0A3EC-B387-485B-8B5F-DCDB0F818D5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5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AE7826D8-ECA8-4002-B920-ECB75A7DED2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8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31CEB84D-A9C7-4613-9F73-92F0D17BFAA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1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E65DBBF8-D8F7-4A55-B95A-1990ECE7F1C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20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A3CE752A-3F14-495E-A45D-4126A6929C8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8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B8B298CD-3F14-4209-8802-C2C41610F3F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3789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F65169D2-28D9-4884-B3C4-9BA8A2CB8A2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76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D4EB7426-744A-452B-8FA7-3ECBBC6134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3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AD904969-BC94-4FD2-8AB7-5971AC08A941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Liberation Sans" pitchFamily="18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n-US" sz="3200" b="0" i="0" u="none" strike="noStrike" kern="1200">
          <a:ln>
            <a:noFill/>
          </a:ln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png"/><Relationship Id="rId12" Type="http://schemas.openxmlformats.org/officeDocument/2006/relationships/image" Target="../media/image39.png"/><Relationship Id="rId13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jp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jpg"/><Relationship Id="rId7" Type="http://schemas.openxmlformats.org/officeDocument/2006/relationships/image" Target="../media/image35.png"/><Relationship Id="rId8" Type="http://schemas.openxmlformats.org/officeDocument/2006/relationships/image" Target="../media/image3.png"/><Relationship Id="rId9" Type="http://schemas.openxmlformats.org/officeDocument/2006/relationships/image" Target="../media/image36.png"/><Relationship Id="rId10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34.jp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37.jpe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9" Type="http://schemas.openxmlformats.org/officeDocument/2006/relationships/image" Target="../media/image50.png"/><Relationship Id="rId10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36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38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png"/><Relationship Id="rId12" Type="http://schemas.microsoft.com/office/2007/relationships/hdphoto" Target="../media/hdphoto4.wdp"/><Relationship Id="rId13" Type="http://schemas.openxmlformats.org/officeDocument/2006/relationships/image" Target="../media/image65.png"/><Relationship Id="rId14" Type="http://schemas.microsoft.com/office/2007/relationships/hdphoto" Target="../media/hdphoto5.wdp"/><Relationship Id="rId15" Type="http://schemas.openxmlformats.org/officeDocument/2006/relationships/image" Target="../media/image66.png"/><Relationship Id="rId16" Type="http://schemas.microsoft.com/office/2007/relationships/hdphoto" Target="../media/hdphoto6.wdp"/><Relationship Id="rId17" Type="http://schemas.openxmlformats.org/officeDocument/2006/relationships/image" Target="../media/image67.png"/><Relationship Id="rId18" Type="http://schemas.microsoft.com/office/2007/relationships/hdphoto" Target="../media/hdphoto7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0.jpeg"/><Relationship Id="rId4" Type="http://schemas.openxmlformats.org/officeDocument/2006/relationships/image" Target="../media/image4.gif"/><Relationship Id="rId5" Type="http://schemas.openxmlformats.org/officeDocument/2006/relationships/image" Target="../media/image61.png"/><Relationship Id="rId6" Type="http://schemas.microsoft.com/office/2007/relationships/hdphoto" Target="../media/hdphoto1.wdp"/><Relationship Id="rId7" Type="http://schemas.openxmlformats.org/officeDocument/2006/relationships/image" Target="../media/image62.png"/><Relationship Id="rId8" Type="http://schemas.microsoft.com/office/2007/relationships/hdphoto" Target="../media/hdphoto2.wdp"/><Relationship Id="rId9" Type="http://schemas.openxmlformats.org/officeDocument/2006/relationships/image" Target="../media/image63.png"/><Relationship Id="rId10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4.gif"/><Relationship Id="rId7" Type="http://schemas.openxmlformats.org/officeDocument/2006/relationships/image" Target="../media/image71.png"/><Relationship Id="rId8" Type="http://schemas.microsoft.com/office/2007/relationships/hdphoto" Target="../media/hdphoto8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4.gif"/><Relationship Id="rId7" Type="http://schemas.openxmlformats.org/officeDocument/2006/relationships/image" Target="../media/image71.png"/><Relationship Id="rId8" Type="http://schemas.microsoft.com/office/2007/relationships/hdphoto" Target="../media/hdphoto8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90.emf"/><Relationship Id="rId5" Type="http://schemas.openxmlformats.org/officeDocument/2006/relationships/image" Target="../media/image91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6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4.png"/><Relationship Id="rId5" Type="http://schemas.openxmlformats.org/officeDocument/2006/relationships/image" Target="../media/image80.png"/><Relationship Id="rId6" Type="http://schemas.openxmlformats.org/officeDocument/2006/relationships/image" Target="../media/image4.gif"/><Relationship Id="rId7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6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4.gif"/><Relationship Id="rId5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4.gif"/><Relationship Id="rId5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5.png"/><Relationship Id="rId5" Type="http://schemas.openxmlformats.org/officeDocument/2006/relationships/image" Target="../media/image4.gif"/><Relationship Id="rId6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6" Type="http://schemas.microsoft.com/office/2007/relationships/hdphoto" Target="../media/hdphoto9.wdp"/><Relationship Id="rId7" Type="http://schemas.openxmlformats.org/officeDocument/2006/relationships/image" Target="../media/image114.png"/><Relationship Id="rId8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.gi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4.gif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3777" r="1" b="-595"/>
          <a:stretch/>
        </p:blipFill>
        <p:spPr>
          <a:xfrm>
            <a:off x="9144" y="7132320"/>
            <a:ext cx="10058400" cy="457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5" b="93320"/>
          <a:stretch/>
        </p:blipFill>
        <p:spPr>
          <a:xfrm>
            <a:off x="9144" y="0"/>
            <a:ext cx="10058400" cy="457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457200"/>
            <a:ext cx="10058400" cy="6705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4186" y="8273"/>
            <a:ext cx="8825344" cy="88718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5400" b="1" i="0" u="none" strike="noStrike" kern="120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34"/>
                <a:ea typeface="AR PL UMing HK" pitchFamily="2"/>
                <a:cs typeface="Lohit Devanagari" pitchFamily="2"/>
              </a:rPr>
              <a:t>Neutrino Physics </a:t>
            </a:r>
            <a:r>
              <a:rPr lang="en-US" sz="5400" b="1" smtClean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34"/>
                <a:ea typeface="AR PL UMing HK" pitchFamily="2"/>
                <a:cs typeface="Lohit Devanagari" pitchFamily="2"/>
              </a:rPr>
              <a:t>With </a:t>
            </a:r>
            <a:r>
              <a:rPr lang="en-US" sz="5400" b="1" dirty="0" err="1" smtClean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34"/>
                <a:ea typeface="AR PL UMing HK" pitchFamily="2"/>
                <a:cs typeface="Lohit Devanagari" pitchFamily="2"/>
              </a:rPr>
              <a:t>NOvA</a:t>
            </a:r>
            <a:endParaRPr lang="en-US" sz="5400" b="1" i="0" u="none" strike="noStrike" kern="1200" dirty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34"/>
              <a:ea typeface="AR PL UMing HK" pitchFamily="2"/>
              <a:cs typeface="Lohit Devanagari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05350" y="1366732"/>
            <a:ext cx="7689271" cy="4514526"/>
          </a:xfrm>
          <a:prstGeom prst="rect">
            <a:avLst/>
          </a:prstGeom>
          <a:noFill/>
          <a:ln>
            <a:noFill/>
          </a:ln>
          <a:effectLst>
            <a:innerShdw blurRad="381000">
              <a:prstClr val="black"/>
            </a:innerShdw>
          </a:effectLst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Enrique </a:t>
            </a:r>
            <a:r>
              <a:rPr lang="en-US" sz="2400" b="1" i="0" u="none" strike="noStrike" kern="1200" dirty="0" err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Arrieta</a:t>
            </a:r>
            <a:r>
              <a:rPr lang="en-US" sz="2400" b="1" i="0" u="none" strike="noStrike" kern="120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</a:t>
            </a:r>
            <a:r>
              <a:rPr lang="en-US" sz="2400" b="1" i="0" u="none" strike="noStrike" kern="120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D</a:t>
            </a:r>
            <a:r>
              <a:rPr lang="en-US" sz="2400" b="1" i="0" u="none" strike="noStrike" kern="120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34"/>
                <a:ea typeface="Liberation Sans" pitchFamily="34"/>
                <a:cs typeface="Liberation Sans" pitchFamily="34"/>
              </a:rPr>
              <a:t>í</a:t>
            </a:r>
            <a:r>
              <a:rPr lang="en-US" sz="2400" b="1" i="0" u="none" strike="noStrike" kern="120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az</a:t>
            </a:r>
            <a:endParaRPr lang="en-US" sz="2400" b="1" i="0" u="none" strike="noStrike" kern="1200" dirty="0" smtClean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1" i="0" u="none" strike="noStrike" kern="1200" dirty="0" smtClean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Southern </a:t>
            </a:r>
            <a:r>
              <a:rPr lang="en-US" sz="2400" b="1" i="0" u="none" strike="noStrike" kern="120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Methodist University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For the </a:t>
            </a:r>
            <a:r>
              <a:rPr lang="en-US" sz="2400" b="1" i="0" u="none" strike="noStrike" kern="120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Collaboration</a:t>
            </a:r>
            <a:endParaRPr lang="en-US" sz="1200" b="1" i="0" u="none" strike="noStrike" kern="1200" dirty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dirty="0" smtClean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1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1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1" i="0" u="none" strike="noStrike" kern="1200" dirty="0" smtClean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1" i="0" u="none" strike="noStrike" kern="1200" dirty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1" i="0" u="none" strike="noStrike" kern="1200" dirty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COMHEP, </a:t>
            </a:r>
            <a:r>
              <a:rPr lang="en-US" sz="2400" b="1" i="0" u="none" strike="noStrike" kern="120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Medellín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– Nov. 29</a:t>
            </a:r>
            <a:r>
              <a:rPr lang="en-US" sz="2400" b="1" i="0" u="none" strike="noStrike" kern="1200" baseline="3000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th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2016</a:t>
            </a:r>
            <a:endParaRPr lang="en-US" sz="2400" b="1" i="0" u="none" strike="noStrike" kern="1200" dirty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13560" y="6795665"/>
            <a:ext cx="2286000" cy="777239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459782" y="5755200"/>
            <a:ext cx="1179720" cy="109728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15" name="TextBox 14"/>
          <p:cNvSpPr txBox="1"/>
          <p:nvPr/>
        </p:nvSpPr>
        <p:spPr>
          <a:xfrm>
            <a:off x="8700666" y="7229305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By:</a:t>
            </a:r>
            <a:r>
              <a:rPr lang="es-ES_tradnl" sz="1400" b="1" dirty="0" err="1" smtClean="0">
                <a:solidFill>
                  <a:schemeClr val="bg1"/>
                </a:solidFill>
                <a:latin typeface="Matura MT Script Capitals" charset="0"/>
                <a:ea typeface="Matura MT Script Capitals" charset="0"/>
                <a:cs typeface="Matura MT Script Capitals" charset="0"/>
              </a:rPr>
              <a:t>JEN</a:t>
            </a:r>
            <a:endParaRPr lang="es-ES_tradnl" sz="1400" b="1" dirty="0">
              <a:solidFill>
                <a:schemeClr val="bg1"/>
              </a:solidFill>
              <a:latin typeface="Matura MT Script Capitals" charset="0"/>
              <a:ea typeface="Matura MT Script Capitals" charset="0"/>
              <a:cs typeface="Matura MT Script Capital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Screen Shot 2015-02-05 at 3.08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631440"/>
            <a:ext cx="3746500" cy="2006600"/>
          </a:xfrm>
          <a:prstGeom prst="rect">
            <a:avLst/>
          </a:prstGeom>
        </p:spPr>
      </p:pic>
      <p:sp>
        <p:nvSpPr>
          <p:cNvPr id="47" name="Rounded Rectangle 46"/>
          <p:cNvSpPr/>
          <p:nvPr/>
        </p:nvSpPr>
        <p:spPr>
          <a:xfrm>
            <a:off x="3376820" y="1114862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Parameters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076960" y="2001520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2400" dirty="0" err="1" smtClean="0">
                <a:solidFill>
                  <a:schemeClr val="tx1"/>
                </a:solidFill>
              </a:rPr>
              <a:t>Measured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496560" y="2029262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Yet-to-be measured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50" name="Elbow Connector 49"/>
          <p:cNvCxnSpPr/>
          <p:nvPr/>
        </p:nvCxnSpPr>
        <p:spPr>
          <a:xfrm rot="10800000" flipV="1">
            <a:off x="2310020" y="1371600"/>
            <a:ext cx="1066800" cy="62992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>
            <a:off x="5510420" y="1371600"/>
            <a:ext cx="1219200" cy="629920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358020" y="2651760"/>
            <a:ext cx="273304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Majorana</a:t>
            </a:r>
            <a:r>
              <a:rPr lang="es-ES_tradnl" dirty="0" smtClean="0"/>
              <a:t> </a:t>
            </a:r>
            <a:r>
              <a:rPr lang="es-ES_tradnl" dirty="0" err="1" smtClean="0"/>
              <a:t>phases</a:t>
            </a:r>
            <a:r>
              <a:rPr lang="es-ES_tradnl" dirty="0" smtClean="0"/>
              <a:t>: ϕ1, ϕ2</a:t>
            </a:r>
          </a:p>
          <a:p>
            <a:endParaRPr lang="es-ES_tradnl" dirty="0" smtClean="0"/>
          </a:p>
          <a:p>
            <a:r>
              <a:rPr lang="es-ES_tradnl" dirty="0" err="1" smtClean="0"/>
              <a:t>Phase</a:t>
            </a:r>
            <a:r>
              <a:rPr lang="es-ES_tradnl" dirty="0" smtClean="0"/>
              <a:t> “CP”: </a:t>
            </a:r>
            <a:r>
              <a:rPr lang="es-ES_tradnl" dirty="0" err="1" smtClean="0"/>
              <a:t>δ</a:t>
            </a:r>
            <a:endParaRPr lang="es-ES_tradnl" dirty="0"/>
          </a:p>
        </p:txBody>
      </p:sp>
      <p:sp>
        <p:nvSpPr>
          <p:cNvPr id="53" name="Rounded Rectangle 52"/>
          <p:cNvSpPr/>
          <p:nvPr/>
        </p:nvSpPr>
        <p:spPr>
          <a:xfrm>
            <a:off x="3376820" y="5707182"/>
            <a:ext cx="2133600" cy="66040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Program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416560" y="2976880"/>
            <a:ext cx="802640" cy="293410"/>
          </a:xfrm>
          <a:prstGeom prst="ellipse">
            <a:avLst/>
          </a:prstGeom>
          <a:solidFill>
            <a:schemeClr val="accent1">
              <a:lumMod val="20000"/>
              <a:lumOff val="8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436880" y="3258900"/>
            <a:ext cx="802640" cy="293410"/>
          </a:xfrm>
          <a:prstGeom prst="ellipse">
            <a:avLst/>
          </a:prstGeom>
          <a:solidFill>
            <a:schemeClr val="accent1">
              <a:lumMod val="20000"/>
              <a:lumOff val="8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6598460" y="3258900"/>
            <a:ext cx="233680" cy="316190"/>
          </a:xfrm>
          <a:prstGeom prst="ellipse">
            <a:avLst/>
          </a:prstGeom>
          <a:solidFill>
            <a:schemeClr val="accent1">
              <a:lumMod val="20000"/>
              <a:lumOff val="8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Elbow Connector 55"/>
          <p:cNvCxnSpPr>
            <a:stCxn id="54" idx="4"/>
            <a:endCxn id="53" idx="1"/>
          </p:cNvCxnSpPr>
          <p:nvPr/>
        </p:nvCxnSpPr>
        <p:spPr>
          <a:xfrm rot="16200000" flipH="1">
            <a:off x="713804" y="3374366"/>
            <a:ext cx="2767092" cy="255894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219200" y="5394960"/>
            <a:ext cx="1788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Confirmation from accelerators</a:t>
            </a:r>
          </a:p>
          <a:p>
            <a:pPr algn="ctr"/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58" name="Elbow Connector 57"/>
          <p:cNvCxnSpPr/>
          <p:nvPr/>
        </p:nvCxnSpPr>
        <p:spPr>
          <a:xfrm rot="16200000" flipH="1">
            <a:off x="795715" y="3594795"/>
            <a:ext cx="2457330" cy="237236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229360" y="5391051"/>
            <a:ext cx="178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>
                <a:solidFill>
                  <a:schemeClr val="accent1"/>
                </a:solidFill>
              </a:rPr>
              <a:t>Which</a:t>
            </a:r>
            <a:r>
              <a:rPr lang="es-ES_tradnl" b="1" dirty="0">
                <a:solidFill>
                  <a:schemeClr val="accent1"/>
                </a:solidFill>
              </a:rPr>
              <a:t> </a:t>
            </a:r>
            <a:r>
              <a:rPr lang="es-ES_tradnl" b="1" dirty="0" err="1" smtClean="0">
                <a:solidFill>
                  <a:schemeClr val="accent1"/>
                </a:solidFill>
              </a:rPr>
              <a:t>octant</a:t>
            </a:r>
            <a:r>
              <a:rPr lang="es-ES_tradnl" b="1" dirty="0">
                <a:solidFill>
                  <a:schemeClr val="accent1"/>
                </a:solidFill>
              </a:rPr>
              <a:t>?</a:t>
            </a:r>
          </a:p>
        </p:txBody>
      </p:sp>
      <p:sp>
        <p:nvSpPr>
          <p:cNvPr id="60" name="Oval 59"/>
          <p:cNvSpPr/>
          <p:nvPr/>
        </p:nvSpPr>
        <p:spPr>
          <a:xfrm>
            <a:off x="518160" y="3708400"/>
            <a:ext cx="609600" cy="980440"/>
          </a:xfrm>
          <a:prstGeom prst="ellipse">
            <a:avLst/>
          </a:prstGeom>
          <a:solidFill>
            <a:schemeClr val="accent1">
              <a:lumMod val="20000"/>
              <a:lumOff val="80000"/>
              <a:alpha val="1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Elbow Connector 60"/>
          <p:cNvCxnSpPr>
            <a:endCxn id="53" idx="1"/>
          </p:cNvCxnSpPr>
          <p:nvPr/>
        </p:nvCxnSpPr>
        <p:spPr>
          <a:xfrm>
            <a:off x="822960" y="4688840"/>
            <a:ext cx="2553860" cy="1348542"/>
          </a:xfrm>
          <a:prstGeom prst="bentConnector3">
            <a:avLst>
              <a:gd name="adj1" fmla="val 1718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/>
          <p:nvPr/>
        </p:nvCxnSpPr>
        <p:spPr>
          <a:xfrm rot="5400000">
            <a:off x="5765870" y="5038586"/>
            <a:ext cx="715605" cy="1226503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/>
          <p:nvPr/>
        </p:nvCxnSpPr>
        <p:spPr>
          <a:xfrm rot="5400000">
            <a:off x="4860938" y="4196863"/>
            <a:ext cx="2462291" cy="121874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Screen Shot 2015-02-05 at 4.22.1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280" y="4408071"/>
            <a:ext cx="1136650" cy="546100"/>
          </a:xfrm>
          <a:prstGeom prst="rect">
            <a:avLst/>
          </a:prstGeom>
        </p:spPr>
      </p:pic>
      <p:pic>
        <p:nvPicPr>
          <p:cNvPr id="66" name="Picture 65" descr="Screen Shot 2015-02-05 at 4.21.5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790" y="3830995"/>
            <a:ext cx="2552700" cy="32385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4517500" y="4453434"/>
            <a:ext cx="13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Asymmetry</a:t>
            </a:r>
            <a:r>
              <a:rPr lang="es-ES_tradnl" dirty="0" smtClean="0"/>
              <a:t>:</a:t>
            </a:r>
            <a:endParaRPr lang="es-ES_tradnl" dirty="0"/>
          </a:p>
        </p:txBody>
      </p:sp>
      <p:pic>
        <p:nvPicPr>
          <p:cNvPr id="68" name="Picture 67" descr="Screen Shot 2015-02-05 at 4.42.3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760" y="5004475"/>
            <a:ext cx="2889250" cy="482600"/>
          </a:xfrm>
          <a:prstGeom prst="rect">
            <a:avLst/>
          </a:prstGeom>
        </p:spPr>
      </p:pic>
      <p:pic>
        <p:nvPicPr>
          <p:cNvPr id="69" name="Picture 68" descr="Screen Shot 2015-02-05 at 4.42.5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230" y="4974491"/>
            <a:ext cx="1441450" cy="609600"/>
          </a:xfrm>
          <a:prstGeom prst="rect">
            <a:avLst/>
          </a:prstGeom>
        </p:spPr>
      </p:pic>
      <p:pic>
        <p:nvPicPr>
          <p:cNvPr id="70" name="Picture 69" descr="Screen Shot 2015-02-05 at 4.05.46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001520"/>
            <a:ext cx="4404995" cy="26536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1" name="Oval 70"/>
          <p:cNvSpPr/>
          <p:nvPr/>
        </p:nvSpPr>
        <p:spPr>
          <a:xfrm>
            <a:off x="8117840" y="4984651"/>
            <a:ext cx="624840" cy="335955"/>
          </a:xfrm>
          <a:prstGeom prst="ellipse">
            <a:avLst/>
          </a:prstGeom>
          <a:solidFill>
            <a:schemeClr val="accent1">
              <a:lumMod val="20000"/>
              <a:lumOff val="80000"/>
              <a:alpha val="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Elbow Connector 71"/>
          <p:cNvCxnSpPr/>
          <p:nvPr/>
        </p:nvCxnSpPr>
        <p:spPr>
          <a:xfrm rot="16200000" flipV="1">
            <a:off x="3493770" y="48161"/>
            <a:ext cx="2682241" cy="719074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rot="5400000" flipH="1">
            <a:off x="4699347" y="1589693"/>
            <a:ext cx="2912686" cy="4549140"/>
          </a:xfrm>
          <a:prstGeom prst="bentConnector4">
            <a:avLst>
              <a:gd name="adj1" fmla="val -7848"/>
              <a:gd name="adj2" fmla="val 53434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Screen Shot 2015-02-05 at 4.42.32 PM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55" r="-75855"/>
          <a:stretch/>
        </p:blipFill>
        <p:spPr>
          <a:xfrm>
            <a:off x="4793615" y="3740230"/>
            <a:ext cx="2889250" cy="482600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5445760" y="3785513"/>
            <a:ext cx="28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  <p:pic>
        <p:nvPicPr>
          <p:cNvPr id="76" name="Picture 75" descr="Screen Shot 2015-02-05 at 4.05.46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165" y="2640370"/>
            <a:ext cx="4404995" cy="26536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64681" y="-73152"/>
            <a:ext cx="17390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1970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0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2" grpId="0" animBg="1"/>
      <p:bldP spid="53" grpId="0" animBg="1"/>
      <p:bldP spid="54" grpId="0" animBg="1"/>
      <p:bldP spid="54" grpId="1" animBg="1"/>
      <p:bldP spid="55" grpId="0" animBg="1"/>
      <p:bldP spid="55" grpId="1" animBg="1"/>
      <p:bldP spid="63" grpId="0" animBg="1"/>
      <p:bldP spid="63" grpId="1" animBg="1"/>
      <p:bldP spid="57" grpId="0"/>
      <p:bldP spid="57" grpId="1"/>
      <p:bldP spid="59" grpId="0"/>
      <p:bldP spid="59" grpId="1"/>
      <p:bldP spid="59" grpId="2"/>
      <p:bldP spid="59" grpId="3"/>
      <p:bldP spid="60" grpId="0" animBg="1"/>
      <p:bldP spid="60" grpId="1" animBg="1"/>
      <p:bldP spid="67" grpId="0"/>
      <p:bldP spid="71" grpId="0" animBg="1"/>
      <p:bldP spid="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4320" y="914400"/>
            <a:ext cx="9448800" cy="399047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Cross sections are a measure of how frequent an interaction is</a:t>
            </a:r>
          </a:p>
          <a:p>
            <a:pPr lvl="0" hangingPunct="0">
              <a:buSzPts val="1287"/>
              <a:buBlip>
                <a:blip r:embed="rId3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Some precision measurements are currently doable</a:t>
            </a: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Oscillation experiments require these measurements for low </a:t>
            </a:r>
          </a:p>
          <a:p>
            <a:pPr lvl="1" hangingPunct="0">
              <a:buSzPts val="1287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uncertainty results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0" hangingPunct="0">
              <a:buSzPts val="1287"/>
              <a:buBlip>
                <a:blip r:embed="rId3"/>
              </a:buBlip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Only recently experiments are able to lower uncertainties to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⩽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10%</a:t>
            </a:r>
          </a:p>
          <a:p>
            <a:pPr lvl="0" hangingPunct="0">
              <a:buSzPts val="1287"/>
              <a:buBlip>
                <a:blip r:embed="rId3"/>
              </a:buBlip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0" hangingPunct="0">
              <a:buSzPts val="1287"/>
              <a:buBlip>
                <a:blip r:embed="rId3"/>
              </a:buBlip>
            </a:pP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0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Cross section,                      : 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4A1A14-A418-4580-B757-314BC8EB0CB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extBox 1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73728" y="-73152"/>
            <a:ext cx="19810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Cross Section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402849" y="4110095"/>
                <a:ext cx="1827936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_tradnl" sz="32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𝜎</m:t>
                      </m:r>
                      <m:r>
                        <a:rPr lang="en-US" sz="3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𝑁</m:t>
                          </m:r>
                        </m:num>
                        <m:den>
                          <m:r>
                            <a:rPr lang="bg-BG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𝜖</m:t>
                          </m:r>
                          <m:r>
                            <m:rPr>
                              <m:sty m:val="p"/>
                            </m:rPr>
                            <a:rPr lang="el-GR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Φ</m:t>
                          </m:r>
                          <m:r>
                            <a:rPr lang="en-US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s-ES_tradnl" sz="32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2849" y="4110095"/>
                <a:ext cx="1827936" cy="10143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488877" y="4013110"/>
                <a:ext cx="343592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𝑁</m:t>
                    </m:r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= </a:t>
                </a:r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n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umber of interactions</a:t>
                </a:r>
              </a:p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𝜖</m:t>
                    </m:r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 = efficiency</a:t>
                </a: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= Flux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𝑇</m:t>
                    </m:r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 = number of targets </a:t>
                </a: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877" y="4013110"/>
                <a:ext cx="3435927" cy="1323439"/>
              </a:xfrm>
              <a:prstGeom prst="rect">
                <a:avLst/>
              </a:prstGeom>
              <a:blipFill rotWithShape="0">
                <a:blip r:embed="rId5"/>
                <a:stretch>
                  <a:fillRect t="-1843" b="-7834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910" y="5336549"/>
            <a:ext cx="1605619" cy="1828800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997527" y="6262257"/>
            <a:ext cx="180109" cy="1828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schemeClr val="bg1">
                <a:alpha val="50000"/>
              </a:schemeClr>
            </a:innerShdw>
          </a:effectLst>
          <a:scene3d>
            <a:camera prst="orthographicFront"/>
            <a:lightRig rig="two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2" name="Rectangle 21"/>
          <p:cNvSpPr/>
          <p:nvPr/>
        </p:nvSpPr>
        <p:spPr>
          <a:xfrm>
            <a:off x="274320" y="3283528"/>
            <a:ext cx="9448800" cy="198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5043052" y="6234542"/>
            <a:ext cx="162098" cy="164592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innerShdw blurRad="63500" dist="50800">
              <a:schemeClr val="bg1">
                <a:alpha val="50000"/>
              </a:schemeClr>
            </a:innerShdw>
          </a:effectLst>
          <a:scene3d>
            <a:camera prst="orthographicFront"/>
            <a:lightRig rig="two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5056902" y="6234552"/>
            <a:ext cx="135082" cy="137160"/>
          </a:xfrm>
          <a:prstGeom prst="ellipse">
            <a:avLst/>
          </a:prstGeom>
          <a:solidFill>
            <a:srgbClr val="E03EFF"/>
          </a:solidFill>
          <a:ln>
            <a:noFill/>
          </a:ln>
          <a:effectLst>
            <a:innerShdw blurRad="63500" dist="50800">
              <a:schemeClr val="bg1">
                <a:alpha val="50000"/>
              </a:schemeClr>
            </a:innerShdw>
          </a:effectLst>
          <a:scene3d>
            <a:camera prst="orthographicFront"/>
            <a:lightRig rig="two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TextBox 24"/>
          <p:cNvSpPr txBox="1"/>
          <p:nvPr/>
        </p:nvSpPr>
        <p:spPr>
          <a:xfrm>
            <a:off x="573580" y="5860475"/>
            <a:ext cx="1019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smtClean="0">
                <a:latin typeface="Arial" charset="0"/>
                <a:ea typeface="Arial" charset="0"/>
                <a:cs typeface="Arial" charset="0"/>
              </a:rPr>
              <a:t>Neutrino</a:t>
            </a:r>
            <a:endParaRPr lang="es-ES_tradnl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70620" y="5139763"/>
            <a:ext cx="1019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 err="1" smtClean="0">
                <a:latin typeface="Arial" charset="0"/>
                <a:ea typeface="Arial" charset="0"/>
                <a:cs typeface="Arial" charset="0"/>
              </a:rPr>
              <a:t>lepton</a:t>
            </a:r>
            <a:endParaRPr lang="es-ES_tradnl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32254" y="6088189"/>
            <a:ext cx="847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smtClean="0">
                <a:latin typeface="Arial" charset="0"/>
                <a:ea typeface="Arial" charset="0"/>
                <a:cs typeface="Arial" charset="0"/>
              </a:rPr>
              <a:t>Target</a:t>
            </a:r>
            <a:endParaRPr lang="es-ES_tradnl" sz="160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85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01575E-6 -3.19194E-6 L 0.39922 0.0121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53" y="6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331E-6 -3.32633E-6 L 0.27779 -0.10625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90" y="-53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 animBg="1"/>
      <p:bldP spid="21" grpId="1" animBg="1"/>
      <p:bldP spid="21" grpId="2" animBg="1"/>
      <p:bldP spid="22" grpId="0" animBg="1"/>
      <p:bldP spid="23" grpId="0" animBg="1"/>
      <p:bldP spid="24" grpId="0" animBg="1"/>
      <p:bldP spid="24" grpId="1" animBg="1"/>
      <p:bldP spid="25" grpId="0"/>
      <p:bldP spid="25" grpId="1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>
          <a:xfrm>
            <a:off x="3605873" y="3784600"/>
            <a:ext cx="2746427" cy="1915583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B93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300" b="1" dirty="0" err="1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Fermilab</a:t>
            </a:r>
            <a:endParaRPr lang="en-US" sz="2300" b="1" dirty="0" smtClean="0">
              <a:effectLst>
                <a:outerShdw blurRad="50800" dist="38100" dir="16200000" rotWithShape="0">
                  <a:schemeClr val="bg1">
                    <a:alpha val="40000"/>
                  </a:schemeClr>
                </a:outerShdw>
              </a:effectLst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300" b="1" i="1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Neutrinos</a:t>
            </a:r>
          </a:p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Charged Leptons</a:t>
            </a:r>
          </a:p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Others</a:t>
            </a:r>
            <a:endParaRPr lang="en-US" sz="2300" dirty="0">
              <a:effectLst>
                <a:outerShdw blurRad="50800" dist="38100" dir="16200000" rotWithShape="0">
                  <a:schemeClr val="bg1">
                    <a:alpha val="40000"/>
                  </a:scheme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99568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FRONTIERS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52617" y="-109728"/>
            <a:ext cx="136281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Intensity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cxnSp>
        <p:nvCxnSpPr>
          <p:cNvPr id="13" name="Elbow Connector 12"/>
          <p:cNvCxnSpPr>
            <a:stCxn id="12" idx="1"/>
          </p:cNvCxnSpPr>
          <p:nvPr/>
        </p:nvCxnSpPr>
        <p:spPr>
          <a:xfrm rot="10800000" flipV="1">
            <a:off x="2060865" y="1493520"/>
            <a:ext cx="2160718" cy="965200"/>
          </a:xfrm>
          <a:prstGeom prst="bentConnector3">
            <a:avLst>
              <a:gd name="adj1" fmla="val 100014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969818" y="2458720"/>
            <a:ext cx="2074025" cy="640080"/>
          </a:xfrm>
          <a:prstGeom prst="roundRect">
            <a:avLst/>
          </a:prstGeom>
          <a:gradFill>
            <a:gsLst>
              <a:gs pos="1000">
                <a:schemeClr val="accent1">
                  <a:lumMod val="110000"/>
                  <a:satMod val="105000"/>
                  <a:tint val="67000"/>
                </a:schemeClr>
              </a:gs>
              <a:gs pos="45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Cosmological</a:t>
            </a:r>
            <a:endParaRPr lang="en-US" sz="2300" dirty="0">
              <a:effectLst>
                <a:outerShdw blurRad="50800" dist="38100" dir="16200000" rotWithShape="0">
                  <a:schemeClr val="bg1">
                    <a:alpha val="40000"/>
                  </a:scheme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03563" y="3784600"/>
            <a:ext cx="2489853" cy="19155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Dark Energy</a:t>
            </a:r>
          </a:p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Dark Matter</a:t>
            </a:r>
          </a:p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Cosmic Rays</a:t>
            </a:r>
          </a:p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Gamma Rays</a:t>
            </a:r>
          </a:p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Others</a:t>
            </a:r>
            <a:endParaRPr lang="en-US" sz="2300" dirty="0">
              <a:effectLst>
                <a:outerShdw blurRad="50800" dist="38100" dir="16200000" rotWithShape="0">
                  <a:schemeClr val="bg1">
                    <a:alpha val="40000"/>
                  </a:scheme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048490" y="3098800"/>
            <a:ext cx="12373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7016318" y="2458720"/>
            <a:ext cx="1965960" cy="64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Energy</a:t>
            </a:r>
            <a:endParaRPr lang="en-US" sz="2300" dirty="0">
              <a:effectLst>
                <a:outerShdw blurRad="50800" dist="38100" dir="16200000" rotWithShape="0">
                  <a:schemeClr val="bg1">
                    <a:alpha val="40000"/>
                  </a:scheme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8" name="Elbow Connector 17"/>
          <p:cNvCxnSpPr>
            <a:stCxn id="12" idx="3"/>
            <a:endCxn id="17" idx="0"/>
          </p:cNvCxnSpPr>
          <p:nvPr/>
        </p:nvCxnSpPr>
        <p:spPr>
          <a:xfrm>
            <a:off x="5847183" y="1493520"/>
            <a:ext cx="2152115" cy="965200"/>
          </a:xfrm>
          <a:prstGeom prst="bent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994930" y="3098800"/>
            <a:ext cx="4368" cy="68580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4221583" y="1178560"/>
            <a:ext cx="1625600" cy="62992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rgbClr val="E03EFF"/>
              </a:gs>
            </a:gsLst>
          </a:gradFill>
          <a:ln>
            <a:solidFill>
              <a:srgbClr val="B93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effectLst>
                  <a:innerShdw blurRad="63500" dist="50800" dir="2700000">
                    <a:schemeClr val="bg1">
                      <a:alpha val="50000"/>
                    </a:schemeClr>
                  </a:innerShdw>
                </a:effectLst>
                <a:latin typeface="Arial" charset="0"/>
                <a:ea typeface="Arial" charset="0"/>
                <a:cs typeface="Arial" charset="0"/>
              </a:rPr>
              <a:t>Frontiers</a:t>
            </a:r>
            <a:endParaRPr lang="en-US" sz="2300" dirty="0">
              <a:effectLst>
                <a:innerShdw blurRad="63500" dist="50800" dir="2700000">
                  <a:schemeClr val="bg1">
                    <a:alpha val="50000"/>
                  </a:schemeClr>
                </a:inn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663017" y="3784600"/>
            <a:ext cx="2663826" cy="191558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CERN</a:t>
            </a:r>
          </a:p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LHC</a:t>
            </a:r>
          </a:p>
          <a:p>
            <a:pPr algn="ctr"/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Higgs Boson</a:t>
            </a:r>
            <a:b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</a:br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Super Symmetry</a:t>
            </a:r>
          </a:p>
          <a:p>
            <a:pPr algn="ctr"/>
            <a:r>
              <a:rPr lang="en-US" sz="2300" dirty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Extra </a:t>
            </a:r>
            <a:r>
              <a:rPr lang="en-US" sz="2300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Dimensions </a:t>
            </a:r>
            <a:endParaRPr lang="en-US" sz="2300" dirty="0">
              <a:effectLst>
                <a:outerShdw blurRad="50800" dist="38100" dir="16200000" rotWithShape="0">
                  <a:schemeClr val="bg1">
                    <a:alpha val="40000"/>
                  </a:scheme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9" name="Straight Arrow Connector 28"/>
          <p:cNvCxnSpPr>
            <a:stCxn id="30" idx="2"/>
          </p:cNvCxnSpPr>
          <p:nvPr/>
        </p:nvCxnSpPr>
        <p:spPr>
          <a:xfrm>
            <a:off x="4978965" y="1808480"/>
            <a:ext cx="6135" cy="650240"/>
          </a:xfrm>
          <a:prstGeom prst="straightConnector1">
            <a:avLst/>
          </a:prstGeom>
          <a:ln>
            <a:solidFill>
              <a:srgbClr val="B93C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4002120" y="2458720"/>
            <a:ext cx="1965960" cy="64008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B93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300" b="1" dirty="0" smtClean="0">
                <a:effectLst>
                  <a:outerShdw blurRad="50800" dist="38100" dir="16200000" rotWithShape="0">
                    <a:schemeClr val="bg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Intensity</a:t>
            </a:r>
            <a:endParaRPr lang="en-US" sz="2300" b="1" dirty="0">
              <a:effectLst>
                <a:outerShdw blurRad="50800" dist="38100" dir="16200000" rotWithShape="0">
                  <a:schemeClr val="bg1">
                    <a:alpha val="40000"/>
                  </a:scheme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4979087" y="3098800"/>
            <a:ext cx="6013" cy="685800"/>
          </a:xfrm>
          <a:prstGeom prst="straightConnector1">
            <a:avLst/>
          </a:prstGeom>
          <a:ln>
            <a:solidFill>
              <a:srgbClr val="B93C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474720" y="4801380"/>
            <a:ext cx="2995353" cy="9680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279" y="320040"/>
            <a:ext cx="5754624" cy="7013448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4383611" y="325261"/>
            <a:ext cx="3611320" cy="83099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home of neutrinos in the American continent</a:t>
            </a:r>
            <a:endParaRPr lang="en-US" sz="2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6878"/>
            <a:ext cx="2240280" cy="253898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00600"/>
            <a:ext cx="2240280" cy="73293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9464"/>
            <a:ext cx="2240280" cy="224028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3120"/>
            <a:ext cx="2240280" cy="72736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8">
            <a:lum/>
            <a:alphaModFix/>
          </a:blip>
          <a:srcRect t="6582" b="10041"/>
          <a:stretch/>
        </p:blipFill>
        <p:spPr>
          <a:xfrm>
            <a:off x="0" y="365760"/>
            <a:ext cx="224028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338328"/>
            <a:ext cx="2075688" cy="1560963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7991856" y="1901952"/>
            <a:ext cx="2075688" cy="1557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2012777"/>
            <a:ext cx="2075688" cy="792197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t="1" r="59095" b="-186"/>
          <a:stretch/>
        </p:blipFill>
        <p:spPr>
          <a:xfrm>
            <a:off x="7991856" y="5890709"/>
            <a:ext cx="2075688" cy="83027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3" r="1"/>
          <a:stretch/>
        </p:blipFill>
        <p:spPr>
          <a:xfrm>
            <a:off x="7991856" y="6720984"/>
            <a:ext cx="2075688" cy="6113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3138635"/>
            <a:ext cx="2075688" cy="272130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2951008"/>
            <a:ext cx="2075688" cy="192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1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4" grpId="0" animBg="1"/>
      <p:bldP spid="14" grpId="1" animBg="1"/>
      <p:bldP spid="15" grpId="0" animBg="1"/>
      <p:bldP spid="15" grpId="1" build="allAtOnce" animBg="1"/>
      <p:bldP spid="17" grpId="0" animBg="1"/>
      <p:bldP spid="17" grpId="1" animBg="1"/>
      <p:bldP spid="12" grpId="0" animBg="1"/>
      <p:bldP spid="20" grpId="0" animBg="1"/>
      <p:bldP spid="20" grpId="1" animBg="1"/>
      <p:bldP spid="30" grpId="0" animBg="1"/>
      <p:bldP spid="30" grpId="1" animBg="1"/>
      <p:bldP spid="36" grpId="0" animBg="1"/>
      <p:bldP spid="37" grpId="0" animBg="1"/>
      <p:bldP spid="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30790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NEUTRINOS @ FNAL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0080" y="678867"/>
            <a:ext cx="4506660" cy="539906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Cross Section measurements: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MINERvA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(Near detector)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MicroBooNE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Oscillations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Long base-line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NOvA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MINOS+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DUNE</a:t>
            </a: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Short base-line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MicroBooNE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SBND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80464" y="3061854"/>
            <a:ext cx="3463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LArIAT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: </a:t>
            </a:r>
          </a:p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Liquid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Argon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time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projection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chamber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In A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Testbeam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" name="Straight Arrow Connector 3"/>
          <p:cNvCxnSpPr>
            <a:endCxn id="2" idx="1"/>
          </p:cNvCxnSpPr>
          <p:nvPr/>
        </p:nvCxnSpPr>
        <p:spPr>
          <a:xfrm flipV="1">
            <a:off x="3574473" y="3569686"/>
            <a:ext cx="2405991" cy="20829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2" idx="1"/>
          </p:cNvCxnSpPr>
          <p:nvPr/>
        </p:nvCxnSpPr>
        <p:spPr>
          <a:xfrm flipV="1">
            <a:off x="2743200" y="3569686"/>
            <a:ext cx="3237264" cy="8666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712282" y="-109728"/>
            <a:ext cx="187539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Experiments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5083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30790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NEUTRINOS @ FNAL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0080" y="678867"/>
            <a:ext cx="4506660" cy="610682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Cross Section measurements: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MINERvA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(Near detector)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MicroBooNE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Oscillations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Long base-line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NOvA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MINOS+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DUNE</a:t>
            </a: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Short base-line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MicroBooNE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SBND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3999" y="1440873"/>
            <a:ext cx="4857710" cy="534481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484" y="1073174"/>
            <a:ext cx="1371600" cy="1371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495" y="850621"/>
            <a:ext cx="5029200" cy="27744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818" y="3980087"/>
            <a:ext cx="6400800" cy="30298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4951"/>
            <a:ext cx="10058400" cy="27925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3194"/>
            <a:ext cx="10058400" cy="80045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712282" y="7093527"/>
            <a:ext cx="2368343" cy="230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TextBox 8"/>
          <p:cNvSpPr txBox="1"/>
          <p:nvPr/>
        </p:nvSpPr>
        <p:spPr>
          <a:xfrm>
            <a:off x="8418873" y="7047530"/>
            <a:ext cx="167410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00" dirty="0" err="1" smtClean="0"/>
              <a:t>Thanks</a:t>
            </a:r>
            <a:r>
              <a:rPr lang="es-ES_tradnl" sz="1300" dirty="0" smtClean="0"/>
              <a:t> to Laura </a:t>
            </a:r>
            <a:r>
              <a:rPr lang="es-ES_tradnl" sz="1300" dirty="0" err="1" smtClean="0"/>
              <a:t>Fields</a:t>
            </a:r>
            <a:endParaRPr lang="es-ES_tradnl" sz="1300" dirty="0"/>
          </a:p>
        </p:txBody>
      </p:sp>
      <p:sp>
        <p:nvSpPr>
          <p:cNvPr id="18" name="TextBox 17"/>
          <p:cNvSpPr txBox="1"/>
          <p:nvPr/>
        </p:nvSpPr>
        <p:spPr>
          <a:xfrm>
            <a:off x="1404283" y="2453918"/>
            <a:ext cx="2724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latin typeface="Arial" charset="0"/>
                <a:ea typeface="Arial" charset="0"/>
                <a:cs typeface="Arial" charset="0"/>
              </a:rPr>
              <a:t>Main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dirty="0" err="1" smtClean="0">
                <a:latin typeface="Arial" charset="0"/>
                <a:ea typeface="Arial" charset="0"/>
                <a:cs typeface="Arial" charset="0"/>
              </a:rPr>
              <a:t>Injector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 Neutrino </a:t>
            </a:r>
            <a:r>
              <a:rPr lang="es-ES_tradnl" b="1" dirty="0" err="1" smtClean="0">
                <a:latin typeface="Arial" charset="0"/>
                <a:ea typeface="Arial" charset="0"/>
                <a:cs typeface="Arial" charset="0"/>
              </a:rPr>
              <a:t>Experiment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dirty="0" err="1" smtClean="0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dirty="0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-A</a:t>
            </a:r>
            <a:endParaRPr lang="es-ES_tradnl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28109" y="4668982"/>
            <a:ext cx="6359565" cy="166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Left Arrow 12"/>
          <p:cNvSpPr/>
          <p:nvPr/>
        </p:nvSpPr>
        <p:spPr>
          <a:xfrm>
            <a:off x="3228109" y="4672814"/>
            <a:ext cx="1103673" cy="16242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TextBox 25"/>
          <p:cNvSpPr txBox="1"/>
          <p:nvPr/>
        </p:nvSpPr>
        <p:spPr>
          <a:xfrm>
            <a:off x="7712282" y="-109728"/>
            <a:ext cx="187539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Experiments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7409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530"/>
            <a:ext cx="10058400" cy="696222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30790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NEUTRINOS @ FNAL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34798" y="7047530"/>
            <a:ext cx="167410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00" dirty="0" err="1" smtClean="0"/>
              <a:t>Thanks</a:t>
            </a:r>
            <a:r>
              <a:rPr lang="es-ES_tradnl" sz="1300" dirty="0" smtClean="0"/>
              <a:t> to Laura </a:t>
            </a:r>
            <a:r>
              <a:rPr lang="es-ES_tradnl" sz="1300" dirty="0" err="1" smtClean="0"/>
              <a:t>Fields</a:t>
            </a:r>
            <a:endParaRPr lang="es-ES_tradnl" sz="1300" dirty="0"/>
          </a:p>
        </p:txBody>
      </p:sp>
      <p:sp>
        <p:nvSpPr>
          <p:cNvPr id="26" name="TextBox 25"/>
          <p:cNvSpPr txBox="1"/>
          <p:nvPr/>
        </p:nvSpPr>
        <p:spPr>
          <a:xfrm>
            <a:off x="7712282" y="-109728"/>
            <a:ext cx="187539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Experiments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6282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30790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NEUTRINOS @ FNAL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0080" y="678867"/>
            <a:ext cx="4506660" cy="579936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Cross Section measurements: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Minerva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(Near detector)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MicroBooNE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Oscillations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Long base-line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NOvA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MINOS+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DUNE</a:t>
            </a: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s-ES_tradnl" sz="2400" baseline="-25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sz="2400" baseline="-25000" dirty="0" smtClean="0"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CC inclusive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s-ES_tradnl" sz="2400" baseline="-25000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CC </a:t>
            </a:r>
            <a:r>
              <a:rPr lang="es-ES_tradnl" sz="2400" dirty="0" smtClean="0">
                <a:latin typeface="Symbol" charset="2"/>
                <a:ea typeface="Symbol" charset="2"/>
                <a:cs typeface="Symbol" charset="2"/>
              </a:rPr>
              <a:t>p</a:t>
            </a:r>
            <a:r>
              <a:rPr lang="es-ES_tradnl" sz="2400" baseline="30000" dirty="0" smtClean="0">
                <a:latin typeface="Arial" charset="0"/>
                <a:ea typeface="Arial" charset="0"/>
                <a:cs typeface="Arial" charset="0"/>
              </a:rPr>
              <a:t>0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3999" y="2175164"/>
            <a:ext cx="4857710" cy="275705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7712282" y="7093527"/>
            <a:ext cx="2368343" cy="230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TextBox 8"/>
          <p:cNvSpPr txBox="1"/>
          <p:nvPr/>
        </p:nvSpPr>
        <p:spPr>
          <a:xfrm>
            <a:off x="8201891" y="7047530"/>
            <a:ext cx="189108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00" dirty="0" err="1" smtClean="0"/>
              <a:t>Thanks</a:t>
            </a:r>
            <a:r>
              <a:rPr lang="es-ES_tradnl" sz="1300" dirty="0" smtClean="0"/>
              <a:t> to Mathew </a:t>
            </a:r>
            <a:r>
              <a:rPr lang="es-ES_tradnl" sz="1300" dirty="0" err="1" smtClean="0"/>
              <a:t>Toups</a:t>
            </a:r>
            <a:endParaRPr lang="es-ES_tradnl" sz="1300" dirty="0"/>
          </a:p>
        </p:txBody>
      </p:sp>
      <p:sp>
        <p:nvSpPr>
          <p:cNvPr id="18" name="Rectangle 17"/>
          <p:cNvSpPr/>
          <p:nvPr/>
        </p:nvSpPr>
        <p:spPr>
          <a:xfrm>
            <a:off x="502920" y="1122203"/>
            <a:ext cx="4857710" cy="98688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385" y="1342802"/>
            <a:ext cx="2075688" cy="79219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305095" y="2193109"/>
            <a:ext cx="2269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latin typeface="Arial" charset="0"/>
                <a:ea typeface="Arial" charset="0"/>
                <a:cs typeface="Arial" charset="0"/>
              </a:rPr>
              <a:t>Booster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 Neutrino </a:t>
            </a:r>
            <a:r>
              <a:rPr lang="es-ES_tradnl" b="1" dirty="0" err="1" smtClean="0">
                <a:latin typeface="Arial" charset="0"/>
                <a:ea typeface="Arial" charset="0"/>
                <a:cs typeface="Arial" charset="0"/>
              </a:rPr>
              <a:t>Experiment</a:t>
            </a:r>
            <a:endParaRPr lang="es-ES_tradnl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116" y="457200"/>
            <a:ext cx="4553712" cy="63972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40" y="393192"/>
            <a:ext cx="4843287" cy="333756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40" y="3703320"/>
            <a:ext cx="4572000" cy="3267906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9663480" y="3703320"/>
            <a:ext cx="404348" cy="1034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1332704"/>
            <a:ext cx="10058400" cy="600625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52945" y="5652655"/>
            <a:ext cx="2895600" cy="825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9" name="Rectangle 28"/>
          <p:cNvSpPr/>
          <p:nvPr/>
        </p:nvSpPr>
        <p:spPr>
          <a:xfrm>
            <a:off x="4983480" y="388795"/>
            <a:ext cx="5084064" cy="6704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2163611"/>
            <a:ext cx="4892040" cy="3389977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31" name="Picture 30"/>
          <p:cNvPicPr>
            <a:picLocks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1080"/>
          <a:stretch/>
        </p:blipFill>
        <p:spPr>
          <a:xfrm>
            <a:off x="5074920" y="2167128"/>
            <a:ext cx="4892040" cy="3392424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7712282" y="-109728"/>
            <a:ext cx="187539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Experiments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045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4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 animBg="1"/>
      <p:bldP spid="27" grpId="0" animBg="1"/>
      <p:bldP spid="16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640080" y="678867"/>
            <a:ext cx="2865056" cy="256803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Oscillations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Long base-line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MINOS+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DUNE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NOvA</a:t>
            </a: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30790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NEUTRINOS @ FNAL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3999" y="1907466"/>
            <a:ext cx="4857710" cy="240128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7712282" y="7093527"/>
            <a:ext cx="2368343" cy="230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TextBox 8"/>
          <p:cNvSpPr txBox="1"/>
          <p:nvPr/>
        </p:nvSpPr>
        <p:spPr>
          <a:xfrm>
            <a:off x="7148951" y="7047530"/>
            <a:ext cx="29440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00" dirty="0" err="1" smtClean="0"/>
              <a:t>Thanks</a:t>
            </a:r>
            <a:r>
              <a:rPr lang="es-ES_tradnl" sz="1300" dirty="0" smtClean="0"/>
              <a:t> to Justin Evans &amp; Alex Sousa</a:t>
            </a:r>
            <a:endParaRPr lang="es-ES_tradnl" sz="13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01" y="1838712"/>
            <a:ext cx="2075688" cy="15609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096" y="3435294"/>
            <a:ext cx="4572000" cy="367634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 rot="20763037">
            <a:off x="6366038" y="5251031"/>
            <a:ext cx="2865607" cy="615553"/>
          </a:xfrm>
          <a:prstGeom prst="rect">
            <a:avLst/>
          </a:prstGeom>
          <a:noFill/>
          <a:scene3d>
            <a:camera prst="orthographicFront">
              <a:rot lat="600000" lon="21000000" rev="21594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ES_tradnl" sz="17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Norther</a:t>
            </a:r>
            <a:r>
              <a:rPr lang="es-ES_tradnl" sz="1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Minnesota</a:t>
            </a:r>
          </a:p>
          <a:p>
            <a:r>
              <a:rPr lang="es-ES_tradnl" sz="1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 </a:t>
            </a:r>
            <a:r>
              <a:rPr lang="es-ES_tradnl" sz="17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1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7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Soudan</a:t>
            </a:r>
            <a:r>
              <a:rPr lang="es-ES_tradnl" sz="1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Mine</a:t>
            </a:r>
            <a:endParaRPr lang="es-ES_tradnl" sz="17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480" y="365760"/>
            <a:ext cx="4572000" cy="4095382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640080" y="4433436"/>
            <a:ext cx="6953227" cy="221415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Physics goals: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Precision neutrino oscillation measurements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Searches for sterile neutrinos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Non-standard interactions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Large extra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dimentions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455" y="365760"/>
            <a:ext cx="6400800" cy="37287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096" y="378150"/>
            <a:ext cx="4572000" cy="304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2834640"/>
            <a:ext cx="5486400" cy="44906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8951" y="678867"/>
            <a:ext cx="18703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ND</a:t>
            </a:r>
          </a:p>
          <a:p>
            <a:endParaRPr lang="es-ES_tradnl" sz="2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s-ES_tradnl" sz="2400" b="1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s-ES_tradnl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At </a:t>
            </a:r>
            <a:r>
              <a:rPr lang="es-ES_tradnl" sz="24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Fermilab</a:t>
            </a:r>
            <a:endParaRPr lang="es-ES_tradnl" sz="2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ight Brace 18"/>
          <p:cNvSpPr/>
          <p:nvPr/>
        </p:nvSpPr>
        <p:spPr>
          <a:xfrm>
            <a:off x="5389438" y="5624945"/>
            <a:ext cx="151883" cy="9144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3" name="TextBox 32"/>
          <p:cNvSpPr txBox="1"/>
          <p:nvPr/>
        </p:nvSpPr>
        <p:spPr>
          <a:xfrm>
            <a:off x="5805074" y="5860473"/>
            <a:ext cx="2632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Null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results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fo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far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148951" y="2673927"/>
            <a:ext cx="2715485" cy="572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5" name="TextBox 34"/>
          <p:cNvSpPr txBox="1"/>
          <p:nvPr/>
        </p:nvSpPr>
        <p:spPr>
          <a:xfrm>
            <a:off x="16616" y="2109979"/>
            <a:ext cx="2574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latin typeface="Arial" charset="0"/>
                <a:ea typeface="Arial" charset="0"/>
                <a:cs typeface="Arial" charset="0"/>
              </a:rPr>
              <a:t>Main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dirty="0" err="1" smtClean="0">
                <a:latin typeface="Arial" charset="0"/>
                <a:ea typeface="Arial" charset="0"/>
                <a:cs typeface="Arial" charset="0"/>
              </a:rPr>
              <a:t>Injector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 Neutrino </a:t>
            </a:r>
            <a:r>
              <a:rPr lang="es-ES_tradnl" b="1" dirty="0" err="1" smtClean="0">
                <a:latin typeface="Arial" charset="0"/>
                <a:ea typeface="Arial" charset="0"/>
                <a:cs typeface="Arial" charset="0"/>
              </a:rPr>
              <a:t>OScillations</a:t>
            </a:r>
            <a:endParaRPr lang="es-ES_tradnl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888" y="365760"/>
            <a:ext cx="6400800" cy="4228792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38" name="TextBox 37"/>
          <p:cNvSpPr txBox="1"/>
          <p:nvPr/>
        </p:nvSpPr>
        <p:spPr>
          <a:xfrm>
            <a:off x="7712282" y="-109728"/>
            <a:ext cx="187539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Experiments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6933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/>
      <p:bldP spid="31" grpId="1"/>
      <p:bldP spid="32" grpId="0"/>
      <p:bldP spid="6" grpId="0"/>
      <p:bldP spid="6" grpId="1"/>
      <p:bldP spid="19" grpId="0" animBg="1"/>
      <p:bldP spid="33" grpId="0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30790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NEUTRINOS @ FNAL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2282" y="-109728"/>
            <a:ext cx="187539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Experiments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12282" y="7093527"/>
            <a:ext cx="2368343" cy="230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TextBox 8"/>
          <p:cNvSpPr txBox="1"/>
          <p:nvPr/>
        </p:nvSpPr>
        <p:spPr>
          <a:xfrm>
            <a:off x="8409709" y="7059096"/>
            <a:ext cx="16832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00" dirty="0" err="1" smtClean="0"/>
              <a:t>Thanks</a:t>
            </a:r>
            <a:r>
              <a:rPr lang="es-ES_tradnl" sz="1300" dirty="0" smtClean="0"/>
              <a:t> to Jon </a:t>
            </a:r>
            <a:r>
              <a:rPr lang="es-ES_tradnl" sz="1300" dirty="0" err="1" smtClean="0"/>
              <a:t>Urheim</a:t>
            </a:r>
            <a:endParaRPr lang="es-ES_tradnl" sz="1300" dirty="0"/>
          </a:p>
        </p:txBody>
      </p:sp>
      <p:sp>
        <p:nvSpPr>
          <p:cNvPr id="26" name="TextBox 25"/>
          <p:cNvSpPr txBox="1"/>
          <p:nvPr/>
        </p:nvSpPr>
        <p:spPr>
          <a:xfrm>
            <a:off x="640080" y="678867"/>
            <a:ext cx="3034847" cy="398354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Oscillations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Long base-line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DUNE</a:t>
            </a: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DUNE</a:t>
            </a: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Short base-line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MicroBooNE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SBND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t="1" r="59095" b="-186"/>
          <a:stretch/>
        </p:blipFill>
        <p:spPr>
          <a:xfrm>
            <a:off x="1597972" y="1840366"/>
            <a:ext cx="2075688" cy="8302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Rectangle 7"/>
          <p:cNvSpPr/>
          <p:nvPr/>
        </p:nvSpPr>
        <p:spPr>
          <a:xfrm>
            <a:off x="365760" y="2670641"/>
            <a:ext cx="3638204" cy="2010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4760"/>
            <a:ext cx="10058400" cy="329167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37566" y="4267211"/>
            <a:ext cx="223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Beam</a:t>
            </a:r>
            <a:r>
              <a:rPr lang="es-ES_tradnl" dirty="0" smtClean="0"/>
              <a:t> </a:t>
            </a:r>
            <a:r>
              <a:rPr lang="es-ES_tradnl" dirty="0" err="1" smtClean="0"/>
              <a:t>power</a:t>
            </a:r>
            <a:r>
              <a:rPr lang="es-ES_tradnl" dirty="0" smtClean="0"/>
              <a:t>: 2.4 MW</a:t>
            </a:r>
            <a:endParaRPr lang="es-ES_tradnl" dirty="0"/>
          </a:p>
        </p:txBody>
      </p:sp>
      <p:sp>
        <p:nvSpPr>
          <p:cNvPr id="36" name="TextBox 35"/>
          <p:cNvSpPr txBox="1"/>
          <p:nvPr/>
        </p:nvSpPr>
        <p:spPr>
          <a:xfrm>
            <a:off x="3172694" y="6303836"/>
            <a:ext cx="1634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40 </a:t>
            </a:r>
            <a:r>
              <a:rPr lang="es-ES_tradnl" dirty="0" err="1" smtClean="0">
                <a:solidFill>
                  <a:schemeClr val="bg1"/>
                </a:solidFill>
              </a:rPr>
              <a:t>kton</a:t>
            </a:r>
            <a:r>
              <a:rPr lang="es-ES_tradnl" dirty="0" smtClean="0">
                <a:solidFill>
                  <a:schemeClr val="bg1"/>
                </a:solidFill>
              </a:rPr>
              <a:t> </a:t>
            </a:r>
            <a:r>
              <a:rPr lang="es-ES_tradnl" dirty="0" err="1" smtClean="0">
                <a:solidFill>
                  <a:schemeClr val="bg1"/>
                </a:solidFill>
              </a:rPr>
              <a:t>LArTPC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0" y="4130943"/>
            <a:ext cx="223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South Dakota</a:t>
            </a:r>
            <a:endParaRPr lang="es-ES_tradnl" dirty="0"/>
          </a:p>
        </p:txBody>
      </p:sp>
      <p:sp>
        <p:nvSpPr>
          <p:cNvPr id="16" name="TextBox 15"/>
          <p:cNvSpPr txBox="1"/>
          <p:nvPr/>
        </p:nvSpPr>
        <p:spPr>
          <a:xfrm>
            <a:off x="5586854" y="6303836"/>
            <a:ext cx="4000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solidFill>
                  <a:schemeClr val="bg1"/>
                </a:solidFill>
              </a:rPr>
              <a:t>Prototype</a:t>
            </a:r>
            <a:r>
              <a:rPr lang="es-ES_tradnl" dirty="0" smtClean="0">
                <a:solidFill>
                  <a:schemeClr val="bg1"/>
                </a:solidFill>
              </a:rPr>
              <a:t> </a:t>
            </a:r>
            <a:r>
              <a:rPr lang="es-ES_tradnl" dirty="0" err="1" smtClean="0">
                <a:solidFill>
                  <a:schemeClr val="bg1"/>
                </a:solidFill>
              </a:rPr>
              <a:t>detectors</a:t>
            </a:r>
            <a:r>
              <a:rPr lang="es-ES_tradnl" dirty="0" smtClean="0">
                <a:solidFill>
                  <a:schemeClr val="bg1"/>
                </a:solidFill>
              </a:rPr>
              <a:t>, CERN: 2018</a:t>
            </a:r>
          </a:p>
          <a:p>
            <a:r>
              <a:rPr lang="es-ES_tradnl" dirty="0" smtClean="0">
                <a:solidFill>
                  <a:schemeClr val="bg1"/>
                </a:solidFill>
              </a:rPr>
              <a:t>20 </a:t>
            </a:r>
            <a:r>
              <a:rPr lang="es-ES_tradnl" dirty="0" err="1" smtClean="0">
                <a:solidFill>
                  <a:schemeClr val="bg1"/>
                </a:solidFill>
              </a:rPr>
              <a:t>kton</a:t>
            </a:r>
            <a:r>
              <a:rPr lang="es-ES_tradnl" dirty="0" smtClean="0">
                <a:solidFill>
                  <a:schemeClr val="bg1"/>
                </a:solidFill>
              </a:rPr>
              <a:t> </a:t>
            </a:r>
            <a:r>
              <a:rPr lang="es-ES_tradnl" dirty="0" err="1" smtClean="0">
                <a:solidFill>
                  <a:schemeClr val="bg1"/>
                </a:solidFill>
              </a:rPr>
              <a:t>operations</a:t>
            </a:r>
            <a:r>
              <a:rPr lang="es-ES_tradnl" dirty="0" smtClean="0">
                <a:solidFill>
                  <a:schemeClr val="bg1"/>
                </a:solidFill>
              </a:rPr>
              <a:t> 2024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0080" y="2355297"/>
            <a:ext cx="7944780" cy="150639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Deep Underground Neutrino Experiment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Will use the Long Base-line Neutrino Facility (LBNF)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Most intense neutrino beam ever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12945" y="340617"/>
            <a:ext cx="6545455" cy="22141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Physics program: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Neutrinos Oscillations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Proton Decay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Supernova neutrinos </a:t>
            </a:r>
          </a:p>
          <a:p>
            <a:pPr lvl="2" hangingPunct="0">
              <a:buSzPts val="1287"/>
              <a:buBlip>
                <a:blip r:embed="rId3"/>
              </a:buBlip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Exotics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3231"/>
            <a:ext cx="10058400" cy="491986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03999" y="678866"/>
            <a:ext cx="3333710" cy="1481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Rectangle 19"/>
          <p:cNvSpPr/>
          <p:nvPr/>
        </p:nvSpPr>
        <p:spPr>
          <a:xfrm>
            <a:off x="4405745" y="1440873"/>
            <a:ext cx="3962403" cy="712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5936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  <p:bldP spid="15" grpId="1"/>
      <p:bldP spid="36" grpId="0"/>
      <p:bldP spid="36" grpId="1"/>
      <p:bldP spid="37" grpId="0"/>
      <p:bldP spid="37" grpId="1"/>
      <p:bldP spid="16" grpId="0"/>
      <p:bldP spid="16" grpId="1"/>
      <p:bldP spid="38" grpId="0"/>
      <p:bldP spid="38" grpId="1"/>
      <p:bldP spid="39" grpId="1"/>
      <p:bldP spid="18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626925"/>
            <a:ext cx="10058400" cy="670560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-1" y="626925"/>
            <a:ext cx="10058401" cy="13787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037727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2282" y="-73152"/>
            <a:ext cx="20296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Collaboration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26475"/>
            <a:ext cx="4499607" cy="158487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NuMI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Off-axis </a:t>
            </a:r>
            <a:r>
              <a:rPr lang="en-US" sz="2000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000" b="0" i="0" u="none" strike="noStrike" kern="1200" baseline="-250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Appearance,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Headquarters @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Fermilab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220+ members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46071" y="526475"/>
            <a:ext cx="3395976" cy="38583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20+ Institutions from:</a:t>
            </a:r>
            <a:endParaRPr lang="en-US" sz="20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40" y="357889"/>
            <a:ext cx="914400" cy="914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048" y="328953"/>
            <a:ext cx="1097280" cy="1097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9156" y="314961"/>
            <a:ext cx="1097280" cy="109728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9385810" y="422834"/>
            <a:ext cx="5748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420" y="1039617"/>
            <a:ext cx="1188720" cy="11887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193" y="1150976"/>
            <a:ext cx="822960" cy="822960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 flipH="1">
            <a:off x="7863181" y="1150976"/>
            <a:ext cx="594050" cy="4642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488" y="1091264"/>
            <a:ext cx="9144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501" y="1123265"/>
            <a:ext cx="1463040" cy="1095867"/>
          </a:xfrm>
          <a:prstGeom prst="rect">
            <a:avLst/>
          </a:prstGeom>
        </p:spPr>
      </p:pic>
      <p:cxnSp>
        <p:nvCxnSpPr>
          <p:cNvPr id="29" name="Straight Connector 28"/>
          <p:cNvCxnSpPr/>
          <p:nvPr/>
        </p:nvCxnSpPr>
        <p:spPr>
          <a:xfrm>
            <a:off x="7793055" y="794463"/>
            <a:ext cx="0" cy="534648"/>
          </a:xfrm>
          <a:prstGeom prst="line">
            <a:avLst/>
          </a:prstGeom>
          <a:ln w="2222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7793055" y="1514902"/>
            <a:ext cx="69270" cy="490762"/>
          </a:xfrm>
          <a:prstGeom prst="line">
            <a:avLst/>
          </a:prstGeom>
          <a:ln w="2222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9439328" y="1368264"/>
            <a:ext cx="0" cy="534648"/>
          </a:xfrm>
          <a:prstGeom prst="line">
            <a:avLst/>
          </a:prstGeom>
          <a:ln w="2222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6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6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6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6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6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8820" y="1097280"/>
            <a:ext cx="7500556" cy="539906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Introduction to neutrino physics at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Fermilab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Frontiers in particle physics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Intensity frontier &amp; neutrino experiments at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Fermilab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Neutrino physics with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NOvA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overview</a:t>
            </a: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Physics program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Detectors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Capabilities</a:t>
            </a: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results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4A1A14-A418-4580-B757-314BC8EB0CB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extBox 1"/>
          <p:cNvSpPr txBox="1"/>
          <p:nvPr/>
        </p:nvSpPr>
        <p:spPr>
          <a:xfrm>
            <a:off x="365760" y="-74139"/>
            <a:ext cx="161955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OUTLINE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91" b="16991"/>
          <a:stretch/>
        </p:blipFill>
        <p:spPr>
          <a:xfrm>
            <a:off x="9144" y="4846320"/>
            <a:ext cx="10058400" cy="24688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037727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4243" y="-109728"/>
            <a:ext cx="242528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Physics Program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1" y="526475"/>
            <a:ext cx="9155084" cy="425868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has an extensive physics program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Two main goals related to oscillations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4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Establish the neutrino mass hierarchy (3</a:t>
            </a:r>
            <a:r>
              <a:rPr lang="en-US" sz="2000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lvl="1" hangingPunct="0">
              <a:buSzPts val="1287"/>
              <a:buBlip>
                <a:blip r:embed="rId4"/>
              </a:buBlip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Measure the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CP phase (2,3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Cross section program with near detector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Sterile neutrinos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Supernova neutrinos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Exotics: Magnetic monopoles, neutrino magnetic moment, dark matter &amp; more</a:t>
            </a:r>
          </a:p>
        </p:txBody>
      </p:sp>
    </p:spTree>
    <p:extLst>
      <p:ext uri="{BB962C8B-B14F-4D97-AF65-F5344CB8AC3E}">
        <p14:creationId xmlns:p14="http://schemas.microsoft.com/office/powerpoint/2010/main" val="7052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5" y="335980"/>
            <a:ext cx="5246370" cy="699516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98419" y="-73152"/>
            <a:ext cx="187718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Far Detector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2258292" y="5296045"/>
            <a:ext cx="13854" cy="1938528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1953489" y="5199055"/>
            <a:ext cx="13854" cy="2121408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2452254" y="4880399"/>
            <a:ext cx="13854" cy="1965960"/>
          </a:xfrm>
          <a:prstGeom prst="line">
            <a:avLst/>
          </a:prstGeom>
          <a:ln w="25400">
            <a:solidFill>
              <a:srgbClr val="E03E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18132714">
            <a:off x="2037344" y="4767854"/>
            <a:ext cx="640080" cy="640080"/>
          </a:xfrm>
          <a:prstGeom prst="rect">
            <a:avLst/>
          </a:prstGeom>
          <a:noFill/>
          <a:ln w="50800">
            <a:solidFill>
              <a:srgbClr val="E03EFF"/>
            </a:solidFill>
          </a:ln>
          <a:scene3d>
            <a:camera prst="orthographicFront">
              <a:rot lat="3600000" lon="2700000" rev="84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79" t="84522" r="1174" b="-211"/>
          <a:stretch/>
        </p:blipFill>
        <p:spPr>
          <a:xfrm>
            <a:off x="2560320" y="6248395"/>
            <a:ext cx="2651760" cy="1097280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flipH="1" flipV="1">
            <a:off x="2757057" y="5005099"/>
            <a:ext cx="13854" cy="1463040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Screen Shot 2015-02-06 at 8.50.0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99613"/>
            <a:ext cx="5486400" cy="3224795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</p:pic>
      <p:cxnSp>
        <p:nvCxnSpPr>
          <p:cNvPr id="37" name="Straight Connector 36"/>
          <p:cNvCxnSpPr/>
          <p:nvPr/>
        </p:nvCxnSpPr>
        <p:spPr>
          <a:xfrm flipV="1">
            <a:off x="346350" y="512618"/>
            <a:ext cx="0" cy="3200400"/>
          </a:xfrm>
          <a:prstGeom prst="line">
            <a:avLst/>
          </a:prstGeom>
          <a:ln w="25400">
            <a:solidFill>
              <a:srgbClr val="8AD10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343302" y="3990115"/>
            <a:ext cx="3048" cy="2050467"/>
          </a:xfrm>
          <a:prstGeom prst="line">
            <a:avLst/>
          </a:prstGeom>
          <a:ln w="25400">
            <a:solidFill>
              <a:srgbClr val="8AD10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-41387" y="3657598"/>
            <a:ext cx="77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smtClean="0">
                <a:solidFill>
                  <a:srgbClr val="8AD101"/>
                </a:solidFill>
              </a:rPr>
              <a:t>175 m</a:t>
            </a:r>
            <a:endParaRPr lang="es-ES_tradnl" b="1">
              <a:solidFill>
                <a:srgbClr val="8AD10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1495607" y="6075092"/>
            <a:ext cx="678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smtClean="0">
                <a:solidFill>
                  <a:srgbClr val="E03EFF"/>
                </a:solidFill>
              </a:rPr>
              <a:t>60 m</a:t>
            </a:r>
            <a:endParaRPr lang="es-ES_tradnl" b="1">
              <a:solidFill>
                <a:srgbClr val="E03E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1235978">
            <a:off x="2396690" y="4623598"/>
            <a:ext cx="678873" cy="369332"/>
          </a:xfrm>
          <a:prstGeom prst="rect">
            <a:avLst/>
          </a:prstGeom>
          <a:noFill/>
          <a:scene3d>
            <a:camera prst="orthographicFront">
              <a:rot lat="0" lon="2700000" rev="0"/>
            </a:camera>
            <a:lightRig rig="threePt" dir="t"/>
          </a:scene3d>
        </p:spPr>
        <p:txBody>
          <a:bodyPr wrap="square" rtlCol="0">
            <a:spAutoFit/>
            <a:scene3d>
              <a:camera prst="orthographicFront">
                <a:rot lat="0" lon="2400000" rev="0"/>
              </a:camera>
              <a:lightRig rig="threePt" dir="t"/>
            </a:scene3d>
          </a:bodyPr>
          <a:lstStyle/>
          <a:p>
            <a:r>
              <a:rPr lang="es-ES_tradnl" b="1" dirty="0" smtClean="0">
                <a:solidFill>
                  <a:srgbClr val="E03EFF"/>
                </a:solidFill>
                <a:effectLst>
                  <a:outerShdw blurRad="254000" dist="38100" dir="16200000" rotWithShape="0">
                    <a:prstClr val="black">
                      <a:alpha val="40000"/>
                    </a:prstClr>
                  </a:outerShdw>
                </a:effectLst>
              </a:rPr>
              <a:t>15 m</a:t>
            </a:r>
            <a:endParaRPr lang="es-ES_tradnl" b="1" dirty="0">
              <a:solidFill>
                <a:srgbClr val="E03EFF"/>
              </a:solidFill>
              <a:effectLst>
                <a:outerShdw blurRad="2540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 rot="19698434">
            <a:off x="1828120" y="4731200"/>
            <a:ext cx="678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rgbClr val="E03EFF"/>
                </a:solidFill>
              </a:rPr>
              <a:t>15 m</a:t>
            </a:r>
            <a:endParaRPr lang="es-ES_tradnl" b="1" dirty="0">
              <a:solidFill>
                <a:srgbClr val="E03EFF"/>
              </a:solidFill>
            </a:endParaRPr>
          </a:p>
        </p:txBody>
      </p:sp>
      <p:pic>
        <p:nvPicPr>
          <p:cNvPr id="44" name="Picture 43" descr="Screen Shot 2015-02-06 at 8.31.30 A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 r="5786"/>
          <a:stretch/>
        </p:blipFill>
        <p:spPr>
          <a:xfrm>
            <a:off x="2083735" y="275252"/>
            <a:ext cx="4754880" cy="3840480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48" name="Elbow Connector 47"/>
          <p:cNvCxnSpPr/>
          <p:nvPr/>
        </p:nvCxnSpPr>
        <p:spPr>
          <a:xfrm rot="16200000" flipH="1">
            <a:off x="2854531" y="1257497"/>
            <a:ext cx="4240303" cy="2999925"/>
          </a:xfrm>
          <a:prstGeom prst="bentConnector3">
            <a:avLst>
              <a:gd name="adj1" fmla="val -644"/>
            </a:avLst>
          </a:prstGeom>
          <a:ln w="25400">
            <a:solidFill>
              <a:srgbClr val="8AD1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206992" y="4277183"/>
            <a:ext cx="145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Airbus A380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45318" y="377084"/>
            <a:ext cx="3313081" cy="3329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Far detector:</a:t>
            </a: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60 ⨉ 15 ⨉ 15 m</a:t>
            </a:r>
            <a:r>
              <a:rPr lang="en-US" sz="2400" baseline="30000" dirty="0" smtClean="0">
                <a:latin typeface="Arial" charset="0"/>
                <a:ea typeface="Arial" charset="0"/>
                <a:cs typeface="Arial" charset="0"/>
              </a:rPr>
              <a:t>3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14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kton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344000 channels</a:t>
            </a: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Largest PVC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free</a:t>
            </a:r>
          </a:p>
          <a:p>
            <a:pPr lvl="1" hangingPunct="0">
              <a:buSzPts val="1287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standing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structure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="0" i="0" u="none" strike="noStrike" kern="1200" baseline="-250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appearance</a:t>
            </a: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aseline="-25000" dirty="0" err="1" smtClean="0">
                <a:latin typeface="Arial" charset="0"/>
                <a:ea typeface="Arial" charset="0"/>
                <a:cs typeface="Arial" charset="0"/>
              </a:rPr>
              <a:t>μ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disappearance</a:t>
            </a: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Ash River, MN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64516" y="1681244"/>
            <a:ext cx="88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smtClean="0">
                <a:solidFill>
                  <a:srgbClr val="8AD101"/>
                </a:solidFill>
              </a:rPr>
              <a:t>810 km</a:t>
            </a:r>
            <a:endParaRPr lang="es-ES_tradnl" b="1" dirty="0">
              <a:solidFill>
                <a:srgbClr val="8AD101"/>
              </a:solidFill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222" b="80889" l="1778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5293">
            <a:off x="4796602" y="299878"/>
            <a:ext cx="1828800" cy="18288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94019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0"/>
                            </p:stCondLst>
                            <p:childTnLst>
                              <p:par>
                                <p:cTn id="7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8" grpId="0"/>
      <p:bldP spid="40" grpId="0"/>
      <p:bldP spid="42" grpId="0"/>
      <p:bldP spid="43" grpId="0"/>
      <p:bldP spid="51" grpId="0"/>
      <p:bldP spid="52" grpId="0"/>
      <p:bldP spid="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96512"/>
            <a:ext cx="4835703" cy="3227832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98419" y="-73152"/>
            <a:ext cx="204800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r Detector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8" name="Picture 17" descr="Screen Shot 2015-02-06 at 8.50.0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99613"/>
            <a:ext cx="5486400" cy="3224795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</p:pic>
      <p:cxnSp>
        <p:nvCxnSpPr>
          <p:cNvPr id="37" name="Straight Connector 36"/>
          <p:cNvCxnSpPr/>
          <p:nvPr/>
        </p:nvCxnSpPr>
        <p:spPr>
          <a:xfrm flipV="1">
            <a:off x="1676400" y="512618"/>
            <a:ext cx="0" cy="3200400"/>
          </a:xfrm>
          <a:prstGeom prst="line">
            <a:avLst/>
          </a:prstGeom>
          <a:ln w="25400">
            <a:solidFill>
              <a:srgbClr val="8AD10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288663" y="3657598"/>
            <a:ext cx="77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smtClean="0">
                <a:solidFill>
                  <a:srgbClr val="8AD101"/>
                </a:solidFill>
              </a:rPr>
              <a:t>175 m</a:t>
            </a:r>
            <a:endParaRPr lang="es-ES_tradnl" b="1">
              <a:solidFill>
                <a:srgbClr val="8AD101"/>
              </a:solidFill>
            </a:endParaRPr>
          </a:p>
        </p:txBody>
      </p:sp>
      <p:pic>
        <p:nvPicPr>
          <p:cNvPr id="44" name="Picture 43" descr="Screen Shot 2015-02-06 at 8.31.3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59" y="275252"/>
            <a:ext cx="5629464" cy="3840480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45" name="Elbow Connector 44"/>
          <p:cNvCxnSpPr/>
          <p:nvPr/>
        </p:nvCxnSpPr>
        <p:spPr>
          <a:xfrm rot="16200000" flipH="1">
            <a:off x="2897869" y="3598902"/>
            <a:ext cx="3583937" cy="2812326"/>
          </a:xfrm>
          <a:prstGeom prst="bentConnector3">
            <a:avLst>
              <a:gd name="adj1" fmla="val 100255"/>
            </a:avLst>
          </a:prstGeom>
          <a:ln w="25400">
            <a:solidFill>
              <a:srgbClr val="8AD1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206992" y="4277183"/>
            <a:ext cx="145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Airbus A380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45318" y="377084"/>
            <a:ext cx="3313081" cy="3329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Near detector:</a:t>
            </a: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14 ⨉ 4 ⨉ 4 m</a:t>
            </a:r>
            <a:r>
              <a:rPr lang="en-US" sz="2400" baseline="30000" dirty="0" smtClean="0">
                <a:latin typeface="Arial" charset="0"/>
                <a:ea typeface="Arial" charset="0"/>
                <a:cs typeface="Arial" charset="0"/>
              </a:rPr>
              <a:t>3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300 ton</a:t>
            </a: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20000 channels</a:t>
            </a: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100 m below the</a:t>
            </a:r>
          </a:p>
          <a:p>
            <a:pPr lvl="1" hangingPunct="0">
              <a:buSzPts val="1287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surface</a:t>
            </a: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@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Fermilab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="0" i="0" u="none" strike="noStrike" kern="1200" baseline="-250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background</a:t>
            </a:r>
          </a:p>
          <a:p>
            <a:pPr lvl="1" hangingPunct="0">
              <a:buSzPts val="1287"/>
              <a:buBlip>
                <a:blip r:embed="rId6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aseline="-25000" dirty="0" err="1" smtClean="0">
                <a:latin typeface="Arial" charset="0"/>
                <a:ea typeface="Arial" charset="0"/>
                <a:cs typeface="Arial" charset="0"/>
              </a:rPr>
              <a:t>μ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flux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222" b="80889" l="1778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5293">
            <a:off x="4616487" y="369153"/>
            <a:ext cx="1828800" cy="18288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15321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98419" y="-109728"/>
            <a:ext cx="187590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Composition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9" name="Picture 18" descr="Screen Shot 2015-02-06 at 9.06.0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693" y="919131"/>
            <a:ext cx="8229600" cy="6046557"/>
          </a:xfrm>
          <a:prstGeom prst="rect">
            <a:avLst/>
          </a:prstGeom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4665293" y="3282601"/>
            <a:ext cx="1097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PVC</a:t>
            </a:r>
            <a:endParaRPr lang="en-US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76661" y="4162826"/>
            <a:ext cx="4297680" cy="64633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detectors are identical except for their size, to minimize systematic uncertainties</a:t>
            </a:r>
            <a:endParaRPr lang="en-US" dirty="0"/>
          </a:p>
        </p:txBody>
      </p:sp>
      <p:pic>
        <p:nvPicPr>
          <p:cNvPr id="22" name="Picture 21" descr="Screen Shot 2015-02-06 at 9.13.1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993" y="618141"/>
            <a:ext cx="1874520" cy="24231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155513" y="1324739"/>
            <a:ext cx="2994660" cy="120032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Avalanche Photo Diodes, APD</a:t>
            </a:r>
          </a:p>
          <a:p>
            <a:r>
              <a:rPr lang="en-US" dirty="0" smtClean="0"/>
              <a:t>High quantum efficiency</a:t>
            </a:r>
          </a:p>
          <a:p>
            <a:r>
              <a:rPr lang="en-US" dirty="0" smtClean="0"/>
              <a:t>-15°C</a:t>
            </a:r>
          </a:p>
          <a:p>
            <a:r>
              <a:rPr lang="en-US" dirty="0" smtClean="0"/>
              <a:t>32 channels, pixels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993" y="3046181"/>
            <a:ext cx="1874519" cy="149639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1620988" y="3172691"/>
            <a:ext cx="41563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126" y="2937166"/>
            <a:ext cx="16486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Mineral </a:t>
            </a:r>
            <a:r>
              <a:rPr lang="es-ES_tradnl" sz="1200" dirty="0" err="1" smtClean="0">
                <a:latin typeface="Arial" charset="0"/>
                <a:ea typeface="Arial" charset="0"/>
                <a:cs typeface="Arial" charset="0"/>
              </a:rPr>
              <a:t>Oil</a:t>
            </a:r>
            <a:endParaRPr lang="es-ES_tradnl" sz="12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sz="1200" dirty="0" err="1" smtClean="0">
                <a:latin typeface="Arial" charset="0"/>
                <a:ea typeface="Arial" charset="0"/>
                <a:cs typeface="Arial" charset="0"/>
              </a:rPr>
              <a:t>Pseudocumene</a:t>
            </a:r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 (5%)</a:t>
            </a:r>
          </a:p>
          <a:p>
            <a:endParaRPr lang="es-ES_tradnl" sz="1200" dirty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67% active material</a:t>
            </a:r>
          </a:p>
          <a:p>
            <a:endParaRPr lang="es-ES_tradnl" sz="1200" dirty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 smtClean="0">
              <a:latin typeface="Arial" charset="0"/>
              <a:ea typeface="Arial" charset="0"/>
              <a:cs typeface="Arial" charset="0"/>
            </a:endParaRPr>
          </a:p>
          <a:p>
            <a:pPr algn="r"/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0.17 X</a:t>
            </a:r>
            <a:r>
              <a:rPr lang="es-ES_tradnl" sz="1200" baseline="-25000" dirty="0" smtClean="0">
                <a:latin typeface="Arial" charset="0"/>
                <a:ea typeface="Arial" charset="0"/>
                <a:cs typeface="Arial" charset="0"/>
              </a:rPr>
              <a:t>0</a:t>
            </a:r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 per </a:t>
            </a:r>
            <a:r>
              <a:rPr lang="es-ES_tradnl" sz="1200" dirty="0" err="1" smtClean="0">
                <a:latin typeface="Arial" charset="0"/>
                <a:ea typeface="Arial" charset="0"/>
                <a:cs typeface="Arial" charset="0"/>
              </a:rPr>
              <a:t>plane</a:t>
            </a:r>
            <a:endParaRPr lang="es-ES_tradnl" sz="1200" dirty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55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91141" y="-109728"/>
            <a:ext cx="114057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Layout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5" y="2004289"/>
            <a:ext cx="9061994" cy="369484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137925" y="2166849"/>
            <a:ext cx="8158480" cy="124968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>
                <a:solidFill>
                  <a:schemeClr val="tx1"/>
                </a:solidFill>
              </a:rPr>
              <a:t>Top </a:t>
            </a:r>
            <a:r>
              <a:rPr lang="es-ES_tradnl" sz="3600" dirty="0" err="1" smtClean="0">
                <a:solidFill>
                  <a:schemeClr val="tx1"/>
                </a:solidFill>
              </a:rPr>
              <a:t>view</a:t>
            </a:r>
            <a:endParaRPr lang="es-ES_tradnl" sz="36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37925" y="3558769"/>
            <a:ext cx="8158480" cy="18389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smtClean="0">
                <a:solidFill>
                  <a:srgbClr val="000000"/>
                </a:solidFill>
              </a:rPr>
              <a:t>Side </a:t>
            </a:r>
            <a:r>
              <a:rPr lang="en-US" sz="4000" dirty="0" smtClean="0">
                <a:solidFill>
                  <a:srgbClr val="000000"/>
                </a:solidFill>
              </a:rPr>
              <a:t>view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1202574" y="3915050"/>
            <a:ext cx="2272146" cy="111598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/>
              <a:t>Beam</a:t>
            </a:r>
            <a:r>
              <a:rPr lang="es-ES_tradnl" dirty="0" smtClean="0"/>
              <a:t> </a:t>
            </a:r>
            <a:r>
              <a:rPr lang="es-ES_tradnl" dirty="0" err="1" smtClean="0"/>
              <a:t>direction</a:t>
            </a:r>
            <a:endParaRPr lang="es-ES_trad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89" y="320040"/>
            <a:ext cx="7040880" cy="70408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56469" y="1749882"/>
            <a:ext cx="1524000" cy="369332"/>
          </a:xfrm>
          <a:prstGeom prst="rect">
            <a:avLst/>
          </a:prstGeom>
          <a:noFill/>
          <a:scene3d>
            <a:camera prst="orthographicFront">
              <a:rot lat="900000" lon="27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Side</a:t>
            </a:r>
            <a:r>
              <a:rPr lang="es-ES_tradnl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view</a:t>
            </a:r>
            <a:endParaRPr lang="es-ES_tradnl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183480">
            <a:off x="2116971" y="4126673"/>
            <a:ext cx="1200722" cy="369332"/>
          </a:xfrm>
          <a:prstGeom prst="rect">
            <a:avLst/>
          </a:prstGeom>
          <a:noFill/>
          <a:scene3d>
            <a:camera prst="orthographicFront">
              <a:rot lat="18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Top </a:t>
            </a:r>
            <a:r>
              <a:rPr lang="es-ES_tradnl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view</a:t>
            </a:r>
            <a:endParaRPr lang="es-ES_tradnl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93263" y="6317680"/>
            <a:ext cx="1952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solidFill>
                  <a:schemeClr val="bg1"/>
                </a:solidFill>
              </a:rPr>
              <a:t>First</a:t>
            </a:r>
            <a:r>
              <a:rPr lang="es-ES_tradnl" dirty="0" smtClean="0">
                <a:solidFill>
                  <a:schemeClr val="bg1"/>
                </a:solidFill>
              </a:rPr>
              <a:t> 3D </a:t>
            </a:r>
            <a:r>
              <a:rPr lang="es-ES_tradnl" dirty="0" err="1" smtClean="0">
                <a:solidFill>
                  <a:schemeClr val="bg1"/>
                </a:solidFill>
              </a:rPr>
              <a:t>event</a:t>
            </a:r>
            <a:endParaRPr lang="es-ES_tradnl" dirty="0" smtClean="0">
              <a:solidFill>
                <a:schemeClr val="bg1"/>
              </a:solidFill>
            </a:endParaRPr>
          </a:p>
          <a:p>
            <a:r>
              <a:rPr lang="es-ES_tradnl" dirty="0" err="1" smtClean="0">
                <a:solidFill>
                  <a:schemeClr val="bg1"/>
                </a:solidFill>
              </a:rPr>
              <a:t>May</a:t>
            </a:r>
            <a:r>
              <a:rPr lang="es-ES_tradnl" dirty="0" smtClean="0">
                <a:solidFill>
                  <a:schemeClr val="bg1"/>
                </a:solidFill>
              </a:rPr>
              <a:t> 21st 2013</a:t>
            </a:r>
            <a:endParaRPr lang="es-ES_trad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7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0591" y="-109728"/>
            <a:ext cx="203838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Display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10058400" cy="59477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2477" y="6747160"/>
            <a:ext cx="296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Charge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energy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deposition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05891" y="6747160"/>
            <a:ext cx="292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550 </a:t>
            </a:r>
            <a:r>
              <a:rPr lang="es-ES_tradnl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sec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exposure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FD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7768" y="402650"/>
            <a:ext cx="2623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>
                <a:latin typeface="Arial" charset="0"/>
                <a:ea typeface="Arial" charset="0"/>
                <a:cs typeface="Arial" charset="0"/>
              </a:rPr>
              <a:t>150 kHz 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of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Cosmic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rays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27236" y="5486396"/>
            <a:ext cx="201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Far</a:t>
            </a:r>
            <a:r>
              <a:rPr lang="es-ES_tradnl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Detector (FD)</a:t>
            </a:r>
            <a:endParaRPr lang="es-ES_tradnl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25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0591" y="-109728"/>
            <a:ext cx="203838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Display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64324" y="402650"/>
            <a:ext cx="599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Time-zoom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on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10 </a:t>
            </a:r>
            <a:r>
              <a:rPr lang="es-ES_tradnl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sec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interval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during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NuMI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beam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pulse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10058400" cy="597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87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0591" y="-109728"/>
            <a:ext cx="203838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Display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64324" y="402650"/>
            <a:ext cx="599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Close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-up of neutrino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interaction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far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detector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10058400" cy="600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4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64666" y="-73152"/>
            <a:ext cx="1721889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Calibration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57200"/>
            <a:ext cx="4663440" cy="3427245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3931920"/>
            <a:ext cx="4663440" cy="3354993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6" name="Picture 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20" y="3931920"/>
            <a:ext cx="4663440" cy="3355848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5072220" y="868680"/>
            <a:ext cx="5008404" cy="68078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Stopping muons provide absolute energy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scale (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dE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dX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4920" y="2226429"/>
            <a:ext cx="5008404" cy="68078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Attenuation in the wavelength shifting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fiber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35782" y="4405745"/>
            <a:ext cx="2466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Energy</a:t>
            </a:r>
            <a:r>
              <a:rPr lang="es-ES_tradnl" dirty="0" smtClean="0"/>
              <a:t> </a:t>
            </a:r>
            <a:r>
              <a:rPr lang="es-ES_tradnl" dirty="0" err="1" smtClean="0"/>
              <a:t>deposition</a:t>
            </a:r>
            <a:r>
              <a:rPr lang="es-ES_tradnl" dirty="0" smtClean="0"/>
              <a:t> of a muon </a:t>
            </a:r>
            <a:r>
              <a:rPr lang="es-ES_tradnl" dirty="0" err="1" smtClean="0"/>
              <a:t>crossing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far</a:t>
            </a:r>
            <a:r>
              <a:rPr lang="es-ES_tradnl" dirty="0" smtClean="0"/>
              <a:t> </a:t>
            </a:r>
            <a:r>
              <a:rPr lang="es-ES_tradnl" dirty="0" err="1" smtClean="0"/>
              <a:t>end</a:t>
            </a:r>
            <a:r>
              <a:rPr lang="es-ES_tradnl" dirty="0" smtClean="0"/>
              <a:t> ~40 PE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7556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64666" y="-73152"/>
            <a:ext cx="1721889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Calibration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1025239"/>
            <a:ext cx="4892040" cy="3396867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890655" y="2147457"/>
            <a:ext cx="96982" cy="997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499959"/>
            <a:ext cx="4892040" cy="2413077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219204" y="499122"/>
            <a:ext cx="2657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>
                <a:latin typeface="Symbol" charset="2"/>
                <a:ea typeface="Symbol" charset="2"/>
                <a:cs typeface="Symbol" charset="2"/>
              </a:rPr>
              <a:t>p</a:t>
            </a:r>
            <a:r>
              <a:rPr lang="es-ES_tradnl" sz="2400" baseline="30000" dirty="0" smtClean="0">
                <a:latin typeface="Arial" charset="0"/>
                <a:ea typeface="Arial" charset="0"/>
                <a:cs typeface="Arial" charset="0"/>
              </a:rPr>
              <a:t>0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invariant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mass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2220" y="868680"/>
            <a:ext cx="5008404" cy="363030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5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Checks to energy scale: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5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Hadronic shower hits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Michael electron energy from muon </a:t>
            </a:r>
          </a:p>
          <a:p>
            <a:pPr lvl="1" hangingPunct="0">
              <a:buSzPts val="1287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decays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Bremsstrahlung energy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Muon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dE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dX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All within 5% agreement</a:t>
            </a:r>
          </a:p>
        </p:txBody>
      </p:sp>
    </p:spTree>
    <p:extLst>
      <p:ext uri="{BB962C8B-B14F-4D97-AF65-F5344CB8AC3E}">
        <p14:creationId xmlns:p14="http://schemas.microsoft.com/office/powerpoint/2010/main" val="35073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" y="457200"/>
            <a:ext cx="4882896" cy="433742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Neutrino research requires a </a:t>
            </a:r>
          </a:p>
          <a:p>
            <a:pPr lvl="0" hangingPunct="0">
              <a:buSzPts val="1287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neutrino source, a beam</a:t>
            </a:r>
          </a:p>
          <a:p>
            <a:pPr lvl="0" hangingPunct="0">
              <a:buSzPts val="1287"/>
              <a:buBlip>
                <a:blip r:embed="rId3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0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Fermilab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accelerates protons up </a:t>
            </a:r>
          </a:p>
          <a:p>
            <a:pPr lvl="0" hangingPunct="0">
              <a:buSzPts val="1287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to 8 GeV with the Booster Ring</a:t>
            </a: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There is a Booster Neutrino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Beam (BNB)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Neutrino physics program with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the BNB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4A1A14-A418-4580-B757-314BC8EB0CB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extBox 1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44792" y="-73152"/>
            <a:ext cx="166187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The Beams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0" y="320040"/>
            <a:ext cx="5193792" cy="7016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15961" y="2820821"/>
            <a:ext cx="1808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Booster</a:t>
            </a:r>
            <a:r>
              <a:rPr lang="es-ES_tradnl" sz="21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Ring</a:t>
            </a:r>
            <a:endParaRPr lang="es-ES_tradnl" sz="21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72129" y="5321601"/>
            <a:ext cx="1808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Main</a:t>
            </a:r>
            <a:r>
              <a:rPr lang="es-ES_tradnl" sz="21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Injector</a:t>
            </a:r>
            <a:endParaRPr lang="es-ES_tradnl" sz="21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936992" y="3036264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936992" y="5553017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364198"/>
            <a:ext cx="7724413" cy="2971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144" y="3348693"/>
            <a:ext cx="4507438" cy="1008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683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93606" y="-73152"/>
            <a:ext cx="22258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Selection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4" name="Picture 13" descr="Screen Shot 2015-02-06 at 3.05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818848"/>
            <a:ext cx="10058400" cy="65188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48979" y="388795"/>
            <a:ext cx="271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What are we looking for?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Oval 3"/>
          <p:cNvSpPr/>
          <p:nvPr/>
        </p:nvSpPr>
        <p:spPr>
          <a:xfrm rot="243289">
            <a:off x="2767616" y="2813064"/>
            <a:ext cx="5707749" cy="803563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Oval 16"/>
          <p:cNvSpPr/>
          <p:nvPr/>
        </p:nvSpPr>
        <p:spPr>
          <a:xfrm rot="20888892">
            <a:off x="2136843" y="4317787"/>
            <a:ext cx="6303744" cy="872108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TextBox 5"/>
          <p:cNvSpPr txBox="1"/>
          <p:nvPr/>
        </p:nvSpPr>
        <p:spPr>
          <a:xfrm>
            <a:off x="990361" y="3706836"/>
            <a:ext cx="2880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Fuzzy energy depositions:</a:t>
            </a:r>
          </a:p>
          <a:p>
            <a:pPr algn="ctr"/>
            <a:endParaRPr lang="en-US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Electromagnetic shower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90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7" grpId="0" animBg="1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creen Shot 2015-02-06 at 3.05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822960"/>
            <a:ext cx="10058400" cy="6529606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93606" y="-73152"/>
            <a:ext cx="22258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Selection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48979" y="388795"/>
            <a:ext cx="271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What are we looking for?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Oval 3"/>
          <p:cNvSpPr/>
          <p:nvPr/>
        </p:nvSpPr>
        <p:spPr>
          <a:xfrm rot="21055294">
            <a:off x="1992469" y="2092891"/>
            <a:ext cx="7151210" cy="803563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Oval 16"/>
          <p:cNvSpPr/>
          <p:nvPr/>
        </p:nvSpPr>
        <p:spPr>
          <a:xfrm rot="21285942">
            <a:off x="1965836" y="4589543"/>
            <a:ext cx="6771975" cy="872108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TextBox 5"/>
          <p:cNvSpPr txBox="1"/>
          <p:nvPr/>
        </p:nvSpPr>
        <p:spPr>
          <a:xfrm>
            <a:off x="636103" y="3706836"/>
            <a:ext cx="3234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Track-like energy depositions:</a:t>
            </a:r>
          </a:p>
          <a:p>
            <a:pPr algn="ctr"/>
            <a:endParaRPr lang="en-US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Muon</a:t>
            </a:r>
            <a:endParaRPr lang="en-US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27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7" grpId="0" animBg="1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93606" y="-73152"/>
            <a:ext cx="22258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Selection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079" y="365760"/>
            <a:ext cx="8877993" cy="333535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Recent advancements in the fields of deep learning and computer vision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allow for a new event selection technique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 Convolutional Visual Network (CVN) uses as input calibrated hit maps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Abstract features are extracted from transformations applied to series of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processed images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CVN uses the abstract features to classify events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technique improves the sensitivity: equivalent to 30% more exposure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20" y="3794760"/>
            <a:ext cx="4892040" cy="3154680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3794760"/>
            <a:ext cx="4892040" cy="3154680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503999" y="3325091"/>
            <a:ext cx="8709274" cy="376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TextBox 8"/>
          <p:cNvSpPr txBox="1"/>
          <p:nvPr/>
        </p:nvSpPr>
        <p:spPr>
          <a:xfrm>
            <a:off x="817419" y="5372100"/>
            <a:ext cx="81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>
                <a:latin typeface="Arial" charset="0"/>
                <a:ea typeface="Arial" charset="0"/>
                <a:cs typeface="Arial" charset="0"/>
              </a:rPr>
              <a:t>Muon</a:t>
            </a:r>
            <a:endParaRPr lang="es-ES_tradnl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93865" y="5912427"/>
            <a:ext cx="977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>
                <a:latin typeface="Arial" charset="0"/>
                <a:ea typeface="Arial" charset="0"/>
                <a:cs typeface="Arial" charset="0"/>
              </a:rPr>
              <a:t>Shower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9460" y="7024253"/>
            <a:ext cx="422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A. </a:t>
            </a:r>
            <a:r>
              <a:rPr lang="es-ES_tradnl" dirty="0" err="1" smtClean="0"/>
              <a:t>Aurisiano</a:t>
            </a:r>
            <a:r>
              <a:rPr lang="es-ES_tradnl" dirty="0" smtClean="0"/>
              <a:t> </a:t>
            </a:r>
            <a:r>
              <a:rPr lang="es-ES_tradnl" i="1" dirty="0" smtClean="0"/>
              <a:t>et. al.</a:t>
            </a:r>
            <a:r>
              <a:rPr lang="es-ES_tradnl" dirty="0" smtClean="0"/>
              <a:t>, JINST </a:t>
            </a:r>
            <a:r>
              <a:rPr lang="es-ES_tradnl" b="1" dirty="0" smtClean="0"/>
              <a:t>11</a:t>
            </a:r>
            <a:r>
              <a:rPr lang="es-ES_tradnl" dirty="0" smtClean="0"/>
              <a:t>, P09001 (2016)</a:t>
            </a:r>
            <a:endParaRPr lang="es-ES_tradnl" dirty="0"/>
          </a:p>
        </p:txBody>
      </p:sp>
      <p:sp>
        <p:nvSpPr>
          <p:cNvPr id="22" name="TextBox 21"/>
          <p:cNvSpPr txBox="1"/>
          <p:nvPr/>
        </p:nvSpPr>
        <p:spPr>
          <a:xfrm>
            <a:off x="5072220" y="3847440"/>
            <a:ext cx="5008404" cy="186059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Each square is a convolution of the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event image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eatures maps</a:t>
            </a:r>
          </a:p>
        </p:txBody>
      </p:sp>
    </p:spTree>
    <p:extLst>
      <p:ext uri="{BB962C8B-B14F-4D97-AF65-F5344CB8AC3E}">
        <p14:creationId xmlns:p14="http://schemas.microsoft.com/office/powerpoint/2010/main" val="136057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 animBg="1"/>
      <p:bldP spid="9" grpId="0"/>
      <p:bldP spid="9" grpId="1"/>
      <p:bldP spid="20" grpId="0"/>
      <p:bldP spid="20" grpId="1"/>
      <p:bldP spid="2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" y="365760"/>
            <a:ext cx="5074920" cy="628488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For the muon neutrino disappearance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analysis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uses mainly the energy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deposition profiles of muons to identify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them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sought signal is a primary muon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coming from a charge current interaction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between a muon neutrino and target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nucleon/nucleus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A muon identification algorithm is </a:t>
            </a:r>
          </a:p>
          <a:p>
            <a:pPr lvl="1" hangingPunct="0">
              <a:buSzPts val="1287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 used</a:t>
            </a:r>
          </a:p>
          <a:p>
            <a:pPr lvl="1" hangingPunct="0">
              <a:buSzPts val="1287"/>
              <a:buBlip>
                <a:blip r:embed="rId3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background to this signal are: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Neutral current interactions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Beam electron neutrino interactions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0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Also beam anti-muons (not rejected </a:t>
            </a:r>
          </a:p>
          <a:p>
            <a:pPr lvl="1" hangingPunct="0">
              <a:buSzPts val="1287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by the algorith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Muon ID &gt; 0.75: is a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moun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!</a:t>
            </a:r>
          </a:p>
        </p:txBody>
      </p:sp>
      <p:sp>
        <p:nvSpPr>
          <p:cNvPr id="3" name="Rectangle 2"/>
          <p:cNvSpPr/>
          <p:nvPr/>
        </p:nvSpPr>
        <p:spPr>
          <a:xfrm>
            <a:off x="72167" y="1828800"/>
            <a:ext cx="4735360" cy="5333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" name="Picture 1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43"/>
          <a:stretch/>
        </p:blipFill>
        <p:spPr>
          <a:xfrm>
            <a:off x="5074920" y="457200"/>
            <a:ext cx="4892040" cy="3321755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4" name="Picture 3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43"/>
          <a:stretch/>
        </p:blipFill>
        <p:spPr>
          <a:xfrm>
            <a:off x="5074920" y="3840480"/>
            <a:ext cx="4892040" cy="3321756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7966364" y="3840480"/>
            <a:ext cx="1856509" cy="286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714509" y="5084618"/>
            <a:ext cx="13854" cy="17318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728363" y="5112328"/>
            <a:ext cx="7994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0302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7818" y="2646218"/>
            <a:ext cx="9455662" cy="286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914400"/>
            <a:ext cx="10058400" cy="59477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820" y="1117917"/>
            <a:ext cx="6400800" cy="434077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 flipV="1">
            <a:off x="2493816" y="5015344"/>
            <a:ext cx="978408" cy="1024128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602180" y="5020952"/>
            <a:ext cx="4031673" cy="1022273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35930" y="388795"/>
            <a:ext cx="31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Cosmic </a:t>
            </a:r>
            <a:r>
              <a:rPr lang="en-US" smtClean="0">
                <a:latin typeface="Arial" charset="0"/>
                <a:ea typeface="Arial" charset="0"/>
                <a:cs typeface="Arial" charset="0"/>
              </a:rPr>
              <a:t>background rejection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602180" y="6043225"/>
            <a:ext cx="0" cy="454557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63625" y="6044184"/>
            <a:ext cx="0" cy="454557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Brace 14"/>
          <p:cNvSpPr/>
          <p:nvPr/>
        </p:nvSpPr>
        <p:spPr>
          <a:xfrm rot="5400000">
            <a:off x="7014724" y="4343400"/>
            <a:ext cx="274127" cy="964134"/>
          </a:xfrm>
          <a:prstGeom prst="rightBrac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Right Brace 25"/>
          <p:cNvSpPr/>
          <p:nvPr/>
        </p:nvSpPr>
        <p:spPr>
          <a:xfrm rot="5400000">
            <a:off x="2886054" y="4343400"/>
            <a:ext cx="274127" cy="964134"/>
          </a:xfrm>
          <a:prstGeom prst="rightBrac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Right Brace 15"/>
          <p:cNvSpPr/>
          <p:nvPr/>
        </p:nvSpPr>
        <p:spPr>
          <a:xfrm rot="16200000">
            <a:off x="4326293" y="5212080"/>
            <a:ext cx="277220" cy="1682775"/>
          </a:xfrm>
          <a:prstGeom prst="rightBrac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7" name="Right Brace 26"/>
          <p:cNvSpPr/>
          <p:nvPr/>
        </p:nvSpPr>
        <p:spPr>
          <a:xfrm rot="16200000">
            <a:off x="2494479" y="5245673"/>
            <a:ext cx="274320" cy="1618488"/>
          </a:xfrm>
          <a:prstGeom prst="rightBrac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TextBox 16"/>
          <p:cNvSpPr txBox="1"/>
          <p:nvPr/>
        </p:nvSpPr>
        <p:spPr>
          <a:xfrm>
            <a:off x="3034151" y="5583379"/>
            <a:ext cx="109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rgbClr val="E03EFF"/>
                </a:solidFill>
              </a:rPr>
              <a:t>No </a:t>
            </a:r>
            <a:r>
              <a:rPr lang="es-ES_tradnl" b="1" dirty="0" err="1" smtClean="0">
                <a:solidFill>
                  <a:srgbClr val="E03EFF"/>
                </a:solidFill>
              </a:rPr>
              <a:t>beam</a:t>
            </a:r>
            <a:endParaRPr lang="es-ES_tradnl" b="1" dirty="0">
              <a:solidFill>
                <a:srgbClr val="E03E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20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  <p:bldP spid="15" grpId="0" animBg="1"/>
      <p:bldP spid="26" grpId="0" animBg="1"/>
      <p:bldP spid="16" grpId="0" animBg="1"/>
      <p:bldP spid="27" grpId="0" animBg="1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83480" y="5409385"/>
            <a:ext cx="5074920" cy="38583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smtClean="0">
                <a:latin typeface="Arial" charset="0"/>
                <a:ea typeface="Arial" charset="0"/>
                <a:cs typeface="Arial" charset="0"/>
              </a:rPr>
              <a:t> Muon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energy from range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57200"/>
            <a:ext cx="4892040" cy="3359594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3931920"/>
            <a:ext cx="4892040" cy="3356952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0" t="42113" r="25450" b="24405"/>
          <a:stretch/>
        </p:blipFill>
        <p:spPr>
          <a:xfrm>
            <a:off x="5074920" y="3073030"/>
            <a:ext cx="4892040" cy="1606341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5264727" y="3935446"/>
            <a:ext cx="997528" cy="378139"/>
          </a:xfrm>
          <a:prstGeom prst="right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>
                <a:solidFill>
                  <a:schemeClr val="tx1"/>
                </a:solidFill>
              </a:rPr>
              <a:t>Beam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16510" y="3470630"/>
            <a:ext cx="1066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500" smtClean="0">
                <a:solidFill>
                  <a:schemeClr val="bg1"/>
                </a:solidFill>
              </a:rPr>
              <a:t>)</a:t>
            </a:r>
            <a:endParaRPr lang="es-ES_tradnl" sz="450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15734" y="3734341"/>
            <a:ext cx="166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s-ES_tradnl" baseline="-25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z</a:t>
            </a:r>
            <a:endParaRPr lang="es-ES_tradnl" baseline="-25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20700000">
            <a:off x="6377158" y="3325840"/>
            <a:ext cx="3548237" cy="0"/>
          </a:xfrm>
          <a:prstGeom prst="line">
            <a:avLst/>
          </a:prstGeom>
          <a:ln w="25400">
            <a:solidFill>
              <a:srgbClr val="E03EF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20739662">
            <a:off x="7801774" y="3167444"/>
            <a:ext cx="640080" cy="27432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_tradnl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range</a:t>
            </a:r>
            <a:endParaRPr lang="es-ES_tradnl" dirty="0">
              <a:solidFill>
                <a:srgbClr val="E03E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74920" y="1371600"/>
            <a:ext cx="5074920" cy="97573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ND 98.4% beam purity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Excellent agreement between data &amp; MC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83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1"/>
      <p:bldP spid="15" grpId="0" animBg="1"/>
      <p:bldP spid="16" grpId="0"/>
      <p:bldP spid="20" grpId="0"/>
      <p:bldP spid="30" grpId="0" animBg="1"/>
      <p:bldP spid="35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57200"/>
            <a:ext cx="4892040" cy="3359594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3931920"/>
            <a:ext cx="4892040" cy="3356952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0" t="42113" r="25450" b="24405"/>
          <a:stretch/>
        </p:blipFill>
        <p:spPr>
          <a:xfrm>
            <a:off x="5074920" y="2200186"/>
            <a:ext cx="4892040" cy="1606341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5264727" y="3062602"/>
            <a:ext cx="997528" cy="378139"/>
          </a:xfrm>
          <a:prstGeom prst="right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>
                <a:solidFill>
                  <a:schemeClr val="tx1"/>
                </a:solidFill>
              </a:rPr>
              <a:t>Beam</a:t>
            </a:r>
            <a:endParaRPr lang="es-ES_tradnl" dirty="0">
              <a:solidFill>
                <a:schemeClr val="tx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20700000">
            <a:off x="6377158" y="2452996"/>
            <a:ext cx="3548237" cy="0"/>
          </a:xfrm>
          <a:prstGeom prst="line">
            <a:avLst/>
          </a:prstGeom>
          <a:ln w="25400">
            <a:solidFill>
              <a:srgbClr val="E03EF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20739662">
            <a:off x="7801774" y="2294600"/>
            <a:ext cx="640080" cy="27432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_tradnl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range</a:t>
            </a:r>
            <a:endParaRPr lang="es-ES_tradnl" dirty="0">
              <a:solidFill>
                <a:srgbClr val="E03E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74920" y="374061"/>
            <a:ext cx="5074920" cy="158487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Hadronic energy shower from calorimetry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000" baseline="-250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=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000" baseline="-25000" dirty="0" err="1" smtClean="0">
                <a:latin typeface="Arial" charset="0"/>
                <a:ea typeface="Arial" charset="0"/>
                <a:cs typeface="Arial" charset="0"/>
              </a:rPr>
              <a:t>had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+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000" baseline="-25000" dirty="0" err="1" smtClean="0">
                <a:latin typeface="Arial" charset="0"/>
                <a:ea typeface="Arial" charset="0"/>
                <a:cs typeface="Arial" charset="0"/>
              </a:rPr>
              <a:t>muon</a:t>
            </a:r>
            <a:endParaRPr lang="en-US" sz="2000" baseline="-25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Excellent agreement between data &amp; MC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368334" y="2951003"/>
            <a:ext cx="1196246" cy="800104"/>
          </a:xfrm>
          <a:prstGeom prst="ellipse">
            <a:avLst/>
          </a:prstGeom>
          <a:noFill/>
          <a:ln w="25400">
            <a:solidFill>
              <a:srgbClr val="E03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TextBox 20"/>
          <p:cNvSpPr txBox="1"/>
          <p:nvPr/>
        </p:nvSpPr>
        <p:spPr>
          <a:xfrm>
            <a:off x="7366899" y="3078288"/>
            <a:ext cx="148614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_tradnl" dirty="0" err="1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Hadronic</a:t>
            </a:r>
            <a:r>
              <a:rPr lang="es-ES_tradnl" dirty="0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Shower</a:t>
            </a:r>
            <a:endParaRPr lang="es-ES_tradnl" dirty="0">
              <a:solidFill>
                <a:srgbClr val="E03E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20" y="3931920"/>
            <a:ext cx="4892040" cy="3355848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5074920" y="955964"/>
            <a:ext cx="4892040" cy="1002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138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" grpId="0" animBg="1"/>
      <p:bldP spid="21" grpId="0"/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60520"/>
            <a:ext cx="4532135" cy="3108960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60120"/>
            <a:ext cx="4532135" cy="3108960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457200" y="960120"/>
            <a:ext cx="1698874" cy="235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40" y="960120"/>
            <a:ext cx="4535424" cy="3108960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40" y="4160520"/>
            <a:ext cx="4535424" cy="3108960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161307" y="412994"/>
            <a:ext cx="58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s-ES_tradnl" sz="2400" baseline="-25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CC FD </a:t>
            </a:r>
            <a:r>
              <a:rPr lang="es-ES_tradnl" sz="2400" dirty="0" err="1">
                <a:latin typeface="Arial" charset="0"/>
                <a:ea typeface="Arial" charset="0"/>
                <a:cs typeface="Arial" charset="0"/>
              </a:rPr>
              <a:t>c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andidate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events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distributions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98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1307" y="412994"/>
            <a:ext cx="58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s-ES_tradnl" sz="2400" baseline="-25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CC FD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energy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spectrum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6" y="1828800"/>
            <a:ext cx="6400800" cy="4719523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554651" y="3560613"/>
            <a:ext cx="1638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 smtClean="0">
                <a:latin typeface="Arial" charset="0"/>
                <a:ea typeface="Arial" charset="0"/>
                <a:cs typeface="Arial" charset="0"/>
              </a:rPr>
              <a:t>: 75 </a:t>
            </a:r>
            <a:r>
              <a:rPr lang="es-ES_tradnl" sz="1200" b="1" dirty="0" err="1" smtClean="0">
                <a:latin typeface="Arial" charset="0"/>
                <a:ea typeface="Arial" charset="0"/>
                <a:cs typeface="Arial" charset="0"/>
              </a:rPr>
              <a:t>selected</a:t>
            </a:r>
            <a:r>
              <a:rPr lang="es-ES_tradnl" sz="12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200" b="1" dirty="0" err="1" smtClean="0">
                <a:latin typeface="Arial" charset="0"/>
                <a:ea typeface="Arial" charset="0"/>
                <a:cs typeface="Arial" charset="0"/>
              </a:rPr>
              <a:t>events</a:t>
            </a:r>
            <a:endParaRPr lang="es-ES_tradnl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2637" y="2438396"/>
            <a:ext cx="206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 smtClean="0">
                <a:solidFill>
                  <a:srgbClr val="0B3BFF"/>
                </a:solidFill>
                <a:latin typeface="Arial" charset="0"/>
                <a:ea typeface="Arial" charset="0"/>
                <a:cs typeface="Arial" charset="0"/>
              </a:rPr>
              <a:t>473 ± 30</a:t>
            </a:r>
            <a:r>
              <a:rPr lang="es-ES_tradnl" sz="1200" dirty="0" smtClean="0">
                <a:solidFill>
                  <a:srgbClr val="0B3B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200" dirty="0" err="1" smtClean="0">
                <a:solidFill>
                  <a:srgbClr val="0B3BFF"/>
                </a:solidFill>
                <a:latin typeface="Arial" charset="0"/>
                <a:ea typeface="Arial" charset="0"/>
                <a:cs typeface="Arial" charset="0"/>
              </a:rPr>
              <a:t>expected</a:t>
            </a:r>
            <a:r>
              <a:rPr lang="es-ES_tradnl" sz="1200" dirty="0" smtClean="0">
                <a:solidFill>
                  <a:srgbClr val="0B3B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200" dirty="0" err="1" smtClean="0">
                <a:solidFill>
                  <a:srgbClr val="0B3BFF"/>
                </a:solidFill>
                <a:latin typeface="Arial" charset="0"/>
                <a:ea typeface="Arial" charset="0"/>
                <a:cs typeface="Arial" charset="0"/>
              </a:rPr>
              <a:t>events</a:t>
            </a:r>
            <a:endParaRPr lang="es-ES_tradnl" sz="1200" dirty="0" smtClean="0">
              <a:solidFill>
                <a:srgbClr val="0B3B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s-ES_tradnl" sz="1200" dirty="0" err="1" smtClean="0">
                <a:solidFill>
                  <a:srgbClr val="0B3BFF"/>
                </a:solidFill>
                <a:latin typeface="Arial" charset="0"/>
                <a:ea typeface="Arial" charset="0"/>
                <a:cs typeface="Arial" charset="0"/>
              </a:rPr>
              <a:t>from</a:t>
            </a:r>
            <a:r>
              <a:rPr lang="es-ES_tradnl" sz="1200" dirty="0" smtClean="0">
                <a:solidFill>
                  <a:srgbClr val="0B3BFF"/>
                </a:solidFill>
                <a:latin typeface="Arial" charset="0"/>
                <a:ea typeface="Arial" charset="0"/>
                <a:cs typeface="Arial" charset="0"/>
              </a:rPr>
              <a:t> ND </a:t>
            </a:r>
            <a:r>
              <a:rPr lang="es-ES_tradnl" sz="1200" dirty="0" err="1" smtClean="0">
                <a:solidFill>
                  <a:srgbClr val="0B3BFF"/>
                </a:solidFill>
                <a:latin typeface="Arial" charset="0"/>
                <a:ea typeface="Arial" charset="0"/>
                <a:cs typeface="Arial" charset="0"/>
              </a:rPr>
              <a:t>prediction</a:t>
            </a:r>
            <a:endParaRPr lang="es-ES_tradnl" sz="1200" dirty="0">
              <a:solidFill>
                <a:srgbClr val="0B3B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567056" y="2286000"/>
                <a:ext cx="3491344" cy="28325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Background candidates: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3.7 from beam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2.9 from cosmic rays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4"/>
                  </a:buBlip>
                </a:pPr>
                <a:r>
                  <a:rPr lang="en-US" sz="20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Oscillation fit from:</a:t>
                </a:r>
              </a:p>
              <a:p>
                <a:pPr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u="none" strike="noStrike" kern="1200" smtClean="0">
                        <a:ln>
                          <a:noFill/>
                        </a:ln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sSubSup>
                      <m:sSubSupPr>
                        <m:ctrlPr>
                          <a:rPr lang="en-US" sz="2000" b="0" i="1" u="none" strike="noStrike" kern="1200" smtClean="0">
                            <a:ln>
                              <a:noFill/>
                            </a:ln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sz="2000" b="0" i="1" u="none" strike="noStrike" kern="1200" smtClean="0">
                            <a:ln>
                              <a:noFill/>
                            </a:ln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u="none" strike="noStrike" kern="1200" smtClean="0">
                            <a:ln>
                              <a:noFill/>
                            </a:ln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32</m:t>
                        </m:r>
                      </m:sub>
                      <m:sup>
                        <m:r>
                          <a:rPr lang="en-US" sz="2000" b="0" i="1" u="none" strike="noStrike" kern="1200" smtClean="0">
                            <a:ln>
                              <a:noFill/>
                            </a:ln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sz="2000" b="0" i="1" u="none" strike="noStrike" kern="1200" smtClean="0">
                            <a:ln>
                              <a:noFill/>
                            </a:ln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u="none" strike="noStrike" kern="1200" smtClean="0">
                            <a:ln>
                              <a:noFill/>
                            </a:ln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&amp; </m:t>
                        </m:r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u="none" strike="noStrike" kern="1200" smtClean="0">
                            <a:ln>
                              <a:noFill/>
                            </a:ln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sz="20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7056" y="2286000"/>
                <a:ext cx="3491344" cy="2832592"/>
              </a:xfrm>
              <a:prstGeom prst="rect">
                <a:avLst/>
              </a:prstGeom>
              <a:blipFill rotWithShape="0">
                <a:blip r:embed="rId5"/>
                <a:stretch>
                  <a:fillRect t="-1075" b="-148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655865" y="4003964"/>
            <a:ext cx="2993760" cy="1316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TextBox 19"/>
          <p:cNvSpPr txBox="1"/>
          <p:nvPr/>
        </p:nvSpPr>
        <p:spPr>
          <a:xfrm>
            <a:off x="2137783" y="6696254"/>
            <a:ext cx="58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s-ES_tradnl" sz="2400" baseline="-25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Disappearance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observation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!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56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4" grpId="0"/>
      <p:bldP spid="18" grpId="1"/>
      <p:bldP spid="11" grpId="0" animBg="1"/>
      <p:bldP spid="11" grpId="1" animBg="1"/>
      <p:bldP spid="2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6" y="1856655"/>
            <a:ext cx="6126480" cy="4463934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289959" y="2286000"/>
                <a:ext cx="3906984" cy="41017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1900" dirty="0" smtClean="0">
                    <a:latin typeface="Arial" charset="0"/>
                    <a:ea typeface="Arial" charset="0"/>
                    <a:cs typeface="Arial" charset="0"/>
                  </a:rPr>
                  <a:t>Normal hierarchy case: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70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17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sz="17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</m:t>
                        </m:r>
                      </m:e>
                      <m:sub>
                        <m:r>
                          <a:rPr lang="en-US" sz="17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32</m:t>
                        </m:r>
                      </m:sub>
                      <m:sup>
                        <m:r>
                          <a:rPr lang="en-US" sz="17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bSup>
                    <m:r>
                      <a:rPr lang="en-US" sz="17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=(2.67</m:t>
                    </m:r>
                    <m:r>
                      <a:rPr lang="en-US" sz="17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±0.12</m:t>
                    </m:r>
                    <m:r>
                      <a:rPr lang="en-US" sz="17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)</m:t>
                    </m:r>
                    <m:r>
                      <a:rPr lang="en-US" sz="17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lang="en-US" sz="17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sz="17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17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1700" dirty="0" smtClean="0">
                    <a:latin typeface="Arial" charset="0"/>
                    <a:ea typeface="Arial" charset="0"/>
                    <a:cs typeface="Arial" charset="0"/>
                  </a:rPr>
                  <a:t> eV</a:t>
                </a:r>
                <a:r>
                  <a:rPr lang="en-US" sz="1700" baseline="30000" dirty="0" smtClean="0">
                    <a:latin typeface="Arial" charset="0"/>
                    <a:ea typeface="Arial" charset="0"/>
                    <a:cs typeface="Arial" charset="0"/>
                  </a:rPr>
                  <a:t>2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1700" dirty="0" smtClean="0">
                    <a:latin typeface="Arial" charset="0"/>
                    <a:ea typeface="Arial" charset="0"/>
                    <a:cs typeface="Arial" charset="0"/>
                  </a:rPr>
                  <a:t>sin</a:t>
                </a:r>
                <a:r>
                  <a:rPr lang="en-US" sz="1700" baseline="30000" dirty="0" smtClean="0">
                    <a:latin typeface="Arial" charset="0"/>
                    <a:ea typeface="Arial" charset="0"/>
                    <a:cs typeface="Arial" charset="0"/>
                  </a:rPr>
                  <a:t>2</a:t>
                </a:r>
                <a:r>
                  <a:rPr lang="en-US" sz="17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1700" dirty="0" smtClean="0">
                    <a:latin typeface="Symbol" charset="2"/>
                    <a:ea typeface="Symbol" charset="2"/>
                    <a:cs typeface="Symbol" charset="2"/>
                  </a:rPr>
                  <a:t>q</a:t>
                </a:r>
                <a:r>
                  <a:rPr lang="en-US" sz="1700" baseline="-25000" dirty="0" smtClean="0">
                    <a:latin typeface="Symbol" charset="2"/>
                    <a:ea typeface="Symbol" charset="2"/>
                    <a:cs typeface="Symbol" charset="2"/>
                  </a:rPr>
                  <a:t>23</a:t>
                </a:r>
                <a:r>
                  <a:rPr lang="en-US" sz="1700" dirty="0" smtClean="0">
                    <a:latin typeface="Arial" charset="0"/>
                    <a:ea typeface="Arial" charset="0"/>
                    <a:cs typeface="Arial" charset="0"/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70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17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0.40</m:t>
                        </m:r>
                      </m:e>
                      <m:sub>
                        <m:r>
                          <a:rPr lang="en-US" sz="17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−0.02</m:t>
                        </m:r>
                      </m:sub>
                      <m:sup>
                        <m:r>
                          <a:rPr lang="en-US" sz="17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+0.03</m:t>
                        </m:r>
                      </m:sup>
                    </m:sSubSup>
                    <m:r>
                      <a:rPr lang="en-US" sz="17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 </m:t>
                    </m:r>
                    <m:sSubSup>
                      <m:sSubSupPr>
                        <m:ctrlPr>
                          <a:rPr lang="en-US" sz="17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17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  (0.63</m:t>
                        </m:r>
                      </m:e>
                      <m:sub>
                        <m:r>
                          <a:rPr lang="en-US" sz="17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−0.03</m:t>
                        </m:r>
                      </m:sub>
                      <m:sup>
                        <m:r>
                          <a:rPr lang="en-US" sz="17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+0.02</m:t>
                        </m:r>
                      </m:sup>
                    </m:sSubSup>
                    <m:r>
                      <a:rPr lang="en-US" sz="17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endParaRPr lang="en-US" sz="17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4"/>
                  </a:buBlip>
                </a:pPr>
                <a:r>
                  <a:rPr lang="en-US" sz="19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Top systematic:</a:t>
                </a:r>
              </a:p>
              <a:p>
                <a:pPr hangingPunct="0">
                  <a:buSzPts val="1287"/>
                  <a:buBlip>
                    <a:blip r:embed="rId4"/>
                  </a:buBlip>
                </a:pPr>
                <a:endParaRPr lang="en-US" sz="19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19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Energy calibration (now)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19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1900" dirty="0" smtClean="0">
                    <a:latin typeface="Arial" charset="0"/>
                    <a:ea typeface="Arial" charset="0"/>
                    <a:cs typeface="Arial" charset="0"/>
                  </a:rPr>
                  <a:t>Hadronic modeling (before)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19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4"/>
                  </a:buBlip>
                </a:pPr>
                <a:r>
                  <a:rPr lang="en-US" sz="19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Analysis upgrades under current </a:t>
                </a:r>
              </a:p>
              <a:p>
                <a:pPr hangingPunct="0">
                  <a:buSzPts val="1287"/>
                </a:pPr>
                <a:r>
                  <a:rPr lang="en-US" sz="19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19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19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development, </a:t>
                </a:r>
                <a:r>
                  <a:rPr lang="en-US" sz="1900" b="0" i="1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e.g.</a:t>
                </a:r>
                <a:r>
                  <a:rPr lang="en-US" sz="19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energy </a:t>
                </a:r>
              </a:p>
              <a:p>
                <a:pPr hangingPunct="0">
                  <a:buSzPts val="1287"/>
                </a:pPr>
                <a:r>
                  <a:rPr lang="en-US" sz="19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19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19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resolution &amp; event selection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959" y="2286000"/>
                <a:ext cx="3906984" cy="4101720"/>
              </a:xfrm>
              <a:prstGeom prst="rect">
                <a:avLst/>
              </a:prstGeom>
              <a:blipFill rotWithShape="0">
                <a:blip r:embed="rId5"/>
                <a:stretch>
                  <a:fillRect t="-297" r="-936" b="-118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378764" y="4003964"/>
            <a:ext cx="3701859" cy="2316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TextBox 4"/>
          <p:cNvSpPr txBox="1"/>
          <p:nvPr/>
        </p:nvSpPr>
        <p:spPr>
          <a:xfrm>
            <a:off x="6835968" y="2604653"/>
            <a:ext cx="3149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4.5% </a:t>
            </a:r>
            <a:r>
              <a:rPr lang="es-ES_tradnl" dirty="0" err="1" smtClean="0">
                <a:solidFill>
                  <a:srgbClr val="FF0000"/>
                </a:solidFill>
              </a:rPr>
              <a:t>uncertainty</a:t>
            </a:r>
            <a:r>
              <a:rPr lang="es-ES_tradnl" dirty="0" smtClean="0">
                <a:solidFill>
                  <a:srgbClr val="FF0000"/>
                </a:solidFill>
              </a:rPr>
              <a:t>, MINOS 3.8%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1307" y="412994"/>
            <a:ext cx="58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Non-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maximal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mixing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favored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at 2.5</a:t>
            </a:r>
            <a:r>
              <a:rPr lang="es-ES_tradnl" sz="2400" dirty="0" smtClean="0">
                <a:latin typeface="Symbol" charset="2"/>
                <a:ea typeface="Symbol" charset="2"/>
                <a:cs typeface="Symbol" charset="2"/>
              </a:rPr>
              <a:t>s 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C. L.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78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 animBg="1"/>
      <p:bldP spid="11" grpId="1" animBg="1"/>
      <p:bldP spid="5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" y="4297681"/>
            <a:ext cx="4882896" cy="186027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Fermilab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accelerates protons up </a:t>
            </a:r>
          </a:p>
          <a:p>
            <a:pPr lvl="0" hangingPunct="0">
              <a:buSzPts val="1287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to 120 GeV with the Main Injector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There is a Neutrinos from Main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Injector (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NuMI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) beam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4A1A14-A418-4580-B757-314BC8EB0CB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extBox 1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44792" y="-73152"/>
            <a:ext cx="166187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The Beams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0" y="320040"/>
            <a:ext cx="5193792" cy="7016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15961" y="2820821"/>
            <a:ext cx="1808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Booster</a:t>
            </a:r>
            <a:r>
              <a:rPr lang="es-ES_tradnl" sz="21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Ring</a:t>
            </a:r>
            <a:endParaRPr lang="es-ES_tradnl" sz="21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72129" y="5321601"/>
            <a:ext cx="1808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Main</a:t>
            </a:r>
            <a:r>
              <a:rPr lang="es-ES_tradnl" sz="21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Injector</a:t>
            </a:r>
            <a:endParaRPr lang="es-ES_tradnl" sz="21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936992" y="3036264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936992" y="5553017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creen Shot 2015-02-06 at 7.51.17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" y="320040"/>
            <a:ext cx="10058400" cy="3801199"/>
          </a:xfrm>
          <a:prstGeom prst="rect">
            <a:avLst/>
          </a:prstGeom>
        </p:spPr>
      </p:pic>
      <p:pic>
        <p:nvPicPr>
          <p:cNvPr id="17" name="Picture 16" descr="Screen Shot 2015-02-06 at 8.25.4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4110875"/>
            <a:ext cx="10058400" cy="25766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6255" y="3144982"/>
            <a:ext cx="2840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Beam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pulse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every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~2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sec</a:t>
            </a:r>
            <a:endParaRPr lang="es-ES_tradnl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dirty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~10</a:t>
            </a:r>
            <a:r>
              <a:rPr lang="es-ES_tradnl" baseline="30000" dirty="0" smtClean="0">
                <a:latin typeface="Arial" charset="0"/>
                <a:ea typeface="Arial" charset="0"/>
                <a:cs typeface="Arial" charset="0"/>
              </a:rPr>
              <a:t>13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protons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/pulse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32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18295" y="-137160"/>
            <a:ext cx="2124371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57200"/>
            <a:ext cx="4892040" cy="3355848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91440" y="3588327"/>
            <a:ext cx="1058487" cy="2247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Rectangle 15"/>
          <p:cNvSpPr/>
          <p:nvPr/>
        </p:nvSpPr>
        <p:spPr>
          <a:xfrm flipV="1">
            <a:off x="91435" y="3081528"/>
            <a:ext cx="630936" cy="365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2296" y="557784"/>
            <a:ext cx="649224" cy="466344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20" y="457200"/>
            <a:ext cx="4892040" cy="3355848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5074920" y="459972"/>
            <a:ext cx="1058487" cy="2247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2" name="TextBox 21"/>
          <p:cNvSpPr txBox="1"/>
          <p:nvPr/>
        </p:nvSpPr>
        <p:spPr>
          <a:xfrm>
            <a:off x="16617" y="3940235"/>
            <a:ext cx="4966863" cy="334561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5"/>
              </a:buBlip>
              <a:tabLst/>
            </a:pPr>
            <a:r>
              <a:rPr lang="en-US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="0" i="0" u="none" strike="noStrike" kern="1200" baseline="-250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CC sample constrains: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5"/>
              </a:buBlip>
              <a:tabLst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intrinsic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CC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(3</a:t>
            </a:r>
            <a:r>
              <a:rPr lang="en-US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% adjustment </a:t>
            </a:r>
          </a:p>
          <a:p>
            <a:pPr lvl="1" hangingPunct="0">
              <a:buSzPts val="1287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to simulation)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5"/>
              </a:buBlip>
              <a:tabLst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CC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signal (2%)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hangingPunct="0">
              <a:buSzPts val="1287"/>
              <a:buBlip>
                <a:blip r:embed="rId5"/>
              </a:buBlip>
            </a:pPr>
            <a:r>
              <a:rPr lang="en-US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33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CC candidates (±5%)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Includes 8.2 candidates (±10%) from </a:t>
            </a:r>
          </a:p>
          <a:p>
            <a:pPr lvl="1" hangingPunct="0">
              <a:buSzPts val="1287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 background (independent from </a:t>
            </a:r>
          </a:p>
          <a:p>
            <a:pPr lvl="1" hangingPunct="0">
              <a:buSzPts val="1287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 oscillation parameters)</a:t>
            </a:r>
            <a:endParaRPr lang="en-US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20" y="3931920"/>
            <a:ext cx="4892040" cy="3355848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3085406" y="5514114"/>
            <a:ext cx="20546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smtClean="0">
                <a:solidFill>
                  <a:srgbClr val="FF0000"/>
                </a:solidFill>
              </a:rPr>
              <a:t>~17 to 42 </a:t>
            </a:r>
            <a:r>
              <a:rPr lang="es-ES_tradnl" sz="1400" dirty="0" err="1" smtClean="0">
                <a:solidFill>
                  <a:srgbClr val="FF0000"/>
                </a:solidFill>
              </a:rPr>
              <a:t>predicted</a:t>
            </a:r>
            <a:r>
              <a:rPr lang="es-ES_tradnl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400" baseline="-25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14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CC candidates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(depending on oscillation parameters)</a:t>
            </a:r>
            <a:r>
              <a:rPr lang="es-ES_tradnl" sz="1400" dirty="0" smtClean="0">
                <a:solidFill>
                  <a:srgbClr val="FF0000"/>
                </a:solidFill>
              </a:rPr>
              <a:t> </a:t>
            </a:r>
            <a:endParaRPr lang="es-ES_tradnl" sz="14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03999" y="6454366"/>
            <a:ext cx="4068001" cy="817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Rectangle 1"/>
          <p:cNvSpPr/>
          <p:nvPr/>
        </p:nvSpPr>
        <p:spPr>
          <a:xfrm>
            <a:off x="91435" y="5832764"/>
            <a:ext cx="2993971" cy="387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341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5" grpId="0"/>
      <p:bldP spid="17" grpId="0" animBg="1"/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2990" y="-91440"/>
            <a:ext cx="194477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Arial" charset="0"/>
                <a:ea typeface="Arial" charset="0"/>
                <a:cs typeface="Arial" charset="0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34" y="914400"/>
            <a:ext cx="6400800" cy="6072794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19134" y="4738255"/>
            <a:ext cx="274320" cy="2248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Rounded Rectangle 5"/>
          <p:cNvSpPr/>
          <p:nvPr/>
        </p:nvSpPr>
        <p:spPr>
          <a:xfrm>
            <a:off x="3319534" y="1219200"/>
            <a:ext cx="1920240" cy="5056909"/>
          </a:xfrm>
          <a:prstGeom prst="roundRect">
            <a:avLst/>
          </a:prstGeom>
          <a:solidFill>
            <a:srgbClr val="B93CFF">
              <a:alpha val="20000"/>
            </a:srgbClr>
          </a:solidFill>
          <a:ln>
            <a:noFill/>
          </a:ln>
          <a:effectLst>
            <a:glow rad="88900">
              <a:srgbClr val="B93CFF">
                <a:alpha val="50000"/>
              </a:srgbClr>
            </a:glow>
            <a:softEdge rad="114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TextBox 6"/>
          <p:cNvSpPr txBox="1"/>
          <p:nvPr/>
        </p:nvSpPr>
        <p:spPr>
          <a:xfrm>
            <a:off x="2535383" y="388795"/>
            <a:ext cx="5010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 charset="0"/>
                <a:ea typeface="Arial" charset="0"/>
                <a:cs typeface="Arial" charset="0"/>
              </a:rPr>
              <a:t>Single neutrino energy and baseline per ellipse</a:t>
            </a:r>
            <a:endParaRPr lang="es-ES_tradnl" dirty="0"/>
          </a:p>
        </p:txBody>
      </p:sp>
      <p:sp>
        <p:nvSpPr>
          <p:cNvPr id="27" name="Rounded Rectangle 26"/>
          <p:cNvSpPr/>
          <p:nvPr/>
        </p:nvSpPr>
        <p:spPr>
          <a:xfrm>
            <a:off x="4056586" y="1216152"/>
            <a:ext cx="457200" cy="5056909"/>
          </a:xfrm>
          <a:prstGeom prst="round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>
            <a:glow rad="88900">
              <a:srgbClr val="FFFF00">
                <a:alpha val="50000"/>
              </a:srgbClr>
            </a:glow>
            <a:softEdge rad="114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TextBox 10"/>
          <p:cNvSpPr txBox="1"/>
          <p:nvPr/>
        </p:nvSpPr>
        <p:spPr>
          <a:xfrm>
            <a:off x="3782268" y="5680364"/>
            <a:ext cx="980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Cartoon</a:t>
            </a:r>
            <a:endParaRPr lang="es-ES_tradnl" dirty="0"/>
          </a:p>
        </p:txBody>
      </p:sp>
      <p:sp>
        <p:nvSpPr>
          <p:cNvPr id="28" name="TextBox 27"/>
          <p:cNvSpPr txBox="1"/>
          <p:nvPr/>
        </p:nvSpPr>
        <p:spPr>
          <a:xfrm>
            <a:off x="6486682" y="2162601"/>
            <a:ext cx="3593942" cy="415128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700" dirty="0" smtClean="0">
                <a:solidFill>
                  <a:srgbClr val="0062FF"/>
                </a:solidFill>
                <a:latin typeface="Arial" charset="0"/>
                <a:ea typeface="Arial" charset="0"/>
                <a:cs typeface="Arial" charset="0"/>
              </a:rPr>
              <a:t>Normal hierarchy (NH)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17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7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Inverted hierarchy (IH)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1700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hangingPunct="0">
              <a:buSzPts val="1287"/>
              <a:buBlip>
                <a:blip r:embed="rId4"/>
              </a:buBlip>
            </a:pPr>
            <a:r>
              <a:rPr lang="en-US" sz="17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If</a:t>
            </a:r>
            <a:r>
              <a:rPr lang="en-US" sz="17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sin</a:t>
            </a:r>
            <a:r>
              <a:rPr lang="en-US" sz="1700" baseline="30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700" dirty="0"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sz="1700" baseline="-25000" dirty="0">
                <a:latin typeface="Symbol" charset="2"/>
                <a:ea typeface="Symbol" charset="2"/>
                <a:cs typeface="Symbol" charset="2"/>
              </a:rPr>
              <a:t>23</a:t>
            </a: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0.5: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17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4"/>
              </a:buBlip>
            </a:pP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 Most challenging case</a:t>
            </a:r>
          </a:p>
          <a:p>
            <a:pPr lvl="1" hangingPunct="0">
              <a:buSzPts val="1287"/>
              <a:buBlip>
                <a:blip r:embed="rId4"/>
              </a:buBlip>
            </a:pPr>
            <a:endParaRPr lang="en-US" sz="17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4"/>
              </a:buBlip>
            </a:pPr>
            <a:endParaRPr lang="en-US" sz="1700" dirty="0" smtClean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4"/>
              </a:buBlip>
            </a:pPr>
            <a:endParaRPr lang="en-US" sz="17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17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17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If NH &amp; sin</a:t>
            </a:r>
            <a:r>
              <a:rPr lang="en-US" sz="1700" baseline="30000" dirty="0" smtClean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700" dirty="0" smtClean="0"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sz="1700" baseline="-25000" dirty="0" smtClean="0">
                <a:latin typeface="Symbol" charset="2"/>
                <a:ea typeface="Symbol" charset="2"/>
                <a:cs typeface="Symbol" charset="2"/>
              </a:rPr>
              <a:t>23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 &lt; 0.5: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17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4"/>
              </a:buBlip>
            </a:pP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 Anti-neutrinos run is key to </a:t>
            </a:r>
          </a:p>
          <a:p>
            <a:pPr lvl="1" hangingPunct="0">
              <a:buSzPts val="1287"/>
            </a:pP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 close on </a:t>
            </a:r>
            <a:r>
              <a:rPr lang="en-US" sz="1700" dirty="0" err="1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1700" baseline="-25000" dirty="0" err="1" smtClean="0">
                <a:latin typeface="Arial" charset="0"/>
                <a:ea typeface="Arial" charset="0"/>
                <a:cs typeface="Arial" charset="0"/>
              </a:rPr>
              <a:t>cp</a:t>
            </a:r>
            <a:r>
              <a:rPr lang="en-US" sz="1700" baseline="-25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17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</a:pPr>
            <a:r>
              <a:rPr lang="en-US" sz="17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endParaRPr lang="en-US" sz="1700" b="0" i="0" u="none" strike="noStrike" kern="1200" baseline="-250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 rot="16200000">
            <a:off x="3371891" y="2441166"/>
            <a:ext cx="457200" cy="5266944"/>
          </a:xfrm>
          <a:prstGeom prst="round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>
            <a:glow rad="88900">
              <a:srgbClr val="FFFF00">
                <a:alpha val="50000"/>
              </a:srgbClr>
            </a:glow>
            <a:softEdge rad="114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Rectangle 13"/>
          <p:cNvSpPr/>
          <p:nvPr/>
        </p:nvSpPr>
        <p:spPr>
          <a:xfrm>
            <a:off x="6547644" y="5001494"/>
            <a:ext cx="3316792" cy="1143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Rectangle 29"/>
          <p:cNvSpPr/>
          <p:nvPr/>
        </p:nvSpPr>
        <p:spPr>
          <a:xfrm>
            <a:off x="6547644" y="3172864"/>
            <a:ext cx="3316792" cy="1143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8966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 animBg="1"/>
      <p:bldP spid="11" grpId="0"/>
      <p:bldP spid="28" grpId="1"/>
      <p:bldP spid="29" grpId="0" animBg="1"/>
      <p:bldP spid="14" grpId="0" animBg="1"/>
      <p:bldP spid="3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2990" y="-91440"/>
            <a:ext cx="194477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Arial" charset="0"/>
                <a:ea typeface="Arial" charset="0"/>
                <a:cs typeface="Arial" charset="0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3268" y="4738255"/>
            <a:ext cx="274320" cy="2248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57200"/>
            <a:ext cx="4892040" cy="3383280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pic>
        <p:nvPicPr>
          <p:cNvPr id="4" name="Picture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20" y="457200"/>
            <a:ext cx="4892040" cy="3383280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5072220" y="3032760"/>
            <a:ext cx="412559" cy="332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13" name="Straight Connector 12"/>
          <p:cNvCxnSpPr/>
          <p:nvPr/>
        </p:nvCxnSpPr>
        <p:spPr>
          <a:xfrm>
            <a:off x="845127" y="2369127"/>
            <a:ext cx="4003964" cy="0"/>
          </a:xfrm>
          <a:prstGeom prst="line">
            <a:avLst/>
          </a:prstGeom>
          <a:ln w="254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41248" y="1302319"/>
            <a:ext cx="4003964" cy="0"/>
          </a:xfrm>
          <a:prstGeom prst="line">
            <a:avLst/>
          </a:prstGeom>
          <a:ln w="254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42333" y="3877315"/>
            <a:ext cx="4797552" cy="343827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5"/>
              </a:buBlip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NH/IH &amp; sin</a:t>
            </a:r>
            <a:r>
              <a:rPr lang="en-US" sz="2400" baseline="30000" dirty="0" smtClean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sz="2400" baseline="-25000" dirty="0" smtClean="0">
                <a:latin typeface="Symbol" charset="2"/>
                <a:ea typeface="Symbol" charset="2"/>
                <a:cs typeface="Symbol" charset="2"/>
              </a:rPr>
              <a:t>23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&gt; 0.5: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Allowed at 1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s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sz="2400" b="0" i="0" u="none" strike="noStrike" kern="1200" dirty="0">
              <a:ln>
                <a:noFill/>
              </a:ln>
              <a:latin typeface="Symbol" charset="2"/>
              <a:ea typeface="Symbol" charset="2"/>
              <a:cs typeface="Symbol" charset="2"/>
            </a:endParaRPr>
          </a:p>
          <a:p>
            <a:pPr lvl="0" hangingPunct="0">
              <a:buSzPts val="1287"/>
              <a:buBlip>
                <a:blip r:embed="rId5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sin</a:t>
            </a:r>
            <a:r>
              <a:rPr lang="en-US" sz="2400" baseline="30000" dirty="0" smtClean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sz="2400" baseline="-25000" dirty="0">
                <a:latin typeface="Symbol" charset="2"/>
                <a:ea typeface="Symbol" charset="2"/>
                <a:cs typeface="Symbol" charset="2"/>
              </a:rPr>
              <a:t>23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&lt;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0.5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:</a:t>
            </a: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hangingPunct="0">
              <a:buSzPts val="1287"/>
              <a:buBlip>
                <a:blip r:embed="rId5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NH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allowed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at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s</a:t>
            </a: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IH rejected at 3</a:t>
            </a:r>
            <a:r>
              <a:rPr lang="en-US" sz="2400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for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400" b="0" i="0" u="none" strike="noStrike" kern="1200" baseline="-250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cp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~ </a:t>
            </a:r>
            <a:r>
              <a:rPr lang="en-US" sz="2400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p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/2</a:t>
            </a: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Global best fit: </a:t>
            </a:r>
            <a:r>
              <a:rPr lang="en-US" sz="2400" b="1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400" b="1" baseline="-250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cp</a:t>
            </a:r>
            <a:r>
              <a:rPr lang="en-US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= </a:t>
            </a:r>
            <a:r>
              <a:rPr lang="en-US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1.49</a:t>
            </a:r>
            <a:r>
              <a:rPr lang="en-US" sz="2400" b="1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p</a:t>
            </a:r>
            <a:endParaRPr lang="en-US" sz="2400" b="1" i="0" u="none" strike="noStrike" kern="1200" dirty="0" smtClean="0">
              <a:ln>
                <a:noFill/>
              </a:ln>
              <a:solidFill>
                <a:srgbClr val="FF000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5806440" y="1298448"/>
            <a:ext cx="4003964" cy="0"/>
          </a:xfrm>
          <a:prstGeom prst="line">
            <a:avLst/>
          </a:prstGeom>
          <a:ln w="25400">
            <a:solidFill>
              <a:srgbClr val="006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06440" y="2368296"/>
            <a:ext cx="4003964" cy="0"/>
          </a:xfrm>
          <a:prstGeom prst="line">
            <a:avLst/>
          </a:prstGeom>
          <a:ln w="25400">
            <a:solidFill>
              <a:srgbClr val="006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642333" y="5389417"/>
            <a:ext cx="5000657" cy="1517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8" name="Rectangle 27"/>
          <p:cNvSpPr/>
          <p:nvPr/>
        </p:nvSpPr>
        <p:spPr>
          <a:xfrm>
            <a:off x="2642616" y="6907320"/>
            <a:ext cx="5000657" cy="360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4-Point Star 14"/>
          <p:cNvSpPr>
            <a:spLocks noChangeAspect="1"/>
          </p:cNvSpPr>
          <p:nvPr/>
        </p:nvSpPr>
        <p:spPr>
          <a:xfrm>
            <a:off x="3699167" y="2186075"/>
            <a:ext cx="365760" cy="358627"/>
          </a:xfrm>
          <a:prstGeom prst="star4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TextBox 15"/>
          <p:cNvSpPr txBox="1"/>
          <p:nvPr/>
        </p:nvSpPr>
        <p:spPr>
          <a:xfrm>
            <a:off x="6788727" y="4114800"/>
            <a:ext cx="2874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Best</a:t>
            </a:r>
            <a:r>
              <a:rPr lang="es-ES_tradnl" b="1" dirty="0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dirty="0" err="1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fit</a:t>
            </a:r>
            <a:r>
              <a:rPr lang="es-ES_tradnl" b="1" dirty="0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NH/IH: </a:t>
            </a:r>
            <a:r>
              <a:rPr lang="es-ES_tradnl" b="1" dirty="0" smtClean="0">
                <a:solidFill>
                  <a:srgbClr val="00B050"/>
                </a:solidFill>
                <a:latin typeface="Symbol" charset="2"/>
                <a:ea typeface="Symbol" charset="2"/>
                <a:cs typeface="Symbol" charset="2"/>
              </a:rPr>
              <a:t>Dc</a:t>
            </a:r>
            <a:r>
              <a:rPr lang="es-ES_tradnl" b="1" baseline="30000" dirty="0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lang="es-ES_tradnl" b="1" dirty="0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= 0.47</a:t>
            </a:r>
            <a:endParaRPr lang="es-ES_tradnl" b="1" dirty="0">
              <a:solidFill>
                <a:srgbClr val="00B05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/>
      <p:bldP spid="14" grpId="0" animBg="1"/>
      <p:bldP spid="28" grpId="0" animBg="1"/>
      <p:bldP spid="15" grpId="0" animBg="1"/>
      <p:bldP spid="1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431827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err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49020" y="-91440"/>
            <a:ext cx="220022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Arial" charset="0"/>
                <a:ea typeface="Arial" charset="0"/>
                <a:cs typeface="Arial" charset="0"/>
              </a:rPr>
              <a:t>Coming Soon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57200"/>
            <a:ext cx="4892040" cy="3355848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91440" y="3477491"/>
            <a:ext cx="157942" cy="335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20" y="457200"/>
            <a:ext cx="4892040" cy="3355848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852" y="2328016"/>
            <a:ext cx="1371600" cy="1130717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3931920"/>
            <a:ext cx="4892040" cy="3355848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2797587" y="4558145"/>
            <a:ext cx="1608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>
                <a:latin typeface="Arial" charset="0"/>
                <a:ea typeface="Arial" charset="0"/>
                <a:cs typeface="Arial" charset="0"/>
              </a:rPr>
              <a:t>Simulation</a:t>
            </a:r>
            <a:endParaRPr lang="es-ES_tradnl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dirty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Awaiting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a Supernova</a:t>
            </a:r>
            <a:r>
              <a:rPr lang="is-IS" dirty="0" smtClean="0">
                <a:latin typeface="Arial" charset="0"/>
                <a:ea typeface="Arial" charset="0"/>
                <a:cs typeface="Arial" charset="0"/>
              </a:rPr>
              <a:t>…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0035"/>
          <a:stretch/>
        </p:blipFill>
        <p:spPr>
          <a:xfrm>
            <a:off x="5196915" y="4654296"/>
            <a:ext cx="2616200" cy="26334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" t="49754" r="6990" b="-61"/>
          <a:stretch/>
        </p:blipFill>
        <p:spPr>
          <a:xfrm>
            <a:off x="7485107" y="4645152"/>
            <a:ext cx="2377440" cy="26517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6165278" y="3931920"/>
            <a:ext cx="2618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Cross </a:t>
            </a:r>
            <a:r>
              <a:rPr lang="es-ES_tradnl" b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Section</a:t>
            </a:r>
            <a:r>
              <a:rPr lang="es-ES_tradnl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Studies</a:t>
            </a:r>
            <a:endParaRPr lang="es-ES_tradnl" b="1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91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1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2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Rectangle 22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4" name="TextBox 23"/>
          <p:cNvSpPr txBox="1"/>
          <p:nvPr/>
        </p:nvSpPr>
        <p:spPr>
          <a:xfrm>
            <a:off x="365760" y="-74139"/>
            <a:ext cx="228627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CONCLUSION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" y="1371599"/>
            <a:ext cx="8888565" cy="412467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The Intensity Frontier is a global effort to measure all terms of the oscillation matrix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dirty="0"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</a:t>
            </a:r>
            <a:r>
              <a:rPr lang="en-US" sz="1800" b="0" i="0" u="none" strike="noStrike" kern="1200" dirty="0" err="1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operates better that initially expected</a:t>
            </a: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</a:t>
            </a:r>
            <a:r>
              <a:rPr lang="en-US" sz="1800" b="0" i="0" u="none" strike="noStrike" kern="1200" dirty="0" err="1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confirmed </a:t>
            </a:r>
            <a:r>
              <a:rPr lang="en-US" sz="1800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800" b="0" i="0" u="none" strike="noStrike" kern="1200" baseline="-250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e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appearance (&gt;8</a:t>
            </a:r>
            <a:r>
              <a:rPr lang="en-US" sz="1800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)</a:t>
            </a: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</a:t>
            </a:r>
            <a:r>
              <a:rPr lang="en-US" sz="1800" b="0" i="0" u="none" strike="noStrike" kern="1200" dirty="0" err="1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favors Normal Hierarchy and maximal (</a:t>
            </a:r>
            <a:r>
              <a:rPr lang="en-US" sz="1800" b="0" i="0" u="none" strike="noStrike" kern="1200" dirty="0" err="1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1800" b="0" i="0" u="none" strike="noStrike" kern="1200" baseline="-25000" dirty="0" err="1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cp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= 3</a:t>
            </a:r>
            <a:r>
              <a:rPr lang="en-US" sz="1800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p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/2) CP violation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dirty="0"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</a:t>
            </a:r>
            <a:r>
              <a:rPr lang="en-US" sz="1800" b="0" i="0" u="none" strike="noStrike" kern="1200" dirty="0" err="1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anti-neutrinos run next Spring will aid reducing uncertainty on oscillation parameters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dirty="0"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</a:t>
            </a:r>
            <a:r>
              <a:rPr lang="en-US" sz="1800" b="0" i="0" u="none" strike="noStrike" kern="1200" dirty="0" err="1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favors non-maximal value of sin</a:t>
            </a:r>
            <a:r>
              <a:rPr lang="en-US" sz="1800" b="0" i="0" u="none" strike="noStrike" kern="1200" baseline="300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2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</a:t>
            </a:r>
            <a:r>
              <a:rPr lang="en-US" sz="1800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sz="1800" b="0" i="0" u="none" strike="noStrike" kern="1200" baseline="-250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23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baseline="-25000" dirty="0"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</a:t>
            </a:r>
            <a:r>
              <a:rPr lang="en-US" sz="1800" b="0" i="0" u="none" strike="noStrike" kern="1200" dirty="0" err="1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found no evidence of Sterile Neutrinos so far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dirty="0"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AR PL UMing HK" pitchFamily="2"/>
                <a:cs typeface="Lohit Devanagari" pitchFamily="2"/>
              </a:rPr>
              <a:t> Much more to come, stay tuned!</a:t>
            </a: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9EDE6-61EF-41F7-A294-F729EEFC88AA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2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Rectangle 22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9EDE6-61EF-41F7-A294-F729EEFC88AA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87786" y="1482436"/>
            <a:ext cx="4613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800" smtClean="0">
                <a:latin typeface="Arial" charset="0"/>
                <a:ea typeface="Arial" charset="0"/>
                <a:cs typeface="Arial" charset="0"/>
              </a:rPr>
              <a:t>THANK YOU!</a:t>
            </a:r>
            <a:endParaRPr lang="es-ES_tradnl" sz="4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74720" y="3408218"/>
            <a:ext cx="319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>
                <a:solidFill>
                  <a:srgbClr val="00B0F0"/>
                </a:solidFill>
              </a:rPr>
              <a:t>earrietadiaz@smu.edu</a:t>
            </a:r>
            <a:endParaRPr lang="es-ES_tradnl" dirty="0">
              <a:solidFill>
                <a:srgbClr val="00B0F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339938"/>
            <a:ext cx="6553200" cy="214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41222" y="-73152"/>
            <a:ext cx="23461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Standard Model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26" name="Picture 25" descr="standard_mod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184" y="1592580"/>
            <a:ext cx="3632200" cy="3632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7" name="Rounded Rectangle 26"/>
          <p:cNvSpPr/>
          <p:nvPr/>
        </p:nvSpPr>
        <p:spPr>
          <a:xfrm>
            <a:off x="4298604" y="891421"/>
            <a:ext cx="1503680" cy="510778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Bosons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861724" y="2214880"/>
            <a:ext cx="2377440" cy="238760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854364" y="2306320"/>
            <a:ext cx="2032000" cy="586740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Quarks: -1/3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7204364" y="2306320"/>
            <a:ext cx="2032000" cy="586740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Quarks: +2/3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018444" y="342392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5019964" y="342392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854364" y="3769360"/>
            <a:ext cx="2032000" cy="586740"/>
          </a:xfrm>
          <a:prstGeom prst="roundRect">
            <a:avLst/>
          </a:prstGeom>
          <a:gradFill>
            <a:gsLst>
              <a:gs pos="0">
                <a:srgbClr val="D98E7C"/>
              </a:gs>
              <a:gs pos="100000">
                <a:srgbClr val="D95E03"/>
              </a:gs>
              <a:gs pos="100000">
                <a:schemeClr val="accent6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D95E03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Leptons: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-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7204364" y="3769360"/>
            <a:ext cx="2032000" cy="58674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B93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Neutrinos: 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3236" y="6165273"/>
            <a:ext cx="2854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have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non-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zero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masses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87284" y="6165273"/>
            <a:ext cx="2854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Massless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9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5" grpId="0" animBg="1"/>
      <p:bldP spid="36" grpId="0" animBg="1"/>
      <p:bldP spid="37" grpId="0" animBg="1"/>
      <p:bldP spid="38" grpId="0" animBg="1"/>
      <p:bldP spid="2" grpId="0"/>
      <p:bldP spid="2" grpId="1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41222" y="-73152"/>
            <a:ext cx="23461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Standard Model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8" name="Picture 17" descr="standard_mod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612" y="1592580"/>
            <a:ext cx="3632200" cy="3632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9" name="Oval 18"/>
          <p:cNvSpPr/>
          <p:nvPr/>
        </p:nvSpPr>
        <p:spPr>
          <a:xfrm>
            <a:off x="3917152" y="2214880"/>
            <a:ext cx="2377440" cy="238760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073872" y="152400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075392" y="146304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7015952" y="3568978"/>
            <a:ext cx="2448560" cy="987504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B93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2600" dirty="0" smtClean="0">
                <a:latin typeface="Arial" charset="0"/>
                <a:ea typeface="Arial" charset="0"/>
                <a:cs typeface="Arial" charset="0"/>
              </a:rPr>
              <a:t>Flavor </a:t>
            </a:r>
            <a:r>
              <a:rPr lang="en-US" sz="2600" dirty="0" err="1" smtClean="0"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sz="2600" dirty="0" smtClean="0">
                <a:latin typeface="Arial" charset="0"/>
                <a:ea typeface="Arial" charset="0"/>
                <a:cs typeface="Arial" charset="0"/>
              </a:rPr>
              <a:t> states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073872" y="346202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481792" y="13716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How do flavor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states evolve with time?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68680" y="1371599"/>
            <a:ext cx="3184375" cy="292191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There are two bases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to describe neutrino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states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Mass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states: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4"/>
              </a:buBlip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aseline="-250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2400" dirty="0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aseline="-25000" dirty="0" smtClean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2400" dirty="0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aseline="-25000" dirty="0" smtClean="0">
                <a:latin typeface="Arial" charset="0"/>
                <a:ea typeface="Arial" charset="0"/>
                <a:cs typeface="Arial" charset="0"/>
              </a:rPr>
              <a:t>3</a:t>
            </a:r>
            <a:endParaRPr lang="en-US" sz="2400" b="0" i="0" u="none" strike="noStrike" kern="1200" baseline="-250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53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64681" y="-73152"/>
            <a:ext cx="17390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8" name="Picture 17" descr="standard_mod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612" y="1592580"/>
            <a:ext cx="3632200" cy="3632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9" name="Oval 18"/>
          <p:cNvSpPr/>
          <p:nvPr/>
        </p:nvSpPr>
        <p:spPr>
          <a:xfrm>
            <a:off x="3917152" y="2214880"/>
            <a:ext cx="2377440" cy="238760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073872" y="152400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075392" y="146304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7015952" y="3568978"/>
            <a:ext cx="2448560" cy="987504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B93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2600" dirty="0" smtClean="0">
                <a:latin typeface="Arial" charset="0"/>
                <a:ea typeface="Arial" charset="0"/>
                <a:cs typeface="Arial" charset="0"/>
              </a:rPr>
              <a:t>Flavor </a:t>
            </a:r>
            <a:r>
              <a:rPr lang="en-US" sz="2600" dirty="0" err="1" smtClean="0"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sz="2600" dirty="0" smtClean="0">
                <a:latin typeface="Arial" charset="0"/>
                <a:ea typeface="Arial" charset="0"/>
                <a:cs typeface="Arial" charset="0"/>
              </a:rPr>
              <a:t> states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073872" y="346202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519680" y="152400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521200" y="146304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519680" y="346202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508760" y="1920240"/>
            <a:ext cx="3184375" cy="292191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There are two bases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to describe neutrino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states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Mass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states: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4"/>
              </a:buBlip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aseline="-250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2400" dirty="0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aseline="-25000" dirty="0" smtClean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2400" dirty="0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400" baseline="-25000" dirty="0" smtClean="0">
                <a:latin typeface="Arial" charset="0"/>
                <a:ea typeface="Arial" charset="0"/>
                <a:cs typeface="Arial" charset="0"/>
              </a:rPr>
              <a:t>3</a:t>
            </a:r>
            <a:endParaRPr lang="en-US" sz="2400" b="0" i="0" u="none" strike="noStrike" kern="1200" baseline="-250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240" y="1357745"/>
            <a:ext cx="3112770" cy="1290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5" name="Picture 34" descr="Screen Shot 2015-02-05 at 11.57.3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20" y="1130301"/>
            <a:ext cx="5880100" cy="1517650"/>
          </a:xfrm>
          <a:prstGeom prst="rect">
            <a:avLst/>
          </a:prstGeom>
        </p:spPr>
      </p:pic>
      <p:pic>
        <p:nvPicPr>
          <p:cNvPr id="36" name="Picture 35" descr="Screen Shot 2015-02-05 at 11.58.18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" y="1739900"/>
            <a:ext cx="546100" cy="317500"/>
          </a:xfrm>
          <a:prstGeom prst="rect">
            <a:avLst/>
          </a:prstGeom>
        </p:spPr>
      </p:pic>
      <p:sp>
        <p:nvSpPr>
          <p:cNvPr id="37" name="Oval 36"/>
          <p:cNvSpPr/>
          <p:nvPr/>
        </p:nvSpPr>
        <p:spPr>
          <a:xfrm>
            <a:off x="6461760" y="1728216"/>
            <a:ext cx="353060" cy="317500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16560" y="1739900"/>
            <a:ext cx="353060" cy="317500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>
            <a:stCxn id="36" idx="5"/>
          </p:cNvCxnSpPr>
          <p:nvPr/>
        </p:nvCxnSpPr>
        <p:spPr>
          <a:xfrm>
            <a:off x="6763116" y="1999219"/>
            <a:ext cx="922924" cy="1569759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46" idx="5"/>
          </p:cNvCxnSpPr>
          <p:nvPr/>
        </p:nvCxnSpPr>
        <p:spPr>
          <a:xfrm>
            <a:off x="704063" y="2010903"/>
            <a:ext cx="6968124" cy="1558075"/>
          </a:xfrm>
          <a:prstGeom prst="straightConnector1">
            <a:avLst/>
          </a:prstGeom>
          <a:ln>
            <a:solidFill>
              <a:srgbClr val="8064A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2479040" y="1212850"/>
            <a:ext cx="353060" cy="317500"/>
          </a:xfrm>
          <a:prstGeom prst="ellipse">
            <a:avLst/>
          </a:prstGeom>
          <a:solidFill>
            <a:schemeClr val="tx1">
              <a:alpha val="1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840480" y="1651239"/>
            <a:ext cx="353060" cy="317500"/>
          </a:xfrm>
          <a:prstGeom prst="ellipse">
            <a:avLst/>
          </a:prstGeom>
          <a:solidFill>
            <a:schemeClr val="tx1">
              <a:alpha val="1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222240" y="2095739"/>
            <a:ext cx="353060" cy="317500"/>
          </a:xfrm>
          <a:prstGeom prst="ellipse">
            <a:avLst/>
          </a:prstGeom>
          <a:solidFill>
            <a:schemeClr val="tx1">
              <a:alpha val="1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1850977" y="2716531"/>
            <a:ext cx="1696877" cy="3248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2394067" y="1530350"/>
            <a:ext cx="247650" cy="26555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2832100" y="1968739"/>
            <a:ext cx="1184910" cy="221718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3159760" y="2413239"/>
            <a:ext cx="2204720" cy="177268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62560" y="5080000"/>
            <a:ext cx="2174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200" dirty="0" err="1" smtClean="0"/>
              <a:t>Is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state</a:t>
            </a:r>
            <a:r>
              <a:rPr lang="es-ES_tradnl" sz="2200" dirty="0" smtClean="0"/>
              <a:t> β </a:t>
            </a:r>
            <a:r>
              <a:rPr lang="es-ES_tradnl" sz="2200" dirty="0" err="1" smtClean="0"/>
              <a:t>the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same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state</a:t>
            </a:r>
            <a:r>
              <a:rPr lang="es-ES_tradnl" sz="2200" dirty="0" smtClean="0"/>
              <a:t> α?</a:t>
            </a:r>
            <a:endParaRPr lang="es-ES_tradnl" sz="2200" dirty="0"/>
          </a:p>
        </p:txBody>
      </p:sp>
      <p:sp>
        <p:nvSpPr>
          <p:cNvPr id="34" name="Punched Tape 33"/>
          <p:cNvSpPr/>
          <p:nvPr/>
        </p:nvSpPr>
        <p:spPr>
          <a:xfrm>
            <a:off x="5740399" y="899159"/>
            <a:ext cx="4096327" cy="1514079"/>
          </a:xfrm>
          <a:prstGeom prst="flowChartPunchedTape">
            <a:avLst/>
          </a:prstGeom>
          <a:gradFill flip="none" rotWithShape="1">
            <a:gsLst>
              <a:gs pos="0">
                <a:srgbClr val="D09BFF"/>
              </a:gs>
              <a:gs pos="100000">
                <a:srgbClr val="FFFFFF">
                  <a:alpha val="85000"/>
                </a:srgbClr>
              </a:gs>
            </a:gsLst>
            <a:path path="shape">
              <a:fillToRect l="50000" t="50000" r="50000" b="50000"/>
            </a:path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114300" rotWithShape="0">
                    <a:prstClr val="black">
                      <a:alpha val="40000"/>
                    </a:prstClr>
                  </a:outerShdw>
                </a:effectLst>
                <a:latin typeface="Arial" charset="0"/>
                <a:ea typeface="Arial" charset="0"/>
                <a:cs typeface="Arial" charset="0"/>
              </a:rPr>
              <a:t>If the masses are different from zero: oscillations</a:t>
            </a:r>
            <a:endParaRPr lang="en-US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114300" rotWithShape="0">
                  <a:prstClr val="black">
                    <a:alpha val="40000"/>
                  </a:prst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9" name="Picture 38" descr="kamiokand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9374"/>
            <a:ext cx="10058400" cy="457830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1874520" y="3840480"/>
            <a:ext cx="6583680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effectLst>
            <a:softEdge rad="381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 1998 Super </a:t>
            </a:r>
            <a:r>
              <a:rPr lang="en-US" b="1" dirty="0" err="1" smtClean="0"/>
              <a:t>Kamiokande</a:t>
            </a:r>
            <a:r>
              <a:rPr lang="en-US" b="1" dirty="0" smtClean="0"/>
              <a:t> (Japan) finds that neutrinos </a:t>
            </a:r>
            <a:r>
              <a:rPr lang="en-US" b="1" i="1" dirty="0" smtClean="0"/>
              <a:t>are</a:t>
            </a:r>
            <a:r>
              <a:rPr lang="en-US" b="1" dirty="0" smtClean="0"/>
              <a:t> massive</a:t>
            </a:r>
            <a:endParaRPr lang="en-US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828800" y="4709160"/>
            <a:ext cx="6656832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effectLst>
            <a:softEdge rad="381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First evidence showing that the Standard Model needs an extension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0872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5748E-6 4.38051E-6 L 1.5748E-6 -0.07203 " pathEditMode="relative" rAng="0" ptsTypes="AA">
                                      <p:cBhvr>
                                        <p:cTn id="5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2"/>
                                    </p:animMotion>
                                    <p:animRot by="1500000">
                                      <p:cBhvr>
                                        <p:cTn id="5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3" grpId="0" animBg="1"/>
      <p:bldP spid="44" grpId="0" animBg="1"/>
      <p:bldP spid="45" grpId="0" animBg="1"/>
      <p:bldP spid="34" grpId="0" animBg="1"/>
      <p:bldP spid="34" grpId="1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519680" y="152400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4521200" y="146304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519680" y="3462020"/>
            <a:ext cx="2011680" cy="19405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 descr="Screen Shot 2015-02-05 at 11.57.3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20" y="1130301"/>
            <a:ext cx="5880100" cy="1517650"/>
          </a:xfrm>
          <a:prstGeom prst="rect">
            <a:avLst/>
          </a:prstGeom>
        </p:spPr>
      </p:pic>
      <p:pic>
        <p:nvPicPr>
          <p:cNvPr id="77" name="Picture 76" descr="Screen Shot 2015-02-05 at 11.58.1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" y="1739900"/>
            <a:ext cx="546100" cy="317500"/>
          </a:xfrm>
          <a:prstGeom prst="rect">
            <a:avLst/>
          </a:prstGeom>
        </p:spPr>
      </p:pic>
      <p:pic>
        <p:nvPicPr>
          <p:cNvPr id="78" name="Picture 77" descr="Screen Shot 2015-02-05 at 12.29.1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" y="3060700"/>
            <a:ext cx="2413000" cy="361950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3048000" y="2613660"/>
            <a:ext cx="436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200" i="1" dirty="0" err="1" smtClean="0"/>
              <a:t>i</a:t>
            </a:r>
            <a:r>
              <a:rPr lang="en-US" sz="2200" dirty="0" smtClean="0"/>
              <a:t>: </a:t>
            </a:r>
            <a:r>
              <a:rPr lang="en-US" sz="2200" dirty="0" smtClean="0">
                <a:latin typeface="Arial" charset="0"/>
                <a:ea typeface="Arial" charset="0"/>
                <a:cs typeface="Arial" charset="0"/>
              </a:rPr>
              <a:t>mass </a:t>
            </a:r>
            <a:r>
              <a:rPr lang="en-US" sz="2200" dirty="0" err="1" smtClean="0"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sz="2200" dirty="0" smtClean="0">
                <a:latin typeface="Arial" charset="0"/>
                <a:ea typeface="Arial" charset="0"/>
                <a:cs typeface="Arial" charset="0"/>
              </a:rPr>
              <a:t> values</a:t>
            </a:r>
          </a:p>
          <a:p>
            <a:pPr marL="285750" indent="-285750">
              <a:buFont typeface="Wingdings" charset="2"/>
              <a:buChar char="Ø"/>
            </a:pPr>
            <a:endParaRPr lang="en-US" sz="2200" dirty="0" smtClean="0"/>
          </a:p>
          <a:p>
            <a:pPr marL="285750" indent="-285750">
              <a:buFont typeface="Wingdings" charset="2"/>
              <a:buChar char="Ø"/>
            </a:pPr>
            <a:r>
              <a:rPr lang="en-US" sz="2200" i="1" dirty="0" smtClean="0"/>
              <a:t>α, β</a:t>
            </a:r>
            <a:r>
              <a:rPr lang="en-US" sz="2200" dirty="0" smtClean="0"/>
              <a:t>: </a:t>
            </a:r>
            <a:r>
              <a:rPr lang="en-US" sz="2200" dirty="0" smtClean="0">
                <a:latin typeface="Arial" charset="0"/>
                <a:ea typeface="Arial" charset="0"/>
                <a:cs typeface="Arial" charset="0"/>
              </a:rPr>
              <a:t>flavor </a:t>
            </a:r>
            <a:r>
              <a:rPr lang="en-US" sz="2200" dirty="0" err="1" smtClean="0"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sz="2200" dirty="0" smtClean="0">
                <a:latin typeface="Arial" charset="0"/>
                <a:ea typeface="Arial" charset="0"/>
                <a:cs typeface="Arial" charset="0"/>
              </a:rPr>
              <a:t> values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0" name="Picture 79" descr="Screen Shot 2015-02-05 at 12.35.5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" y="3670300"/>
            <a:ext cx="7162800" cy="2787650"/>
          </a:xfrm>
          <a:prstGeom prst="rect">
            <a:avLst/>
          </a:prstGeom>
        </p:spPr>
      </p:pic>
      <p:sp>
        <p:nvSpPr>
          <p:cNvPr id="81" name="Rectangle 80"/>
          <p:cNvSpPr/>
          <p:nvPr/>
        </p:nvSpPr>
        <p:spPr>
          <a:xfrm>
            <a:off x="7040880" y="5577840"/>
            <a:ext cx="375920" cy="4368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7274559" y="5229860"/>
            <a:ext cx="18417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/>
              <a:t>s</a:t>
            </a:r>
            <a:r>
              <a:rPr lang="en-US" sz="2200" baseline="-25000" dirty="0" err="1" smtClean="0"/>
              <a:t>ij</a:t>
            </a:r>
            <a:r>
              <a:rPr lang="en-US" sz="2200" dirty="0" smtClean="0"/>
              <a:t> </a:t>
            </a:r>
            <a:r>
              <a:rPr lang="en-US" sz="22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200" dirty="0" smtClean="0"/>
              <a:t> </a:t>
            </a:r>
            <a:r>
              <a:rPr lang="en-US" sz="2200" dirty="0" err="1" smtClean="0"/>
              <a:t>sen</a:t>
            </a:r>
            <a:r>
              <a:rPr lang="en-US" sz="2200" dirty="0" smtClean="0"/>
              <a:t> </a:t>
            </a:r>
            <a:r>
              <a:rPr lang="en-US" sz="2200" dirty="0" err="1" smtClean="0"/>
              <a:t>θ</a:t>
            </a:r>
            <a:r>
              <a:rPr lang="en-US" sz="2200" baseline="-25000" dirty="0" err="1" smtClean="0"/>
              <a:t>ij</a:t>
            </a:r>
            <a:endParaRPr lang="en-US" sz="2200" baseline="-25000" dirty="0" smtClean="0"/>
          </a:p>
          <a:p>
            <a:r>
              <a:rPr lang="en-US" sz="2200" dirty="0" err="1" smtClean="0"/>
              <a:t>c</a:t>
            </a:r>
            <a:r>
              <a:rPr lang="en-US" sz="2200" baseline="-25000" dirty="0" err="1" smtClean="0"/>
              <a:t>ij</a:t>
            </a:r>
            <a:r>
              <a:rPr lang="en-US" sz="2200" dirty="0" smtClean="0"/>
              <a:t> </a:t>
            </a:r>
            <a:r>
              <a:rPr lang="en-US" sz="22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200" dirty="0" smtClean="0"/>
              <a:t> cos </a:t>
            </a:r>
            <a:r>
              <a:rPr lang="en-US" sz="2200" dirty="0" err="1" smtClean="0"/>
              <a:t>θ</a:t>
            </a:r>
            <a:r>
              <a:rPr lang="en-US" sz="2200" baseline="-25000" dirty="0" err="1" smtClean="0"/>
              <a:t>ij</a:t>
            </a:r>
            <a:endParaRPr lang="en-US" sz="2200" baseline="-25000" dirty="0" smtClean="0"/>
          </a:p>
          <a:p>
            <a:r>
              <a:rPr lang="en-US" sz="2200" dirty="0" err="1" smtClean="0"/>
              <a:t>ϕ</a:t>
            </a:r>
            <a:r>
              <a:rPr lang="en-US" sz="2200" dirty="0" smtClean="0"/>
              <a:t>, </a:t>
            </a:r>
            <a:r>
              <a:rPr lang="en-US" sz="2200" dirty="0" err="1" smtClean="0"/>
              <a:t>δ</a:t>
            </a:r>
            <a:r>
              <a:rPr lang="en-US" sz="2200" dirty="0" smtClean="0"/>
              <a:t>: </a:t>
            </a:r>
            <a:r>
              <a:rPr lang="en-US" sz="2200" dirty="0" smtClean="0">
                <a:latin typeface="Arial" charset="0"/>
                <a:ea typeface="Arial" charset="0"/>
                <a:cs typeface="Arial" charset="0"/>
              </a:rPr>
              <a:t>phases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254239" y="3921760"/>
            <a:ext cx="25547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Each matrix represents oscillation amongst two states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162560" y="3060700"/>
            <a:ext cx="772160" cy="361950"/>
          </a:xfrm>
          <a:prstGeom prst="ellipse">
            <a:avLst/>
          </a:prstGeom>
          <a:solidFill>
            <a:schemeClr val="tx1"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2336799" y="4121815"/>
            <a:ext cx="40501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>
                <a:latin typeface="Arial" charset="0"/>
                <a:ea typeface="Arial" charset="0"/>
                <a:cs typeface="Arial" charset="0"/>
              </a:rPr>
              <a:t>What happens if a neutrino type β propagates? When observed… Would it be: α = β?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86" name="Straight Arrow Connector 85"/>
          <p:cNvCxnSpPr>
            <a:stCxn id="74" idx="5"/>
          </p:cNvCxnSpPr>
          <p:nvPr/>
        </p:nvCxnSpPr>
        <p:spPr>
          <a:xfrm>
            <a:off x="821640" y="3369644"/>
            <a:ext cx="1428423" cy="14754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7864681" y="-73152"/>
            <a:ext cx="17390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0239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2" grpId="0"/>
      <p:bldP spid="83" grpId="0"/>
      <p:bldP spid="84" grpId="0" animBg="1"/>
      <p:bldP spid="84" grpId="1" animBg="1"/>
      <p:bldP spid="85" grpId="0"/>
      <p:bldP spid="8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11/29/2016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Arrieta</a:t>
            </a:r>
            <a:r>
              <a:rPr kumimoji="0" lang="en-US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</a:t>
            </a:r>
            <a:r>
              <a:rPr kumimoji="0" lang="en-US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COMHEP</a:t>
            </a:r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4360" y="914400"/>
            <a:ext cx="4074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Easiest case: oscillation amongst two states (good approximation)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7" name="Picture 26" descr="Screen Shot 2015-02-05 at 12.58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98040"/>
            <a:ext cx="1847850" cy="908050"/>
          </a:xfrm>
          <a:prstGeom prst="rect">
            <a:avLst/>
          </a:prstGeom>
        </p:spPr>
      </p:pic>
      <p:pic>
        <p:nvPicPr>
          <p:cNvPr id="28" name="Picture 27" descr="Screen Shot 2015-02-05 at 1.01.1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770" y="2098040"/>
            <a:ext cx="6432550" cy="952500"/>
          </a:xfrm>
          <a:prstGeom prst="rect">
            <a:avLst/>
          </a:prstGeom>
        </p:spPr>
      </p:pic>
      <p:pic>
        <p:nvPicPr>
          <p:cNvPr id="29" name="Picture 28" descr="Screen Shot 2015-02-05 at 1.01.3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20" y="1793240"/>
            <a:ext cx="1574800" cy="304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 descr="Screen Shot 2015-02-05 at 2.32.44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3787140"/>
            <a:ext cx="1581150" cy="546100"/>
          </a:xfrm>
          <a:prstGeom prst="rect">
            <a:avLst/>
          </a:prstGeom>
        </p:spPr>
      </p:pic>
      <p:pic>
        <p:nvPicPr>
          <p:cNvPr id="31" name="Picture 30" descr="Screen Shot 2015-02-05 at 2.32.59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" y="3958590"/>
            <a:ext cx="863600" cy="285750"/>
          </a:xfrm>
          <a:prstGeom prst="rect">
            <a:avLst/>
          </a:prstGeom>
        </p:spPr>
      </p:pic>
      <p:pic>
        <p:nvPicPr>
          <p:cNvPr id="32" name="Picture 31" descr="Screen Shot 2015-02-05 at 2.33.11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160" y="3985260"/>
            <a:ext cx="228600" cy="228600"/>
          </a:xfrm>
          <a:prstGeom prst="rect">
            <a:avLst/>
          </a:prstGeom>
        </p:spPr>
      </p:pic>
      <p:pic>
        <p:nvPicPr>
          <p:cNvPr id="33" name="Picture 32" descr="Screen Shot 2015-02-05 at 2.37.52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80" y="3823208"/>
            <a:ext cx="3917950" cy="47625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746760" y="3216327"/>
            <a:ext cx="3524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Oscillation amongst </a:t>
            </a:r>
            <a:r>
              <a:rPr lang="en-US" sz="2000" dirty="0" err="1" smtClean="0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000" baseline="-25000" dirty="0" err="1" smtClean="0">
                <a:latin typeface="Symbol" charset="2"/>
                <a:ea typeface="Symbol" charset="2"/>
                <a:cs typeface="Symbol" charset="2"/>
              </a:rPr>
              <a:t>μ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&amp; </a:t>
            </a:r>
            <a:r>
              <a:rPr lang="en-US" sz="2000" dirty="0" err="1" smtClean="0">
                <a:latin typeface="Symbol" charset="2"/>
                <a:ea typeface="Symbol" charset="2"/>
                <a:cs typeface="Symbol" charset="2"/>
              </a:rPr>
              <a:t>ν</a:t>
            </a:r>
            <a:r>
              <a:rPr lang="en-US" sz="2000" baseline="-25000" dirty="0" err="1" smtClean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: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43555" y="3836670"/>
            <a:ext cx="164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Probability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6" name="Picture 35" descr="Screen Shot 2015-02-05 at 2.43.27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580" y="4549140"/>
            <a:ext cx="660400" cy="285750"/>
          </a:xfrm>
          <a:prstGeom prst="rect">
            <a:avLst/>
          </a:prstGeom>
          <a:ln>
            <a:solidFill>
              <a:srgbClr val="C0504D"/>
            </a:solidFill>
          </a:ln>
        </p:spPr>
      </p:pic>
      <p:sp>
        <p:nvSpPr>
          <p:cNvPr id="37" name="Oval 36"/>
          <p:cNvSpPr/>
          <p:nvPr/>
        </p:nvSpPr>
        <p:spPr>
          <a:xfrm>
            <a:off x="6949440" y="3985260"/>
            <a:ext cx="121920" cy="228600"/>
          </a:xfrm>
          <a:prstGeom prst="ellipse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7002780" y="4213860"/>
            <a:ext cx="7620" cy="33528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Screen Shot 2015-02-05 at 2.47.51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005" y="5379720"/>
            <a:ext cx="971550" cy="50800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40" name="Straight Arrow Connector 39"/>
          <p:cNvCxnSpPr/>
          <p:nvPr/>
        </p:nvCxnSpPr>
        <p:spPr>
          <a:xfrm>
            <a:off x="7002780" y="4834890"/>
            <a:ext cx="0" cy="54483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467610" y="5385713"/>
            <a:ext cx="3028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Maximum of Probability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3695700" y="3948430"/>
            <a:ext cx="723900" cy="308967"/>
          </a:xfrm>
          <a:prstGeom prst="ellipse">
            <a:avLst/>
          </a:prstGeom>
          <a:solidFill>
            <a:schemeClr val="accent1">
              <a:lumMod val="60000"/>
              <a:lumOff val="4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4022725" y="4257397"/>
            <a:ext cx="34925" cy="1199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5415280" y="5633720"/>
            <a:ext cx="1101725" cy="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864681" y="-73152"/>
            <a:ext cx="17390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928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7" grpId="0" animBg="1"/>
      <p:bldP spid="41" grpId="0"/>
      <p:bldP spid="42" grpId="0" animBg="1"/>
    </p:bldLst>
  </p:timing>
</p:sld>
</file>

<file path=ppt/theme/theme1.xml><?xml version="1.0" encoding="utf-8"?>
<a:theme xmlns:a="http://schemas.openxmlformats.org/drawingml/2006/main" name="smu_presenta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17966</TotalTime>
  <Words>2287</Words>
  <Application>Microsoft Macintosh PowerPoint</Application>
  <PresentationFormat>Custom</PresentationFormat>
  <Paragraphs>853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8" baseType="lpstr">
      <vt:lpstr>AR PL UMing HK</vt:lpstr>
      <vt:lpstr>Calibri</vt:lpstr>
      <vt:lpstr>Cambria Math</vt:lpstr>
      <vt:lpstr>DejaVu Sans</vt:lpstr>
      <vt:lpstr>Liberation Sans</vt:lpstr>
      <vt:lpstr>Liberation Serif</vt:lpstr>
      <vt:lpstr>Lohit Devanagari</vt:lpstr>
      <vt:lpstr>Matura MT Script Capitals</vt:lpstr>
      <vt:lpstr>Symbol</vt:lpstr>
      <vt:lpstr>Times New Roman</vt:lpstr>
      <vt:lpstr>Wingdings</vt:lpstr>
      <vt:lpstr>Arial</vt:lpstr>
      <vt:lpstr>smu_presentations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174</cp:revision>
  <dcterms:created xsi:type="dcterms:W3CDTF">2015-06-22T10:08:07Z</dcterms:created>
  <dcterms:modified xsi:type="dcterms:W3CDTF">2016-11-29T13:35:50Z</dcterms:modified>
</cp:coreProperties>
</file>