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0" r:id="rId4"/>
    <p:sldId id="271" r:id="rId5"/>
    <p:sldId id="269" r:id="rId6"/>
    <p:sldId id="272" r:id="rId7"/>
    <p:sldId id="275" r:id="rId8"/>
    <p:sldId id="273" r:id="rId9"/>
    <p:sldId id="277" r:id="rId10"/>
    <p:sldId id="276" r:id="rId11"/>
    <p:sldId id="279" r:id="rId12"/>
    <p:sldId id="278" r:id="rId13"/>
    <p:sldId id="274" r:id="rId14"/>
  </p:sldIdLst>
  <p:sldSz cx="12192000" cy="6858000"/>
  <p:notesSz cx="7315200" cy="96012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3C4C8A5-0DB7-4503-9345-4FE09EAD1AD9}" type="datetimeFigureOut">
              <a:rPr lang="en-US" smtClean="0"/>
              <a:t>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32126AC-367F-45AE-8583-86355E29804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2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A7C96D-2AE1-415C-4C6E-48A39D0E68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7EA797-D2DC-E6B5-84A9-915A211E49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5402A6-D3BE-4FD8-DF59-831F9D27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8899B-DD39-42A3-B672-2C27AAE1596D}" type="datetime1">
              <a:rPr lang="es-CL" smtClean="0"/>
              <a:t>18-01-2024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5E2907-84D0-BB30-BA46-1B36E921E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0E7553-36E5-8175-1A8E-F2EDF430C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2403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7935F3-A5CF-D7CB-373E-4323CDF97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C9473E4-CB67-B9B4-EDE0-78F3DDC02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9E3DAA-41C6-E868-0B7A-BA615FAAB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520C9-7F6C-4FAC-B5F9-66E013054607}" type="datetime1">
              <a:rPr lang="es-CL" smtClean="0"/>
              <a:t>18-01-2024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03B21D-66C9-89C7-3B38-EABDAA13D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BAC68F-EFAF-DDC6-A0D9-7FA9E1AE9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963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7041343-0593-1807-2E8F-E87C8F0DC8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2FA3F46-8419-2D2B-8A03-57E584346F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A1ED9E-8170-6394-85B6-92CAA151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C992C-D65E-489C-8E13-C64A8A889575}" type="datetime1">
              <a:rPr lang="es-CL" smtClean="0"/>
              <a:t>18-01-2024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0859FB-34D2-ECC7-E2FD-71F2876C5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F8826E-3CD3-004C-2A85-5E6FF23E2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855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7382E3-452A-53CB-0E19-05B6B1F60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27447A-6272-DD24-40AF-C977AF0B2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1CCFEF-6AB0-EAA2-1327-B88BA903E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C940-D6C4-4874-A3C7-0D19ED7AF303}" type="datetime1">
              <a:rPr lang="es-CL" smtClean="0"/>
              <a:t>18-01-2024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57D645-8862-32EE-3CA2-C2306069B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C344EB3-8C29-0616-61FC-42AD53DC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618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CCBE1C-B29D-6E20-D85A-3DF6CDB23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34C4B1D-802C-C103-8715-99F7558E5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7BE443-7D04-1F66-96D1-8BF642CF0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1D5B-5039-4E07-B7E6-0114F5AF67B5}" type="datetime1">
              <a:rPr lang="es-CL" smtClean="0"/>
              <a:t>18-01-2024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EAA9AC3-84A3-8931-2B57-8E426255B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97B0B48-7848-0114-CA7E-1D46FEAEF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583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C2EF06-EFEA-47E3-A453-AA74FA665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2B96E5A-0920-C2B4-F393-C8AA7E873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DB9CB17-B32A-843C-800E-4DCF2A784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E5C7F75-A432-D467-2DC6-F6B5F58DA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1B3BE-00DC-47EF-9DD9-5DBF36409E0F}" type="datetime1">
              <a:rPr lang="es-CL" smtClean="0"/>
              <a:t>18-01-2024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FB584DE-531E-4E57-85EB-A7B93A57F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0A49FB8-CF49-DD25-8160-B30A4812A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3678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861D19-9760-89BA-CFD7-C2C8FD612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A833360-3CC9-D8F3-10A1-4C9E40279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50A972E-BD1A-D585-B4D3-C004A7084A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56631C7-828B-9454-0A53-34D0116EB1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1ECA6A7-62FC-A96B-A5CB-71981173D5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385D9E3-24A3-4B0B-EA40-3FE91B10E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17CD6-F456-4096-AADE-D4AEA8FC71F8}" type="datetime1">
              <a:rPr lang="es-CL" smtClean="0"/>
              <a:t>18-01-2024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B16298D1-465C-C7E4-B21F-E9309072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A8B92FB-F977-78A7-8A04-5E8214E06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5002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2FEDFF-5654-B452-2DB3-A85761829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0F62679-0803-DEFF-D3C9-346E54A6F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22C9-C3C2-4B1F-AE8C-8552AF8070A9}" type="datetime1">
              <a:rPr lang="es-CL" smtClean="0"/>
              <a:t>18-01-2024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4DD634D-3F9E-2D88-4460-F40449B58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5B0EF6-F812-E841-034E-D8182F612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5859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27C84AF-B37F-0173-D039-6BA2822AF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7918C-F52F-4680-BEDE-FA0C5258B8B1}" type="datetime1">
              <a:rPr lang="es-CL" smtClean="0"/>
              <a:t>18-01-2024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C2013A1-03E1-7000-5EEC-CE51E41A5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2923FA1-3878-C82C-8222-AB5A4CE5D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3873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B799D4-56EF-B972-4327-96CBFE7F9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A750AB5-533C-D08A-444D-0EB8E9E26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FB3DE57-3EAC-0FFF-01F7-74876045E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496762F-52CB-7560-A12E-2597AC60F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71DB-9838-47B6-9F1C-72E3D06BB14F}" type="datetime1">
              <a:rPr lang="es-CL" smtClean="0"/>
              <a:t>18-01-2024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0854650-E9B5-E5E5-3F8B-DA2B8B512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7F8954-18D5-8F75-F915-7D8E0F541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4825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65FB15-C673-C134-73F0-0DDCB71EF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8CF51B4-43F3-E9CE-586F-C366D1146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D84A246-FBB1-CDE6-E573-C59C956DE3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2EC1BA0-1022-2022-ED5B-A75B14976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40597-B1B9-42C6-8189-4D004BC1F7FC}" type="datetime1">
              <a:rPr lang="es-CL" smtClean="0"/>
              <a:t>18-01-2024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181EFB7-A1B2-8AFB-4AAB-0A4544CFD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/>
              <a:t>SAPHIR ARM 2023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5BF4D10-5065-D74D-12F9-F0AF243E1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5349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5288487-727C-8574-2824-946CC3EA4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7798CD-AFD1-E15C-B0C6-FBF53B391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1957E9-B7D7-9211-88F8-7809BF13CC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4DD4A-EB2C-482C-8E32-3237FCEFF90C}" type="datetime1">
              <a:rPr lang="es-CL" smtClean="0"/>
              <a:t>18-01-2024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2EF69D-248D-5B8E-4E4E-7CACD09B4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L"/>
              <a:t>SAPHIR ARM 2023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8BB4F8-7FF2-8040-10CA-A46A3E573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E0306-92B6-4241-B52C-871EBE7D6A1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241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2.png"/><Relationship Id="rId7" Type="http://schemas.openxmlformats.org/officeDocument/2006/relationships/image" Target="../media/image2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Relationship Id="rId9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2.png"/><Relationship Id="rId7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Relationship Id="rId9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0CDBA38A-2D34-535C-2905-8F369B545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38266"/>
            <a:ext cx="9144000" cy="2387600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tifakt Element Heavy" panose="020B0B03050000020004" pitchFamily="34" charset="0"/>
                <a:ea typeface="Artifakt Element Heavy" panose="020B0B03050000020004" pitchFamily="34" charset="0"/>
              </a:rPr>
              <a:t>DEMA LAB</a:t>
            </a:r>
            <a:br>
              <a:rPr lang="es-E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31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Design, Engineering and 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Manufacturing</a:t>
            </a:r>
            <a:r>
              <a:rPr lang="es-ES" sz="31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Laboratory</a:t>
            </a:r>
            <a:r>
              <a:rPr lang="es-ES" sz="31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</a:t>
            </a:r>
            <a:br>
              <a:rPr lang="es-E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40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SAPHIR - UTFSM</a:t>
            </a:r>
            <a:endParaRPr lang="es-CL" sz="4000" dirty="0">
              <a:solidFill>
                <a:schemeClr val="accent1">
                  <a:lumMod val="75000"/>
                </a:schemeClr>
              </a:solidFill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sp>
        <p:nvSpPr>
          <p:cNvPr id="8" name="Subtítulo 7">
            <a:extLst>
              <a:ext uri="{FF2B5EF4-FFF2-40B4-BE49-F238E27FC236}">
                <a16:creationId xmlns:a16="http://schemas.microsoft.com/office/drawing/2014/main" id="{207F9AF1-E3FA-2F93-D187-768AA5EF87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260" y="4488790"/>
            <a:ext cx="4319075" cy="646331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Eng. Rafael Mena Fredes</a:t>
            </a:r>
          </a:p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Prof. Eng. Rafael Mena Yanssen</a:t>
            </a:r>
            <a:endParaRPr lang="es-CL" dirty="0">
              <a:solidFill>
                <a:schemeClr val="accent1">
                  <a:lumMod val="75000"/>
                </a:schemeClr>
              </a:solidFill>
              <a:latin typeface="Artifakt Element Book" panose="020B0503050000020004" pitchFamily="34" charset="0"/>
              <a:ea typeface="Artifakt Element Book" panose="020B0503050000020004" pitchFamily="34" charset="0"/>
            </a:endParaRPr>
          </a:p>
        </p:txBody>
      </p:sp>
      <p:pic>
        <p:nvPicPr>
          <p:cNvPr id="10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63C70C26-E2E4-8D2A-03A3-DAE4BDCBA5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96" y="5062710"/>
            <a:ext cx="2207079" cy="1655993"/>
          </a:xfrm>
          <a:prstGeom prst="rect">
            <a:avLst/>
          </a:prstGeom>
        </p:spPr>
      </p:pic>
      <p:pic>
        <p:nvPicPr>
          <p:cNvPr id="5" name="Picture 4" descr="Graphical user interface, text">
            <a:extLst>
              <a:ext uri="{FF2B5EF4-FFF2-40B4-BE49-F238E27FC236}">
                <a16:creationId xmlns:a16="http://schemas.microsoft.com/office/drawing/2014/main" id="{7A1A97CF-080E-8120-EF08-7EB7FB78BD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8338087" y="5616165"/>
            <a:ext cx="3431251" cy="8354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C3351B-C9F4-3BB1-A957-62C529238F0C}"/>
              </a:ext>
            </a:extLst>
          </p:cNvPr>
          <p:cNvSpPr txBox="1"/>
          <p:nvPr/>
        </p:nvSpPr>
        <p:spPr>
          <a:xfrm>
            <a:off x="3636889" y="3333791"/>
            <a:ext cx="4918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SAPHIR </a:t>
            </a:r>
            <a:r>
              <a:rPr lang="en-AU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Annual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Research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 Meeting 2024 </a:t>
            </a:r>
          </a:p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January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4040850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982CD-27CE-D90E-B928-9788EEE4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F68F6-4F95-9AF6-6B7F-9BB6810B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10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AB0111-DBD0-208D-DAE8-BA2CA9FF8FD8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0162F72-B5D3-8CC7-16F7-14A02B67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DF03ACED-EAFA-A010-5ACF-8CC8139BFF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4D2205F-E0EA-4FFA-26EC-1D87D3939753}"/>
              </a:ext>
            </a:extLst>
          </p:cNvPr>
          <p:cNvSpPr txBox="1"/>
          <p:nvPr/>
        </p:nvSpPr>
        <p:spPr>
          <a:xfrm>
            <a:off x="439634" y="2554215"/>
            <a:ext cx="4191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CONTROLLED ENVIROMENT ROOM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Micrometers.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Dial comparators.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Gear measurement.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Roughness measurement.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Workshop microscope.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3 axis measurement machine.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Roundness measurement machine.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Rectitude measurement machine.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Calibration gauges.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Profile projector.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A61306-F814-CE20-FF98-AB255AE053B4}"/>
              </a:ext>
            </a:extLst>
          </p:cNvPr>
          <p:cNvSpPr txBox="1">
            <a:spLocks/>
          </p:cNvSpPr>
          <p:nvPr/>
        </p:nvSpPr>
        <p:spPr>
          <a:xfrm>
            <a:off x="463543" y="9806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Measurements and quality control</a:t>
            </a:r>
          </a:p>
          <a:p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Laboratorio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de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mediciones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y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automatización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.</a:t>
            </a:r>
          </a:p>
        </p:txBody>
      </p:sp>
      <p:pic>
        <p:nvPicPr>
          <p:cNvPr id="3" name="Imagen 2" descr="Imagen que contiene interior, gato, microondas, pequeño&#10;&#10;Descripción generada automáticamente">
            <a:extLst>
              <a:ext uri="{FF2B5EF4-FFF2-40B4-BE49-F238E27FC236}">
                <a16:creationId xmlns:a16="http://schemas.microsoft.com/office/drawing/2014/main" id="{883F92D9-CE03-BB95-81B6-CDEC6CEAB5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7096856" y="2666799"/>
            <a:ext cx="2343748" cy="1757811"/>
          </a:xfrm>
          <a:prstGeom prst="rect">
            <a:avLst/>
          </a:prstGeom>
        </p:spPr>
      </p:pic>
      <p:pic>
        <p:nvPicPr>
          <p:cNvPr id="14" name="Imagen 13" descr="Un escritorio de madera&#10;&#10;Descripción generada automáticamente con confianza media">
            <a:extLst>
              <a:ext uri="{FF2B5EF4-FFF2-40B4-BE49-F238E27FC236}">
                <a16:creationId xmlns:a16="http://schemas.microsoft.com/office/drawing/2014/main" id="{6FA6B7E5-23F0-04F6-8F7A-76DC640C05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633" y="2666801"/>
            <a:ext cx="2343745" cy="1757809"/>
          </a:xfrm>
          <a:prstGeom prst="rect">
            <a:avLst/>
          </a:prstGeom>
        </p:spPr>
      </p:pic>
      <p:pic>
        <p:nvPicPr>
          <p:cNvPr id="15" name="Imagen 14" descr="Un escritorio con una computadora en una oficina&#10;&#10;Descripción generada automáticamente">
            <a:extLst>
              <a:ext uri="{FF2B5EF4-FFF2-40B4-BE49-F238E27FC236}">
                <a16:creationId xmlns:a16="http://schemas.microsoft.com/office/drawing/2014/main" id="{8E8B9AA2-F188-44BE-358D-A7CF805163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621" y="4489727"/>
            <a:ext cx="2343745" cy="1757808"/>
          </a:xfrm>
          <a:prstGeom prst="rect">
            <a:avLst/>
          </a:prstGeom>
        </p:spPr>
      </p:pic>
      <p:pic>
        <p:nvPicPr>
          <p:cNvPr id="16" name="Imagen 15" descr="Una sala de estar&#10;&#10;Descripción generada automáticamente">
            <a:extLst>
              <a:ext uri="{FF2B5EF4-FFF2-40B4-BE49-F238E27FC236}">
                <a16:creationId xmlns:a16="http://schemas.microsoft.com/office/drawing/2014/main" id="{7FF41A66-174B-F7D1-075B-DC16026B1F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634" y="4489725"/>
            <a:ext cx="2343745" cy="1757809"/>
          </a:xfrm>
          <a:prstGeom prst="rect">
            <a:avLst/>
          </a:prstGeom>
        </p:spPr>
      </p:pic>
      <p:pic>
        <p:nvPicPr>
          <p:cNvPr id="17" name="Imagen 16" descr="Un teclado de computadora&#10;&#10;Descripción generada automáticamente con confianza media">
            <a:extLst>
              <a:ext uri="{FF2B5EF4-FFF2-40B4-BE49-F238E27FC236}">
                <a16:creationId xmlns:a16="http://schemas.microsoft.com/office/drawing/2014/main" id="{C4143027-8F8D-B71D-D4F0-F7573670B8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120" y="4489725"/>
            <a:ext cx="2343745" cy="175781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E92D9955-ED76-B939-DC94-5F273CD0AB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622" y="2666799"/>
            <a:ext cx="2343744" cy="175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958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982CD-27CE-D90E-B928-9788EEE4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F68F6-4F95-9AF6-6B7F-9BB6810B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11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AB0111-DBD0-208D-DAE8-BA2CA9FF8FD8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0162F72-B5D3-8CC7-16F7-14A02B67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DF03ACED-EAFA-A010-5ACF-8CC8139BFF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A61306-F814-CE20-FF98-AB255AE053B4}"/>
              </a:ext>
            </a:extLst>
          </p:cNvPr>
          <p:cNvSpPr txBox="1">
            <a:spLocks/>
          </p:cNvSpPr>
          <p:nvPr/>
        </p:nvSpPr>
        <p:spPr>
          <a:xfrm>
            <a:off x="463543" y="9806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Measurements and quality control</a:t>
            </a:r>
          </a:p>
          <a:p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Laboratorio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de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mediciones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y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automatización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.</a:t>
            </a:r>
          </a:p>
        </p:txBody>
      </p:sp>
      <p:pic>
        <p:nvPicPr>
          <p:cNvPr id="10" name="Imagen 9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A3ACA03B-847E-601F-402B-F22CD4B22E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421" y="2521465"/>
            <a:ext cx="3697379" cy="1737768"/>
          </a:xfrm>
          <a:prstGeom prst="rect">
            <a:avLst/>
          </a:prstGeom>
        </p:spPr>
      </p:pic>
      <p:pic>
        <p:nvPicPr>
          <p:cNvPr id="13" name="Imagen 12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B44A0D92-4438-DC52-BCC8-ABB2182973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410" y="2521465"/>
            <a:ext cx="3697379" cy="1737768"/>
          </a:xfrm>
          <a:prstGeom prst="rect">
            <a:avLst/>
          </a:prstGeom>
        </p:spPr>
      </p:pic>
      <p:pic>
        <p:nvPicPr>
          <p:cNvPr id="20" name="Imagen 19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70E6CEB6-E44A-7E2B-BA7C-CFBFD8ACDB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422" y="4368491"/>
            <a:ext cx="3697378" cy="1737768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FDC8732A-27AA-C2A4-78FD-FE466CBF899D}"/>
              </a:ext>
            </a:extLst>
          </p:cNvPr>
          <p:cNvSpPr txBox="1"/>
          <p:nvPr/>
        </p:nvSpPr>
        <p:spPr>
          <a:xfrm>
            <a:off x="463543" y="2521465"/>
            <a:ext cx="32442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PHOTON MULTIPLIER </a:t>
            </a:r>
            <a:r>
              <a:rPr lang="en-US" sz="1781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MECHANICAL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 HARDWARE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Artifakt Element Book" panose="020B0503050000020004" pitchFamily="34" charset="0"/>
              <a:ea typeface="Artifakt Element Book" panose="020B05030500000200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Measurements.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3D drawings.</a:t>
            </a:r>
          </a:p>
        </p:txBody>
      </p:sp>
    </p:spTree>
    <p:extLst>
      <p:ext uri="{BB962C8B-B14F-4D97-AF65-F5344CB8AC3E}">
        <p14:creationId xmlns:p14="http://schemas.microsoft.com/office/powerpoint/2010/main" val="1345980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982CD-27CE-D90E-B928-9788EEE4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F68F6-4F95-9AF6-6B7F-9BB6810B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12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AB0111-DBD0-208D-DAE8-BA2CA9FF8FD8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0162F72-B5D3-8CC7-16F7-14A02B67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DF03ACED-EAFA-A010-5ACF-8CC8139BFF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A61306-F814-CE20-FF98-AB255AE053B4}"/>
              </a:ext>
            </a:extLst>
          </p:cNvPr>
          <p:cNvSpPr txBox="1">
            <a:spLocks/>
          </p:cNvSpPr>
          <p:nvPr/>
        </p:nvSpPr>
        <p:spPr>
          <a:xfrm>
            <a:off x="647008" y="11087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Design and Engineering</a:t>
            </a:r>
          </a:p>
          <a:p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Laboratorio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Taller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Metalmecánico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pic>
        <p:nvPicPr>
          <p:cNvPr id="20" name="Imagen 19" descr="Una sala de estar&#10;&#10;Descripción generada automáticamente">
            <a:extLst>
              <a:ext uri="{FF2B5EF4-FFF2-40B4-BE49-F238E27FC236}">
                <a16:creationId xmlns:a16="http://schemas.microsoft.com/office/drawing/2014/main" id="{40358B73-1528-DE41-95BB-F5432A00B7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725" y="2675338"/>
            <a:ext cx="3347702" cy="2502930"/>
          </a:xfrm>
          <a:prstGeom prst="rect">
            <a:avLst/>
          </a:prstGeom>
        </p:spPr>
      </p:pic>
      <p:pic>
        <p:nvPicPr>
          <p:cNvPr id="22" name="Imagen 21" descr="Un escritorio con una silla en un cuarto&#10;&#10;Descripción generada automáticamente con confianza baja">
            <a:extLst>
              <a:ext uri="{FF2B5EF4-FFF2-40B4-BE49-F238E27FC236}">
                <a16:creationId xmlns:a16="http://schemas.microsoft.com/office/drawing/2014/main" id="{5357038F-3349-1448-DD48-E17EC4BD8D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697" y="2675338"/>
            <a:ext cx="3347703" cy="250293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D4F7203-DABD-AD08-5F19-D26C26313443}"/>
              </a:ext>
            </a:extLst>
          </p:cNvPr>
          <p:cNvSpPr txBox="1"/>
          <p:nvPr/>
        </p:nvSpPr>
        <p:spPr>
          <a:xfrm>
            <a:off x="463543" y="2521465"/>
            <a:ext cx="38091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DESIGN AND ENGINEERING OFFICE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  <a:latin typeface="Artifakt Element Book" panose="020B0503050000020004" pitchFamily="34" charset="0"/>
              <a:ea typeface="Artifakt Element Book" panose="020B05030500000200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Technical conversations.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Project planning and following.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Place of work for engineers and technicians.</a:t>
            </a:r>
          </a:p>
        </p:txBody>
      </p:sp>
    </p:spTree>
    <p:extLst>
      <p:ext uri="{BB962C8B-B14F-4D97-AF65-F5344CB8AC3E}">
        <p14:creationId xmlns:p14="http://schemas.microsoft.com/office/powerpoint/2010/main" val="214491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982CD-27CE-D90E-B928-9788EEE4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F68F6-4F95-9AF6-6B7F-9BB6810B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13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AB0111-DBD0-208D-DAE8-BA2CA9FF8FD8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0162F72-B5D3-8CC7-16F7-14A02B67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DF03ACED-EAFA-A010-5ACF-8CC8139BFF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4D2205F-E0EA-4FFA-26EC-1D87D3939753}"/>
              </a:ext>
            </a:extLst>
          </p:cNvPr>
          <p:cNvSpPr txBox="1"/>
          <p:nvPr/>
        </p:nvSpPr>
        <p:spPr>
          <a:xfrm>
            <a:off x="647008" y="2913296"/>
            <a:ext cx="10515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Artifakt Element Heavy" panose="020B0B03050000020004" pitchFamily="34" charset="0"/>
                <a:ea typeface="Artifakt Element Heavy" panose="020B0B03050000020004" pitchFamily="34" charset="0"/>
              </a:rPr>
              <a:t>A place for students</a:t>
            </a:r>
          </a:p>
          <a:p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Artifakt Element Heavy" panose="020B0B03050000020004" pitchFamily="34" charset="0"/>
                <a:ea typeface="Artifakt Element Heavy" panose="020B0B03050000020004" pitchFamily="34" charset="0"/>
              </a:rPr>
              <a:t>A place for technology integration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.</a:t>
            </a:r>
          </a:p>
          <a:p>
            <a:endParaRPr lang="en-US" sz="1900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Specific knowledge.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Lot of hours of work.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Lot of motivation, responsibility and commitment.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Young people and very experienced people.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Great opportunity to prepare young professionals. 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FC6362-6472-D040-C4B8-5159726D08EB}"/>
              </a:ext>
            </a:extLst>
          </p:cNvPr>
          <p:cNvSpPr txBox="1">
            <a:spLocks/>
          </p:cNvSpPr>
          <p:nvPr/>
        </p:nvSpPr>
        <p:spPr>
          <a:xfrm>
            <a:off x="647008" y="11087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A place for people</a:t>
            </a: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DEMA LAB SAPHIR-UTFSM</a:t>
            </a:r>
          </a:p>
        </p:txBody>
      </p:sp>
    </p:spTree>
    <p:extLst>
      <p:ext uri="{BB962C8B-B14F-4D97-AF65-F5344CB8AC3E}">
        <p14:creationId xmlns:p14="http://schemas.microsoft.com/office/powerpoint/2010/main" val="318368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FBFAEA-2627-D9AA-9A4B-4632C9C3CDCD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0445DB-3CDA-D17D-4C7A-6D2E9636D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2407"/>
            <a:ext cx="10515600" cy="1325563"/>
          </a:xfrm>
        </p:spPr>
        <p:txBody>
          <a:bodyPr/>
          <a:lstStyle/>
          <a:p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INDEX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tifakt Element Book" panose="020B0503050000020004" pitchFamily="34" charset="0"/>
              <a:ea typeface="Artifakt Element Book" panose="020B05030500000200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5AE3D-2708-490F-6D68-B7EEEA497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2596"/>
            <a:ext cx="10515600" cy="3662997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Fundaments</a:t>
            </a:r>
          </a:p>
          <a:p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How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?</a:t>
            </a:r>
          </a:p>
          <a:p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Capabilities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tifakt Element Book" panose="020B0503050000020004" pitchFamily="34" charset="0"/>
              <a:ea typeface="Artifakt Element Book" panose="020B0503050000020004" pitchFamily="34" charset="0"/>
            </a:endParaRPr>
          </a:p>
          <a:p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Questions</a:t>
            </a:r>
            <a:endParaRPr lang="es-ES" dirty="0">
              <a:solidFill>
                <a:schemeClr val="accent1">
                  <a:lumMod val="75000"/>
                </a:schemeClr>
              </a:solidFill>
              <a:latin typeface="Artifakt Element Book" panose="020B0503050000020004" pitchFamily="34" charset="0"/>
              <a:ea typeface="Artifakt Element Book" panose="020B0503050000020004" pitchFamily="34" charset="0"/>
            </a:endParaRPr>
          </a:p>
          <a:p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6166F0-DAB6-FABE-73DA-FB793107E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514680-1190-9A45-B63E-D2EDE2885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2</a:t>
            </a:fld>
            <a:endParaRPr lang="es-CL"/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2BCB0AF1-1537-031D-B2DF-692216744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3ABF61B3-C642-2548-E0A6-39A341004B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933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FBFAEA-2627-D9AA-9A4B-4632C9C3CDCD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0445DB-3CDA-D17D-4C7A-6D2E9636D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2407"/>
            <a:ext cx="10515600" cy="1325563"/>
          </a:xfrm>
        </p:spPr>
        <p:txBody>
          <a:bodyPr/>
          <a:lstStyle/>
          <a:p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The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Task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tifakt Element Book" panose="020B0503050000020004" pitchFamily="34" charset="0"/>
              <a:ea typeface="Artifakt Element Book" panose="020B05030500000200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6166F0-DAB6-FABE-73DA-FB793107E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514680-1190-9A45-B63E-D2EDE2885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3</a:t>
            </a:fld>
            <a:endParaRPr lang="es-CL"/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2BCB0AF1-1537-031D-B2DF-692216744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3ABF61B3-C642-2548-E0A6-39A341004B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sp>
        <p:nvSpPr>
          <p:cNvPr id="10" name="Marcador de contenido 9">
            <a:extLst>
              <a:ext uri="{FF2B5EF4-FFF2-40B4-BE49-F238E27FC236}">
                <a16:creationId xmlns:a16="http://schemas.microsoft.com/office/drawing/2014/main" id="{7B42E1ED-C080-46F9-2E01-5EF68FD80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6491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Take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problems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requierements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science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society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industry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Develop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through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a design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process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prototypes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equipment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machinery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solve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this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problems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Why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lvl="1"/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neccesity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research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centers and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industry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develop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quality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prototypes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lvl="1"/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oportunity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of use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knowledge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available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in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academy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and industrial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aplications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applied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it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in novel ideas and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scientific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development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lvl="1"/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neccesity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technical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documentation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information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former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develpments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of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aplications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(R&amp;D)</a:t>
            </a:r>
          </a:p>
          <a:p>
            <a:pPr lvl="1"/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Generate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bridge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between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high-tech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science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university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and 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industry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682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FBFAEA-2627-D9AA-9A4B-4632C9C3CDCD}"/>
              </a:ext>
            </a:extLst>
          </p:cNvPr>
          <p:cNvSpPr/>
          <p:nvPr/>
        </p:nvSpPr>
        <p:spPr>
          <a:xfrm>
            <a:off x="0" y="-9494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0445DB-3CDA-D17D-4C7A-6D2E9636D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240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How?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15AE3D-2708-490F-6D68-B7EEEA497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0955" y="2340686"/>
            <a:ext cx="6826136" cy="428870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600" dirty="0">
                <a:solidFill>
                  <a:schemeClr val="accent1">
                    <a:lumMod val="75000"/>
                  </a:schemeClr>
                </a:solidFill>
              </a:rPr>
              <a:t>Clear and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structured</a:t>
            </a:r>
            <a:r>
              <a:rPr lang="es-ES" sz="2600" dirty="0">
                <a:solidFill>
                  <a:schemeClr val="accent1">
                    <a:lumMod val="75000"/>
                  </a:schemeClr>
                </a:solidFill>
              </a:rPr>
              <a:t> design 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process.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Mechanical Engineering application.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Manufacturing Capabilities.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Measurements and quality control.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>
                <a:solidFill>
                  <a:schemeClr val="accent1">
                    <a:lumMod val="75000"/>
                  </a:schemeClr>
                </a:solidFill>
              </a:rPr>
              <a:t>A place for people.</a:t>
            </a:r>
          </a:p>
          <a:p>
            <a:pPr marL="914400" lvl="1" indent="-457200">
              <a:buFont typeface="+mj-lt"/>
              <a:buAutoNum type="arabicPeriod"/>
            </a:pPr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6166F0-DAB6-FABE-73DA-FB793107E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514680-1190-9A45-B63E-D2EDE2885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4</a:t>
            </a:fld>
            <a:endParaRPr lang="es-CL"/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2BCB0AF1-1537-031D-B2DF-692216744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3ABF61B3-C642-2548-E0A6-39A341004B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806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F937E-E4D7-92CB-E71A-B7DE72908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5118"/>
            <a:ext cx="2345575" cy="1325563"/>
          </a:xfrm>
        </p:spPr>
        <p:txBody>
          <a:bodyPr/>
          <a:lstStyle/>
          <a:p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Design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tifakt Element Book" panose="020B0503050000020004" pitchFamily="34" charset="0"/>
              <a:ea typeface="Artifakt Element Book" panose="020B05030500000200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982CD-27CE-D90E-B928-9788EEE4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F68F6-4F95-9AF6-6B7F-9BB6810B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5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AB0111-DBD0-208D-DAE8-BA2CA9FF8FD8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0162F72-B5D3-8CC7-16F7-14A02B67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DF03ACED-EAFA-A010-5ACF-8CC8139BFF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4B09257-4614-4D55-24A5-29F1BE4E7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582" y="1046233"/>
            <a:ext cx="5057218" cy="21256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55B5EFF-3900-485D-245B-AB229CD11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1348" y="3429000"/>
            <a:ext cx="4114800" cy="259536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543EE8AE-16D4-2C9F-D33D-E631E74F0689}"/>
              </a:ext>
            </a:extLst>
          </p:cNvPr>
          <p:cNvSpPr txBox="1"/>
          <p:nvPr/>
        </p:nvSpPr>
        <p:spPr>
          <a:xfrm>
            <a:off x="702605" y="2109033"/>
            <a:ext cx="462578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Requirement list.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Wishes.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Requirements.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Restrictions.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Budget.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Conceptual design.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Exploration of possible solutions.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Embodiment design.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Definition of dimensions.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Integration of subsystems.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Detail design.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Pre-production revisions.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Technical drawings preparation.</a:t>
            </a:r>
          </a:p>
          <a:p>
            <a:endParaRPr lang="en-US" dirty="0"/>
          </a:p>
        </p:txBody>
      </p:sp>
      <p:sp>
        <p:nvSpPr>
          <p:cNvPr id="11" name="Flecha: hacia abajo 10">
            <a:extLst>
              <a:ext uri="{FF2B5EF4-FFF2-40B4-BE49-F238E27FC236}">
                <a16:creationId xmlns:a16="http://schemas.microsoft.com/office/drawing/2014/main" id="{E6E5632E-5554-E0F1-C912-4C4413527397}"/>
              </a:ext>
            </a:extLst>
          </p:cNvPr>
          <p:cNvSpPr/>
          <p:nvPr/>
        </p:nvSpPr>
        <p:spPr>
          <a:xfrm>
            <a:off x="5382881" y="1958034"/>
            <a:ext cx="519953" cy="418418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5879204-4023-D01B-6B2A-170B7D24F4DD}"/>
              </a:ext>
            </a:extLst>
          </p:cNvPr>
          <p:cNvSpPr txBox="1"/>
          <p:nvPr/>
        </p:nvSpPr>
        <p:spPr>
          <a:xfrm rot="16200000">
            <a:off x="3146689" y="3651336"/>
            <a:ext cx="4184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GROW OF AVAILABLE INFORMATION</a:t>
            </a:r>
          </a:p>
        </p:txBody>
      </p:sp>
    </p:spTree>
    <p:extLst>
      <p:ext uri="{BB962C8B-B14F-4D97-AF65-F5344CB8AC3E}">
        <p14:creationId xmlns:p14="http://schemas.microsoft.com/office/powerpoint/2010/main" val="497948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982CD-27CE-D90E-B928-9788EEE4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F68F6-4F95-9AF6-6B7F-9BB6810B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6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AB0111-DBD0-208D-DAE8-BA2CA9FF8FD8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0162F72-B5D3-8CC7-16F7-14A02B67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DF03ACED-EAFA-A010-5ACF-8CC8139BFF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4D2205F-E0EA-4FFA-26EC-1D87D3939753}"/>
              </a:ext>
            </a:extLst>
          </p:cNvPr>
          <p:cNvSpPr txBox="1"/>
          <p:nvPr/>
        </p:nvSpPr>
        <p:spPr>
          <a:xfrm>
            <a:off x="451799" y="1969962"/>
            <a:ext cx="539983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Design and calculations of machine structures.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Finite element analysis.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Stress.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Deformations.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Load capacity.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Bodies interaction.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Different materials.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Composites.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Fragile nature.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Elastic or plastic.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Design and calculation of machine elements.</a:t>
            </a:r>
          </a:p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ED58A76-F9CD-0FB7-1EBC-29F3DDC6C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799" y="776865"/>
            <a:ext cx="6734489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Mechanical Engineering</a:t>
            </a:r>
          </a:p>
        </p:txBody>
      </p:sp>
      <p:pic>
        <p:nvPicPr>
          <p:cNvPr id="13" name="Imagen 12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FAF508C2-B88C-7DC8-A210-45D8786826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010" y="3966535"/>
            <a:ext cx="2393590" cy="1795193"/>
          </a:xfrm>
          <a:prstGeom prst="rect">
            <a:avLst/>
          </a:prstGeom>
        </p:spPr>
      </p:pic>
      <p:pic>
        <p:nvPicPr>
          <p:cNvPr id="14" name="Imagen 13" descr="Imagen que contiene oscuro, pantalla, computadora, competencia de atletismo&#10;&#10;Descripción generada automáticamente">
            <a:extLst>
              <a:ext uri="{FF2B5EF4-FFF2-40B4-BE49-F238E27FC236}">
                <a16:creationId xmlns:a16="http://schemas.microsoft.com/office/drawing/2014/main" id="{B2E501B2-72FD-FAE6-E754-2B7420A4FE3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7" t="3328" r="29030" b="1951"/>
          <a:stretch/>
        </p:blipFill>
        <p:spPr>
          <a:xfrm>
            <a:off x="9475608" y="1969962"/>
            <a:ext cx="2264593" cy="3791766"/>
          </a:xfrm>
          <a:prstGeom prst="rect">
            <a:avLst/>
          </a:prstGeom>
        </p:spPr>
      </p:pic>
      <p:pic>
        <p:nvPicPr>
          <p:cNvPr id="16" name="Imagen 15" descr="Pantalla de video juego&#10;&#10;Descripción generada automáticamente con confianza media">
            <a:extLst>
              <a:ext uri="{FF2B5EF4-FFF2-40B4-BE49-F238E27FC236}">
                <a16:creationId xmlns:a16="http://schemas.microsoft.com/office/drawing/2014/main" id="{AFFBC011-15A4-BD3D-DB27-FF007D5A151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3" t="27152" r="10667"/>
          <a:stretch/>
        </p:blipFill>
        <p:spPr>
          <a:xfrm>
            <a:off x="6419992" y="2076072"/>
            <a:ext cx="2421859" cy="171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13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982CD-27CE-D90E-B928-9788EEE4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F68F6-4F95-9AF6-6B7F-9BB6810B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7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AB0111-DBD0-208D-DAE8-BA2CA9FF8FD8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0162F72-B5D3-8CC7-16F7-14A02B67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DF03ACED-EAFA-A010-5ACF-8CC8139BFF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4D2205F-E0EA-4FFA-26EC-1D87D3939753}"/>
              </a:ext>
            </a:extLst>
          </p:cNvPr>
          <p:cNvSpPr txBox="1"/>
          <p:nvPr/>
        </p:nvSpPr>
        <p:spPr>
          <a:xfrm>
            <a:off x="474476" y="1965046"/>
            <a:ext cx="506235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Design and calculation of power transmissions.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Shafts.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Bearings.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Gears.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Pulleys.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Design of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Elaboration of technical drawings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  <a:ea typeface="Artifakt Element Book" panose="020B0503050000020004" pitchFamily="34" charset="0"/>
              </a:rPr>
              <a:t>– International Standard</a:t>
            </a:r>
            <a:endParaRPr lang="en-US" dirty="0">
              <a:solidFill>
                <a:schemeClr val="accent1">
                  <a:lumMod val="75000"/>
                </a:schemeClr>
              </a:solidFill>
              <a:ea typeface="Artifakt Element Book" panose="020B05030500000200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ea typeface="Artifakt Element Book" panose="020B0503050000020004" pitchFamily="34" charset="0"/>
              </a:rPr>
              <a:t>ISO GPS Standards.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ea typeface="Artifakt Element Book" panose="020B0503050000020004" pitchFamily="34" charset="0"/>
              </a:rPr>
              <a:t>Quotations.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ea typeface="Artifakt Element Book" panose="020B0503050000020004" pitchFamily="34" charset="0"/>
              </a:rPr>
              <a:t>Technical discussions.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ea typeface="Artifakt Element Book" panose="020B0503050000020004" pitchFamily="34" charset="0"/>
              </a:rPr>
              <a:t>Reports.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ea typeface="Artifakt Element Book" panose="020B0503050000020004" pitchFamily="34" charset="0"/>
              </a:rPr>
              <a:t>Archive/Versions.</a:t>
            </a:r>
            <a:endParaRPr lang="es-ES" dirty="0">
              <a:solidFill>
                <a:schemeClr val="accent1">
                  <a:lumMod val="75000"/>
                </a:schemeClr>
              </a:solidFill>
              <a:ea typeface="Artifakt Element Book" panose="020B05030500000200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ED58A76-F9CD-0FB7-1EBC-29F3DDC6C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476" y="811160"/>
            <a:ext cx="6950825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Mechanical Engineering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A57ADB8-9818-AC57-AD7A-F31FEC3EC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8112" y="1118652"/>
            <a:ext cx="3735296" cy="264721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7DDE2A5-E9DD-92CE-5407-CBCF19D85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6435" y="1965046"/>
            <a:ext cx="1936965" cy="28180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4E43C8A-3B59-5EBE-E471-FFA062F3B7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2381" y="3798146"/>
            <a:ext cx="3701027" cy="261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135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982CD-27CE-D90E-B928-9788EEE4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F68F6-4F95-9AF6-6B7F-9BB6810B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8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AB0111-DBD0-208D-DAE8-BA2CA9FF8FD8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0162F72-B5D3-8CC7-16F7-14A02B67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DF03ACED-EAFA-A010-5ACF-8CC8139BFF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4D2205F-E0EA-4FFA-26EC-1D87D3939753}"/>
              </a:ext>
            </a:extLst>
          </p:cNvPr>
          <p:cNvSpPr txBox="1"/>
          <p:nvPr/>
        </p:nvSpPr>
        <p:spPr>
          <a:xfrm>
            <a:off x="619311" y="2560139"/>
            <a:ext cx="411480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Machine tools, machining process and manufacturing laboratory</a:t>
            </a:r>
          </a:p>
          <a:p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- Lathes, Mills, Plane grinder, Cylindrical grinder, Drills, Saws.</a:t>
            </a:r>
          </a:p>
          <a:p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- Electric arc weld, MIG and TIG.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A61306-F814-CE20-FF98-AB255AE053B4}"/>
              </a:ext>
            </a:extLst>
          </p:cNvPr>
          <p:cNvSpPr txBox="1">
            <a:spLocks/>
          </p:cNvSpPr>
          <p:nvPr/>
        </p:nvSpPr>
        <p:spPr>
          <a:xfrm>
            <a:off x="647008" y="11087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Manufacturing Capabilities</a:t>
            </a:r>
          </a:p>
          <a:p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Laboratorio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Taller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Metalmecánico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pic>
        <p:nvPicPr>
          <p:cNvPr id="3" name="Imagen 2" descr="Imagen que contiene interior, tabla, silla, cocina&#10;&#10;Descripción generada automáticamente">
            <a:extLst>
              <a:ext uri="{FF2B5EF4-FFF2-40B4-BE49-F238E27FC236}">
                <a16:creationId xmlns:a16="http://schemas.microsoft.com/office/drawing/2014/main" id="{71543738-BD8A-39E0-13E4-76DFB29522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167" y="4252190"/>
            <a:ext cx="2073462" cy="1555097"/>
          </a:xfrm>
          <a:prstGeom prst="rect">
            <a:avLst/>
          </a:prstGeom>
        </p:spPr>
      </p:pic>
      <p:pic>
        <p:nvPicPr>
          <p:cNvPr id="13" name="Imagen 12" descr="Imagen que contiene interior, tabla, cuarto, silla&#10;&#10;Descripción generada automáticamente">
            <a:extLst>
              <a:ext uri="{FF2B5EF4-FFF2-40B4-BE49-F238E27FC236}">
                <a16:creationId xmlns:a16="http://schemas.microsoft.com/office/drawing/2014/main" id="{B5073E49-A3B9-1D61-BFDD-45EA24541D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890" y="2628616"/>
            <a:ext cx="2073462" cy="1555097"/>
          </a:xfrm>
          <a:prstGeom prst="rect">
            <a:avLst/>
          </a:prstGeom>
        </p:spPr>
      </p:pic>
      <p:pic>
        <p:nvPicPr>
          <p:cNvPr id="16" name="Imagen 15" descr="Una tienda de libros&#10;&#10;Descripción generada automáticamente con confianza media">
            <a:extLst>
              <a:ext uri="{FF2B5EF4-FFF2-40B4-BE49-F238E27FC236}">
                <a16:creationId xmlns:a16="http://schemas.microsoft.com/office/drawing/2014/main" id="{64E0C542-5585-9DD6-9F3D-8FBA92685A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874" y="2628616"/>
            <a:ext cx="2073462" cy="1555097"/>
          </a:xfrm>
          <a:prstGeom prst="rect">
            <a:avLst/>
          </a:prstGeom>
        </p:spPr>
      </p:pic>
      <p:pic>
        <p:nvPicPr>
          <p:cNvPr id="17" name="Imagen 16" descr="Imagen que contiene interior, edificio, tabla, naranja&#10;&#10;Descripción generada automáticamente">
            <a:extLst>
              <a:ext uri="{FF2B5EF4-FFF2-40B4-BE49-F238E27FC236}">
                <a16:creationId xmlns:a16="http://schemas.microsoft.com/office/drawing/2014/main" id="{9CFA71F2-D7CC-E0E3-777D-31C5553B98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874" y="4270640"/>
            <a:ext cx="2073462" cy="1555096"/>
          </a:xfrm>
          <a:prstGeom prst="rect">
            <a:avLst/>
          </a:prstGeom>
        </p:spPr>
      </p:pic>
      <p:pic>
        <p:nvPicPr>
          <p:cNvPr id="18" name="Imagen 17" descr="Imagen que contiene interior, edificio, tabla, pequeño&#10;&#10;Descripción generada automáticamente">
            <a:extLst>
              <a:ext uri="{FF2B5EF4-FFF2-40B4-BE49-F238E27FC236}">
                <a16:creationId xmlns:a16="http://schemas.microsoft.com/office/drawing/2014/main" id="{43F25190-F887-9F98-88D7-68F7E11CEF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460" y="4270640"/>
            <a:ext cx="2073462" cy="1555097"/>
          </a:xfrm>
          <a:prstGeom prst="rect">
            <a:avLst/>
          </a:prstGeom>
        </p:spPr>
      </p:pic>
      <p:pic>
        <p:nvPicPr>
          <p:cNvPr id="19" name="Imagen 18" descr="Imagen que contiene interior, tabla, edificio, cuarto&#10;&#10;Descripción generada automáticamente">
            <a:extLst>
              <a:ext uri="{FF2B5EF4-FFF2-40B4-BE49-F238E27FC236}">
                <a16:creationId xmlns:a16="http://schemas.microsoft.com/office/drawing/2014/main" id="{6ADF8328-0166-20E1-8996-B31FA95E0D7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905" y="2628616"/>
            <a:ext cx="2073462" cy="155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53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2982CD-27CE-D90E-B928-9788EEE40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dirty="0"/>
              <a:t>SAPHIR ARM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DF68F6-4F95-9AF6-6B7F-9BB6810B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E0306-92B6-4241-B52C-871EBE7D6A10}" type="slidenum">
              <a:rPr lang="es-CL" smtClean="0"/>
              <a:t>9</a:t>
            </a:fld>
            <a:endParaRPr lang="es-C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AB0111-DBD0-208D-DAE8-BA2CA9FF8FD8}"/>
              </a:ext>
            </a:extLst>
          </p:cNvPr>
          <p:cNvSpPr/>
          <p:nvPr/>
        </p:nvSpPr>
        <p:spPr>
          <a:xfrm>
            <a:off x="0" y="0"/>
            <a:ext cx="12192000" cy="98283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magen 9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0162F72-B5D3-8CC7-16F7-14A02B6738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21" y="0"/>
            <a:ext cx="1352932" cy="1015118"/>
          </a:xfrm>
          <a:prstGeom prst="rect">
            <a:avLst/>
          </a:prstGeom>
        </p:spPr>
      </p:pic>
      <p:pic>
        <p:nvPicPr>
          <p:cNvPr id="8" name="Picture 7" descr="Graphical user interface, text">
            <a:extLst>
              <a:ext uri="{FF2B5EF4-FFF2-40B4-BE49-F238E27FC236}">
                <a16:creationId xmlns:a16="http://schemas.microsoft.com/office/drawing/2014/main" id="{DF03ACED-EAFA-A010-5ACF-8CC8139BFF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1" t="32444" r="21863" b="26188"/>
          <a:stretch/>
        </p:blipFill>
        <p:spPr>
          <a:xfrm>
            <a:off x="10019576" y="298077"/>
            <a:ext cx="1919134" cy="46726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4D2205F-E0EA-4FFA-26EC-1D87D3939753}"/>
              </a:ext>
            </a:extLst>
          </p:cNvPr>
          <p:cNvSpPr txBox="1"/>
          <p:nvPr/>
        </p:nvSpPr>
        <p:spPr>
          <a:xfrm>
            <a:off x="347749" y="2592987"/>
            <a:ext cx="262051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- Gear profile generator.</a:t>
            </a:r>
          </a:p>
          <a:p>
            <a:r>
              <a:rPr lang="en-US" sz="1900" dirty="0">
                <a:solidFill>
                  <a:schemeClr val="accent1">
                    <a:lumMod val="75000"/>
                  </a:schemeClr>
                </a:solidFill>
              </a:rPr>
              <a:t>- CNC Lathe.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A61306-F814-CE20-FF98-AB255AE053B4}"/>
              </a:ext>
            </a:extLst>
          </p:cNvPr>
          <p:cNvSpPr txBox="1">
            <a:spLocks/>
          </p:cNvSpPr>
          <p:nvPr/>
        </p:nvSpPr>
        <p:spPr>
          <a:xfrm>
            <a:off x="647008" y="110870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tifakt Element Book" panose="020B0503050000020004" pitchFamily="34" charset="0"/>
                <a:ea typeface="Artifakt Element Book" panose="020B0503050000020004" pitchFamily="34" charset="0"/>
              </a:rPr>
              <a:t>Manufacturing Capabilities</a:t>
            </a:r>
          </a:p>
          <a:p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Laboratorio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 Taller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Artifakt Element Light" panose="020B0303050000020004" pitchFamily="34" charset="0"/>
                <a:ea typeface="Artifakt Element Light" panose="020B0303050000020004" pitchFamily="34" charset="0"/>
              </a:rPr>
              <a:t>Metalmecánico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Artifakt Element Light" panose="020B0303050000020004" pitchFamily="34" charset="0"/>
              <a:ea typeface="Artifakt Element Light" panose="020B0303050000020004" pitchFamily="34" charset="0"/>
            </a:endParaRPr>
          </a:p>
        </p:txBody>
      </p:sp>
      <p:pic>
        <p:nvPicPr>
          <p:cNvPr id="9" name="Imagen 8" descr="Imagen que contiene tabla, estacionamiento, máquina, cocina&#10;&#10;Descripción generada automáticamente">
            <a:extLst>
              <a:ext uri="{FF2B5EF4-FFF2-40B4-BE49-F238E27FC236}">
                <a16:creationId xmlns:a16="http://schemas.microsoft.com/office/drawing/2014/main" id="{8B9505F2-84E9-4C08-F32F-2F1BFE4B13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362" y="2605897"/>
            <a:ext cx="3264346" cy="2448259"/>
          </a:xfrm>
          <a:prstGeom prst="rect">
            <a:avLst/>
          </a:prstGeom>
        </p:spPr>
      </p:pic>
      <p:pic>
        <p:nvPicPr>
          <p:cNvPr id="12" name="Imagen 11" descr="Imagen que contiene interior, máquina de coser, horno, pequeño&#10;&#10;Descripción generada automáticamente">
            <a:extLst>
              <a:ext uri="{FF2B5EF4-FFF2-40B4-BE49-F238E27FC236}">
                <a16:creationId xmlns:a16="http://schemas.microsoft.com/office/drawing/2014/main" id="{B3417099-3B9C-729E-B0D9-6C44EB49FA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518" y="2594506"/>
            <a:ext cx="3279534" cy="2459650"/>
          </a:xfrm>
          <a:prstGeom prst="rect">
            <a:avLst/>
          </a:prstGeom>
        </p:spPr>
      </p:pic>
      <p:pic>
        <p:nvPicPr>
          <p:cNvPr id="15" name="Imagen 14" descr="Imagen que contiene interior, tabla, cuarto, cocina&#10;&#10;Descripción generada automáticamente">
            <a:extLst>
              <a:ext uri="{FF2B5EF4-FFF2-40B4-BE49-F238E27FC236}">
                <a16:creationId xmlns:a16="http://schemas.microsoft.com/office/drawing/2014/main" id="{8D36E7BC-778C-5CE4-9873-3226EFAE105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2" t="17429" r="19827"/>
          <a:stretch/>
        </p:blipFill>
        <p:spPr>
          <a:xfrm>
            <a:off x="9854148" y="2594030"/>
            <a:ext cx="2145601" cy="246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406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1904</TotalTime>
  <Words>528</Words>
  <Application>Microsoft Office PowerPoint</Application>
  <PresentationFormat>Panorámica</PresentationFormat>
  <Paragraphs>139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20" baseType="lpstr">
      <vt:lpstr>Arial</vt:lpstr>
      <vt:lpstr>Artifakt Element Book</vt:lpstr>
      <vt:lpstr>Artifakt Element Heavy</vt:lpstr>
      <vt:lpstr>Artifakt Element Light</vt:lpstr>
      <vt:lpstr>Calibri</vt:lpstr>
      <vt:lpstr>Calibri Light</vt:lpstr>
      <vt:lpstr>Tema de Office</vt:lpstr>
      <vt:lpstr>DEMA LAB Design, Engineering and Manufacturing Laboratory  SAPHIR - UTFSM</vt:lpstr>
      <vt:lpstr>INDEX</vt:lpstr>
      <vt:lpstr>The Task</vt:lpstr>
      <vt:lpstr>How?</vt:lpstr>
      <vt:lpstr>Design</vt:lpstr>
      <vt:lpstr>Mechanical Engineering</vt:lpstr>
      <vt:lpstr>Mechanical Engineering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Moving Table for NA 64 Experiment</dc:title>
  <dc:creator>rafael.mena.13</dc:creator>
  <cp:lastModifiedBy>rafael.mena.13</cp:lastModifiedBy>
  <cp:revision>61</cp:revision>
  <dcterms:created xsi:type="dcterms:W3CDTF">2023-01-15T17:39:31Z</dcterms:created>
  <dcterms:modified xsi:type="dcterms:W3CDTF">2024-01-18T18:17:19Z</dcterms:modified>
</cp:coreProperties>
</file>