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318" r:id="rId3"/>
    <p:sldId id="313" r:id="rId4"/>
    <p:sldId id="314" r:id="rId5"/>
    <p:sldId id="257" r:id="rId6"/>
    <p:sldId id="258" r:id="rId7"/>
    <p:sldId id="304" r:id="rId8"/>
    <p:sldId id="316" r:id="rId9"/>
    <p:sldId id="266" r:id="rId10"/>
    <p:sldId id="308" r:id="rId11"/>
    <p:sldId id="278" r:id="rId12"/>
    <p:sldId id="293" r:id="rId13"/>
    <p:sldId id="279" r:id="rId14"/>
    <p:sldId id="302" r:id="rId15"/>
    <p:sldId id="301" r:id="rId16"/>
    <p:sldId id="280" r:id="rId17"/>
    <p:sldId id="281" r:id="rId18"/>
    <p:sldId id="311" r:id="rId19"/>
    <p:sldId id="282" r:id="rId20"/>
    <p:sldId id="283" r:id="rId21"/>
    <p:sldId id="284" r:id="rId22"/>
    <p:sldId id="286" r:id="rId23"/>
    <p:sldId id="305" r:id="rId24"/>
    <p:sldId id="273" r:id="rId25"/>
    <p:sldId id="312" r:id="rId26"/>
    <p:sldId id="306" r:id="rId27"/>
    <p:sldId id="260" r:id="rId28"/>
    <p:sldId id="307" r:id="rId29"/>
    <p:sldId id="315" r:id="rId30"/>
    <p:sldId id="295" r:id="rId31"/>
    <p:sldId id="300" r:id="rId32"/>
    <p:sldId id="317" r:id="rId33"/>
    <p:sldId id="267" r:id="rId34"/>
    <p:sldId id="275" r:id="rId35"/>
    <p:sldId id="276" r:id="rId36"/>
    <p:sldId id="309" r:id="rId37"/>
    <p:sldId id="310" r:id="rId38"/>
    <p:sldId id="303" r:id="rId39"/>
    <p:sldId id="297" r:id="rId40"/>
    <p:sldId id="264" r:id="rId4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A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56" d="100"/>
          <a:sy n="56" d="100"/>
        </p:scale>
        <p:origin x="1000" y="44"/>
      </p:cViewPr>
      <p:guideLst>
        <p:guide pos="3840"/>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003EEC19-6F72-E06C-FBF4-44D5A1A457D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D253DF94-D42B-CA56-DA36-259D858CB1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5D4C0E-42B8-4BDB-8547-275D53E5D167}" type="datetimeFigureOut">
              <a:rPr lang="pt-BR" smtClean="0"/>
              <a:t>09/01/2025</a:t>
            </a:fld>
            <a:endParaRPr lang="pt-BR"/>
          </a:p>
        </p:txBody>
      </p:sp>
      <p:sp>
        <p:nvSpPr>
          <p:cNvPr id="4" name="Espaço Reservado para Rodapé 3">
            <a:extLst>
              <a:ext uri="{FF2B5EF4-FFF2-40B4-BE49-F238E27FC236}">
                <a16:creationId xmlns:a16="http://schemas.microsoft.com/office/drawing/2014/main" id="{B895AD5B-5FDC-016D-E158-E4CD0AE9A7C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pt-BR"/>
              <a:t>F.Catalani</a:t>
            </a:r>
          </a:p>
        </p:txBody>
      </p:sp>
      <p:sp>
        <p:nvSpPr>
          <p:cNvPr id="5" name="Espaço Reservado para Número de Slide 4">
            <a:extLst>
              <a:ext uri="{FF2B5EF4-FFF2-40B4-BE49-F238E27FC236}">
                <a16:creationId xmlns:a16="http://schemas.microsoft.com/office/drawing/2014/main" id="{98546633-CAC0-A436-BE33-36ECD7255A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2652A4-F43D-4EF4-A309-5C62253749E2}" type="slidenum">
              <a:rPr lang="pt-BR" smtClean="0"/>
              <a:t>‹nº›</a:t>
            </a:fld>
            <a:endParaRPr lang="pt-BR"/>
          </a:p>
        </p:txBody>
      </p:sp>
    </p:spTree>
    <p:extLst>
      <p:ext uri="{BB962C8B-B14F-4D97-AF65-F5344CB8AC3E}">
        <p14:creationId xmlns:p14="http://schemas.microsoft.com/office/powerpoint/2010/main" val="26616981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21E676-4D8D-498E-872C-07AEABFD2C14}" type="datetimeFigureOut">
              <a:rPr lang="pt-BR" smtClean="0"/>
              <a:t>09/01/2025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pt-BR"/>
              <a:t>F.Catalani</a:t>
            </a: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46759-6966-4FCE-BE86-2A99D25A9B52}" type="slidenum">
              <a:rPr lang="pt-BR" smtClean="0"/>
              <a:t>‹nº›</a:t>
            </a:fld>
            <a:endParaRPr lang="pt-BR"/>
          </a:p>
        </p:txBody>
      </p:sp>
    </p:spTree>
    <p:extLst>
      <p:ext uri="{BB962C8B-B14F-4D97-AF65-F5344CB8AC3E}">
        <p14:creationId xmlns:p14="http://schemas.microsoft.com/office/powerpoint/2010/main" val="105416331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458481-3BCA-92EA-5A16-410E6573FB8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A2AAA9F0-DA56-8319-682C-1A2611A30E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CF16EF88-1254-1480-BFD2-4BE046C49C23}"/>
              </a:ext>
            </a:extLst>
          </p:cNvPr>
          <p:cNvSpPr>
            <a:spLocks noGrp="1"/>
          </p:cNvSpPr>
          <p:nvPr>
            <p:ph type="dt" sz="half" idx="10"/>
          </p:nvPr>
        </p:nvSpPr>
        <p:spPr/>
        <p:txBody>
          <a:bodyPr/>
          <a:lstStyle/>
          <a:p>
            <a:r>
              <a:rPr lang="pt-BR"/>
              <a:t>10/01/2025</a:t>
            </a:r>
          </a:p>
        </p:txBody>
      </p:sp>
      <p:sp>
        <p:nvSpPr>
          <p:cNvPr id="5" name="Espaço Reservado para Rodapé 4">
            <a:extLst>
              <a:ext uri="{FF2B5EF4-FFF2-40B4-BE49-F238E27FC236}">
                <a16:creationId xmlns:a16="http://schemas.microsoft.com/office/drawing/2014/main" id="{A802E09F-C087-CA91-B8E7-780520785A0E}"/>
              </a:ext>
            </a:extLst>
          </p:cNvPr>
          <p:cNvSpPr>
            <a:spLocks noGrp="1"/>
          </p:cNvSpPr>
          <p:nvPr>
            <p:ph type="ftr" sz="quarter" idx="11"/>
          </p:nvPr>
        </p:nvSpPr>
        <p:spPr/>
        <p:txBody>
          <a:body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F104A634-4B10-3E75-44D3-DE49899BB2C3}"/>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237494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14DDC1-FDCF-8D41-5311-458F8179B2E7}"/>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7866237E-5184-C65E-816E-0E18038EB368}"/>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DBF2C79-341E-62BA-90D5-620A9D0C949A}"/>
              </a:ext>
            </a:extLst>
          </p:cNvPr>
          <p:cNvSpPr>
            <a:spLocks noGrp="1"/>
          </p:cNvSpPr>
          <p:nvPr>
            <p:ph type="dt" sz="half" idx="10"/>
          </p:nvPr>
        </p:nvSpPr>
        <p:spPr/>
        <p:txBody>
          <a:bodyPr/>
          <a:lstStyle/>
          <a:p>
            <a:r>
              <a:rPr lang="pt-BR"/>
              <a:t>10/01/2025</a:t>
            </a:r>
          </a:p>
        </p:txBody>
      </p:sp>
      <p:sp>
        <p:nvSpPr>
          <p:cNvPr id="5" name="Espaço Reservado para Rodapé 4">
            <a:extLst>
              <a:ext uri="{FF2B5EF4-FFF2-40B4-BE49-F238E27FC236}">
                <a16:creationId xmlns:a16="http://schemas.microsoft.com/office/drawing/2014/main" id="{9BD58EDB-6111-9613-8441-EEE24D746B59}"/>
              </a:ext>
            </a:extLst>
          </p:cNvPr>
          <p:cNvSpPr>
            <a:spLocks noGrp="1"/>
          </p:cNvSpPr>
          <p:nvPr>
            <p:ph type="ftr" sz="quarter" idx="11"/>
          </p:nvPr>
        </p:nvSpPr>
        <p:spPr/>
        <p:txBody>
          <a:body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C95F2F05-5739-2EC2-4A3F-EE1AA353D8C0}"/>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1718098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19E030-E4A3-EF59-1F9A-AC6B224F2C1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4448E6C-2F6F-11BD-4CF5-5AFB757FD9DE}"/>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ADE355C-93DC-FA78-BA03-E52C7529D470}"/>
              </a:ext>
            </a:extLst>
          </p:cNvPr>
          <p:cNvSpPr>
            <a:spLocks noGrp="1"/>
          </p:cNvSpPr>
          <p:nvPr>
            <p:ph type="dt" sz="half" idx="10"/>
          </p:nvPr>
        </p:nvSpPr>
        <p:spPr/>
        <p:txBody>
          <a:bodyPr/>
          <a:lstStyle/>
          <a:p>
            <a:r>
              <a:rPr lang="pt-BR"/>
              <a:t>10/01/2025</a:t>
            </a:r>
          </a:p>
        </p:txBody>
      </p:sp>
      <p:sp>
        <p:nvSpPr>
          <p:cNvPr id="5" name="Espaço Reservado para Rodapé 4">
            <a:extLst>
              <a:ext uri="{FF2B5EF4-FFF2-40B4-BE49-F238E27FC236}">
                <a16:creationId xmlns:a16="http://schemas.microsoft.com/office/drawing/2014/main" id="{2BF3C0FE-4946-2313-DD88-D903A680DA30}"/>
              </a:ext>
            </a:extLst>
          </p:cNvPr>
          <p:cNvSpPr>
            <a:spLocks noGrp="1"/>
          </p:cNvSpPr>
          <p:nvPr>
            <p:ph type="ftr" sz="quarter" idx="11"/>
          </p:nvPr>
        </p:nvSpPr>
        <p:spPr/>
        <p:txBody>
          <a:body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F24779F6-AC8B-3B6E-5991-3BBF1DB16546}"/>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2186167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5FA818-8FAA-A6E9-1216-5D7CD4124B9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D7FA870-4896-942D-A612-75C7E89ECACD}"/>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CB4879B6-1285-D25D-9399-568827DDEBBC}"/>
              </a:ext>
            </a:extLst>
          </p:cNvPr>
          <p:cNvSpPr>
            <a:spLocks noGrp="1"/>
          </p:cNvSpPr>
          <p:nvPr>
            <p:ph type="dt" sz="half" idx="10"/>
          </p:nvPr>
        </p:nvSpPr>
        <p:spPr/>
        <p:txBody>
          <a:bodyPr/>
          <a:lstStyle/>
          <a:p>
            <a:r>
              <a:rPr lang="pt-BR"/>
              <a:t>10/01/2025</a:t>
            </a:r>
          </a:p>
        </p:txBody>
      </p:sp>
      <p:sp>
        <p:nvSpPr>
          <p:cNvPr id="5" name="Espaço Reservado para Rodapé 4">
            <a:extLst>
              <a:ext uri="{FF2B5EF4-FFF2-40B4-BE49-F238E27FC236}">
                <a16:creationId xmlns:a16="http://schemas.microsoft.com/office/drawing/2014/main" id="{71309CF9-E450-DE89-9F90-A638CBB426A7}"/>
              </a:ext>
            </a:extLst>
          </p:cNvPr>
          <p:cNvSpPr>
            <a:spLocks noGrp="1"/>
          </p:cNvSpPr>
          <p:nvPr>
            <p:ph type="ftr" sz="quarter" idx="11"/>
          </p:nvPr>
        </p:nvSpPr>
        <p:spPr/>
        <p:txBody>
          <a:body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3F06D04D-8CD7-9C86-8C1F-A017114D6027}"/>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686936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4418C1-38FA-3BD2-32BB-7B5F96C9682B}"/>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CB80D49F-6EED-F5C5-D5D4-FC61D4D985D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F54B9CAE-E311-75AD-AE0B-FF131FFEF40F}"/>
              </a:ext>
            </a:extLst>
          </p:cNvPr>
          <p:cNvSpPr>
            <a:spLocks noGrp="1"/>
          </p:cNvSpPr>
          <p:nvPr>
            <p:ph type="dt" sz="half" idx="10"/>
          </p:nvPr>
        </p:nvSpPr>
        <p:spPr/>
        <p:txBody>
          <a:bodyPr/>
          <a:lstStyle/>
          <a:p>
            <a:r>
              <a:rPr lang="pt-BR"/>
              <a:t>10/01/2025</a:t>
            </a:r>
          </a:p>
        </p:txBody>
      </p:sp>
      <p:sp>
        <p:nvSpPr>
          <p:cNvPr id="5" name="Espaço Reservado para Rodapé 4">
            <a:extLst>
              <a:ext uri="{FF2B5EF4-FFF2-40B4-BE49-F238E27FC236}">
                <a16:creationId xmlns:a16="http://schemas.microsoft.com/office/drawing/2014/main" id="{B2EBD20D-B162-2BBC-7142-1EC6E29E578A}"/>
              </a:ext>
            </a:extLst>
          </p:cNvPr>
          <p:cNvSpPr>
            <a:spLocks noGrp="1"/>
          </p:cNvSpPr>
          <p:nvPr>
            <p:ph type="ftr" sz="quarter" idx="11"/>
          </p:nvPr>
        </p:nvSpPr>
        <p:spPr/>
        <p:txBody>
          <a:body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B66F6F02-2DDB-8C0F-C73A-4DD932123482}"/>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296691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CDF7A8-BEEB-EF82-F934-1ACF025E5494}"/>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907A9265-C20B-536D-B969-20DEF05FCF3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CDBD594F-A520-4435-64F0-4EF4773F4D49}"/>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3318CA4-6999-4FD0-2B44-FB7670601059}"/>
              </a:ext>
            </a:extLst>
          </p:cNvPr>
          <p:cNvSpPr>
            <a:spLocks noGrp="1"/>
          </p:cNvSpPr>
          <p:nvPr>
            <p:ph type="dt" sz="half" idx="10"/>
          </p:nvPr>
        </p:nvSpPr>
        <p:spPr/>
        <p:txBody>
          <a:bodyPr/>
          <a:lstStyle/>
          <a:p>
            <a:r>
              <a:rPr lang="pt-BR"/>
              <a:t>10/01/2025</a:t>
            </a:r>
          </a:p>
        </p:txBody>
      </p:sp>
      <p:sp>
        <p:nvSpPr>
          <p:cNvPr id="6" name="Espaço Reservado para Rodapé 5">
            <a:extLst>
              <a:ext uri="{FF2B5EF4-FFF2-40B4-BE49-F238E27FC236}">
                <a16:creationId xmlns:a16="http://schemas.microsoft.com/office/drawing/2014/main" id="{4C8C5C36-1589-A2C9-C64B-94AEC02AE16B}"/>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ABBE2A59-F53B-04D5-EAAD-FFFC2BE373FB}"/>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960982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6E1BB9-4C37-026E-B0CB-EB943D5E7620}"/>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993F2677-8728-7F99-BFEE-C84CECE5A3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A5D51DB3-905D-346C-5F76-3C43F0F5BEE3}"/>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E0A8A48-391C-4DE9-044A-D04EA98EC8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55194F5D-757B-524C-2E98-A7309E7C5DA7}"/>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B1A10295-007C-AC09-298A-09DE17E70A9A}"/>
              </a:ext>
            </a:extLst>
          </p:cNvPr>
          <p:cNvSpPr>
            <a:spLocks noGrp="1"/>
          </p:cNvSpPr>
          <p:nvPr>
            <p:ph type="dt" sz="half" idx="10"/>
          </p:nvPr>
        </p:nvSpPr>
        <p:spPr/>
        <p:txBody>
          <a:bodyPr/>
          <a:lstStyle/>
          <a:p>
            <a:r>
              <a:rPr lang="pt-BR"/>
              <a:t>10/01/2025</a:t>
            </a:r>
          </a:p>
        </p:txBody>
      </p:sp>
      <p:sp>
        <p:nvSpPr>
          <p:cNvPr id="8" name="Espaço Reservado para Rodapé 7">
            <a:extLst>
              <a:ext uri="{FF2B5EF4-FFF2-40B4-BE49-F238E27FC236}">
                <a16:creationId xmlns:a16="http://schemas.microsoft.com/office/drawing/2014/main" id="{377F4A07-1950-BD1B-23D6-B200A0B10113}"/>
              </a:ext>
            </a:extLst>
          </p:cNvPr>
          <p:cNvSpPr>
            <a:spLocks noGrp="1"/>
          </p:cNvSpPr>
          <p:nvPr>
            <p:ph type="ftr" sz="quarter" idx="11"/>
          </p:nvPr>
        </p:nvSpPr>
        <p:spPr/>
        <p:txBody>
          <a:bodyPr/>
          <a:lstStyle/>
          <a:p>
            <a:r>
              <a:rPr lang="pt-BR"/>
              <a:t>F. Catalani HEPNP2025 - Valparaíso - January 10, 2025</a:t>
            </a:r>
          </a:p>
        </p:txBody>
      </p:sp>
      <p:sp>
        <p:nvSpPr>
          <p:cNvPr id="9" name="Espaço Reservado para Número de Slide 8">
            <a:extLst>
              <a:ext uri="{FF2B5EF4-FFF2-40B4-BE49-F238E27FC236}">
                <a16:creationId xmlns:a16="http://schemas.microsoft.com/office/drawing/2014/main" id="{6BA1A783-5757-3DF9-D767-69FF42AF8DFD}"/>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1530353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424F1D-F7B9-4F8D-249B-5C75C6B3D8F6}"/>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1DEF98CE-AA90-9ABB-E1A5-35B669793165}"/>
              </a:ext>
            </a:extLst>
          </p:cNvPr>
          <p:cNvSpPr>
            <a:spLocks noGrp="1"/>
          </p:cNvSpPr>
          <p:nvPr>
            <p:ph type="dt" sz="half" idx="10"/>
          </p:nvPr>
        </p:nvSpPr>
        <p:spPr/>
        <p:txBody>
          <a:bodyPr/>
          <a:lstStyle/>
          <a:p>
            <a:r>
              <a:rPr lang="pt-BR"/>
              <a:t>10/01/2025</a:t>
            </a:r>
          </a:p>
        </p:txBody>
      </p:sp>
      <p:sp>
        <p:nvSpPr>
          <p:cNvPr id="4" name="Espaço Reservado para Rodapé 3">
            <a:extLst>
              <a:ext uri="{FF2B5EF4-FFF2-40B4-BE49-F238E27FC236}">
                <a16:creationId xmlns:a16="http://schemas.microsoft.com/office/drawing/2014/main" id="{18AAC9BA-8941-5694-8780-BE2DF0FF16CD}"/>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C8E2C67F-73E1-AE93-C089-97A48DE40613}"/>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1162362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9CA3F6CA-0D32-5192-7E26-CC92AF84EED9}"/>
              </a:ext>
            </a:extLst>
          </p:cNvPr>
          <p:cNvSpPr>
            <a:spLocks noGrp="1"/>
          </p:cNvSpPr>
          <p:nvPr>
            <p:ph type="dt" sz="half" idx="10"/>
          </p:nvPr>
        </p:nvSpPr>
        <p:spPr/>
        <p:txBody>
          <a:bodyPr/>
          <a:lstStyle/>
          <a:p>
            <a:r>
              <a:rPr lang="pt-BR"/>
              <a:t>10/01/2025</a:t>
            </a:r>
          </a:p>
        </p:txBody>
      </p:sp>
      <p:sp>
        <p:nvSpPr>
          <p:cNvPr id="3" name="Espaço Reservado para Rodapé 2">
            <a:extLst>
              <a:ext uri="{FF2B5EF4-FFF2-40B4-BE49-F238E27FC236}">
                <a16:creationId xmlns:a16="http://schemas.microsoft.com/office/drawing/2014/main" id="{A52CA4AE-D612-54D8-1FCF-AEE84BCF1520}"/>
              </a:ext>
            </a:extLst>
          </p:cNvPr>
          <p:cNvSpPr>
            <a:spLocks noGrp="1"/>
          </p:cNvSpPr>
          <p:nvPr>
            <p:ph type="ftr" sz="quarter" idx="11"/>
          </p:nvPr>
        </p:nvSpPr>
        <p:spPr/>
        <p:txBody>
          <a:bodyPr/>
          <a:lstStyle/>
          <a:p>
            <a:r>
              <a:rPr lang="pt-BR"/>
              <a:t>F. Catalani HEPNP2025 - Valparaíso - January 10, 2025</a:t>
            </a:r>
          </a:p>
        </p:txBody>
      </p:sp>
      <p:sp>
        <p:nvSpPr>
          <p:cNvPr id="4" name="Espaço Reservado para Número de Slide 3">
            <a:extLst>
              <a:ext uri="{FF2B5EF4-FFF2-40B4-BE49-F238E27FC236}">
                <a16:creationId xmlns:a16="http://schemas.microsoft.com/office/drawing/2014/main" id="{BED17F67-CEA3-8C8B-F292-3F1308315F98}"/>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3732896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4651EF-A593-5611-D980-40746D7D155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ABEBF7CD-E9E8-47EB-5C59-1AB463E46A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18C9D95B-EA8D-E8F3-DE8B-9B19548743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44147E07-297D-CDD8-E42E-FB682474F7C1}"/>
              </a:ext>
            </a:extLst>
          </p:cNvPr>
          <p:cNvSpPr>
            <a:spLocks noGrp="1"/>
          </p:cNvSpPr>
          <p:nvPr>
            <p:ph type="dt" sz="half" idx="10"/>
          </p:nvPr>
        </p:nvSpPr>
        <p:spPr/>
        <p:txBody>
          <a:bodyPr/>
          <a:lstStyle/>
          <a:p>
            <a:r>
              <a:rPr lang="pt-BR"/>
              <a:t>10/01/2025</a:t>
            </a:r>
          </a:p>
        </p:txBody>
      </p:sp>
      <p:sp>
        <p:nvSpPr>
          <p:cNvPr id="6" name="Espaço Reservado para Rodapé 5">
            <a:extLst>
              <a:ext uri="{FF2B5EF4-FFF2-40B4-BE49-F238E27FC236}">
                <a16:creationId xmlns:a16="http://schemas.microsoft.com/office/drawing/2014/main" id="{12FCD17C-9130-E6DC-044B-0929CCBA3B08}"/>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E795D31E-77F0-FD06-06AF-DA00DD5ACED6}"/>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154000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2A87A4-9B19-8459-CDC1-87F53DC5B46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B5C0A753-3661-D651-CC47-4148D3A0EF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202746AF-340B-F77B-EAE4-DA48AD9897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6447794-50D5-1439-482A-4169BD73244B}"/>
              </a:ext>
            </a:extLst>
          </p:cNvPr>
          <p:cNvSpPr>
            <a:spLocks noGrp="1"/>
          </p:cNvSpPr>
          <p:nvPr>
            <p:ph type="dt" sz="half" idx="10"/>
          </p:nvPr>
        </p:nvSpPr>
        <p:spPr/>
        <p:txBody>
          <a:bodyPr/>
          <a:lstStyle/>
          <a:p>
            <a:r>
              <a:rPr lang="pt-BR"/>
              <a:t>10/01/2025</a:t>
            </a:r>
          </a:p>
        </p:txBody>
      </p:sp>
      <p:sp>
        <p:nvSpPr>
          <p:cNvPr id="6" name="Espaço Reservado para Rodapé 5">
            <a:extLst>
              <a:ext uri="{FF2B5EF4-FFF2-40B4-BE49-F238E27FC236}">
                <a16:creationId xmlns:a16="http://schemas.microsoft.com/office/drawing/2014/main" id="{D0FA091D-62DF-42FE-A34D-84008879FD8B}"/>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6DA1E30C-98DE-9296-2F7F-EF67AA94EBE5}"/>
              </a:ext>
            </a:extLst>
          </p:cNvPr>
          <p:cNvSpPr>
            <a:spLocks noGrp="1"/>
          </p:cNvSpPr>
          <p:nvPr>
            <p:ph type="sldNum" sz="quarter" idx="12"/>
          </p:nvPr>
        </p:nvSpPr>
        <p:spPr/>
        <p:txBody>
          <a:bodyPr/>
          <a:lstStyle/>
          <a:p>
            <a:fld id="{927D37BD-2E1D-47A2-BAD2-A29FEC3C4970}" type="slidenum">
              <a:rPr lang="pt-BR" smtClean="0"/>
              <a:t>‹nº›</a:t>
            </a:fld>
            <a:endParaRPr lang="pt-BR"/>
          </a:p>
        </p:txBody>
      </p:sp>
    </p:spTree>
    <p:extLst>
      <p:ext uri="{BB962C8B-B14F-4D97-AF65-F5344CB8AC3E}">
        <p14:creationId xmlns:p14="http://schemas.microsoft.com/office/powerpoint/2010/main" val="1515446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376021B7-D2B9-8781-FF0D-2E5A329806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7D9BE6F0-334A-711C-5E62-2206EC6C5A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23F25995-9A86-85D9-0CD8-38AA32838B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pt-BR"/>
              <a:t>10/01/2025</a:t>
            </a:r>
          </a:p>
        </p:txBody>
      </p:sp>
      <p:sp>
        <p:nvSpPr>
          <p:cNvPr id="5" name="Espaço Reservado para Rodapé 4">
            <a:extLst>
              <a:ext uri="{FF2B5EF4-FFF2-40B4-BE49-F238E27FC236}">
                <a16:creationId xmlns:a16="http://schemas.microsoft.com/office/drawing/2014/main" id="{2057D2F6-4F11-9B51-383B-390035F06C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pt-BR"/>
              <a:t>F. Catalani HEPNP2025 - Valparaíso - January 10, 2025</a:t>
            </a:r>
          </a:p>
        </p:txBody>
      </p:sp>
      <p:sp>
        <p:nvSpPr>
          <p:cNvPr id="6" name="Espaço Reservado para Número de Slide 5">
            <a:extLst>
              <a:ext uri="{FF2B5EF4-FFF2-40B4-BE49-F238E27FC236}">
                <a16:creationId xmlns:a16="http://schemas.microsoft.com/office/drawing/2014/main" id="{0B6480CD-6134-7462-514E-AF1E0A80D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27D37BD-2E1D-47A2-BAD2-A29FEC3C4970}" type="slidenum">
              <a:rPr lang="pt-BR" smtClean="0"/>
              <a:t>‹nº›</a:t>
            </a:fld>
            <a:endParaRPr lang="pt-BR"/>
          </a:p>
        </p:txBody>
      </p:sp>
    </p:spTree>
    <p:extLst>
      <p:ext uri="{BB962C8B-B14F-4D97-AF65-F5344CB8AC3E}">
        <p14:creationId xmlns:p14="http://schemas.microsoft.com/office/powerpoint/2010/main" val="1096406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2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Céu noturno com estrelas&#10;&#10;Descrição gerada automaticamente com confiança média">
            <a:extLst>
              <a:ext uri="{FF2B5EF4-FFF2-40B4-BE49-F238E27FC236}">
                <a16:creationId xmlns:a16="http://schemas.microsoft.com/office/drawing/2014/main" id="{65D67BA7-A34C-8B32-AEFD-333B4F249C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agem 6" descr="Cidade com prédios e água ao fundo&#10;&#10;Descrição gerada automaticamente">
            <a:extLst>
              <a:ext uri="{FF2B5EF4-FFF2-40B4-BE49-F238E27FC236}">
                <a16:creationId xmlns:a16="http://schemas.microsoft.com/office/drawing/2014/main" id="{2B09C0D1-A6B8-262E-4D4F-14C562BC07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7011" y="4543756"/>
            <a:ext cx="6287970" cy="2095990"/>
          </a:xfrm>
          <a:prstGeom prst="rect">
            <a:avLst/>
          </a:prstGeom>
        </p:spPr>
      </p:pic>
      <p:sp>
        <p:nvSpPr>
          <p:cNvPr id="2" name="Título 1">
            <a:extLst>
              <a:ext uri="{FF2B5EF4-FFF2-40B4-BE49-F238E27FC236}">
                <a16:creationId xmlns:a16="http://schemas.microsoft.com/office/drawing/2014/main" id="{A132E228-6B6F-5241-184B-BBB7FCD1625E}"/>
              </a:ext>
            </a:extLst>
          </p:cNvPr>
          <p:cNvSpPr>
            <a:spLocks noGrp="1"/>
          </p:cNvSpPr>
          <p:nvPr>
            <p:ph type="ctrTitle"/>
          </p:nvPr>
        </p:nvSpPr>
        <p:spPr>
          <a:xfrm>
            <a:off x="2220415" y="1690529"/>
            <a:ext cx="8263287" cy="1205230"/>
          </a:xfrm>
        </p:spPr>
        <p:txBody>
          <a:bodyPr>
            <a:normAutofit/>
          </a:bodyPr>
          <a:lstStyle/>
          <a:p>
            <a:pPr algn="l"/>
            <a:r>
              <a:rPr lang="en-US" sz="4000" b="1" dirty="0">
                <a:solidFill>
                  <a:schemeClr val="bg1">
                    <a:lumMod val="95000"/>
                  </a:schemeClr>
                </a:solidFill>
              </a:rPr>
              <a:t>The Pierre Auger Observatory </a:t>
            </a:r>
            <a:br>
              <a:rPr lang="en-US" sz="4000" b="1" dirty="0">
                <a:solidFill>
                  <a:schemeClr val="bg1">
                    <a:lumMod val="95000"/>
                  </a:schemeClr>
                </a:solidFill>
              </a:rPr>
            </a:br>
            <a:r>
              <a:rPr lang="en-US" sz="4000" b="1" dirty="0">
                <a:solidFill>
                  <a:schemeClr val="bg1">
                    <a:lumMod val="95000"/>
                  </a:schemeClr>
                </a:solidFill>
              </a:rPr>
              <a:t>Latest Results and Prospects</a:t>
            </a:r>
            <a:endParaRPr lang="pt-BR" sz="4000" b="1" dirty="0">
              <a:solidFill>
                <a:schemeClr val="bg1">
                  <a:lumMod val="95000"/>
                </a:schemeClr>
              </a:solidFill>
            </a:endParaRPr>
          </a:p>
        </p:txBody>
      </p:sp>
      <p:sp>
        <p:nvSpPr>
          <p:cNvPr id="3" name="CaixaDeTexto 2">
            <a:extLst>
              <a:ext uri="{FF2B5EF4-FFF2-40B4-BE49-F238E27FC236}">
                <a16:creationId xmlns:a16="http://schemas.microsoft.com/office/drawing/2014/main" id="{920FB3F8-CF02-1B32-5398-4EE0D0C1C307}"/>
              </a:ext>
            </a:extLst>
          </p:cNvPr>
          <p:cNvSpPr txBox="1"/>
          <p:nvPr/>
        </p:nvSpPr>
        <p:spPr>
          <a:xfrm>
            <a:off x="2251617" y="3222992"/>
            <a:ext cx="4023409" cy="923330"/>
          </a:xfrm>
          <a:prstGeom prst="rect">
            <a:avLst/>
          </a:prstGeom>
          <a:noFill/>
        </p:spPr>
        <p:txBody>
          <a:bodyPr wrap="none" rtlCol="0">
            <a:spAutoFit/>
          </a:bodyPr>
          <a:lstStyle/>
          <a:p>
            <a:r>
              <a:rPr lang="pt-BR" dirty="0">
                <a:solidFill>
                  <a:srgbClr val="FFC000"/>
                </a:solidFill>
              </a:rPr>
              <a:t>Fernando Catalani</a:t>
            </a:r>
          </a:p>
          <a:p>
            <a:r>
              <a:rPr lang="pt-BR" dirty="0">
                <a:solidFill>
                  <a:srgbClr val="FFC000"/>
                </a:solidFill>
              </a:rPr>
              <a:t>for </a:t>
            </a:r>
            <a:r>
              <a:rPr lang="pt-BR" dirty="0" err="1">
                <a:solidFill>
                  <a:srgbClr val="FFC000"/>
                </a:solidFill>
              </a:rPr>
              <a:t>the</a:t>
            </a:r>
            <a:r>
              <a:rPr lang="pt-BR" dirty="0">
                <a:solidFill>
                  <a:srgbClr val="FFC000"/>
                </a:solidFill>
              </a:rPr>
              <a:t> Pierre Auger </a:t>
            </a:r>
            <a:r>
              <a:rPr lang="pt-BR" dirty="0" err="1">
                <a:solidFill>
                  <a:srgbClr val="FFC000"/>
                </a:solidFill>
              </a:rPr>
              <a:t>Collaboration</a:t>
            </a:r>
            <a:endParaRPr lang="pt-BR" dirty="0">
              <a:solidFill>
                <a:srgbClr val="FFC000"/>
              </a:solidFill>
            </a:endParaRPr>
          </a:p>
          <a:p>
            <a:r>
              <a:rPr lang="pt-BR" dirty="0">
                <a:solidFill>
                  <a:srgbClr val="FFC000"/>
                </a:solidFill>
              </a:rPr>
              <a:t>EEL - Universidade de São Paulo, </a:t>
            </a:r>
            <a:r>
              <a:rPr lang="pt-BR" dirty="0" err="1">
                <a:solidFill>
                  <a:srgbClr val="FFC000"/>
                </a:solidFill>
              </a:rPr>
              <a:t>Brazil</a:t>
            </a:r>
            <a:endParaRPr lang="pt-BR" dirty="0">
              <a:solidFill>
                <a:srgbClr val="FFC000"/>
              </a:solidFill>
            </a:endParaRPr>
          </a:p>
        </p:txBody>
      </p:sp>
      <p:sp>
        <p:nvSpPr>
          <p:cNvPr id="8" name="Espaço Reservado para Rodapé 7">
            <a:extLst>
              <a:ext uri="{FF2B5EF4-FFF2-40B4-BE49-F238E27FC236}">
                <a16:creationId xmlns:a16="http://schemas.microsoft.com/office/drawing/2014/main" id="{BB8D1B55-1B0F-C51F-822D-B9882E9D30C8}"/>
              </a:ext>
            </a:extLst>
          </p:cNvPr>
          <p:cNvSpPr>
            <a:spLocks noGrp="1"/>
          </p:cNvSpPr>
          <p:nvPr>
            <p:ph type="ftr" sz="quarter" idx="11"/>
          </p:nvPr>
        </p:nvSpPr>
        <p:spPr/>
        <p:txBody>
          <a:bodyPr/>
          <a:lstStyle/>
          <a:p>
            <a:r>
              <a:rPr lang="pt-BR"/>
              <a:t>F. Catalani HEPNP2025 - Valparaíso - January 10, 2025</a:t>
            </a:r>
          </a:p>
        </p:txBody>
      </p:sp>
      <p:sp>
        <p:nvSpPr>
          <p:cNvPr id="9" name="Espaço Reservado para Número de Slide 8">
            <a:extLst>
              <a:ext uri="{FF2B5EF4-FFF2-40B4-BE49-F238E27FC236}">
                <a16:creationId xmlns:a16="http://schemas.microsoft.com/office/drawing/2014/main" id="{0BF7BAC9-9297-8E7A-DD90-E655EF25A4D3}"/>
              </a:ext>
            </a:extLst>
          </p:cNvPr>
          <p:cNvSpPr>
            <a:spLocks noGrp="1"/>
          </p:cNvSpPr>
          <p:nvPr>
            <p:ph type="sldNum" sz="quarter" idx="12"/>
          </p:nvPr>
        </p:nvSpPr>
        <p:spPr/>
        <p:txBody>
          <a:bodyPr/>
          <a:lstStyle/>
          <a:p>
            <a:fld id="{927D37BD-2E1D-47A2-BAD2-A29FEC3C4970}" type="slidenum">
              <a:rPr lang="pt-BR" smtClean="0"/>
              <a:t>1</a:t>
            </a:fld>
            <a:endParaRPr lang="pt-BR"/>
          </a:p>
        </p:txBody>
      </p:sp>
      <p:pic>
        <p:nvPicPr>
          <p:cNvPr id="10" name="Imagem 9">
            <a:extLst>
              <a:ext uri="{FF2B5EF4-FFF2-40B4-BE49-F238E27FC236}">
                <a16:creationId xmlns:a16="http://schemas.microsoft.com/office/drawing/2014/main" id="{EC5DE6B4-8E45-8340-453D-D19FDA753AF7}"/>
              </a:ext>
            </a:extLst>
          </p:cNvPr>
          <p:cNvPicPr>
            <a:picLocks noChangeAspect="1"/>
          </p:cNvPicPr>
          <p:nvPr/>
        </p:nvPicPr>
        <p:blipFill>
          <a:blip r:embed="rId4"/>
          <a:stretch>
            <a:fillRect/>
          </a:stretch>
        </p:blipFill>
        <p:spPr>
          <a:xfrm>
            <a:off x="0" y="6140393"/>
            <a:ext cx="2469833" cy="698124"/>
          </a:xfrm>
          <a:prstGeom prst="rect">
            <a:avLst/>
          </a:prstGeom>
        </p:spPr>
      </p:pic>
      <p:pic>
        <p:nvPicPr>
          <p:cNvPr id="11" name="Imagem 10">
            <a:extLst>
              <a:ext uri="{FF2B5EF4-FFF2-40B4-BE49-F238E27FC236}">
                <a16:creationId xmlns:a16="http://schemas.microsoft.com/office/drawing/2014/main" id="{AF782775-FFB3-0593-17CF-6453AD4B5E7B}"/>
              </a:ext>
            </a:extLst>
          </p:cNvPr>
          <p:cNvPicPr>
            <a:picLocks noChangeAspect="1"/>
          </p:cNvPicPr>
          <p:nvPr/>
        </p:nvPicPr>
        <p:blipFill>
          <a:blip r:embed="rId5"/>
          <a:stretch>
            <a:fillRect/>
          </a:stretch>
        </p:blipFill>
        <p:spPr>
          <a:xfrm>
            <a:off x="15239" y="8053"/>
            <a:ext cx="1590675" cy="2853690"/>
          </a:xfrm>
          <a:prstGeom prst="rect">
            <a:avLst/>
          </a:prstGeom>
        </p:spPr>
      </p:pic>
    </p:spTree>
    <p:extLst>
      <p:ext uri="{BB962C8B-B14F-4D97-AF65-F5344CB8AC3E}">
        <p14:creationId xmlns:p14="http://schemas.microsoft.com/office/powerpoint/2010/main" val="1238032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ço Reservado para Conteúdo 10">
            <a:extLst>
              <a:ext uri="{FF2B5EF4-FFF2-40B4-BE49-F238E27FC236}">
                <a16:creationId xmlns:a16="http://schemas.microsoft.com/office/drawing/2014/main" id="{21A072D5-91E9-ACAC-76B2-1C88CE8824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9364" y="567450"/>
            <a:ext cx="7376126" cy="5495214"/>
          </a:xfrm>
        </p:spPr>
      </p:pic>
      <p:sp>
        <p:nvSpPr>
          <p:cNvPr id="2" name="Título 1">
            <a:extLst>
              <a:ext uri="{FF2B5EF4-FFF2-40B4-BE49-F238E27FC236}">
                <a16:creationId xmlns:a16="http://schemas.microsoft.com/office/drawing/2014/main" id="{C2D68C3E-75CD-12DA-5FDA-4DF1EFBDA36E}"/>
              </a:ext>
            </a:extLst>
          </p:cNvPr>
          <p:cNvSpPr>
            <a:spLocks noGrp="1"/>
          </p:cNvSpPr>
          <p:nvPr>
            <p:ph type="title"/>
          </p:nvPr>
        </p:nvSpPr>
        <p:spPr>
          <a:xfrm>
            <a:off x="838200" y="273765"/>
            <a:ext cx="10515600" cy="789226"/>
          </a:xfrm>
        </p:spPr>
        <p:txBody>
          <a:bodyPr>
            <a:normAutofit/>
          </a:bodyPr>
          <a:lstStyle/>
          <a:p>
            <a:pPr algn="ctr"/>
            <a:r>
              <a:rPr lang="pt-BR" sz="4000" b="1" dirty="0"/>
              <a:t>Mass </a:t>
            </a:r>
            <a:r>
              <a:rPr lang="pt-BR" sz="4000" b="1" dirty="0" err="1"/>
              <a:t>Composition</a:t>
            </a:r>
            <a:r>
              <a:rPr lang="pt-BR" sz="4000" b="1" dirty="0"/>
              <a:t> </a:t>
            </a:r>
            <a:r>
              <a:rPr lang="pt-BR" sz="4000" b="1" dirty="0" err="1"/>
              <a:t>Results</a:t>
            </a:r>
            <a:endParaRPr lang="pt-BR" sz="4000" b="1" dirty="0"/>
          </a:p>
        </p:txBody>
      </p:sp>
      <p:sp>
        <p:nvSpPr>
          <p:cNvPr id="4" name="Espaço Reservado para Rodapé 3">
            <a:extLst>
              <a:ext uri="{FF2B5EF4-FFF2-40B4-BE49-F238E27FC236}">
                <a16:creationId xmlns:a16="http://schemas.microsoft.com/office/drawing/2014/main" id="{4C734C4A-CD0D-C9E6-592B-3107497D68E6}"/>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D4EA5A7C-BB87-054E-4048-44327FA27E5B}"/>
              </a:ext>
            </a:extLst>
          </p:cNvPr>
          <p:cNvSpPr>
            <a:spLocks noGrp="1"/>
          </p:cNvSpPr>
          <p:nvPr>
            <p:ph type="sldNum" sz="quarter" idx="12"/>
          </p:nvPr>
        </p:nvSpPr>
        <p:spPr/>
        <p:txBody>
          <a:bodyPr/>
          <a:lstStyle/>
          <a:p>
            <a:fld id="{927D37BD-2E1D-47A2-BAD2-A29FEC3C4970}" type="slidenum">
              <a:rPr lang="pt-BR" smtClean="0"/>
              <a:t>10</a:t>
            </a:fld>
            <a:endParaRPr lang="pt-BR" dirty="0"/>
          </a:p>
        </p:txBody>
      </p:sp>
      <p:sp>
        <p:nvSpPr>
          <p:cNvPr id="13" name="CaixaDeTexto 12">
            <a:extLst>
              <a:ext uri="{FF2B5EF4-FFF2-40B4-BE49-F238E27FC236}">
                <a16:creationId xmlns:a16="http://schemas.microsoft.com/office/drawing/2014/main" id="{8AC90C14-9D32-92BE-2078-A6D682AB48FB}"/>
              </a:ext>
            </a:extLst>
          </p:cNvPr>
          <p:cNvSpPr txBox="1"/>
          <p:nvPr/>
        </p:nvSpPr>
        <p:spPr>
          <a:xfrm>
            <a:off x="9020179" y="6128464"/>
            <a:ext cx="3171821" cy="246221"/>
          </a:xfrm>
          <a:prstGeom prst="rect">
            <a:avLst/>
          </a:prstGeom>
          <a:noFill/>
        </p:spPr>
        <p:txBody>
          <a:bodyPr wrap="square">
            <a:spAutoFit/>
          </a:bodyPr>
          <a:lstStyle/>
          <a:p>
            <a:r>
              <a:rPr lang="pt-BR" sz="1000" dirty="0" err="1"/>
              <a:t>Credit</a:t>
            </a:r>
            <a:r>
              <a:rPr lang="pt-BR" sz="1000" dirty="0"/>
              <a:t>: Ralph </a:t>
            </a:r>
            <a:r>
              <a:rPr lang="pt-BR" sz="1000" dirty="0" err="1"/>
              <a:t>Engel</a:t>
            </a:r>
            <a:r>
              <a:rPr lang="pt-BR" sz="1000" dirty="0"/>
              <a:t> / Karl-Heinz </a:t>
            </a:r>
            <a:r>
              <a:rPr lang="pt-BR" sz="1000" dirty="0" err="1"/>
              <a:t>Kampert</a:t>
            </a:r>
            <a:endParaRPr lang="pt-BR" sz="1000" dirty="0"/>
          </a:p>
        </p:txBody>
      </p:sp>
      <p:pic>
        <p:nvPicPr>
          <p:cNvPr id="17" name="Imagem 16" descr="Diagrama&#10;&#10;Descrição gerada automaticamente">
            <a:extLst>
              <a:ext uri="{FF2B5EF4-FFF2-40B4-BE49-F238E27FC236}">
                <a16:creationId xmlns:a16="http://schemas.microsoft.com/office/drawing/2014/main" id="{B10F8B2D-BE6E-09FC-7271-D9AE642C4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8734" y="795336"/>
            <a:ext cx="2626627" cy="5263204"/>
          </a:xfrm>
          <a:prstGeom prst="rect">
            <a:avLst/>
          </a:prstGeom>
        </p:spPr>
      </p:pic>
      <mc:AlternateContent xmlns:mc="http://schemas.openxmlformats.org/markup-compatibility/2006" xmlns:a14="http://schemas.microsoft.com/office/drawing/2010/main">
        <mc:Choice Requires="a14">
          <p:sp>
            <p:nvSpPr>
              <p:cNvPr id="18" name="CaixaDeTexto 17">
                <a:extLst>
                  <a:ext uri="{FF2B5EF4-FFF2-40B4-BE49-F238E27FC236}">
                    <a16:creationId xmlns:a16="http://schemas.microsoft.com/office/drawing/2014/main" id="{C1CA8001-AE20-7281-A079-2032DB26A7F2}"/>
                  </a:ext>
                </a:extLst>
              </p:cNvPr>
              <p:cNvSpPr txBox="1"/>
              <p:nvPr/>
            </p:nvSpPr>
            <p:spPr>
              <a:xfrm>
                <a:off x="925376" y="2937998"/>
                <a:ext cx="2492193" cy="4846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2000" i="1" smtClean="0">
                              <a:latin typeface="Cambria Math" panose="02040503050406030204" pitchFamily="18" charset="0"/>
                            </a:rPr>
                          </m:ctrlPr>
                        </m:sSubPr>
                        <m:e>
                          <m:r>
                            <a:rPr lang="pt-BR" sz="2000" b="0" i="1" smtClean="0">
                              <a:latin typeface="Cambria Math" panose="02040503050406030204" pitchFamily="18" charset="0"/>
                            </a:rPr>
                            <m:t>𝑋</m:t>
                          </m:r>
                        </m:e>
                        <m:sub>
                          <m:r>
                            <a:rPr lang="pt-BR" sz="2000" b="0" i="1" smtClean="0">
                              <a:latin typeface="Cambria Math" panose="02040503050406030204" pitchFamily="18" charset="0"/>
                            </a:rPr>
                            <m:t>𝑚𝑎𝑥</m:t>
                          </m:r>
                        </m:sub>
                      </m:sSub>
                      <m:r>
                        <a:rPr lang="pt-BR" sz="2000" i="1">
                          <a:latin typeface="Cambria Math" panose="02040503050406030204" pitchFamily="18" charset="0"/>
                          <a:ea typeface="Cambria Math" panose="02040503050406030204" pitchFamily="18" charset="0"/>
                        </a:rPr>
                        <m:t>∝</m:t>
                      </m:r>
                      <m:r>
                        <a:rPr lang="pt-BR" sz="2000" b="0" i="1" smtClean="0">
                          <a:latin typeface="Cambria Math" panose="02040503050406030204" pitchFamily="18" charset="0"/>
                          <a:ea typeface="Cambria Math" panose="02040503050406030204" pitchFamily="18" charset="0"/>
                        </a:rPr>
                        <m:t>𝐷</m:t>
                      </m:r>
                      <m:r>
                        <a:rPr lang="pt-BR" sz="2000" b="0" i="1" smtClean="0">
                          <a:latin typeface="Cambria Math" panose="02040503050406030204" pitchFamily="18" charset="0"/>
                          <a:ea typeface="Cambria Math" panose="02040503050406030204" pitchFamily="18" charset="0"/>
                        </a:rPr>
                        <m:t>.</m:t>
                      </m:r>
                      <m:r>
                        <a:rPr lang="pt-BR" sz="2000" b="0" i="1" smtClean="0">
                          <a:latin typeface="Cambria Math" panose="02040503050406030204" pitchFamily="18" charset="0"/>
                          <a:ea typeface="Cambria Math" panose="02040503050406030204" pitchFamily="18" charset="0"/>
                        </a:rPr>
                        <m:t>𝑙𝑛</m:t>
                      </m:r>
                      <m:d>
                        <m:dPr>
                          <m:ctrlPr>
                            <a:rPr lang="pt-BR" sz="2000" b="0" i="1" smtClean="0">
                              <a:latin typeface="Cambria Math" panose="02040503050406030204" pitchFamily="18" charset="0"/>
                              <a:ea typeface="Cambria Math" panose="02040503050406030204" pitchFamily="18" charset="0"/>
                            </a:rPr>
                          </m:ctrlPr>
                        </m:dPr>
                        <m:e>
                          <m:f>
                            <m:fPr>
                              <m:type m:val="skw"/>
                              <m:ctrlPr>
                                <a:rPr lang="pt-BR" sz="2000" b="0" i="1" smtClean="0">
                                  <a:latin typeface="Cambria Math" panose="02040503050406030204" pitchFamily="18" charset="0"/>
                                  <a:ea typeface="Cambria Math" panose="02040503050406030204" pitchFamily="18" charset="0"/>
                                </a:rPr>
                              </m:ctrlPr>
                            </m:fPr>
                            <m:num>
                              <m:r>
                                <a:rPr lang="pt-BR" sz="2000" b="0" i="1" smtClean="0">
                                  <a:latin typeface="Cambria Math" panose="02040503050406030204" pitchFamily="18" charset="0"/>
                                  <a:ea typeface="Cambria Math" panose="02040503050406030204" pitchFamily="18" charset="0"/>
                                </a:rPr>
                                <m:t>𝐸</m:t>
                              </m:r>
                            </m:num>
                            <m:den>
                              <m:sSub>
                                <m:sSubPr>
                                  <m:ctrlPr>
                                    <a:rPr lang="pt-BR" sz="2000" b="0" i="1" smtClean="0">
                                      <a:latin typeface="Cambria Math" panose="02040503050406030204" pitchFamily="18" charset="0"/>
                                      <a:ea typeface="Cambria Math" panose="02040503050406030204" pitchFamily="18" charset="0"/>
                                    </a:rPr>
                                  </m:ctrlPr>
                                </m:sSubPr>
                                <m:e>
                                  <m:r>
                                    <a:rPr lang="pt-BR" sz="2000" b="0" i="1" smtClean="0">
                                      <a:latin typeface="Cambria Math" panose="02040503050406030204" pitchFamily="18" charset="0"/>
                                      <a:ea typeface="Cambria Math" panose="02040503050406030204" pitchFamily="18" charset="0"/>
                                    </a:rPr>
                                    <m:t>𝐴</m:t>
                                  </m:r>
                                  <m:r>
                                    <a:rPr lang="pt-BR" sz="2000" b="0" i="1" smtClean="0">
                                      <a:latin typeface="Cambria Math" panose="02040503050406030204" pitchFamily="18" charset="0"/>
                                      <a:ea typeface="Cambria Math" panose="02040503050406030204" pitchFamily="18" charset="0"/>
                                    </a:rPr>
                                    <m:t>.</m:t>
                                  </m:r>
                                  <m:r>
                                    <a:rPr lang="pt-BR" sz="2000" b="0" i="1" smtClean="0">
                                      <a:latin typeface="Cambria Math" panose="02040503050406030204" pitchFamily="18" charset="0"/>
                                      <a:ea typeface="Cambria Math" panose="02040503050406030204" pitchFamily="18" charset="0"/>
                                    </a:rPr>
                                    <m:t>𝐸</m:t>
                                  </m:r>
                                </m:e>
                                <m:sub>
                                  <m:r>
                                    <a:rPr lang="pt-BR" sz="2000" b="0" i="1" smtClean="0">
                                      <a:latin typeface="Cambria Math" panose="02040503050406030204" pitchFamily="18" charset="0"/>
                                      <a:ea typeface="Cambria Math" panose="02040503050406030204" pitchFamily="18" charset="0"/>
                                    </a:rPr>
                                    <m:t>0</m:t>
                                  </m:r>
                                </m:sub>
                              </m:sSub>
                            </m:den>
                          </m:f>
                        </m:e>
                      </m:d>
                    </m:oMath>
                  </m:oMathPara>
                </a14:m>
                <a:endParaRPr lang="pt-BR" sz="2000" dirty="0"/>
              </a:p>
            </p:txBody>
          </p:sp>
        </mc:Choice>
        <mc:Fallback xmlns="">
          <p:sp>
            <p:nvSpPr>
              <p:cNvPr id="18" name="CaixaDeTexto 17">
                <a:extLst>
                  <a:ext uri="{FF2B5EF4-FFF2-40B4-BE49-F238E27FC236}">
                    <a16:creationId xmlns:a16="http://schemas.microsoft.com/office/drawing/2014/main" id="{C1CA8001-AE20-7281-A079-2032DB26A7F2}"/>
                  </a:ext>
                </a:extLst>
              </p:cNvPr>
              <p:cNvSpPr txBox="1">
                <a:spLocks noRot="1" noChangeAspect="1" noMove="1" noResize="1" noEditPoints="1" noAdjustHandles="1" noChangeArrowheads="1" noChangeShapeType="1" noTextEdit="1"/>
              </p:cNvSpPr>
              <p:nvPr/>
            </p:nvSpPr>
            <p:spPr>
              <a:xfrm>
                <a:off x="925376" y="2937998"/>
                <a:ext cx="2492193" cy="484620"/>
              </a:xfrm>
              <a:prstGeom prst="rect">
                <a:avLst/>
              </a:prstGeom>
              <a:blipFill>
                <a:blip r:embed="rId4"/>
                <a:stretch>
                  <a:fillRect/>
                </a:stretch>
              </a:blipFill>
            </p:spPr>
            <p:txBody>
              <a:bodyPr/>
              <a:lstStyle/>
              <a:p>
                <a:r>
                  <a:rPr lang="pt-BR">
                    <a:noFill/>
                  </a:rPr>
                  <a:t> </a:t>
                </a:r>
              </a:p>
            </p:txBody>
          </p:sp>
        </mc:Fallback>
      </mc:AlternateContent>
      <p:sp>
        <p:nvSpPr>
          <p:cNvPr id="20" name="CaixaDeTexto 19">
            <a:extLst>
              <a:ext uri="{FF2B5EF4-FFF2-40B4-BE49-F238E27FC236}">
                <a16:creationId xmlns:a16="http://schemas.microsoft.com/office/drawing/2014/main" id="{910E0DA5-8FF6-1D84-1EDE-2C6A28C0D2AA}"/>
              </a:ext>
            </a:extLst>
          </p:cNvPr>
          <p:cNvSpPr txBox="1"/>
          <p:nvPr/>
        </p:nvSpPr>
        <p:spPr>
          <a:xfrm>
            <a:off x="359493" y="2214294"/>
            <a:ext cx="4281087" cy="646331"/>
          </a:xfrm>
          <a:prstGeom prst="rect">
            <a:avLst/>
          </a:prstGeom>
          <a:noFill/>
        </p:spPr>
        <p:txBody>
          <a:bodyPr wrap="square">
            <a:spAutoFit/>
          </a:bodyPr>
          <a:lstStyle/>
          <a:p>
            <a:r>
              <a:rPr lang="en-US" b="1" dirty="0"/>
              <a:t>The position of shower maximum </a:t>
            </a:r>
            <a:r>
              <a:rPr lang="en-US" b="1" dirty="0" err="1"/>
              <a:t>X</a:t>
            </a:r>
            <a:r>
              <a:rPr lang="en-US" b="1" baseline="-25000" dirty="0" err="1"/>
              <a:t>max</a:t>
            </a:r>
            <a:r>
              <a:rPr lang="en-US" b="1" dirty="0"/>
              <a:t> is the most accurate mass estimator</a:t>
            </a:r>
          </a:p>
        </p:txBody>
      </p:sp>
    </p:spTree>
    <p:extLst>
      <p:ext uri="{BB962C8B-B14F-4D97-AF65-F5344CB8AC3E}">
        <p14:creationId xmlns:p14="http://schemas.microsoft.com/office/powerpoint/2010/main" val="366527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B49BE5-2BFF-7526-4262-F193F54F20DE}"/>
              </a:ext>
            </a:extLst>
          </p:cNvPr>
          <p:cNvSpPr>
            <a:spLocks noGrp="1"/>
          </p:cNvSpPr>
          <p:nvPr>
            <p:ph type="title"/>
          </p:nvPr>
        </p:nvSpPr>
        <p:spPr>
          <a:xfrm>
            <a:off x="664623" y="1740544"/>
            <a:ext cx="2178988" cy="3978222"/>
          </a:xfrm>
        </p:spPr>
        <p:txBody>
          <a:bodyPr>
            <a:normAutofit/>
          </a:bodyPr>
          <a:lstStyle/>
          <a:p>
            <a:r>
              <a:rPr lang="en-US" sz="1600" dirty="0"/>
              <a:t>Consistent results from 3 different air shower measurements:</a:t>
            </a:r>
            <a:br>
              <a:rPr lang="en-US" sz="1600" dirty="0"/>
            </a:br>
            <a:br>
              <a:rPr lang="en-US" sz="1600" dirty="0"/>
            </a:br>
            <a:r>
              <a:rPr lang="en-US" sz="1600" dirty="0"/>
              <a:t>‣FD ( longitudinal profile) </a:t>
            </a:r>
            <a:br>
              <a:rPr lang="en-US" sz="1600" dirty="0"/>
            </a:br>
            <a:br>
              <a:rPr lang="en-US" sz="1600" dirty="0"/>
            </a:br>
            <a:r>
              <a:rPr lang="en-US" sz="1600" dirty="0"/>
              <a:t>‣SD ( temporal and lateral distributions)</a:t>
            </a:r>
            <a:br>
              <a:rPr lang="en-US" sz="1600" dirty="0"/>
            </a:br>
            <a:r>
              <a:rPr lang="en-US" sz="1600" dirty="0"/>
              <a:t>	 </a:t>
            </a:r>
            <a:br>
              <a:rPr lang="en-US" sz="1600" dirty="0"/>
            </a:br>
            <a:r>
              <a:rPr lang="en-US" sz="1600" dirty="0"/>
              <a:t>‣ RD (radio detector)</a:t>
            </a:r>
            <a:br>
              <a:rPr lang="en-US" sz="1600" dirty="0"/>
            </a:br>
            <a:br>
              <a:rPr lang="en-US" sz="1600" dirty="0"/>
            </a:br>
            <a:r>
              <a:rPr lang="en-US" sz="1600" dirty="0">
                <a:solidFill>
                  <a:srgbClr val="C00000"/>
                </a:solidFill>
              </a:rPr>
              <a:t>Interpretation in terms of A is dependent on LHC-tuned hadronic interaction models.</a:t>
            </a:r>
            <a:br>
              <a:rPr lang="en-US" sz="1600" dirty="0">
                <a:solidFill>
                  <a:srgbClr val="C00000"/>
                </a:solidFill>
              </a:rPr>
            </a:br>
            <a:endParaRPr lang="pt-BR" sz="1600" dirty="0">
              <a:solidFill>
                <a:srgbClr val="C00000"/>
              </a:solidFill>
            </a:endParaRPr>
          </a:p>
        </p:txBody>
      </p:sp>
      <p:sp>
        <p:nvSpPr>
          <p:cNvPr id="3" name="CaixaDeTexto 2">
            <a:extLst>
              <a:ext uri="{FF2B5EF4-FFF2-40B4-BE49-F238E27FC236}">
                <a16:creationId xmlns:a16="http://schemas.microsoft.com/office/drawing/2014/main" id="{DA3E9DF1-84AD-6FC2-9652-B0A50A98D608}"/>
              </a:ext>
            </a:extLst>
          </p:cNvPr>
          <p:cNvSpPr txBox="1"/>
          <p:nvPr/>
        </p:nvSpPr>
        <p:spPr>
          <a:xfrm>
            <a:off x="7483956" y="1696150"/>
            <a:ext cx="4434688" cy="4031873"/>
          </a:xfrm>
          <a:prstGeom prst="rect">
            <a:avLst/>
          </a:prstGeom>
          <a:noFill/>
        </p:spPr>
        <p:txBody>
          <a:bodyPr wrap="square" rtlCol="0">
            <a:spAutoFit/>
          </a:bodyPr>
          <a:lstStyle/>
          <a:p>
            <a:endParaRPr lang="en-US" sz="1600" dirty="0"/>
          </a:p>
          <a:p>
            <a:pPr marL="285750" indent="-285750" algn="just">
              <a:buFont typeface="Wingdings" panose="05000000000000000000" pitchFamily="2" charset="2"/>
              <a:buChar char="Ø"/>
            </a:pPr>
            <a:r>
              <a:rPr lang="en-US" sz="1600" dirty="0"/>
              <a:t>The &lt;</a:t>
            </a:r>
            <a:r>
              <a:rPr lang="en-US" sz="1600" dirty="0" err="1"/>
              <a:t>X</a:t>
            </a:r>
            <a:r>
              <a:rPr lang="en-US" sz="1600" baseline="-25000" dirty="0" err="1"/>
              <a:t>max</a:t>
            </a:r>
            <a:r>
              <a:rPr lang="en-US" sz="1600" dirty="0"/>
              <a:t> &gt; shows  composition becoming lighter up to ~2 .10</a:t>
            </a:r>
            <a:r>
              <a:rPr lang="en-US" sz="1600" baseline="30000" dirty="0"/>
              <a:t>18 </a:t>
            </a:r>
            <a:r>
              <a:rPr lang="en-US" sz="1600" dirty="0"/>
              <a:t>eV  and heavier above this energy.</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t>The σ (</a:t>
            </a:r>
            <a:r>
              <a:rPr lang="en-US" sz="1600" dirty="0" err="1"/>
              <a:t>X</a:t>
            </a:r>
            <a:r>
              <a:rPr lang="en-US" sz="1600" baseline="-25000" dirty="0" err="1"/>
              <a:t>max</a:t>
            </a:r>
            <a:r>
              <a:rPr lang="en-US" sz="1600" dirty="0"/>
              <a:t>) at the highest energy  indicates a purer and heavier composition: excluding a large fraction of protons.</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t>Flux suppression most likely due to a superposition of maximum injection energy and propagation energy losses, c</a:t>
            </a:r>
            <a:r>
              <a:rPr lang="pt-BR" sz="1600" b="0" i="0" u="none" strike="noStrike" baseline="0" dirty="0" err="1"/>
              <a:t>onstraining</a:t>
            </a:r>
            <a:r>
              <a:rPr lang="pt-BR" sz="1600" b="0" i="0" u="none" strike="noStrike" baseline="0" dirty="0"/>
              <a:t> </a:t>
            </a:r>
            <a:r>
              <a:rPr lang="pt-BR" sz="1600" b="0" i="0" u="none" strike="noStrike" baseline="0" dirty="0" err="1"/>
              <a:t>photo-pion</a:t>
            </a:r>
            <a:r>
              <a:rPr lang="pt-BR" sz="1600" b="0" i="0" u="none" strike="noStrike" baseline="0" dirty="0"/>
              <a:t> </a:t>
            </a:r>
            <a:r>
              <a:rPr lang="pt-BR" sz="1600" b="0" i="0" u="none" strike="noStrike" baseline="0" dirty="0" err="1"/>
              <a:t>production</a:t>
            </a:r>
            <a:r>
              <a:rPr lang="pt-BR" sz="1600" b="0" i="0" u="none" strike="noStrike" baseline="0" dirty="0"/>
              <a:t> (GZK </a:t>
            </a:r>
            <a:r>
              <a:rPr lang="pt-BR" sz="1600" b="0" i="0" u="none" strike="noStrike" baseline="0" dirty="0" err="1"/>
              <a:t>cutoff</a:t>
            </a:r>
            <a:r>
              <a:rPr lang="pt-BR" sz="1600" b="0" i="0" u="none" strike="noStrike" baseline="0" dirty="0"/>
              <a:t>) </a:t>
            </a:r>
            <a:r>
              <a:rPr lang="pt-BR" sz="1600" b="0" i="0" u="none" strike="noStrike" baseline="0" dirty="0" err="1"/>
              <a:t>from</a:t>
            </a:r>
            <a:r>
              <a:rPr lang="pt-BR" sz="1600" b="0" i="0" u="none" strike="noStrike" baseline="0" dirty="0"/>
              <a:t> non </a:t>
            </a:r>
            <a:r>
              <a:rPr lang="en-US" sz="1600" b="0" i="0" u="none" strike="noStrike" baseline="0" dirty="0"/>
              <a:t>dominance of protons at all energies.</a:t>
            </a:r>
          </a:p>
          <a:p>
            <a:br>
              <a:rPr lang="en-US" sz="1600" dirty="0">
                <a:solidFill>
                  <a:srgbClr val="FF0000"/>
                </a:solidFill>
              </a:rPr>
            </a:br>
            <a:endParaRPr lang="pt-BR" sz="1600" dirty="0">
              <a:solidFill>
                <a:srgbClr val="FF0000"/>
              </a:solidFill>
            </a:endParaRPr>
          </a:p>
        </p:txBody>
      </p:sp>
      <p:sp>
        <p:nvSpPr>
          <p:cNvPr id="4" name="CaixaDeTexto 3">
            <a:extLst>
              <a:ext uri="{FF2B5EF4-FFF2-40B4-BE49-F238E27FC236}">
                <a16:creationId xmlns:a16="http://schemas.microsoft.com/office/drawing/2014/main" id="{342AD09A-48E6-4A3B-0B5E-3AA2B4AB4DE7}"/>
              </a:ext>
            </a:extLst>
          </p:cNvPr>
          <p:cNvSpPr txBox="1"/>
          <p:nvPr/>
        </p:nvSpPr>
        <p:spPr>
          <a:xfrm>
            <a:off x="3087421" y="175661"/>
            <a:ext cx="6022033" cy="707886"/>
          </a:xfrm>
          <a:prstGeom prst="rect">
            <a:avLst/>
          </a:prstGeom>
          <a:noFill/>
        </p:spPr>
        <p:txBody>
          <a:bodyPr wrap="none" rtlCol="0">
            <a:spAutoFit/>
          </a:bodyPr>
          <a:lstStyle/>
          <a:p>
            <a:pPr algn="ctr"/>
            <a:r>
              <a:rPr lang="pt-BR" sz="4000" b="1" dirty="0">
                <a:latin typeface="+mj-lt"/>
              </a:rPr>
              <a:t>Mass </a:t>
            </a:r>
            <a:r>
              <a:rPr lang="pt-BR" sz="4000" b="1" dirty="0" err="1">
                <a:latin typeface="+mj-lt"/>
              </a:rPr>
              <a:t>Composition</a:t>
            </a:r>
            <a:r>
              <a:rPr lang="pt-BR" sz="4000" b="1" dirty="0">
                <a:latin typeface="+mj-lt"/>
              </a:rPr>
              <a:t> </a:t>
            </a:r>
            <a:r>
              <a:rPr lang="pt-BR" sz="4000" b="1" dirty="0" err="1">
                <a:latin typeface="+mj-lt"/>
              </a:rPr>
              <a:t>Results</a:t>
            </a:r>
            <a:endParaRPr lang="pt-BR" sz="4000" b="1" dirty="0">
              <a:latin typeface="+mj-lt"/>
            </a:endParaRPr>
          </a:p>
        </p:txBody>
      </p:sp>
      <p:pic>
        <p:nvPicPr>
          <p:cNvPr id="6" name="Imagem 5" descr="Interface gráfica do usuário, Gráfico&#10;&#10;Descrição gerada automaticamente">
            <a:extLst>
              <a:ext uri="{FF2B5EF4-FFF2-40B4-BE49-F238E27FC236}">
                <a16:creationId xmlns:a16="http://schemas.microsoft.com/office/drawing/2014/main" id="{9EA7BE77-0794-EAEF-0049-80C39ADA4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4570" y="906530"/>
            <a:ext cx="4324177" cy="5716543"/>
          </a:xfrm>
          <a:prstGeom prst="rect">
            <a:avLst/>
          </a:prstGeom>
        </p:spPr>
      </p:pic>
      <p:sp>
        <p:nvSpPr>
          <p:cNvPr id="12" name="Espaço Reservado para Rodapé 11">
            <a:extLst>
              <a:ext uri="{FF2B5EF4-FFF2-40B4-BE49-F238E27FC236}">
                <a16:creationId xmlns:a16="http://schemas.microsoft.com/office/drawing/2014/main" id="{890BBBD5-A56A-56C4-E612-3DF92C998D1C}"/>
              </a:ext>
            </a:extLst>
          </p:cNvPr>
          <p:cNvSpPr>
            <a:spLocks noGrp="1"/>
          </p:cNvSpPr>
          <p:nvPr>
            <p:ph type="ftr" sz="quarter" idx="11"/>
          </p:nvPr>
        </p:nvSpPr>
        <p:spPr>
          <a:xfrm>
            <a:off x="-110490" y="6356350"/>
            <a:ext cx="4114800" cy="365125"/>
          </a:xfrm>
        </p:spPr>
        <p:txBody>
          <a:bodyPr/>
          <a:lstStyle/>
          <a:p>
            <a:r>
              <a:rPr lang="pt-BR"/>
              <a:t>F. Catalani HEPNP2025 - Valparaíso - January 10, 2025</a:t>
            </a:r>
            <a:endParaRPr lang="pt-BR" dirty="0"/>
          </a:p>
        </p:txBody>
      </p:sp>
      <p:sp>
        <p:nvSpPr>
          <p:cNvPr id="13" name="Espaço Reservado para Número de Slide 12">
            <a:extLst>
              <a:ext uri="{FF2B5EF4-FFF2-40B4-BE49-F238E27FC236}">
                <a16:creationId xmlns:a16="http://schemas.microsoft.com/office/drawing/2014/main" id="{AC65830D-87B0-524B-6E04-DFF529CFC1DA}"/>
              </a:ext>
            </a:extLst>
          </p:cNvPr>
          <p:cNvSpPr>
            <a:spLocks noGrp="1"/>
          </p:cNvSpPr>
          <p:nvPr>
            <p:ph type="sldNum" sz="quarter" idx="12"/>
          </p:nvPr>
        </p:nvSpPr>
        <p:spPr/>
        <p:txBody>
          <a:bodyPr/>
          <a:lstStyle/>
          <a:p>
            <a:fld id="{927D37BD-2E1D-47A2-BAD2-A29FEC3C4970}" type="slidenum">
              <a:rPr lang="pt-BR" smtClean="0"/>
              <a:t>11</a:t>
            </a:fld>
            <a:endParaRPr lang="pt-BR"/>
          </a:p>
        </p:txBody>
      </p:sp>
    </p:spTree>
    <p:extLst>
      <p:ext uri="{BB962C8B-B14F-4D97-AF65-F5344CB8AC3E}">
        <p14:creationId xmlns:p14="http://schemas.microsoft.com/office/powerpoint/2010/main" val="2439724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A9EE1F-583B-5E40-64DC-7BDBB77E1D68}"/>
              </a:ext>
            </a:extLst>
          </p:cNvPr>
          <p:cNvSpPr>
            <a:spLocks noGrp="1"/>
          </p:cNvSpPr>
          <p:nvPr>
            <p:ph type="title"/>
          </p:nvPr>
        </p:nvSpPr>
        <p:spPr>
          <a:xfrm>
            <a:off x="838200" y="250825"/>
            <a:ext cx="10515600" cy="617855"/>
          </a:xfrm>
        </p:spPr>
        <p:txBody>
          <a:bodyPr>
            <a:normAutofit fontScale="90000"/>
          </a:bodyPr>
          <a:lstStyle/>
          <a:p>
            <a:pPr algn="ctr"/>
            <a:r>
              <a:rPr lang="pt-BR" b="1" dirty="0"/>
              <a:t>Mass </a:t>
            </a:r>
            <a:r>
              <a:rPr lang="pt-BR" b="1" dirty="0" err="1"/>
              <a:t>Composition</a:t>
            </a:r>
            <a:r>
              <a:rPr lang="pt-BR" b="1" dirty="0"/>
              <a:t>   </a:t>
            </a:r>
            <a:br>
              <a:rPr lang="pt-BR" sz="3200" b="1" dirty="0"/>
            </a:br>
            <a:r>
              <a:rPr lang="pt-BR" sz="3200" b="1" dirty="0"/>
              <a:t>(SD-</a:t>
            </a:r>
            <a:r>
              <a:rPr lang="pt-BR" sz="3200" b="1" dirty="0" err="1"/>
              <a:t>based</a:t>
            </a:r>
            <a:r>
              <a:rPr lang="pt-BR" sz="3200" b="1" dirty="0"/>
              <a:t> DNN </a:t>
            </a:r>
            <a:r>
              <a:rPr lang="pt-BR" sz="3200" b="1" dirty="0" err="1"/>
              <a:t>analysis</a:t>
            </a:r>
            <a:r>
              <a:rPr lang="pt-BR" sz="3200" b="1" dirty="0"/>
              <a:t>)</a:t>
            </a:r>
          </a:p>
        </p:txBody>
      </p:sp>
      <p:pic>
        <p:nvPicPr>
          <p:cNvPr id="10" name="Espaço Reservado para Conteúdo 9" descr="Gráfico, Gráfico de dispersão&#10;&#10;Descrição gerada automaticamente">
            <a:extLst>
              <a:ext uri="{FF2B5EF4-FFF2-40B4-BE49-F238E27FC236}">
                <a16:creationId xmlns:a16="http://schemas.microsoft.com/office/drawing/2014/main" id="{09EA8F06-F3DD-5B21-664D-4133860AF30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3407" y="1336716"/>
            <a:ext cx="7797193" cy="4060641"/>
          </a:xfrm>
          <a:prstGeom prst="rect">
            <a:avLst/>
          </a:prstGeom>
        </p:spPr>
      </p:pic>
      <p:sp>
        <p:nvSpPr>
          <p:cNvPr id="4" name="CaixaDeTexto 3">
            <a:extLst>
              <a:ext uri="{FF2B5EF4-FFF2-40B4-BE49-F238E27FC236}">
                <a16:creationId xmlns:a16="http://schemas.microsoft.com/office/drawing/2014/main" id="{44DB73C9-E55A-543A-7BB6-B91493A9451D}"/>
              </a:ext>
            </a:extLst>
          </p:cNvPr>
          <p:cNvSpPr txBox="1"/>
          <p:nvPr/>
        </p:nvSpPr>
        <p:spPr>
          <a:xfrm>
            <a:off x="8839201" y="1363999"/>
            <a:ext cx="2922270" cy="4524315"/>
          </a:xfrm>
          <a:prstGeom prst="rect">
            <a:avLst/>
          </a:prstGeom>
          <a:noFill/>
        </p:spPr>
        <p:txBody>
          <a:bodyPr wrap="square">
            <a:spAutoFit/>
          </a:bodyPr>
          <a:lstStyle/>
          <a:p>
            <a:pPr marL="285750" indent="-285750">
              <a:buFont typeface="Wingdings" panose="05000000000000000000" pitchFamily="2" charset="2"/>
              <a:buChar char="Ø"/>
            </a:pPr>
            <a:r>
              <a:rPr lang="en-US" dirty="0"/>
              <a:t>Event-by-event </a:t>
            </a:r>
            <a:r>
              <a:rPr lang="en-US" dirty="0" err="1"/>
              <a:t>X</a:t>
            </a:r>
            <a:r>
              <a:rPr lang="en-US" baseline="-25000" dirty="0" err="1"/>
              <a:t>max</a:t>
            </a:r>
            <a:r>
              <a:rPr lang="en-US" dirty="0"/>
              <a:t> estimation using SD data and custom-designed deep neural networks (DNN).</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50000+ SD events up to  10</a:t>
            </a:r>
            <a:r>
              <a:rPr lang="en-US" baseline="30000" dirty="0"/>
              <a:t>20</a:t>
            </a:r>
            <a:r>
              <a:rPr lang="en-US" dirty="0"/>
              <a:t> eV (10-fold increase of statistics with respect to FD data).</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sz="1800" dirty="0"/>
              <a:t>Results in agreement with FD.</a:t>
            </a:r>
          </a:p>
          <a:p>
            <a:endParaRPr lang="en-US" dirty="0"/>
          </a:p>
          <a:p>
            <a:endParaRPr lang="en-US" dirty="0"/>
          </a:p>
          <a:p>
            <a:endParaRPr lang="pt-BR" dirty="0"/>
          </a:p>
        </p:txBody>
      </p:sp>
      <p:sp>
        <p:nvSpPr>
          <p:cNvPr id="7" name="Espaço Reservado para Rodapé 6">
            <a:extLst>
              <a:ext uri="{FF2B5EF4-FFF2-40B4-BE49-F238E27FC236}">
                <a16:creationId xmlns:a16="http://schemas.microsoft.com/office/drawing/2014/main" id="{1A7405FC-5AB2-16EF-5F5C-1C8292C11584}"/>
              </a:ext>
            </a:extLst>
          </p:cNvPr>
          <p:cNvSpPr>
            <a:spLocks noGrp="1"/>
          </p:cNvSpPr>
          <p:nvPr>
            <p:ph type="ftr" sz="quarter" idx="11"/>
          </p:nvPr>
        </p:nvSpPr>
        <p:spPr/>
        <p:txBody>
          <a:bodyPr/>
          <a:lstStyle/>
          <a:p>
            <a:r>
              <a:rPr lang="pt-BR"/>
              <a:t>F. Catalani HEPNP2025 - Valparaíso - January 10, 2025</a:t>
            </a:r>
            <a:endParaRPr lang="pt-BR" dirty="0"/>
          </a:p>
        </p:txBody>
      </p:sp>
      <p:sp>
        <p:nvSpPr>
          <p:cNvPr id="8" name="Espaço Reservado para Número de Slide 7">
            <a:extLst>
              <a:ext uri="{FF2B5EF4-FFF2-40B4-BE49-F238E27FC236}">
                <a16:creationId xmlns:a16="http://schemas.microsoft.com/office/drawing/2014/main" id="{27682434-BFA4-11B7-D637-5CD40761C163}"/>
              </a:ext>
            </a:extLst>
          </p:cNvPr>
          <p:cNvSpPr>
            <a:spLocks noGrp="1"/>
          </p:cNvSpPr>
          <p:nvPr>
            <p:ph type="sldNum" sz="quarter" idx="12"/>
          </p:nvPr>
        </p:nvSpPr>
        <p:spPr/>
        <p:txBody>
          <a:bodyPr/>
          <a:lstStyle/>
          <a:p>
            <a:fld id="{927D37BD-2E1D-47A2-BAD2-A29FEC3C4970}" type="slidenum">
              <a:rPr lang="pt-BR" smtClean="0"/>
              <a:t>12</a:t>
            </a:fld>
            <a:endParaRPr lang="pt-BR"/>
          </a:p>
        </p:txBody>
      </p:sp>
    </p:spTree>
    <p:extLst>
      <p:ext uri="{BB962C8B-B14F-4D97-AF65-F5344CB8AC3E}">
        <p14:creationId xmlns:p14="http://schemas.microsoft.com/office/powerpoint/2010/main" val="1432459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6753332A-7026-B975-C2FF-CB25DDF9C537}"/>
              </a:ext>
            </a:extLst>
          </p:cNvPr>
          <p:cNvSpPr txBox="1"/>
          <p:nvPr/>
        </p:nvSpPr>
        <p:spPr>
          <a:xfrm>
            <a:off x="1002029" y="740505"/>
            <a:ext cx="5943600" cy="3708708"/>
          </a:xfrm>
          <a:prstGeom prst="rect">
            <a:avLst/>
          </a:prstGeom>
          <a:noFill/>
        </p:spPr>
        <p:txBody>
          <a:bodyPr wrap="square" rtlCol="0">
            <a:spAutoFit/>
          </a:bodyPr>
          <a:lstStyle/>
          <a:p>
            <a:pPr algn="just"/>
            <a:endParaRPr lang="en-US" sz="1600" dirty="0">
              <a:solidFill>
                <a:srgbClr val="FF0000"/>
              </a:solidFill>
            </a:endParaRPr>
          </a:p>
          <a:p>
            <a:pPr marL="285750" indent="-285750" algn="just">
              <a:buFont typeface="Wingdings" panose="05000000000000000000" pitchFamily="2" charset="2"/>
              <a:buChar char="Ø"/>
            </a:pPr>
            <a:r>
              <a:rPr lang="en-US" sz="1600" dirty="0"/>
              <a:t>Evidence of a structure in Elongation Rate</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t>Best described with a three-break model - incompatible with pure composition - Constant ER rejected at 4.4σ .</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t>Positions of breaks in the elongation rate are observed to be in proximity of the ankle, instep and suppression features identified in the energy spectrum. </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solidFill>
                  <a:srgbClr val="000000"/>
                </a:solidFill>
              </a:rPr>
              <a:t>C</a:t>
            </a:r>
            <a:r>
              <a:rPr lang="en-US" sz="1600" b="0" i="0" u="none" strike="noStrike" baseline="0" dirty="0">
                <a:solidFill>
                  <a:srgbClr val="000000"/>
                </a:solidFill>
              </a:rPr>
              <a:t>onfirmation that mass composition is lighter and mixed at lower energies, getting heavier and pure</a:t>
            </a:r>
            <a:r>
              <a:rPr lang="en-US" sz="1600" dirty="0">
                <a:solidFill>
                  <a:srgbClr val="000000"/>
                </a:solidFill>
              </a:rPr>
              <a:t>r</a:t>
            </a:r>
            <a:r>
              <a:rPr lang="en-US" sz="1600" b="0" i="0" u="none" strike="noStrike" baseline="0" dirty="0">
                <a:solidFill>
                  <a:srgbClr val="000000"/>
                </a:solidFill>
              </a:rPr>
              <a:t> as the energy increase.</a:t>
            </a:r>
          </a:p>
          <a:p>
            <a:pPr marL="285750" indent="-285750" algn="just">
              <a:buFont typeface="Wingdings" panose="05000000000000000000" pitchFamily="2" charset="2"/>
              <a:buChar char="Ø"/>
            </a:pPr>
            <a:endParaRPr lang="en-US" sz="1600" dirty="0">
              <a:solidFill>
                <a:srgbClr val="000000"/>
              </a:solidFill>
            </a:endParaRPr>
          </a:p>
          <a:p>
            <a:pPr algn="l"/>
            <a:endParaRPr lang="en-US" sz="1100" dirty="0">
              <a:solidFill>
                <a:srgbClr val="000000"/>
              </a:solidFill>
              <a:latin typeface="Montserrat-Regular"/>
            </a:endParaRPr>
          </a:p>
        </p:txBody>
      </p:sp>
      <p:sp>
        <p:nvSpPr>
          <p:cNvPr id="4" name="CaixaDeTexto 3">
            <a:extLst>
              <a:ext uri="{FF2B5EF4-FFF2-40B4-BE49-F238E27FC236}">
                <a16:creationId xmlns:a16="http://schemas.microsoft.com/office/drawing/2014/main" id="{BAA71FC3-F02C-F0B0-0C68-941BB50E8436}"/>
              </a:ext>
            </a:extLst>
          </p:cNvPr>
          <p:cNvSpPr txBox="1"/>
          <p:nvPr/>
        </p:nvSpPr>
        <p:spPr>
          <a:xfrm>
            <a:off x="2674620" y="121969"/>
            <a:ext cx="6843540" cy="584775"/>
          </a:xfrm>
          <a:prstGeom prst="rect">
            <a:avLst/>
          </a:prstGeom>
          <a:noFill/>
        </p:spPr>
        <p:txBody>
          <a:bodyPr wrap="none" rtlCol="0">
            <a:spAutoFit/>
          </a:bodyPr>
          <a:lstStyle/>
          <a:p>
            <a:r>
              <a:rPr lang="pt-BR" sz="3200" b="1" dirty="0"/>
              <a:t>Mass </a:t>
            </a:r>
            <a:r>
              <a:rPr lang="pt-BR" sz="3200" b="1" dirty="0" err="1"/>
              <a:t>Composition</a:t>
            </a:r>
            <a:r>
              <a:rPr lang="pt-BR" sz="3200" b="1" dirty="0"/>
              <a:t>  – SD </a:t>
            </a:r>
            <a:r>
              <a:rPr lang="pt-BR" sz="3200" b="1" dirty="0" err="1"/>
              <a:t>based</a:t>
            </a:r>
            <a:r>
              <a:rPr lang="pt-BR" sz="3200" b="1" dirty="0"/>
              <a:t> DNN</a:t>
            </a:r>
          </a:p>
        </p:txBody>
      </p:sp>
      <p:pic>
        <p:nvPicPr>
          <p:cNvPr id="7" name="Imagem 6" descr="Gráfico, Gráfico de linhas&#10;&#10;Descrição gerada automaticamente">
            <a:extLst>
              <a:ext uri="{FF2B5EF4-FFF2-40B4-BE49-F238E27FC236}">
                <a16:creationId xmlns:a16="http://schemas.microsoft.com/office/drawing/2014/main" id="{9E1CED87-E372-83B7-C84A-E2AAF03DFA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6581" y="571499"/>
            <a:ext cx="4392073" cy="5995263"/>
          </a:xfrm>
          <a:prstGeom prst="rect">
            <a:avLst/>
          </a:prstGeom>
        </p:spPr>
      </p:pic>
      <p:sp>
        <p:nvSpPr>
          <p:cNvPr id="6" name="CaixaDeTexto 5">
            <a:extLst>
              <a:ext uri="{FF2B5EF4-FFF2-40B4-BE49-F238E27FC236}">
                <a16:creationId xmlns:a16="http://schemas.microsoft.com/office/drawing/2014/main" id="{147A8B44-BCA0-084D-634C-00E5D5DED7B8}"/>
              </a:ext>
            </a:extLst>
          </p:cNvPr>
          <p:cNvSpPr txBox="1"/>
          <p:nvPr/>
        </p:nvSpPr>
        <p:spPr>
          <a:xfrm>
            <a:off x="495198" y="6140816"/>
            <a:ext cx="6103620" cy="276999"/>
          </a:xfrm>
          <a:prstGeom prst="rect">
            <a:avLst/>
          </a:prstGeom>
          <a:noFill/>
        </p:spPr>
        <p:txBody>
          <a:bodyPr wrap="square">
            <a:spAutoFit/>
          </a:bodyPr>
          <a:lstStyle/>
          <a:p>
            <a:r>
              <a:rPr lang="en-US" sz="1200" dirty="0"/>
              <a:t>Auger Coll., arXiv:2406.06315, arXiv:2406.06319 - accepted PRD, PRL</a:t>
            </a:r>
          </a:p>
        </p:txBody>
      </p:sp>
      <p:sp>
        <p:nvSpPr>
          <p:cNvPr id="8" name="CaixaDeTexto 7">
            <a:extLst>
              <a:ext uri="{FF2B5EF4-FFF2-40B4-BE49-F238E27FC236}">
                <a16:creationId xmlns:a16="http://schemas.microsoft.com/office/drawing/2014/main" id="{2A1FFF69-AD15-3A17-9C29-7A8925837E52}"/>
              </a:ext>
            </a:extLst>
          </p:cNvPr>
          <p:cNvSpPr txBox="1"/>
          <p:nvPr/>
        </p:nvSpPr>
        <p:spPr>
          <a:xfrm>
            <a:off x="8895776" y="3207818"/>
            <a:ext cx="2625666" cy="830997"/>
          </a:xfrm>
          <a:prstGeom prst="rect">
            <a:avLst/>
          </a:prstGeom>
          <a:noFill/>
        </p:spPr>
        <p:txBody>
          <a:bodyPr wrap="square" rtlCol="0">
            <a:spAutoFit/>
          </a:bodyPr>
          <a:lstStyle/>
          <a:p>
            <a:r>
              <a:rPr lang="en-US" sz="1000" dirty="0"/>
              <a:t>The red line indicates the elongation model found using the SD, and the dotted grey line using the FD. </a:t>
            </a:r>
          </a:p>
          <a:p>
            <a:endParaRPr lang="pt-BR" dirty="0"/>
          </a:p>
        </p:txBody>
      </p:sp>
      <p:sp>
        <p:nvSpPr>
          <p:cNvPr id="10" name="Espaço Reservado para Rodapé 9">
            <a:extLst>
              <a:ext uri="{FF2B5EF4-FFF2-40B4-BE49-F238E27FC236}">
                <a16:creationId xmlns:a16="http://schemas.microsoft.com/office/drawing/2014/main" id="{914C218B-CDFB-E396-B9D0-30C2DA36D421}"/>
              </a:ext>
            </a:extLst>
          </p:cNvPr>
          <p:cNvSpPr>
            <a:spLocks noGrp="1"/>
          </p:cNvSpPr>
          <p:nvPr>
            <p:ph type="ftr" sz="quarter" idx="11"/>
          </p:nvPr>
        </p:nvSpPr>
        <p:spPr/>
        <p:txBody>
          <a:bodyPr/>
          <a:lstStyle/>
          <a:p>
            <a:r>
              <a:rPr lang="pt-BR"/>
              <a:t>F. Catalani HEPNP2025 - Valparaíso - January 10, 2025</a:t>
            </a:r>
            <a:endParaRPr lang="pt-BR" dirty="0"/>
          </a:p>
        </p:txBody>
      </p:sp>
      <p:sp>
        <p:nvSpPr>
          <p:cNvPr id="11" name="Espaço Reservado para Número de Slide 10">
            <a:extLst>
              <a:ext uri="{FF2B5EF4-FFF2-40B4-BE49-F238E27FC236}">
                <a16:creationId xmlns:a16="http://schemas.microsoft.com/office/drawing/2014/main" id="{C20EF1D2-EC5E-DD1A-48D0-1D61D4135BFF}"/>
              </a:ext>
            </a:extLst>
          </p:cNvPr>
          <p:cNvSpPr>
            <a:spLocks noGrp="1"/>
          </p:cNvSpPr>
          <p:nvPr>
            <p:ph type="sldNum" sz="quarter" idx="12"/>
          </p:nvPr>
        </p:nvSpPr>
        <p:spPr/>
        <p:txBody>
          <a:bodyPr/>
          <a:lstStyle/>
          <a:p>
            <a:fld id="{927D37BD-2E1D-47A2-BAD2-A29FEC3C4970}" type="slidenum">
              <a:rPr lang="pt-BR" smtClean="0"/>
              <a:t>13</a:t>
            </a:fld>
            <a:endParaRPr lang="pt-BR" dirty="0"/>
          </a:p>
        </p:txBody>
      </p:sp>
      <p:pic>
        <p:nvPicPr>
          <p:cNvPr id="5" name="Imagem 4">
            <a:extLst>
              <a:ext uri="{FF2B5EF4-FFF2-40B4-BE49-F238E27FC236}">
                <a16:creationId xmlns:a16="http://schemas.microsoft.com/office/drawing/2014/main" id="{57E0020D-11C1-FA5F-CD7A-642F5AC4CEF5}"/>
              </a:ext>
            </a:extLst>
          </p:cNvPr>
          <p:cNvPicPr>
            <a:picLocks noChangeAspect="1"/>
          </p:cNvPicPr>
          <p:nvPr/>
        </p:nvPicPr>
        <p:blipFill>
          <a:blip r:embed="rId3"/>
          <a:stretch>
            <a:fillRect/>
          </a:stretch>
        </p:blipFill>
        <p:spPr>
          <a:xfrm>
            <a:off x="1693021" y="3964006"/>
            <a:ext cx="4179569" cy="2253575"/>
          </a:xfrm>
          <a:prstGeom prst="rect">
            <a:avLst/>
          </a:prstGeom>
        </p:spPr>
      </p:pic>
      <p:sp>
        <p:nvSpPr>
          <p:cNvPr id="9" name="Retângulo 8">
            <a:extLst>
              <a:ext uri="{FF2B5EF4-FFF2-40B4-BE49-F238E27FC236}">
                <a16:creationId xmlns:a16="http://schemas.microsoft.com/office/drawing/2014/main" id="{C2AD8471-E702-76E3-8250-24DE548D98CE}"/>
              </a:ext>
            </a:extLst>
          </p:cNvPr>
          <p:cNvSpPr/>
          <p:nvPr/>
        </p:nvSpPr>
        <p:spPr>
          <a:xfrm>
            <a:off x="2282720" y="5579549"/>
            <a:ext cx="3348990" cy="233004"/>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
        <p:nvSpPr>
          <p:cNvPr id="12" name="Retângulo 11">
            <a:extLst>
              <a:ext uri="{FF2B5EF4-FFF2-40B4-BE49-F238E27FC236}">
                <a16:creationId xmlns:a16="http://schemas.microsoft.com/office/drawing/2014/main" id="{FC312223-75F7-A12A-99DE-4FEF72F369F5}"/>
              </a:ext>
            </a:extLst>
          </p:cNvPr>
          <p:cNvSpPr/>
          <p:nvPr/>
        </p:nvSpPr>
        <p:spPr>
          <a:xfrm>
            <a:off x="2282720" y="5218234"/>
            <a:ext cx="3348990" cy="233004"/>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
        <p:nvSpPr>
          <p:cNvPr id="13" name="Retângulo 12">
            <a:extLst>
              <a:ext uri="{FF2B5EF4-FFF2-40B4-BE49-F238E27FC236}">
                <a16:creationId xmlns:a16="http://schemas.microsoft.com/office/drawing/2014/main" id="{A1D5DAA2-0E42-8C07-EB0E-73023521CF6E}"/>
              </a:ext>
            </a:extLst>
          </p:cNvPr>
          <p:cNvSpPr/>
          <p:nvPr/>
        </p:nvSpPr>
        <p:spPr>
          <a:xfrm>
            <a:off x="2297960" y="4851839"/>
            <a:ext cx="3348990" cy="233004"/>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pic>
        <p:nvPicPr>
          <p:cNvPr id="14" name="Imagem 13">
            <a:extLst>
              <a:ext uri="{FF2B5EF4-FFF2-40B4-BE49-F238E27FC236}">
                <a16:creationId xmlns:a16="http://schemas.microsoft.com/office/drawing/2014/main" id="{14E15BAC-C751-3B62-A193-60CD1195C535}"/>
              </a:ext>
            </a:extLst>
          </p:cNvPr>
          <p:cNvPicPr>
            <a:picLocks noChangeAspect="1"/>
          </p:cNvPicPr>
          <p:nvPr/>
        </p:nvPicPr>
        <p:blipFill>
          <a:blip r:embed="rId4"/>
          <a:stretch>
            <a:fillRect/>
          </a:stretch>
        </p:blipFill>
        <p:spPr>
          <a:xfrm>
            <a:off x="5110006" y="863272"/>
            <a:ext cx="1387787" cy="622111"/>
          </a:xfrm>
          <a:prstGeom prst="rect">
            <a:avLst/>
          </a:prstGeom>
        </p:spPr>
      </p:pic>
    </p:spTree>
    <p:extLst>
      <p:ext uri="{BB962C8B-B14F-4D97-AF65-F5344CB8AC3E}">
        <p14:creationId xmlns:p14="http://schemas.microsoft.com/office/powerpoint/2010/main" val="3007841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9E8E3D-660E-1F45-5B5E-2E6B03229BA2}"/>
              </a:ext>
            </a:extLst>
          </p:cNvPr>
          <p:cNvSpPr>
            <a:spLocks noGrp="1"/>
          </p:cNvSpPr>
          <p:nvPr>
            <p:ph type="title"/>
          </p:nvPr>
        </p:nvSpPr>
        <p:spPr>
          <a:xfrm>
            <a:off x="838200" y="193675"/>
            <a:ext cx="10515600" cy="750800"/>
          </a:xfrm>
        </p:spPr>
        <p:txBody>
          <a:bodyPr>
            <a:normAutofit fontScale="90000"/>
          </a:bodyPr>
          <a:lstStyle/>
          <a:p>
            <a:pPr algn="ctr"/>
            <a:r>
              <a:rPr lang="pt-BR" sz="3600" b="1" dirty="0" err="1"/>
              <a:t>Multi-messenger</a:t>
            </a:r>
            <a:r>
              <a:rPr lang="pt-BR" sz="3600" b="1" dirty="0"/>
              <a:t> </a:t>
            </a:r>
            <a:r>
              <a:rPr lang="pt-BR" sz="3600" b="1" dirty="0" err="1"/>
              <a:t>searches</a:t>
            </a:r>
            <a:br>
              <a:rPr lang="pt-BR" sz="3600" b="1" dirty="0"/>
            </a:br>
            <a:r>
              <a:rPr lang="pt-BR" sz="3600" b="1" dirty="0"/>
              <a:t> UHE </a:t>
            </a:r>
            <a:r>
              <a:rPr lang="pt-BR" sz="3600" b="1" dirty="0" err="1"/>
              <a:t>Photon</a:t>
            </a:r>
            <a:r>
              <a:rPr lang="pt-BR" sz="3600" b="1" dirty="0"/>
              <a:t> </a:t>
            </a:r>
            <a:r>
              <a:rPr lang="pt-BR" sz="3600" b="1" dirty="0" err="1"/>
              <a:t>showers</a:t>
            </a:r>
            <a:r>
              <a:rPr lang="pt-BR" sz="3600" b="1" dirty="0"/>
              <a:t> </a:t>
            </a:r>
            <a:r>
              <a:rPr lang="pt-BR" sz="3600" b="1" dirty="0" err="1"/>
              <a:t>detection</a:t>
            </a:r>
            <a:endParaRPr lang="pt-BR" sz="3600" b="1" dirty="0"/>
          </a:p>
        </p:txBody>
      </p:sp>
      <p:pic>
        <p:nvPicPr>
          <p:cNvPr id="7" name="Espaço Reservado para Conteúdo 6" descr="Texto&#10;&#10;Descrição gerada automaticamente com confiança média">
            <a:extLst>
              <a:ext uri="{FF2B5EF4-FFF2-40B4-BE49-F238E27FC236}">
                <a16:creationId xmlns:a16="http://schemas.microsoft.com/office/drawing/2014/main" id="{0E2E373C-E4D1-3881-005C-5118382339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233438"/>
            <a:ext cx="10515600" cy="2850022"/>
          </a:xfrm>
        </p:spPr>
      </p:pic>
      <p:sp>
        <p:nvSpPr>
          <p:cNvPr id="8" name="CaixaDeTexto 7">
            <a:extLst>
              <a:ext uri="{FF2B5EF4-FFF2-40B4-BE49-F238E27FC236}">
                <a16:creationId xmlns:a16="http://schemas.microsoft.com/office/drawing/2014/main" id="{421A0597-9D51-8B06-4C52-952C7C8094CE}"/>
              </a:ext>
            </a:extLst>
          </p:cNvPr>
          <p:cNvSpPr txBox="1"/>
          <p:nvPr/>
        </p:nvSpPr>
        <p:spPr>
          <a:xfrm>
            <a:off x="1163463" y="4128812"/>
            <a:ext cx="10153613" cy="2308324"/>
          </a:xfrm>
          <a:prstGeom prst="rect">
            <a:avLst/>
          </a:prstGeom>
          <a:noFill/>
        </p:spPr>
        <p:txBody>
          <a:bodyPr wrap="none" rtlCol="0">
            <a:spAutoFit/>
          </a:bodyPr>
          <a:lstStyle/>
          <a:p>
            <a:r>
              <a:rPr lang="en-US" dirty="0"/>
              <a:t>Photons entering the Earth’s atmosphere can initiate extensive air showers, just like</a:t>
            </a:r>
          </a:p>
          <a:p>
            <a:r>
              <a:rPr lang="en-US" dirty="0"/>
              <a:t>charged cosmic rays – making indirect detection possible</a:t>
            </a:r>
          </a:p>
          <a:p>
            <a:endParaRPr lang="en-US" dirty="0"/>
          </a:p>
          <a:p>
            <a:pPr marL="285750" indent="-285750">
              <a:buFont typeface="Wingdings" panose="05000000000000000000" pitchFamily="2" charset="2"/>
              <a:buChar char="Ø"/>
            </a:pPr>
            <a:r>
              <a:rPr lang="en-US" dirty="0"/>
              <a:t>Main challenge: distinguishing photon-induced air showers from the vast background of showers</a:t>
            </a:r>
          </a:p>
          <a:p>
            <a:r>
              <a:rPr lang="en-US" dirty="0"/>
              <a:t>initiated by cosmic protons and heavier nuclei</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 In a nutshell: Searching for UHE photons means looking for deeper (vertical) showers with fewer</a:t>
            </a:r>
          </a:p>
          <a:p>
            <a:r>
              <a:rPr lang="en-US" dirty="0"/>
              <a:t>muons</a:t>
            </a:r>
            <a:endParaRPr lang="pt-BR" dirty="0"/>
          </a:p>
        </p:txBody>
      </p:sp>
      <p:sp>
        <p:nvSpPr>
          <p:cNvPr id="6" name="Espaço Reservado para Rodapé 5">
            <a:extLst>
              <a:ext uri="{FF2B5EF4-FFF2-40B4-BE49-F238E27FC236}">
                <a16:creationId xmlns:a16="http://schemas.microsoft.com/office/drawing/2014/main" id="{ECC86064-19F5-227D-A72C-0179532F820A}"/>
              </a:ext>
            </a:extLst>
          </p:cNvPr>
          <p:cNvSpPr>
            <a:spLocks noGrp="1"/>
          </p:cNvSpPr>
          <p:nvPr>
            <p:ph type="ftr" sz="quarter" idx="11"/>
          </p:nvPr>
        </p:nvSpPr>
        <p:spPr/>
        <p:txBody>
          <a:bodyPr/>
          <a:lstStyle/>
          <a:p>
            <a:r>
              <a:rPr lang="pt-BR"/>
              <a:t>F. Catalani HEPNP2025 - Valparaíso - January 10, 2025</a:t>
            </a:r>
          </a:p>
        </p:txBody>
      </p:sp>
      <p:sp>
        <p:nvSpPr>
          <p:cNvPr id="9" name="Espaço Reservado para Número de Slide 8">
            <a:extLst>
              <a:ext uri="{FF2B5EF4-FFF2-40B4-BE49-F238E27FC236}">
                <a16:creationId xmlns:a16="http://schemas.microsoft.com/office/drawing/2014/main" id="{7CE359B3-7B13-4AA0-62E2-3ACD9588B19E}"/>
              </a:ext>
            </a:extLst>
          </p:cNvPr>
          <p:cNvSpPr>
            <a:spLocks noGrp="1"/>
          </p:cNvSpPr>
          <p:nvPr>
            <p:ph type="sldNum" sz="quarter" idx="12"/>
          </p:nvPr>
        </p:nvSpPr>
        <p:spPr/>
        <p:txBody>
          <a:bodyPr/>
          <a:lstStyle/>
          <a:p>
            <a:fld id="{927D37BD-2E1D-47A2-BAD2-A29FEC3C4970}" type="slidenum">
              <a:rPr lang="pt-BR" smtClean="0"/>
              <a:t>14</a:t>
            </a:fld>
            <a:endParaRPr lang="pt-BR"/>
          </a:p>
        </p:txBody>
      </p:sp>
    </p:spTree>
    <p:extLst>
      <p:ext uri="{BB962C8B-B14F-4D97-AF65-F5344CB8AC3E}">
        <p14:creationId xmlns:p14="http://schemas.microsoft.com/office/powerpoint/2010/main" val="499779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CC192B-802F-7F86-E473-208EECE5B414}"/>
              </a:ext>
            </a:extLst>
          </p:cNvPr>
          <p:cNvSpPr>
            <a:spLocks noGrp="1"/>
          </p:cNvSpPr>
          <p:nvPr>
            <p:ph type="title"/>
          </p:nvPr>
        </p:nvSpPr>
        <p:spPr>
          <a:xfrm>
            <a:off x="838200" y="365125"/>
            <a:ext cx="10515600" cy="732155"/>
          </a:xfrm>
        </p:spPr>
        <p:txBody>
          <a:bodyPr>
            <a:normAutofit/>
          </a:bodyPr>
          <a:lstStyle/>
          <a:p>
            <a:pPr algn="ctr"/>
            <a:r>
              <a:rPr lang="pt-BR" sz="3600" b="1" dirty="0"/>
              <a:t>Neutrino </a:t>
            </a:r>
            <a:r>
              <a:rPr lang="pt-BR" sz="3600" b="1" dirty="0" err="1"/>
              <a:t>shower</a:t>
            </a:r>
            <a:r>
              <a:rPr lang="pt-BR" sz="3600" b="1" dirty="0"/>
              <a:t> </a:t>
            </a:r>
            <a:r>
              <a:rPr lang="pt-BR" sz="3600" b="1" dirty="0" err="1"/>
              <a:t>detection</a:t>
            </a:r>
            <a:endParaRPr lang="pt-BR" sz="3600" b="1" dirty="0"/>
          </a:p>
        </p:txBody>
      </p:sp>
      <p:sp>
        <p:nvSpPr>
          <p:cNvPr id="6" name="Espaço Reservado para Rodapé 5">
            <a:extLst>
              <a:ext uri="{FF2B5EF4-FFF2-40B4-BE49-F238E27FC236}">
                <a16:creationId xmlns:a16="http://schemas.microsoft.com/office/drawing/2014/main" id="{7CABA468-CADA-853A-65C2-5C5D582DF87E}"/>
              </a:ext>
            </a:extLst>
          </p:cNvPr>
          <p:cNvSpPr>
            <a:spLocks noGrp="1"/>
          </p:cNvSpPr>
          <p:nvPr>
            <p:ph type="ftr" sz="quarter" idx="11"/>
          </p:nvPr>
        </p:nvSpPr>
        <p:spPr/>
        <p:txBody>
          <a:bodyPr/>
          <a:lstStyle/>
          <a:p>
            <a:r>
              <a:rPr lang="pt-BR"/>
              <a:t>F. Catalani HEPNP2025 - Valparaíso - January 10, 2025</a:t>
            </a:r>
          </a:p>
        </p:txBody>
      </p:sp>
      <p:sp>
        <p:nvSpPr>
          <p:cNvPr id="8" name="Espaço Reservado para Número de Slide 7">
            <a:extLst>
              <a:ext uri="{FF2B5EF4-FFF2-40B4-BE49-F238E27FC236}">
                <a16:creationId xmlns:a16="http://schemas.microsoft.com/office/drawing/2014/main" id="{C526D381-F9E7-A576-FD77-9E1FAE14BD54}"/>
              </a:ext>
            </a:extLst>
          </p:cNvPr>
          <p:cNvSpPr>
            <a:spLocks noGrp="1"/>
          </p:cNvSpPr>
          <p:nvPr>
            <p:ph type="sldNum" sz="quarter" idx="12"/>
          </p:nvPr>
        </p:nvSpPr>
        <p:spPr/>
        <p:txBody>
          <a:bodyPr/>
          <a:lstStyle/>
          <a:p>
            <a:fld id="{927D37BD-2E1D-47A2-BAD2-A29FEC3C4970}" type="slidenum">
              <a:rPr lang="pt-BR" smtClean="0"/>
              <a:t>15</a:t>
            </a:fld>
            <a:endParaRPr lang="pt-BR"/>
          </a:p>
        </p:txBody>
      </p:sp>
      <p:pic>
        <p:nvPicPr>
          <p:cNvPr id="4" name="Imagem 3">
            <a:extLst>
              <a:ext uri="{FF2B5EF4-FFF2-40B4-BE49-F238E27FC236}">
                <a16:creationId xmlns:a16="http://schemas.microsoft.com/office/drawing/2014/main" id="{D86EC0DE-A444-C0C1-D62F-44F2D5DCAB0C}"/>
              </a:ext>
            </a:extLst>
          </p:cNvPr>
          <p:cNvPicPr>
            <a:picLocks noChangeAspect="1"/>
          </p:cNvPicPr>
          <p:nvPr/>
        </p:nvPicPr>
        <p:blipFill>
          <a:blip r:embed="rId2"/>
          <a:stretch>
            <a:fillRect/>
          </a:stretch>
        </p:blipFill>
        <p:spPr>
          <a:xfrm>
            <a:off x="838200" y="1716018"/>
            <a:ext cx="10602410" cy="2728121"/>
          </a:xfrm>
          <a:prstGeom prst="rect">
            <a:avLst/>
          </a:prstGeom>
        </p:spPr>
      </p:pic>
      <p:sp>
        <p:nvSpPr>
          <p:cNvPr id="3" name="CaixaDeTexto 2">
            <a:extLst>
              <a:ext uri="{FF2B5EF4-FFF2-40B4-BE49-F238E27FC236}">
                <a16:creationId xmlns:a16="http://schemas.microsoft.com/office/drawing/2014/main" id="{1734F630-5932-F4A3-260B-A320CB485A76}"/>
              </a:ext>
            </a:extLst>
          </p:cNvPr>
          <p:cNvSpPr txBox="1"/>
          <p:nvPr/>
        </p:nvSpPr>
        <p:spPr>
          <a:xfrm>
            <a:off x="1577340" y="5086350"/>
            <a:ext cx="9007594" cy="369332"/>
          </a:xfrm>
          <a:prstGeom prst="rect">
            <a:avLst/>
          </a:prstGeom>
          <a:noFill/>
        </p:spPr>
        <p:txBody>
          <a:bodyPr wrap="none" rtlCol="0">
            <a:spAutoFit/>
          </a:bodyPr>
          <a:lstStyle/>
          <a:p>
            <a:pPr algn="ctr"/>
            <a:r>
              <a:rPr lang="en-US" sz="1800" b="1" i="0" u="none" strike="noStrike" baseline="0" dirty="0">
                <a:latin typeface="Arial-BoldMT"/>
              </a:rPr>
              <a:t>Candidates for neutrino showers are searched among nearly horizontal showers</a:t>
            </a:r>
            <a:endParaRPr lang="pt-BR" dirty="0"/>
          </a:p>
        </p:txBody>
      </p:sp>
    </p:spTree>
    <p:extLst>
      <p:ext uri="{BB962C8B-B14F-4D97-AF65-F5344CB8AC3E}">
        <p14:creationId xmlns:p14="http://schemas.microsoft.com/office/powerpoint/2010/main" val="2117790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BD3FF0-2409-7A75-8B5E-E6867DA68AFC}"/>
              </a:ext>
            </a:extLst>
          </p:cNvPr>
          <p:cNvSpPr>
            <a:spLocks noGrp="1"/>
          </p:cNvSpPr>
          <p:nvPr>
            <p:ph type="title"/>
          </p:nvPr>
        </p:nvSpPr>
        <p:spPr>
          <a:xfrm>
            <a:off x="838200" y="102235"/>
            <a:ext cx="10515600" cy="625157"/>
          </a:xfrm>
        </p:spPr>
        <p:txBody>
          <a:bodyPr>
            <a:normAutofit fontScale="90000"/>
          </a:bodyPr>
          <a:lstStyle/>
          <a:p>
            <a:pPr algn="ctr"/>
            <a:r>
              <a:rPr lang="pt-BR" sz="3200" b="1" dirty="0" err="1"/>
              <a:t>Multi-messenger</a:t>
            </a:r>
            <a:r>
              <a:rPr lang="pt-BR" sz="3200" b="1" dirty="0"/>
              <a:t> </a:t>
            </a:r>
            <a:r>
              <a:rPr lang="pt-BR" sz="3200" b="1" dirty="0" err="1"/>
              <a:t>searches</a:t>
            </a:r>
            <a:r>
              <a:rPr lang="pt-BR" sz="3200" b="1" dirty="0"/>
              <a:t>:  </a:t>
            </a:r>
            <a:r>
              <a:rPr lang="pt-BR" sz="3200" b="1" dirty="0" err="1"/>
              <a:t>diffuse</a:t>
            </a:r>
            <a:r>
              <a:rPr lang="pt-BR" sz="3200" b="1" dirty="0"/>
              <a:t> flux </a:t>
            </a:r>
            <a:r>
              <a:rPr lang="pt-BR" sz="3200" b="1" dirty="0" err="1"/>
              <a:t>of</a:t>
            </a:r>
            <a:r>
              <a:rPr lang="pt-BR" sz="3200" b="1" dirty="0"/>
              <a:t> </a:t>
            </a:r>
            <a:r>
              <a:rPr lang="pt-BR" sz="3200" b="1" dirty="0" err="1"/>
              <a:t>Photons</a:t>
            </a:r>
            <a:r>
              <a:rPr lang="pt-BR" sz="3200" b="1" dirty="0"/>
              <a:t> </a:t>
            </a:r>
            <a:r>
              <a:rPr lang="pt-BR" sz="3200" b="1" dirty="0" err="1"/>
              <a:t>and</a:t>
            </a:r>
            <a:r>
              <a:rPr lang="pt-BR" sz="3200" b="1" dirty="0"/>
              <a:t> Neutrinos</a:t>
            </a:r>
          </a:p>
        </p:txBody>
      </p:sp>
      <p:pic>
        <p:nvPicPr>
          <p:cNvPr id="8" name="Espaço Reservado para Conteúdo 7" descr="Gráfico&#10;&#10;Descrição gerada automaticamente">
            <a:extLst>
              <a:ext uri="{FF2B5EF4-FFF2-40B4-BE49-F238E27FC236}">
                <a16:creationId xmlns:a16="http://schemas.microsoft.com/office/drawing/2014/main" id="{EFF728F1-6A6A-E6A9-66B8-C358B741AC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0294" y="1086498"/>
            <a:ext cx="5196355" cy="3825095"/>
          </a:xfrm>
        </p:spPr>
      </p:pic>
      <p:pic>
        <p:nvPicPr>
          <p:cNvPr id="14" name="Imagem 13" descr="Diagrama&#10;&#10;Descrição gerada automaticamente">
            <a:extLst>
              <a:ext uri="{FF2B5EF4-FFF2-40B4-BE49-F238E27FC236}">
                <a16:creationId xmlns:a16="http://schemas.microsoft.com/office/drawing/2014/main" id="{26854F93-52F2-815E-C43E-CAEAEBB33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4098" y="727392"/>
            <a:ext cx="5210510" cy="4175920"/>
          </a:xfrm>
          <a:prstGeom prst="rect">
            <a:avLst/>
          </a:prstGeom>
        </p:spPr>
      </p:pic>
      <p:sp>
        <p:nvSpPr>
          <p:cNvPr id="20" name="CaixaDeTexto 19">
            <a:extLst>
              <a:ext uri="{FF2B5EF4-FFF2-40B4-BE49-F238E27FC236}">
                <a16:creationId xmlns:a16="http://schemas.microsoft.com/office/drawing/2014/main" id="{A9F0AF07-AAE6-F79C-15F7-64E081532162}"/>
              </a:ext>
            </a:extLst>
          </p:cNvPr>
          <p:cNvSpPr txBox="1"/>
          <p:nvPr/>
        </p:nvSpPr>
        <p:spPr>
          <a:xfrm>
            <a:off x="291322" y="5174483"/>
            <a:ext cx="5534298" cy="830997"/>
          </a:xfrm>
          <a:prstGeom prst="rect">
            <a:avLst/>
          </a:prstGeom>
          <a:noFill/>
        </p:spPr>
        <p:txBody>
          <a:bodyPr wrap="square">
            <a:spAutoFit/>
          </a:bodyPr>
          <a:lstStyle/>
          <a:p>
            <a:pPr marL="285750" indent="-285750" algn="just">
              <a:buFont typeface="Wingdings" panose="05000000000000000000" pitchFamily="2" charset="2"/>
              <a:buChar char="Ø"/>
            </a:pPr>
            <a:r>
              <a:rPr lang="pt-BR" sz="1600" dirty="0"/>
              <a:t>No </a:t>
            </a:r>
            <a:r>
              <a:rPr lang="pt-BR" sz="1600" dirty="0" err="1"/>
              <a:t>primary</a:t>
            </a:r>
            <a:r>
              <a:rPr lang="pt-BR" sz="1600" dirty="0"/>
              <a:t> </a:t>
            </a:r>
            <a:r>
              <a:rPr lang="pt-BR" sz="1600" dirty="0" err="1"/>
              <a:t>photon</a:t>
            </a:r>
            <a:r>
              <a:rPr lang="pt-BR" sz="1600" dirty="0"/>
              <a:t> </a:t>
            </a:r>
            <a:r>
              <a:rPr lang="pt-BR" sz="1600" dirty="0" err="1"/>
              <a:t>observed</a:t>
            </a:r>
            <a:r>
              <a:rPr lang="pt-BR" sz="1600" dirty="0"/>
              <a:t>.</a:t>
            </a:r>
          </a:p>
          <a:p>
            <a:pPr marL="285750" indent="-285750" algn="just">
              <a:buFont typeface="Wingdings" panose="05000000000000000000" pitchFamily="2" charset="2"/>
              <a:buChar char="Ø"/>
            </a:pPr>
            <a:r>
              <a:rPr lang="pt-BR" sz="1600" dirty="0"/>
              <a:t>Set </a:t>
            </a:r>
            <a:r>
              <a:rPr lang="pt-BR" sz="1600" dirty="0" err="1"/>
              <a:t>the</a:t>
            </a:r>
            <a:r>
              <a:rPr lang="pt-BR" sz="1600" dirty="0"/>
              <a:t> </a:t>
            </a:r>
            <a:r>
              <a:rPr lang="pt-BR" sz="1600" dirty="0" err="1"/>
              <a:t>most</a:t>
            </a:r>
            <a:r>
              <a:rPr lang="pt-BR" sz="1600" dirty="0"/>
              <a:t> </a:t>
            </a:r>
            <a:r>
              <a:rPr lang="pt-BR" sz="1600" dirty="0" err="1"/>
              <a:t>stringent</a:t>
            </a:r>
            <a:r>
              <a:rPr lang="pt-BR" sz="1600" dirty="0"/>
              <a:t> </a:t>
            </a:r>
            <a:r>
              <a:rPr lang="pt-BR" sz="1600" dirty="0" err="1"/>
              <a:t>limits</a:t>
            </a:r>
            <a:r>
              <a:rPr lang="pt-BR" sz="1600" dirty="0"/>
              <a:t> </a:t>
            </a:r>
            <a:r>
              <a:rPr lang="pt-BR" sz="1600" dirty="0" err="1"/>
              <a:t>on</a:t>
            </a:r>
            <a:r>
              <a:rPr lang="pt-BR" sz="1600" dirty="0"/>
              <a:t> </a:t>
            </a:r>
            <a:r>
              <a:rPr lang="pt-BR" sz="1600" dirty="0" err="1"/>
              <a:t>the</a:t>
            </a:r>
            <a:r>
              <a:rPr lang="pt-BR" sz="1600" dirty="0"/>
              <a:t> </a:t>
            </a:r>
            <a:r>
              <a:rPr lang="pt-BR" sz="1600" dirty="0" err="1"/>
              <a:t>diffuse</a:t>
            </a:r>
            <a:r>
              <a:rPr lang="pt-BR" sz="1600" dirty="0"/>
              <a:t> flux </a:t>
            </a:r>
            <a:r>
              <a:rPr lang="pt-BR" sz="1600" dirty="0" err="1"/>
              <a:t>of</a:t>
            </a:r>
            <a:r>
              <a:rPr lang="pt-BR" sz="1600" dirty="0"/>
              <a:t> UHE </a:t>
            </a:r>
            <a:r>
              <a:rPr lang="pt-BR" sz="1600" dirty="0" err="1"/>
              <a:t>ɣs</a:t>
            </a:r>
            <a:r>
              <a:rPr lang="pt-BR" sz="1600" dirty="0"/>
              <a:t> over ~ 4 </a:t>
            </a:r>
            <a:r>
              <a:rPr lang="pt-BR" sz="1600" dirty="0" err="1"/>
              <a:t>order</a:t>
            </a:r>
            <a:r>
              <a:rPr lang="pt-BR" sz="1600" dirty="0"/>
              <a:t> </a:t>
            </a:r>
            <a:r>
              <a:rPr lang="pt-BR" sz="1600" dirty="0" err="1"/>
              <a:t>of</a:t>
            </a:r>
            <a:r>
              <a:rPr lang="pt-BR" sz="1600" dirty="0"/>
              <a:t> magnitude in </a:t>
            </a:r>
            <a:r>
              <a:rPr lang="pt-BR" sz="1600" dirty="0" err="1"/>
              <a:t>energy</a:t>
            </a:r>
            <a:endParaRPr lang="pt-BR" sz="1600" dirty="0"/>
          </a:p>
        </p:txBody>
      </p:sp>
      <p:sp>
        <p:nvSpPr>
          <p:cNvPr id="22" name="CaixaDeTexto 21">
            <a:extLst>
              <a:ext uri="{FF2B5EF4-FFF2-40B4-BE49-F238E27FC236}">
                <a16:creationId xmlns:a16="http://schemas.microsoft.com/office/drawing/2014/main" id="{C6402212-1A58-AAF0-8AD2-E289BECA8CDF}"/>
              </a:ext>
            </a:extLst>
          </p:cNvPr>
          <p:cNvSpPr txBox="1"/>
          <p:nvPr/>
        </p:nvSpPr>
        <p:spPr>
          <a:xfrm>
            <a:off x="6601953" y="4861340"/>
            <a:ext cx="4957233" cy="2000548"/>
          </a:xfrm>
          <a:prstGeom prst="rect">
            <a:avLst/>
          </a:prstGeom>
          <a:noFill/>
        </p:spPr>
        <p:txBody>
          <a:bodyPr wrap="square">
            <a:spAutoFit/>
          </a:bodyPr>
          <a:lstStyle/>
          <a:p>
            <a:r>
              <a:rPr lang="pt-BR" sz="1600" dirty="0"/>
              <a:t>Best </a:t>
            </a:r>
            <a:r>
              <a:rPr lang="pt-BR" sz="1600" dirty="0" err="1"/>
              <a:t>sensitivity</a:t>
            </a:r>
            <a:r>
              <a:rPr lang="pt-BR" sz="1600" dirty="0"/>
              <a:t> </a:t>
            </a:r>
            <a:r>
              <a:rPr lang="pt-BR" sz="1600" dirty="0" err="1"/>
              <a:t>to</a:t>
            </a:r>
            <a:r>
              <a:rPr lang="pt-BR" sz="1600" dirty="0"/>
              <a:t> UHE neutrinos </a:t>
            </a:r>
            <a:r>
              <a:rPr lang="pt-BR" sz="1600" dirty="0" err="1"/>
              <a:t>slightly</a:t>
            </a:r>
            <a:r>
              <a:rPr lang="pt-BR" sz="1600" dirty="0"/>
              <a:t> </a:t>
            </a:r>
            <a:r>
              <a:rPr lang="pt-BR" sz="1600" dirty="0" err="1"/>
              <a:t>below</a:t>
            </a:r>
            <a:r>
              <a:rPr lang="pt-BR" sz="1600" dirty="0"/>
              <a:t> 10</a:t>
            </a:r>
            <a:r>
              <a:rPr lang="pt-BR" sz="1600" baseline="30000" dirty="0"/>
              <a:t>18</a:t>
            </a:r>
            <a:r>
              <a:rPr lang="pt-BR" sz="1600" dirty="0"/>
              <a:t> </a:t>
            </a:r>
            <a:r>
              <a:rPr lang="pt-BR" sz="1600" dirty="0" err="1"/>
              <a:t>eV</a:t>
            </a:r>
            <a:r>
              <a:rPr lang="pt-BR" sz="1600" dirty="0"/>
              <a:t>, </a:t>
            </a:r>
            <a:r>
              <a:rPr lang="pt-BR" sz="1600" dirty="0" err="1"/>
              <a:t>comparable</a:t>
            </a:r>
            <a:r>
              <a:rPr lang="pt-BR" sz="1600" dirty="0"/>
              <a:t> </a:t>
            </a:r>
            <a:r>
              <a:rPr lang="pt-BR" sz="1600" dirty="0" err="1"/>
              <a:t>to</a:t>
            </a:r>
            <a:r>
              <a:rPr lang="pt-BR" sz="1600" dirty="0"/>
              <a:t> </a:t>
            </a:r>
            <a:r>
              <a:rPr lang="pt-BR" sz="1600" dirty="0" err="1"/>
              <a:t>IceCube</a:t>
            </a:r>
            <a:r>
              <a:rPr lang="pt-BR" sz="1600" dirty="0"/>
              <a:t>.</a:t>
            </a:r>
          </a:p>
          <a:p>
            <a:pPr marL="285750" indent="-285750">
              <a:buFont typeface="Wingdings" panose="05000000000000000000" pitchFamily="2" charset="2"/>
              <a:buChar char="Ø"/>
            </a:pPr>
            <a:r>
              <a:rPr lang="pt-BR" sz="1600" dirty="0"/>
              <a:t>No </a:t>
            </a:r>
            <a:r>
              <a:rPr lang="pt-BR" sz="1600" dirty="0" err="1"/>
              <a:t>candidades</a:t>
            </a:r>
            <a:r>
              <a:rPr lang="pt-BR" sz="1600" dirty="0"/>
              <a:t> </a:t>
            </a:r>
            <a:r>
              <a:rPr lang="pt-BR" sz="1600" dirty="0" err="1"/>
              <a:t>found</a:t>
            </a:r>
            <a:r>
              <a:rPr lang="pt-BR" sz="1600" dirty="0"/>
              <a:t>.</a:t>
            </a:r>
          </a:p>
          <a:p>
            <a:pPr marL="285750" indent="-285750">
              <a:buFont typeface="Wingdings" panose="05000000000000000000" pitchFamily="2" charset="2"/>
              <a:buChar char="Ø"/>
            </a:pPr>
            <a:r>
              <a:rPr lang="pt-BR" sz="1600" dirty="0"/>
              <a:t>Limits </a:t>
            </a:r>
            <a:r>
              <a:rPr lang="pt-BR" sz="1600" dirty="0" err="1"/>
              <a:t>on</a:t>
            </a:r>
            <a:r>
              <a:rPr lang="pt-BR" sz="1600" dirty="0"/>
              <a:t> point-like </a:t>
            </a:r>
            <a:r>
              <a:rPr lang="pt-BR" sz="1600" dirty="0" err="1"/>
              <a:t>sources</a:t>
            </a:r>
            <a:r>
              <a:rPr lang="pt-BR" sz="1600" dirty="0"/>
              <a:t> </a:t>
            </a:r>
            <a:r>
              <a:rPr lang="pt-BR" sz="1600" dirty="0" err="1"/>
              <a:t>of</a:t>
            </a:r>
            <a:r>
              <a:rPr lang="pt-BR" sz="1600" dirty="0"/>
              <a:t> neutrinos </a:t>
            </a:r>
            <a:r>
              <a:rPr lang="pt-BR" sz="1600" dirty="0" err="1"/>
              <a:t>complement</a:t>
            </a:r>
            <a:r>
              <a:rPr lang="pt-BR" sz="1600" dirty="0"/>
              <a:t> </a:t>
            </a:r>
            <a:r>
              <a:rPr lang="pt-BR" sz="1600" dirty="0" err="1"/>
              <a:t>IceCube</a:t>
            </a:r>
            <a:r>
              <a:rPr lang="pt-BR" sz="1600" dirty="0"/>
              <a:t>.</a:t>
            </a:r>
          </a:p>
          <a:p>
            <a:pPr marL="285750" indent="-285750">
              <a:buFont typeface="Wingdings" panose="05000000000000000000" pitchFamily="2" charset="2"/>
              <a:buChar char="Ø"/>
            </a:pPr>
            <a:r>
              <a:rPr lang="pt-BR" sz="1600" dirty="0" err="1"/>
              <a:t>Starting</a:t>
            </a:r>
            <a:r>
              <a:rPr lang="pt-BR" sz="1600" dirty="0"/>
              <a:t> </a:t>
            </a:r>
            <a:r>
              <a:rPr lang="pt-BR" sz="1600" dirty="0" err="1"/>
              <a:t>to</a:t>
            </a:r>
            <a:r>
              <a:rPr lang="pt-BR" sz="1600" dirty="0"/>
              <a:t> </a:t>
            </a:r>
            <a:r>
              <a:rPr lang="pt-BR" sz="1600" dirty="0" err="1"/>
              <a:t>exclude</a:t>
            </a:r>
            <a:r>
              <a:rPr lang="pt-BR" sz="1600" dirty="0"/>
              <a:t> </a:t>
            </a:r>
            <a:r>
              <a:rPr lang="pt-BR" sz="1600" dirty="0" err="1"/>
              <a:t>proton-only</a:t>
            </a:r>
            <a:r>
              <a:rPr lang="pt-BR" sz="1600" dirty="0"/>
              <a:t> </a:t>
            </a:r>
            <a:r>
              <a:rPr lang="pt-BR" sz="1600" dirty="0" err="1"/>
              <a:t>accelerating</a:t>
            </a:r>
            <a:r>
              <a:rPr lang="pt-BR" sz="1600" dirty="0"/>
              <a:t> </a:t>
            </a:r>
            <a:r>
              <a:rPr lang="pt-BR" sz="1600" dirty="0" err="1"/>
              <a:t>sources</a:t>
            </a:r>
            <a:r>
              <a:rPr lang="pt-BR" sz="1600" dirty="0"/>
              <a:t> </a:t>
            </a:r>
            <a:r>
              <a:rPr lang="pt-BR" sz="1600" dirty="0" err="1"/>
              <a:t>scenarios</a:t>
            </a:r>
            <a:endParaRPr lang="pt-BR" sz="1600" dirty="0"/>
          </a:p>
          <a:p>
            <a:endParaRPr lang="pt-BR" sz="1200" dirty="0"/>
          </a:p>
        </p:txBody>
      </p:sp>
      <p:sp>
        <p:nvSpPr>
          <p:cNvPr id="7" name="Espaço Reservado para Número de Slide 6">
            <a:extLst>
              <a:ext uri="{FF2B5EF4-FFF2-40B4-BE49-F238E27FC236}">
                <a16:creationId xmlns:a16="http://schemas.microsoft.com/office/drawing/2014/main" id="{FC11C3E9-79B8-BA23-423C-39FFDE0D55B7}"/>
              </a:ext>
            </a:extLst>
          </p:cNvPr>
          <p:cNvSpPr>
            <a:spLocks noGrp="1"/>
          </p:cNvSpPr>
          <p:nvPr>
            <p:ph type="sldNum" sz="quarter" idx="12"/>
          </p:nvPr>
        </p:nvSpPr>
        <p:spPr/>
        <p:txBody>
          <a:bodyPr/>
          <a:lstStyle/>
          <a:p>
            <a:fld id="{927D37BD-2E1D-47A2-BAD2-A29FEC3C4970}" type="slidenum">
              <a:rPr lang="pt-BR" smtClean="0"/>
              <a:t>16</a:t>
            </a:fld>
            <a:endParaRPr lang="pt-BR"/>
          </a:p>
        </p:txBody>
      </p:sp>
      <p:sp>
        <p:nvSpPr>
          <p:cNvPr id="4" name="CaixaDeTexto 3">
            <a:extLst>
              <a:ext uri="{FF2B5EF4-FFF2-40B4-BE49-F238E27FC236}">
                <a16:creationId xmlns:a16="http://schemas.microsoft.com/office/drawing/2014/main" id="{9983796C-2514-1CCD-D759-19B24D1AF34F}"/>
              </a:ext>
            </a:extLst>
          </p:cNvPr>
          <p:cNvSpPr txBox="1"/>
          <p:nvPr/>
        </p:nvSpPr>
        <p:spPr>
          <a:xfrm>
            <a:off x="927392" y="819370"/>
            <a:ext cx="4596992" cy="369332"/>
          </a:xfrm>
          <a:prstGeom prst="rect">
            <a:avLst/>
          </a:prstGeom>
          <a:noFill/>
        </p:spPr>
        <p:txBody>
          <a:bodyPr wrap="square">
            <a:spAutoFit/>
          </a:bodyPr>
          <a:lstStyle/>
          <a:p>
            <a:r>
              <a:rPr lang="pt-BR" sz="1800" dirty="0"/>
              <a:t>Four </a:t>
            </a:r>
            <a:r>
              <a:rPr lang="pt-BR" sz="1800" dirty="0" err="1"/>
              <a:t>different</a:t>
            </a:r>
            <a:r>
              <a:rPr lang="pt-BR" sz="1800" dirty="0"/>
              <a:t> </a:t>
            </a:r>
            <a:r>
              <a:rPr lang="pt-BR" sz="1800" dirty="0" err="1"/>
              <a:t>measurements</a:t>
            </a:r>
            <a:r>
              <a:rPr lang="pt-BR" sz="1800" dirty="0"/>
              <a:t>  </a:t>
            </a:r>
            <a:r>
              <a:rPr lang="pt-BR" sz="1800" dirty="0" err="1"/>
              <a:t>available</a:t>
            </a:r>
            <a:endParaRPr lang="pt-BR" sz="1800" dirty="0"/>
          </a:p>
        </p:txBody>
      </p:sp>
      <p:sp>
        <p:nvSpPr>
          <p:cNvPr id="9" name="CaixaDeTexto 8">
            <a:extLst>
              <a:ext uri="{FF2B5EF4-FFF2-40B4-BE49-F238E27FC236}">
                <a16:creationId xmlns:a16="http://schemas.microsoft.com/office/drawing/2014/main" id="{63872F35-AE63-370B-B226-DB303B002416}"/>
              </a:ext>
            </a:extLst>
          </p:cNvPr>
          <p:cNvSpPr txBox="1"/>
          <p:nvPr/>
        </p:nvSpPr>
        <p:spPr>
          <a:xfrm>
            <a:off x="3712658" y="6044588"/>
            <a:ext cx="2996752" cy="646331"/>
          </a:xfrm>
          <a:prstGeom prst="rect">
            <a:avLst/>
          </a:prstGeom>
          <a:noFill/>
        </p:spPr>
        <p:txBody>
          <a:bodyPr wrap="square">
            <a:spAutoFit/>
          </a:bodyPr>
          <a:lstStyle/>
          <a:p>
            <a:r>
              <a:rPr lang="pt-BR" sz="1200" dirty="0"/>
              <a:t>Auger Coll, </a:t>
            </a:r>
            <a:r>
              <a:rPr lang="pt-BR" sz="1200" dirty="0" err="1"/>
              <a:t>Phys</a:t>
            </a:r>
            <a:r>
              <a:rPr lang="pt-BR" sz="1200" dirty="0"/>
              <a:t>. Rev. D 110 (2024)</a:t>
            </a:r>
          </a:p>
          <a:p>
            <a:r>
              <a:rPr lang="pt-BR" sz="1200" dirty="0"/>
              <a:t>Auger Coll., JCAP 05 (2023) 021</a:t>
            </a:r>
          </a:p>
          <a:p>
            <a:r>
              <a:rPr lang="pt-BR" sz="1200" dirty="0"/>
              <a:t>Auger Coll., </a:t>
            </a:r>
            <a:r>
              <a:rPr lang="pt-BR" sz="1200" dirty="0" err="1"/>
              <a:t>ApJ</a:t>
            </a:r>
            <a:r>
              <a:rPr lang="pt-BR" sz="1200" dirty="0"/>
              <a:t> 933 (2022) 125</a:t>
            </a:r>
          </a:p>
        </p:txBody>
      </p:sp>
      <p:sp>
        <p:nvSpPr>
          <p:cNvPr id="11" name="CaixaDeTexto 10">
            <a:extLst>
              <a:ext uri="{FF2B5EF4-FFF2-40B4-BE49-F238E27FC236}">
                <a16:creationId xmlns:a16="http://schemas.microsoft.com/office/drawing/2014/main" id="{AB8A3C89-81D6-E54E-4E5E-57F5B1E00A2E}"/>
              </a:ext>
            </a:extLst>
          </p:cNvPr>
          <p:cNvSpPr txBox="1"/>
          <p:nvPr/>
        </p:nvSpPr>
        <p:spPr>
          <a:xfrm>
            <a:off x="8894707" y="700913"/>
            <a:ext cx="3297293" cy="461665"/>
          </a:xfrm>
          <a:prstGeom prst="rect">
            <a:avLst/>
          </a:prstGeom>
          <a:noFill/>
        </p:spPr>
        <p:txBody>
          <a:bodyPr wrap="square">
            <a:spAutoFit/>
          </a:bodyPr>
          <a:lstStyle/>
          <a:p>
            <a:r>
              <a:rPr lang="pt-BR" sz="1200" dirty="0"/>
              <a:t>Auger Coll., JCAP 10 (2019) 022</a:t>
            </a:r>
          </a:p>
          <a:p>
            <a:r>
              <a:rPr lang="pt-BR" sz="1200" dirty="0"/>
              <a:t>Auger Coll., </a:t>
            </a:r>
            <a:r>
              <a:rPr lang="pt-BR" sz="1200" dirty="0" err="1"/>
              <a:t>Phys</a:t>
            </a:r>
            <a:r>
              <a:rPr lang="pt-BR" sz="1200" dirty="0"/>
              <a:t>. Rev. D 109, L081101 (2024)</a:t>
            </a:r>
          </a:p>
        </p:txBody>
      </p:sp>
    </p:spTree>
    <p:extLst>
      <p:ext uri="{BB962C8B-B14F-4D97-AF65-F5344CB8AC3E}">
        <p14:creationId xmlns:p14="http://schemas.microsoft.com/office/powerpoint/2010/main" val="706933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ço Reservado para Conteúdo 6" descr="Gráfico, Gráfico de linhas&#10;&#10;Descrição gerada automaticamente">
            <a:extLst>
              <a:ext uri="{FF2B5EF4-FFF2-40B4-BE49-F238E27FC236}">
                <a16:creationId xmlns:a16="http://schemas.microsoft.com/office/drawing/2014/main" id="{F4499AE7-4000-F2C1-C7ED-C61917E6799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601" y="759258"/>
            <a:ext cx="4324992" cy="2845175"/>
          </a:xfrm>
        </p:spPr>
      </p:pic>
      <p:sp>
        <p:nvSpPr>
          <p:cNvPr id="3" name="CaixaDeTexto 2">
            <a:extLst>
              <a:ext uri="{FF2B5EF4-FFF2-40B4-BE49-F238E27FC236}">
                <a16:creationId xmlns:a16="http://schemas.microsoft.com/office/drawing/2014/main" id="{0759D724-7E18-FD22-D388-EA6C760DA76A}"/>
              </a:ext>
            </a:extLst>
          </p:cNvPr>
          <p:cNvSpPr txBox="1"/>
          <p:nvPr/>
        </p:nvSpPr>
        <p:spPr>
          <a:xfrm>
            <a:off x="5369316" y="1017104"/>
            <a:ext cx="6228511" cy="4524315"/>
          </a:xfrm>
          <a:prstGeom prst="rect">
            <a:avLst/>
          </a:prstGeom>
          <a:noFill/>
        </p:spPr>
        <p:txBody>
          <a:bodyPr wrap="square" rtlCol="0">
            <a:spAutoFit/>
          </a:bodyPr>
          <a:lstStyle/>
          <a:p>
            <a:endParaRPr lang="en-US" sz="1600" dirty="0"/>
          </a:p>
          <a:p>
            <a:pPr algn="just"/>
            <a:r>
              <a:rPr lang="en-US" sz="1600" b="1" dirty="0"/>
              <a:t>The</a:t>
            </a:r>
            <a:r>
              <a:rPr lang="en-US" sz="1600" b="1" i="0" u="none" strike="noStrike" baseline="0" dirty="0"/>
              <a:t> energy spectrum and composition data allow to constrain astrophysical scenarios for the UHECR </a:t>
            </a:r>
            <a:r>
              <a:rPr lang="pt-BR" sz="1600" b="1" i="0" u="none" strike="noStrike" baseline="0" dirty="0" err="1"/>
              <a:t>sources</a:t>
            </a:r>
            <a:endParaRPr lang="pt-BR" sz="1600" b="0" i="0" u="none" strike="noStrike" baseline="0" dirty="0"/>
          </a:p>
          <a:p>
            <a:pPr algn="just"/>
            <a:r>
              <a:rPr lang="en-US" sz="1600" b="0" i="0" u="none" strike="noStrike" baseline="0" dirty="0">
                <a:latin typeface="AAAAAC+Avenir-Book"/>
              </a:rPr>
              <a:t>Best description of the energy spectrum and composition </a:t>
            </a:r>
            <a:r>
              <a:rPr lang="en-US" sz="1600" dirty="0">
                <a:latin typeface="AAAAAC+Avenir-Book"/>
              </a:rPr>
              <a:t>data:</a:t>
            </a:r>
          </a:p>
          <a:p>
            <a:pPr marL="285750" indent="-285750" algn="just">
              <a:buFont typeface="Wingdings" panose="05000000000000000000" pitchFamily="2" charset="2"/>
              <a:buChar char="Ø"/>
            </a:pPr>
            <a:r>
              <a:rPr lang="en-US" sz="1600" b="0" i="0" u="none" strike="noStrike" baseline="0" dirty="0">
                <a:latin typeface="AAAAAC+Avenir-Book"/>
              </a:rPr>
              <a:t> 2 populations of EG identical sources, uniformly distributed </a:t>
            </a:r>
          </a:p>
          <a:p>
            <a:pPr marL="285750" indent="-285750" algn="just">
              <a:buFont typeface="Wingdings" panose="05000000000000000000" pitchFamily="2" charset="2"/>
              <a:buChar char="Ø"/>
            </a:pPr>
            <a:r>
              <a:rPr lang="en-US" sz="1600" b="0" i="0" u="none" strike="noStrike" baseline="0" dirty="0">
                <a:solidFill>
                  <a:srgbClr val="000000"/>
                </a:solidFill>
                <a:latin typeface="AAAAAC+Avenir-Book"/>
              </a:rPr>
              <a:t>Power law injected energy spectrum + rigidity cutoff </a:t>
            </a:r>
          </a:p>
          <a:p>
            <a:pPr marL="285750" indent="-285750" algn="just">
              <a:buFont typeface="Wingdings" panose="05000000000000000000" pitchFamily="2" charset="2"/>
              <a:buChar char="Ø"/>
            </a:pPr>
            <a:r>
              <a:rPr lang="en-US" sz="1600" b="0" i="0" u="none" strike="noStrike" baseline="0" dirty="0">
                <a:solidFill>
                  <a:srgbClr val="000000"/>
                </a:solidFill>
                <a:latin typeface="AAAAAC+Avenir-Book"/>
              </a:rPr>
              <a:t>Only propagation effects considered</a:t>
            </a:r>
          </a:p>
          <a:p>
            <a:pPr algn="just"/>
            <a:endParaRPr lang="en-US" sz="1600" dirty="0">
              <a:solidFill>
                <a:srgbClr val="FF0000"/>
              </a:solidFill>
              <a:latin typeface="AAAAAC+Avenir-Book"/>
            </a:endParaRPr>
          </a:p>
          <a:p>
            <a:pPr algn="just"/>
            <a:r>
              <a:rPr lang="en-US" sz="1600" dirty="0"/>
              <a:t>1 - High Energy (HE) component with a </a:t>
            </a:r>
            <a:r>
              <a:rPr lang="en-US" sz="1600" b="0" i="0" u="none" strike="noStrike" baseline="0" dirty="0"/>
              <a:t> mixed composition, hard spectrum and a low rigidity cutoff. </a:t>
            </a:r>
          </a:p>
          <a:p>
            <a:pPr algn="just"/>
            <a:r>
              <a:rPr lang="en-US" sz="1600" dirty="0"/>
              <a:t>2- </a:t>
            </a:r>
            <a:r>
              <a:rPr lang="en-US" sz="1600" b="0" i="0" u="none" strike="noStrike" baseline="0" dirty="0"/>
              <a:t> Low Energy (LE) component with a  soft spectrum and a mix of protons and intermediate mass nuclei with unconstrained rigidity cutoff. </a:t>
            </a:r>
          </a:p>
          <a:p>
            <a:pPr algn="just"/>
            <a:r>
              <a:rPr lang="en-US" sz="1600" b="0" i="0" u="none" strike="noStrike" baseline="0" dirty="0">
                <a:solidFill>
                  <a:srgbClr val="000000"/>
                </a:solidFill>
                <a:latin typeface="AAAAAC+Avenir-Book"/>
              </a:rPr>
              <a:t>  </a:t>
            </a:r>
            <a:endParaRPr lang="en-US" sz="1600" b="0" i="0" u="none" strike="noStrike" baseline="0" dirty="0">
              <a:solidFill>
                <a:srgbClr val="002060"/>
              </a:solidFill>
              <a:latin typeface="AAAAAC+Avenir-Book"/>
            </a:endParaRPr>
          </a:p>
          <a:p>
            <a:pPr algn="just"/>
            <a:r>
              <a:rPr lang="en-US" sz="1600" b="0" i="1" u="none" strike="noStrike" baseline="0" dirty="0">
                <a:solidFill>
                  <a:srgbClr val="0070C0"/>
                </a:solidFill>
                <a:latin typeface="AAAAAN+Avenir-BookOblique"/>
              </a:rPr>
              <a:t>Ankle</a:t>
            </a:r>
            <a:r>
              <a:rPr lang="en-US" sz="1600" i="1" dirty="0">
                <a:solidFill>
                  <a:srgbClr val="0070C0"/>
                </a:solidFill>
                <a:latin typeface="AAAAAN+Avenir-BookOblique"/>
              </a:rPr>
              <a:t> (~</a:t>
            </a:r>
            <a:r>
              <a:rPr lang="en-US" sz="1600" b="0" i="1" u="none" strike="noStrike" baseline="0" dirty="0">
                <a:solidFill>
                  <a:srgbClr val="0070C0"/>
                </a:solidFill>
                <a:latin typeface="AAAAAN+Avenir-BookOblique"/>
              </a:rPr>
              <a:t>5 </a:t>
            </a:r>
            <a:r>
              <a:rPr lang="en-US" sz="1600" b="0" i="1" u="none" strike="noStrike" baseline="0" dirty="0" err="1">
                <a:solidFill>
                  <a:srgbClr val="0070C0"/>
                </a:solidFill>
                <a:latin typeface="AAAAAN+Avenir-BookOblique"/>
              </a:rPr>
              <a:t>EeV</a:t>
            </a:r>
            <a:r>
              <a:rPr lang="en-US" sz="1600" i="1" dirty="0">
                <a:solidFill>
                  <a:srgbClr val="0070C0"/>
                </a:solidFill>
                <a:latin typeface="AAAAAN+Avenir-BookOblique"/>
              </a:rPr>
              <a:t>):</a:t>
            </a:r>
            <a:r>
              <a:rPr lang="en-US" sz="1600" b="0" i="1" u="none" strike="noStrike" baseline="0" dirty="0">
                <a:solidFill>
                  <a:srgbClr val="0070C0"/>
                </a:solidFill>
                <a:latin typeface="AAAAAN+Avenir-BookOblique"/>
              </a:rPr>
              <a:t> </a:t>
            </a:r>
            <a:r>
              <a:rPr lang="en-US" sz="1600" b="0" i="0" u="none" strike="noStrike" baseline="0" dirty="0">
                <a:solidFill>
                  <a:srgbClr val="000000"/>
                </a:solidFill>
                <a:latin typeface="AAAAAC+Avenir-Book"/>
              </a:rPr>
              <a:t>Interplay between the two populations </a:t>
            </a:r>
          </a:p>
          <a:p>
            <a:pPr algn="just"/>
            <a:r>
              <a:rPr lang="en-US" sz="1600" b="0" i="1" u="none" strike="noStrike" baseline="0" dirty="0">
                <a:solidFill>
                  <a:srgbClr val="0070C0"/>
                </a:solidFill>
                <a:latin typeface="AAAAAN+Avenir-BookOblique"/>
              </a:rPr>
              <a:t>Instep</a:t>
            </a:r>
            <a:r>
              <a:rPr lang="en-US" sz="1600" i="1" dirty="0">
                <a:solidFill>
                  <a:srgbClr val="0070C0"/>
                </a:solidFill>
                <a:latin typeface="AAAAAN+Avenir-BookOblique"/>
              </a:rPr>
              <a:t> (</a:t>
            </a:r>
            <a:r>
              <a:rPr lang="en-US" sz="1600" b="0" i="1" u="none" strike="noStrike" baseline="0" dirty="0">
                <a:solidFill>
                  <a:srgbClr val="0070C0"/>
                </a:solidFill>
                <a:latin typeface="AAAAAN+Avenir-BookOblique"/>
              </a:rPr>
              <a:t>~ 10 </a:t>
            </a:r>
            <a:r>
              <a:rPr lang="en-US" sz="1600" b="0" i="1" u="none" strike="noStrike" baseline="0" dirty="0" err="1">
                <a:solidFill>
                  <a:srgbClr val="0070C0"/>
                </a:solidFill>
                <a:latin typeface="AAAAAN+Avenir-BookOblique"/>
              </a:rPr>
              <a:t>EeV</a:t>
            </a:r>
            <a:r>
              <a:rPr lang="en-US" sz="1600" b="0" i="1" u="none" strike="noStrike" baseline="0" dirty="0">
                <a:solidFill>
                  <a:srgbClr val="002060"/>
                </a:solidFill>
                <a:latin typeface="AAAAAN+Avenir-BookOblique"/>
              </a:rPr>
              <a:t>): </a:t>
            </a:r>
            <a:r>
              <a:rPr lang="en-US" sz="1600" b="0" i="0" u="none" strike="noStrike" baseline="0" dirty="0">
                <a:solidFill>
                  <a:srgbClr val="000000"/>
                </a:solidFill>
                <a:latin typeface="AAAAAC+Avenir-Book"/>
              </a:rPr>
              <a:t>interplay between He and CNO primary masses</a:t>
            </a:r>
          </a:p>
          <a:p>
            <a:pPr algn="just"/>
            <a:endParaRPr lang="en-US" sz="1600" dirty="0">
              <a:solidFill>
                <a:srgbClr val="000000"/>
              </a:solidFill>
              <a:latin typeface="AAAAAC+Avenir-Book"/>
            </a:endParaRPr>
          </a:p>
          <a:p>
            <a:pPr marL="285750" indent="-285750" algn="just">
              <a:buFont typeface="Wingdings" panose="05000000000000000000" pitchFamily="2" charset="2"/>
              <a:buChar char="Ø"/>
            </a:pPr>
            <a:r>
              <a:rPr lang="en-US" sz="1600" dirty="0">
                <a:solidFill>
                  <a:srgbClr val="000000"/>
                </a:solidFill>
                <a:latin typeface="AAAAAC+Avenir-Book"/>
              </a:rPr>
              <a:t> </a:t>
            </a:r>
            <a:r>
              <a:rPr lang="en-US" sz="1600" b="0" i="0" u="none" strike="noStrike" baseline="0" dirty="0">
                <a:solidFill>
                  <a:srgbClr val="000000"/>
                </a:solidFill>
                <a:latin typeface="AAAAAC+Avenir-Book"/>
              </a:rPr>
              <a:t>absence of cosmogenic </a:t>
            </a:r>
            <a:r>
              <a:rPr lang="en-US" sz="1600" b="0" i="0" u="none" strike="noStrike" baseline="0" dirty="0">
                <a:latin typeface="AAAAB L+ STIX Two Math"/>
              </a:rPr>
              <a:t>𝝂 </a:t>
            </a:r>
            <a:r>
              <a:rPr lang="en-US" sz="1600" b="0" i="0" u="none" strike="noStrike" baseline="0" dirty="0">
                <a:latin typeface="AAAAAC+Avenir-Book"/>
              </a:rPr>
              <a:t>and </a:t>
            </a:r>
            <a:r>
              <a:rPr lang="el-GR" sz="1600" b="0" i="0" u="none" strike="noStrike" baseline="0" dirty="0">
                <a:latin typeface="Times New Roman" panose="02020603050405020304" pitchFamily="18" charset="0"/>
                <a:cs typeface="Times New Roman" panose="02020603050405020304" pitchFamily="18" charset="0"/>
              </a:rPr>
              <a:t>γ</a:t>
            </a:r>
            <a:r>
              <a:rPr lang="pt-BR" sz="1600" b="0" i="0" u="none" strike="noStrike" baseline="0" dirty="0">
                <a:latin typeface="Times New Roman" panose="02020603050405020304" pitchFamily="18" charset="0"/>
                <a:cs typeface="Times New Roman" panose="02020603050405020304" pitchFamily="18" charset="0"/>
              </a:rPr>
              <a:t> </a:t>
            </a:r>
            <a:r>
              <a:rPr lang="en-US" sz="1600" b="0" i="0" u="none" strike="noStrike" baseline="0" dirty="0">
                <a:latin typeface="AAAAAC+Avenir-Book"/>
              </a:rPr>
              <a:t>+ low cutoff </a:t>
            </a:r>
            <a:endParaRPr lang="en-US" sz="1600" b="0" i="0" u="none" strike="noStrike" baseline="0" dirty="0">
              <a:solidFill>
                <a:srgbClr val="FF0000"/>
              </a:solidFill>
              <a:latin typeface="AAAAAC+Avenir-Book"/>
            </a:endParaRPr>
          </a:p>
        </p:txBody>
      </p:sp>
      <p:sp>
        <p:nvSpPr>
          <p:cNvPr id="2" name="CaixaDeTexto 1">
            <a:extLst>
              <a:ext uri="{FF2B5EF4-FFF2-40B4-BE49-F238E27FC236}">
                <a16:creationId xmlns:a16="http://schemas.microsoft.com/office/drawing/2014/main" id="{3B3B7B3D-65AE-1789-8C44-33DD129DD349}"/>
              </a:ext>
            </a:extLst>
          </p:cNvPr>
          <p:cNvSpPr txBox="1"/>
          <p:nvPr/>
        </p:nvSpPr>
        <p:spPr>
          <a:xfrm>
            <a:off x="3594901" y="258536"/>
            <a:ext cx="5017399" cy="646331"/>
          </a:xfrm>
          <a:prstGeom prst="rect">
            <a:avLst/>
          </a:prstGeom>
          <a:noFill/>
        </p:spPr>
        <p:txBody>
          <a:bodyPr wrap="none" rtlCol="0">
            <a:spAutoFit/>
          </a:bodyPr>
          <a:lstStyle/>
          <a:p>
            <a:r>
              <a:rPr lang="pt-BR" sz="3600" b="1" dirty="0" err="1">
                <a:latin typeface="+mj-lt"/>
              </a:rPr>
              <a:t>Astrophysical</a:t>
            </a:r>
            <a:r>
              <a:rPr lang="pt-BR" sz="3600" b="1" dirty="0">
                <a:latin typeface="+mj-lt"/>
              </a:rPr>
              <a:t> </a:t>
            </a:r>
            <a:r>
              <a:rPr lang="pt-BR" sz="3600" b="1" dirty="0" err="1">
                <a:latin typeface="+mj-lt"/>
              </a:rPr>
              <a:t>Scenarios</a:t>
            </a:r>
            <a:r>
              <a:rPr lang="pt-BR" sz="3600" b="1" dirty="0">
                <a:latin typeface="+mj-lt"/>
              </a:rPr>
              <a:t> </a:t>
            </a:r>
            <a:endParaRPr lang="pt-BR" sz="3600" dirty="0">
              <a:latin typeface="+mj-lt"/>
            </a:endParaRPr>
          </a:p>
        </p:txBody>
      </p:sp>
      <p:pic>
        <p:nvPicPr>
          <p:cNvPr id="6" name="Imagem 5" descr="Gráfico&#10;&#10;Descrição gerada automaticamente">
            <a:extLst>
              <a:ext uri="{FF2B5EF4-FFF2-40B4-BE49-F238E27FC236}">
                <a16:creationId xmlns:a16="http://schemas.microsoft.com/office/drawing/2014/main" id="{D32ED2B2-01A2-D9E3-5793-BDA056CD19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63" y="3354705"/>
            <a:ext cx="4521490" cy="3183255"/>
          </a:xfrm>
          <a:prstGeom prst="rect">
            <a:avLst/>
          </a:prstGeom>
        </p:spPr>
      </p:pic>
      <p:sp>
        <p:nvSpPr>
          <p:cNvPr id="9" name="Espaço Reservado para Rodapé 8">
            <a:extLst>
              <a:ext uri="{FF2B5EF4-FFF2-40B4-BE49-F238E27FC236}">
                <a16:creationId xmlns:a16="http://schemas.microsoft.com/office/drawing/2014/main" id="{F51ECFE3-5757-8EE3-E853-931CF3D73204}"/>
              </a:ext>
            </a:extLst>
          </p:cNvPr>
          <p:cNvSpPr>
            <a:spLocks noGrp="1"/>
          </p:cNvSpPr>
          <p:nvPr>
            <p:ph type="ftr" sz="quarter" idx="11"/>
          </p:nvPr>
        </p:nvSpPr>
        <p:spPr/>
        <p:txBody>
          <a:bodyPr/>
          <a:lstStyle/>
          <a:p>
            <a:r>
              <a:rPr lang="pt-BR"/>
              <a:t>F. Catalani HEPNP2025 - Valparaíso - January 10, 2025</a:t>
            </a:r>
          </a:p>
        </p:txBody>
      </p:sp>
      <p:sp>
        <p:nvSpPr>
          <p:cNvPr id="10" name="Espaço Reservado para Número de Slide 9">
            <a:extLst>
              <a:ext uri="{FF2B5EF4-FFF2-40B4-BE49-F238E27FC236}">
                <a16:creationId xmlns:a16="http://schemas.microsoft.com/office/drawing/2014/main" id="{F842DB23-1D4C-7386-644D-30399FCA21C3}"/>
              </a:ext>
            </a:extLst>
          </p:cNvPr>
          <p:cNvSpPr>
            <a:spLocks noGrp="1"/>
          </p:cNvSpPr>
          <p:nvPr>
            <p:ph type="sldNum" sz="quarter" idx="12"/>
          </p:nvPr>
        </p:nvSpPr>
        <p:spPr/>
        <p:txBody>
          <a:bodyPr/>
          <a:lstStyle/>
          <a:p>
            <a:fld id="{927D37BD-2E1D-47A2-BAD2-A29FEC3C4970}" type="slidenum">
              <a:rPr lang="pt-BR" smtClean="0"/>
              <a:t>17</a:t>
            </a:fld>
            <a:endParaRPr lang="pt-BR"/>
          </a:p>
        </p:txBody>
      </p:sp>
      <p:sp>
        <p:nvSpPr>
          <p:cNvPr id="5" name="CaixaDeTexto 4">
            <a:extLst>
              <a:ext uri="{FF2B5EF4-FFF2-40B4-BE49-F238E27FC236}">
                <a16:creationId xmlns:a16="http://schemas.microsoft.com/office/drawing/2014/main" id="{F692DF0D-EC56-AC92-F883-EFB682317333}"/>
              </a:ext>
            </a:extLst>
          </p:cNvPr>
          <p:cNvSpPr txBox="1"/>
          <p:nvPr/>
        </p:nvSpPr>
        <p:spPr>
          <a:xfrm>
            <a:off x="6159274" y="5535983"/>
            <a:ext cx="4654038" cy="646331"/>
          </a:xfrm>
          <a:prstGeom prst="rect">
            <a:avLst/>
          </a:prstGeom>
          <a:noFill/>
        </p:spPr>
        <p:txBody>
          <a:bodyPr wrap="square">
            <a:spAutoFit/>
          </a:bodyPr>
          <a:lstStyle/>
          <a:p>
            <a:r>
              <a:rPr lang="en-US" sz="1800" b="1" i="0" u="none" strike="noStrike" baseline="0" dirty="0">
                <a:solidFill>
                  <a:srgbClr val="0070C0"/>
                </a:solidFill>
                <a:latin typeface="AAAAAC+Avenir-Book"/>
              </a:rPr>
              <a:t>Indication for a suppression mainly due to exhaustion of the sources  </a:t>
            </a:r>
            <a:endParaRPr lang="en-US" sz="2000" b="1" i="0" u="none" strike="noStrike" baseline="0" dirty="0">
              <a:solidFill>
                <a:srgbClr val="0070C0"/>
              </a:solidFill>
              <a:latin typeface="AAAAAC+Avenir-Book"/>
            </a:endParaRPr>
          </a:p>
        </p:txBody>
      </p:sp>
      <p:sp>
        <p:nvSpPr>
          <p:cNvPr id="8" name="Seta: para a Direita 7">
            <a:extLst>
              <a:ext uri="{FF2B5EF4-FFF2-40B4-BE49-F238E27FC236}">
                <a16:creationId xmlns:a16="http://schemas.microsoft.com/office/drawing/2014/main" id="{10EFE2A1-8A94-857D-BE3D-AFE5D7AD8F7A}"/>
              </a:ext>
            </a:extLst>
          </p:cNvPr>
          <p:cNvSpPr/>
          <p:nvPr/>
        </p:nvSpPr>
        <p:spPr>
          <a:xfrm>
            <a:off x="5563511" y="5763331"/>
            <a:ext cx="532489" cy="201534"/>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10401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D22F5D-F361-07BA-10DA-53645C4EFF3B}"/>
              </a:ext>
            </a:extLst>
          </p:cNvPr>
          <p:cNvSpPr>
            <a:spLocks noGrp="1"/>
          </p:cNvSpPr>
          <p:nvPr>
            <p:ph type="title"/>
          </p:nvPr>
        </p:nvSpPr>
        <p:spPr>
          <a:xfrm>
            <a:off x="838200" y="2491105"/>
            <a:ext cx="10515600" cy="1325563"/>
          </a:xfrm>
        </p:spPr>
        <p:txBody>
          <a:bodyPr/>
          <a:lstStyle/>
          <a:p>
            <a:pPr algn="ctr"/>
            <a:r>
              <a:rPr lang="pt-BR" b="1" dirty="0" err="1"/>
              <a:t>Anisotropy</a:t>
            </a:r>
            <a:r>
              <a:rPr lang="pt-BR" b="1" dirty="0"/>
              <a:t> </a:t>
            </a:r>
            <a:r>
              <a:rPr lang="pt-BR" b="1" dirty="0" err="1"/>
              <a:t>studies</a:t>
            </a:r>
            <a:endParaRPr lang="pt-BR" b="1" dirty="0"/>
          </a:p>
        </p:txBody>
      </p:sp>
      <p:sp>
        <p:nvSpPr>
          <p:cNvPr id="4" name="Espaço Reservado para Rodapé 3">
            <a:extLst>
              <a:ext uri="{FF2B5EF4-FFF2-40B4-BE49-F238E27FC236}">
                <a16:creationId xmlns:a16="http://schemas.microsoft.com/office/drawing/2014/main" id="{4B0C9008-1DB1-BAD2-34E0-6358269EDB46}"/>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33420905-FACC-3045-F1A1-2E5BE0E4B325}"/>
              </a:ext>
            </a:extLst>
          </p:cNvPr>
          <p:cNvSpPr>
            <a:spLocks noGrp="1"/>
          </p:cNvSpPr>
          <p:nvPr>
            <p:ph type="sldNum" sz="quarter" idx="12"/>
          </p:nvPr>
        </p:nvSpPr>
        <p:spPr/>
        <p:txBody>
          <a:bodyPr/>
          <a:lstStyle/>
          <a:p>
            <a:fld id="{927D37BD-2E1D-47A2-BAD2-A29FEC3C4970}" type="slidenum">
              <a:rPr lang="pt-BR" smtClean="0"/>
              <a:t>18</a:t>
            </a:fld>
            <a:endParaRPr lang="pt-BR"/>
          </a:p>
        </p:txBody>
      </p:sp>
    </p:spTree>
    <p:extLst>
      <p:ext uri="{BB962C8B-B14F-4D97-AF65-F5344CB8AC3E}">
        <p14:creationId xmlns:p14="http://schemas.microsoft.com/office/powerpoint/2010/main" val="125410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AD9F91-4770-9324-CCC9-E99C64538452}"/>
              </a:ext>
            </a:extLst>
          </p:cNvPr>
          <p:cNvSpPr>
            <a:spLocks noGrp="1"/>
          </p:cNvSpPr>
          <p:nvPr>
            <p:ph type="title"/>
          </p:nvPr>
        </p:nvSpPr>
        <p:spPr>
          <a:xfrm>
            <a:off x="838200" y="295675"/>
            <a:ext cx="10515600" cy="514985"/>
          </a:xfrm>
        </p:spPr>
        <p:txBody>
          <a:bodyPr>
            <a:noAutofit/>
          </a:bodyPr>
          <a:lstStyle/>
          <a:p>
            <a:pPr algn="ctr"/>
            <a:r>
              <a:rPr lang="pt-BR" sz="3600" b="1" dirty="0"/>
              <a:t>Large </a:t>
            </a:r>
            <a:r>
              <a:rPr lang="pt-BR" sz="3600" b="1" dirty="0" err="1"/>
              <a:t>scale</a:t>
            </a:r>
            <a:r>
              <a:rPr lang="pt-BR" sz="3600" b="1" dirty="0"/>
              <a:t> </a:t>
            </a:r>
            <a:r>
              <a:rPr lang="pt-BR" sz="3600" b="1" dirty="0" err="1"/>
              <a:t>anisotropy</a:t>
            </a:r>
            <a:endParaRPr lang="pt-BR" sz="3600" b="1" dirty="0"/>
          </a:p>
        </p:txBody>
      </p:sp>
      <p:pic>
        <p:nvPicPr>
          <p:cNvPr id="5" name="Espaço Reservado para Conteúdo 4" descr="Gráfico, Diagrama&#10;&#10;Descrição gerada automaticamente">
            <a:extLst>
              <a:ext uri="{FF2B5EF4-FFF2-40B4-BE49-F238E27FC236}">
                <a16:creationId xmlns:a16="http://schemas.microsoft.com/office/drawing/2014/main" id="{EA5EA311-0CD4-DA71-46CD-1362944FF4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2437" y="959746"/>
            <a:ext cx="7837181" cy="4136618"/>
          </a:xfrm>
        </p:spPr>
      </p:pic>
      <p:sp>
        <p:nvSpPr>
          <p:cNvPr id="3" name="CaixaDeTexto 2">
            <a:extLst>
              <a:ext uri="{FF2B5EF4-FFF2-40B4-BE49-F238E27FC236}">
                <a16:creationId xmlns:a16="http://schemas.microsoft.com/office/drawing/2014/main" id="{B776B012-78AC-F30A-036C-C89B4883ACFE}"/>
              </a:ext>
            </a:extLst>
          </p:cNvPr>
          <p:cNvSpPr txBox="1"/>
          <p:nvPr/>
        </p:nvSpPr>
        <p:spPr>
          <a:xfrm>
            <a:off x="371309" y="728343"/>
            <a:ext cx="3339953" cy="646331"/>
          </a:xfrm>
          <a:prstGeom prst="rect">
            <a:avLst/>
          </a:prstGeom>
          <a:noFill/>
        </p:spPr>
        <p:txBody>
          <a:bodyPr wrap="none" rtlCol="0">
            <a:spAutoFit/>
          </a:bodyPr>
          <a:lstStyle/>
          <a:p>
            <a:r>
              <a:rPr lang="en-US" sz="1800" b="0" i="0" u="none" strike="noStrike" baseline="0" dirty="0">
                <a:solidFill>
                  <a:srgbClr val="000000"/>
                </a:solidFill>
                <a:latin typeface="AAAAAC+Avenir-Book"/>
              </a:rPr>
              <a:t>Extremely large exposure (</a:t>
            </a:r>
            <a:r>
              <a:rPr lang="el-GR" sz="1800" b="0" i="0" u="none" strike="noStrike" baseline="0" dirty="0">
                <a:solidFill>
                  <a:srgbClr val="000000"/>
                </a:solidFill>
                <a:latin typeface="Times New Roman" panose="02020603050405020304" pitchFamily="18" charset="0"/>
                <a:cs typeface="Times New Roman" panose="02020603050405020304" pitchFamily="18" charset="0"/>
              </a:rPr>
              <a:t>θ</a:t>
            </a:r>
            <a:r>
              <a:rPr lang="en-US" sz="1800" b="0" i="0" u="none" strike="noStrike" baseline="0" dirty="0">
                <a:solidFill>
                  <a:srgbClr val="000000"/>
                </a:solidFill>
                <a:latin typeface="AAAAAC+Avenir-Book"/>
              </a:rPr>
              <a:t>&lt;80</a:t>
            </a:r>
            <a:r>
              <a:rPr lang="en-US" sz="1800" b="0" i="0" u="none" strike="noStrike" baseline="30000" dirty="0">
                <a:solidFill>
                  <a:srgbClr val="000000"/>
                </a:solidFill>
                <a:latin typeface="AAAAAC+Avenir-Book"/>
              </a:rPr>
              <a:t>o</a:t>
            </a:r>
            <a:r>
              <a:rPr lang="en-US" sz="1800" b="0" i="0" u="none" strike="noStrike" baseline="0" dirty="0">
                <a:solidFill>
                  <a:srgbClr val="000000"/>
                </a:solidFill>
                <a:latin typeface="AAAAAC+Avenir-Book"/>
              </a:rPr>
              <a:t> )</a:t>
            </a:r>
          </a:p>
          <a:p>
            <a:r>
              <a:rPr lang="en-US" sz="1800" b="0" i="0" u="none" strike="noStrike" baseline="0" dirty="0">
                <a:solidFill>
                  <a:srgbClr val="000000"/>
                </a:solidFill>
                <a:latin typeface="AAAAAC+Avenir-Book"/>
              </a:rPr>
              <a:t>123,000 km2 </a:t>
            </a:r>
            <a:r>
              <a:rPr lang="en-US" sz="1800" b="0" i="0" u="none" strike="noStrike" baseline="0" dirty="0" err="1">
                <a:solidFill>
                  <a:srgbClr val="000000"/>
                </a:solidFill>
                <a:latin typeface="AAAAAC+Avenir-Book"/>
              </a:rPr>
              <a:t>sr</a:t>
            </a:r>
            <a:r>
              <a:rPr lang="en-US" sz="1800" b="0" i="0" u="none" strike="noStrike" baseline="0" dirty="0">
                <a:solidFill>
                  <a:srgbClr val="000000"/>
                </a:solidFill>
                <a:latin typeface="AAAAAC+Avenir-Book"/>
              </a:rPr>
              <a:t> yr </a:t>
            </a:r>
            <a:endParaRPr lang="pt-BR" dirty="0"/>
          </a:p>
        </p:txBody>
      </p:sp>
      <p:sp>
        <p:nvSpPr>
          <p:cNvPr id="4" name="CaixaDeTexto 3">
            <a:extLst>
              <a:ext uri="{FF2B5EF4-FFF2-40B4-BE49-F238E27FC236}">
                <a16:creationId xmlns:a16="http://schemas.microsoft.com/office/drawing/2014/main" id="{BEEFF19A-59A3-EC0A-9461-2F71D99ECA16}"/>
              </a:ext>
            </a:extLst>
          </p:cNvPr>
          <p:cNvSpPr txBox="1"/>
          <p:nvPr/>
        </p:nvSpPr>
        <p:spPr>
          <a:xfrm>
            <a:off x="896075" y="5257025"/>
            <a:ext cx="10461003" cy="1200329"/>
          </a:xfrm>
          <a:prstGeom prst="rect">
            <a:avLst/>
          </a:prstGeom>
          <a:noFill/>
        </p:spPr>
        <p:txBody>
          <a:bodyPr wrap="square" rtlCol="0">
            <a:spAutoFit/>
          </a:bodyPr>
          <a:lstStyle/>
          <a:p>
            <a:pPr marL="285750" indent="-285750" algn="just">
              <a:buFont typeface="Wingdings" panose="05000000000000000000" pitchFamily="2" charset="2"/>
              <a:buChar char="Ø"/>
            </a:pPr>
            <a:r>
              <a:rPr lang="pt-BR" sz="1800" b="0" i="0" u="none" strike="noStrike" baseline="0" dirty="0" err="1">
                <a:solidFill>
                  <a:srgbClr val="000000"/>
                </a:solidFill>
                <a:latin typeface="AAAAAC+Avenir-Book"/>
              </a:rPr>
              <a:t>Observation</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of</a:t>
            </a:r>
            <a:r>
              <a:rPr lang="pt-BR" sz="1800" b="0" i="0" u="none" strike="noStrike" baseline="0" dirty="0">
                <a:solidFill>
                  <a:srgbClr val="000000"/>
                </a:solidFill>
                <a:latin typeface="AAAAAC+Avenir-Book"/>
              </a:rPr>
              <a:t> dipolar </a:t>
            </a:r>
            <a:r>
              <a:rPr lang="pt-BR" sz="1800" b="0" i="0" u="none" strike="noStrike" baseline="0" dirty="0" err="1">
                <a:solidFill>
                  <a:srgbClr val="000000"/>
                </a:solidFill>
                <a:latin typeface="AAAAAC+Avenir-Book"/>
              </a:rPr>
              <a:t>anisotropy</a:t>
            </a:r>
            <a:r>
              <a:rPr lang="pt-BR" sz="1800" b="0" i="0" u="none" strike="noStrike" baseline="0" dirty="0">
                <a:solidFill>
                  <a:srgbClr val="000000"/>
                </a:solidFill>
                <a:latin typeface="AAAAAC+Avenir-Book"/>
              </a:rPr>
              <a:t> for E≳8 10</a:t>
            </a:r>
            <a:r>
              <a:rPr lang="pt-BR" sz="1800" b="0" i="0" u="none" strike="noStrike" baseline="30000" dirty="0">
                <a:solidFill>
                  <a:srgbClr val="000000"/>
                </a:solidFill>
                <a:latin typeface="AAAAAC+Avenir-Book"/>
              </a:rPr>
              <a:t>18</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eV</a:t>
            </a:r>
            <a:r>
              <a:rPr lang="pt-BR" sz="1800" b="0" i="0" u="none" strike="noStrike" baseline="0" dirty="0">
                <a:solidFill>
                  <a:srgbClr val="000000"/>
                </a:solidFill>
                <a:latin typeface="AAAAAC+Avenir-Book"/>
              </a:rPr>
              <a:t> </a:t>
            </a:r>
          </a:p>
          <a:p>
            <a:pPr marL="285750" indent="-285750" algn="just">
              <a:buFont typeface="Wingdings" panose="05000000000000000000" pitchFamily="2" charset="2"/>
              <a:buChar char="Ø"/>
            </a:pPr>
            <a:r>
              <a:rPr lang="pt-BR" sz="1800" b="0" i="0" u="none" strike="noStrike" baseline="0" dirty="0" err="1">
                <a:solidFill>
                  <a:srgbClr val="000000"/>
                </a:solidFill>
                <a:latin typeface="AAAAAC+Avenir-Book"/>
              </a:rPr>
              <a:t>Significance</a:t>
            </a:r>
            <a:r>
              <a:rPr lang="pt-BR" sz="1800" b="0" i="0" u="none" strike="noStrike" baseline="0" dirty="0">
                <a:solidFill>
                  <a:srgbClr val="000000"/>
                </a:solidFill>
                <a:latin typeface="AAAAAC+Avenir-Book"/>
              </a:rPr>
              <a:t> </a:t>
            </a:r>
            <a:r>
              <a:rPr lang="pt-BR" sz="1800" b="1" i="0" u="none" strike="noStrike" baseline="0" dirty="0">
                <a:solidFill>
                  <a:srgbClr val="FF0000"/>
                </a:solidFill>
                <a:latin typeface="AAAAAQ+Avenir-Heavy"/>
              </a:rPr>
              <a:t>6.8</a:t>
            </a:r>
            <a:r>
              <a:rPr lang="el-GR" sz="1800" b="1" i="0" u="none" strike="noStrike" baseline="0" dirty="0">
                <a:solidFill>
                  <a:srgbClr val="FF0000"/>
                </a:solidFill>
                <a:latin typeface="AAAACN+Avenir-Heavy"/>
              </a:rPr>
              <a:t>σ</a:t>
            </a:r>
            <a:r>
              <a:rPr lang="el-GR" sz="1800" b="1" i="0" u="none" strike="noStrike" baseline="0" dirty="0">
                <a:solidFill>
                  <a:srgbClr val="941000"/>
                </a:solidFill>
                <a:latin typeface="AAAACN+Avenir-Heavy"/>
              </a:rPr>
              <a:t> </a:t>
            </a:r>
            <a:r>
              <a:rPr lang="pt-BR" sz="1800" b="0" i="0" u="none" strike="noStrike" baseline="0" dirty="0" err="1">
                <a:solidFill>
                  <a:srgbClr val="000000"/>
                </a:solidFill>
                <a:latin typeface="AAAAAC+Avenir-Book"/>
              </a:rPr>
              <a:t>above</a:t>
            </a:r>
            <a:r>
              <a:rPr lang="pt-BR" sz="1800" b="0" i="0" u="none" strike="noStrike" baseline="0" dirty="0">
                <a:solidFill>
                  <a:srgbClr val="000000"/>
                </a:solidFill>
                <a:latin typeface="AAAAAC+Avenir-Book"/>
              </a:rPr>
              <a:t> 8 </a:t>
            </a:r>
            <a:r>
              <a:rPr lang="pt-BR" sz="1800" b="0" i="0" u="none" strike="noStrike" baseline="0" dirty="0" err="1">
                <a:solidFill>
                  <a:srgbClr val="000000"/>
                </a:solidFill>
                <a:latin typeface="AAAAAC+Avenir-Book"/>
              </a:rPr>
              <a:t>EeV</a:t>
            </a:r>
            <a:r>
              <a:rPr lang="pt-BR" sz="1800" b="0" i="0" u="none" strike="noStrike" baseline="0" dirty="0">
                <a:solidFill>
                  <a:srgbClr val="000000"/>
                </a:solidFill>
                <a:latin typeface="AAAAAC+Avenir-Book"/>
              </a:rPr>
              <a:t>, </a:t>
            </a:r>
            <a:r>
              <a:rPr lang="pt-BR" sz="1800" b="1" i="0" u="none" strike="noStrike" baseline="0" dirty="0">
                <a:solidFill>
                  <a:srgbClr val="FF0000"/>
                </a:solidFill>
                <a:latin typeface="AAAAAQ+Avenir-Heavy"/>
              </a:rPr>
              <a:t>5.7</a:t>
            </a:r>
            <a:r>
              <a:rPr lang="el-GR" sz="1800" b="1" i="0" u="none" strike="noStrike" baseline="0" dirty="0">
                <a:solidFill>
                  <a:srgbClr val="FF0000"/>
                </a:solidFill>
                <a:latin typeface="AAAACN+Avenir-Heavy"/>
              </a:rPr>
              <a:t>σ</a:t>
            </a:r>
            <a:r>
              <a:rPr lang="el-GR" sz="1800" b="1" i="0" u="none" strike="noStrike" baseline="0" dirty="0">
                <a:solidFill>
                  <a:srgbClr val="941000"/>
                </a:solidFill>
                <a:latin typeface="AAAACN+Avenir-Heavy"/>
              </a:rPr>
              <a:t> </a:t>
            </a:r>
            <a:r>
              <a:rPr lang="pt-BR" sz="1800" b="0" i="0" u="none" strike="noStrike" baseline="0" dirty="0" err="1">
                <a:solidFill>
                  <a:srgbClr val="000000"/>
                </a:solidFill>
                <a:latin typeface="AAAAAC+Avenir-Book"/>
              </a:rPr>
              <a:t>at</a:t>
            </a:r>
            <a:r>
              <a:rPr lang="pt-BR" sz="1800" b="0" i="0" u="none" strike="noStrike" baseline="0" dirty="0">
                <a:solidFill>
                  <a:srgbClr val="000000"/>
                </a:solidFill>
                <a:latin typeface="AAAAAC+Avenir-Book"/>
              </a:rPr>
              <a:t> E=8-16 </a:t>
            </a:r>
            <a:r>
              <a:rPr lang="pt-BR" sz="1800" b="0" i="0" u="none" strike="noStrike" baseline="0" dirty="0" err="1">
                <a:solidFill>
                  <a:srgbClr val="000000"/>
                </a:solidFill>
                <a:latin typeface="AAAAAC+Avenir-Book"/>
              </a:rPr>
              <a:t>EeV</a:t>
            </a:r>
            <a:r>
              <a:rPr lang="pt-BR" sz="1800" b="0" i="0" u="none" strike="noStrike" baseline="0" dirty="0">
                <a:solidFill>
                  <a:srgbClr val="000000"/>
                </a:solidFill>
                <a:latin typeface="AAAAAC+Avenir-Book"/>
              </a:rPr>
              <a:t>.</a:t>
            </a:r>
          </a:p>
          <a:p>
            <a:pPr marL="285750" indent="-285750" algn="just">
              <a:buFont typeface="Wingdings" panose="05000000000000000000" pitchFamily="2" charset="2"/>
              <a:buChar char="Ø"/>
            </a:pPr>
            <a:endParaRPr lang="pt-BR" sz="1800" b="0" i="0" u="none" strike="noStrike" baseline="0" dirty="0">
              <a:solidFill>
                <a:srgbClr val="000000"/>
              </a:solidFill>
              <a:latin typeface="AAAAAC+Avenir-Book"/>
            </a:endParaRPr>
          </a:p>
          <a:p>
            <a:pPr marL="285750" indent="-285750" algn="just">
              <a:buFont typeface="Wingdings" panose="05000000000000000000" pitchFamily="2" charset="2"/>
              <a:buChar char="Ø"/>
            </a:pPr>
            <a:r>
              <a:rPr lang="pt-BR" sz="1800" b="0" i="0" u="none" strike="noStrike" baseline="0" dirty="0" err="1">
                <a:solidFill>
                  <a:srgbClr val="000000"/>
                </a:solidFill>
                <a:latin typeface="AAAAAC+Avenir-Book"/>
              </a:rPr>
              <a:t>Dipole</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direction</a:t>
            </a:r>
            <a:r>
              <a:rPr lang="pt-BR" sz="1800" b="0" i="0" u="none" strike="noStrike" baseline="0" dirty="0">
                <a:solidFill>
                  <a:srgbClr val="000000"/>
                </a:solidFill>
                <a:latin typeface="AAAAAC+Avenir-Book"/>
              </a:rPr>
              <a:t> ~113</a:t>
            </a:r>
            <a:r>
              <a:rPr lang="pt-BR" sz="1800" b="0" i="0" u="none" strike="noStrike" baseline="30000" dirty="0">
                <a:solidFill>
                  <a:srgbClr val="000000"/>
                </a:solidFill>
                <a:latin typeface="AAAAAC+Avenir-Book"/>
              </a:rPr>
              <a:t>o</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away</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from</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the</a:t>
            </a:r>
            <a:r>
              <a:rPr lang="pt-BR" sz="1800" b="0" i="0" u="none" strike="noStrike" baseline="0" dirty="0">
                <a:solidFill>
                  <a:srgbClr val="000000"/>
                </a:solidFill>
                <a:latin typeface="AAAAAC+Avenir-Book"/>
              </a:rPr>
              <a:t> </a:t>
            </a:r>
            <a:r>
              <a:rPr lang="pt-BR" sz="1800" b="0" i="0" u="none" strike="noStrike" baseline="0" dirty="0" err="1">
                <a:solidFill>
                  <a:srgbClr val="000000"/>
                </a:solidFill>
                <a:latin typeface="AAAAAC+Avenir-Book"/>
              </a:rPr>
              <a:t>Galactic</a:t>
            </a:r>
            <a:r>
              <a:rPr lang="pt-BR" sz="1800" b="0" i="0" u="none" strike="noStrike" baseline="0" dirty="0">
                <a:solidFill>
                  <a:srgbClr val="000000"/>
                </a:solidFill>
                <a:latin typeface="AAAAAC+Avenir-Book"/>
              </a:rPr>
              <a:t> Center: </a:t>
            </a:r>
            <a:r>
              <a:rPr lang="pt-BR" sz="1800" b="1" i="1" u="none" strike="noStrike" baseline="0" dirty="0" err="1">
                <a:solidFill>
                  <a:srgbClr val="FF0000"/>
                </a:solidFill>
                <a:latin typeface="AAAAAM+Avenir-HeavyOblique"/>
              </a:rPr>
              <a:t>Extragalactic</a:t>
            </a:r>
            <a:r>
              <a:rPr lang="pt-BR" sz="1800" b="1" i="1" u="none" strike="noStrike" baseline="0" dirty="0">
                <a:solidFill>
                  <a:srgbClr val="FF0000"/>
                </a:solidFill>
                <a:latin typeface="AAAAAM+Avenir-HeavyOblique"/>
              </a:rPr>
              <a:t> </a:t>
            </a:r>
            <a:r>
              <a:rPr lang="pt-BR" sz="1800" b="1" i="1" u="none" strike="noStrike" baseline="0" dirty="0" err="1">
                <a:solidFill>
                  <a:srgbClr val="FF0000"/>
                </a:solidFill>
                <a:latin typeface="AAAAAM+Avenir-HeavyOblique"/>
              </a:rPr>
              <a:t>origin</a:t>
            </a:r>
            <a:r>
              <a:rPr lang="pt-BR" sz="1800" b="1" i="1" u="none" strike="noStrike" baseline="0" dirty="0">
                <a:solidFill>
                  <a:srgbClr val="FF0000"/>
                </a:solidFill>
                <a:latin typeface="AAAAAM+Avenir-HeavyOblique"/>
              </a:rPr>
              <a:t> </a:t>
            </a:r>
            <a:r>
              <a:rPr lang="pt-BR" sz="1800" b="1" i="1" u="none" strike="noStrike" baseline="0" dirty="0" err="1">
                <a:solidFill>
                  <a:srgbClr val="FF0000"/>
                </a:solidFill>
                <a:latin typeface="AAAAAM+Avenir-HeavyOblique"/>
              </a:rPr>
              <a:t>of</a:t>
            </a:r>
            <a:r>
              <a:rPr lang="pt-BR" sz="1800" b="1" i="1" u="none" strike="noStrike" baseline="0" dirty="0">
                <a:solidFill>
                  <a:srgbClr val="FF0000"/>
                </a:solidFill>
                <a:latin typeface="AAAAAM+Avenir-HeavyOblique"/>
              </a:rPr>
              <a:t> UHECR </a:t>
            </a:r>
            <a:r>
              <a:rPr lang="pt-BR" sz="1800" b="1" i="1" u="none" strike="noStrike" baseline="0" dirty="0" err="1">
                <a:solidFill>
                  <a:srgbClr val="FF0000"/>
                </a:solidFill>
                <a:latin typeface="AAAAAM+Avenir-HeavyOblique"/>
              </a:rPr>
              <a:t>above</a:t>
            </a:r>
            <a:r>
              <a:rPr lang="pt-BR" sz="1800" b="1" i="1" u="none" strike="noStrike" baseline="0" dirty="0">
                <a:solidFill>
                  <a:srgbClr val="FF0000"/>
                </a:solidFill>
                <a:latin typeface="AAAAAM+Avenir-HeavyOblique"/>
              </a:rPr>
              <a:t> 8 </a:t>
            </a:r>
            <a:r>
              <a:rPr lang="pt-BR" sz="1800" b="1" i="1" u="none" strike="noStrike" baseline="0" dirty="0" err="1">
                <a:solidFill>
                  <a:srgbClr val="FF0000"/>
                </a:solidFill>
                <a:latin typeface="AAAAAM+Avenir-HeavyOblique"/>
              </a:rPr>
              <a:t>EeV</a:t>
            </a:r>
            <a:r>
              <a:rPr lang="pt-BR" sz="1800" b="1" i="1" u="none" strike="noStrike" baseline="0" dirty="0">
                <a:solidFill>
                  <a:srgbClr val="FF0000"/>
                </a:solidFill>
                <a:latin typeface="AAAAAM+Avenir-HeavyOblique"/>
              </a:rPr>
              <a:t> </a:t>
            </a:r>
            <a:r>
              <a:rPr lang="pt-BR" sz="1800" b="1" i="1" u="none" strike="noStrike" baseline="0" dirty="0">
                <a:solidFill>
                  <a:srgbClr val="941000"/>
                </a:solidFill>
                <a:latin typeface="AAAAAM+Avenir-HeavyOblique"/>
              </a:rPr>
              <a:t>.</a:t>
            </a:r>
            <a:endParaRPr lang="pt-BR" dirty="0"/>
          </a:p>
        </p:txBody>
      </p:sp>
      <p:sp>
        <p:nvSpPr>
          <p:cNvPr id="7" name="CaixaDeTexto 6">
            <a:extLst>
              <a:ext uri="{FF2B5EF4-FFF2-40B4-BE49-F238E27FC236}">
                <a16:creationId xmlns:a16="http://schemas.microsoft.com/office/drawing/2014/main" id="{0904D857-7363-41A2-5975-59E2526DF521}"/>
              </a:ext>
            </a:extLst>
          </p:cNvPr>
          <p:cNvSpPr txBox="1"/>
          <p:nvPr/>
        </p:nvSpPr>
        <p:spPr>
          <a:xfrm>
            <a:off x="8978092" y="1051508"/>
            <a:ext cx="2743200" cy="461665"/>
          </a:xfrm>
          <a:prstGeom prst="rect">
            <a:avLst/>
          </a:prstGeom>
          <a:noFill/>
        </p:spPr>
        <p:txBody>
          <a:bodyPr wrap="square">
            <a:spAutoFit/>
          </a:bodyPr>
          <a:lstStyle/>
          <a:p>
            <a:r>
              <a:rPr lang="pt-BR" sz="1200" dirty="0"/>
              <a:t>Auger Coll., Science 357 (2017) 1266</a:t>
            </a:r>
          </a:p>
          <a:p>
            <a:r>
              <a:rPr lang="pt-BR" sz="1200" dirty="0"/>
              <a:t>Auger Coll., </a:t>
            </a:r>
            <a:r>
              <a:rPr lang="pt-BR" sz="1200" dirty="0" err="1"/>
              <a:t>Ap</a:t>
            </a:r>
            <a:r>
              <a:rPr lang="pt-BR" sz="1200" dirty="0"/>
              <a:t> J. 868 (2018) 4</a:t>
            </a:r>
          </a:p>
        </p:txBody>
      </p:sp>
      <p:sp>
        <p:nvSpPr>
          <p:cNvPr id="10" name="Espaço Reservado para Rodapé 9">
            <a:extLst>
              <a:ext uri="{FF2B5EF4-FFF2-40B4-BE49-F238E27FC236}">
                <a16:creationId xmlns:a16="http://schemas.microsoft.com/office/drawing/2014/main" id="{49870ADC-7C7A-F5FC-DF33-074CD71CDE3F}"/>
              </a:ext>
            </a:extLst>
          </p:cNvPr>
          <p:cNvSpPr>
            <a:spLocks noGrp="1"/>
          </p:cNvSpPr>
          <p:nvPr>
            <p:ph type="ftr" sz="quarter" idx="11"/>
          </p:nvPr>
        </p:nvSpPr>
        <p:spPr/>
        <p:txBody>
          <a:bodyPr/>
          <a:lstStyle/>
          <a:p>
            <a:r>
              <a:rPr lang="pt-BR" dirty="0"/>
              <a:t>F. Catalani HEPNP2025 - Valparaíso - </a:t>
            </a:r>
            <a:r>
              <a:rPr lang="pt-BR" dirty="0" err="1"/>
              <a:t>January</a:t>
            </a:r>
            <a:r>
              <a:rPr lang="pt-BR" dirty="0"/>
              <a:t> 10, 2025</a:t>
            </a:r>
          </a:p>
        </p:txBody>
      </p:sp>
      <p:sp>
        <p:nvSpPr>
          <p:cNvPr id="11" name="Espaço Reservado para Número de Slide 10">
            <a:extLst>
              <a:ext uri="{FF2B5EF4-FFF2-40B4-BE49-F238E27FC236}">
                <a16:creationId xmlns:a16="http://schemas.microsoft.com/office/drawing/2014/main" id="{5584AC0C-0DD7-E2D5-4758-6BF0E7F94CE2}"/>
              </a:ext>
            </a:extLst>
          </p:cNvPr>
          <p:cNvSpPr>
            <a:spLocks noGrp="1"/>
          </p:cNvSpPr>
          <p:nvPr>
            <p:ph type="sldNum" sz="quarter" idx="12"/>
          </p:nvPr>
        </p:nvSpPr>
        <p:spPr/>
        <p:txBody>
          <a:bodyPr/>
          <a:lstStyle/>
          <a:p>
            <a:fld id="{927D37BD-2E1D-47A2-BAD2-A29FEC3C4970}" type="slidenum">
              <a:rPr lang="pt-BR" smtClean="0"/>
              <a:t>19</a:t>
            </a:fld>
            <a:endParaRPr lang="pt-BR"/>
          </a:p>
        </p:txBody>
      </p:sp>
      <p:pic>
        <p:nvPicPr>
          <p:cNvPr id="14" name="Imagem 13">
            <a:extLst>
              <a:ext uri="{FF2B5EF4-FFF2-40B4-BE49-F238E27FC236}">
                <a16:creationId xmlns:a16="http://schemas.microsoft.com/office/drawing/2014/main" id="{475F903A-E6D9-2946-2033-67064F0BF38C}"/>
              </a:ext>
            </a:extLst>
          </p:cNvPr>
          <p:cNvPicPr>
            <a:picLocks noChangeAspect="1"/>
          </p:cNvPicPr>
          <p:nvPr/>
        </p:nvPicPr>
        <p:blipFill>
          <a:blip r:embed="rId3"/>
          <a:stretch>
            <a:fillRect/>
          </a:stretch>
        </p:blipFill>
        <p:spPr>
          <a:xfrm>
            <a:off x="8306604" y="2025123"/>
            <a:ext cx="3723430" cy="2529389"/>
          </a:xfrm>
          <a:prstGeom prst="rect">
            <a:avLst/>
          </a:prstGeom>
        </p:spPr>
      </p:pic>
    </p:spTree>
    <p:extLst>
      <p:ext uri="{BB962C8B-B14F-4D97-AF65-F5344CB8AC3E}">
        <p14:creationId xmlns:p14="http://schemas.microsoft.com/office/powerpoint/2010/main" val="176792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900ACF-FE49-ECBC-5670-470FC0594496}"/>
              </a:ext>
            </a:extLst>
          </p:cNvPr>
          <p:cNvSpPr>
            <a:spLocks noGrp="1"/>
          </p:cNvSpPr>
          <p:nvPr>
            <p:ph type="title"/>
          </p:nvPr>
        </p:nvSpPr>
        <p:spPr/>
        <p:txBody>
          <a:bodyPr>
            <a:normAutofit/>
          </a:bodyPr>
          <a:lstStyle/>
          <a:p>
            <a:r>
              <a:rPr lang="pt-BR" sz="4000" b="1" dirty="0"/>
              <a:t>OUTLINE</a:t>
            </a:r>
          </a:p>
        </p:txBody>
      </p:sp>
      <p:sp>
        <p:nvSpPr>
          <p:cNvPr id="3" name="Espaço Reservado para Conteúdo 2">
            <a:extLst>
              <a:ext uri="{FF2B5EF4-FFF2-40B4-BE49-F238E27FC236}">
                <a16:creationId xmlns:a16="http://schemas.microsoft.com/office/drawing/2014/main" id="{74C1FD6A-69E6-C226-146D-7F759C3A7D08}"/>
              </a:ext>
            </a:extLst>
          </p:cNvPr>
          <p:cNvSpPr>
            <a:spLocks noGrp="1"/>
          </p:cNvSpPr>
          <p:nvPr>
            <p:ph idx="1"/>
          </p:nvPr>
        </p:nvSpPr>
        <p:spPr/>
        <p:txBody>
          <a:bodyPr/>
          <a:lstStyle/>
          <a:p>
            <a:r>
              <a:rPr lang="pt-BR" b="1" i="1" dirty="0" err="1"/>
              <a:t>Introduction</a:t>
            </a:r>
            <a:endParaRPr lang="pt-BR" b="1" i="1" dirty="0"/>
          </a:p>
          <a:p>
            <a:endParaRPr lang="pt-BR" b="1" i="1" dirty="0"/>
          </a:p>
          <a:p>
            <a:r>
              <a:rPr lang="pt-BR" b="1" i="1" dirty="0"/>
              <a:t>Pierre Auger </a:t>
            </a:r>
            <a:r>
              <a:rPr lang="pt-BR" b="1" i="1" dirty="0" err="1"/>
              <a:t>Observatory</a:t>
            </a:r>
            <a:endParaRPr lang="pt-BR" b="1" i="1" dirty="0"/>
          </a:p>
          <a:p>
            <a:endParaRPr lang="pt-BR" b="1" i="1" dirty="0"/>
          </a:p>
          <a:p>
            <a:r>
              <a:rPr lang="pt-BR" b="1" i="1" dirty="0" err="1"/>
              <a:t>Selected</a:t>
            </a:r>
            <a:r>
              <a:rPr lang="pt-BR" b="1" i="1" dirty="0"/>
              <a:t> </a:t>
            </a:r>
            <a:r>
              <a:rPr lang="pt-BR" b="1" i="1" dirty="0" err="1"/>
              <a:t>Results</a:t>
            </a:r>
            <a:endParaRPr lang="pt-BR" b="1" i="1" dirty="0"/>
          </a:p>
          <a:p>
            <a:endParaRPr lang="pt-BR" b="1" i="1" dirty="0"/>
          </a:p>
          <a:p>
            <a:r>
              <a:rPr lang="pt-BR" b="1" i="1" dirty="0" err="1"/>
              <a:t>AugerPrime</a:t>
            </a:r>
            <a:endParaRPr lang="pt-BR" b="1" i="1" dirty="0"/>
          </a:p>
        </p:txBody>
      </p:sp>
      <p:sp>
        <p:nvSpPr>
          <p:cNvPr id="4" name="Espaço Reservado para Rodapé 3">
            <a:extLst>
              <a:ext uri="{FF2B5EF4-FFF2-40B4-BE49-F238E27FC236}">
                <a16:creationId xmlns:a16="http://schemas.microsoft.com/office/drawing/2014/main" id="{19AE3141-1449-D9CA-3B8A-2F9F8043A95E}"/>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5338B6BE-6ED9-E966-1CB4-371CA4E76A79}"/>
              </a:ext>
            </a:extLst>
          </p:cNvPr>
          <p:cNvSpPr>
            <a:spLocks noGrp="1"/>
          </p:cNvSpPr>
          <p:nvPr>
            <p:ph type="sldNum" sz="quarter" idx="12"/>
          </p:nvPr>
        </p:nvSpPr>
        <p:spPr/>
        <p:txBody>
          <a:bodyPr/>
          <a:lstStyle/>
          <a:p>
            <a:fld id="{927D37BD-2E1D-47A2-BAD2-A29FEC3C4970}" type="slidenum">
              <a:rPr lang="pt-BR" smtClean="0"/>
              <a:t>2</a:t>
            </a:fld>
            <a:endParaRPr lang="pt-BR"/>
          </a:p>
        </p:txBody>
      </p:sp>
    </p:spTree>
    <p:extLst>
      <p:ext uri="{BB962C8B-B14F-4D97-AF65-F5344CB8AC3E}">
        <p14:creationId xmlns:p14="http://schemas.microsoft.com/office/powerpoint/2010/main" val="3062086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36F0618A-AE15-DE1B-1D1A-6BC6A20947CF}"/>
              </a:ext>
            </a:extLst>
          </p:cNvPr>
          <p:cNvSpPr txBox="1"/>
          <p:nvPr/>
        </p:nvSpPr>
        <p:spPr>
          <a:xfrm>
            <a:off x="8655844" y="1241491"/>
            <a:ext cx="3185161" cy="2062103"/>
          </a:xfrm>
          <a:prstGeom prst="rect">
            <a:avLst/>
          </a:prstGeom>
          <a:noFill/>
        </p:spPr>
        <p:txBody>
          <a:bodyPr wrap="square" rtlCol="0">
            <a:spAutoFit/>
          </a:bodyPr>
          <a:lstStyle/>
          <a:p>
            <a:pPr algn="just"/>
            <a:r>
              <a:rPr lang="en-US" sz="1600" dirty="0"/>
              <a:t>The observed anisotropy and its evolution with energy is well described as a signature of the Local Large Structure  (LLS) distribution of matter.</a:t>
            </a:r>
            <a:endParaRPr lang="pt-BR" sz="1600" dirty="0"/>
          </a:p>
          <a:p>
            <a:r>
              <a:rPr lang="en-US" sz="1600" b="0" i="0" u="none" strike="noStrike" baseline="0" dirty="0">
                <a:solidFill>
                  <a:srgbClr val="000000"/>
                </a:solidFill>
                <a:latin typeface="AAAAAC+Avenir-Book"/>
              </a:rPr>
              <a:t>Complex interplay between Source distribution,  mass composition </a:t>
            </a:r>
            <a:r>
              <a:rPr lang="en-US" sz="1600" dirty="0">
                <a:solidFill>
                  <a:srgbClr val="515151"/>
                </a:solidFill>
                <a:latin typeface="AAAAAC+Avenir-Book"/>
              </a:rPr>
              <a:t> and m</a:t>
            </a:r>
            <a:r>
              <a:rPr lang="en-US" sz="1600" b="0" i="0" u="none" strike="noStrike" baseline="0" dirty="0">
                <a:solidFill>
                  <a:srgbClr val="000000"/>
                </a:solidFill>
                <a:latin typeface="AAAAAC+Avenir-Book"/>
              </a:rPr>
              <a:t>agnetic fields deflections.</a:t>
            </a:r>
            <a:endParaRPr lang="pt-BR" sz="1600" dirty="0"/>
          </a:p>
        </p:txBody>
      </p:sp>
      <p:sp>
        <p:nvSpPr>
          <p:cNvPr id="10" name="Título 1">
            <a:extLst>
              <a:ext uri="{FF2B5EF4-FFF2-40B4-BE49-F238E27FC236}">
                <a16:creationId xmlns:a16="http://schemas.microsoft.com/office/drawing/2014/main" id="{B0E04387-66E6-E111-1A5E-B71BF8F18ECF}"/>
              </a:ext>
            </a:extLst>
          </p:cNvPr>
          <p:cNvSpPr>
            <a:spLocks noGrp="1"/>
          </p:cNvSpPr>
          <p:nvPr>
            <p:ph type="title"/>
          </p:nvPr>
        </p:nvSpPr>
        <p:spPr>
          <a:xfrm>
            <a:off x="838200" y="323518"/>
            <a:ext cx="10515600" cy="571500"/>
          </a:xfrm>
        </p:spPr>
        <p:txBody>
          <a:bodyPr>
            <a:noAutofit/>
          </a:bodyPr>
          <a:lstStyle/>
          <a:p>
            <a:pPr algn="ctr"/>
            <a:r>
              <a:rPr lang="pt-BR" sz="3600" b="1" dirty="0"/>
              <a:t>Large </a:t>
            </a:r>
            <a:r>
              <a:rPr lang="pt-BR" sz="3600" b="1" dirty="0" err="1"/>
              <a:t>scale</a:t>
            </a:r>
            <a:r>
              <a:rPr lang="pt-BR" sz="3600" b="1" dirty="0"/>
              <a:t> </a:t>
            </a:r>
            <a:r>
              <a:rPr lang="pt-BR" sz="3600" b="1" dirty="0" err="1"/>
              <a:t>anisotropy</a:t>
            </a:r>
            <a:r>
              <a:rPr lang="pt-BR" sz="3600" b="1" dirty="0"/>
              <a:t> – Evolution </a:t>
            </a:r>
            <a:r>
              <a:rPr lang="pt-BR" sz="3600" b="1" dirty="0" err="1"/>
              <a:t>with</a:t>
            </a:r>
            <a:r>
              <a:rPr lang="pt-BR" sz="3600" b="1" dirty="0"/>
              <a:t> </a:t>
            </a:r>
            <a:r>
              <a:rPr lang="pt-BR" sz="3600" b="1" dirty="0" err="1"/>
              <a:t>energy</a:t>
            </a:r>
            <a:endParaRPr lang="pt-BR" sz="3600" b="1" dirty="0"/>
          </a:p>
        </p:txBody>
      </p:sp>
      <p:pic>
        <p:nvPicPr>
          <p:cNvPr id="5" name="Imagem 4">
            <a:extLst>
              <a:ext uri="{FF2B5EF4-FFF2-40B4-BE49-F238E27FC236}">
                <a16:creationId xmlns:a16="http://schemas.microsoft.com/office/drawing/2014/main" id="{AE4435E3-A603-4E2E-77D6-4F9DC440E7C9}"/>
              </a:ext>
            </a:extLst>
          </p:cNvPr>
          <p:cNvPicPr>
            <a:picLocks noChangeAspect="1"/>
          </p:cNvPicPr>
          <p:nvPr/>
        </p:nvPicPr>
        <p:blipFill>
          <a:blip r:embed="rId2"/>
          <a:stretch>
            <a:fillRect/>
          </a:stretch>
        </p:blipFill>
        <p:spPr>
          <a:xfrm>
            <a:off x="249888" y="3578379"/>
            <a:ext cx="8474174" cy="2688569"/>
          </a:xfrm>
          <a:prstGeom prst="rect">
            <a:avLst/>
          </a:prstGeom>
        </p:spPr>
      </p:pic>
      <p:sp>
        <p:nvSpPr>
          <p:cNvPr id="11" name="CaixaDeTexto 10">
            <a:extLst>
              <a:ext uri="{FF2B5EF4-FFF2-40B4-BE49-F238E27FC236}">
                <a16:creationId xmlns:a16="http://schemas.microsoft.com/office/drawing/2014/main" id="{24FC2AC0-B3A5-01A6-F3B8-F40F3AFC58DA}"/>
              </a:ext>
            </a:extLst>
          </p:cNvPr>
          <p:cNvSpPr txBox="1"/>
          <p:nvPr/>
        </p:nvSpPr>
        <p:spPr>
          <a:xfrm>
            <a:off x="8389619" y="3487494"/>
            <a:ext cx="3399116" cy="3046988"/>
          </a:xfrm>
          <a:prstGeom prst="rect">
            <a:avLst/>
          </a:prstGeom>
          <a:noFill/>
        </p:spPr>
        <p:txBody>
          <a:bodyPr wrap="square">
            <a:spAutoFit/>
          </a:bodyPr>
          <a:lstStyle/>
          <a:p>
            <a:pPr marL="285750" indent="-285750" algn="just">
              <a:buFont typeface="Wingdings" panose="05000000000000000000" pitchFamily="2" charset="2"/>
              <a:buChar char="Ø"/>
            </a:pPr>
            <a:r>
              <a:rPr lang="en-US" sz="1600" dirty="0">
                <a:latin typeface="LiberationSans"/>
              </a:rPr>
              <a:t>S</a:t>
            </a:r>
            <a:r>
              <a:rPr lang="en-US" sz="1600" b="0" i="0" u="none" strike="noStrike" baseline="0" dirty="0">
                <a:latin typeface="LiberationSans"/>
              </a:rPr>
              <a:t>pectrum and composition of CRs emitted according to Auger best fit model.</a:t>
            </a:r>
          </a:p>
          <a:p>
            <a:pPr marL="285750" indent="-285750" algn="just">
              <a:buFont typeface="Wingdings" panose="05000000000000000000" pitchFamily="2" charset="2"/>
              <a:buChar char="Ø"/>
            </a:pPr>
            <a:r>
              <a:rPr lang="en-US" sz="1600" dirty="0">
                <a:latin typeface="LiberationSans"/>
              </a:rPr>
              <a:t>S</a:t>
            </a:r>
            <a:r>
              <a:rPr lang="en-US" sz="1600" b="0" i="0" u="none" strike="noStrike" baseline="0" dirty="0">
                <a:latin typeface="LiberationSans"/>
              </a:rPr>
              <a:t>ources distributed following IR galaxies in 2MASS with different densities up to 120 Mpc </a:t>
            </a:r>
            <a:r>
              <a:rPr lang="pt-BR" sz="1600" b="0" i="0" u="none" strike="noStrike" baseline="0" dirty="0">
                <a:latin typeface="LiberationSans"/>
              </a:rPr>
              <a:t>(</a:t>
            </a:r>
            <a:r>
              <a:rPr lang="pt-BR" sz="1600" b="0" i="0" u="none" strike="noStrike" baseline="0" dirty="0" err="1">
                <a:latin typeface="LiberationSans"/>
              </a:rPr>
              <a:t>uniformly</a:t>
            </a:r>
            <a:r>
              <a:rPr lang="pt-BR" sz="1600" b="0" i="0" u="none" strike="noStrike" baseline="0" dirty="0">
                <a:latin typeface="LiberationSans"/>
              </a:rPr>
              <a:t> </a:t>
            </a:r>
            <a:r>
              <a:rPr lang="pt-BR" sz="1600" b="0" i="0" u="none" strike="noStrike" baseline="0" dirty="0" err="1">
                <a:latin typeface="LiberationSans"/>
              </a:rPr>
              <a:t>distributed</a:t>
            </a:r>
            <a:r>
              <a:rPr lang="pt-BR" sz="1600" b="0" i="0" u="none" strike="noStrike" baseline="0" dirty="0">
                <a:latin typeface="LiberationSans"/>
              </a:rPr>
              <a:t> </a:t>
            </a:r>
            <a:r>
              <a:rPr lang="pt-BR" sz="1600" b="0" i="0" u="none" strike="noStrike" baseline="0" dirty="0" err="1">
                <a:latin typeface="LiberationSans"/>
              </a:rPr>
              <a:t>beyond</a:t>
            </a:r>
            <a:r>
              <a:rPr lang="pt-BR" sz="1600" b="0" i="0" u="none" strike="noStrike" baseline="0" dirty="0">
                <a:latin typeface="LiberationSans"/>
              </a:rPr>
              <a:t>).</a:t>
            </a:r>
          </a:p>
          <a:p>
            <a:pPr marL="285750" indent="-285750" algn="just">
              <a:buFont typeface="Wingdings" panose="05000000000000000000" pitchFamily="2" charset="2"/>
              <a:buChar char="Ø"/>
            </a:pPr>
            <a:r>
              <a:rPr lang="en-US" sz="1600" b="0" i="0" u="none" strike="noStrike" baseline="0" dirty="0">
                <a:latin typeface="LiberationSans"/>
              </a:rPr>
              <a:t> Propagation take into account.</a:t>
            </a:r>
          </a:p>
          <a:p>
            <a:pPr marL="285750" indent="-285750" algn="just">
              <a:buFont typeface="Wingdings" panose="05000000000000000000" pitchFamily="2" charset="2"/>
              <a:buChar char="Ø"/>
            </a:pPr>
            <a:r>
              <a:rPr lang="en-US" sz="1600" dirty="0">
                <a:latin typeface="LiberationSans"/>
              </a:rPr>
              <a:t>D</a:t>
            </a:r>
            <a:r>
              <a:rPr lang="en-US" sz="1600" b="0" i="0" u="none" strike="noStrike" baseline="0" dirty="0">
                <a:latin typeface="LiberationSans"/>
              </a:rPr>
              <a:t>eflections in the galactic magnetic field from Jansson &amp; Farrar 2012</a:t>
            </a:r>
          </a:p>
          <a:p>
            <a:pPr marL="285750" indent="-285750" algn="just">
              <a:buFont typeface="Wingdings" panose="05000000000000000000" pitchFamily="2" charset="2"/>
              <a:buChar char="Ø"/>
            </a:pPr>
            <a:r>
              <a:rPr lang="en-US" sz="1600" dirty="0"/>
              <a:t>Compatible with data for densities 10</a:t>
            </a:r>
            <a:r>
              <a:rPr lang="en-US" sz="1600" baseline="30000" dirty="0"/>
              <a:t>-4</a:t>
            </a:r>
            <a:r>
              <a:rPr lang="en-US" sz="1600" dirty="0"/>
              <a:t> and 10</a:t>
            </a:r>
            <a:r>
              <a:rPr lang="en-US" sz="1600" baseline="30000" dirty="0"/>
              <a:t>-5</a:t>
            </a:r>
            <a:r>
              <a:rPr lang="en-US" sz="1600" dirty="0"/>
              <a:t> Mpc</a:t>
            </a:r>
            <a:r>
              <a:rPr lang="en-US" sz="1600" baseline="30000" dirty="0"/>
              <a:t>-3</a:t>
            </a:r>
            <a:endParaRPr lang="en-US" sz="1600" b="0" i="0" u="none" strike="noStrike" baseline="0" dirty="0">
              <a:latin typeface="AAAAAC+Avenir-Book"/>
            </a:endParaRPr>
          </a:p>
        </p:txBody>
      </p:sp>
      <p:sp>
        <p:nvSpPr>
          <p:cNvPr id="8" name="Espaço Reservado para Rodapé 7">
            <a:extLst>
              <a:ext uri="{FF2B5EF4-FFF2-40B4-BE49-F238E27FC236}">
                <a16:creationId xmlns:a16="http://schemas.microsoft.com/office/drawing/2014/main" id="{C10A5909-1A24-E6D8-FCC2-F5D4F1CE0901}"/>
              </a:ext>
            </a:extLst>
          </p:cNvPr>
          <p:cNvSpPr>
            <a:spLocks noGrp="1"/>
          </p:cNvSpPr>
          <p:nvPr>
            <p:ph type="ftr" sz="quarter" idx="11"/>
          </p:nvPr>
        </p:nvSpPr>
        <p:spPr/>
        <p:txBody>
          <a:bodyPr/>
          <a:lstStyle/>
          <a:p>
            <a:r>
              <a:rPr lang="pt-BR"/>
              <a:t>F. Catalani HEPNP2025 - Valparaíso - January 10, 2025</a:t>
            </a:r>
          </a:p>
        </p:txBody>
      </p:sp>
      <p:sp>
        <p:nvSpPr>
          <p:cNvPr id="13" name="Espaço Reservado para Número de Slide 12">
            <a:extLst>
              <a:ext uri="{FF2B5EF4-FFF2-40B4-BE49-F238E27FC236}">
                <a16:creationId xmlns:a16="http://schemas.microsoft.com/office/drawing/2014/main" id="{0ED1B327-68E0-3324-1D77-0F9F1BA9B615}"/>
              </a:ext>
            </a:extLst>
          </p:cNvPr>
          <p:cNvSpPr>
            <a:spLocks noGrp="1"/>
          </p:cNvSpPr>
          <p:nvPr>
            <p:ph type="sldNum" sz="quarter" idx="12"/>
          </p:nvPr>
        </p:nvSpPr>
        <p:spPr/>
        <p:txBody>
          <a:bodyPr/>
          <a:lstStyle/>
          <a:p>
            <a:fld id="{927D37BD-2E1D-47A2-BAD2-A29FEC3C4970}" type="slidenum">
              <a:rPr lang="pt-BR" smtClean="0"/>
              <a:t>20</a:t>
            </a:fld>
            <a:endParaRPr lang="pt-BR" dirty="0"/>
          </a:p>
        </p:txBody>
      </p:sp>
      <p:sp>
        <p:nvSpPr>
          <p:cNvPr id="3" name="CaixaDeTexto 2">
            <a:extLst>
              <a:ext uri="{FF2B5EF4-FFF2-40B4-BE49-F238E27FC236}">
                <a16:creationId xmlns:a16="http://schemas.microsoft.com/office/drawing/2014/main" id="{78F74730-F2A1-8F50-4706-4275D245CF75}"/>
              </a:ext>
            </a:extLst>
          </p:cNvPr>
          <p:cNvSpPr txBox="1"/>
          <p:nvPr/>
        </p:nvSpPr>
        <p:spPr>
          <a:xfrm>
            <a:off x="403265" y="6290127"/>
            <a:ext cx="3223550" cy="307777"/>
          </a:xfrm>
          <a:prstGeom prst="rect">
            <a:avLst/>
          </a:prstGeom>
          <a:noFill/>
        </p:spPr>
        <p:txBody>
          <a:bodyPr wrap="square">
            <a:spAutoFit/>
          </a:bodyPr>
          <a:lstStyle/>
          <a:p>
            <a:r>
              <a:rPr lang="pt-BR" sz="1400" dirty="0"/>
              <a:t>Auger Coll. </a:t>
            </a:r>
            <a:r>
              <a:rPr lang="pt-BR" sz="1400" dirty="0" err="1"/>
              <a:t>ApJ</a:t>
            </a:r>
            <a:r>
              <a:rPr lang="pt-BR" sz="1400" dirty="0"/>
              <a:t>. 976 (2024) 48</a:t>
            </a:r>
          </a:p>
        </p:txBody>
      </p:sp>
      <p:pic>
        <p:nvPicPr>
          <p:cNvPr id="6" name="Imagem 5" descr="Diagrama&#10;&#10;Descrição gerada automaticamente">
            <a:extLst>
              <a:ext uri="{FF2B5EF4-FFF2-40B4-BE49-F238E27FC236}">
                <a16:creationId xmlns:a16="http://schemas.microsoft.com/office/drawing/2014/main" id="{3027D18A-348E-7D18-B3F2-25F36340E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745" y="1069137"/>
            <a:ext cx="7923579" cy="2452113"/>
          </a:xfrm>
          <a:prstGeom prst="rect">
            <a:avLst/>
          </a:prstGeom>
        </p:spPr>
      </p:pic>
      <p:sp>
        <p:nvSpPr>
          <p:cNvPr id="4" name="CaixaDeTexto 3">
            <a:extLst>
              <a:ext uri="{FF2B5EF4-FFF2-40B4-BE49-F238E27FC236}">
                <a16:creationId xmlns:a16="http://schemas.microsoft.com/office/drawing/2014/main" id="{A888D4CF-0870-6C8A-F04E-76D59CEDA817}"/>
              </a:ext>
            </a:extLst>
          </p:cNvPr>
          <p:cNvSpPr txBox="1"/>
          <p:nvPr/>
        </p:nvSpPr>
        <p:spPr>
          <a:xfrm>
            <a:off x="0" y="3081439"/>
            <a:ext cx="2924178" cy="553998"/>
          </a:xfrm>
          <a:prstGeom prst="rect">
            <a:avLst/>
          </a:prstGeom>
          <a:noFill/>
        </p:spPr>
        <p:txBody>
          <a:bodyPr wrap="square">
            <a:spAutoFit/>
          </a:bodyPr>
          <a:lstStyle/>
          <a:p>
            <a:r>
              <a:rPr lang="en-US" sz="1200" dirty="0"/>
              <a:t>Map with the directions of the 3D dipole. The contours:  contain the 68% CL.</a:t>
            </a:r>
            <a:r>
              <a:rPr lang="en-US" dirty="0"/>
              <a:t> </a:t>
            </a:r>
          </a:p>
        </p:txBody>
      </p:sp>
    </p:spTree>
    <p:extLst>
      <p:ext uri="{BB962C8B-B14F-4D97-AF65-F5344CB8AC3E}">
        <p14:creationId xmlns:p14="http://schemas.microsoft.com/office/powerpoint/2010/main" val="3845170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B90593-D3AA-AED1-706C-466F8DA50BAA}"/>
              </a:ext>
            </a:extLst>
          </p:cNvPr>
          <p:cNvSpPr>
            <a:spLocks noGrp="1"/>
          </p:cNvSpPr>
          <p:nvPr>
            <p:ph type="title"/>
          </p:nvPr>
        </p:nvSpPr>
        <p:spPr>
          <a:xfrm>
            <a:off x="861216" y="115299"/>
            <a:ext cx="10515600" cy="1122111"/>
          </a:xfrm>
        </p:spPr>
        <p:txBody>
          <a:bodyPr>
            <a:normAutofit/>
          </a:bodyPr>
          <a:lstStyle/>
          <a:p>
            <a:pPr algn="ctr"/>
            <a:r>
              <a:rPr lang="pt-BR" sz="3600" b="1" dirty="0" err="1"/>
              <a:t>Small</a:t>
            </a:r>
            <a:r>
              <a:rPr lang="pt-BR" sz="3600" b="1" dirty="0"/>
              <a:t> </a:t>
            </a:r>
            <a:r>
              <a:rPr lang="pt-BR" sz="3600" b="1" dirty="0" err="1"/>
              <a:t>and</a:t>
            </a:r>
            <a:r>
              <a:rPr lang="pt-BR" sz="3600" b="1" dirty="0"/>
              <a:t> </a:t>
            </a:r>
            <a:r>
              <a:rPr lang="pt-BR" sz="3600" b="1" dirty="0" err="1"/>
              <a:t>Intermediate</a:t>
            </a:r>
            <a:r>
              <a:rPr lang="pt-BR" sz="3600" b="1" dirty="0"/>
              <a:t> angular </a:t>
            </a:r>
            <a:r>
              <a:rPr lang="pt-BR" sz="3600" b="1" dirty="0" err="1"/>
              <a:t>scale</a:t>
            </a:r>
            <a:br>
              <a:rPr lang="pt-BR" sz="3600" b="1" dirty="0"/>
            </a:br>
            <a:endParaRPr lang="pt-BR" sz="2700" b="1" dirty="0"/>
          </a:p>
        </p:txBody>
      </p:sp>
      <p:pic>
        <p:nvPicPr>
          <p:cNvPr id="5" name="Espaço Reservado para Conteúdo 4" descr="Gráfico, Diagrama, Gráfico de pizza, Gráfico de radar&#10;&#10;Descrição gerada automaticamente">
            <a:extLst>
              <a:ext uri="{FF2B5EF4-FFF2-40B4-BE49-F238E27FC236}">
                <a16:creationId xmlns:a16="http://schemas.microsoft.com/office/drawing/2014/main" id="{F1400499-52DF-9CFD-B8F2-41C01F84B6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5199" y="1364165"/>
            <a:ext cx="4509222" cy="3180830"/>
          </a:xfrm>
        </p:spPr>
      </p:pic>
      <p:sp>
        <p:nvSpPr>
          <p:cNvPr id="3" name="CaixaDeTexto 2">
            <a:extLst>
              <a:ext uri="{FF2B5EF4-FFF2-40B4-BE49-F238E27FC236}">
                <a16:creationId xmlns:a16="http://schemas.microsoft.com/office/drawing/2014/main" id="{C58C17F1-5842-37E1-2821-607F80BAB7EB}"/>
              </a:ext>
            </a:extLst>
          </p:cNvPr>
          <p:cNvSpPr txBox="1"/>
          <p:nvPr/>
        </p:nvSpPr>
        <p:spPr>
          <a:xfrm>
            <a:off x="4606290" y="860353"/>
            <a:ext cx="7086600" cy="3539430"/>
          </a:xfrm>
          <a:prstGeom prst="rect">
            <a:avLst/>
          </a:prstGeom>
          <a:noFill/>
        </p:spPr>
        <p:txBody>
          <a:bodyPr wrap="square" rtlCol="0">
            <a:spAutoFit/>
          </a:bodyPr>
          <a:lstStyle/>
          <a:p>
            <a:pPr algn="l"/>
            <a:r>
              <a:rPr lang="pt-BR" sz="1600" b="1" i="0" u="none" strike="noStrike" baseline="0" dirty="0"/>
              <a:t>1. Search for </a:t>
            </a:r>
            <a:r>
              <a:rPr lang="pt-BR" sz="1600" b="1" i="0" u="none" strike="noStrike" baseline="0" dirty="0" err="1"/>
              <a:t>overdensities</a:t>
            </a:r>
            <a:r>
              <a:rPr lang="pt-BR" sz="1600" b="1" i="0" u="none" strike="noStrike" baseline="0" dirty="0"/>
              <a:t> </a:t>
            </a:r>
            <a:r>
              <a:rPr lang="pt-BR" sz="1600" b="1" i="0" u="none" strike="noStrike" baseline="0" dirty="0" err="1"/>
              <a:t>and</a:t>
            </a:r>
            <a:r>
              <a:rPr lang="pt-BR" sz="1600" b="1" i="0" u="none" strike="noStrike" baseline="0" dirty="0"/>
              <a:t> </a:t>
            </a:r>
            <a:r>
              <a:rPr lang="pt-BR" sz="1600" b="1" i="0" u="none" strike="noStrike" baseline="0" dirty="0" err="1"/>
              <a:t>correlation</a:t>
            </a:r>
            <a:r>
              <a:rPr lang="pt-BR" sz="1600" b="1" i="0" u="none" strike="noStrike" baseline="0" dirty="0"/>
              <a:t> </a:t>
            </a:r>
            <a:r>
              <a:rPr lang="pt-BR" sz="1600" b="1" i="0" u="none" strike="noStrike" baseline="0" dirty="0" err="1"/>
              <a:t>with</a:t>
            </a:r>
            <a:r>
              <a:rPr lang="pt-BR" sz="1600" b="1" i="0" u="none" strike="noStrike" baseline="0" dirty="0"/>
              <a:t> </a:t>
            </a:r>
            <a:r>
              <a:rPr lang="pt-BR" sz="1600" b="1" i="0" u="none" strike="noStrike" baseline="0" dirty="0" err="1"/>
              <a:t>structures</a:t>
            </a:r>
            <a:endParaRPr lang="pt-BR" sz="1600" b="1" i="0" u="none" strike="noStrike" baseline="0" dirty="0"/>
          </a:p>
          <a:p>
            <a:pPr algn="l"/>
            <a:r>
              <a:rPr lang="pt-BR" sz="1600" b="0" i="0" u="none" strike="noStrike" baseline="0" dirty="0">
                <a:solidFill>
                  <a:srgbClr val="000000"/>
                </a:solidFill>
              </a:rPr>
              <a:t> </a:t>
            </a:r>
            <a:r>
              <a:rPr lang="pt-BR" sz="1600" dirty="0" err="1">
                <a:solidFill>
                  <a:srgbClr val="000000"/>
                </a:solidFill>
              </a:rPr>
              <a:t>S</a:t>
            </a:r>
            <a:r>
              <a:rPr lang="pt-BR" sz="1600" b="0" i="0" u="none" strike="noStrike" baseline="0" dirty="0" err="1">
                <a:solidFill>
                  <a:srgbClr val="000000"/>
                </a:solidFill>
              </a:rPr>
              <a:t>can</a:t>
            </a:r>
            <a:r>
              <a:rPr lang="pt-BR" sz="1600" b="0" i="0" u="none" strike="noStrike" baseline="0" dirty="0">
                <a:solidFill>
                  <a:srgbClr val="000000"/>
                </a:solidFill>
              </a:rPr>
              <a:t> in </a:t>
            </a:r>
            <a:r>
              <a:rPr lang="pt-BR" sz="1600" b="0" i="0" u="none" strike="noStrike" baseline="0" dirty="0" err="1">
                <a:solidFill>
                  <a:srgbClr val="000000"/>
                </a:solidFill>
              </a:rPr>
              <a:t>energy</a:t>
            </a:r>
            <a:r>
              <a:rPr lang="pt-BR" sz="1600" b="0" i="0" u="none" strike="noStrike" baseline="0" dirty="0">
                <a:solidFill>
                  <a:srgbClr val="000000"/>
                </a:solidFill>
              </a:rPr>
              <a:t> </a:t>
            </a:r>
            <a:r>
              <a:rPr lang="pt-BR" sz="1600" b="0" i="0" u="none" strike="noStrike" baseline="0" dirty="0" err="1">
                <a:solidFill>
                  <a:srgbClr val="000000"/>
                </a:solidFill>
              </a:rPr>
              <a:t>and</a:t>
            </a:r>
            <a:r>
              <a:rPr lang="pt-BR" sz="1600" b="0" i="0" u="none" strike="noStrike" baseline="0" dirty="0">
                <a:solidFill>
                  <a:srgbClr val="000000"/>
                </a:solidFill>
              </a:rPr>
              <a:t> in top-</a:t>
            </a:r>
            <a:r>
              <a:rPr lang="pt-BR" sz="1600" b="0" i="0" u="none" strike="noStrike" baseline="0" dirty="0" err="1">
                <a:solidFill>
                  <a:srgbClr val="000000"/>
                </a:solidFill>
              </a:rPr>
              <a:t>hat</a:t>
            </a:r>
            <a:r>
              <a:rPr lang="pt-BR" sz="1600" b="0" i="0" u="none" strike="noStrike" baseline="0" dirty="0">
                <a:solidFill>
                  <a:srgbClr val="000000"/>
                </a:solidFill>
              </a:rPr>
              <a:t> </a:t>
            </a:r>
            <a:r>
              <a:rPr lang="pt-BR" sz="1600" b="0" i="0" u="none" strike="noStrike" baseline="0" dirty="0" err="1">
                <a:solidFill>
                  <a:srgbClr val="000000"/>
                </a:solidFill>
              </a:rPr>
              <a:t>radius</a:t>
            </a:r>
            <a:endParaRPr lang="pt-BR" sz="1600" b="0" i="0" u="none" strike="noStrike" baseline="0" dirty="0">
              <a:solidFill>
                <a:srgbClr val="000000"/>
              </a:solidFill>
            </a:endParaRPr>
          </a:p>
          <a:p>
            <a:pPr marL="285750" indent="-285750" algn="l">
              <a:buFont typeface="Wingdings" panose="05000000000000000000" pitchFamily="2" charset="2"/>
              <a:buChar char="Ø"/>
            </a:pPr>
            <a:r>
              <a:rPr lang="pt-BR" sz="1600" b="0" i="0" u="none" strike="noStrike" baseline="0" dirty="0">
                <a:solidFill>
                  <a:srgbClr val="000000"/>
                </a:solidFill>
              </a:rPr>
              <a:t> </a:t>
            </a:r>
            <a:r>
              <a:rPr lang="pt-BR" sz="1600" b="0" i="0" u="none" strike="noStrike" baseline="0" dirty="0" err="1">
                <a:solidFill>
                  <a:srgbClr val="000000"/>
                </a:solidFill>
              </a:rPr>
              <a:t>Centaurus</a:t>
            </a:r>
            <a:r>
              <a:rPr lang="pt-BR" sz="1600" b="0" i="0" u="none" strike="noStrike" baseline="0" dirty="0">
                <a:solidFill>
                  <a:srgbClr val="000000"/>
                </a:solidFill>
              </a:rPr>
              <a:t> </a:t>
            </a:r>
            <a:r>
              <a:rPr lang="pt-BR" sz="1600" b="0" i="0" u="none" strike="noStrike" baseline="0" dirty="0" err="1">
                <a:solidFill>
                  <a:srgbClr val="000000"/>
                </a:solidFill>
              </a:rPr>
              <a:t>region</a:t>
            </a:r>
            <a:r>
              <a:rPr lang="pt-BR" sz="1600" b="0" i="0" u="none" strike="noStrike" baseline="0" dirty="0">
                <a:solidFill>
                  <a:srgbClr val="000000"/>
                </a:solidFill>
              </a:rPr>
              <a:t>:  </a:t>
            </a:r>
            <a:r>
              <a:rPr lang="pt-BR" sz="1600" b="1" i="0" u="none" strike="noStrike" baseline="0" dirty="0">
                <a:solidFill>
                  <a:srgbClr val="FF0000"/>
                </a:solidFill>
              </a:rPr>
              <a:t>4.0</a:t>
            </a:r>
            <a:r>
              <a:rPr lang="el-GR" sz="1600" b="1" i="0" u="none" strike="noStrike" baseline="0" dirty="0">
                <a:solidFill>
                  <a:srgbClr val="FF0000"/>
                </a:solidFill>
              </a:rPr>
              <a:t>σ</a:t>
            </a:r>
            <a:r>
              <a:rPr lang="el-GR" sz="1600" b="1" i="0" u="none" strike="noStrike" baseline="0" dirty="0">
                <a:solidFill>
                  <a:srgbClr val="941000"/>
                </a:solidFill>
              </a:rPr>
              <a:t> </a:t>
            </a:r>
            <a:r>
              <a:rPr lang="pt-BR" sz="1600" b="0" i="0" u="none" strike="noStrike" baseline="0" dirty="0" err="1">
                <a:solidFill>
                  <a:srgbClr val="000000"/>
                </a:solidFill>
              </a:rPr>
              <a:t>significance</a:t>
            </a:r>
            <a:r>
              <a:rPr lang="pt-BR" sz="1600" b="0" i="0" u="none" strike="noStrike" baseline="0" dirty="0">
                <a:solidFill>
                  <a:srgbClr val="000000"/>
                </a:solidFill>
              </a:rPr>
              <a:t> </a:t>
            </a:r>
            <a:r>
              <a:rPr lang="pt-BR" sz="1600" b="0" i="0" u="none" strike="noStrike" baseline="0" dirty="0" err="1">
                <a:solidFill>
                  <a:srgbClr val="000000"/>
                </a:solidFill>
              </a:rPr>
              <a:t>at</a:t>
            </a:r>
            <a:r>
              <a:rPr lang="pt-BR" sz="1600" b="0" i="0" u="none" strike="noStrike" baseline="0" dirty="0">
                <a:solidFill>
                  <a:srgbClr val="000000"/>
                </a:solidFill>
              </a:rPr>
              <a:t> </a:t>
            </a:r>
            <a:r>
              <a:rPr lang="pt-BR" sz="1600" b="0" i="0" u="none" strike="noStrike" baseline="0" dirty="0" err="1">
                <a:solidFill>
                  <a:srgbClr val="000000"/>
                </a:solidFill>
              </a:rPr>
              <a:t>E</a:t>
            </a:r>
            <a:r>
              <a:rPr lang="pt-BR" sz="1600" b="0" i="0" u="none" strike="noStrike" baseline="-25000" dirty="0" err="1">
                <a:solidFill>
                  <a:srgbClr val="000000"/>
                </a:solidFill>
              </a:rPr>
              <a:t>th</a:t>
            </a:r>
            <a:r>
              <a:rPr lang="pt-BR" sz="1600" b="0" i="0" u="none" strike="noStrike" baseline="0" dirty="0">
                <a:solidFill>
                  <a:srgbClr val="000000"/>
                </a:solidFill>
              </a:rPr>
              <a:t>=38 </a:t>
            </a:r>
            <a:r>
              <a:rPr lang="pt-BR" sz="1600" b="0" i="0" u="none" strike="noStrike" baseline="0" dirty="0" err="1">
                <a:solidFill>
                  <a:srgbClr val="000000"/>
                </a:solidFill>
              </a:rPr>
              <a:t>EeV</a:t>
            </a:r>
            <a:r>
              <a:rPr lang="pt-BR" sz="1600" b="0" i="0" u="none" strike="noStrike" baseline="0" dirty="0">
                <a:solidFill>
                  <a:srgbClr val="000000"/>
                </a:solidFill>
              </a:rPr>
              <a:t> </a:t>
            </a:r>
            <a:r>
              <a:rPr lang="pt-BR" sz="1600" b="0" i="0" u="none" strike="noStrike" baseline="0" dirty="0" err="1">
                <a:solidFill>
                  <a:srgbClr val="000000"/>
                </a:solidFill>
              </a:rPr>
              <a:t>at</a:t>
            </a:r>
            <a:r>
              <a:rPr lang="pt-BR" sz="1600" b="0" i="0" u="none" strike="noStrike" baseline="0" dirty="0">
                <a:solidFill>
                  <a:srgbClr val="000000"/>
                </a:solidFill>
              </a:rPr>
              <a:t> top-</a:t>
            </a:r>
            <a:r>
              <a:rPr lang="pt-BR" sz="1600" b="0" i="0" u="none" strike="noStrike" baseline="0" dirty="0" err="1">
                <a:solidFill>
                  <a:srgbClr val="000000"/>
                </a:solidFill>
              </a:rPr>
              <a:t>hat</a:t>
            </a:r>
            <a:r>
              <a:rPr lang="pt-BR" sz="1600" b="0" i="0" u="none" strike="noStrike" baseline="0" dirty="0">
                <a:solidFill>
                  <a:srgbClr val="000000"/>
                </a:solidFill>
              </a:rPr>
              <a:t> </a:t>
            </a:r>
            <a:r>
              <a:rPr lang="pt-BR" sz="1600" b="0" i="0" u="none" strike="noStrike" baseline="0" dirty="0" err="1">
                <a:solidFill>
                  <a:srgbClr val="000000"/>
                </a:solidFill>
              </a:rPr>
              <a:t>radius</a:t>
            </a:r>
            <a:r>
              <a:rPr lang="pt-BR" sz="1600" b="0" i="0" u="none" strike="noStrike" baseline="0" dirty="0">
                <a:solidFill>
                  <a:srgbClr val="000000"/>
                </a:solidFill>
              </a:rPr>
              <a:t> </a:t>
            </a:r>
            <a:r>
              <a:rPr lang="el-GR" sz="1600" b="0" i="0" u="none" strike="noStrike" baseline="0" dirty="0">
                <a:solidFill>
                  <a:srgbClr val="000000"/>
                </a:solidFill>
              </a:rPr>
              <a:t>ψ=27</a:t>
            </a:r>
            <a:r>
              <a:rPr lang="pt-BR" sz="1600" b="0" i="0" u="none" strike="noStrike" baseline="30000" dirty="0">
                <a:solidFill>
                  <a:srgbClr val="000000"/>
                </a:solidFill>
              </a:rPr>
              <a:t>o</a:t>
            </a:r>
            <a:r>
              <a:rPr lang="el-GR" sz="1600" b="0" i="0" u="none" strike="noStrike" baseline="0" dirty="0">
                <a:solidFill>
                  <a:srgbClr val="000000"/>
                </a:solidFill>
              </a:rPr>
              <a:t> </a:t>
            </a:r>
            <a:endParaRPr lang="pt-BR" sz="1600" b="0" i="0" u="none" strike="noStrike" baseline="0" dirty="0">
              <a:solidFill>
                <a:srgbClr val="000000"/>
              </a:solidFill>
            </a:endParaRPr>
          </a:p>
          <a:p>
            <a:pPr algn="l"/>
            <a:r>
              <a:rPr lang="en-US" sz="1600" b="0" i="0" u="none" strike="noStrike" baseline="0" dirty="0"/>
              <a:t> With the current growth, the excess could reach 5𝜎 by the end of 2025.</a:t>
            </a:r>
          </a:p>
          <a:p>
            <a:pPr marL="285750" indent="-285750" algn="l">
              <a:buFont typeface="Wingdings" panose="05000000000000000000" pitchFamily="2" charset="2"/>
              <a:buChar char="Ø"/>
            </a:pPr>
            <a:endParaRPr lang="pt-BR" sz="1600" b="0" i="0" u="none" strike="noStrike" baseline="0" dirty="0">
              <a:solidFill>
                <a:srgbClr val="000000"/>
              </a:solidFill>
            </a:endParaRPr>
          </a:p>
          <a:p>
            <a:pPr algn="l"/>
            <a:r>
              <a:rPr lang="el-GR" sz="1600" b="1" i="0" u="none" strike="noStrike" baseline="0" dirty="0">
                <a:solidFill>
                  <a:srgbClr val="000000"/>
                </a:solidFill>
              </a:rPr>
              <a:t>2</a:t>
            </a:r>
            <a:r>
              <a:rPr lang="pt-BR" sz="1600" b="1" dirty="0">
                <a:solidFill>
                  <a:srgbClr val="000000"/>
                </a:solidFill>
              </a:rPr>
              <a:t> . </a:t>
            </a:r>
            <a:r>
              <a:rPr lang="pt-BR" sz="1600" b="1" i="0" u="none" strike="noStrike" baseline="0" dirty="0" err="1">
                <a:solidFill>
                  <a:srgbClr val="000000"/>
                </a:solidFill>
              </a:rPr>
              <a:t>catalog-based</a:t>
            </a:r>
            <a:r>
              <a:rPr lang="pt-BR" sz="1600" b="1" i="0" u="none" strike="noStrike" baseline="0" dirty="0">
                <a:solidFill>
                  <a:srgbClr val="000000"/>
                </a:solidFill>
              </a:rPr>
              <a:t> </a:t>
            </a:r>
            <a:r>
              <a:rPr lang="pt-BR" sz="1600" b="1" i="0" u="none" strike="noStrike" baseline="0" dirty="0" err="1">
                <a:solidFill>
                  <a:srgbClr val="000000"/>
                </a:solidFill>
              </a:rPr>
              <a:t>search</a:t>
            </a:r>
            <a:r>
              <a:rPr lang="pt-BR" sz="1600" b="1" i="0" u="none" strike="noStrike" baseline="0" dirty="0">
                <a:solidFill>
                  <a:srgbClr val="000000"/>
                </a:solidFill>
              </a:rPr>
              <a:t> </a:t>
            </a:r>
          </a:p>
          <a:p>
            <a:pPr algn="l"/>
            <a:r>
              <a:rPr lang="en-US" sz="1600" dirty="0" err="1">
                <a:solidFill>
                  <a:srgbClr val="000000"/>
                </a:solidFill>
              </a:rPr>
              <a:t>U</a:t>
            </a:r>
            <a:r>
              <a:rPr lang="en-US" sz="1600" b="0" i="0" u="none" strike="noStrike" baseline="0" dirty="0" err="1">
                <a:solidFill>
                  <a:srgbClr val="000000"/>
                </a:solidFill>
              </a:rPr>
              <a:t>nbinned</a:t>
            </a:r>
            <a:r>
              <a:rPr lang="en-US" sz="1600" b="0" i="0" u="none" strike="noStrike" baseline="0" dirty="0">
                <a:solidFill>
                  <a:srgbClr val="000000"/>
                </a:solidFill>
              </a:rPr>
              <a:t> maximum likelihood method - two free parameters: the Fisher search radius Θ  and the signal fraction. The energy scan in steps of 1 </a:t>
            </a:r>
            <a:r>
              <a:rPr lang="en-US" sz="1600" b="0" i="0" u="none" strike="noStrike" baseline="0" dirty="0" err="1">
                <a:solidFill>
                  <a:srgbClr val="000000"/>
                </a:solidFill>
              </a:rPr>
              <a:t>EeV</a:t>
            </a:r>
            <a:r>
              <a:rPr lang="en-US" sz="1600" b="0" i="0" u="none" strike="noStrike" baseline="0" dirty="0">
                <a:solidFill>
                  <a:srgbClr val="000000"/>
                </a:solidFill>
              </a:rPr>
              <a:t> between 32 </a:t>
            </a:r>
            <a:r>
              <a:rPr lang="en-US" sz="1600" b="0" i="0" u="none" strike="noStrike" baseline="0" dirty="0" err="1">
                <a:solidFill>
                  <a:srgbClr val="000000"/>
                </a:solidFill>
              </a:rPr>
              <a:t>EeV</a:t>
            </a:r>
            <a:r>
              <a:rPr lang="en-US" sz="1600" b="0" i="0" u="none" strike="noStrike" baseline="0" dirty="0">
                <a:solidFill>
                  <a:srgbClr val="000000"/>
                </a:solidFill>
              </a:rPr>
              <a:t> and </a:t>
            </a:r>
            <a:r>
              <a:rPr lang="pt-BR" sz="1600" b="0" i="0" u="none" strike="noStrike" baseline="0" dirty="0">
                <a:solidFill>
                  <a:srgbClr val="000000"/>
                </a:solidFill>
              </a:rPr>
              <a:t>80 </a:t>
            </a:r>
            <a:r>
              <a:rPr lang="pt-BR" sz="1600" b="0" i="0" u="none" strike="noStrike" baseline="0" dirty="0" err="1">
                <a:solidFill>
                  <a:srgbClr val="000000"/>
                </a:solidFill>
              </a:rPr>
              <a:t>EeV</a:t>
            </a:r>
            <a:r>
              <a:rPr lang="pt-BR" sz="1600" b="0" i="0" u="none" strike="noStrike" baseline="0" dirty="0">
                <a:solidFill>
                  <a:srgbClr val="000000"/>
                </a:solidFill>
              </a:rPr>
              <a:t>.</a:t>
            </a:r>
          </a:p>
          <a:p>
            <a:pPr algn="l"/>
            <a:r>
              <a:rPr lang="en-US" sz="1600" b="0" i="0" u="none" strike="noStrike" baseline="0" dirty="0">
                <a:solidFill>
                  <a:srgbClr val="000000"/>
                </a:solidFill>
              </a:rPr>
              <a:t>The catalogs (and their flux proxies): </a:t>
            </a:r>
          </a:p>
          <a:p>
            <a:pPr algn="l"/>
            <a:r>
              <a:rPr lang="en-US" sz="1600" b="0" i="0" u="none" strike="noStrike" baseline="0" dirty="0">
                <a:solidFill>
                  <a:srgbClr val="000000"/>
                </a:solidFill>
              </a:rPr>
              <a:t>“all galaxies (IR)” from 2MRS (K-band), </a:t>
            </a:r>
          </a:p>
          <a:p>
            <a:pPr algn="l"/>
            <a:r>
              <a:rPr lang="en-US" sz="1600" b="0" i="0" u="none" strike="noStrike" baseline="0" dirty="0">
                <a:solidFill>
                  <a:srgbClr val="000000"/>
                </a:solidFill>
              </a:rPr>
              <a:t>“starbursts galaxies (radio)” based on Lunardini+19 (1.4 GHz),</a:t>
            </a:r>
          </a:p>
          <a:p>
            <a:pPr algn="l"/>
            <a:r>
              <a:rPr lang="en-US" sz="1600" b="0" i="0" u="none" strike="noStrike" baseline="0" dirty="0">
                <a:solidFill>
                  <a:srgbClr val="000000"/>
                </a:solidFill>
              </a:rPr>
              <a:t>“all AGNs (X-rays)” from Swift-BAT (14-195 keV)</a:t>
            </a:r>
          </a:p>
          <a:p>
            <a:pPr algn="l"/>
            <a:r>
              <a:rPr lang="en-US" sz="1600" b="0" i="0" u="none" strike="noStrike" baseline="0" dirty="0">
                <a:solidFill>
                  <a:srgbClr val="000000"/>
                </a:solidFill>
              </a:rPr>
              <a:t>“jetted AGNs (𝛾-rays)” from Fermi 3FHL (𝐸 &gt; 10 GeV).</a:t>
            </a:r>
            <a:endParaRPr lang="pt-BR" sz="1600" b="0" i="0" u="none" strike="noStrike" baseline="0" dirty="0">
              <a:solidFill>
                <a:srgbClr val="000000"/>
              </a:solidFill>
            </a:endParaRPr>
          </a:p>
        </p:txBody>
      </p:sp>
      <p:sp>
        <p:nvSpPr>
          <p:cNvPr id="12" name="CaixaDeTexto 11">
            <a:extLst>
              <a:ext uri="{FF2B5EF4-FFF2-40B4-BE49-F238E27FC236}">
                <a16:creationId xmlns:a16="http://schemas.microsoft.com/office/drawing/2014/main" id="{863D3A2A-11F5-67DE-C07D-2F160A8558A1}"/>
              </a:ext>
            </a:extLst>
          </p:cNvPr>
          <p:cNvSpPr txBox="1"/>
          <p:nvPr/>
        </p:nvSpPr>
        <p:spPr>
          <a:xfrm>
            <a:off x="4764421" y="4467427"/>
            <a:ext cx="4983480" cy="923330"/>
          </a:xfrm>
          <a:prstGeom prst="rect">
            <a:avLst/>
          </a:prstGeom>
          <a:noFill/>
        </p:spPr>
        <p:txBody>
          <a:bodyPr wrap="square" rtlCol="0">
            <a:spAutoFit/>
          </a:bodyPr>
          <a:lstStyle/>
          <a:p>
            <a:r>
              <a:rPr lang="en-US" b="0" i="0" u="none" strike="noStrike" baseline="0" dirty="0">
                <a:solidFill>
                  <a:srgbClr val="0331FF"/>
                </a:solidFill>
                <a:latin typeface="AAAAAP+AppleColorEmoji"/>
              </a:rPr>
              <a:t>➡</a:t>
            </a:r>
            <a:r>
              <a:rPr lang="en-US" sz="1600" b="0" i="0" u="none" strike="noStrike" baseline="0" dirty="0">
                <a:solidFill>
                  <a:srgbClr val="000000"/>
                </a:solidFill>
                <a:latin typeface="AAAAAC+Avenir-Book"/>
              </a:rPr>
              <a:t>All models capture an </a:t>
            </a:r>
            <a:r>
              <a:rPr lang="en-US" sz="1600" b="0" i="0" u="none" strike="noStrike" baseline="0" dirty="0" err="1">
                <a:solidFill>
                  <a:srgbClr val="000000"/>
                </a:solidFill>
                <a:latin typeface="AAAAAC+Avenir-Book"/>
              </a:rPr>
              <a:t>overdensity</a:t>
            </a:r>
            <a:r>
              <a:rPr lang="en-US" sz="1600" b="0" i="0" u="none" strike="noStrike" baseline="0" dirty="0">
                <a:solidFill>
                  <a:srgbClr val="000000"/>
                </a:solidFill>
                <a:latin typeface="AAAAAC+Avenir-Book"/>
              </a:rPr>
              <a:t> in Centaurus region (</a:t>
            </a:r>
            <a:r>
              <a:rPr lang="en-US" sz="1600" b="0" i="0" u="none" strike="noStrike" baseline="0" dirty="0" err="1">
                <a:solidFill>
                  <a:srgbClr val="000000"/>
                </a:solidFill>
                <a:latin typeface="AAAAAC+Avenir-Book"/>
              </a:rPr>
              <a:t>CenA</a:t>
            </a:r>
            <a:r>
              <a:rPr lang="en-US" sz="1600" b="0" i="0" u="none" strike="noStrike" baseline="0" dirty="0">
                <a:solidFill>
                  <a:srgbClr val="000000"/>
                </a:solidFill>
                <a:latin typeface="AAAAAC+Avenir-Book"/>
              </a:rPr>
              <a:t>, NGC4945, M83</a:t>
            </a:r>
            <a:r>
              <a:rPr lang="en-US" sz="1800" b="0" i="0" u="none" strike="noStrike" baseline="0" dirty="0">
                <a:solidFill>
                  <a:srgbClr val="000000"/>
                </a:solidFill>
                <a:latin typeface="AAAAAC+Avenir-Book"/>
              </a:rPr>
              <a:t>)</a:t>
            </a:r>
          </a:p>
          <a:p>
            <a:r>
              <a:rPr lang="en-US" sz="1800" b="0" i="0" u="none" strike="noStrike" baseline="0" dirty="0">
                <a:solidFill>
                  <a:srgbClr val="000000"/>
                </a:solidFill>
                <a:latin typeface="AAAAAC+Avenir-Book"/>
              </a:rPr>
              <a:t> </a:t>
            </a:r>
            <a:endParaRPr lang="pt-BR" dirty="0"/>
          </a:p>
        </p:txBody>
      </p:sp>
      <p:pic>
        <p:nvPicPr>
          <p:cNvPr id="4" name="Imagem 3">
            <a:extLst>
              <a:ext uri="{FF2B5EF4-FFF2-40B4-BE49-F238E27FC236}">
                <a16:creationId xmlns:a16="http://schemas.microsoft.com/office/drawing/2014/main" id="{45EA149A-E749-AE77-B72D-05B58525745B}"/>
              </a:ext>
            </a:extLst>
          </p:cNvPr>
          <p:cNvPicPr>
            <a:picLocks noChangeAspect="1"/>
          </p:cNvPicPr>
          <p:nvPr/>
        </p:nvPicPr>
        <p:blipFill>
          <a:blip r:embed="rId3"/>
          <a:stretch>
            <a:fillRect/>
          </a:stretch>
        </p:blipFill>
        <p:spPr>
          <a:xfrm>
            <a:off x="4807327" y="5145011"/>
            <a:ext cx="4897668" cy="1013931"/>
          </a:xfrm>
          <a:prstGeom prst="rect">
            <a:avLst/>
          </a:prstGeom>
        </p:spPr>
      </p:pic>
      <p:sp>
        <p:nvSpPr>
          <p:cNvPr id="9" name="Espaço Reservado para Rodapé 8">
            <a:extLst>
              <a:ext uri="{FF2B5EF4-FFF2-40B4-BE49-F238E27FC236}">
                <a16:creationId xmlns:a16="http://schemas.microsoft.com/office/drawing/2014/main" id="{9F9A670E-2131-F01D-895E-C667736AA858}"/>
              </a:ext>
            </a:extLst>
          </p:cNvPr>
          <p:cNvSpPr>
            <a:spLocks noGrp="1"/>
          </p:cNvSpPr>
          <p:nvPr>
            <p:ph type="ftr" sz="quarter" idx="11"/>
          </p:nvPr>
        </p:nvSpPr>
        <p:spPr/>
        <p:txBody>
          <a:bodyPr/>
          <a:lstStyle/>
          <a:p>
            <a:r>
              <a:rPr lang="pt-BR"/>
              <a:t>F. Catalani HEPNP2025 - Valparaíso - January 10, 2025</a:t>
            </a:r>
          </a:p>
        </p:txBody>
      </p:sp>
      <p:sp>
        <p:nvSpPr>
          <p:cNvPr id="10" name="Espaço Reservado para Número de Slide 9">
            <a:extLst>
              <a:ext uri="{FF2B5EF4-FFF2-40B4-BE49-F238E27FC236}">
                <a16:creationId xmlns:a16="http://schemas.microsoft.com/office/drawing/2014/main" id="{1EA07B22-124D-F5B7-8445-3C5351D51A94}"/>
              </a:ext>
            </a:extLst>
          </p:cNvPr>
          <p:cNvSpPr>
            <a:spLocks noGrp="1"/>
          </p:cNvSpPr>
          <p:nvPr>
            <p:ph type="sldNum" sz="quarter" idx="12"/>
          </p:nvPr>
        </p:nvSpPr>
        <p:spPr/>
        <p:txBody>
          <a:bodyPr/>
          <a:lstStyle/>
          <a:p>
            <a:fld id="{927D37BD-2E1D-47A2-BAD2-A29FEC3C4970}" type="slidenum">
              <a:rPr lang="pt-BR" smtClean="0"/>
              <a:t>21</a:t>
            </a:fld>
            <a:endParaRPr lang="pt-BR"/>
          </a:p>
        </p:txBody>
      </p:sp>
      <p:pic>
        <p:nvPicPr>
          <p:cNvPr id="7" name="Imagem 6">
            <a:extLst>
              <a:ext uri="{FF2B5EF4-FFF2-40B4-BE49-F238E27FC236}">
                <a16:creationId xmlns:a16="http://schemas.microsoft.com/office/drawing/2014/main" id="{92EA7469-2BBF-6DA9-2187-8DDBE51A8CA5}"/>
              </a:ext>
            </a:extLst>
          </p:cNvPr>
          <p:cNvPicPr>
            <a:picLocks noChangeAspect="1"/>
          </p:cNvPicPr>
          <p:nvPr/>
        </p:nvPicPr>
        <p:blipFill>
          <a:blip r:embed="rId4"/>
          <a:stretch>
            <a:fillRect/>
          </a:stretch>
        </p:blipFill>
        <p:spPr>
          <a:xfrm>
            <a:off x="238925" y="1556305"/>
            <a:ext cx="4411351" cy="2920940"/>
          </a:xfrm>
          <a:prstGeom prst="rect">
            <a:avLst/>
          </a:prstGeom>
        </p:spPr>
      </p:pic>
      <p:sp>
        <p:nvSpPr>
          <p:cNvPr id="11" name="Retângulo 10">
            <a:extLst>
              <a:ext uri="{FF2B5EF4-FFF2-40B4-BE49-F238E27FC236}">
                <a16:creationId xmlns:a16="http://schemas.microsoft.com/office/drawing/2014/main" id="{9FA37BE7-4E63-25CE-05BC-E6EAC397D117}"/>
              </a:ext>
            </a:extLst>
          </p:cNvPr>
          <p:cNvSpPr/>
          <p:nvPr/>
        </p:nvSpPr>
        <p:spPr>
          <a:xfrm>
            <a:off x="227942" y="1675657"/>
            <a:ext cx="447499" cy="6870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CaixaDeTexto 13">
            <a:extLst>
              <a:ext uri="{FF2B5EF4-FFF2-40B4-BE49-F238E27FC236}">
                <a16:creationId xmlns:a16="http://schemas.microsoft.com/office/drawing/2014/main" id="{D575908F-B399-8DA8-5E36-4DC77C2A64F5}"/>
              </a:ext>
            </a:extLst>
          </p:cNvPr>
          <p:cNvSpPr txBox="1"/>
          <p:nvPr/>
        </p:nvSpPr>
        <p:spPr>
          <a:xfrm>
            <a:off x="453054" y="4646005"/>
            <a:ext cx="3585546" cy="646331"/>
          </a:xfrm>
          <a:prstGeom prst="rect">
            <a:avLst/>
          </a:prstGeom>
          <a:noFill/>
        </p:spPr>
        <p:txBody>
          <a:bodyPr wrap="square">
            <a:spAutoFit/>
          </a:bodyPr>
          <a:lstStyle/>
          <a:p>
            <a:r>
              <a:rPr lang="en-US" b="1" dirty="0"/>
              <a:t>Excesses claimed by TA coll. not confirmed by Auger</a:t>
            </a:r>
            <a:endParaRPr lang="pt-BR" b="1" dirty="0"/>
          </a:p>
        </p:txBody>
      </p:sp>
    </p:spTree>
    <p:extLst>
      <p:ext uri="{BB962C8B-B14F-4D97-AF65-F5344CB8AC3E}">
        <p14:creationId xmlns:p14="http://schemas.microsoft.com/office/powerpoint/2010/main" val="381387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C426FB-38BB-4222-7888-2B013236EC59}"/>
              </a:ext>
            </a:extLst>
          </p:cNvPr>
          <p:cNvSpPr>
            <a:spLocks noGrp="1"/>
          </p:cNvSpPr>
          <p:nvPr>
            <p:ph type="title"/>
          </p:nvPr>
        </p:nvSpPr>
        <p:spPr>
          <a:xfrm>
            <a:off x="838200" y="194482"/>
            <a:ext cx="10515600" cy="737376"/>
          </a:xfrm>
        </p:spPr>
        <p:txBody>
          <a:bodyPr>
            <a:noAutofit/>
          </a:bodyPr>
          <a:lstStyle/>
          <a:p>
            <a:pPr algn="ctr"/>
            <a:r>
              <a:rPr lang="pt-BR" sz="3600" b="1" i="0" u="none" strike="noStrike" baseline="0" dirty="0" err="1"/>
              <a:t>Astrophysical</a:t>
            </a:r>
            <a:r>
              <a:rPr lang="pt-BR" sz="3600" b="1" i="0" u="none" strike="noStrike" baseline="0" dirty="0"/>
              <a:t> </a:t>
            </a:r>
            <a:r>
              <a:rPr lang="pt-BR" sz="3600" b="1" i="0" u="none" strike="noStrike" baseline="0" dirty="0" err="1"/>
              <a:t>interpretation</a:t>
            </a:r>
            <a:br>
              <a:rPr lang="pt-BR" sz="2400" b="0" i="0" u="none" strike="noStrike" baseline="0" dirty="0">
                <a:solidFill>
                  <a:srgbClr val="005292"/>
                </a:solidFill>
              </a:rPr>
            </a:br>
            <a:r>
              <a:rPr lang="pt-BR" sz="2400" b="1" i="0" u="none" strike="noStrike" baseline="0" dirty="0"/>
              <a:t> (</a:t>
            </a:r>
            <a:r>
              <a:rPr lang="pt-BR" sz="2400" b="1" i="0" u="none" strike="noStrike" baseline="0" dirty="0" err="1"/>
              <a:t>energy</a:t>
            </a:r>
            <a:r>
              <a:rPr lang="pt-BR" sz="2400" b="1" i="0" u="none" strike="noStrike" baseline="0" dirty="0"/>
              <a:t> </a:t>
            </a:r>
            <a:r>
              <a:rPr lang="pt-BR" sz="2400" b="1" i="0" u="none" strike="noStrike" baseline="0" dirty="0" err="1"/>
              <a:t>spectrum+mass</a:t>
            </a:r>
            <a:r>
              <a:rPr lang="pt-BR" sz="2400" b="1" i="0" u="none" strike="noStrike" baseline="0" dirty="0"/>
              <a:t> </a:t>
            </a:r>
            <a:r>
              <a:rPr lang="pt-BR" sz="2400" b="1" i="0" u="none" strike="noStrike" baseline="0" dirty="0" err="1"/>
              <a:t>composition+arrival</a:t>
            </a:r>
            <a:r>
              <a:rPr lang="pt-BR" sz="2400" b="1" i="0" u="none" strike="noStrike" baseline="0" dirty="0"/>
              <a:t> </a:t>
            </a:r>
            <a:r>
              <a:rPr lang="pt-BR" sz="2400" b="1" i="0" u="none" strike="noStrike" baseline="0" dirty="0" err="1"/>
              <a:t>directions</a:t>
            </a:r>
            <a:r>
              <a:rPr lang="pt-BR" sz="2400" b="1" i="0" u="none" strike="noStrike" baseline="0" dirty="0"/>
              <a:t>) </a:t>
            </a:r>
            <a:endParaRPr lang="pt-BR" sz="2400" b="1" dirty="0"/>
          </a:p>
        </p:txBody>
      </p:sp>
      <p:pic>
        <p:nvPicPr>
          <p:cNvPr id="7" name="Imagem 6" descr="Gráfico, Histograma&#10;&#10;Descrição gerada automaticamente">
            <a:extLst>
              <a:ext uri="{FF2B5EF4-FFF2-40B4-BE49-F238E27FC236}">
                <a16:creationId xmlns:a16="http://schemas.microsoft.com/office/drawing/2014/main" id="{4FA7EE36-DB7F-364C-C786-5E319811CE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229" y="4124493"/>
            <a:ext cx="4900901" cy="2256319"/>
          </a:xfrm>
          <a:prstGeom prst="rect">
            <a:avLst/>
          </a:prstGeom>
        </p:spPr>
      </p:pic>
      <p:sp>
        <p:nvSpPr>
          <p:cNvPr id="3" name="CaixaDeTexto 2">
            <a:extLst>
              <a:ext uri="{FF2B5EF4-FFF2-40B4-BE49-F238E27FC236}">
                <a16:creationId xmlns:a16="http://schemas.microsoft.com/office/drawing/2014/main" id="{7106586A-5A5C-E096-5172-8F1D3157E18A}"/>
              </a:ext>
            </a:extLst>
          </p:cNvPr>
          <p:cNvSpPr txBox="1"/>
          <p:nvPr/>
        </p:nvSpPr>
        <p:spPr>
          <a:xfrm>
            <a:off x="6766560" y="1360107"/>
            <a:ext cx="3989069" cy="4770537"/>
          </a:xfrm>
          <a:prstGeom prst="rect">
            <a:avLst/>
          </a:prstGeom>
          <a:noFill/>
        </p:spPr>
        <p:txBody>
          <a:bodyPr wrap="square" rtlCol="0">
            <a:spAutoFit/>
          </a:bodyPr>
          <a:lstStyle/>
          <a:p>
            <a:pPr marL="285750" indent="-285750" algn="just">
              <a:buFont typeface="Wingdings" panose="05000000000000000000" pitchFamily="2" charset="2"/>
              <a:buChar char="Ø"/>
            </a:pPr>
            <a:r>
              <a:rPr lang="en-US" sz="1600" b="0" i="0" u="none" strike="noStrike" baseline="0" dirty="0"/>
              <a:t>Result of likelihood fit to measured E-spectrum, Composition, and </a:t>
            </a:r>
            <a:r>
              <a:rPr lang="pt-BR" sz="1600" b="0" i="0" u="none" strike="noStrike" baseline="0" dirty="0" err="1"/>
              <a:t>arrival</a:t>
            </a:r>
            <a:r>
              <a:rPr lang="pt-BR" sz="1600" b="0" i="0" u="none" strike="noStrike" baseline="0" dirty="0"/>
              <a:t> </a:t>
            </a:r>
            <a:r>
              <a:rPr lang="pt-BR" sz="1600" b="0" i="0" u="none" strike="noStrike" baseline="0" dirty="0" err="1"/>
              <a:t>directions</a:t>
            </a:r>
            <a:r>
              <a:rPr lang="pt-BR" sz="1600" b="0" i="0" u="none" strike="noStrike" baseline="0" dirty="0"/>
              <a:t>, </a:t>
            </a:r>
            <a:r>
              <a:rPr lang="pt-BR" sz="1600" b="0" i="0" u="none" strike="noStrike" baseline="0" dirty="0" err="1"/>
              <a:t>including</a:t>
            </a:r>
            <a:r>
              <a:rPr lang="pt-BR" sz="1600" b="0" i="0" u="none" strike="noStrike" baseline="0" dirty="0"/>
              <a:t> </a:t>
            </a:r>
            <a:r>
              <a:rPr lang="pt-BR" sz="1600" b="0" i="0" u="none" strike="noStrike" baseline="0" dirty="0" err="1"/>
              <a:t>signal</a:t>
            </a:r>
            <a:r>
              <a:rPr lang="pt-BR" sz="1600" b="0" i="0" u="none" strike="noStrike" baseline="0" dirty="0"/>
              <a:t> </a:t>
            </a:r>
            <a:r>
              <a:rPr lang="pt-BR" sz="1600" b="0" i="0" u="none" strike="noStrike" baseline="0" dirty="0" err="1"/>
              <a:t>fraction</a:t>
            </a:r>
            <a:r>
              <a:rPr lang="pt-BR" sz="1600" dirty="0"/>
              <a:t> (f</a:t>
            </a:r>
            <a:r>
              <a:rPr lang="pt-BR" sz="1600" baseline="-25000" dirty="0"/>
              <a:t>0</a:t>
            </a:r>
            <a:r>
              <a:rPr lang="pt-BR" sz="1600" dirty="0"/>
              <a:t>) </a:t>
            </a:r>
            <a:r>
              <a:rPr lang="pt-BR" sz="1600" b="0" i="0" u="none" strike="noStrike" baseline="0" dirty="0" err="1"/>
              <a:t>from</a:t>
            </a:r>
            <a:r>
              <a:rPr lang="pt-BR" sz="1600" b="0" i="0" u="none" strike="noStrike" baseline="0" dirty="0"/>
              <a:t> individual </a:t>
            </a:r>
            <a:r>
              <a:rPr lang="pt-BR" sz="1600" b="0" i="0" u="none" strike="noStrike" baseline="0" dirty="0" err="1"/>
              <a:t>catalog</a:t>
            </a:r>
            <a:r>
              <a:rPr lang="pt-BR" sz="1600" b="0" i="0" u="none" strike="noStrike" baseline="0" dirty="0"/>
              <a:t> </a:t>
            </a:r>
            <a:r>
              <a:rPr lang="pt-BR" sz="1600" b="0" i="0" u="none" strike="noStrike" baseline="0" dirty="0" err="1"/>
              <a:t>sources</a:t>
            </a:r>
            <a:r>
              <a:rPr lang="pt-BR" sz="1600" b="0" i="0" u="none" strike="noStrike" baseline="0" dirty="0"/>
              <a:t> </a:t>
            </a:r>
            <a:r>
              <a:rPr lang="pt-BR" sz="1600" b="0" i="0" u="none" strike="noStrike" baseline="0" dirty="0" err="1"/>
              <a:t>and</a:t>
            </a:r>
            <a:r>
              <a:rPr lang="pt-BR" sz="1600" b="0" i="0" u="none" strike="noStrike" baseline="0" dirty="0"/>
              <a:t>  </a:t>
            </a:r>
            <a:r>
              <a:rPr lang="pt-BR" sz="1600" b="0" i="0" u="none" strike="noStrike" baseline="0" dirty="0" err="1"/>
              <a:t>blurring</a:t>
            </a:r>
            <a:r>
              <a:rPr lang="pt-BR" sz="1600" b="0" i="0" u="none" strike="noStrike" baseline="0" dirty="0"/>
              <a:t> </a:t>
            </a:r>
            <a:r>
              <a:rPr lang="pt-BR" sz="1600" b="0" i="0" u="none" strike="noStrike" baseline="0" dirty="0" err="1"/>
              <a:t>angle</a:t>
            </a:r>
            <a:r>
              <a:rPr lang="pt-BR" sz="1600" b="0" i="0" u="none" strike="noStrike" baseline="0" dirty="0"/>
              <a:t> (</a:t>
            </a:r>
            <a:r>
              <a:rPr lang="el-GR" sz="1600" b="0" i="0" u="none" strike="noStrike" baseline="0" dirty="0">
                <a:latin typeface="Times New Roman" panose="02020603050405020304" pitchFamily="18" charset="0"/>
                <a:cs typeface="Times New Roman" panose="02020603050405020304" pitchFamily="18" charset="0"/>
              </a:rPr>
              <a:t>δ</a:t>
            </a:r>
            <a:r>
              <a:rPr lang="pt-BR" sz="1600" b="0" i="0" u="none" strike="noStrike" baseline="0" dirty="0">
                <a:latin typeface="Times New Roman" panose="02020603050405020304" pitchFamily="18" charset="0"/>
                <a:cs typeface="Times New Roman" panose="02020603050405020304" pitchFamily="18" charset="0"/>
              </a:rPr>
              <a:t>) </a:t>
            </a:r>
            <a:r>
              <a:rPr lang="pt-BR" sz="1600" b="0" i="0" u="none" strike="noStrike" baseline="0" dirty="0" err="1">
                <a:latin typeface="Times New Roman" panose="02020603050405020304" pitchFamily="18" charset="0"/>
                <a:cs typeface="Times New Roman" panose="02020603050405020304" pitchFamily="18" charset="0"/>
              </a:rPr>
              <a:t>due</a:t>
            </a:r>
            <a:r>
              <a:rPr lang="pt-BR" sz="1600" b="0" i="0" u="none" strike="noStrike" baseline="0" dirty="0">
                <a:latin typeface="Times New Roman" panose="02020603050405020304" pitchFamily="18" charset="0"/>
                <a:cs typeface="Times New Roman" panose="02020603050405020304" pitchFamily="18" charset="0"/>
              </a:rPr>
              <a:t> </a:t>
            </a:r>
            <a:r>
              <a:rPr lang="pt-BR" sz="1600" b="0" i="0" u="none" strike="noStrike" baseline="0" dirty="0" err="1">
                <a:latin typeface="Times New Roman" panose="02020603050405020304" pitchFamily="18" charset="0"/>
                <a:cs typeface="Times New Roman" panose="02020603050405020304" pitchFamily="18" charset="0"/>
              </a:rPr>
              <a:t>to</a:t>
            </a:r>
            <a:r>
              <a:rPr lang="pt-BR" sz="1600" b="0" i="0" u="none" strike="noStrike" baseline="0" dirty="0">
                <a:latin typeface="Times New Roman" panose="02020603050405020304" pitchFamily="18" charset="0"/>
                <a:cs typeface="Times New Roman" panose="02020603050405020304" pitchFamily="18" charset="0"/>
              </a:rPr>
              <a:t> EG </a:t>
            </a:r>
            <a:r>
              <a:rPr lang="pt-BR" sz="1600" b="0" i="0" u="none" strike="noStrike" baseline="0" dirty="0" err="1">
                <a:latin typeface="Times New Roman" panose="02020603050405020304" pitchFamily="18" charset="0"/>
                <a:cs typeface="Times New Roman" panose="02020603050405020304" pitchFamily="18" charset="0"/>
              </a:rPr>
              <a:t>magnetic</a:t>
            </a:r>
            <a:r>
              <a:rPr lang="pt-BR" sz="1600" b="0" i="0" u="none" strike="noStrike" baseline="0" dirty="0">
                <a:latin typeface="Times New Roman" panose="02020603050405020304" pitchFamily="18" charset="0"/>
                <a:cs typeface="Times New Roman" panose="02020603050405020304" pitchFamily="18" charset="0"/>
              </a:rPr>
              <a:t> </a:t>
            </a:r>
            <a:r>
              <a:rPr lang="pt-BR" sz="1600" b="0" i="0" u="none" strike="noStrike" baseline="0" dirty="0" err="1">
                <a:latin typeface="Times New Roman" panose="02020603050405020304" pitchFamily="18" charset="0"/>
                <a:cs typeface="Times New Roman" panose="02020603050405020304" pitchFamily="18" charset="0"/>
              </a:rPr>
              <a:t>fields</a:t>
            </a:r>
            <a:r>
              <a:rPr lang="pt-BR" sz="1600" b="0" i="0" u="none" strike="noStrike" baseline="0" dirty="0"/>
              <a:t> as </a:t>
            </a:r>
            <a:r>
              <a:rPr lang="pt-BR" sz="1600" b="0" i="0" u="none" strike="noStrike" baseline="0" dirty="0" err="1"/>
              <a:t>free</a:t>
            </a:r>
            <a:r>
              <a:rPr lang="pt-BR" sz="1600" b="0" i="0" u="none" strike="noStrike" baseline="0" dirty="0"/>
              <a:t> </a:t>
            </a:r>
            <a:r>
              <a:rPr lang="pt-BR" sz="1600" b="0" i="0" u="none" strike="noStrike" baseline="0" dirty="0" err="1"/>
              <a:t>parameters</a:t>
            </a:r>
            <a:r>
              <a:rPr lang="pt-BR" sz="1600" b="0" i="0" u="none" strike="noStrike" baseline="0" dirty="0"/>
              <a:t>.</a:t>
            </a:r>
          </a:p>
          <a:p>
            <a:pPr marL="285750" indent="-285750" algn="just">
              <a:buFont typeface="Wingdings" panose="05000000000000000000" pitchFamily="2" charset="2"/>
              <a:buChar char="Ø"/>
            </a:pPr>
            <a:endParaRPr lang="pt-BR" sz="1600" dirty="0"/>
          </a:p>
          <a:p>
            <a:pPr marL="285750" indent="-285750" algn="just">
              <a:buFont typeface="Wingdings" panose="05000000000000000000" pitchFamily="2" charset="2"/>
              <a:buChar char="Ø"/>
            </a:pPr>
            <a:r>
              <a:rPr lang="pt-BR" sz="1600" b="0" i="0" u="none" strike="noStrike" baseline="0" dirty="0"/>
              <a:t>Data </a:t>
            </a:r>
            <a:r>
              <a:rPr lang="pt-BR" sz="1600" dirty="0" err="1"/>
              <a:t>best</a:t>
            </a:r>
            <a:r>
              <a:rPr lang="pt-BR" sz="1600" b="0" i="0" u="none" strike="noStrike" baseline="0" dirty="0"/>
              <a:t> </a:t>
            </a:r>
            <a:r>
              <a:rPr lang="pt-BR" sz="1600" b="0" i="0" u="none" strike="noStrike" baseline="0" dirty="0" err="1"/>
              <a:t>described</a:t>
            </a:r>
            <a:r>
              <a:rPr lang="pt-BR" sz="1600" b="0" i="0" u="none" strike="noStrike" baseline="0" dirty="0"/>
              <a:t> </a:t>
            </a:r>
            <a:r>
              <a:rPr lang="pt-BR" sz="1600" b="0" i="0" u="none" strike="noStrike" baseline="0" dirty="0" err="1"/>
              <a:t>by</a:t>
            </a:r>
            <a:r>
              <a:rPr lang="pt-BR" sz="1600" b="0" i="0" u="none" strike="noStrike" baseline="0" dirty="0"/>
              <a:t> a </a:t>
            </a:r>
            <a:r>
              <a:rPr lang="pt-BR" sz="1600" b="0" i="0" u="none" strike="noStrike" baseline="0" dirty="0" err="1"/>
              <a:t>starburst</a:t>
            </a:r>
            <a:r>
              <a:rPr lang="pt-BR" sz="1600" b="0" i="0" u="none" strike="noStrike" baseline="0" dirty="0"/>
              <a:t> </a:t>
            </a:r>
            <a:r>
              <a:rPr lang="pt-BR" sz="1600" b="0" i="0" u="none" strike="noStrike" baseline="0" dirty="0" err="1"/>
              <a:t>galaxy</a:t>
            </a:r>
            <a:r>
              <a:rPr lang="pt-BR" sz="1600" b="0" i="0" u="none" strike="noStrike" baseline="0" dirty="0"/>
              <a:t> model </a:t>
            </a:r>
            <a:r>
              <a:rPr lang="pt-BR" sz="1600" b="0" i="0" u="none" strike="noStrike" baseline="0" dirty="0" err="1"/>
              <a:t>with</a:t>
            </a:r>
            <a:r>
              <a:rPr lang="pt-BR" sz="1600" b="0" i="0" u="none" strike="noStrike" baseline="0" dirty="0"/>
              <a:t> hard </a:t>
            </a:r>
            <a:r>
              <a:rPr lang="pt-BR" sz="1600" b="0" i="0" u="none" strike="noStrike" baseline="0" dirty="0" err="1"/>
              <a:t>spectral</a:t>
            </a:r>
            <a:r>
              <a:rPr lang="pt-BR" sz="1600" b="0" i="0" u="none" strike="noStrike" baseline="0" dirty="0"/>
              <a:t> index model </a:t>
            </a:r>
            <a:r>
              <a:rPr lang="pt-BR" sz="1600" b="0" i="0" u="none" strike="noStrike" baseline="0" dirty="0" err="1"/>
              <a:t>with</a:t>
            </a:r>
            <a:r>
              <a:rPr lang="pt-BR" sz="1600" b="0" i="0" u="none" strike="noStrike" baseline="0" dirty="0"/>
              <a:t>  </a:t>
            </a:r>
            <a:r>
              <a:rPr lang="pt-BR" sz="1600" b="0" i="0" u="none" strike="noStrike" baseline="0" dirty="0" err="1"/>
              <a:t>signal</a:t>
            </a:r>
            <a:r>
              <a:rPr lang="pt-BR" sz="1600" b="0" i="0" u="none" strike="noStrike" baseline="0" dirty="0"/>
              <a:t> </a:t>
            </a:r>
            <a:r>
              <a:rPr lang="pt-BR" sz="1600" b="0" i="0" u="none" strike="noStrike" baseline="0" dirty="0" err="1"/>
              <a:t>fraction</a:t>
            </a:r>
            <a:r>
              <a:rPr lang="pt-BR" sz="1600" b="0" i="0" u="none" strike="noStrike" baseline="0" dirty="0"/>
              <a:t> f</a:t>
            </a:r>
            <a:r>
              <a:rPr lang="pt-BR" sz="1600" b="0" i="0" u="none" strike="noStrike" baseline="-25000" dirty="0"/>
              <a:t>0</a:t>
            </a:r>
            <a:r>
              <a:rPr lang="pt-BR" sz="1600" b="0" i="0" u="none" strike="noStrike" baseline="0" dirty="0"/>
              <a:t> ~ 20%  </a:t>
            </a:r>
            <a:r>
              <a:rPr lang="pt-BR" sz="1600" b="0" i="0" u="none" strike="noStrike" baseline="0" dirty="0" err="1"/>
              <a:t>and</a:t>
            </a:r>
            <a:r>
              <a:rPr lang="pt-BR" sz="1600" b="0" i="0" u="none" strike="noStrike" baseline="0" dirty="0"/>
              <a:t> </a:t>
            </a:r>
            <a:r>
              <a:rPr lang="pt-BR" sz="1600" b="0" i="0" u="none" strike="noStrike" baseline="0" dirty="0" err="1"/>
              <a:t>blurring</a:t>
            </a:r>
            <a:r>
              <a:rPr lang="pt-BR" sz="1600" b="0" i="0" u="none" strike="noStrike" baseline="0" dirty="0"/>
              <a:t> </a:t>
            </a:r>
            <a:r>
              <a:rPr lang="el-GR" sz="1600" b="0" i="0" u="none" strike="noStrike" baseline="0" dirty="0"/>
              <a:t>δ~20</a:t>
            </a:r>
            <a:r>
              <a:rPr lang="pt-BR" sz="1600" b="0" i="0" u="none" strike="noStrike" baseline="30000" dirty="0"/>
              <a:t>o</a:t>
            </a:r>
            <a:r>
              <a:rPr lang="el-GR" sz="1600" b="0" i="0" u="none" strike="noStrike" baseline="0" dirty="0"/>
              <a:t> </a:t>
            </a:r>
            <a:r>
              <a:rPr lang="pt-BR" sz="1600" b="0" i="0" u="none" strike="noStrike" baseline="0" dirty="0" err="1"/>
              <a:t>at</a:t>
            </a:r>
            <a:r>
              <a:rPr lang="pt-BR" sz="1600" b="0" i="0" u="none" strike="noStrike" baseline="0" dirty="0"/>
              <a:t> 40 </a:t>
            </a:r>
            <a:r>
              <a:rPr lang="pt-BR" sz="1600" b="0" i="0" u="none" strike="noStrike" baseline="0" dirty="0" err="1"/>
              <a:t>EeV</a:t>
            </a:r>
            <a:r>
              <a:rPr lang="pt-BR" sz="1600" b="0" i="0" u="none" strike="noStrike" baseline="0" dirty="0"/>
              <a:t> for a </a:t>
            </a:r>
            <a:r>
              <a:rPr lang="pt-BR" sz="1600" b="0" i="0" u="none" strike="noStrike" baseline="0" dirty="0" err="1"/>
              <a:t>particle</a:t>
            </a:r>
            <a:r>
              <a:rPr lang="pt-BR" sz="1600" b="0" i="0" u="none" strike="noStrike" baseline="0" dirty="0"/>
              <a:t> </a:t>
            </a:r>
            <a:r>
              <a:rPr lang="pt-BR" sz="1600" b="0" i="0" u="none" strike="noStrike" baseline="0" dirty="0" err="1"/>
              <a:t>with</a:t>
            </a:r>
            <a:r>
              <a:rPr lang="pt-BR" sz="1600" b="0" i="0" u="none" strike="noStrike" baseline="0" dirty="0"/>
              <a:t> </a:t>
            </a:r>
            <a:r>
              <a:rPr lang="pt-BR" sz="1600" b="0" i="0" u="none" strike="noStrike" baseline="0" dirty="0" err="1"/>
              <a:t>rigidity</a:t>
            </a:r>
            <a:r>
              <a:rPr lang="pt-BR" sz="1600" b="0" i="0" u="none" strike="noStrike" baseline="0" dirty="0"/>
              <a:t> </a:t>
            </a:r>
            <a:r>
              <a:rPr lang="pt-BR" sz="1600" b="0" i="0" u="none" strike="noStrike" baseline="0" dirty="0" err="1"/>
              <a:t>of</a:t>
            </a:r>
            <a:r>
              <a:rPr lang="pt-BR" sz="1600" b="0" i="0" u="none" strike="noStrike" baseline="0" dirty="0"/>
              <a:t> 10 EV, N-</a:t>
            </a:r>
            <a:r>
              <a:rPr lang="pt-BR" sz="1600" b="0" i="0" u="none" strike="noStrike" baseline="0" dirty="0" err="1"/>
              <a:t>dominated</a:t>
            </a:r>
            <a:r>
              <a:rPr lang="pt-BR" sz="1600" dirty="0"/>
              <a:t> hard </a:t>
            </a:r>
            <a:r>
              <a:rPr lang="pt-BR" sz="1600" dirty="0" err="1"/>
              <a:t>injection</a:t>
            </a:r>
            <a:r>
              <a:rPr lang="pt-BR" sz="1600" dirty="0"/>
              <a:t> </a:t>
            </a:r>
            <a:r>
              <a:rPr lang="pt-BR" sz="1600" dirty="0" err="1"/>
              <a:t>spectra</a:t>
            </a:r>
            <a:r>
              <a:rPr lang="pt-BR" sz="1600" dirty="0"/>
              <a:t>.</a:t>
            </a:r>
            <a:endParaRPr lang="pt-BR" sz="1600" b="0" i="0" u="none" strike="noStrike" baseline="0" dirty="0"/>
          </a:p>
          <a:p>
            <a:pPr marL="285750" indent="-285750" algn="just">
              <a:buFont typeface="Wingdings" panose="05000000000000000000" pitchFamily="2" charset="2"/>
              <a:buChar char="Ø"/>
            </a:pPr>
            <a:endParaRPr lang="pt-BR" sz="1600" b="1" i="0" u="none" strike="noStrike" baseline="0" dirty="0">
              <a:solidFill>
                <a:srgbClr val="0070C0"/>
              </a:solidFill>
            </a:endParaRPr>
          </a:p>
          <a:p>
            <a:pPr marL="285750" indent="-285750" algn="just">
              <a:buFont typeface="Wingdings" panose="05000000000000000000" pitchFamily="2" charset="2"/>
              <a:buChar char="Ø"/>
            </a:pPr>
            <a:r>
              <a:rPr lang="pt-BR" sz="1600" b="1" i="0" u="none" strike="noStrike" baseline="0" dirty="0" err="1">
                <a:solidFill>
                  <a:schemeClr val="tx2">
                    <a:lumMod val="75000"/>
                    <a:lumOff val="25000"/>
                  </a:schemeClr>
                </a:solidFill>
              </a:rPr>
              <a:t>Significance</a:t>
            </a:r>
            <a:r>
              <a:rPr lang="pt-BR" sz="1600" b="1" i="0" u="none" strike="noStrike" baseline="0" dirty="0">
                <a:solidFill>
                  <a:schemeClr val="tx2">
                    <a:lumMod val="75000"/>
                    <a:lumOff val="25000"/>
                  </a:schemeClr>
                </a:solidFill>
              </a:rPr>
              <a:t> </a:t>
            </a:r>
            <a:r>
              <a:rPr lang="pt-BR" sz="1600" b="1" i="0" u="none" strike="noStrike" baseline="0" dirty="0" err="1">
                <a:solidFill>
                  <a:schemeClr val="tx2">
                    <a:lumMod val="75000"/>
                    <a:lumOff val="25000"/>
                  </a:schemeClr>
                </a:solidFill>
              </a:rPr>
              <a:t>of</a:t>
            </a:r>
            <a:r>
              <a:rPr lang="pt-BR" sz="1600" b="1" i="0" u="none" strike="noStrike" baseline="0" dirty="0">
                <a:solidFill>
                  <a:schemeClr val="tx2">
                    <a:lumMod val="75000"/>
                    <a:lumOff val="25000"/>
                  </a:schemeClr>
                </a:solidFill>
              </a:rPr>
              <a:t> SBG model ~4.5</a:t>
            </a:r>
            <a:r>
              <a:rPr lang="el-GR" sz="1600" b="1" i="0" u="none" strike="noStrike" baseline="0" dirty="0">
                <a:solidFill>
                  <a:schemeClr val="tx2">
                    <a:lumMod val="75000"/>
                    <a:lumOff val="25000"/>
                  </a:schemeClr>
                </a:solidFill>
              </a:rPr>
              <a:t>σ, </a:t>
            </a:r>
            <a:r>
              <a:rPr lang="pt-BR" sz="1600" b="1" i="0" u="none" strike="noStrike" baseline="0" dirty="0" err="1">
                <a:solidFill>
                  <a:schemeClr val="tx2">
                    <a:lumMod val="75000"/>
                    <a:lumOff val="25000"/>
                  </a:schemeClr>
                </a:solidFill>
              </a:rPr>
              <a:t>contribution</a:t>
            </a:r>
            <a:r>
              <a:rPr lang="pt-BR" sz="1600" b="1" i="0" u="none" strike="noStrike" baseline="0" dirty="0">
                <a:solidFill>
                  <a:schemeClr val="tx2">
                    <a:lumMod val="75000"/>
                    <a:lumOff val="25000"/>
                  </a:schemeClr>
                </a:solidFill>
              </a:rPr>
              <a:t> </a:t>
            </a:r>
            <a:r>
              <a:rPr lang="pt-BR" sz="1600" b="1" i="0" u="none" strike="noStrike" baseline="0" dirty="0" err="1">
                <a:solidFill>
                  <a:schemeClr val="tx2">
                    <a:lumMod val="75000"/>
                    <a:lumOff val="25000"/>
                  </a:schemeClr>
                </a:solidFill>
              </a:rPr>
              <a:t>of</a:t>
            </a:r>
            <a:r>
              <a:rPr lang="pt-BR" sz="1600" b="1" i="0" u="none" strike="noStrike" baseline="0" dirty="0">
                <a:solidFill>
                  <a:schemeClr val="tx2">
                    <a:lumMod val="75000"/>
                    <a:lumOff val="25000"/>
                  </a:schemeClr>
                </a:solidFill>
              </a:rPr>
              <a:t> </a:t>
            </a:r>
            <a:r>
              <a:rPr lang="pt-BR" sz="1600" b="1" i="0" u="none" strike="noStrike" baseline="0" dirty="0" err="1">
                <a:solidFill>
                  <a:schemeClr val="tx2">
                    <a:lumMod val="75000"/>
                    <a:lumOff val="25000"/>
                  </a:schemeClr>
                </a:solidFill>
              </a:rPr>
              <a:t>Centaurus</a:t>
            </a:r>
            <a:r>
              <a:rPr lang="pt-BR" sz="1600" b="1" i="0" u="none" strike="noStrike" baseline="0" dirty="0">
                <a:solidFill>
                  <a:schemeClr val="tx2">
                    <a:lumMod val="75000"/>
                    <a:lumOff val="25000"/>
                  </a:schemeClr>
                </a:solidFill>
              </a:rPr>
              <a:t> A </a:t>
            </a:r>
            <a:r>
              <a:rPr lang="pt-BR" sz="1600" b="1" i="0" u="none" strike="noStrike" baseline="0" dirty="0" err="1">
                <a:solidFill>
                  <a:schemeClr val="tx2">
                    <a:lumMod val="75000"/>
                    <a:lumOff val="25000"/>
                  </a:schemeClr>
                </a:solidFill>
              </a:rPr>
              <a:t>dominant</a:t>
            </a:r>
            <a:r>
              <a:rPr lang="pt-BR" sz="1600" b="1" i="0" u="none" strike="noStrike" baseline="0" dirty="0">
                <a:solidFill>
                  <a:schemeClr val="tx2">
                    <a:lumMod val="75000"/>
                    <a:lumOff val="25000"/>
                  </a:schemeClr>
                </a:solidFill>
              </a:rPr>
              <a:t> (~80%)</a:t>
            </a:r>
          </a:p>
          <a:p>
            <a:pPr marL="285750" indent="-285750" algn="just">
              <a:buFont typeface="Wingdings" panose="05000000000000000000" pitchFamily="2" charset="2"/>
              <a:buChar char="Ø"/>
            </a:pPr>
            <a:endParaRPr lang="pt-BR" sz="1600" b="0" i="0" u="none" strike="noStrike" baseline="0" dirty="0">
              <a:solidFill>
                <a:schemeClr val="tx2">
                  <a:lumMod val="75000"/>
                  <a:lumOff val="25000"/>
                </a:schemeClr>
              </a:solidFill>
            </a:endParaRPr>
          </a:p>
          <a:p>
            <a:pPr marL="285750" indent="-285750" algn="just">
              <a:buFont typeface="Wingdings" panose="05000000000000000000" pitchFamily="2" charset="2"/>
              <a:buChar char="Ø"/>
            </a:pPr>
            <a:r>
              <a:rPr lang="pt-BR" sz="1600" b="1" i="0" u="none" strike="noStrike" baseline="0" dirty="0">
                <a:solidFill>
                  <a:schemeClr val="tx2">
                    <a:lumMod val="75000"/>
                    <a:lumOff val="25000"/>
                  </a:schemeClr>
                </a:solidFill>
              </a:rPr>
              <a:t>ɣ-AGN </a:t>
            </a:r>
            <a:r>
              <a:rPr lang="pt-BR" sz="1600" b="1" i="0" u="none" strike="noStrike" baseline="0" dirty="0" err="1">
                <a:solidFill>
                  <a:schemeClr val="tx2">
                    <a:lumMod val="75000"/>
                    <a:lumOff val="25000"/>
                  </a:schemeClr>
                </a:solidFill>
              </a:rPr>
              <a:t>sources</a:t>
            </a:r>
            <a:r>
              <a:rPr lang="pt-BR" sz="1600" b="1" i="0" u="none" strike="noStrike" baseline="0" dirty="0">
                <a:solidFill>
                  <a:schemeClr val="tx2">
                    <a:lumMod val="75000"/>
                    <a:lumOff val="25000"/>
                  </a:schemeClr>
                </a:solidFill>
              </a:rPr>
              <a:t> </a:t>
            </a:r>
            <a:r>
              <a:rPr lang="pt-BR" sz="1600" b="1" i="0" u="none" strike="noStrike" baseline="0" dirty="0" err="1">
                <a:solidFill>
                  <a:schemeClr val="tx2">
                    <a:lumMod val="75000"/>
                    <a:lumOff val="25000"/>
                  </a:schemeClr>
                </a:solidFill>
              </a:rPr>
              <a:t>disfavoured</a:t>
            </a:r>
            <a:endParaRPr lang="pt-BR" sz="1600" dirty="0">
              <a:solidFill>
                <a:schemeClr val="tx2">
                  <a:lumMod val="75000"/>
                  <a:lumOff val="25000"/>
                </a:schemeClr>
              </a:solidFill>
            </a:endParaRPr>
          </a:p>
        </p:txBody>
      </p:sp>
      <p:sp>
        <p:nvSpPr>
          <p:cNvPr id="9" name="Espaço Reservado para Rodapé 8">
            <a:extLst>
              <a:ext uri="{FF2B5EF4-FFF2-40B4-BE49-F238E27FC236}">
                <a16:creationId xmlns:a16="http://schemas.microsoft.com/office/drawing/2014/main" id="{F485187F-4F80-B0E3-1006-147774F09288}"/>
              </a:ext>
            </a:extLst>
          </p:cNvPr>
          <p:cNvSpPr>
            <a:spLocks noGrp="1"/>
          </p:cNvSpPr>
          <p:nvPr>
            <p:ph type="ftr" sz="quarter" idx="11"/>
          </p:nvPr>
        </p:nvSpPr>
        <p:spPr/>
        <p:txBody>
          <a:bodyPr/>
          <a:lstStyle/>
          <a:p>
            <a:r>
              <a:rPr lang="pt-BR"/>
              <a:t>F. Catalani HEPNP2025 - Valparaíso - January 10, 2025</a:t>
            </a:r>
          </a:p>
        </p:txBody>
      </p:sp>
      <p:sp>
        <p:nvSpPr>
          <p:cNvPr id="10" name="Espaço Reservado para Número de Slide 9">
            <a:extLst>
              <a:ext uri="{FF2B5EF4-FFF2-40B4-BE49-F238E27FC236}">
                <a16:creationId xmlns:a16="http://schemas.microsoft.com/office/drawing/2014/main" id="{8CEB382D-9AD5-1A1D-81AB-438E5FC33689}"/>
              </a:ext>
            </a:extLst>
          </p:cNvPr>
          <p:cNvSpPr>
            <a:spLocks noGrp="1"/>
          </p:cNvSpPr>
          <p:nvPr>
            <p:ph type="sldNum" sz="quarter" idx="12"/>
          </p:nvPr>
        </p:nvSpPr>
        <p:spPr/>
        <p:txBody>
          <a:bodyPr/>
          <a:lstStyle/>
          <a:p>
            <a:fld id="{927D37BD-2E1D-47A2-BAD2-A29FEC3C4970}" type="slidenum">
              <a:rPr lang="pt-BR" smtClean="0"/>
              <a:t>22</a:t>
            </a:fld>
            <a:endParaRPr lang="pt-BR"/>
          </a:p>
        </p:txBody>
      </p:sp>
      <p:pic>
        <p:nvPicPr>
          <p:cNvPr id="13" name="Imagem 12">
            <a:extLst>
              <a:ext uri="{FF2B5EF4-FFF2-40B4-BE49-F238E27FC236}">
                <a16:creationId xmlns:a16="http://schemas.microsoft.com/office/drawing/2014/main" id="{ECC56A32-1C7B-5C14-CC66-9D504BCF187A}"/>
              </a:ext>
            </a:extLst>
          </p:cNvPr>
          <p:cNvPicPr>
            <a:picLocks noChangeAspect="1"/>
          </p:cNvPicPr>
          <p:nvPr/>
        </p:nvPicPr>
        <p:blipFill>
          <a:blip r:embed="rId3"/>
          <a:stretch>
            <a:fillRect/>
          </a:stretch>
        </p:blipFill>
        <p:spPr>
          <a:xfrm>
            <a:off x="941070" y="1111959"/>
            <a:ext cx="5448300" cy="2918265"/>
          </a:xfrm>
          <a:prstGeom prst="rect">
            <a:avLst/>
          </a:prstGeom>
        </p:spPr>
      </p:pic>
    </p:spTree>
    <p:extLst>
      <p:ext uri="{BB962C8B-B14F-4D97-AF65-F5344CB8AC3E}">
        <p14:creationId xmlns:p14="http://schemas.microsoft.com/office/powerpoint/2010/main" val="3143190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6EE8C-2521-2150-A7F3-8C65FB3437A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411C27B-DB84-2D74-96C7-EE21AFEBD4A0}"/>
              </a:ext>
            </a:extLst>
          </p:cNvPr>
          <p:cNvSpPr>
            <a:spLocks noGrp="1"/>
          </p:cNvSpPr>
          <p:nvPr>
            <p:ph type="title"/>
          </p:nvPr>
        </p:nvSpPr>
        <p:spPr>
          <a:xfrm>
            <a:off x="3270144" y="159363"/>
            <a:ext cx="5682916" cy="866274"/>
          </a:xfrm>
        </p:spPr>
        <p:txBody>
          <a:bodyPr>
            <a:normAutofit/>
          </a:bodyPr>
          <a:lstStyle/>
          <a:p>
            <a:pPr algn="ctr"/>
            <a:r>
              <a:rPr lang="pt-BR" sz="4000" b="1" dirty="0"/>
              <a:t>The </a:t>
            </a:r>
            <a:r>
              <a:rPr lang="pt-BR" sz="4000" b="1" dirty="0" err="1"/>
              <a:t>Muon</a:t>
            </a:r>
            <a:r>
              <a:rPr lang="pt-BR" sz="4000" b="1" dirty="0"/>
              <a:t> puzzle</a:t>
            </a:r>
          </a:p>
        </p:txBody>
      </p:sp>
      <p:sp>
        <p:nvSpPr>
          <p:cNvPr id="10" name="Espaço Reservado para Rodapé 9">
            <a:extLst>
              <a:ext uri="{FF2B5EF4-FFF2-40B4-BE49-F238E27FC236}">
                <a16:creationId xmlns:a16="http://schemas.microsoft.com/office/drawing/2014/main" id="{4B0D8F4F-941C-E6D6-A7A7-1BC94BBB4D68}"/>
              </a:ext>
            </a:extLst>
          </p:cNvPr>
          <p:cNvSpPr>
            <a:spLocks noGrp="1"/>
          </p:cNvSpPr>
          <p:nvPr>
            <p:ph type="ftr" sz="quarter" idx="11"/>
          </p:nvPr>
        </p:nvSpPr>
        <p:spPr/>
        <p:txBody>
          <a:bodyPr/>
          <a:lstStyle/>
          <a:p>
            <a:r>
              <a:rPr lang="pt-BR"/>
              <a:t>F. Catalani HEPNP2025 - Valparaíso - January 10, 2025</a:t>
            </a:r>
          </a:p>
        </p:txBody>
      </p:sp>
      <p:sp>
        <p:nvSpPr>
          <p:cNvPr id="12" name="Espaço Reservado para Número de Slide 11">
            <a:extLst>
              <a:ext uri="{FF2B5EF4-FFF2-40B4-BE49-F238E27FC236}">
                <a16:creationId xmlns:a16="http://schemas.microsoft.com/office/drawing/2014/main" id="{8FEA0342-B398-82B4-0642-F7A7957793C5}"/>
              </a:ext>
            </a:extLst>
          </p:cNvPr>
          <p:cNvSpPr>
            <a:spLocks noGrp="1"/>
          </p:cNvSpPr>
          <p:nvPr>
            <p:ph type="sldNum" sz="quarter" idx="12"/>
          </p:nvPr>
        </p:nvSpPr>
        <p:spPr/>
        <p:txBody>
          <a:bodyPr/>
          <a:lstStyle/>
          <a:p>
            <a:fld id="{927D37BD-2E1D-47A2-BAD2-A29FEC3C4970}" type="slidenum">
              <a:rPr lang="pt-BR" smtClean="0"/>
              <a:t>23</a:t>
            </a:fld>
            <a:endParaRPr lang="pt-BR"/>
          </a:p>
        </p:txBody>
      </p:sp>
      <p:sp>
        <p:nvSpPr>
          <p:cNvPr id="14" name="CaixaDeTexto 13">
            <a:extLst>
              <a:ext uri="{FF2B5EF4-FFF2-40B4-BE49-F238E27FC236}">
                <a16:creationId xmlns:a16="http://schemas.microsoft.com/office/drawing/2014/main" id="{2A159EE9-FF58-58D4-9225-76B6A79702B6}"/>
              </a:ext>
            </a:extLst>
          </p:cNvPr>
          <p:cNvSpPr txBox="1"/>
          <p:nvPr/>
        </p:nvSpPr>
        <p:spPr>
          <a:xfrm>
            <a:off x="4219659" y="3776768"/>
            <a:ext cx="7372350" cy="2800767"/>
          </a:xfrm>
          <a:prstGeom prst="rect">
            <a:avLst/>
          </a:prstGeom>
          <a:noFill/>
        </p:spPr>
        <p:txBody>
          <a:bodyPr wrap="square">
            <a:spAutoFit/>
          </a:bodyPr>
          <a:lstStyle/>
          <a:p>
            <a:pPr algn="just"/>
            <a:r>
              <a:rPr lang="en-US" sz="1600" dirty="0"/>
              <a:t>Measurement of the EAS muon content:</a:t>
            </a:r>
          </a:p>
          <a:p>
            <a:pPr marL="285750" indent="-285750" algn="just">
              <a:buFont typeface="Wingdings" panose="05000000000000000000" pitchFamily="2" charset="2"/>
              <a:buChar char="Ø"/>
            </a:pPr>
            <a:r>
              <a:rPr lang="en-US" sz="1600" dirty="0"/>
              <a:t>Using hybrid inclined showers:</a:t>
            </a:r>
          </a:p>
          <a:p>
            <a:pPr algn="just"/>
            <a:r>
              <a:rPr lang="en-US" sz="1600" dirty="0"/>
              <a:t>Performing a likelihood fit including all reconstruction uncertainties (detector, energy)</a:t>
            </a:r>
          </a:p>
          <a:p>
            <a:pPr marL="285750" indent="-285750" algn="just">
              <a:buFont typeface="Wingdings" panose="05000000000000000000" pitchFamily="2" charset="2"/>
              <a:buChar char="Ø"/>
            </a:pPr>
            <a:r>
              <a:rPr lang="en-US" sz="1600" dirty="0"/>
              <a:t>Direct measurement (vertical showers) : Underground  Muon Detector (UMD) – Lower energy: 2 × 10</a:t>
            </a:r>
            <a:r>
              <a:rPr lang="en-US" sz="1600" baseline="30000" dirty="0"/>
              <a:t>17</a:t>
            </a:r>
            <a:r>
              <a:rPr lang="en-US" sz="1600" dirty="0"/>
              <a:t> - 2 × 10</a:t>
            </a:r>
            <a:r>
              <a:rPr lang="en-US" sz="1600" baseline="30000" dirty="0"/>
              <a:t>18</a:t>
            </a:r>
            <a:r>
              <a:rPr lang="en-US" sz="1600" dirty="0"/>
              <a:t> EV</a:t>
            </a:r>
          </a:p>
          <a:p>
            <a:pPr marL="285750" indent="-285750" algn="just">
              <a:buFont typeface="Wingdings" panose="05000000000000000000" pitchFamily="2" charset="2"/>
              <a:buChar char="Ø"/>
            </a:pPr>
            <a:r>
              <a:rPr lang="en-US" sz="1600" b="1" i="0" u="none" strike="noStrike" baseline="0" dirty="0">
                <a:solidFill>
                  <a:srgbClr val="000000"/>
                </a:solidFill>
              </a:rPr>
              <a:t>Muon excess present both at lower and higher energies </a:t>
            </a:r>
            <a:endParaRPr lang="en-US" sz="1600" dirty="0"/>
          </a:p>
          <a:p>
            <a:pPr algn="just"/>
            <a:r>
              <a:rPr lang="en-US" sz="1600" dirty="0"/>
              <a:t>All this measurements suggest heavier primary masses compared to </a:t>
            </a:r>
            <a:r>
              <a:rPr lang="en-US" sz="1600" dirty="0" err="1"/>
              <a:t>X</a:t>
            </a:r>
            <a:r>
              <a:rPr lang="en-US" sz="1600" baseline="-25000" dirty="0" err="1"/>
              <a:t>max</a:t>
            </a:r>
            <a:r>
              <a:rPr lang="en-US" sz="1600" baseline="-25000" dirty="0"/>
              <a:t> </a:t>
            </a:r>
            <a:r>
              <a:rPr lang="en-US" sz="1600" dirty="0"/>
              <a:t>data, leading to what's known as the 'Muon Puzzle'.</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endParaRPr lang="en-US" sz="1600" dirty="0"/>
          </a:p>
        </p:txBody>
      </p:sp>
      <p:pic>
        <p:nvPicPr>
          <p:cNvPr id="18" name="Imagem 17" descr="Gráfico, Gráfico de dispersão&#10;&#10;Descrição gerada automaticamente">
            <a:extLst>
              <a:ext uri="{FF2B5EF4-FFF2-40B4-BE49-F238E27FC236}">
                <a16:creationId xmlns:a16="http://schemas.microsoft.com/office/drawing/2014/main" id="{3863EFA3-4994-858C-996A-5D2A61692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931" y="914517"/>
            <a:ext cx="3636728" cy="2837703"/>
          </a:xfrm>
          <a:prstGeom prst="rect">
            <a:avLst/>
          </a:prstGeom>
        </p:spPr>
      </p:pic>
      <p:pic>
        <p:nvPicPr>
          <p:cNvPr id="19" name="Imagem 18">
            <a:extLst>
              <a:ext uri="{FF2B5EF4-FFF2-40B4-BE49-F238E27FC236}">
                <a16:creationId xmlns:a16="http://schemas.microsoft.com/office/drawing/2014/main" id="{D96C1B27-B367-A1C6-8AE7-3BB0DE0FB9EC}"/>
              </a:ext>
            </a:extLst>
          </p:cNvPr>
          <p:cNvPicPr>
            <a:picLocks noChangeAspect="1"/>
          </p:cNvPicPr>
          <p:nvPr/>
        </p:nvPicPr>
        <p:blipFill>
          <a:blip r:embed="rId3"/>
          <a:stretch>
            <a:fillRect/>
          </a:stretch>
        </p:blipFill>
        <p:spPr>
          <a:xfrm>
            <a:off x="682026" y="3798178"/>
            <a:ext cx="3394312" cy="2689368"/>
          </a:xfrm>
          <a:prstGeom prst="rect">
            <a:avLst/>
          </a:prstGeom>
        </p:spPr>
      </p:pic>
      <p:pic>
        <p:nvPicPr>
          <p:cNvPr id="22" name="Imagem 21">
            <a:extLst>
              <a:ext uri="{FF2B5EF4-FFF2-40B4-BE49-F238E27FC236}">
                <a16:creationId xmlns:a16="http://schemas.microsoft.com/office/drawing/2014/main" id="{6EF14D1A-6617-DD7B-096B-1243268A8D37}"/>
              </a:ext>
            </a:extLst>
          </p:cNvPr>
          <p:cNvPicPr>
            <a:picLocks noChangeAspect="1"/>
          </p:cNvPicPr>
          <p:nvPr/>
        </p:nvPicPr>
        <p:blipFill>
          <a:blip r:embed="rId4"/>
          <a:stretch>
            <a:fillRect/>
          </a:stretch>
        </p:blipFill>
        <p:spPr>
          <a:xfrm>
            <a:off x="7897178" y="1049104"/>
            <a:ext cx="3394312" cy="2805372"/>
          </a:xfrm>
          <a:prstGeom prst="rect">
            <a:avLst/>
          </a:prstGeom>
        </p:spPr>
      </p:pic>
      <p:sp>
        <p:nvSpPr>
          <p:cNvPr id="27" name="CaixaDeTexto 26">
            <a:extLst>
              <a:ext uri="{FF2B5EF4-FFF2-40B4-BE49-F238E27FC236}">
                <a16:creationId xmlns:a16="http://schemas.microsoft.com/office/drawing/2014/main" id="{7452F311-1801-BE91-0821-0192FBF6E1EA}"/>
              </a:ext>
            </a:extLst>
          </p:cNvPr>
          <p:cNvSpPr txBox="1"/>
          <p:nvPr/>
        </p:nvSpPr>
        <p:spPr>
          <a:xfrm>
            <a:off x="5220653" y="1303137"/>
            <a:ext cx="2064067" cy="646331"/>
          </a:xfrm>
          <a:prstGeom prst="rect">
            <a:avLst/>
          </a:prstGeom>
          <a:noFill/>
        </p:spPr>
        <p:txBody>
          <a:bodyPr wrap="square">
            <a:spAutoFit/>
          </a:bodyPr>
          <a:lstStyle/>
          <a:p>
            <a:r>
              <a:rPr lang="en-US" sz="1200" dirty="0"/>
              <a:t>Auger Coll., PRD91 (2015)</a:t>
            </a:r>
            <a:endParaRPr lang="pt-BR" sz="1200" dirty="0"/>
          </a:p>
          <a:p>
            <a:r>
              <a:rPr lang="pt-BR" sz="1200" dirty="0" err="1"/>
              <a:t>Eur.Phys.J.C</a:t>
            </a:r>
            <a:r>
              <a:rPr lang="pt-BR" sz="1200" dirty="0"/>
              <a:t> 80 (2020) 8</a:t>
            </a:r>
          </a:p>
          <a:p>
            <a:r>
              <a:rPr lang="pt-BR" sz="1200" dirty="0" err="1"/>
              <a:t>Phys.Rev.Lett</a:t>
            </a:r>
            <a:r>
              <a:rPr lang="pt-BR" sz="1200" dirty="0"/>
              <a:t>. 126 (2021) 15</a:t>
            </a:r>
          </a:p>
        </p:txBody>
      </p:sp>
    </p:spTree>
    <p:extLst>
      <p:ext uri="{BB962C8B-B14F-4D97-AF65-F5344CB8AC3E}">
        <p14:creationId xmlns:p14="http://schemas.microsoft.com/office/powerpoint/2010/main" val="124748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ço Reservado para Conteúdo 4" descr="Gráfico&#10;&#10;Descrição gerada automaticamente">
            <a:extLst>
              <a:ext uri="{FF2B5EF4-FFF2-40B4-BE49-F238E27FC236}">
                <a16:creationId xmlns:a16="http://schemas.microsoft.com/office/drawing/2014/main" id="{3EA03506-2BC7-9187-25E1-79F224929B7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8232" y="908763"/>
            <a:ext cx="4814314" cy="3621954"/>
          </a:xfrm>
        </p:spPr>
      </p:pic>
      <p:sp>
        <p:nvSpPr>
          <p:cNvPr id="13" name="CaixaDeTexto 12">
            <a:extLst>
              <a:ext uri="{FF2B5EF4-FFF2-40B4-BE49-F238E27FC236}">
                <a16:creationId xmlns:a16="http://schemas.microsoft.com/office/drawing/2014/main" id="{47CB5229-5AFD-8EA7-2328-EEDC3C4815D1}"/>
              </a:ext>
            </a:extLst>
          </p:cNvPr>
          <p:cNvSpPr txBox="1"/>
          <p:nvPr/>
        </p:nvSpPr>
        <p:spPr>
          <a:xfrm>
            <a:off x="306486" y="4506824"/>
            <a:ext cx="5774274" cy="1569660"/>
          </a:xfrm>
          <a:prstGeom prst="rect">
            <a:avLst/>
          </a:prstGeom>
          <a:noFill/>
        </p:spPr>
        <p:txBody>
          <a:bodyPr wrap="square">
            <a:spAutoFit/>
          </a:bodyPr>
          <a:lstStyle/>
          <a:p>
            <a:pPr algn="just"/>
            <a:r>
              <a:rPr lang="en-US" sz="1600" b="0" i="0" u="none" strike="noStrike" baseline="0" dirty="0">
                <a:solidFill>
                  <a:srgbClr val="000000"/>
                </a:solidFill>
              </a:rPr>
              <a:t>Discrepancy of muon number (20–30%), but</a:t>
            </a:r>
            <a:r>
              <a:rPr lang="en-US" sz="1600" b="0" i="0" u="none" strike="noStrike" baseline="0" dirty="0">
                <a:solidFill>
                  <a:srgbClr val="FF0000"/>
                </a:solidFill>
              </a:rPr>
              <a:t> </a:t>
            </a:r>
            <a:r>
              <a:rPr lang="en-US" sz="1600" b="1" i="0" u="none" strike="noStrike" baseline="0" dirty="0">
                <a:solidFill>
                  <a:srgbClr val="FF0000"/>
                </a:solidFill>
              </a:rPr>
              <a:t>not </a:t>
            </a:r>
            <a:r>
              <a:rPr lang="en-US" sz="1600" b="0" i="0" u="none" strike="noStrike" baseline="0" dirty="0">
                <a:solidFill>
                  <a:srgbClr val="000000"/>
                </a:solidFill>
              </a:rPr>
              <a:t>in relative shower-to-shower fluctuations</a:t>
            </a:r>
          </a:p>
          <a:p>
            <a:pPr marL="285750" indent="-285750" algn="just">
              <a:buFont typeface="Wingdings" panose="05000000000000000000" pitchFamily="2" charset="2"/>
              <a:buChar char="Ø"/>
            </a:pPr>
            <a:r>
              <a:rPr lang="en-US" sz="1600" b="0" i="0" u="none" strike="noStrike" baseline="0" dirty="0">
                <a:solidFill>
                  <a:srgbClr val="0D0D0D"/>
                </a:solidFill>
              </a:rPr>
              <a:t>70% of fluctuations are from first interaction (Phys. Lett. B 784 (2018).</a:t>
            </a:r>
            <a:endParaRPr lang="en-US" sz="1600" dirty="0">
              <a:solidFill>
                <a:srgbClr val="0D0D0D"/>
              </a:solidFill>
            </a:endParaRPr>
          </a:p>
          <a:p>
            <a:pPr marL="285750" indent="-285750" algn="just">
              <a:buFont typeface="Wingdings" panose="05000000000000000000" pitchFamily="2" charset="2"/>
              <a:buChar char="Ø"/>
            </a:pPr>
            <a:r>
              <a:rPr lang="en-US" sz="1600" dirty="0">
                <a:solidFill>
                  <a:srgbClr val="0D0D0D"/>
                </a:solidFill>
              </a:rPr>
              <a:t>Most likely Scenario: </a:t>
            </a:r>
            <a:r>
              <a:rPr lang="en-US" sz="1600" b="0" i="0" u="none" strike="noStrike" baseline="0" dirty="0">
                <a:solidFill>
                  <a:srgbClr val="0D0D0D"/>
                </a:solidFill>
              </a:rPr>
              <a:t>Discrepancy due to small effect accumulating during shower development.</a:t>
            </a:r>
            <a:endParaRPr lang="pt-BR" dirty="0"/>
          </a:p>
        </p:txBody>
      </p:sp>
      <p:sp>
        <p:nvSpPr>
          <p:cNvPr id="10" name="Espaço Reservado para Rodapé 9">
            <a:extLst>
              <a:ext uri="{FF2B5EF4-FFF2-40B4-BE49-F238E27FC236}">
                <a16:creationId xmlns:a16="http://schemas.microsoft.com/office/drawing/2014/main" id="{EB9EA767-7C87-7C51-DF0C-F74CE8989AA9}"/>
              </a:ext>
            </a:extLst>
          </p:cNvPr>
          <p:cNvSpPr>
            <a:spLocks noGrp="1"/>
          </p:cNvSpPr>
          <p:nvPr>
            <p:ph type="ftr" sz="quarter" idx="11"/>
          </p:nvPr>
        </p:nvSpPr>
        <p:spPr/>
        <p:txBody>
          <a:bodyPr/>
          <a:lstStyle/>
          <a:p>
            <a:r>
              <a:rPr lang="pt-BR"/>
              <a:t>F. Catalani HEPNP2025 - Valparaíso - January 10, 2025</a:t>
            </a:r>
            <a:endParaRPr lang="pt-BR" dirty="0"/>
          </a:p>
        </p:txBody>
      </p:sp>
      <p:sp>
        <p:nvSpPr>
          <p:cNvPr id="12" name="Espaço Reservado para Número de Slide 11">
            <a:extLst>
              <a:ext uri="{FF2B5EF4-FFF2-40B4-BE49-F238E27FC236}">
                <a16:creationId xmlns:a16="http://schemas.microsoft.com/office/drawing/2014/main" id="{427D4F78-B546-02D0-CB34-AB772B5E758C}"/>
              </a:ext>
            </a:extLst>
          </p:cNvPr>
          <p:cNvSpPr>
            <a:spLocks noGrp="1"/>
          </p:cNvSpPr>
          <p:nvPr>
            <p:ph type="sldNum" sz="quarter" idx="12"/>
          </p:nvPr>
        </p:nvSpPr>
        <p:spPr/>
        <p:txBody>
          <a:bodyPr/>
          <a:lstStyle/>
          <a:p>
            <a:fld id="{927D37BD-2E1D-47A2-BAD2-A29FEC3C4970}" type="slidenum">
              <a:rPr lang="pt-BR" smtClean="0"/>
              <a:t>24</a:t>
            </a:fld>
            <a:endParaRPr lang="pt-BR" dirty="0"/>
          </a:p>
        </p:txBody>
      </p:sp>
      <p:pic>
        <p:nvPicPr>
          <p:cNvPr id="16" name="Imagem 15" descr="Gráfico">
            <a:extLst>
              <a:ext uri="{FF2B5EF4-FFF2-40B4-BE49-F238E27FC236}">
                <a16:creationId xmlns:a16="http://schemas.microsoft.com/office/drawing/2014/main" id="{C440C2FA-B19C-2778-06E6-4496B63FDE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4645" y="1126952"/>
            <a:ext cx="4539615" cy="3433618"/>
          </a:xfrm>
          <a:prstGeom prst="rect">
            <a:avLst/>
          </a:prstGeom>
        </p:spPr>
      </p:pic>
      <p:sp>
        <p:nvSpPr>
          <p:cNvPr id="18" name="CaixaDeTexto 17">
            <a:extLst>
              <a:ext uri="{FF2B5EF4-FFF2-40B4-BE49-F238E27FC236}">
                <a16:creationId xmlns:a16="http://schemas.microsoft.com/office/drawing/2014/main" id="{CBB6D40A-BD5F-DC02-F3AB-CEA9A3AA3355}"/>
              </a:ext>
            </a:extLst>
          </p:cNvPr>
          <p:cNvSpPr txBox="1"/>
          <p:nvPr/>
        </p:nvSpPr>
        <p:spPr>
          <a:xfrm>
            <a:off x="6355079" y="4523587"/>
            <a:ext cx="5553075" cy="1877437"/>
          </a:xfrm>
          <a:prstGeom prst="rect">
            <a:avLst/>
          </a:prstGeom>
          <a:noFill/>
        </p:spPr>
        <p:txBody>
          <a:bodyPr wrap="square">
            <a:spAutoFit/>
          </a:bodyPr>
          <a:lstStyle/>
          <a:p>
            <a:pPr algn="just"/>
            <a:r>
              <a:rPr lang="en-US" sz="1600" b="0" i="0" u="none" strike="noStrike" baseline="0" dirty="0">
                <a:solidFill>
                  <a:srgbClr val="0D0D0D"/>
                </a:solidFill>
              </a:rPr>
              <a:t>SD+FD indicates the </a:t>
            </a:r>
            <a:r>
              <a:rPr lang="en-US" sz="1600" b="0" i="0" u="none" strike="noStrike" baseline="0" dirty="0" err="1">
                <a:solidFill>
                  <a:srgbClr val="0D0D0D"/>
                </a:solidFill>
              </a:rPr>
              <a:t>predctions</a:t>
            </a:r>
            <a:r>
              <a:rPr lang="en-US" sz="1600" b="0" i="0" u="none" strike="noStrike" baseline="0" dirty="0">
                <a:solidFill>
                  <a:srgbClr val="0D0D0D"/>
                </a:solidFill>
              </a:rPr>
              <a:t> of </a:t>
            </a:r>
            <a:r>
              <a:rPr lang="en-US" sz="1600" b="0" i="0" u="none" strike="noStrike" baseline="0" dirty="0" err="1">
                <a:solidFill>
                  <a:srgbClr val="0D0D0D"/>
                </a:solidFill>
              </a:rPr>
              <a:t>Xmax</a:t>
            </a:r>
            <a:r>
              <a:rPr lang="en-US" sz="1600" b="0" i="0" u="none" strike="noStrike" baseline="0" dirty="0">
                <a:solidFill>
                  <a:srgbClr val="0D0D0D"/>
                </a:solidFill>
              </a:rPr>
              <a:t> for all models need a 20-50 g/cm² shift to deeper values </a:t>
            </a:r>
            <a:r>
              <a:rPr lang="pt-BR" sz="1800" b="0" i="0" u="none" strike="noStrike" baseline="0" dirty="0" err="1">
                <a:solidFill>
                  <a:srgbClr val="231F20"/>
                </a:solidFill>
                <a:latin typeface="AdvOT483a8203"/>
              </a:rPr>
              <a:t>and</a:t>
            </a:r>
            <a:r>
              <a:rPr lang="pt-BR" sz="1800" b="0" i="0" u="none" strike="noStrike" baseline="0" dirty="0">
                <a:solidFill>
                  <a:srgbClr val="231F20"/>
                </a:solidFill>
                <a:latin typeface="AdvOT483a8203"/>
              </a:rPr>
              <a:t> </a:t>
            </a:r>
            <a:r>
              <a:rPr lang="pt-BR" sz="1800" b="0" i="0" u="none" strike="noStrike" baseline="0" dirty="0" err="1">
                <a:solidFill>
                  <a:srgbClr val="231F20"/>
                </a:solidFill>
                <a:latin typeface="AdvOT483a8203"/>
              </a:rPr>
              <a:t>the</a:t>
            </a:r>
            <a:r>
              <a:rPr lang="pt-BR" sz="1800" b="0" i="0" u="none" strike="noStrike" baseline="0" dirty="0">
                <a:solidFill>
                  <a:srgbClr val="231F20"/>
                </a:solidFill>
                <a:latin typeface="AdvOT483a8203"/>
              </a:rPr>
              <a:t> </a:t>
            </a:r>
            <a:r>
              <a:rPr lang="en-US" sz="1800" b="0" i="0" u="none" strike="noStrike" baseline="0" dirty="0">
                <a:solidFill>
                  <a:srgbClr val="231F20"/>
                </a:solidFill>
                <a:latin typeface="AdvOT483a8203"/>
              </a:rPr>
              <a:t>hadronic signal should be increased by about 15% to 25% (at SD) </a:t>
            </a:r>
            <a:r>
              <a:rPr lang="en-US" sz="1600" b="0" i="0" u="none" strike="noStrike" baseline="0" dirty="0">
                <a:solidFill>
                  <a:srgbClr val="0D0D0D"/>
                </a:solidFill>
              </a:rPr>
              <a:t>suggesting that UHECR primary mass can be heavier than current models </a:t>
            </a:r>
            <a:r>
              <a:rPr lang="en-US" sz="1600" dirty="0">
                <a:solidFill>
                  <a:srgbClr val="0D0D0D"/>
                </a:solidFill>
              </a:rPr>
              <a:t>predict, indicating tension between Auger data and hadronic interactions models.  Further studies are necessary.</a:t>
            </a:r>
            <a:endParaRPr lang="en-US" sz="1600" dirty="0"/>
          </a:p>
        </p:txBody>
      </p:sp>
      <p:sp>
        <p:nvSpPr>
          <p:cNvPr id="20" name="CaixaDeTexto 19">
            <a:extLst>
              <a:ext uri="{FF2B5EF4-FFF2-40B4-BE49-F238E27FC236}">
                <a16:creationId xmlns:a16="http://schemas.microsoft.com/office/drawing/2014/main" id="{8F9A2004-3786-0072-626D-B0349C175C3E}"/>
              </a:ext>
            </a:extLst>
          </p:cNvPr>
          <p:cNvSpPr txBox="1"/>
          <p:nvPr/>
        </p:nvSpPr>
        <p:spPr>
          <a:xfrm>
            <a:off x="500063" y="528894"/>
            <a:ext cx="3283267" cy="276999"/>
          </a:xfrm>
          <a:prstGeom prst="rect">
            <a:avLst/>
          </a:prstGeom>
          <a:noFill/>
        </p:spPr>
        <p:txBody>
          <a:bodyPr wrap="square">
            <a:spAutoFit/>
          </a:bodyPr>
          <a:lstStyle/>
          <a:p>
            <a:r>
              <a:rPr lang="pt-BR" sz="1200" dirty="0" err="1"/>
              <a:t>Phys.Rev.Lett</a:t>
            </a:r>
            <a:r>
              <a:rPr lang="pt-BR" sz="1200" dirty="0"/>
              <a:t>. 126 (2021) 15</a:t>
            </a:r>
          </a:p>
        </p:txBody>
      </p:sp>
      <p:sp>
        <p:nvSpPr>
          <p:cNvPr id="22" name="CaixaDeTexto 21">
            <a:extLst>
              <a:ext uri="{FF2B5EF4-FFF2-40B4-BE49-F238E27FC236}">
                <a16:creationId xmlns:a16="http://schemas.microsoft.com/office/drawing/2014/main" id="{881C1416-421F-6906-1C7E-2CD798E3E79B}"/>
              </a:ext>
            </a:extLst>
          </p:cNvPr>
          <p:cNvSpPr txBox="1"/>
          <p:nvPr/>
        </p:nvSpPr>
        <p:spPr>
          <a:xfrm>
            <a:off x="7313295" y="869208"/>
            <a:ext cx="4686300" cy="276999"/>
          </a:xfrm>
          <a:prstGeom prst="rect">
            <a:avLst/>
          </a:prstGeom>
          <a:noFill/>
        </p:spPr>
        <p:txBody>
          <a:bodyPr wrap="square">
            <a:spAutoFit/>
          </a:bodyPr>
          <a:lstStyle/>
          <a:p>
            <a:r>
              <a:rPr lang="pt-BR" sz="1200" dirty="0"/>
              <a:t>The Pierre Auger </a:t>
            </a:r>
            <a:r>
              <a:rPr lang="pt-BR" sz="1200" dirty="0" err="1"/>
              <a:t>Collaboration</a:t>
            </a:r>
            <a:r>
              <a:rPr lang="pt-BR" sz="1200" dirty="0"/>
              <a:t>, </a:t>
            </a:r>
            <a:r>
              <a:rPr lang="pt-BR" sz="1200" dirty="0" err="1"/>
              <a:t>Phys</a:t>
            </a:r>
            <a:r>
              <a:rPr lang="pt-BR" sz="1200" dirty="0"/>
              <a:t>. Rev. D 109 (2024) </a:t>
            </a:r>
            <a:endParaRPr lang="en-US" sz="1200" dirty="0"/>
          </a:p>
        </p:txBody>
      </p:sp>
      <p:sp>
        <p:nvSpPr>
          <p:cNvPr id="6" name="Título 1">
            <a:extLst>
              <a:ext uri="{FF2B5EF4-FFF2-40B4-BE49-F238E27FC236}">
                <a16:creationId xmlns:a16="http://schemas.microsoft.com/office/drawing/2014/main" id="{302A3D5C-8F98-12CB-FD5B-2A31626EB3AC}"/>
              </a:ext>
            </a:extLst>
          </p:cNvPr>
          <p:cNvSpPr>
            <a:spLocks noGrp="1"/>
          </p:cNvSpPr>
          <p:nvPr>
            <p:ph type="title"/>
          </p:nvPr>
        </p:nvSpPr>
        <p:spPr>
          <a:xfrm>
            <a:off x="3158490" y="113665"/>
            <a:ext cx="5894070" cy="937895"/>
          </a:xfrm>
        </p:spPr>
        <p:txBody>
          <a:bodyPr>
            <a:normAutofit/>
          </a:bodyPr>
          <a:lstStyle/>
          <a:p>
            <a:pPr algn="ctr"/>
            <a:r>
              <a:rPr lang="pt-BR" sz="4000" b="1" dirty="0"/>
              <a:t>The </a:t>
            </a:r>
            <a:r>
              <a:rPr lang="pt-BR" sz="4000" b="1" dirty="0" err="1"/>
              <a:t>Muon</a:t>
            </a:r>
            <a:r>
              <a:rPr lang="pt-BR" sz="4000" b="1" dirty="0"/>
              <a:t> puzzle</a:t>
            </a:r>
          </a:p>
        </p:txBody>
      </p:sp>
    </p:spTree>
    <p:extLst>
      <p:ext uri="{BB962C8B-B14F-4D97-AF65-F5344CB8AC3E}">
        <p14:creationId xmlns:p14="http://schemas.microsoft.com/office/powerpoint/2010/main" val="290299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F49413F9-B9F7-3406-3C55-3F634B7F4EE3}"/>
              </a:ext>
            </a:extLst>
          </p:cNvPr>
          <p:cNvSpPr>
            <a:spLocks noGrp="1"/>
          </p:cNvSpPr>
          <p:nvPr>
            <p:ph idx="1"/>
          </p:nvPr>
        </p:nvSpPr>
        <p:spPr>
          <a:xfrm>
            <a:off x="838200" y="1143000"/>
            <a:ext cx="10515600" cy="5033963"/>
          </a:xfrm>
        </p:spPr>
        <p:txBody>
          <a:bodyPr/>
          <a:lstStyle/>
          <a:p>
            <a:pPr marL="0" indent="0" algn="ctr">
              <a:buNone/>
            </a:pPr>
            <a:r>
              <a:rPr lang="pt-BR" sz="4000" dirty="0" err="1"/>
              <a:t>To</a:t>
            </a:r>
            <a:r>
              <a:rPr lang="pt-BR" sz="4000" dirty="0"/>
              <a:t> solve open </a:t>
            </a:r>
            <a:r>
              <a:rPr lang="pt-BR" sz="4000" dirty="0" err="1"/>
              <a:t>problems</a:t>
            </a:r>
            <a:r>
              <a:rPr lang="pt-BR" sz="4000" dirty="0"/>
              <a:t> </a:t>
            </a:r>
            <a:r>
              <a:rPr lang="pt-BR" sz="4000" dirty="0" err="1"/>
              <a:t>we</a:t>
            </a:r>
            <a:r>
              <a:rPr lang="pt-BR" sz="4000" dirty="0"/>
              <a:t> </a:t>
            </a:r>
            <a:r>
              <a:rPr lang="pt-BR" sz="4000" dirty="0" err="1"/>
              <a:t>need</a:t>
            </a:r>
            <a:r>
              <a:rPr lang="pt-BR" sz="4000" dirty="0"/>
              <a:t> </a:t>
            </a:r>
          </a:p>
          <a:p>
            <a:pPr marL="0" indent="0" algn="ctr">
              <a:buNone/>
            </a:pPr>
            <a:r>
              <a:rPr lang="pt-BR" sz="4000" dirty="0" err="1"/>
              <a:t>composition</a:t>
            </a:r>
            <a:r>
              <a:rPr lang="pt-BR" sz="4000" dirty="0"/>
              <a:t> </a:t>
            </a:r>
            <a:r>
              <a:rPr lang="pt-BR" sz="4000" dirty="0" err="1"/>
              <a:t>enhanced</a:t>
            </a:r>
            <a:r>
              <a:rPr lang="pt-BR" sz="4000" dirty="0"/>
              <a:t> </a:t>
            </a:r>
            <a:r>
              <a:rPr lang="pt-BR" sz="4000" dirty="0" err="1"/>
              <a:t>anisotropies</a:t>
            </a:r>
            <a:r>
              <a:rPr lang="pt-BR" sz="4000" dirty="0"/>
              <a:t> </a:t>
            </a:r>
            <a:r>
              <a:rPr lang="pt-BR" sz="4000" dirty="0" err="1"/>
              <a:t>measurements</a:t>
            </a:r>
            <a:endParaRPr lang="pt-BR" sz="4000" dirty="0"/>
          </a:p>
          <a:p>
            <a:pPr algn="ctr"/>
            <a:endParaRPr lang="pt-BR" dirty="0"/>
          </a:p>
          <a:p>
            <a:pPr marL="0" indent="0" algn="ctr">
              <a:buNone/>
            </a:pPr>
            <a:r>
              <a:rPr lang="pt-BR" sz="4400" b="1" dirty="0"/>
              <a:t>              </a:t>
            </a:r>
          </a:p>
        </p:txBody>
      </p:sp>
      <p:sp>
        <p:nvSpPr>
          <p:cNvPr id="4" name="Espaço Reservado para Rodapé 3">
            <a:extLst>
              <a:ext uri="{FF2B5EF4-FFF2-40B4-BE49-F238E27FC236}">
                <a16:creationId xmlns:a16="http://schemas.microsoft.com/office/drawing/2014/main" id="{54782E11-7A33-30DA-8048-D7E1D66BEB55}"/>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357D5752-1B86-3650-AA08-59D2D187BA1B}"/>
              </a:ext>
            </a:extLst>
          </p:cNvPr>
          <p:cNvSpPr>
            <a:spLocks noGrp="1"/>
          </p:cNvSpPr>
          <p:nvPr>
            <p:ph type="sldNum" sz="quarter" idx="12"/>
          </p:nvPr>
        </p:nvSpPr>
        <p:spPr/>
        <p:txBody>
          <a:bodyPr/>
          <a:lstStyle/>
          <a:p>
            <a:fld id="{927D37BD-2E1D-47A2-BAD2-A29FEC3C4970}" type="slidenum">
              <a:rPr lang="pt-BR" smtClean="0"/>
              <a:t>25</a:t>
            </a:fld>
            <a:endParaRPr lang="pt-BR"/>
          </a:p>
        </p:txBody>
      </p:sp>
      <p:sp>
        <p:nvSpPr>
          <p:cNvPr id="6" name="Seta: para a Direita 5">
            <a:extLst>
              <a:ext uri="{FF2B5EF4-FFF2-40B4-BE49-F238E27FC236}">
                <a16:creationId xmlns:a16="http://schemas.microsoft.com/office/drawing/2014/main" id="{9EE58242-D0D6-E863-7CBC-757C177350F1}"/>
              </a:ext>
            </a:extLst>
          </p:cNvPr>
          <p:cNvSpPr/>
          <p:nvPr/>
        </p:nvSpPr>
        <p:spPr>
          <a:xfrm>
            <a:off x="4023360" y="3634740"/>
            <a:ext cx="978408"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D4FE08A6-C6B4-60D2-DDB9-5FCE21646B2A}"/>
              </a:ext>
            </a:extLst>
          </p:cNvPr>
          <p:cNvSpPr txBox="1"/>
          <p:nvPr/>
        </p:nvSpPr>
        <p:spPr>
          <a:xfrm>
            <a:off x="5250180" y="3498080"/>
            <a:ext cx="2906501" cy="707886"/>
          </a:xfrm>
          <a:prstGeom prst="rect">
            <a:avLst/>
          </a:prstGeom>
          <a:noFill/>
        </p:spPr>
        <p:txBody>
          <a:bodyPr wrap="none" rtlCol="0">
            <a:spAutoFit/>
          </a:bodyPr>
          <a:lstStyle/>
          <a:p>
            <a:r>
              <a:rPr lang="pt-BR" sz="4000" b="1" dirty="0" err="1"/>
              <a:t>AugerPrime</a:t>
            </a:r>
            <a:endParaRPr lang="pt-BR" sz="4000" dirty="0"/>
          </a:p>
        </p:txBody>
      </p:sp>
    </p:spTree>
    <p:extLst>
      <p:ext uri="{BB962C8B-B14F-4D97-AF65-F5344CB8AC3E}">
        <p14:creationId xmlns:p14="http://schemas.microsoft.com/office/powerpoint/2010/main" val="121366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B47771-670A-9B2A-1C5A-409DEDE8EA29}"/>
              </a:ext>
            </a:extLst>
          </p:cNvPr>
          <p:cNvSpPr>
            <a:spLocks noGrp="1"/>
          </p:cNvSpPr>
          <p:nvPr>
            <p:ph type="title"/>
          </p:nvPr>
        </p:nvSpPr>
        <p:spPr>
          <a:xfrm>
            <a:off x="838200" y="365125"/>
            <a:ext cx="10515600" cy="526415"/>
          </a:xfrm>
        </p:spPr>
        <p:txBody>
          <a:bodyPr>
            <a:normAutofit fontScale="90000"/>
          </a:bodyPr>
          <a:lstStyle/>
          <a:p>
            <a:pPr algn="ctr"/>
            <a:r>
              <a:rPr lang="pt-BR" sz="3600" b="1" dirty="0" err="1"/>
              <a:t>AugerPrime</a:t>
            </a:r>
            <a:r>
              <a:rPr lang="pt-BR" sz="3600" b="1" dirty="0"/>
              <a:t> : The </a:t>
            </a:r>
            <a:r>
              <a:rPr lang="pt-BR" sz="3600" b="1" dirty="0" err="1"/>
              <a:t>second</a:t>
            </a:r>
            <a:r>
              <a:rPr lang="pt-BR" sz="3600" b="1" dirty="0"/>
              <a:t> </a:t>
            </a:r>
            <a:r>
              <a:rPr lang="pt-BR" sz="3600" b="1" dirty="0" err="1"/>
              <a:t>phase</a:t>
            </a:r>
            <a:r>
              <a:rPr lang="pt-BR" sz="3600" b="1" dirty="0"/>
              <a:t> </a:t>
            </a:r>
            <a:r>
              <a:rPr lang="pt-BR" sz="3600" b="1" dirty="0" err="1"/>
              <a:t>of</a:t>
            </a:r>
            <a:r>
              <a:rPr lang="pt-BR" sz="3600" b="1" dirty="0"/>
              <a:t> </a:t>
            </a:r>
            <a:r>
              <a:rPr lang="pt-BR" sz="3600" b="1" dirty="0" err="1"/>
              <a:t>the</a:t>
            </a:r>
            <a:r>
              <a:rPr lang="pt-BR" sz="3600" b="1" dirty="0"/>
              <a:t> PAO</a:t>
            </a:r>
          </a:p>
        </p:txBody>
      </p:sp>
      <p:pic>
        <p:nvPicPr>
          <p:cNvPr id="7" name="Espaço Reservado para Conteúdo 6">
            <a:extLst>
              <a:ext uri="{FF2B5EF4-FFF2-40B4-BE49-F238E27FC236}">
                <a16:creationId xmlns:a16="http://schemas.microsoft.com/office/drawing/2014/main" id="{E32A9146-41F0-E39D-A7BA-6A1A4A34FA6E}"/>
              </a:ext>
            </a:extLst>
          </p:cNvPr>
          <p:cNvPicPr>
            <a:picLocks noGrp="1" noChangeAspect="1"/>
          </p:cNvPicPr>
          <p:nvPr>
            <p:ph idx="1"/>
          </p:nvPr>
        </p:nvPicPr>
        <p:blipFill>
          <a:blip r:embed="rId2"/>
          <a:stretch>
            <a:fillRect/>
          </a:stretch>
        </p:blipFill>
        <p:spPr>
          <a:xfrm>
            <a:off x="5255896" y="891540"/>
            <a:ext cx="3562381" cy="4351338"/>
          </a:xfrm>
        </p:spPr>
      </p:pic>
      <p:sp>
        <p:nvSpPr>
          <p:cNvPr id="4" name="Espaço Reservado para Rodapé 3">
            <a:extLst>
              <a:ext uri="{FF2B5EF4-FFF2-40B4-BE49-F238E27FC236}">
                <a16:creationId xmlns:a16="http://schemas.microsoft.com/office/drawing/2014/main" id="{410DA24C-47E1-300F-5FE9-C6BA1C4D1EBA}"/>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0448B3CC-7747-8B50-B229-A806E0DB0FD6}"/>
              </a:ext>
            </a:extLst>
          </p:cNvPr>
          <p:cNvSpPr>
            <a:spLocks noGrp="1"/>
          </p:cNvSpPr>
          <p:nvPr>
            <p:ph type="sldNum" sz="quarter" idx="12"/>
          </p:nvPr>
        </p:nvSpPr>
        <p:spPr/>
        <p:txBody>
          <a:bodyPr/>
          <a:lstStyle/>
          <a:p>
            <a:fld id="{927D37BD-2E1D-47A2-BAD2-A29FEC3C4970}" type="slidenum">
              <a:rPr lang="pt-BR" smtClean="0"/>
              <a:t>26</a:t>
            </a:fld>
            <a:endParaRPr lang="pt-BR"/>
          </a:p>
        </p:txBody>
      </p:sp>
      <p:sp>
        <p:nvSpPr>
          <p:cNvPr id="9" name="CaixaDeTexto 8">
            <a:extLst>
              <a:ext uri="{FF2B5EF4-FFF2-40B4-BE49-F238E27FC236}">
                <a16:creationId xmlns:a16="http://schemas.microsoft.com/office/drawing/2014/main" id="{CC9E1429-6705-061C-30F7-7B64A7788342}"/>
              </a:ext>
            </a:extLst>
          </p:cNvPr>
          <p:cNvSpPr txBox="1"/>
          <p:nvPr/>
        </p:nvSpPr>
        <p:spPr>
          <a:xfrm>
            <a:off x="277177" y="2400419"/>
            <a:ext cx="4359606" cy="1323439"/>
          </a:xfrm>
          <a:prstGeom prst="rect">
            <a:avLst/>
          </a:prstGeom>
          <a:noFill/>
        </p:spPr>
        <p:txBody>
          <a:bodyPr wrap="square">
            <a:spAutoFit/>
          </a:bodyPr>
          <a:lstStyle/>
          <a:p>
            <a:pPr algn="just"/>
            <a:r>
              <a:rPr lang="en-US" sz="1600" dirty="0"/>
              <a:t>Surface Scintillator Detector (SSD):</a:t>
            </a:r>
          </a:p>
          <a:p>
            <a:pPr marL="285750" indent="-285750" algn="just">
              <a:buFont typeface="Wingdings" panose="05000000000000000000" pitchFamily="2" charset="2"/>
              <a:buChar char="Ø"/>
            </a:pPr>
            <a:r>
              <a:rPr lang="en-US" sz="1600" dirty="0"/>
              <a:t>Measure mass composition in combination with the WCD</a:t>
            </a:r>
          </a:p>
          <a:p>
            <a:pPr algn="just"/>
            <a:r>
              <a:rPr lang="en-US" sz="1600" dirty="0"/>
              <a:t>Disentangling different components of shower possible with multi-parametric analyses</a:t>
            </a:r>
            <a:endParaRPr lang="pt-BR" sz="1600" dirty="0"/>
          </a:p>
        </p:txBody>
      </p:sp>
      <p:sp>
        <p:nvSpPr>
          <p:cNvPr id="11" name="CaixaDeTexto 10">
            <a:extLst>
              <a:ext uri="{FF2B5EF4-FFF2-40B4-BE49-F238E27FC236}">
                <a16:creationId xmlns:a16="http://schemas.microsoft.com/office/drawing/2014/main" id="{D9483605-2C47-3493-813A-6E48C172597B}"/>
              </a:ext>
            </a:extLst>
          </p:cNvPr>
          <p:cNvSpPr txBox="1"/>
          <p:nvPr/>
        </p:nvSpPr>
        <p:spPr>
          <a:xfrm>
            <a:off x="277177" y="977161"/>
            <a:ext cx="4279596" cy="1323439"/>
          </a:xfrm>
          <a:prstGeom prst="rect">
            <a:avLst/>
          </a:prstGeom>
          <a:noFill/>
        </p:spPr>
        <p:txBody>
          <a:bodyPr wrap="square">
            <a:spAutoFit/>
          </a:bodyPr>
          <a:lstStyle/>
          <a:p>
            <a:pPr algn="just"/>
            <a:r>
              <a:rPr lang="en-US" sz="1600" dirty="0"/>
              <a:t>Radio Detector (RD):</a:t>
            </a:r>
          </a:p>
          <a:p>
            <a:pPr marL="285750" indent="-285750" algn="just">
              <a:buFont typeface="Wingdings" panose="05000000000000000000" pitchFamily="2" charset="2"/>
              <a:buChar char="Ø"/>
            </a:pPr>
            <a:r>
              <a:rPr lang="en-US" sz="1600" dirty="0"/>
              <a:t>Measure radio emission of showers in atmosphere (30-80 MHz)</a:t>
            </a:r>
          </a:p>
          <a:p>
            <a:pPr algn="just"/>
            <a:r>
              <a:rPr lang="en-US" sz="1600" dirty="0"/>
              <a:t>     Enhance the detection of Inclined air showers </a:t>
            </a:r>
            <a:endParaRPr lang="pt-BR" sz="1600" dirty="0"/>
          </a:p>
        </p:txBody>
      </p:sp>
      <p:pic>
        <p:nvPicPr>
          <p:cNvPr id="17" name="Imagem 16">
            <a:extLst>
              <a:ext uri="{FF2B5EF4-FFF2-40B4-BE49-F238E27FC236}">
                <a16:creationId xmlns:a16="http://schemas.microsoft.com/office/drawing/2014/main" id="{D0F3734A-4147-A979-791B-5894251E40E6}"/>
              </a:ext>
            </a:extLst>
          </p:cNvPr>
          <p:cNvPicPr>
            <a:picLocks noChangeAspect="1"/>
          </p:cNvPicPr>
          <p:nvPr/>
        </p:nvPicPr>
        <p:blipFill>
          <a:blip r:embed="rId3"/>
          <a:stretch>
            <a:fillRect/>
          </a:stretch>
        </p:blipFill>
        <p:spPr>
          <a:xfrm>
            <a:off x="7909595" y="4058165"/>
            <a:ext cx="2743200" cy="2079230"/>
          </a:xfrm>
          <a:prstGeom prst="rect">
            <a:avLst/>
          </a:prstGeom>
        </p:spPr>
      </p:pic>
      <p:sp>
        <p:nvSpPr>
          <p:cNvPr id="19" name="CaixaDeTexto 18">
            <a:extLst>
              <a:ext uri="{FF2B5EF4-FFF2-40B4-BE49-F238E27FC236}">
                <a16:creationId xmlns:a16="http://schemas.microsoft.com/office/drawing/2014/main" id="{E7F6737B-68C5-4421-AAA2-1DAC4DD6F49C}"/>
              </a:ext>
            </a:extLst>
          </p:cNvPr>
          <p:cNvSpPr txBox="1"/>
          <p:nvPr/>
        </p:nvSpPr>
        <p:spPr>
          <a:xfrm>
            <a:off x="255270" y="3823677"/>
            <a:ext cx="4226243" cy="1077218"/>
          </a:xfrm>
          <a:prstGeom prst="rect">
            <a:avLst/>
          </a:prstGeom>
          <a:noFill/>
        </p:spPr>
        <p:txBody>
          <a:bodyPr wrap="square">
            <a:spAutoFit/>
          </a:bodyPr>
          <a:lstStyle/>
          <a:p>
            <a:pPr algn="just"/>
            <a:r>
              <a:rPr lang="pt-BR" sz="1600" dirty="0"/>
              <a:t>Underground </a:t>
            </a:r>
            <a:r>
              <a:rPr lang="pt-BR" sz="1600" dirty="0" err="1"/>
              <a:t>Muon</a:t>
            </a:r>
            <a:r>
              <a:rPr lang="pt-BR" sz="1600" dirty="0"/>
              <a:t> Detector (UMD):</a:t>
            </a:r>
          </a:p>
          <a:p>
            <a:pPr marL="285750" indent="-285750" algn="just">
              <a:buFont typeface="Wingdings" panose="05000000000000000000" pitchFamily="2" charset="2"/>
              <a:buChar char="Ø"/>
            </a:pPr>
            <a:r>
              <a:rPr lang="pt-BR" sz="1600" dirty="0"/>
              <a:t> </a:t>
            </a:r>
            <a:r>
              <a:rPr lang="pt-BR" sz="1600" dirty="0" err="1"/>
              <a:t>Directly</a:t>
            </a:r>
            <a:r>
              <a:rPr lang="pt-BR" sz="1600" dirty="0"/>
              <a:t> </a:t>
            </a:r>
            <a:r>
              <a:rPr lang="pt-BR" sz="1600" dirty="0" err="1"/>
              <a:t>measure</a:t>
            </a:r>
            <a:r>
              <a:rPr lang="pt-BR" sz="1600" dirty="0"/>
              <a:t> </a:t>
            </a:r>
            <a:r>
              <a:rPr lang="pt-BR" sz="1600" dirty="0" err="1"/>
              <a:t>muon</a:t>
            </a:r>
            <a:r>
              <a:rPr lang="pt-BR" sz="1600" dirty="0"/>
              <a:t> </a:t>
            </a:r>
            <a:r>
              <a:rPr lang="pt-BR" sz="1600" dirty="0" err="1"/>
              <a:t>component</a:t>
            </a:r>
            <a:r>
              <a:rPr lang="pt-BR" sz="1600" dirty="0"/>
              <a:t> </a:t>
            </a:r>
            <a:r>
              <a:rPr lang="pt-BR" sz="1600" dirty="0" err="1"/>
              <a:t>of</a:t>
            </a:r>
            <a:r>
              <a:rPr lang="pt-BR" sz="1600" dirty="0"/>
              <a:t> LE </a:t>
            </a:r>
            <a:r>
              <a:rPr lang="pt-BR" sz="1600" dirty="0" err="1"/>
              <a:t>showers</a:t>
            </a:r>
            <a:endParaRPr lang="pt-BR" sz="1600" dirty="0"/>
          </a:p>
          <a:p>
            <a:pPr algn="just"/>
            <a:r>
              <a:rPr lang="pt-BR" sz="1600" dirty="0"/>
              <a:t>       </a:t>
            </a:r>
            <a:r>
              <a:rPr lang="pt-BR" sz="1600" dirty="0" err="1"/>
              <a:t>Enhance</a:t>
            </a:r>
            <a:r>
              <a:rPr lang="pt-BR" sz="1600" dirty="0"/>
              <a:t> </a:t>
            </a:r>
            <a:r>
              <a:rPr lang="pt-BR" sz="1600" dirty="0" err="1"/>
              <a:t>photon</a:t>
            </a:r>
            <a:r>
              <a:rPr lang="pt-BR" sz="1600" dirty="0"/>
              <a:t>/</a:t>
            </a:r>
            <a:r>
              <a:rPr lang="pt-BR" sz="1600" dirty="0" err="1"/>
              <a:t>hadron</a:t>
            </a:r>
            <a:r>
              <a:rPr lang="pt-BR" sz="1600" dirty="0"/>
              <a:t> </a:t>
            </a:r>
            <a:r>
              <a:rPr lang="pt-BR" sz="1600" dirty="0" err="1"/>
              <a:t>discrimination</a:t>
            </a:r>
            <a:endParaRPr lang="pt-BR" sz="1600" dirty="0"/>
          </a:p>
        </p:txBody>
      </p:sp>
      <p:sp>
        <p:nvSpPr>
          <p:cNvPr id="20" name="CaixaDeTexto 19">
            <a:extLst>
              <a:ext uri="{FF2B5EF4-FFF2-40B4-BE49-F238E27FC236}">
                <a16:creationId xmlns:a16="http://schemas.microsoft.com/office/drawing/2014/main" id="{8D952B71-1201-9225-B32C-094868D7CDF7}"/>
              </a:ext>
            </a:extLst>
          </p:cNvPr>
          <p:cNvSpPr txBox="1"/>
          <p:nvPr/>
        </p:nvSpPr>
        <p:spPr>
          <a:xfrm>
            <a:off x="255270" y="5097780"/>
            <a:ext cx="4359606" cy="830997"/>
          </a:xfrm>
          <a:prstGeom prst="rect">
            <a:avLst/>
          </a:prstGeom>
          <a:noFill/>
        </p:spPr>
        <p:txBody>
          <a:bodyPr wrap="square">
            <a:spAutoFit/>
          </a:bodyPr>
          <a:lstStyle/>
          <a:p>
            <a:pPr marL="285750" indent="-285750">
              <a:buFont typeface="Wingdings" panose="05000000000000000000" pitchFamily="2" charset="2"/>
              <a:buChar char="Ø"/>
            </a:pPr>
            <a:r>
              <a:rPr lang="en-US" sz="1600" dirty="0"/>
              <a:t>New electronics (UUB)  will enhance the sensitivity of triggers to electromagnetic signals</a:t>
            </a:r>
            <a:endParaRPr lang="pt-BR" sz="1600" dirty="0"/>
          </a:p>
        </p:txBody>
      </p:sp>
      <p:cxnSp>
        <p:nvCxnSpPr>
          <p:cNvPr id="26" name="Conector de Seta Reta 25">
            <a:extLst>
              <a:ext uri="{FF2B5EF4-FFF2-40B4-BE49-F238E27FC236}">
                <a16:creationId xmlns:a16="http://schemas.microsoft.com/office/drawing/2014/main" id="{1CBFE597-0F83-3493-CF50-FF2861B38B86}"/>
              </a:ext>
            </a:extLst>
          </p:cNvPr>
          <p:cNvCxnSpPr/>
          <p:nvPr/>
        </p:nvCxnSpPr>
        <p:spPr>
          <a:xfrm>
            <a:off x="4720590" y="1319113"/>
            <a:ext cx="2034540" cy="38454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Conector de Seta Reta 27">
            <a:extLst>
              <a:ext uri="{FF2B5EF4-FFF2-40B4-BE49-F238E27FC236}">
                <a16:creationId xmlns:a16="http://schemas.microsoft.com/office/drawing/2014/main" id="{3BE0E5EF-AE79-D6AE-000F-4B9A406BB36E}"/>
              </a:ext>
            </a:extLst>
          </p:cNvPr>
          <p:cNvCxnSpPr/>
          <p:nvPr/>
        </p:nvCxnSpPr>
        <p:spPr>
          <a:xfrm>
            <a:off x="4636783" y="2874937"/>
            <a:ext cx="2198357" cy="26831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Conector de Seta Reta 29">
            <a:extLst>
              <a:ext uri="{FF2B5EF4-FFF2-40B4-BE49-F238E27FC236}">
                <a16:creationId xmlns:a16="http://schemas.microsoft.com/office/drawing/2014/main" id="{F6A062A3-9014-6934-7E32-EB46180C5842}"/>
              </a:ext>
            </a:extLst>
          </p:cNvPr>
          <p:cNvCxnSpPr/>
          <p:nvPr/>
        </p:nvCxnSpPr>
        <p:spPr>
          <a:xfrm>
            <a:off x="4481513" y="4183380"/>
            <a:ext cx="3348037" cy="132989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324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9"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3E6A89-8AA0-C242-ED66-879788C5EA04}"/>
              </a:ext>
            </a:extLst>
          </p:cNvPr>
          <p:cNvSpPr>
            <a:spLocks noGrp="1"/>
          </p:cNvSpPr>
          <p:nvPr>
            <p:ph type="title"/>
          </p:nvPr>
        </p:nvSpPr>
        <p:spPr>
          <a:xfrm>
            <a:off x="838200" y="182245"/>
            <a:ext cx="10515600" cy="1029335"/>
          </a:xfrm>
        </p:spPr>
        <p:txBody>
          <a:bodyPr>
            <a:normAutofit/>
          </a:bodyPr>
          <a:lstStyle/>
          <a:p>
            <a:pPr algn="ctr"/>
            <a:r>
              <a:rPr lang="pt-BR" sz="4000" b="1" dirty="0" err="1"/>
              <a:t>AugerPrime</a:t>
            </a:r>
            <a:endParaRPr lang="pt-BR" sz="4000" b="1" dirty="0"/>
          </a:p>
        </p:txBody>
      </p:sp>
      <p:pic>
        <p:nvPicPr>
          <p:cNvPr id="9" name="Espaço Reservado para Conteúdo 8" descr="Diagrama&#10;&#10;Descrição gerada automaticamente com confiança média">
            <a:extLst>
              <a:ext uri="{FF2B5EF4-FFF2-40B4-BE49-F238E27FC236}">
                <a16:creationId xmlns:a16="http://schemas.microsoft.com/office/drawing/2014/main" id="{C96709D5-174D-EDFE-C545-1C8EA1A54C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4011" y="1299845"/>
            <a:ext cx="9423978" cy="4351338"/>
          </a:xfrm>
        </p:spPr>
      </p:pic>
      <p:sp>
        <p:nvSpPr>
          <p:cNvPr id="6" name="Espaço Reservado para Rodapé 5">
            <a:extLst>
              <a:ext uri="{FF2B5EF4-FFF2-40B4-BE49-F238E27FC236}">
                <a16:creationId xmlns:a16="http://schemas.microsoft.com/office/drawing/2014/main" id="{CD837D8D-4274-AEBC-66D7-1EEF330F58DD}"/>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B23C385C-F825-CDA0-B18C-948B59ED14D8}"/>
              </a:ext>
            </a:extLst>
          </p:cNvPr>
          <p:cNvSpPr>
            <a:spLocks noGrp="1"/>
          </p:cNvSpPr>
          <p:nvPr>
            <p:ph type="sldNum" sz="quarter" idx="12"/>
          </p:nvPr>
        </p:nvSpPr>
        <p:spPr/>
        <p:txBody>
          <a:bodyPr/>
          <a:lstStyle/>
          <a:p>
            <a:fld id="{927D37BD-2E1D-47A2-BAD2-A29FEC3C4970}" type="slidenum">
              <a:rPr lang="pt-BR" smtClean="0"/>
              <a:t>27</a:t>
            </a:fld>
            <a:endParaRPr lang="pt-BR"/>
          </a:p>
        </p:txBody>
      </p:sp>
    </p:spTree>
    <p:extLst>
      <p:ext uri="{BB962C8B-B14F-4D97-AF65-F5344CB8AC3E}">
        <p14:creationId xmlns:p14="http://schemas.microsoft.com/office/powerpoint/2010/main" val="26706687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a:extLst>
              <a:ext uri="{FF2B5EF4-FFF2-40B4-BE49-F238E27FC236}">
                <a16:creationId xmlns:a16="http://schemas.microsoft.com/office/drawing/2014/main" id="{56246EAF-285E-D46E-6D75-78822BE7B9FB}"/>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64E31B20-747D-CC33-C41F-6F4D610D8A1F}"/>
              </a:ext>
            </a:extLst>
          </p:cNvPr>
          <p:cNvSpPr>
            <a:spLocks noGrp="1"/>
          </p:cNvSpPr>
          <p:nvPr>
            <p:ph type="sldNum" sz="quarter" idx="12"/>
          </p:nvPr>
        </p:nvSpPr>
        <p:spPr/>
        <p:txBody>
          <a:bodyPr/>
          <a:lstStyle/>
          <a:p>
            <a:fld id="{927D37BD-2E1D-47A2-BAD2-A29FEC3C4970}" type="slidenum">
              <a:rPr lang="pt-BR" smtClean="0"/>
              <a:t>28</a:t>
            </a:fld>
            <a:endParaRPr lang="pt-BR"/>
          </a:p>
        </p:txBody>
      </p:sp>
      <p:pic>
        <p:nvPicPr>
          <p:cNvPr id="9" name="Imagem 8" descr="Texto&#10;&#10;Descrição gerada automaticamente">
            <a:extLst>
              <a:ext uri="{FF2B5EF4-FFF2-40B4-BE49-F238E27FC236}">
                <a16:creationId xmlns:a16="http://schemas.microsoft.com/office/drawing/2014/main" id="{6E3604C2-8260-F6F1-2F76-35E313D384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075" y="1115377"/>
            <a:ext cx="11753850" cy="4467225"/>
          </a:xfrm>
          <a:prstGeom prst="rect">
            <a:avLst/>
          </a:prstGeom>
        </p:spPr>
      </p:pic>
    </p:spTree>
    <p:extLst>
      <p:ext uri="{BB962C8B-B14F-4D97-AF65-F5344CB8AC3E}">
        <p14:creationId xmlns:p14="http://schemas.microsoft.com/office/powerpoint/2010/main" val="550214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0929F2D1-744D-05BC-B403-438AA6AA7C9C}"/>
              </a:ext>
            </a:extLst>
          </p:cNvPr>
          <p:cNvPicPr>
            <a:picLocks noChangeAspect="1"/>
          </p:cNvPicPr>
          <p:nvPr/>
        </p:nvPicPr>
        <p:blipFill>
          <a:blip r:embed="rId2"/>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3E967B92-BDC2-0917-56C4-F7D1EBD77199}"/>
              </a:ext>
            </a:extLst>
          </p:cNvPr>
          <p:cNvSpPr>
            <a:spLocks noGrp="1"/>
          </p:cNvSpPr>
          <p:nvPr>
            <p:ph type="title"/>
          </p:nvPr>
        </p:nvSpPr>
        <p:spPr>
          <a:xfrm>
            <a:off x="838200" y="2022475"/>
            <a:ext cx="10515600" cy="1325563"/>
          </a:xfrm>
        </p:spPr>
        <p:txBody>
          <a:bodyPr>
            <a:noAutofit/>
          </a:bodyPr>
          <a:lstStyle/>
          <a:p>
            <a:pPr algn="ctr"/>
            <a:r>
              <a:rPr lang="pt-BR" sz="5400" b="1" dirty="0" err="1">
                <a:solidFill>
                  <a:schemeClr val="bg1"/>
                </a:solidFill>
              </a:rPr>
              <a:t>Thank</a:t>
            </a:r>
            <a:r>
              <a:rPr lang="pt-BR" sz="5400" b="1" dirty="0">
                <a:solidFill>
                  <a:schemeClr val="bg1"/>
                </a:solidFill>
              </a:rPr>
              <a:t> </a:t>
            </a:r>
            <a:r>
              <a:rPr lang="pt-BR" sz="5400" b="1" dirty="0" err="1">
                <a:solidFill>
                  <a:schemeClr val="bg1"/>
                </a:solidFill>
              </a:rPr>
              <a:t>You</a:t>
            </a:r>
            <a:r>
              <a:rPr lang="pt-BR" sz="5400" b="1" dirty="0">
                <a:solidFill>
                  <a:schemeClr val="bg1"/>
                </a:solidFill>
              </a:rPr>
              <a:t>!</a:t>
            </a:r>
            <a:br>
              <a:rPr lang="pt-BR" sz="5400" b="1" dirty="0">
                <a:solidFill>
                  <a:schemeClr val="bg1"/>
                </a:solidFill>
              </a:rPr>
            </a:br>
            <a:endParaRPr lang="pt-BR" sz="5400" b="1" dirty="0">
              <a:solidFill>
                <a:schemeClr val="bg1"/>
              </a:solidFill>
            </a:endParaRPr>
          </a:p>
        </p:txBody>
      </p:sp>
      <p:sp>
        <p:nvSpPr>
          <p:cNvPr id="4" name="Espaço Reservado para Rodapé 3">
            <a:extLst>
              <a:ext uri="{FF2B5EF4-FFF2-40B4-BE49-F238E27FC236}">
                <a16:creationId xmlns:a16="http://schemas.microsoft.com/office/drawing/2014/main" id="{71A2E6BE-4CFF-4DD8-92A8-5CE762D06CA5}"/>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320EF640-3C13-BD29-EC8D-7F77551C1A1F}"/>
              </a:ext>
            </a:extLst>
          </p:cNvPr>
          <p:cNvSpPr>
            <a:spLocks noGrp="1"/>
          </p:cNvSpPr>
          <p:nvPr>
            <p:ph type="sldNum" sz="quarter" idx="12"/>
          </p:nvPr>
        </p:nvSpPr>
        <p:spPr/>
        <p:txBody>
          <a:bodyPr/>
          <a:lstStyle/>
          <a:p>
            <a:fld id="{927D37BD-2E1D-47A2-BAD2-A29FEC3C4970}" type="slidenum">
              <a:rPr lang="pt-BR" smtClean="0"/>
              <a:t>29</a:t>
            </a:fld>
            <a:endParaRPr lang="pt-BR"/>
          </a:p>
        </p:txBody>
      </p:sp>
    </p:spTree>
    <p:extLst>
      <p:ext uri="{BB962C8B-B14F-4D97-AF65-F5344CB8AC3E}">
        <p14:creationId xmlns:p14="http://schemas.microsoft.com/office/powerpoint/2010/main" val="4075303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D24D2-5BF5-B699-99E0-7E948D4A41AA}"/>
            </a:ext>
          </a:extLst>
        </p:cNvPr>
        <p:cNvGrpSpPr/>
        <p:nvPr/>
      </p:nvGrpSpPr>
      <p:grpSpPr>
        <a:xfrm>
          <a:off x="0" y="0"/>
          <a:ext cx="0" cy="0"/>
          <a:chOff x="0" y="0"/>
          <a:chExt cx="0" cy="0"/>
        </a:xfrm>
      </p:grpSpPr>
      <p:pic>
        <p:nvPicPr>
          <p:cNvPr id="9" name="Imagem 8" descr="Gráfico, Histograma&#10;&#10;Descrição gerada automaticamente">
            <a:extLst>
              <a:ext uri="{FF2B5EF4-FFF2-40B4-BE49-F238E27FC236}">
                <a16:creationId xmlns:a16="http://schemas.microsoft.com/office/drawing/2014/main" id="{07BD09AE-16DD-F0C4-336C-14500AFC98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1619" y="917456"/>
            <a:ext cx="9555481" cy="5940544"/>
          </a:xfrm>
          <a:prstGeom prst="rect">
            <a:avLst/>
          </a:prstGeom>
        </p:spPr>
      </p:pic>
      <p:sp>
        <p:nvSpPr>
          <p:cNvPr id="2" name="Título 1">
            <a:extLst>
              <a:ext uri="{FF2B5EF4-FFF2-40B4-BE49-F238E27FC236}">
                <a16:creationId xmlns:a16="http://schemas.microsoft.com/office/drawing/2014/main" id="{3374EAA4-C923-EA18-50CB-71EF760DAAD8}"/>
              </a:ext>
            </a:extLst>
          </p:cNvPr>
          <p:cNvSpPr>
            <a:spLocks noGrp="1"/>
          </p:cNvSpPr>
          <p:nvPr>
            <p:ph type="title"/>
          </p:nvPr>
        </p:nvSpPr>
        <p:spPr>
          <a:xfrm>
            <a:off x="838200" y="193675"/>
            <a:ext cx="10515600" cy="926465"/>
          </a:xfrm>
        </p:spPr>
        <p:txBody>
          <a:bodyPr>
            <a:normAutofit/>
          </a:bodyPr>
          <a:lstStyle/>
          <a:p>
            <a:pPr algn="ctr"/>
            <a:r>
              <a:rPr lang="en-US" sz="3600" b="1" dirty="0"/>
              <a:t>Multi-messenger Spectrum of the universe</a:t>
            </a:r>
            <a:endParaRPr lang="pt-BR" sz="3600" b="1" dirty="0"/>
          </a:p>
        </p:txBody>
      </p:sp>
      <p:sp>
        <p:nvSpPr>
          <p:cNvPr id="7" name="Espaço Reservado para Rodapé 6">
            <a:extLst>
              <a:ext uri="{FF2B5EF4-FFF2-40B4-BE49-F238E27FC236}">
                <a16:creationId xmlns:a16="http://schemas.microsoft.com/office/drawing/2014/main" id="{7ADB2F2F-B5E2-5C6A-70C4-529FAE0862D4}"/>
              </a:ext>
            </a:extLst>
          </p:cNvPr>
          <p:cNvSpPr>
            <a:spLocks noGrp="1"/>
          </p:cNvSpPr>
          <p:nvPr>
            <p:ph type="ftr" sz="quarter" idx="11"/>
          </p:nvPr>
        </p:nvSpPr>
        <p:spPr>
          <a:xfrm>
            <a:off x="175260" y="6356350"/>
            <a:ext cx="4114800" cy="365125"/>
          </a:xfrm>
        </p:spPr>
        <p:txBody>
          <a:bodyPr/>
          <a:lstStyle/>
          <a:p>
            <a:r>
              <a:rPr lang="pt-BR"/>
              <a:t>F. Catalani HEPNP2025 - Valparaíso - January 10, 2025</a:t>
            </a:r>
            <a:endParaRPr lang="pt-BR" dirty="0"/>
          </a:p>
        </p:txBody>
      </p:sp>
      <p:sp>
        <p:nvSpPr>
          <p:cNvPr id="8" name="Espaço Reservado para Número de Slide 7">
            <a:extLst>
              <a:ext uri="{FF2B5EF4-FFF2-40B4-BE49-F238E27FC236}">
                <a16:creationId xmlns:a16="http://schemas.microsoft.com/office/drawing/2014/main" id="{AEC08989-008C-ECA7-027B-CDC9EA1B632D}"/>
              </a:ext>
            </a:extLst>
          </p:cNvPr>
          <p:cNvSpPr>
            <a:spLocks noGrp="1"/>
          </p:cNvSpPr>
          <p:nvPr>
            <p:ph type="sldNum" sz="quarter" idx="12"/>
          </p:nvPr>
        </p:nvSpPr>
        <p:spPr/>
        <p:txBody>
          <a:bodyPr/>
          <a:lstStyle/>
          <a:p>
            <a:fld id="{927D37BD-2E1D-47A2-BAD2-A29FEC3C4970}" type="slidenum">
              <a:rPr lang="pt-BR" smtClean="0"/>
              <a:t>3</a:t>
            </a:fld>
            <a:endParaRPr lang="pt-BR"/>
          </a:p>
        </p:txBody>
      </p:sp>
      <p:sp>
        <p:nvSpPr>
          <p:cNvPr id="10" name="Elipse 9">
            <a:extLst>
              <a:ext uri="{FF2B5EF4-FFF2-40B4-BE49-F238E27FC236}">
                <a16:creationId xmlns:a16="http://schemas.microsoft.com/office/drawing/2014/main" id="{D25CDBFA-437A-8B15-6A6F-0DEC8D692F20}"/>
              </a:ext>
            </a:extLst>
          </p:cNvPr>
          <p:cNvSpPr/>
          <p:nvPr/>
        </p:nvSpPr>
        <p:spPr>
          <a:xfrm>
            <a:off x="8469630" y="3154680"/>
            <a:ext cx="1935480" cy="292735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a:extLst>
              <a:ext uri="{FF2B5EF4-FFF2-40B4-BE49-F238E27FC236}">
                <a16:creationId xmlns:a16="http://schemas.microsoft.com/office/drawing/2014/main" id="{FE74DF3B-A05E-F88C-9901-638832D7E3C5}"/>
              </a:ext>
            </a:extLst>
          </p:cNvPr>
          <p:cNvSpPr txBox="1"/>
          <p:nvPr/>
        </p:nvSpPr>
        <p:spPr>
          <a:xfrm>
            <a:off x="10405110" y="5979160"/>
            <a:ext cx="1501950" cy="276999"/>
          </a:xfrm>
          <a:prstGeom prst="rect">
            <a:avLst/>
          </a:prstGeom>
          <a:noFill/>
        </p:spPr>
        <p:txBody>
          <a:bodyPr wrap="none" rtlCol="0">
            <a:spAutoFit/>
          </a:bodyPr>
          <a:lstStyle/>
          <a:p>
            <a:r>
              <a:rPr lang="pt-BR" sz="1200" dirty="0"/>
              <a:t>Graphic </a:t>
            </a:r>
            <a:r>
              <a:rPr lang="pt-BR" sz="1200" dirty="0" err="1"/>
              <a:t>by</a:t>
            </a:r>
            <a:r>
              <a:rPr lang="pt-BR" sz="1200" dirty="0"/>
              <a:t>  J. </a:t>
            </a:r>
            <a:r>
              <a:rPr lang="pt-BR" sz="1200" dirty="0" err="1"/>
              <a:t>Biteau</a:t>
            </a:r>
            <a:endParaRPr lang="pt-BR" sz="1200" dirty="0"/>
          </a:p>
        </p:txBody>
      </p:sp>
    </p:spTree>
    <p:extLst>
      <p:ext uri="{BB962C8B-B14F-4D97-AF65-F5344CB8AC3E}">
        <p14:creationId xmlns:p14="http://schemas.microsoft.com/office/powerpoint/2010/main" val="163658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730177-A15A-4996-A5BA-38A42E4F9E36}"/>
              </a:ext>
            </a:extLst>
          </p:cNvPr>
          <p:cNvSpPr>
            <a:spLocks noGrp="1"/>
          </p:cNvSpPr>
          <p:nvPr>
            <p:ph type="title"/>
          </p:nvPr>
        </p:nvSpPr>
        <p:spPr>
          <a:xfrm>
            <a:off x="838200" y="2719705"/>
            <a:ext cx="10515600" cy="1325563"/>
          </a:xfrm>
        </p:spPr>
        <p:txBody>
          <a:bodyPr/>
          <a:lstStyle/>
          <a:p>
            <a:pPr algn="ctr"/>
            <a:r>
              <a:rPr lang="pt-BR" b="1" dirty="0"/>
              <a:t>Backup slides</a:t>
            </a:r>
          </a:p>
        </p:txBody>
      </p:sp>
      <p:sp>
        <p:nvSpPr>
          <p:cNvPr id="6" name="Espaço Reservado para Rodapé 5">
            <a:extLst>
              <a:ext uri="{FF2B5EF4-FFF2-40B4-BE49-F238E27FC236}">
                <a16:creationId xmlns:a16="http://schemas.microsoft.com/office/drawing/2014/main" id="{B3D77B5A-42BE-5B33-33C1-231FCFCF4098}"/>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6B75DE74-57C9-8A61-F4FD-A5FA3838A267}"/>
              </a:ext>
            </a:extLst>
          </p:cNvPr>
          <p:cNvSpPr>
            <a:spLocks noGrp="1"/>
          </p:cNvSpPr>
          <p:nvPr>
            <p:ph type="sldNum" sz="quarter" idx="12"/>
          </p:nvPr>
        </p:nvSpPr>
        <p:spPr/>
        <p:txBody>
          <a:bodyPr/>
          <a:lstStyle/>
          <a:p>
            <a:fld id="{927D37BD-2E1D-47A2-BAD2-A29FEC3C4970}" type="slidenum">
              <a:rPr lang="pt-BR" smtClean="0"/>
              <a:t>30</a:t>
            </a:fld>
            <a:endParaRPr lang="pt-BR"/>
          </a:p>
        </p:txBody>
      </p:sp>
    </p:spTree>
    <p:extLst>
      <p:ext uri="{BB962C8B-B14F-4D97-AF65-F5344CB8AC3E}">
        <p14:creationId xmlns:p14="http://schemas.microsoft.com/office/powerpoint/2010/main" val="14056408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776C95-B802-326B-9ADD-CBDE7612738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85396E6-9A8E-4793-C94E-6B12C51CB8C9}"/>
              </a:ext>
            </a:extLst>
          </p:cNvPr>
          <p:cNvSpPr>
            <a:spLocks noGrp="1"/>
          </p:cNvSpPr>
          <p:nvPr>
            <p:ph type="title"/>
          </p:nvPr>
        </p:nvSpPr>
        <p:spPr>
          <a:xfrm>
            <a:off x="838200" y="365125"/>
            <a:ext cx="10515600" cy="572135"/>
          </a:xfrm>
        </p:spPr>
        <p:txBody>
          <a:bodyPr>
            <a:normAutofit fontScale="90000"/>
          </a:bodyPr>
          <a:lstStyle/>
          <a:p>
            <a:endParaRPr lang="pt-BR" dirty="0"/>
          </a:p>
        </p:txBody>
      </p:sp>
      <p:pic>
        <p:nvPicPr>
          <p:cNvPr id="7" name="Imagem 6" descr="Gráfico&#10;&#10;Descrição gerada automaticamente">
            <a:extLst>
              <a:ext uri="{FF2B5EF4-FFF2-40B4-BE49-F238E27FC236}">
                <a16:creationId xmlns:a16="http://schemas.microsoft.com/office/drawing/2014/main" id="{574AD061-0949-82B4-03EF-33FBAE8F8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1851" y="3715923"/>
            <a:ext cx="3505200" cy="2666293"/>
          </a:xfrm>
          <a:prstGeom prst="rect">
            <a:avLst/>
          </a:prstGeom>
        </p:spPr>
      </p:pic>
      <p:pic>
        <p:nvPicPr>
          <p:cNvPr id="8" name="Imagem 7" descr="Diagrama&#10;&#10;Descrição gerada automaticamente">
            <a:extLst>
              <a:ext uri="{FF2B5EF4-FFF2-40B4-BE49-F238E27FC236}">
                <a16:creationId xmlns:a16="http://schemas.microsoft.com/office/drawing/2014/main" id="{87347DA1-4CF8-4668-0EF3-9F39DD21C1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1" y="1269221"/>
            <a:ext cx="6534150" cy="3378876"/>
          </a:xfrm>
          <a:prstGeom prst="rect">
            <a:avLst/>
          </a:prstGeom>
        </p:spPr>
      </p:pic>
      <p:pic>
        <p:nvPicPr>
          <p:cNvPr id="12" name="Imagem 11" descr="Gráfico, Gráfico de linhas&#10;&#10;Descrição gerada automaticamente">
            <a:extLst>
              <a:ext uri="{FF2B5EF4-FFF2-40B4-BE49-F238E27FC236}">
                <a16:creationId xmlns:a16="http://schemas.microsoft.com/office/drawing/2014/main" id="{F2F23C9A-8056-2579-ADCE-4E32B5CF4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0398" y="903690"/>
            <a:ext cx="3888105" cy="2798581"/>
          </a:xfrm>
          <a:prstGeom prst="rect">
            <a:avLst/>
          </a:prstGeom>
        </p:spPr>
      </p:pic>
      <p:sp>
        <p:nvSpPr>
          <p:cNvPr id="4" name="CaixaDeTexto 3">
            <a:extLst>
              <a:ext uri="{FF2B5EF4-FFF2-40B4-BE49-F238E27FC236}">
                <a16:creationId xmlns:a16="http://schemas.microsoft.com/office/drawing/2014/main" id="{C53DCA5A-3C24-5058-91E3-97E0BF5F57F9}"/>
              </a:ext>
            </a:extLst>
          </p:cNvPr>
          <p:cNvSpPr txBox="1"/>
          <p:nvPr/>
        </p:nvSpPr>
        <p:spPr>
          <a:xfrm>
            <a:off x="838200" y="4350891"/>
            <a:ext cx="6097904" cy="2031325"/>
          </a:xfrm>
          <a:prstGeom prst="rect">
            <a:avLst/>
          </a:prstGeom>
          <a:noFill/>
        </p:spPr>
        <p:txBody>
          <a:bodyPr wrap="square">
            <a:spAutoFit/>
          </a:bodyPr>
          <a:lstStyle/>
          <a:p>
            <a:r>
              <a:rPr lang="en-US" dirty="0"/>
              <a:t>(a) Map with the directions of the 3D dipole for different energy bins, in Galactic coordinates. The contours of</a:t>
            </a:r>
          </a:p>
          <a:p>
            <a:r>
              <a:rPr lang="en-US" dirty="0"/>
              <a:t>equal probability per unit solid angle, marginalized over the dipole amplitude, that contain the 68% CL range are shown. (b)</a:t>
            </a:r>
          </a:p>
          <a:p>
            <a:r>
              <a:rPr lang="en-US" dirty="0"/>
              <a:t>The evolution of the dipole amplitude with energy, for the four energy bins considered (4-8, 8-16, 16-32, ≥ 32) </a:t>
            </a:r>
            <a:r>
              <a:rPr lang="en-US" dirty="0" err="1"/>
              <a:t>EeV</a:t>
            </a:r>
            <a:r>
              <a:rPr lang="en-US" dirty="0"/>
              <a:t>.</a:t>
            </a:r>
            <a:endParaRPr lang="pt-BR" dirty="0"/>
          </a:p>
        </p:txBody>
      </p:sp>
      <p:sp>
        <p:nvSpPr>
          <p:cNvPr id="9" name="Espaço Reservado para Rodapé 8">
            <a:extLst>
              <a:ext uri="{FF2B5EF4-FFF2-40B4-BE49-F238E27FC236}">
                <a16:creationId xmlns:a16="http://schemas.microsoft.com/office/drawing/2014/main" id="{D3C4D573-4542-BF7E-3050-6FFA156D096E}"/>
              </a:ext>
            </a:extLst>
          </p:cNvPr>
          <p:cNvSpPr>
            <a:spLocks noGrp="1"/>
          </p:cNvSpPr>
          <p:nvPr>
            <p:ph type="ftr" sz="quarter" idx="11"/>
          </p:nvPr>
        </p:nvSpPr>
        <p:spPr/>
        <p:txBody>
          <a:bodyPr/>
          <a:lstStyle/>
          <a:p>
            <a:r>
              <a:rPr lang="pt-BR"/>
              <a:t>F. Catalani HEPNP2025 - Valparaíso - January 10, 2025</a:t>
            </a:r>
          </a:p>
        </p:txBody>
      </p:sp>
      <p:sp>
        <p:nvSpPr>
          <p:cNvPr id="10" name="Espaço Reservado para Número de Slide 9">
            <a:extLst>
              <a:ext uri="{FF2B5EF4-FFF2-40B4-BE49-F238E27FC236}">
                <a16:creationId xmlns:a16="http://schemas.microsoft.com/office/drawing/2014/main" id="{2AE4F548-94A8-52DE-1210-33ED22BBD05E}"/>
              </a:ext>
            </a:extLst>
          </p:cNvPr>
          <p:cNvSpPr>
            <a:spLocks noGrp="1"/>
          </p:cNvSpPr>
          <p:nvPr>
            <p:ph type="sldNum" sz="quarter" idx="12"/>
          </p:nvPr>
        </p:nvSpPr>
        <p:spPr/>
        <p:txBody>
          <a:bodyPr/>
          <a:lstStyle/>
          <a:p>
            <a:fld id="{927D37BD-2E1D-47A2-BAD2-A29FEC3C4970}" type="slidenum">
              <a:rPr lang="pt-BR" smtClean="0"/>
              <a:t>31</a:t>
            </a:fld>
            <a:endParaRPr lang="pt-BR"/>
          </a:p>
        </p:txBody>
      </p:sp>
    </p:spTree>
    <p:extLst>
      <p:ext uri="{BB962C8B-B14F-4D97-AF65-F5344CB8AC3E}">
        <p14:creationId xmlns:p14="http://schemas.microsoft.com/office/powerpoint/2010/main" val="9579469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ço Reservado para Conteúdo 6">
            <a:extLst>
              <a:ext uri="{FF2B5EF4-FFF2-40B4-BE49-F238E27FC236}">
                <a16:creationId xmlns:a16="http://schemas.microsoft.com/office/drawing/2014/main" id="{1D91E95B-CCBE-B874-F91F-30A1D93E639E}"/>
              </a:ext>
            </a:extLst>
          </p:cNvPr>
          <p:cNvPicPr>
            <a:picLocks noGrp="1" noChangeAspect="1"/>
          </p:cNvPicPr>
          <p:nvPr>
            <p:ph idx="1"/>
          </p:nvPr>
        </p:nvPicPr>
        <p:blipFill>
          <a:blip r:embed="rId2"/>
          <a:stretch>
            <a:fillRect/>
          </a:stretch>
        </p:blipFill>
        <p:spPr>
          <a:xfrm>
            <a:off x="838200" y="1075537"/>
            <a:ext cx="10515600" cy="3496933"/>
          </a:xfrm>
        </p:spPr>
      </p:pic>
      <p:sp>
        <p:nvSpPr>
          <p:cNvPr id="4" name="Espaço Reservado para Rodapé 3">
            <a:extLst>
              <a:ext uri="{FF2B5EF4-FFF2-40B4-BE49-F238E27FC236}">
                <a16:creationId xmlns:a16="http://schemas.microsoft.com/office/drawing/2014/main" id="{98BED412-8315-126D-BB85-CCE10BF8C22B}"/>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E9FE7006-CE56-F871-0744-B3DAA33FCD2B}"/>
              </a:ext>
            </a:extLst>
          </p:cNvPr>
          <p:cNvSpPr>
            <a:spLocks noGrp="1"/>
          </p:cNvSpPr>
          <p:nvPr>
            <p:ph type="sldNum" sz="quarter" idx="12"/>
          </p:nvPr>
        </p:nvSpPr>
        <p:spPr/>
        <p:txBody>
          <a:bodyPr/>
          <a:lstStyle/>
          <a:p>
            <a:fld id="{927D37BD-2E1D-47A2-BAD2-A29FEC3C4970}" type="slidenum">
              <a:rPr lang="pt-BR" smtClean="0"/>
              <a:t>32</a:t>
            </a:fld>
            <a:endParaRPr lang="pt-BR"/>
          </a:p>
        </p:txBody>
      </p:sp>
    </p:spTree>
    <p:extLst>
      <p:ext uri="{BB962C8B-B14F-4D97-AF65-F5344CB8AC3E}">
        <p14:creationId xmlns:p14="http://schemas.microsoft.com/office/powerpoint/2010/main" val="1185337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6B2617-01F0-7708-F62C-1FC42A5C4F69}"/>
              </a:ext>
            </a:extLst>
          </p:cNvPr>
          <p:cNvSpPr>
            <a:spLocks noGrp="1"/>
          </p:cNvSpPr>
          <p:nvPr>
            <p:ph type="title"/>
          </p:nvPr>
        </p:nvSpPr>
        <p:spPr/>
        <p:txBody>
          <a:bodyPr/>
          <a:lstStyle/>
          <a:p>
            <a:endParaRPr lang="pt-BR"/>
          </a:p>
        </p:txBody>
      </p:sp>
      <p:pic>
        <p:nvPicPr>
          <p:cNvPr id="5" name="Espaço Reservado para Conteúdo 4" descr="Gráfico, Diagrama&#10;&#10;Descrição gerada automaticamente">
            <a:extLst>
              <a:ext uri="{FF2B5EF4-FFF2-40B4-BE49-F238E27FC236}">
                <a16:creationId xmlns:a16="http://schemas.microsoft.com/office/drawing/2014/main" id="{70CF945E-0AAC-7205-AFD2-98719D383B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43859" y="1825625"/>
            <a:ext cx="8904282" cy="4351338"/>
          </a:xfrm>
        </p:spPr>
      </p:pic>
      <p:sp>
        <p:nvSpPr>
          <p:cNvPr id="7" name="Espaço Reservado para Rodapé 6">
            <a:extLst>
              <a:ext uri="{FF2B5EF4-FFF2-40B4-BE49-F238E27FC236}">
                <a16:creationId xmlns:a16="http://schemas.microsoft.com/office/drawing/2014/main" id="{87CDC4CC-8F90-8D1A-E1D2-156A0D9FBF2F}"/>
              </a:ext>
            </a:extLst>
          </p:cNvPr>
          <p:cNvSpPr>
            <a:spLocks noGrp="1"/>
          </p:cNvSpPr>
          <p:nvPr>
            <p:ph type="ftr" sz="quarter" idx="11"/>
          </p:nvPr>
        </p:nvSpPr>
        <p:spPr/>
        <p:txBody>
          <a:bodyPr/>
          <a:lstStyle/>
          <a:p>
            <a:r>
              <a:rPr lang="pt-BR"/>
              <a:t>F. Catalani HEPNP2025 - Valparaíso - January 10, 2025</a:t>
            </a:r>
          </a:p>
        </p:txBody>
      </p:sp>
      <p:sp>
        <p:nvSpPr>
          <p:cNvPr id="8" name="Espaço Reservado para Número de Slide 7">
            <a:extLst>
              <a:ext uri="{FF2B5EF4-FFF2-40B4-BE49-F238E27FC236}">
                <a16:creationId xmlns:a16="http://schemas.microsoft.com/office/drawing/2014/main" id="{F56B4F5C-B1DE-B7FE-FE49-5E473B9348F1}"/>
              </a:ext>
            </a:extLst>
          </p:cNvPr>
          <p:cNvSpPr>
            <a:spLocks noGrp="1"/>
          </p:cNvSpPr>
          <p:nvPr>
            <p:ph type="sldNum" sz="quarter" idx="12"/>
          </p:nvPr>
        </p:nvSpPr>
        <p:spPr/>
        <p:txBody>
          <a:bodyPr/>
          <a:lstStyle/>
          <a:p>
            <a:fld id="{927D37BD-2E1D-47A2-BAD2-A29FEC3C4970}" type="slidenum">
              <a:rPr lang="pt-BR" smtClean="0"/>
              <a:t>33</a:t>
            </a:fld>
            <a:endParaRPr lang="pt-BR"/>
          </a:p>
        </p:txBody>
      </p:sp>
    </p:spTree>
    <p:extLst>
      <p:ext uri="{BB962C8B-B14F-4D97-AF65-F5344CB8AC3E}">
        <p14:creationId xmlns:p14="http://schemas.microsoft.com/office/powerpoint/2010/main" val="3401370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51E77A-56F4-0533-FA25-F982DD49BF9C}"/>
              </a:ext>
            </a:extLst>
          </p:cNvPr>
          <p:cNvSpPr>
            <a:spLocks noGrp="1"/>
          </p:cNvSpPr>
          <p:nvPr>
            <p:ph type="title"/>
          </p:nvPr>
        </p:nvSpPr>
        <p:spPr/>
        <p:txBody>
          <a:bodyPr/>
          <a:lstStyle/>
          <a:p>
            <a:endParaRPr lang="pt-BR"/>
          </a:p>
        </p:txBody>
      </p:sp>
      <p:pic>
        <p:nvPicPr>
          <p:cNvPr id="5" name="Espaço Reservado para Conteúdo 4" descr="Gráfico, Gráfico de dispersão&#10;&#10;Descrição gerada automaticamente">
            <a:extLst>
              <a:ext uri="{FF2B5EF4-FFF2-40B4-BE49-F238E27FC236}">
                <a16:creationId xmlns:a16="http://schemas.microsoft.com/office/drawing/2014/main" id="{8160F309-17EB-E7CE-DA37-2C851E4CF4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2807" y="1825625"/>
            <a:ext cx="6566385" cy="4351338"/>
          </a:xfrm>
        </p:spPr>
      </p:pic>
      <p:sp>
        <p:nvSpPr>
          <p:cNvPr id="7" name="Espaço Reservado para Rodapé 6">
            <a:extLst>
              <a:ext uri="{FF2B5EF4-FFF2-40B4-BE49-F238E27FC236}">
                <a16:creationId xmlns:a16="http://schemas.microsoft.com/office/drawing/2014/main" id="{CEA81559-0205-DDE3-B7BE-6009A900FC73}"/>
              </a:ext>
            </a:extLst>
          </p:cNvPr>
          <p:cNvSpPr>
            <a:spLocks noGrp="1"/>
          </p:cNvSpPr>
          <p:nvPr>
            <p:ph type="ftr" sz="quarter" idx="11"/>
          </p:nvPr>
        </p:nvSpPr>
        <p:spPr/>
        <p:txBody>
          <a:bodyPr/>
          <a:lstStyle/>
          <a:p>
            <a:r>
              <a:rPr lang="pt-BR"/>
              <a:t>F. Catalani HEPNP2025 - Valparaíso - January 10, 2025</a:t>
            </a:r>
          </a:p>
        </p:txBody>
      </p:sp>
      <p:sp>
        <p:nvSpPr>
          <p:cNvPr id="8" name="Espaço Reservado para Número de Slide 7">
            <a:extLst>
              <a:ext uri="{FF2B5EF4-FFF2-40B4-BE49-F238E27FC236}">
                <a16:creationId xmlns:a16="http://schemas.microsoft.com/office/drawing/2014/main" id="{3215EBE6-1E98-C9A7-00F3-577C0C9F7C24}"/>
              </a:ext>
            </a:extLst>
          </p:cNvPr>
          <p:cNvSpPr>
            <a:spLocks noGrp="1"/>
          </p:cNvSpPr>
          <p:nvPr>
            <p:ph type="sldNum" sz="quarter" idx="12"/>
          </p:nvPr>
        </p:nvSpPr>
        <p:spPr/>
        <p:txBody>
          <a:bodyPr/>
          <a:lstStyle/>
          <a:p>
            <a:fld id="{927D37BD-2E1D-47A2-BAD2-A29FEC3C4970}" type="slidenum">
              <a:rPr lang="pt-BR" smtClean="0"/>
              <a:t>34</a:t>
            </a:fld>
            <a:endParaRPr lang="pt-BR"/>
          </a:p>
        </p:txBody>
      </p:sp>
    </p:spTree>
    <p:extLst>
      <p:ext uri="{BB962C8B-B14F-4D97-AF65-F5344CB8AC3E}">
        <p14:creationId xmlns:p14="http://schemas.microsoft.com/office/powerpoint/2010/main" val="41106286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DB6C55-3FD5-DC91-E55B-AA912839CB4C}"/>
              </a:ext>
            </a:extLst>
          </p:cNvPr>
          <p:cNvSpPr>
            <a:spLocks noGrp="1"/>
          </p:cNvSpPr>
          <p:nvPr>
            <p:ph type="title"/>
          </p:nvPr>
        </p:nvSpPr>
        <p:spPr/>
        <p:txBody>
          <a:bodyPr/>
          <a:lstStyle/>
          <a:p>
            <a:endParaRPr lang="pt-BR"/>
          </a:p>
        </p:txBody>
      </p:sp>
      <p:pic>
        <p:nvPicPr>
          <p:cNvPr id="5" name="Espaço Reservado para Conteúdo 4" descr="Gráfico&#10;&#10;Descrição gerada automaticamente">
            <a:extLst>
              <a:ext uri="{FF2B5EF4-FFF2-40B4-BE49-F238E27FC236}">
                <a16:creationId xmlns:a16="http://schemas.microsoft.com/office/drawing/2014/main" id="{CD992616-9834-B175-DC06-32298C8621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2043" y="1825625"/>
            <a:ext cx="5307913" cy="4351338"/>
          </a:xfrm>
        </p:spPr>
      </p:pic>
      <p:sp>
        <p:nvSpPr>
          <p:cNvPr id="7" name="Espaço Reservado para Rodapé 6">
            <a:extLst>
              <a:ext uri="{FF2B5EF4-FFF2-40B4-BE49-F238E27FC236}">
                <a16:creationId xmlns:a16="http://schemas.microsoft.com/office/drawing/2014/main" id="{06A16C4C-7EBA-9FE4-2E57-156F960B58B2}"/>
              </a:ext>
            </a:extLst>
          </p:cNvPr>
          <p:cNvSpPr>
            <a:spLocks noGrp="1"/>
          </p:cNvSpPr>
          <p:nvPr>
            <p:ph type="ftr" sz="quarter" idx="11"/>
          </p:nvPr>
        </p:nvSpPr>
        <p:spPr/>
        <p:txBody>
          <a:bodyPr/>
          <a:lstStyle/>
          <a:p>
            <a:r>
              <a:rPr lang="pt-BR"/>
              <a:t>F. Catalani HEPNP2025 - Valparaíso - January 10, 2025</a:t>
            </a:r>
          </a:p>
        </p:txBody>
      </p:sp>
      <p:sp>
        <p:nvSpPr>
          <p:cNvPr id="8" name="Espaço Reservado para Número de Slide 7">
            <a:extLst>
              <a:ext uri="{FF2B5EF4-FFF2-40B4-BE49-F238E27FC236}">
                <a16:creationId xmlns:a16="http://schemas.microsoft.com/office/drawing/2014/main" id="{CE898662-F51B-7D0A-FCAB-019CB6E0E88E}"/>
              </a:ext>
            </a:extLst>
          </p:cNvPr>
          <p:cNvSpPr>
            <a:spLocks noGrp="1"/>
          </p:cNvSpPr>
          <p:nvPr>
            <p:ph type="sldNum" sz="quarter" idx="12"/>
          </p:nvPr>
        </p:nvSpPr>
        <p:spPr/>
        <p:txBody>
          <a:bodyPr/>
          <a:lstStyle/>
          <a:p>
            <a:fld id="{927D37BD-2E1D-47A2-BAD2-A29FEC3C4970}" type="slidenum">
              <a:rPr lang="pt-BR" smtClean="0"/>
              <a:t>35</a:t>
            </a:fld>
            <a:endParaRPr lang="pt-BR"/>
          </a:p>
        </p:txBody>
      </p:sp>
    </p:spTree>
    <p:extLst>
      <p:ext uri="{BB962C8B-B14F-4D97-AF65-F5344CB8AC3E}">
        <p14:creationId xmlns:p14="http://schemas.microsoft.com/office/powerpoint/2010/main" val="21765504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a:extLst>
              <a:ext uri="{FF2B5EF4-FFF2-40B4-BE49-F238E27FC236}">
                <a16:creationId xmlns:a16="http://schemas.microsoft.com/office/drawing/2014/main" id="{57A18E66-76FC-4607-140B-61AF28B262AA}"/>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08603578-59B9-CB7A-2D44-6763B7A09F97}"/>
              </a:ext>
            </a:extLst>
          </p:cNvPr>
          <p:cNvSpPr>
            <a:spLocks noGrp="1"/>
          </p:cNvSpPr>
          <p:nvPr>
            <p:ph type="sldNum" sz="quarter" idx="12"/>
          </p:nvPr>
        </p:nvSpPr>
        <p:spPr/>
        <p:txBody>
          <a:bodyPr/>
          <a:lstStyle/>
          <a:p>
            <a:fld id="{927D37BD-2E1D-47A2-BAD2-A29FEC3C4970}" type="slidenum">
              <a:rPr lang="pt-BR" smtClean="0"/>
              <a:t>36</a:t>
            </a:fld>
            <a:endParaRPr lang="pt-BR"/>
          </a:p>
        </p:txBody>
      </p:sp>
      <p:pic>
        <p:nvPicPr>
          <p:cNvPr id="9" name="Imagem 8">
            <a:extLst>
              <a:ext uri="{FF2B5EF4-FFF2-40B4-BE49-F238E27FC236}">
                <a16:creationId xmlns:a16="http://schemas.microsoft.com/office/drawing/2014/main" id="{5271428E-AAA2-3FBC-3591-64CDE45FF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315" y="273685"/>
            <a:ext cx="4238625" cy="4610100"/>
          </a:xfrm>
          <a:prstGeom prst="rect">
            <a:avLst/>
          </a:prstGeom>
        </p:spPr>
      </p:pic>
      <p:pic>
        <p:nvPicPr>
          <p:cNvPr id="10" name="Imagem 9" descr="Gráfico, Gráfico de linhas&#10;&#10;Descrição gerada automaticamente">
            <a:extLst>
              <a:ext uri="{FF2B5EF4-FFF2-40B4-BE49-F238E27FC236}">
                <a16:creationId xmlns:a16="http://schemas.microsoft.com/office/drawing/2014/main" id="{EE94EB15-A046-C8DE-D181-4B84098BB5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4563" y="136525"/>
            <a:ext cx="4392073" cy="5995263"/>
          </a:xfrm>
          <a:prstGeom prst="rect">
            <a:avLst/>
          </a:prstGeom>
        </p:spPr>
      </p:pic>
    </p:spTree>
    <p:extLst>
      <p:ext uri="{BB962C8B-B14F-4D97-AF65-F5344CB8AC3E}">
        <p14:creationId xmlns:p14="http://schemas.microsoft.com/office/powerpoint/2010/main" val="18818865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Rodapé 3">
            <a:extLst>
              <a:ext uri="{FF2B5EF4-FFF2-40B4-BE49-F238E27FC236}">
                <a16:creationId xmlns:a16="http://schemas.microsoft.com/office/drawing/2014/main" id="{B6FAD4BA-9437-E80C-9A7B-F289C442CDD9}"/>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9A4C1D84-948A-ECA3-F19E-F135986459B9}"/>
              </a:ext>
            </a:extLst>
          </p:cNvPr>
          <p:cNvSpPr>
            <a:spLocks noGrp="1"/>
          </p:cNvSpPr>
          <p:nvPr>
            <p:ph type="sldNum" sz="quarter" idx="12"/>
          </p:nvPr>
        </p:nvSpPr>
        <p:spPr/>
        <p:txBody>
          <a:bodyPr/>
          <a:lstStyle/>
          <a:p>
            <a:fld id="{927D37BD-2E1D-47A2-BAD2-A29FEC3C4970}" type="slidenum">
              <a:rPr lang="pt-BR" smtClean="0"/>
              <a:t>37</a:t>
            </a:fld>
            <a:endParaRPr lang="pt-BR"/>
          </a:p>
        </p:txBody>
      </p:sp>
      <p:pic>
        <p:nvPicPr>
          <p:cNvPr id="7" name="Espaço Reservado para Conteúdo 6" descr="Diagrama&#10;&#10;Descrição gerada automaticamente">
            <a:extLst>
              <a:ext uri="{FF2B5EF4-FFF2-40B4-BE49-F238E27FC236}">
                <a16:creationId xmlns:a16="http://schemas.microsoft.com/office/drawing/2014/main" id="{14E3F779-8CF8-9C00-2CF2-6D6B69E24E1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1100" y="2101056"/>
            <a:ext cx="9829800" cy="3800475"/>
          </a:xfrm>
        </p:spPr>
      </p:pic>
    </p:spTree>
    <p:extLst>
      <p:ext uri="{BB962C8B-B14F-4D97-AF65-F5344CB8AC3E}">
        <p14:creationId xmlns:p14="http://schemas.microsoft.com/office/powerpoint/2010/main" val="6614939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6005DA-6692-58B2-37C8-1629B758E09F}"/>
              </a:ext>
            </a:extLst>
          </p:cNvPr>
          <p:cNvSpPr>
            <a:spLocks noGrp="1"/>
          </p:cNvSpPr>
          <p:nvPr>
            <p:ph type="title"/>
          </p:nvPr>
        </p:nvSpPr>
        <p:spPr/>
        <p:txBody>
          <a:bodyPr/>
          <a:lstStyle/>
          <a:p>
            <a:endParaRPr lang="pt-BR" dirty="0"/>
          </a:p>
        </p:txBody>
      </p:sp>
      <p:sp>
        <p:nvSpPr>
          <p:cNvPr id="3" name="Espaço Reservado para Conteúdo 2">
            <a:extLst>
              <a:ext uri="{FF2B5EF4-FFF2-40B4-BE49-F238E27FC236}">
                <a16:creationId xmlns:a16="http://schemas.microsoft.com/office/drawing/2014/main" id="{BABCE1F5-8EC3-4E88-FA32-2335B42AD602}"/>
              </a:ext>
            </a:extLst>
          </p:cNvPr>
          <p:cNvSpPr>
            <a:spLocks noGrp="1"/>
          </p:cNvSpPr>
          <p:nvPr>
            <p:ph idx="1"/>
          </p:nvPr>
        </p:nvSpPr>
        <p:spPr/>
        <p:txBody>
          <a:bodyPr>
            <a:normAutofit/>
          </a:bodyPr>
          <a:lstStyle/>
          <a:p>
            <a:pPr marL="0" indent="0" algn="just">
              <a:buNone/>
            </a:pPr>
            <a:r>
              <a:rPr lang="pt-BR" sz="2000" dirty="0" err="1"/>
              <a:t>Searches</a:t>
            </a:r>
            <a:r>
              <a:rPr lang="pt-BR" sz="2000" dirty="0"/>
              <a:t> for a </a:t>
            </a:r>
            <a:r>
              <a:rPr lang="pt-BR" sz="2000" dirty="0" err="1"/>
              <a:t>diffuse</a:t>
            </a:r>
            <a:r>
              <a:rPr lang="pt-BR" sz="2000" dirty="0"/>
              <a:t> (i.e., </a:t>
            </a:r>
            <a:r>
              <a:rPr lang="pt-BR" sz="2000" dirty="0" err="1"/>
              <a:t>direction-independent</a:t>
            </a:r>
            <a:r>
              <a:rPr lang="pt-BR" sz="2000" dirty="0"/>
              <a:t>, </a:t>
            </a:r>
            <a:r>
              <a:rPr lang="pt-BR" sz="2000" dirty="0" err="1"/>
              <a:t>unresolved</a:t>
            </a:r>
            <a:r>
              <a:rPr lang="pt-BR" sz="2000" dirty="0"/>
              <a:t>) flux </a:t>
            </a:r>
            <a:r>
              <a:rPr lang="pt-BR" sz="2000" dirty="0" err="1"/>
              <a:t>of</a:t>
            </a:r>
            <a:r>
              <a:rPr lang="pt-BR" sz="2000" dirty="0"/>
              <a:t> </a:t>
            </a:r>
            <a:r>
              <a:rPr lang="pt-BR" sz="2000" dirty="0" err="1"/>
              <a:t>photons</a:t>
            </a:r>
            <a:endParaRPr lang="pt-BR" sz="2000" dirty="0"/>
          </a:p>
          <a:p>
            <a:pPr algn="just">
              <a:buFont typeface="Wingdings" panose="05000000000000000000" pitchFamily="2" charset="2"/>
              <a:buChar char="Ø"/>
            </a:pPr>
            <a:r>
              <a:rPr lang="pt-BR" sz="2000" dirty="0"/>
              <a:t> </a:t>
            </a:r>
            <a:r>
              <a:rPr lang="pt-BR" sz="2000" dirty="0" err="1"/>
              <a:t>Different</a:t>
            </a:r>
            <a:r>
              <a:rPr lang="pt-BR" sz="2000" dirty="0"/>
              <a:t> </a:t>
            </a:r>
            <a:r>
              <a:rPr lang="pt-BR" sz="2000" dirty="0" err="1"/>
              <a:t>energy</a:t>
            </a:r>
            <a:r>
              <a:rPr lang="pt-BR" sz="2000" dirty="0"/>
              <a:t> ranges </a:t>
            </a:r>
            <a:r>
              <a:rPr lang="pt-BR" sz="2000" dirty="0" err="1"/>
              <a:t>using</a:t>
            </a:r>
            <a:r>
              <a:rPr lang="pt-BR" sz="2000" dirty="0"/>
              <a:t> data </a:t>
            </a:r>
            <a:r>
              <a:rPr lang="pt-BR" sz="2000" dirty="0" err="1"/>
              <a:t>from</a:t>
            </a:r>
            <a:r>
              <a:rPr lang="pt-BR" sz="2000" dirty="0"/>
              <a:t> </a:t>
            </a:r>
            <a:r>
              <a:rPr lang="pt-BR" sz="2000" dirty="0" err="1"/>
              <a:t>different</a:t>
            </a:r>
            <a:r>
              <a:rPr lang="pt-BR" sz="2000" dirty="0"/>
              <a:t> detector systems:</a:t>
            </a:r>
          </a:p>
          <a:p>
            <a:pPr algn="just">
              <a:buFont typeface="Wingdings" panose="05000000000000000000" pitchFamily="2" charset="2"/>
              <a:buChar char="Ø"/>
            </a:pPr>
            <a:r>
              <a:rPr lang="pt-BR" sz="2000" dirty="0"/>
              <a:t> Above 10</a:t>
            </a:r>
            <a:r>
              <a:rPr lang="pt-BR" sz="2000" baseline="30000" dirty="0"/>
              <a:t>19</a:t>
            </a:r>
            <a:r>
              <a:rPr lang="pt-BR" sz="2000" dirty="0"/>
              <a:t> </a:t>
            </a:r>
            <a:r>
              <a:rPr lang="pt-BR" sz="2000" dirty="0" err="1"/>
              <a:t>eV</a:t>
            </a:r>
            <a:r>
              <a:rPr lang="pt-BR" sz="2000" dirty="0"/>
              <a:t>: 1500 m SD </a:t>
            </a:r>
            <a:r>
              <a:rPr lang="pt-BR" sz="2000" dirty="0" err="1"/>
              <a:t>array</a:t>
            </a:r>
            <a:endParaRPr lang="pt-BR" sz="2000" dirty="0"/>
          </a:p>
          <a:p>
            <a:pPr algn="just">
              <a:buFont typeface="Wingdings" panose="05000000000000000000" pitchFamily="2" charset="2"/>
              <a:buChar char="Ø"/>
            </a:pPr>
            <a:r>
              <a:rPr lang="pt-BR" sz="2000" dirty="0"/>
              <a:t> 10</a:t>
            </a:r>
            <a:r>
              <a:rPr lang="pt-BR" sz="2000" baseline="30000" dirty="0"/>
              <a:t>18</a:t>
            </a:r>
            <a:r>
              <a:rPr lang="pt-BR" sz="2000" dirty="0"/>
              <a:t> </a:t>
            </a:r>
            <a:r>
              <a:rPr lang="pt-BR" sz="2000" dirty="0" err="1"/>
              <a:t>to</a:t>
            </a:r>
            <a:r>
              <a:rPr lang="pt-BR" sz="2000" dirty="0"/>
              <a:t> 10</a:t>
            </a:r>
            <a:r>
              <a:rPr lang="pt-BR" sz="2000" baseline="30000" dirty="0"/>
              <a:t>19</a:t>
            </a:r>
            <a:r>
              <a:rPr lang="pt-BR" sz="2000" dirty="0"/>
              <a:t> </a:t>
            </a:r>
            <a:r>
              <a:rPr lang="pt-BR" sz="2000" dirty="0" err="1"/>
              <a:t>eV</a:t>
            </a:r>
            <a:r>
              <a:rPr lang="pt-BR" sz="2000" dirty="0"/>
              <a:t>: FD + 1500 m SD </a:t>
            </a:r>
            <a:r>
              <a:rPr lang="pt-BR" sz="2000" dirty="0" err="1"/>
              <a:t>array</a:t>
            </a:r>
            <a:r>
              <a:rPr lang="pt-BR" sz="2000" dirty="0"/>
              <a:t> (</a:t>
            </a:r>
            <a:r>
              <a:rPr lang="pt-BR" sz="2000" dirty="0" err="1"/>
              <a:t>hybrid</a:t>
            </a:r>
            <a:r>
              <a:rPr lang="pt-BR" sz="2000" dirty="0"/>
              <a:t> data)</a:t>
            </a:r>
          </a:p>
          <a:p>
            <a:pPr algn="just">
              <a:buFont typeface="Wingdings" panose="05000000000000000000" pitchFamily="2" charset="2"/>
              <a:buChar char="Ø"/>
            </a:pPr>
            <a:r>
              <a:rPr lang="pt-BR" sz="2000" dirty="0"/>
              <a:t> 2 × 10</a:t>
            </a:r>
            <a:r>
              <a:rPr lang="pt-BR" sz="2000" baseline="30000" dirty="0"/>
              <a:t>17</a:t>
            </a:r>
            <a:r>
              <a:rPr lang="pt-BR" sz="2000" dirty="0"/>
              <a:t> </a:t>
            </a:r>
            <a:r>
              <a:rPr lang="pt-BR" sz="2000" dirty="0" err="1"/>
              <a:t>to</a:t>
            </a:r>
            <a:r>
              <a:rPr lang="pt-BR" sz="2000" dirty="0"/>
              <a:t> 10</a:t>
            </a:r>
            <a:r>
              <a:rPr lang="pt-BR" sz="2000" baseline="30000" dirty="0"/>
              <a:t>18</a:t>
            </a:r>
            <a:r>
              <a:rPr lang="pt-BR" sz="2000" dirty="0"/>
              <a:t> </a:t>
            </a:r>
            <a:r>
              <a:rPr lang="pt-BR" sz="2000" dirty="0" err="1"/>
              <a:t>eV</a:t>
            </a:r>
            <a:r>
              <a:rPr lang="pt-BR" sz="2000" dirty="0"/>
              <a:t>: HEAT/</a:t>
            </a:r>
            <a:r>
              <a:rPr lang="pt-BR" sz="2000" dirty="0" err="1"/>
              <a:t>Coihueco</a:t>
            </a:r>
            <a:r>
              <a:rPr lang="pt-BR" sz="2000" dirty="0"/>
              <a:t> + 750 m SD </a:t>
            </a:r>
            <a:r>
              <a:rPr lang="pt-BR" sz="2000" dirty="0" err="1"/>
              <a:t>array</a:t>
            </a:r>
            <a:r>
              <a:rPr lang="pt-BR" sz="2000" dirty="0"/>
              <a:t> (</a:t>
            </a:r>
            <a:r>
              <a:rPr lang="pt-BR" sz="2000" dirty="0" err="1"/>
              <a:t>hybrid</a:t>
            </a:r>
            <a:r>
              <a:rPr lang="pt-BR" sz="2000" dirty="0"/>
              <a:t> data)</a:t>
            </a:r>
          </a:p>
          <a:p>
            <a:pPr algn="just">
              <a:buFont typeface="Wingdings" panose="05000000000000000000" pitchFamily="2" charset="2"/>
              <a:buChar char="Ø"/>
            </a:pPr>
            <a:r>
              <a:rPr lang="pt-BR" sz="2000" dirty="0"/>
              <a:t> </a:t>
            </a:r>
            <a:r>
              <a:rPr lang="pt-BR" sz="2000" dirty="0" err="1"/>
              <a:t>Below</a:t>
            </a:r>
            <a:r>
              <a:rPr lang="pt-BR" sz="2000" dirty="0"/>
              <a:t> 2 × 10</a:t>
            </a:r>
            <a:r>
              <a:rPr lang="pt-BR" sz="2000" baseline="30000" dirty="0"/>
              <a:t>17</a:t>
            </a:r>
            <a:r>
              <a:rPr lang="pt-BR" sz="2000" dirty="0"/>
              <a:t> </a:t>
            </a:r>
            <a:r>
              <a:rPr lang="pt-BR" sz="2000" dirty="0" err="1"/>
              <a:t>eV</a:t>
            </a:r>
            <a:r>
              <a:rPr lang="pt-BR" sz="2000" dirty="0"/>
              <a:t> (</a:t>
            </a:r>
            <a:r>
              <a:rPr lang="pt-BR" sz="2000" dirty="0" err="1"/>
              <a:t>down</a:t>
            </a:r>
            <a:r>
              <a:rPr lang="pt-BR" sz="2000" dirty="0"/>
              <a:t> </a:t>
            </a:r>
            <a:r>
              <a:rPr lang="pt-BR" sz="2000" dirty="0" err="1"/>
              <a:t>to</a:t>
            </a:r>
            <a:r>
              <a:rPr lang="pt-BR" sz="2000" dirty="0"/>
              <a:t> tens </a:t>
            </a:r>
            <a:r>
              <a:rPr lang="pt-BR" sz="2000" dirty="0" err="1"/>
              <a:t>of</a:t>
            </a:r>
            <a:r>
              <a:rPr lang="pt-BR" sz="2000" dirty="0"/>
              <a:t> </a:t>
            </a:r>
            <a:r>
              <a:rPr lang="pt-BR" sz="2000" dirty="0" err="1"/>
              <a:t>PeV</a:t>
            </a:r>
            <a:r>
              <a:rPr lang="pt-BR" sz="2000" dirty="0"/>
              <a:t>): 433 m SD </a:t>
            </a:r>
            <a:r>
              <a:rPr lang="pt-BR" sz="2000" dirty="0" err="1"/>
              <a:t>array</a:t>
            </a:r>
            <a:r>
              <a:rPr lang="pt-BR" sz="2000" dirty="0"/>
              <a:t> + UMD; </a:t>
            </a:r>
          </a:p>
        </p:txBody>
      </p:sp>
      <p:sp>
        <p:nvSpPr>
          <p:cNvPr id="7" name="Espaço Reservado para Rodapé 6">
            <a:extLst>
              <a:ext uri="{FF2B5EF4-FFF2-40B4-BE49-F238E27FC236}">
                <a16:creationId xmlns:a16="http://schemas.microsoft.com/office/drawing/2014/main" id="{94C64BDF-08E5-9567-A7F6-B345040DD3D3}"/>
              </a:ext>
            </a:extLst>
          </p:cNvPr>
          <p:cNvSpPr>
            <a:spLocks noGrp="1"/>
          </p:cNvSpPr>
          <p:nvPr>
            <p:ph type="ftr" sz="quarter" idx="11"/>
          </p:nvPr>
        </p:nvSpPr>
        <p:spPr/>
        <p:txBody>
          <a:bodyPr/>
          <a:lstStyle/>
          <a:p>
            <a:r>
              <a:rPr lang="pt-BR"/>
              <a:t>F. Catalani HEPNP2025 - Valparaíso - January 10, 2025</a:t>
            </a:r>
          </a:p>
        </p:txBody>
      </p:sp>
      <p:sp>
        <p:nvSpPr>
          <p:cNvPr id="8" name="Espaço Reservado para Número de Slide 7">
            <a:extLst>
              <a:ext uri="{FF2B5EF4-FFF2-40B4-BE49-F238E27FC236}">
                <a16:creationId xmlns:a16="http://schemas.microsoft.com/office/drawing/2014/main" id="{1E6EE14A-400F-B53C-DCDE-14AC4D132E9E}"/>
              </a:ext>
            </a:extLst>
          </p:cNvPr>
          <p:cNvSpPr>
            <a:spLocks noGrp="1"/>
          </p:cNvSpPr>
          <p:nvPr>
            <p:ph type="sldNum" sz="quarter" idx="12"/>
          </p:nvPr>
        </p:nvSpPr>
        <p:spPr/>
        <p:txBody>
          <a:bodyPr/>
          <a:lstStyle/>
          <a:p>
            <a:fld id="{927D37BD-2E1D-47A2-BAD2-A29FEC3C4970}" type="slidenum">
              <a:rPr lang="pt-BR" smtClean="0"/>
              <a:t>38</a:t>
            </a:fld>
            <a:endParaRPr lang="pt-BR"/>
          </a:p>
        </p:txBody>
      </p:sp>
    </p:spTree>
    <p:extLst>
      <p:ext uri="{BB962C8B-B14F-4D97-AF65-F5344CB8AC3E}">
        <p14:creationId xmlns:p14="http://schemas.microsoft.com/office/powerpoint/2010/main" val="1386758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52E611A7-A95B-1961-A6B0-672958C33668}"/>
              </a:ext>
            </a:extLst>
          </p:cNvPr>
          <p:cNvSpPr>
            <a:spLocks noGrp="1"/>
          </p:cNvSpPr>
          <p:nvPr>
            <p:ph idx="1"/>
          </p:nvPr>
        </p:nvSpPr>
        <p:spPr/>
        <p:txBody>
          <a:bodyPr>
            <a:normAutofit lnSpcReduction="10000"/>
          </a:bodyPr>
          <a:lstStyle/>
          <a:p>
            <a:r>
              <a:rPr lang="en-US" sz="1800" b="0" i="0" u="none" strike="noStrike" baseline="0" dirty="0">
                <a:latin typeface="TeXGyreTermesX-Regular"/>
              </a:rPr>
              <a:t>results of the blind search for </a:t>
            </a:r>
            <a:r>
              <a:rPr lang="en-US" sz="1800" b="0" i="0" u="none" strike="noStrike" baseline="0" dirty="0" err="1">
                <a:latin typeface="TeXGyreTermesX-Regular"/>
              </a:rPr>
              <a:t>overdensities</a:t>
            </a:r>
            <a:r>
              <a:rPr lang="en-US" sz="1800" b="0" i="0" u="none" strike="noStrike" baseline="0" dirty="0">
                <a:latin typeface="TeXGyreTermesX-Regular"/>
              </a:rPr>
              <a:t> over the exposed sky.</a:t>
            </a:r>
          </a:p>
          <a:p>
            <a:pPr algn="l"/>
            <a:r>
              <a:rPr lang="pt-BR" sz="1800" b="0" i="0" u="none" strike="noStrike" baseline="0" dirty="0">
                <a:latin typeface="TeXGyreTermesX-Regular"/>
              </a:rPr>
              <a:t>For </a:t>
            </a:r>
            <a:r>
              <a:rPr lang="pt-BR" sz="1800" b="0" i="0" u="none" strike="noStrike" baseline="0" dirty="0" err="1">
                <a:latin typeface="TeXGyreTermesX-Regular"/>
              </a:rPr>
              <a:t>this</a:t>
            </a:r>
            <a:r>
              <a:rPr lang="pt-BR" sz="1800" b="0" i="0" u="none" strike="noStrike" baseline="0" dirty="0">
                <a:latin typeface="TeXGyreTermesX-Regular"/>
              </a:rPr>
              <a:t>, </a:t>
            </a:r>
            <a:r>
              <a:rPr lang="en-US" sz="1800" b="0" i="0" u="none" strike="noStrike" baseline="0" dirty="0">
                <a:latin typeface="TeXGyreTermesX-Regular"/>
              </a:rPr>
              <a:t>we do a scan in energy in steps of 1 </a:t>
            </a:r>
            <a:r>
              <a:rPr lang="en-US" sz="1800" b="0" i="0" u="none" strike="noStrike" baseline="0" dirty="0" err="1">
                <a:latin typeface="TeXGyreTermesX-Regular"/>
              </a:rPr>
              <a:t>EeV</a:t>
            </a:r>
            <a:r>
              <a:rPr lang="en-US" sz="1800" b="0" i="0" u="none" strike="noStrike" baseline="0" dirty="0">
                <a:latin typeface="TeXGyreTermesX-Regular"/>
              </a:rPr>
              <a:t> between 32 </a:t>
            </a:r>
            <a:r>
              <a:rPr lang="en-US" sz="1800" b="0" i="0" u="none" strike="noStrike" baseline="0" dirty="0" err="1">
                <a:latin typeface="TeXGyreTermesX-Regular"/>
              </a:rPr>
              <a:t>EeV</a:t>
            </a:r>
            <a:r>
              <a:rPr lang="en-US" sz="1800" b="0" i="0" u="none" strike="noStrike" baseline="0" dirty="0">
                <a:latin typeface="TeXGyreTermesX-Regular"/>
              </a:rPr>
              <a:t> and 80 </a:t>
            </a:r>
            <a:r>
              <a:rPr lang="en-US" sz="1800" b="0" i="0" u="none" strike="noStrike" baseline="0" dirty="0" err="1">
                <a:latin typeface="TeXGyreTermesX-Regular"/>
              </a:rPr>
              <a:t>EeV</a:t>
            </a:r>
            <a:r>
              <a:rPr lang="en-US" sz="1800" b="0" i="0" u="none" strike="noStrike" baseline="0" dirty="0">
                <a:latin typeface="TeXGyreTermesX-Regular"/>
              </a:rPr>
              <a:t> and a scan in the top-hat search radius with steps of 1</a:t>
            </a:r>
            <a:r>
              <a:rPr lang="en-US" sz="1800" b="0" i="0" u="none" strike="noStrike" baseline="0" dirty="0">
                <a:latin typeface="txsys"/>
              </a:rPr>
              <a:t>◦ </a:t>
            </a:r>
            <a:r>
              <a:rPr lang="en-US" sz="1800" b="0" i="0" u="none" strike="noStrike" baseline="0" dirty="0">
                <a:latin typeface="TeXGyreTermesX-Regular"/>
              </a:rPr>
              <a:t>between 1</a:t>
            </a:r>
            <a:r>
              <a:rPr lang="en-US" sz="1800" b="0" i="0" u="none" strike="noStrike" baseline="0" dirty="0">
                <a:latin typeface="txsys"/>
              </a:rPr>
              <a:t>◦ </a:t>
            </a:r>
            <a:r>
              <a:rPr lang="en-US" sz="1800" b="0" i="0" u="none" strike="noStrike" baseline="0" dirty="0">
                <a:latin typeface="TeXGyreTermesX-Regular"/>
              </a:rPr>
              <a:t>and 30</a:t>
            </a:r>
            <a:r>
              <a:rPr lang="en-US" sz="1800" b="0" i="0" u="none" strike="noStrike" baseline="0" dirty="0">
                <a:latin typeface="txsys"/>
              </a:rPr>
              <a:t>◦</a:t>
            </a:r>
            <a:r>
              <a:rPr lang="en-US" sz="1800" b="0" i="0" u="none" strike="noStrike" baseline="0" dirty="0">
                <a:latin typeface="TeXGyreTermesX-Regular"/>
              </a:rPr>
              <a:t>.</a:t>
            </a:r>
          </a:p>
          <a:p>
            <a:pPr algn="l"/>
            <a:r>
              <a:rPr lang="en-US" sz="1800" b="0" i="0" u="none" strike="noStrike" baseline="0" dirty="0">
                <a:latin typeface="TeXGyreTermesX-Regular"/>
              </a:rPr>
              <a:t>Furthermore, there are indications, at the </a:t>
            </a:r>
            <a:r>
              <a:rPr lang="en-US" sz="1800" b="0" i="0" u="none" strike="noStrike" baseline="0" dirty="0">
                <a:latin typeface="txsys"/>
              </a:rPr>
              <a:t>∼</a:t>
            </a:r>
            <a:r>
              <a:rPr lang="en-US" sz="1800" b="0" i="0" u="none" strike="noStrike" baseline="0" dirty="0">
                <a:latin typeface="TeXGyreTermesX-Regular"/>
              </a:rPr>
              <a:t>4</a:t>
            </a:r>
            <a:r>
              <a:rPr lang="en-US" sz="1800" b="0" i="0" u="none" strike="noStrike" baseline="0" dirty="0">
                <a:latin typeface="NewTXMI"/>
              </a:rPr>
              <a:t>𝜎 </a:t>
            </a:r>
            <a:r>
              <a:rPr lang="en-US" sz="1800" b="0" i="0" u="none" strike="noStrike" baseline="0" dirty="0">
                <a:latin typeface="TeXGyreTermesX-Regular"/>
              </a:rPr>
              <a:t>significance level, of anisotropies at intermediate angular scales, which are obtained when comparing the arrival directions against the distribution of potential sources from astrophysical catalogs, in particular that of nearby starburst galaxies, and around the Centaurus region.</a:t>
            </a:r>
          </a:p>
          <a:p>
            <a:pPr algn="l"/>
            <a:r>
              <a:rPr lang="en-US" sz="1800" b="0" i="0" u="none" strike="noStrike" baseline="0" dirty="0">
                <a:latin typeface="CMR10"/>
              </a:rPr>
              <a:t>A promising energy range to look for angular correlation between cosmic rays of extragalactic origin and their sources is at the highest energies, above few tens of </a:t>
            </a:r>
            <a:r>
              <a:rPr lang="en-US" sz="1800" b="0" i="0" u="none" strike="noStrike" baseline="0" dirty="0" err="1">
                <a:latin typeface="CMR10"/>
              </a:rPr>
              <a:t>EeV</a:t>
            </a:r>
            <a:r>
              <a:rPr lang="en-US" sz="1800" b="0" i="0" u="none" strike="noStrike" baseline="0" dirty="0">
                <a:latin typeface="CMR10"/>
              </a:rPr>
              <a:t> (1 </a:t>
            </a:r>
            <a:r>
              <a:rPr lang="en-US" sz="1800" b="0" i="0" u="none" strike="noStrike" baseline="0" dirty="0" err="1">
                <a:latin typeface="CMR10"/>
              </a:rPr>
              <a:t>EeV</a:t>
            </a:r>
            <a:r>
              <a:rPr lang="en-US" sz="1800" b="0" i="0" u="none" strike="noStrike" baseline="0" dirty="0">
                <a:latin typeface="CMR10"/>
              </a:rPr>
              <a:t> </a:t>
            </a:r>
            <a:r>
              <a:rPr lang="en-US" sz="1800" b="0" i="0" u="none" strike="noStrike" baseline="0" dirty="0">
                <a:latin typeface="CMSY10"/>
              </a:rPr>
              <a:t> </a:t>
            </a:r>
            <a:r>
              <a:rPr lang="en-US" sz="1800" b="0" i="0" u="none" strike="noStrike" baseline="0" dirty="0">
                <a:latin typeface="CMR10"/>
              </a:rPr>
              <a:t>10</a:t>
            </a:r>
            <a:r>
              <a:rPr lang="en-US" sz="1800" b="0" i="0" u="none" strike="noStrike" baseline="0" dirty="0">
                <a:latin typeface="CMR7"/>
              </a:rPr>
              <a:t>18 </a:t>
            </a:r>
            <a:r>
              <a:rPr lang="en-US" sz="1800" b="0" i="0" u="none" strike="noStrike" baseline="0" dirty="0">
                <a:latin typeface="CMR10"/>
              </a:rPr>
              <a:t>eV). Despite the flux of these particles being extremely low, the area of 3</a:t>
            </a:r>
            <a:r>
              <a:rPr lang="en-US" sz="1800" b="0" i="0" u="none" strike="noStrike" baseline="0" dirty="0">
                <a:latin typeface="CMMI10"/>
              </a:rPr>
              <a:t>;</a:t>
            </a:r>
            <a:r>
              <a:rPr lang="en-US" sz="1800" b="0" i="0" u="none" strike="noStrike" baseline="0" dirty="0">
                <a:latin typeface="CMR10"/>
              </a:rPr>
              <a:t>000km</a:t>
            </a:r>
            <a:r>
              <a:rPr lang="en-US" sz="1800" b="0" i="0" u="none" strike="noStrike" baseline="0" dirty="0">
                <a:latin typeface="CMR7"/>
              </a:rPr>
              <a:t>2 </a:t>
            </a:r>
            <a:r>
              <a:rPr lang="en-US" sz="1800" b="0" i="0" u="none" strike="noStrike" baseline="0" dirty="0">
                <a:latin typeface="CMR10"/>
              </a:rPr>
              <a:t>covered at the Pierre Auger Observatory, and the 17-year data-taking period of the Phase 1 of its operations, have enabled us to measure the arrival directions of more than 2,600 ultra-high energy cosmic rays above 32EeV. </a:t>
            </a:r>
          </a:p>
          <a:p>
            <a:pPr algn="l"/>
            <a:r>
              <a:rPr lang="en-US" sz="1800" b="0" i="0" u="none" strike="noStrike" baseline="0" dirty="0">
                <a:latin typeface="CMR10"/>
              </a:rPr>
              <a:t>The data set, the largest available at such energies from an integrated exposure of 122</a:t>
            </a:r>
            <a:r>
              <a:rPr lang="en-US" sz="1800" b="0" i="0" u="none" strike="noStrike" baseline="0" dirty="0">
                <a:latin typeface="CMMI10"/>
              </a:rPr>
              <a:t>;</a:t>
            </a:r>
            <a:r>
              <a:rPr lang="en-US" sz="1800" b="0" i="0" u="none" strike="noStrike" baseline="0" dirty="0">
                <a:latin typeface="CMR10"/>
              </a:rPr>
              <a:t>000 km</a:t>
            </a:r>
            <a:r>
              <a:rPr lang="en-US" sz="1800" b="0" i="0" u="none" strike="noStrike" baseline="0" dirty="0">
                <a:latin typeface="CMR7"/>
              </a:rPr>
              <a:t>2 </a:t>
            </a:r>
            <a:r>
              <a:rPr lang="en-US" sz="1800" b="0" i="0" u="none" strike="noStrike" baseline="0" dirty="0" err="1">
                <a:latin typeface="CMR10"/>
              </a:rPr>
              <a:t>sr</a:t>
            </a:r>
            <a:r>
              <a:rPr lang="en-US" sz="1800" b="0" i="0" u="none" strike="noStrike" baseline="0" dirty="0">
                <a:latin typeface="CMR10"/>
              </a:rPr>
              <a:t> yr, and search it for anisotropies over the 3</a:t>
            </a:r>
            <a:r>
              <a:rPr lang="en-US" sz="1800" dirty="0">
                <a:latin typeface="CMMI10"/>
              </a:rPr>
              <a:t>.</a:t>
            </a:r>
            <a:r>
              <a:rPr lang="en-US" sz="1800" b="0" i="0" u="none" strike="noStrike" baseline="0" dirty="0">
                <a:latin typeface="CMR10"/>
              </a:rPr>
              <a:t>4</a:t>
            </a:r>
            <a:r>
              <a:rPr lang="el-GR" sz="1800" b="0" i="0" u="none" strike="noStrike" baseline="0" dirty="0">
                <a:latin typeface="Times New Roman" panose="02020603050405020304" pitchFamily="18" charset="0"/>
                <a:cs typeface="Times New Roman" panose="02020603050405020304" pitchFamily="18" charset="0"/>
              </a:rPr>
              <a:t>π</a:t>
            </a:r>
            <a:r>
              <a:rPr lang="en-US" sz="1800" b="0" i="0" u="none" strike="noStrike" baseline="0" dirty="0">
                <a:latin typeface="CMMI10"/>
              </a:rPr>
              <a:t> </a:t>
            </a:r>
            <a:r>
              <a:rPr lang="en-US" sz="1800" b="0" i="0" u="none" strike="noStrike" baseline="0" dirty="0">
                <a:latin typeface="CMR10"/>
              </a:rPr>
              <a:t>steradians covered with the Observatory. Evidence for a deviation in excess of isotropy at intermediate angular scale, with </a:t>
            </a:r>
            <a:r>
              <a:rPr lang="en-US" sz="1800" b="0" i="0" u="none" strike="noStrike" baseline="0" dirty="0">
                <a:latin typeface="CMSY10"/>
              </a:rPr>
              <a:t> </a:t>
            </a:r>
            <a:r>
              <a:rPr lang="en-US" sz="1800" b="0" i="0" u="none" strike="noStrike" baseline="0" dirty="0">
                <a:latin typeface="CMR10"/>
              </a:rPr>
              <a:t>15</a:t>
            </a:r>
            <a:r>
              <a:rPr lang="en-US" sz="1800" b="0" i="0" u="none" strike="noStrike" baseline="0" dirty="0">
                <a:latin typeface="CMSY7"/>
              </a:rPr>
              <a:t> </a:t>
            </a:r>
            <a:r>
              <a:rPr lang="en-US" sz="1800" b="0" i="0" u="none" strike="noStrike" baseline="0" dirty="0">
                <a:latin typeface="CMR10"/>
              </a:rPr>
              <a:t>Gaussian spread or </a:t>
            </a:r>
            <a:r>
              <a:rPr lang="en-US" sz="1800" b="0" i="0" u="none" strike="noStrike" baseline="0" dirty="0">
                <a:latin typeface="CMSY10"/>
              </a:rPr>
              <a:t> </a:t>
            </a:r>
            <a:r>
              <a:rPr lang="en-US" sz="1800" b="0" i="0" u="none" strike="noStrike" baseline="0" dirty="0">
                <a:latin typeface="CMR10"/>
              </a:rPr>
              <a:t>25</a:t>
            </a:r>
            <a:r>
              <a:rPr lang="en-US" sz="1800" b="0" i="0" u="none" strike="noStrike" baseline="0" dirty="0">
                <a:latin typeface="CMSY7"/>
              </a:rPr>
              <a:t> </a:t>
            </a:r>
            <a:r>
              <a:rPr lang="en-US" sz="1800" b="0" i="0" u="none" strike="noStrike" baseline="0" dirty="0">
                <a:latin typeface="CMR10"/>
              </a:rPr>
              <a:t>top-hat radius, is obtained at the 4</a:t>
            </a:r>
            <a:r>
              <a:rPr lang="el-GR" sz="1800" b="0" i="0" u="none" strike="noStrike" baseline="0" dirty="0">
                <a:latin typeface="Times New Roman" panose="02020603050405020304" pitchFamily="18" charset="0"/>
                <a:cs typeface="Times New Roman" panose="02020603050405020304" pitchFamily="18" charset="0"/>
              </a:rPr>
              <a:t>σ</a:t>
            </a:r>
            <a:r>
              <a:rPr lang="en-US" sz="1800" b="0" i="0" u="none" strike="noStrike" baseline="0" dirty="0">
                <a:latin typeface="CMMI10"/>
              </a:rPr>
              <a:t> </a:t>
            </a:r>
            <a:r>
              <a:rPr lang="en-US" sz="1800" b="0" i="0" u="none" strike="noStrike" baseline="0" dirty="0">
                <a:latin typeface="CMR10"/>
              </a:rPr>
              <a:t>significance level for cosmic-ray energies above </a:t>
            </a:r>
            <a:r>
              <a:rPr lang="en-US" sz="1800" b="0" i="0" u="none" strike="noStrike" baseline="0" dirty="0">
                <a:latin typeface="CMSY10"/>
              </a:rPr>
              <a:t> </a:t>
            </a:r>
            <a:r>
              <a:rPr lang="en-US" sz="1800" b="0" i="0" u="none" strike="noStrike" baseline="0" dirty="0">
                <a:latin typeface="CMR10"/>
              </a:rPr>
              <a:t>40 </a:t>
            </a:r>
            <a:r>
              <a:rPr lang="en-US" sz="1800" b="0" i="0" u="none" strike="noStrike" baseline="0" dirty="0" err="1">
                <a:latin typeface="CMR10"/>
              </a:rPr>
              <a:t>EeV</a:t>
            </a:r>
            <a:r>
              <a:rPr lang="en-US" sz="1800" b="0" i="0" u="none" strike="noStrike" baseline="0" dirty="0">
                <a:latin typeface="CMR10"/>
              </a:rPr>
              <a:t>. </a:t>
            </a:r>
            <a:endParaRPr lang="en-US" sz="1800" b="0" i="0" u="none" strike="noStrike" baseline="0" dirty="0">
              <a:latin typeface="TeXGyreTermesX-Regular"/>
            </a:endParaRPr>
          </a:p>
        </p:txBody>
      </p:sp>
      <p:sp>
        <p:nvSpPr>
          <p:cNvPr id="6" name="Espaço Reservado para Rodapé 5">
            <a:extLst>
              <a:ext uri="{FF2B5EF4-FFF2-40B4-BE49-F238E27FC236}">
                <a16:creationId xmlns:a16="http://schemas.microsoft.com/office/drawing/2014/main" id="{9782DCF2-EAF9-80D7-A90D-79BB2D4BEBC7}"/>
              </a:ext>
            </a:extLst>
          </p:cNvPr>
          <p:cNvSpPr>
            <a:spLocks noGrp="1"/>
          </p:cNvSpPr>
          <p:nvPr>
            <p:ph type="ftr" sz="quarter" idx="11"/>
          </p:nvPr>
        </p:nvSpPr>
        <p:spPr/>
        <p:txBody>
          <a:bodyPr/>
          <a:lstStyle/>
          <a:p>
            <a:r>
              <a:rPr lang="pt-BR"/>
              <a:t>F. Catalani HEPNP2025 - Valparaíso - January 10, 2025</a:t>
            </a:r>
          </a:p>
        </p:txBody>
      </p:sp>
      <p:sp>
        <p:nvSpPr>
          <p:cNvPr id="7" name="Espaço Reservado para Número de Slide 6">
            <a:extLst>
              <a:ext uri="{FF2B5EF4-FFF2-40B4-BE49-F238E27FC236}">
                <a16:creationId xmlns:a16="http://schemas.microsoft.com/office/drawing/2014/main" id="{87FC8278-099E-8B19-05FC-AEA40675CA08}"/>
              </a:ext>
            </a:extLst>
          </p:cNvPr>
          <p:cNvSpPr>
            <a:spLocks noGrp="1"/>
          </p:cNvSpPr>
          <p:nvPr>
            <p:ph type="sldNum" sz="quarter" idx="12"/>
          </p:nvPr>
        </p:nvSpPr>
        <p:spPr/>
        <p:txBody>
          <a:bodyPr/>
          <a:lstStyle/>
          <a:p>
            <a:fld id="{927D37BD-2E1D-47A2-BAD2-A29FEC3C4970}" type="slidenum">
              <a:rPr lang="pt-BR" smtClean="0"/>
              <a:t>39</a:t>
            </a:fld>
            <a:endParaRPr lang="pt-BR"/>
          </a:p>
        </p:txBody>
      </p:sp>
    </p:spTree>
    <p:extLst>
      <p:ext uri="{BB962C8B-B14F-4D97-AF65-F5344CB8AC3E}">
        <p14:creationId xmlns:p14="http://schemas.microsoft.com/office/powerpoint/2010/main" val="2605506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D3E92F-4292-40A0-36DD-9248264526C6}"/>
              </a:ext>
            </a:extLst>
          </p:cNvPr>
          <p:cNvSpPr>
            <a:spLocks noGrp="1"/>
          </p:cNvSpPr>
          <p:nvPr>
            <p:ph type="title"/>
          </p:nvPr>
        </p:nvSpPr>
        <p:spPr>
          <a:xfrm>
            <a:off x="6816090" y="2868295"/>
            <a:ext cx="5025390" cy="1017905"/>
          </a:xfrm>
        </p:spPr>
        <p:txBody>
          <a:bodyPr>
            <a:normAutofit/>
          </a:bodyPr>
          <a:lstStyle/>
          <a:p>
            <a:pPr algn="ctr"/>
            <a:r>
              <a:rPr lang="pt-BR" sz="2800" b="1" dirty="0"/>
              <a:t>Ultra High Energy </a:t>
            </a:r>
            <a:r>
              <a:rPr lang="pt-BR" sz="2800" b="1" dirty="0" err="1"/>
              <a:t>Cosmic</a:t>
            </a:r>
            <a:r>
              <a:rPr lang="pt-BR" sz="2800" b="1" dirty="0"/>
              <a:t> </a:t>
            </a:r>
            <a:r>
              <a:rPr lang="pt-BR" sz="2800" b="1" dirty="0" err="1"/>
              <a:t>Rays</a:t>
            </a:r>
            <a:r>
              <a:rPr lang="pt-BR" sz="2800" b="1" dirty="0"/>
              <a:t> (UHECR) Spectrum</a:t>
            </a:r>
          </a:p>
        </p:txBody>
      </p:sp>
      <p:sp>
        <p:nvSpPr>
          <p:cNvPr id="4" name="Espaço Reservado para Rodapé 3">
            <a:extLst>
              <a:ext uri="{FF2B5EF4-FFF2-40B4-BE49-F238E27FC236}">
                <a16:creationId xmlns:a16="http://schemas.microsoft.com/office/drawing/2014/main" id="{BEB56687-823D-1FAC-1DA0-D9F703A96BC1}"/>
              </a:ext>
            </a:extLst>
          </p:cNvPr>
          <p:cNvSpPr>
            <a:spLocks noGrp="1"/>
          </p:cNvSpPr>
          <p:nvPr>
            <p:ph type="ftr" sz="quarter" idx="11"/>
          </p:nvPr>
        </p:nvSpPr>
        <p:spPr>
          <a:xfrm>
            <a:off x="6667500" y="6356349"/>
            <a:ext cx="4114800" cy="365125"/>
          </a:xfrm>
        </p:spPr>
        <p:txBody>
          <a:bodyPr/>
          <a:lstStyle/>
          <a:p>
            <a:r>
              <a:rPr lang="pt-BR"/>
              <a:t>F. Catalani HEPNP2025 - Valparaíso - January 10, 2025</a:t>
            </a:r>
            <a:endParaRPr lang="pt-BR" dirty="0"/>
          </a:p>
        </p:txBody>
      </p:sp>
      <p:sp>
        <p:nvSpPr>
          <p:cNvPr id="5" name="Espaço Reservado para Número de Slide 4">
            <a:extLst>
              <a:ext uri="{FF2B5EF4-FFF2-40B4-BE49-F238E27FC236}">
                <a16:creationId xmlns:a16="http://schemas.microsoft.com/office/drawing/2014/main" id="{55116AAD-1A58-BFEA-AE4C-8889B5F95417}"/>
              </a:ext>
            </a:extLst>
          </p:cNvPr>
          <p:cNvSpPr>
            <a:spLocks noGrp="1"/>
          </p:cNvSpPr>
          <p:nvPr>
            <p:ph type="sldNum" sz="quarter" idx="12"/>
          </p:nvPr>
        </p:nvSpPr>
        <p:spPr/>
        <p:txBody>
          <a:bodyPr/>
          <a:lstStyle/>
          <a:p>
            <a:fld id="{927D37BD-2E1D-47A2-BAD2-A29FEC3C4970}" type="slidenum">
              <a:rPr lang="pt-BR" smtClean="0"/>
              <a:t>4</a:t>
            </a:fld>
            <a:endParaRPr lang="pt-BR"/>
          </a:p>
        </p:txBody>
      </p:sp>
      <p:pic>
        <p:nvPicPr>
          <p:cNvPr id="7" name="Imagem 6" descr="Interface gráfica do usuário&#10;&#10;Descrição gerada automaticamente com confiança média">
            <a:extLst>
              <a:ext uri="{FF2B5EF4-FFF2-40B4-BE49-F238E27FC236}">
                <a16:creationId xmlns:a16="http://schemas.microsoft.com/office/drawing/2014/main" id="{69B9B17E-510E-975C-43E0-5F637F4ADF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260" y="994410"/>
            <a:ext cx="5564266" cy="5863590"/>
          </a:xfrm>
          <a:prstGeom prst="rect">
            <a:avLst/>
          </a:prstGeom>
        </p:spPr>
      </p:pic>
      <p:sp>
        <p:nvSpPr>
          <p:cNvPr id="8" name="Seta: da Esquerda para a Direita 7">
            <a:extLst>
              <a:ext uri="{FF2B5EF4-FFF2-40B4-BE49-F238E27FC236}">
                <a16:creationId xmlns:a16="http://schemas.microsoft.com/office/drawing/2014/main" id="{41269D78-5A72-4871-E38E-A97AABA67011}"/>
              </a:ext>
            </a:extLst>
          </p:cNvPr>
          <p:cNvSpPr/>
          <p:nvPr/>
        </p:nvSpPr>
        <p:spPr>
          <a:xfrm>
            <a:off x="4852904" y="727298"/>
            <a:ext cx="1422165" cy="278541"/>
          </a:xfrm>
          <a:prstGeom prst="leftRightArrow">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da Esquerda para a Direita 8">
            <a:extLst>
              <a:ext uri="{FF2B5EF4-FFF2-40B4-BE49-F238E27FC236}">
                <a16:creationId xmlns:a16="http://schemas.microsoft.com/office/drawing/2014/main" id="{0BAD6E7E-A69B-5BAA-AEF0-27FBB4D18EE1}"/>
              </a:ext>
            </a:extLst>
          </p:cNvPr>
          <p:cNvSpPr/>
          <p:nvPr/>
        </p:nvSpPr>
        <p:spPr>
          <a:xfrm>
            <a:off x="1846812" y="734506"/>
            <a:ext cx="2908067" cy="248473"/>
          </a:xfrm>
          <a:prstGeom prst="leftRightArrow">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CaixaDeTexto 9">
            <a:extLst>
              <a:ext uri="{FF2B5EF4-FFF2-40B4-BE49-F238E27FC236}">
                <a16:creationId xmlns:a16="http://schemas.microsoft.com/office/drawing/2014/main" id="{75F8A595-4DF9-1EC8-A35C-1363BEDE18E6}"/>
              </a:ext>
            </a:extLst>
          </p:cNvPr>
          <p:cNvSpPr txBox="1"/>
          <p:nvPr/>
        </p:nvSpPr>
        <p:spPr>
          <a:xfrm>
            <a:off x="1934745" y="353695"/>
            <a:ext cx="4274953" cy="338554"/>
          </a:xfrm>
          <a:prstGeom prst="rect">
            <a:avLst/>
          </a:prstGeom>
          <a:noFill/>
        </p:spPr>
        <p:txBody>
          <a:bodyPr wrap="none" rtlCol="0">
            <a:spAutoFit/>
          </a:bodyPr>
          <a:lstStyle/>
          <a:p>
            <a:r>
              <a:rPr lang="pt-BR" sz="1600" b="1" dirty="0">
                <a:solidFill>
                  <a:schemeClr val="tx2">
                    <a:lumMod val="50000"/>
                    <a:lumOff val="50000"/>
                  </a:schemeClr>
                </a:solidFill>
              </a:rPr>
              <a:t>             </a:t>
            </a:r>
            <a:r>
              <a:rPr lang="pt-BR" sz="1600" b="1" dirty="0" err="1">
                <a:solidFill>
                  <a:schemeClr val="tx2">
                    <a:lumMod val="50000"/>
                    <a:lumOff val="50000"/>
                  </a:schemeClr>
                </a:solidFill>
              </a:rPr>
              <a:t>Galactic</a:t>
            </a:r>
            <a:r>
              <a:rPr lang="pt-BR" sz="1600" b="1" dirty="0">
                <a:solidFill>
                  <a:schemeClr val="tx2">
                    <a:lumMod val="50000"/>
                    <a:lumOff val="50000"/>
                  </a:schemeClr>
                </a:solidFill>
              </a:rPr>
              <a:t>                                     </a:t>
            </a:r>
            <a:r>
              <a:rPr lang="pt-BR" sz="1600" b="1" dirty="0" err="1">
                <a:solidFill>
                  <a:schemeClr val="tx2">
                    <a:lumMod val="50000"/>
                    <a:lumOff val="50000"/>
                  </a:schemeClr>
                </a:solidFill>
              </a:rPr>
              <a:t>Extragalactic</a:t>
            </a:r>
            <a:endParaRPr lang="pt-BR" sz="1600" b="1" dirty="0">
              <a:solidFill>
                <a:schemeClr val="tx2">
                  <a:lumMod val="50000"/>
                  <a:lumOff val="50000"/>
                </a:schemeClr>
              </a:solidFill>
            </a:endParaRPr>
          </a:p>
        </p:txBody>
      </p:sp>
      <p:sp>
        <p:nvSpPr>
          <p:cNvPr id="3" name="CaixaDeTexto 2">
            <a:extLst>
              <a:ext uri="{FF2B5EF4-FFF2-40B4-BE49-F238E27FC236}">
                <a16:creationId xmlns:a16="http://schemas.microsoft.com/office/drawing/2014/main" id="{58A07A78-79EF-5473-BF88-9015F0A5200C}"/>
              </a:ext>
            </a:extLst>
          </p:cNvPr>
          <p:cNvSpPr txBox="1"/>
          <p:nvPr/>
        </p:nvSpPr>
        <p:spPr>
          <a:xfrm>
            <a:off x="6816090" y="5657850"/>
            <a:ext cx="1420004" cy="276999"/>
          </a:xfrm>
          <a:prstGeom prst="rect">
            <a:avLst/>
          </a:prstGeom>
          <a:noFill/>
        </p:spPr>
        <p:txBody>
          <a:bodyPr wrap="none" rtlCol="0">
            <a:spAutoFit/>
          </a:bodyPr>
          <a:lstStyle/>
          <a:p>
            <a:r>
              <a:rPr lang="pt-BR" sz="1200" dirty="0"/>
              <a:t>Graphic </a:t>
            </a:r>
            <a:r>
              <a:rPr lang="pt-BR" sz="1200" dirty="0" err="1"/>
              <a:t>by</a:t>
            </a:r>
            <a:r>
              <a:rPr lang="pt-BR" sz="1200" dirty="0"/>
              <a:t> C. </a:t>
            </a:r>
            <a:r>
              <a:rPr lang="pt-BR" sz="1200" dirty="0" err="1"/>
              <a:t>Evoli</a:t>
            </a:r>
            <a:endParaRPr lang="pt-BR" sz="1200" dirty="0"/>
          </a:p>
        </p:txBody>
      </p:sp>
      <p:sp>
        <p:nvSpPr>
          <p:cNvPr id="6" name="Retângulo 5">
            <a:extLst>
              <a:ext uri="{FF2B5EF4-FFF2-40B4-BE49-F238E27FC236}">
                <a16:creationId xmlns:a16="http://schemas.microsoft.com/office/drawing/2014/main" id="{E9E5A62B-DFBD-FBEB-AAF1-C6F986836381}"/>
              </a:ext>
            </a:extLst>
          </p:cNvPr>
          <p:cNvSpPr/>
          <p:nvPr/>
        </p:nvSpPr>
        <p:spPr>
          <a:xfrm>
            <a:off x="4852904" y="1657350"/>
            <a:ext cx="1422165" cy="4560570"/>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Conector de Seta Reta 11">
            <a:extLst>
              <a:ext uri="{FF2B5EF4-FFF2-40B4-BE49-F238E27FC236}">
                <a16:creationId xmlns:a16="http://schemas.microsoft.com/office/drawing/2014/main" id="{D98FBD5A-42DD-8BBB-39EE-DA25369DCC52}"/>
              </a:ext>
            </a:extLst>
          </p:cNvPr>
          <p:cNvCxnSpPr/>
          <p:nvPr/>
        </p:nvCxnSpPr>
        <p:spPr>
          <a:xfrm flipH="1">
            <a:off x="6297929" y="3465513"/>
            <a:ext cx="1465184" cy="72009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838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FB527D-BC90-4908-A9D5-D02A45BCF013}"/>
              </a:ext>
            </a:extLst>
          </p:cNvPr>
          <p:cNvSpPr>
            <a:spLocks noGrp="1"/>
          </p:cNvSpPr>
          <p:nvPr>
            <p:ph type="title"/>
          </p:nvPr>
        </p:nvSpPr>
        <p:spPr/>
        <p:txBody>
          <a:bodyPr/>
          <a:lstStyle/>
          <a:p>
            <a:r>
              <a:rPr lang="pt-BR" dirty="0" err="1"/>
              <a:t>AugerPrime</a:t>
            </a:r>
            <a:endParaRPr lang="pt-BR" dirty="0"/>
          </a:p>
        </p:txBody>
      </p:sp>
      <p:pic>
        <p:nvPicPr>
          <p:cNvPr id="5" name="Espaço Reservado para Conteúdo 4" descr="Diagrama&#10;&#10;Descrição gerada automaticamente">
            <a:extLst>
              <a:ext uri="{FF2B5EF4-FFF2-40B4-BE49-F238E27FC236}">
                <a16:creationId xmlns:a16="http://schemas.microsoft.com/office/drawing/2014/main" id="{B01F65E8-4B8C-6647-7B73-6C299DA6D6C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9409" y="1958022"/>
            <a:ext cx="9310221" cy="4351338"/>
          </a:xfrm>
        </p:spPr>
      </p:pic>
      <p:sp>
        <p:nvSpPr>
          <p:cNvPr id="4" name="CaixaDeTexto 3">
            <a:extLst>
              <a:ext uri="{FF2B5EF4-FFF2-40B4-BE49-F238E27FC236}">
                <a16:creationId xmlns:a16="http://schemas.microsoft.com/office/drawing/2014/main" id="{AA3DFF84-5FFB-F1FF-3091-D9746D3EF8C9}"/>
              </a:ext>
            </a:extLst>
          </p:cNvPr>
          <p:cNvSpPr txBox="1"/>
          <p:nvPr/>
        </p:nvSpPr>
        <p:spPr>
          <a:xfrm>
            <a:off x="4843463" y="566678"/>
            <a:ext cx="6097904" cy="1384995"/>
          </a:xfrm>
          <a:prstGeom prst="rect">
            <a:avLst/>
          </a:prstGeom>
          <a:noFill/>
        </p:spPr>
        <p:txBody>
          <a:bodyPr wrap="square">
            <a:spAutoFit/>
          </a:bodyPr>
          <a:lstStyle/>
          <a:p>
            <a:r>
              <a:rPr lang="en-US" sz="1200" dirty="0"/>
              <a:t>WCD/SSD/RD can collect multi-hybrid events with a 100% duty cycle</a:t>
            </a:r>
          </a:p>
          <a:p>
            <a:r>
              <a:rPr lang="en-US" sz="1200" dirty="0"/>
              <a:t>Separation of shower components can be obtained</a:t>
            </a:r>
          </a:p>
          <a:p>
            <a:r>
              <a:rPr lang="en-US" sz="1200" dirty="0"/>
              <a:t>• by WCD/SSD for events up to ~600</a:t>
            </a:r>
          </a:p>
          <a:p>
            <a:r>
              <a:rPr lang="en-US" sz="1200" dirty="0"/>
              <a:t>• by WCD/RD for inclined events &gt;600</a:t>
            </a:r>
          </a:p>
          <a:p>
            <a:r>
              <a:rPr lang="en-US" sz="1200" dirty="0"/>
              <a:t>• by WCD/SSD/UMD extending the mass sensitivity to the lower energies and</a:t>
            </a:r>
          </a:p>
          <a:p>
            <a:r>
              <a:rPr lang="en-US" sz="1200" dirty="0"/>
              <a:t>improving the photons/hadrons discrimination</a:t>
            </a:r>
          </a:p>
          <a:p>
            <a:r>
              <a:rPr lang="en-US" sz="1200" dirty="0"/>
              <a:t>• With UUB we will enhance the sensitivity of triggers to electromagnetic signals</a:t>
            </a:r>
            <a:endParaRPr lang="pt-BR" sz="1200" dirty="0"/>
          </a:p>
        </p:txBody>
      </p:sp>
      <p:sp>
        <p:nvSpPr>
          <p:cNvPr id="8" name="Espaço Reservado para Rodapé 7">
            <a:extLst>
              <a:ext uri="{FF2B5EF4-FFF2-40B4-BE49-F238E27FC236}">
                <a16:creationId xmlns:a16="http://schemas.microsoft.com/office/drawing/2014/main" id="{FE68BD94-F8C1-B7E2-D3D9-1EF88083674C}"/>
              </a:ext>
            </a:extLst>
          </p:cNvPr>
          <p:cNvSpPr>
            <a:spLocks noGrp="1"/>
          </p:cNvSpPr>
          <p:nvPr>
            <p:ph type="ftr" sz="quarter" idx="11"/>
          </p:nvPr>
        </p:nvSpPr>
        <p:spPr/>
        <p:txBody>
          <a:bodyPr/>
          <a:lstStyle/>
          <a:p>
            <a:r>
              <a:rPr lang="pt-BR"/>
              <a:t>F. Catalani HEPNP2025 - Valparaíso - January 10, 2025</a:t>
            </a:r>
          </a:p>
        </p:txBody>
      </p:sp>
      <p:sp>
        <p:nvSpPr>
          <p:cNvPr id="9" name="Espaço Reservado para Número de Slide 8">
            <a:extLst>
              <a:ext uri="{FF2B5EF4-FFF2-40B4-BE49-F238E27FC236}">
                <a16:creationId xmlns:a16="http://schemas.microsoft.com/office/drawing/2014/main" id="{63C19BB1-55DA-2A7F-CAE4-398AE128497C}"/>
              </a:ext>
            </a:extLst>
          </p:cNvPr>
          <p:cNvSpPr>
            <a:spLocks noGrp="1"/>
          </p:cNvSpPr>
          <p:nvPr>
            <p:ph type="sldNum" sz="quarter" idx="12"/>
          </p:nvPr>
        </p:nvSpPr>
        <p:spPr/>
        <p:txBody>
          <a:bodyPr/>
          <a:lstStyle/>
          <a:p>
            <a:fld id="{927D37BD-2E1D-47A2-BAD2-A29FEC3C4970}" type="slidenum">
              <a:rPr lang="pt-BR" smtClean="0"/>
              <a:t>40</a:t>
            </a:fld>
            <a:endParaRPr lang="pt-BR"/>
          </a:p>
        </p:txBody>
      </p:sp>
    </p:spTree>
    <p:extLst>
      <p:ext uri="{BB962C8B-B14F-4D97-AF65-F5344CB8AC3E}">
        <p14:creationId xmlns:p14="http://schemas.microsoft.com/office/powerpoint/2010/main" val="2171601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54BD46FD-986B-EC24-0B55-49B1159EF2ED}"/>
              </a:ext>
            </a:extLst>
          </p:cNvPr>
          <p:cNvPicPr>
            <a:picLocks noChangeAspect="1"/>
          </p:cNvPicPr>
          <p:nvPr/>
        </p:nvPicPr>
        <p:blipFill>
          <a:blip r:embed="rId2"/>
          <a:stretch>
            <a:fillRect/>
          </a:stretch>
        </p:blipFill>
        <p:spPr>
          <a:xfrm>
            <a:off x="523596" y="1303020"/>
            <a:ext cx="2685327" cy="4094672"/>
          </a:xfrm>
          <a:prstGeom prst="rect">
            <a:avLst/>
          </a:prstGeom>
        </p:spPr>
      </p:pic>
      <p:pic>
        <p:nvPicPr>
          <p:cNvPr id="10" name="Espaço Reservado para Conteúdo 9" descr="Tela de computador com texto preto sobre fundo branco&#10;&#10;Descrição gerada automaticamente com confiança média">
            <a:extLst>
              <a:ext uri="{FF2B5EF4-FFF2-40B4-BE49-F238E27FC236}">
                <a16:creationId xmlns:a16="http://schemas.microsoft.com/office/drawing/2014/main" id="{5339126B-7194-AE18-F7C2-778F4EF80FC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42088" y="792734"/>
            <a:ext cx="7823396" cy="5189854"/>
          </a:xfrm>
          <a:ln w="25400">
            <a:solidFill>
              <a:schemeClr val="accent1">
                <a:shade val="15000"/>
              </a:schemeClr>
            </a:solidFill>
          </a:ln>
        </p:spPr>
      </p:pic>
      <p:sp>
        <p:nvSpPr>
          <p:cNvPr id="2" name="Título 1">
            <a:extLst>
              <a:ext uri="{FF2B5EF4-FFF2-40B4-BE49-F238E27FC236}">
                <a16:creationId xmlns:a16="http://schemas.microsoft.com/office/drawing/2014/main" id="{D79B042E-2FF2-4849-F307-7787F894538A}"/>
              </a:ext>
            </a:extLst>
          </p:cNvPr>
          <p:cNvSpPr>
            <a:spLocks noGrp="1"/>
          </p:cNvSpPr>
          <p:nvPr>
            <p:ph type="title"/>
          </p:nvPr>
        </p:nvSpPr>
        <p:spPr>
          <a:xfrm>
            <a:off x="392430" y="559435"/>
            <a:ext cx="3505199" cy="5189855"/>
          </a:xfrm>
        </p:spPr>
        <p:txBody>
          <a:bodyPr>
            <a:noAutofit/>
          </a:bodyPr>
          <a:lstStyle/>
          <a:p>
            <a:r>
              <a:rPr lang="pt-BR" sz="1800" b="1" dirty="0"/>
              <a:t>1665 </a:t>
            </a:r>
            <a:r>
              <a:rPr lang="pt-BR" sz="1800" b="1" dirty="0" err="1"/>
              <a:t>Water</a:t>
            </a:r>
            <a:r>
              <a:rPr lang="pt-BR" sz="1800" b="1" dirty="0"/>
              <a:t>-Cherenkov </a:t>
            </a:r>
            <a:br>
              <a:rPr lang="pt-BR" sz="1800" b="1" dirty="0"/>
            </a:br>
            <a:r>
              <a:rPr lang="pt-BR" sz="1800" b="1" dirty="0" err="1"/>
              <a:t>stations</a:t>
            </a:r>
            <a:br>
              <a:rPr lang="pt-BR" sz="1800" dirty="0"/>
            </a:br>
            <a:r>
              <a:rPr lang="pt-BR" sz="1800" dirty="0"/>
              <a:t> SD1500 : 1600, 1.5 km grid;</a:t>
            </a:r>
            <a:br>
              <a:rPr lang="pt-BR" sz="1800" dirty="0"/>
            </a:br>
            <a:r>
              <a:rPr lang="pt-BR" sz="1800" dirty="0"/>
              <a:t> SD750: 61, 750 m grid</a:t>
            </a:r>
            <a:br>
              <a:rPr lang="pt-BR" sz="1800" dirty="0"/>
            </a:br>
            <a:r>
              <a:rPr lang="pt-BR" sz="1800" dirty="0"/>
              <a:t> SD433: 19, 433 m grid</a:t>
            </a:r>
            <a:br>
              <a:rPr lang="pt-BR" sz="1800" dirty="0"/>
            </a:br>
            <a:br>
              <a:rPr lang="pt-BR" sz="1800" dirty="0"/>
            </a:br>
            <a:r>
              <a:rPr lang="pt-BR" sz="1800" dirty="0"/>
              <a:t> </a:t>
            </a:r>
            <a:r>
              <a:rPr lang="pt-BR" sz="1800" b="1" dirty="0"/>
              <a:t>4 </a:t>
            </a:r>
            <a:r>
              <a:rPr lang="pt-BR" sz="1800" b="1" dirty="0" err="1"/>
              <a:t>Fluorescence</a:t>
            </a:r>
            <a:r>
              <a:rPr lang="pt-BR" sz="1800" b="1" dirty="0"/>
              <a:t> sites</a:t>
            </a:r>
            <a:br>
              <a:rPr lang="pt-BR" sz="1800" dirty="0"/>
            </a:br>
            <a:r>
              <a:rPr lang="pt-BR" sz="1800" dirty="0"/>
              <a:t> 24 telescopes, 1-30</a:t>
            </a:r>
            <a:r>
              <a:rPr lang="pt-BR" sz="1800" baseline="30000" dirty="0"/>
              <a:t>0</a:t>
            </a:r>
            <a:r>
              <a:rPr lang="pt-BR" sz="1800" dirty="0"/>
              <a:t> </a:t>
            </a:r>
            <a:r>
              <a:rPr lang="pt-BR" sz="1800" dirty="0" err="1"/>
              <a:t>FoV</a:t>
            </a:r>
            <a:br>
              <a:rPr lang="pt-BR" sz="1800" dirty="0"/>
            </a:br>
            <a:r>
              <a:rPr lang="pt-BR" sz="1800" dirty="0"/>
              <a:t> 3 High </a:t>
            </a:r>
            <a:r>
              <a:rPr lang="pt-BR" sz="1800" dirty="0" err="1"/>
              <a:t>Elevation</a:t>
            </a:r>
            <a:r>
              <a:rPr lang="pt-BR" sz="1800" dirty="0"/>
              <a:t> Telescopes, </a:t>
            </a:r>
            <a:br>
              <a:rPr lang="pt-BR" sz="1800" dirty="0"/>
            </a:br>
            <a:r>
              <a:rPr lang="pt-BR" sz="1800" dirty="0"/>
              <a:t>30-60</a:t>
            </a:r>
            <a:r>
              <a:rPr lang="pt-BR" sz="1800" baseline="30000" dirty="0"/>
              <a:t>o</a:t>
            </a:r>
            <a:r>
              <a:rPr lang="pt-BR" sz="1800" dirty="0"/>
              <a:t> </a:t>
            </a:r>
            <a:r>
              <a:rPr lang="pt-BR" sz="1800" dirty="0" err="1"/>
              <a:t>FoV</a:t>
            </a:r>
            <a:br>
              <a:rPr lang="pt-BR" sz="1800" dirty="0"/>
            </a:br>
            <a:br>
              <a:rPr lang="pt-BR" sz="1800" dirty="0"/>
            </a:br>
            <a:r>
              <a:rPr lang="pt-BR" sz="1800" b="1" dirty="0"/>
              <a:t> </a:t>
            </a:r>
            <a:r>
              <a:rPr lang="pt-BR" sz="1800" b="1" dirty="0" err="1"/>
              <a:t>Engineering</a:t>
            </a:r>
            <a:r>
              <a:rPr lang="pt-BR" sz="1800" b="1" dirty="0"/>
              <a:t> </a:t>
            </a:r>
            <a:r>
              <a:rPr lang="pt-BR" sz="1800" b="1" dirty="0" err="1"/>
              <a:t>arrays</a:t>
            </a:r>
            <a:br>
              <a:rPr lang="pt-BR" sz="1800" dirty="0"/>
            </a:br>
            <a:r>
              <a:rPr lang="pt-BR" sz="1800" dirty="0"/>
              <a:t> AERA: 153 radio </a:t>
            </a:r>
            <a:r>
              <a:rPr lang="pt-BR" sz="1800" dirty="0" err="1"/>
              <a:t>antennas</a:t>
            </a:r>
            <a:br>
              <a:rPr lang="pt-BR" sz="1800" dirty="0"/>
            </a:br>
            <a:r>
              <a:rPr lang="pt-BR" sz="1800" dirty="0"/>
              <a:t> UMD: 24 underground </a:t>
            </a:r>
            <a:r>
              <a:rPr lang="pt-BR" sz="1800" dirty="0" err="1"/>
              <a:t>muon</a:t>
            </a:r>
            <a:r>
              <a:rPr lang="pt-BR" sz="1800" dirty="0"/>
              <a:t> </a:t>
            </a:r>
            <a:r>
              <a:rPr lang="pt-BR" sz="1800" dirty="0" err="1"/>
              <a:t>detectors</a:t>
            </a:r>
            <a:br>
              <a:rPr lang="pt-BR" sz="1800" dirty="0"/>
            </a:br>
            <a:br>
              <a:rPr lang="pt-BR" sz="1800" dirty="0"/>
            </a:br>
            <a:r>
              <a:rPr lang="pt-BR" sz="1800" b="1" dirty="0"/>
              <a:t>The Pierre Auger </a:t>
            </a:r>
            <a:r>
              <a:rPr lang="pt-BR" sz="1800" b="1" dirty="0" err="1"/>
              <a:t>Observatory</a:t>
            </a:r>
            <a:br>
              <a:rPr lang="pt-BR" sz="1800" b="1" dirty="0"/>
            </a:br>
            <a:r>
              <a:rPr lang="pt-BR" sz="1800" b="1" dirty="0" err="1"/>
              <a:t>Geolocalization</a:t>
            </a:r>
            <a:r>
              <a:rPr lang="pt-BR" sz="1800" b="1" dirty="0"/>
              <a:t>: (−69.0° longitude, −35.4° latitude )</a:t>
            </a:r>
          </a:p>
        </p:txBody>
      </p:sp>
      <p:sp>
        <p:nvSpPr>
          <p:cNvPr id="3" name="CaixaDeTexto 2">
            <a:extLst>
              <a:ext uri="{FF2B5EF4-FFF2-40B4-BE49-F238E27FC236}">
                <a16:creationId xmlns:a16="http://schemas.microsoft.com/office/drawing/2014/main" id="{B669DD0E-F384-04E3-E0E2-6166577BCEED}"/>
              </a:ext>
            </a:extLst>
          </p:cNvPr>
          <p:cNvSpPr txBox="1"/>
          <p:nvPr/>
        </p:nvSpPr>
        <p:spPr>
          <a:xfrm>
            <a:off x="2606040" y="125095"/>
            <a:ext cx="6955943" cy="707886"/>
          </a:xfrm>
          <a:prstGeom prst="rect">
            <a:avLst/>
          </a:prstGeom>
          <a:noFill/>
        </p:spPr>
        <p:txBody>
          <a:bodyPr wrap="none" rtlCol="0">
            <a:spAutoFit/>
          </a:bodyPr>
          <a:lstStyle/>
          <a:p>
            <a:r>
              <a:rPr lang="pt-BR" sz="4000" b="1" dirty="0"/>
              <a:t>The Pierre Auger </a:t>
            </a:r>
            <a:r>
              <a:rPr lang="pt-BR" sz="4000" b="1" dirty="0" err="1"/>
              <a:t>Observatory</a:t>
            </a:r>
            <a:endParaRPr lang="pt-BR" sz="4000" b="1" dirty="0"/>
          </a:p>
        </p:txBody>
      </p:sp>
      <p:sp>
        <p:nvSpPr>
          <p:cNvPr id="8" name="Espaço Reservado para Rodapé 7">
            <a:extLst>
              <a:ext uri="{FF2B5EF4-FFF2-40B4-BE49-F238E27FC236}">
                <a16:creationId xmlns:a16="http://schemas.microsoft.com/office/drawing/2014/main" id="{5A7D9070-95A1-B629-ED55-4BEBA0C7F113}"/>
              </a:ext>
            </a:extLst>
          </p:cNvPr>
          <p:cNvSpPr>
            <a:spLocks noGrp="1"/>
          </p:cNvSpPr>
          <p:nvPr>
            <p:ph type="ftr" sz="quarter" idx="11"/>
          </p:nvPr>
        </p:nvSpPr>
        <p:spPr/>
        <p:txBody>
          <a:bodyPr/>
          <a:lstStyle/>
          <a:p>
            <a:r>
              <a:rPr lang="pt-BR"/>
              <a:t>F. Catalani HEPNP2025 - Valparaíso - January 10, 2025</a:t>
            </a:r>
          </a:p>
        </p:txBody>
      </p:sp>
      <p:sp>
        <p:nvSpPr>
          <p:cNvPr id="9" name="Espaço Reservado para Número de Slide 8">
            <a:extLst>
              <a:ext uri="{FF2B5EF4-FFF2-40B4-BE49-F238E27FC236}">
                <a16:creationId xmlns:a16="http://schemas.microsoft.com/office/drawing/2014/main" id="{70AA2C65-50B5-B374-070F-767D4463E5A9}"/>
              </a:ext>
            </a:extLst>
          </p:cNvPr>
          <p:cNvSpPr>
            <a:spLocks noGrp="1"/>
          </p:cNvSpPr>
          <p:nvPr>
            <p:ph type="sldNum" sz="quarter" idx="12"/>
          </p:nvPr>
        </p:nvSpPr>
        <p:spPr/>
        <p:txBody>
          <a:bodyPr/>
          <a:lstStyle/>
          <a:p>
            <a:fld id="{927D37BD-2E1D-47A2-BAD2-A29FEC3C4970}" type="slidenum">
              <a:rPr lang="pt-BR" smtClean="0"/>
              <a:t>5</a:t>
            </a:fld>
            <a:endParaRPr lang="pt-BR"/>
          </a:p>
        </p:txBody>
      </p:sp>
      <p:sp>
        <p:nvSpPr>
          <p:cNvPr id="5" name="CaixaDeTexto 4">
            <a:extLst>
              <a:ext uri="{FF2B5EF4-FFF2-40B4-BE49-F238E27FC236}">
                <a16:creationId xmlns:a16="http://schemas.microsoft.com/office/drawing/2014/main" id="{57D2104E-35DF-44DF-318B-072CCB4F99ED}"/>
              </a:ext>
            </a:extLst>
          </p:cNvPr>
          <p:cNvSpPr txBox="1"/>
          <p:nvPr/>
        </p:nvSpPr>
        <p:spPr>
          <a:xfrm>
            <a:off x="329289" y="5910444"/>
            <a:ext cx="2879634" cy="461665"/>
          </a:xfrm>
          <a:prstGeom prst="rect">
            <a:avLst/>
          </a:prstGeom>
          <a:noFill/>
        </p:spPr>
        <p:txBody>
          <a:bodyPr wrap="none" rtlCol="0">
            <a:spAutoFit/>
          </a:bodyPr>
          <a:lstStyle/>
          <a:p>
            <a:r>
              <a:rPr lang="pt-BR" sz="2400" b="1" dirty="0">
                <a:solidFill>
                  <a:srgbClr val="FFC000"/>
                </a:solidFill>
              </a:rPr>
              <a:t>Total </a:t>
            </a:r>
            <a:r>
              <a:rPr lang="pt-BR" sz="2400" b="1" dirty="0" err="1">
                <a:solidFill>
                  <a:srgbClr val="FFC000"/>
                </a:solidFill>
              </a:rPr>
              <a:t>area</a:t>
            </a:r>
            <a:r>
              <a:rPr lang="pt-BR" sz="2400" b="1" dirty="0">
                <a:solidFill>
                  <a:srgbClr val="FFC000"/>
                </a:solidFill>
              </a:rPr>
              <a:t> 3000 km</a:t>
            </a:r>
            <a:r>
              <a:rPr lang="pt-BR" sz="2400" b="1" baseline="30000" dirty="0">
                <a:solidFill>
                  <a:srgbClr val="FFC000"/>
                </a:solidFill>
              </a:rPr>
              <a:t>2</a:t>
            </a:r>
            <a:endParaRPr lang="pt-BR" sz="2400" b="1" dirty="0">
              <a:solidFill>
                <a:srgbClr val="FFC000"/>
              </a:solidFill>
            </a:endParaRPr>
          </a:p>
        </p:txBody>
      </p:sp>
    </p:spTree>
    <p:extLst>
      <p:ext uri="{BB962C8B-B14F-4D97-AF65-F5344CB8AC3E}">
        <p14:creationId xmlns:p14="http://schemas.microsoft.com/office/powerpoint/2010/main" val="313675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41AA28-776B-B29F-CA60-27EF42BECB1E}"/>
              </a:ext>
            </a:extLst>
          </p:cNvPr>
          <p:cNvSpPr>
            <a:spLocks noGrp="1"/>
          </p:cNvSpPr>
          <p:nvPr>
            <p:ph type="title"/>
          </p:nvPr>
        </p:nvSpPr>
        <p:spPr>
          <a:xfrm>
            <a:off x="8841816" y="1748790"/>
            <a:ext cx="3008630" cy="2617470"/>
          </a:xfrm>
        </p:spPr>
        <p:txBody>
          <a:bodyPr>
            <a:noAutofit/>
          </a:bodyPr>
          <a:lstStyle/>
          <a:p>
            <a:pPr algn="ctr"/>
            <a:r>
              <a:rPr lang="en-US" sz="2800" b="1" dirty="0"/>
              <a:t>International collaboration of 17 Countries, </a:t>
            </a:r>
            <a:br>
              <a:rPr lang="en-US" sz="2800" b="1" dirty="0"/>
            </a:br>
            <a:r>
              <a:rPr lang="en-US" sz="2800" b="1" dirty="0"/>
              <a:t>98 institutions and  more than 400 scientists</a:t>
            </a:r>
            <a:endParaRPr lang="pt-BR" sz="2800" b="1" dirty="0"/>
          </a:p>
        </p:txBody>
      </p:sp>
      <p:pic>
        <p:nvPicPr>
          <p:cNvPr id="5" name="Espaço Reservado para Conteúdo 4" descr="Mapa&#10;&#10;Descrição gerada automaticamente">
            <a:extLst>
              <a:ext uri="{FF2B5EF4-FFF2-40B4-BE49-F238E27FC236}">
                <a16:creationId xmlns:a16="http://schemas.microsoft.com/office/drawing/2014/main" id="{BA1CA1F1-2A35-3AE3-BCC5-93A3DF7BBF03}"/>
              </a:ext>
            </a:extLst>
          </p:cNvPr>
          <p:cNvPicPr>
            <a:picLocks noGrp="1" noChangeAspect="1"/>
          </p:cNvPicPr>
          <p:nvPr>
            <p:ph idx="1"/>
          </p:nvPr>
        </p:nvPicPr>
        <p:blipFill>
          <a:blip r:embed="rId2">
            <a:alphaModFix/>
            <a:extLst>
              <a:ext uri="{28A0092B-C50C-407E-A947-70E740481C1C}">
                <a14:useLocalDpi xmlns:a14="http://schemas.microsoft.com/office/drawing/2010/main" val="0"/>
              </a:ext>
            </a:extLst>
          </a:blip>
          <a:stretch>
            <a:fillRect/>
          </a:stretch>
        </p:blipFill>
        <p:spPr>
          <a:xfrm>
            <a:off x="356869" y="772388"/>
            <a:ext cx="8432879" cy="4679721"/>
          </a:xfrm>
        </p:spPr>
      </p:pic>
      <p:sp>
        <p:nvSpPr>
          <p:cNvPr id="7" name="Espaço Reservado para Rodapé 6">
            <a:extLst>
              <a:ext uri="{FF2B5EF4-FFF2-40B4-BE49-F238E27FC236}">
                <a16:creationId xmlns:a16="http://schemas.microsoft.com/office/drawing/2014/main" id="{FDE22798-3023-4D99-9863-D7A7BFB263D3}"/>
              </a:ext>
            </a:extLst>
          </p:cNvPr>
          <p:cNvSpPr>
            <a:spLocks noGrp="1"/>
          </p:cNvSpPr>
          <p:nvPr>
            <p:ph type="ftr" sz="quarter" idx="11"/>
          </p:nvPr>
        </p:nvSpPr>
        <p:spPr/>
        <p:txBody>
          <a:bodyPr/>
          <a:lstStyle/>
          <a:p>
            <a:r>
              <a:rPr lang="pt-BR"/>
              <a:t>F. Catalani HEPNP2025 - Valparaíso - January 10, 2025</a:t>
            </a:r>
            <a:endParaRPr lang="pt-BR" dirty="0"/>
          </a:p>
        </p:txBody>
      </p:sp>
      <p:sp>
        <p:nvSpPr>
          <p:cNvPr id="8" name="Espaço Reservado para Número de Slide 7">
            <a:extLst>
              <a:ext uri="{FF2B5EF4-FFF2-40B4-BE49-F238E27FC236}">
                <a16:creationId xmlns:a16="http://schemas.microsoft.com/office/drawing/2014/main" id="{6CA951C0-47F0-4D13-EC8C-80BDF0AA8460}"/>
              </a:ext>
            </a:extLst>
          </p:cNvPr>
          <p:cNvSpPr>
            <a:spLocks noGrp="1"/>
          </p:cNvSpPr>
          <p:nvPr>
            <p:ph type="sldNum" sz="quarter" idx="12"/>
          </p:nvPr>
        </p:nvSpPr>
        <p:spPr/>
        <p:txBody>
          <a:bodyPr/>
          <a:lstStyle/>
          <a:p>
            <a:fld id="{927D37BD-2E1D-47A2-BAD2-A29FEC3C4970}" type="slidenum">
              <a:rPr lang="pt-BR" smtClean="0"/>
              <a:t>6</a:t>
            </a:fld>
            <a:endParaRPr lang="pt-BR"/>
          </a:p>
        </p:txBody>
      </p:sp>
    </p:spTree>
    <p:extLst>
      <p:ext uri="{BB962C8B-B14F-4D97-AF65-F5344CB8AC3E}">
        <p14:creationId xmlns:p14="http://schemas.microsoft.com/office/powerpoint/2010/main" val="1768029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0EFD1-17BA-D5E1-F486-4930CD0E81D0}"/>
            </a:ext>
          </a:extLst>
        </p:cNvPr>
        <p:cNvGrpSpPr/>
        <p:nvPr/>
      </p:nvGrpSpPr>
      <p:grpSpPr>
        <a:xfrm>
          <a:off x="0" y="0"/>
          <a:ext cx="0" cy="0"/>
          <a:chOff x="0" y="0"/>
          <a:chExt cx="0" cy="0"/>
        </a:xfrm>
      </p:grpSpPr>
      <p:pic>
        <p:nvPicPr>
          <p:cNvPr id="13" name="Imagem 12">
            <a:extLst>
              <a:ext uri="{FF2B5EF4-FFF2-40B4-BE49-F238E27FC236}">
                <a16:creationId xmlns:a16="http://schemas.microsoft.com/office/drawing/2014/main" id="{A5575490-8D3F-9F7A-20E8-77F64890B31B}"/>
              </a:ext>
            </a:extLst>
          </p:cNvPr>
          <p:cNvPicPr>
            <a:picLocks noChangeAspect="1"/>
          </p:cNvPicPr>
          <p:nvPr/>
        </p:nvPicPr>
        <p:blipFill>
          <a:blip r:embed="rId2"/>
          <a:stretch>
            <a:fillRect/>
          </a:stretch>
        </p:blipFill>
        <p:spPr>
          <a:xfrm>
            <a:off x="0" y="0"/>
            <a:ext cx="12192000" cy="6857999"/>
          </a:xfrm>
          <a:prstGeom prst="rect">
            <a:avLst/>
          </a:prstGeom>
        </p:spPr>
      </p:pic>
      <p:pic>
        <p:nvPicPr>
          <p:cNvPr id="6" name="Imagem 5" descr="Diagrama">
            <a:extLst>
              <a:ext uri="{FF2B5EF4-FFF2-40B4-BE49-F238E27FC236}">
                <a16:creationId xmlns:a16="http://schemas.microsoft.com/office/drawing/2014/main" id="{C1AE6E2F-6C21-40A6-3F89-A4C8A0D88538}"/>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893361" y="2098340"/>
            <a:ext cx="7959725" cy="4748229"/>
          </a:xfrm>
          <a:prstGeom prst="rect">
            <a:avLst/>
          </a:prstGeom>
        </p:spPr>
      </p:pic>
      <p:sp>
        <p:nvSpPr>
          <p:cNvPr id="11" name="Título 1">
            <a:extLst>
              <a:ext uri="{FF2B5EF4-FFF2-40B4-BE49-F238E27FC236}">
                <a16:creationId xmlns:a16="http://schemas.microsoft.com/office/drawing/2014/main" id="{E14110CD-DE9A-79D5-D724-84BCCDFEA24F}"/>
              </a:ext>
            </a:extLst>
          </p:cNvPr>
          <p:cNvSpPr>
            <a:spLocks noGrp="1"/>
          </p:cNvSpPr>
          <p:nvPr>
            <p:ph type="title"/>
          </p:nvPr>
        </p:nvSpPr>
        <p:spPr>
          <a:xfrm>
            <a:off x="838200" y="342266"/>
            <a:ext cx="10515600" cy="877106"/>
          </a:xfrm>
        </p:spPr>
        <p:txBody>
          <a:bodyPr>
            <a:normAutofit/>
          </a:bodyPr>
          <a:lstStyle/>
          <a:p>
            <a:pPr algn="ctr"/>
            <a:r>
              <a:rPr lang="en-US" sz="3600" b="1" i="0" u="none" strike="noStrike" baseline="0" dirty="0">
                <a:solidFill>
                  <a:srgbClr val="FFFF00"/>
                </a:solidFill>
                <a:latin typeface="Helvetica-Bold"/>
              </a:rPr>
              <a:t>Air Shower </a:t>
            </a:r>
            <a:r>
              <a:rPr lang="en-US" sz="3600" b="1" dirty="0">
                <a:solidFill>
                  <a:srgbClr val="FFFF00"/>
                </a:solidFill>
                <a:latin typeface="Helvetica-Bold"/>
              </a:rPr>
              <a:t>O</a:t>
            </a:r>
            <a:r>
              <a:rPr lang="en-US" sz="3600" b="1" i="0" u="none" strike="noStrike" baseline="0" dirty="0">
                <a:solidFill>
                  <a:srgbClr val="FFFF00"/>
                </a:solidFill>
                <a:latin typeface="Helvetica-Bold"/>
              </a:rPr>
              <a:t>bservables (Hybrid </a:t>
            </a:r>
            <a:r>
              <a:rPr lang="en-US" sz="3600" b="1" dirty="0">
                <a:solidFill>
                  <a:srgbClr val="FFFF00"/>
                </a:solidFill>
                <a:latin typeface="Helvetica-Bold"/>
              </a:rPr>
              <a:t>Detection</a:t>
            </a:r>
            <a:r>
              <a:rPr lang="en-US" sz="3600" b="1" i="0" u="none" strike="noStrike" baseline="0" dirty="0">
                <a:solidFill>
                  <a:srgbClr val="FFFF00"/>
                </a:solidFill>
                <a:latin typeface="Helvetica-Bold"/>
              </a:rPr>
              <a:t>)</a:t>
            </a:r>
            <a:endParaRPr lang="pt-BR" sz="3600" dirty="0">
              <a:solidFill>
                <a:srgbClr val="FFFF00"/>
              </a:solidFill>
            </a:endParaRPr>
          </a:p>
        </p:txBody>
      </p:sp>
      <p:pic>
        <p:nvPicPr>
          <p:cNvPr id="16" name="Imagem 15">
            <a:extLst>
              <a:ext uri="{FF2B5EF4-FFF2-40B4-BE49-F238E27FC236}">
                <a16:creationId xmlns:a16="http://schemas.microsoft.com/office/drawing/2014/main" id="{4E33C691-A50D-088A-75F8-2420FE8A83CB}"/>
              </a:ext>
            </a:extLst>
          </p:cNvPr>
          <p:cNvPicPr>
            <a:picLocks noChangeAspect="1"/>
          </p:cNvPicPr>
          <p:nvPr/>
        </p:nvPicPr>
        <p:blipFill>
          <a:blip r:embed="rId4"/>
          <a:stretch>
            <a:fillRect/>
          </a:stretch>
        </p:blipFill>
        <p:spPr>
          <a:xfrm>
            <a:off x="7889112" y="4202121"/>
            <a:ext cx="3020992" cy="2651185"/>
          </a:xfrm>
          <a:prstGeom prst="rect">
            <a:avLst/>
          </a:prstGeom>
        </p:spPr>
      </p:pic>
      <p:sp>
        <p:nvSpPr>
          <p:cNvPr id="7" name="Espaço Reservado para Número de Slide 6">
            <a:extLst>
              <a:ext uri="{FF2B5EF4-FFF2-40B4-BE49-F238E27FC236}">
                <a16:creationId xmlns:a16="http://schemas.microsoft.com/office/drawing/2014/main" id="{BDAC2429-A56C-001B-ACB5-E85CA92F63D6}"/>
              </a:ext>
            </a:extLst>
          </p:cNvPr>
          <p:cNvSpPr>
            <a:spLocks noGrp="1"/>
          </p:cNvSpPr>
          <p:nvPr>
            <p:ph type="sldNum" sz="quarter" idx="12"/>
          </p:nvPr>
        </p:nvSpPr>
        <p:spPr/>
        <p:txBody>
          <a:bodyPr/>
          <a:lstStyle/>
          <a:p>
            <a:fld id="{927D37BD-2E1D-47A2-BAD2-A29FEC3C4970}" type="slidenum">
              <a:rPr lang="pt-BR" smtClean="0"/>
              <a:t>7</a:t>
            </a:fld>
            <a:endParaRPr lang="pt-BR" dirty="0"/>
          </a:p>
        </p:txBody>
      </p:sp>
      <p:sp>
        <p:nvSpPr>
          <p:cNvPr id="3" name="CaixaDeTexto 2">
            <a:extLst>
              <a:ext uri="{FF2B5EF4-FFF2-40B4-BE49-F238E27FC236}">
                <a16:creationId xmlns:a16="http://schemas.microsoft.com/office/drawing/2014/main" id="{07AA51C6-716C-C48C-B376-0F7823D0B936}"/>
              </a:ext>
            </a:extLst>
          </p:cNvPr>
          <p:cNvSpPr txBox="1"/>
          <p:nvPr/>
        </p:nvSpPr>
        <p:spPr>
          <a:xfrm>
            <a:off x="893361" y="1134426"/>
            <a:ext cx="3517900" cy="646331"/>
          </a:xfrm>
          <a:prstGeom prst="rect">
            <a:avLst/>
          </a:prstGeom>
          <a:noFill/>
        </p:spPr>
        <p:txBody>
          <a:bodyPr wrap="square">
            <a:spAutoFit/>
          </a:bodyPr>
          <a:lstStyle/>
          <a:p>
            <a:r>
              <a:rPr lang="en-US" dirty="0">
                <a:solidFill>
                  <a:srgbClr val="FFFF00"/>
                </a:solidFill>
              </a:rPr>
              <a:t>FD energy resolution ~ 8%</a:t>
            </a:r>
          </a:p>
          <a:p>
            <a:r>
              <a:rPr lang="en-US" dirty="0">
                <a:solidFill>
                  <a:srgbClr val="FFFF00"/>
                </a:solidFill>
              </a:rPr>
              <a:t>Systematic uncertainty 14%</a:t>
            </a:r>
            <a:endParaRPr lang="pt-BR" dirty="0">
              <a:solidFill>
                <a:srgbClr val="FFFF00"/>
              </a:solidFill>
            </a:endParaRPr>
          </a:p>
        </p:txBody>
      </p:sp>
      <p:sp>
        <p:nvSpPr>
          <p:cNvPr id="8" name="CaixaDeTexto 7">
            <a:extLst>
              <a:ext uri="{FF2B5EF4-FFF2-40B4-BE49-F238E27FC236}">
                <a16:creationId xmlns:a16="http://schemas.microsoft.com/office/drawing/2014/main" id="{6BEB30C5-D994-7EA5-08D4-1C3B87570F20}"/>
              </a:ext>
            </a:extLst>
          </p:cNvPr>
          <p:cNvSpPr txBox="1"/>
          <p:nvPr/>
        </p:nvSpPr>
        <p:spPr>
          <a:xfrm>
            <a:off x="8853086" y="1134426"/>
            <a:ext cx="3275414" cy="3046988"/>
          </a:xfrm>
          <a:prstGeom prst="rect">
            <a:avLst/>
          </a:prstGeom>
          <a:noFill/>
        </p:spPr>
        <p:txBody>
          <a:bodyPr wrap="square">
            <a:spAutoFit/>
          </a:bodyPr>
          <a:lstStyle/>
          <a:p>
            <a:r>
              <a:rPr lang="pt-BR" sz="1600" b="1" dirty="0" err="1">
                <a:solidFill>
                  <a:srgbClr val="FFFF00"/>
                </a:solidFill>
              </a:rPr>
              <a:t>Fluorescence</a:t>
            </a:r>
            <a:r>
              <a:rPr lang="pt-BR" sz="1600" b="1" dirty="0">
                <a:solidFill>
                  <a:srgbClr val="FFFF00"/>
                </a:solidFill>
              </a:rPr>
              <a:t> Detector (FD):</a:t>
            </a:r>
          </a:p>
          <a:p>
            <a:pPr marL="285750" indent="-285750">
              <a:buFont typeface="Wingdings" panose="05000000000000000000" pitchFamily="2" charset="2"/>
              <a:buChar char="Ø"/>
            </a:pPr>
            <a:r>
              <a:rPr lang="pt-BR" sz="1600" b="1" dirty="0" err="1">
                <a:solidFill>
                  <a:srgbClr val="FFFF00"/>
                </a:solidFill>
              </a:rPr>
              <a:t>Calorimetric</a:t>
            </a:r>
            <a:r>
              <a:rPr lang="pt-BR" sz="1600" b="1" dirty="0">
                <a:solidFill>
                  <a:srgbClr val="FFFF00"/>
                </a:solidFill>
              </a:rPr>
              <a:t> </a:t>
            </a:r>
            <a:r>
              <a:rPr lang="pt-BR" sz="1600" b="1" dirty="0" err="1">
                <a:solidFill>
                  <a:srgbClr val="FFFF00"/>
                </a:solidFill>
              </a:rPr>
              <a:t>energy</a:t>
            </a:r>
            <a:r>
              <a:rPr lang="pt-BR" sz="1600" b="1" dirty="0">
                <a:solidFill>
                  <a:srgbClr val="FFFF00"/>
                </a:solidFill>
              </a:rPr>
              <a:t> </a:t>
            </a:r>
            <a:r>
              <a:rPr lang="pt-BR" sz="1600" b="1" dirty="0" err="1">
                <a:solidFill>
                  <a:srgbClr val="FFFF00"/>
                </a:solidFill>
              </a:rPr>
              <a:t>measurement</a:t>
            </a:r>
            <a:r>
              <a:rPr lang="pt-BR" sz="1600" b="1" dirty="0">
                <a:solidFill>
                  <a:srgbClr val="FFFF00"/>
                </a:solidFill>
              </a:rPr>
              <a:t>. </a:t>
            </a:r>
          </a:p>
          <a:p>
            <a:endParaRPr lang="pt-BR" sz="1600" b="1" dirty="0">
              <a:solidFill>
                <a:srgbClr val="FFFF00"/>
              </a:solidFill>
            </a:endParaRPr>
          </a:p>
          <a:p>
            <a:r>
              <a:rPr lang="pt-BR" sz="1600" b="1" dirty="0">
                <a:solidFill>
                  <a:srgbClr val="FFFF00"/>
                </a:solidFill>
              </a:rPr>
              <a:t>Surface Detector (SD):</a:t>
            </a:r>
          </a:p>
          <a:p>
            <a:pPr marL="285750" indent="-285750">
              <a:buFont typeface="Wingdings" panose="05000000000000000000" pitchFamily="2" charset="2"/>
              <a:buChar char="Ø"/>
            </a:pPr>
            <a:r>
              <a:rPr lang="pt-BR" sz="1600" b="1" dirty="0" err="1">
                <a:solidFill>
                  <a:srgbClr val="FFFF00"/>
                </a:solidFill>
              </a:rPr>
              <a:t>Sensitive</a:t>
            </a:r>
            <a:r>
              <a:rPr lang="pt-BR" sz="1600" b="1" dirty="0">
                <a:solidFill>
                  <a:srgbClr val="FFFF00"/>
                </a:solidFill>
              </a:rPr>
              <a:t> </a:t>
            </a:r>
            <a:r>
              <a:rPr lang="pt-BR" sz="1600" b="1" dirty="0" err="1">
                <a:solidFill>
                  <a:srgbClr val="FFFF00"/>
                </a:solidFill>
              </a:rPr>
              <a:t>to</a:t>
            </a:r>
            <a:r>
              <a:rPr lang="pt-BR" sz="1600" b="1" dirty="0">
                <a:solidFill>
                  <a:srgbClr val="FFFF00"/>
                </a:solidFill>
              </a:rPr>
              <a:t> </a:t>
            </a:r>
            <a:r>
              <a:rPr lang="pt-BR" sz="1600" b="1" dirty="0" err="1">
                <a:solidFill>
                  <a:srgbClr val="FFFF00"/>
                </a:solidFill>
              </a:rPr>
              <a:t>both</a:t>
            </a:r>
            <a:r>
              <a:rPr lang="pt-BR" sz="1600" b="1" dirty="0">
                <a:solidFill>
                  <a:srgbClr val="FFFF00"/>
                </a:solidFill>
              </a:rPr>
              <a:t> </a:t>
            </a:r>
            <a:r>
              <a:rPr lang="pt-BR" sz="1600" b="1" dirty="0" err="1">
                <a:solidFill>
                  <a:srgbClr val="FFFF00"/>
                </a:solidFill>
              </a:rPr>
              <a:t>eletromagnetic</a:t>
            </a:r>
            <a:r>
              <a:rPr lang="pt-BR" sz="1600" b="1" dirty="0">
                <a:solidFill>
                  <a:srgbClr val="FFFF00"/>
                </a:solidFill>
              </a:rPr>
              <a:t> </a:t>
            </a:r>
            <a:r>
              <a:rPr lang="pt-BR" sz="1600" b="1" dirty="0" err="1">
                <a:solidFill>
                  <a:srgbClr val="FFFF00"/>
                </a:solidFill>
              </a:rPr>
              <a:t>and</a:t>
            </a:r>
            <a:r>
              <a:rPr lang="pt-BR" sz="1600" b="1" dirty="0">
                <a:solidFill>
                  <a:srgbClr val="FFFF00"/>
                </a:solidFill>
              </a:rPr>
              <a:t> </a:t>
            </a:r>
            <a:r>
              <a:rPr lang="pt-BR" sz="1600" b="1" dirty="0" err="1">
                <a:solidFill>
                  <a:srgbClr val="FFFF00"/>
                </a:solidFill>
              </a:rPr>
              <a:t>muonic</a:t>
            </a:r>
            <a:r>
              <a:rPr lang="pt-BR" sz="1600" b="1" dirty="0">
                <a:solidFill>
                  <a:srgbClr val="FFFF00"/>
                </a:solidFill>
              </a:rPr>
              <a:t> componentes</a:t>
            </a:r>
          </a:p>
          <a:p>
            <a:pPr marL="285750" indent="-285750">
              <a:buFont typeface="Wingdings" panose="05000000000000000000" pitchFamily="2" charset="2"/>
              <a:buChar char="Ø"/>
            </a:pPr>
            <a:endParaRPr lang="pt-BR" sz="1600" b="1" dirty="0">
              <a:solidFill>
                <a:srgbClr val="FFFF00"/>
              </a:solidFill>
            </a:endParaRPr>
          </a:p>
          <a:p>
            <a:pPr marL="285750" indent="-285750">
              <a:buFont typeface="Wingdings" panose="05000000000000000000" pitchFamily="2" charset="2"/>
              <a:buChar char="Ø"/>
            </a:pPr>
            <a:r>
              <a:rPr lang="pt-BR" sz="1600" b="1" dirty="0" err="1">
                <a:solidFill>
                  <a:srgbClr val="FFFF00"/>
                </a:solidFill>
              </a:rPr>
              <a:t>Hybrid</a:t>
            </a:r>
            <a:r>
              <a:rPr lang="pt-BR" sz="1600" b="1" dirty="0">
                <a:solidFill>
                  <a:srgbClr val="FFFF00"/>
                </a:solidFill>
              </a:rPr>
              <a:t> </a:t>
            </a:r>
            <a:r>
              <a:rPr lang="pt-BR" sz="1600" b="1" dirty="0" err="1">
                <a:solidFill>
                  <a:srgbClr val="FFFF00"/>
                </a:solidFill>
              </a:rPr>
              <a:t>events</a:t>
            </a:r>
            <a:r>
              <a:rPr lang="pt-BR" sz="1600" b="1" dirty="0">
                <a:solidFill>
                  <a:srgbClr val="FFFF00"/>
                </a:solidFill>
              </a:rPr>
              <a:t>:</a:t>
            </a:r>
          </a:p>
          <a:p>
            <a:r>
              <a:rPr lang="pt-BR" sz="1600" b="1" dirty="0">
                <a:solidFill>
                  <a:srgbClr val="FFFF00"/>
                </a:solidFill>
              </a:rPr>
              <a:t>Data </a:t>
            </a:r>
            <a:r>
              <a:rPr lang="pt-BR" sz="1600" b="1" dirty="0" err="1">
                <a:solidFill>
                  <a:srgbClr val="FFFF00"/>
                </a:solidFill>
              </a:rPr>
              <a:t>driven</a:t>
            </a:r>
            <a:r>
              <a:rPr lang="pt-BR" sz="1600" b="1" dirty="0">
                <a:solidFill>
                  <a:srgbClr val="FFFF00"/>
                </a:solidFill>
              </a:rPr>
              <a:t> </a:t>
            </a:r>
            <a:r>
              <a:rPr lang="pt-BR" sz="1600" b="1" dirty="0" err="1">
                <a:solidFill>
                  <a:srgbClr val="FFFF00"/>
                </a:solidFill>
              </a:rPr>
              <a:t>calibration</a:t>
            </a:r>
            <a:endParaRPr lang="pt-BR" sz="1600" b="1" dirty="0">
              <a:solidFill>
                <a:srgbClr val="FFFF00"/>
              </a:solidFill>
            </a:endParaRPr>
          </a:p>
          <a:p>
            <a:endParaRPr lang="pt-BR" sz="1600" b="1" dirty="0">
              <a:solidFill>
                <a:srgbClr val="FFFF00"/>
              </a:solidFill>
            </a:endParaRPr>
          </a:p>
        </p:txBody>
      </p:sp>
    </p:spTree>
    <p:extLst>
      <p:ext uri="{BB962C8B-B14F-4D97-AF65-F5344CB8AC3E}">
        <p14:creationId xmlns:p14="http://schemas.microsoft.com/office/powerpoint/2010/main" val="95257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m 13" descr="Campo com grama&#10;&#10;Descrição gerada automaticamente">
            <a:extLst>
              <a:ext uri="{FF2B5EF4-FFF2-40B4-BE49-F238E27FC236}">
                <a16:creationId xmlns:a16="http://schemas.microsoft.com/office/drawing/2014/main" id="{D6D86E46-564B-17A0-6465-425190DA5D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 name="Título 1">
            <a:extLst>
              <a:ext uri="{FF2B5EF4-FFF2-40B4-BE49-F238E27FC236}">
                <a16:creationId xmlns:a16="http://schemas.microsoft.com/office/drawing/2014/main" id="{39BC235A-14F0-B3E2-2CBA-C77ED5854CB0}"/>
              </a:ext>
            </a:extLst>
          </p:cNvPr>
          <p:cNvSpPr>
            <a:spLocks noGrp="1"/>
          </p:cNvSpPr>
          <p:nvPr>
            <p:ph type="title"/>
          </p:nvPr>
        </p:nvSpPr>
        <p:spPr>
          <a:xfrm>
            <a:off x="973759" y="1953895"/>
            <a:ext cx="10515600" cy="1325563"/>
          </a:xfrm>
        </p:spPr>
        <p:txBody>
          <a:bodyPr/>
          <a:lstStyle/>
          <a:p>
            <a:pPr algn="ctr"/>
            <a:r>
              <a:rPr lang="pt-BR" b="1" dirty="0" err="1"/>
              <a:t>Selected</a:t>
            </a:r>
            <a:r>
              <a:rPr lang="pt-BR" b="1" dirty="0"/>
              <a:t> </a:t>
            </a:r>
            <a:r>
              <a:rPr lang="pt-BR" b="1" dirty="0" err="1"/>
              <a:t>Results</a:t>
            </a:r>
            <a:br>
              <a:rPr lang="pt-BR" b="1" dirty="0"/>
            </a:br>
            <a:endParaRPr lang="pt-BR" b="1" dirty="0"/>
          </a:p>
        </p:txBody>
      </p:sp>
      <p:sp>
        <p:nvSpPr>
          <p:cNvPr id="4" name="Espaço Reservado para Rodapé 3">
            <a:extLst>
              <a:ext uri="{FF2B5EF4-FFF2-40B4-BE49-F238E27FC236}">
                <a16:creationId xmlns:a16="http://schemas.microsoft.com/office/drawing/2014/main" id="{E24D644E-5557-B35F-00FC-87805A7136EA}"/>
              </a:ext>
            </a:extLst>
          </p:cNvPr>
          <p:cNvSpPr>
            <a:spLocks noGrp="1"/>
          </p:cNvSpPr>
          <p:nvPr>
            <p:ph type="ftr" sz="quarter" idx="11"/>
          </p:nvPr>
        </p:nvSpPr>
        <p:spPr/>
        <p:txBody>
          <a:bodyPr/>
          <a:lstStyle/>
          <a:p>
            <a:r>
              <a:rPr lang="pt-BR"/>
              <a:t>F. Catalani HEPNP2025 - Valparaíso - January 10, 2025</a:t>
            </a:r>
          </a:p>
        </p:txBody>
      </p:sp>
      <p:sp>
        <p:nvSpPr>
          <p:cNvPr id="5" name="Espaço Reservado para Número de Slide 4">
            <a:extLst>
              <a:ext uri="{FF2B5EF4-FFF2-40B4-BE49-F238E27FC236}">
                <a16:creationId xmlns:a16="http://schemas.microsoft.com/office/drawing/2014/main" id="{4F4516D3-F4F7-80FD-0526-E74E17C86005}"/>
              </a:ext>
            </a:extLst>
          </p:cNvPr>
          <p:cNvSpPr>
            <a:spLocks noGrp="1"/>
          </p:cNvSpPr>
          <p:nvPr>
            <p:ph type="sldNum" sz="quarter" idx="12"/>
          </p:nvPr>
        </p:nvSpPr>
        <p:spPr/>
        <p:txBody>
          <a:bodyPr/>
          <a:lstStyle/>
          <a:p>
            <a:fld id="{927D37BD-2E1D-47A2-BAD2-A29FEC3C4970}" type="slidenum">
              <a:rPr lang="pt-BR" smtClean="0"/>
              <a:t>8</a:t>
            </a:fld>
            <a:endParaRPr lang="pt-BR"/>
          </a:p>
        </p:txBody>
      </p:sp>
    </p:spTree>
    <p:extLst>
      <p:ext uri="{BB962C8B-B14F-4D97-AF65-F5344CB8AC3E}">
        <p14:creationId xmlns:p14="http://schemas.microsoft.com/office/powerpoint/2010/main" val="226752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C939E2-9B7F-5729-A85B-6C1E3E38B9B6}"/>
              </a:ext>
            </a:extLst>
          </p:cNvPr>
          <p:cNvSpPr>
            <a:spLocks noGrp="1"/>
          </p:cNvSpPr>
          <p:nvPr>
            <p:ph type="title"/>
          </p:nvPr>
        </p:nvSpPr>
        <p:spPr>
          <a:xfrm>
            <a:off x="838200" y="365125"/>
            <a:ext cx="10515600" cy="662781"/>
          </a:xfrm>
        </p:spPr>
        <p:txBody>
          <a:bodyPr>
            <a:normAutofit fontScale="90000"/>
          </a:bodyPr>
          <a:lstStyle/>
          <a:p>
            <a:pPr algn="ctr"/>
            <a:r>
              <a:rPr lang="pt-BR" b="1" dirty="0"/>
              <a:t>UHECR </a:t>
            </a:r>
            <a:r>
              <a:rPr lang="pt-BR" b="1" dirty="0" err="1"/>
              <a:t>energy</a:t>
            </a:r>
            <a:r>
              <a:rPr lang="pt-BR" b="1" dirty="0"/>
              <a:t> </a:t>
            </a:r>
            <a:r>
              <a:rPr lang="pt-BR" b="1" dirty="0" err="1"/>
              <a:t>spectrum</a:t>
            </a:r>
            <a:endParaRPr lang="pt-BR" b="1" dirty="0"/>
          </a:p>
        </p:txBody>
      </p:sp>
      <p:sp>
        <p:nvSpPr>
          <p:cNvPr id="9" name="CaixaDeTexto 8">
            <a:extLst>
              <a:ext uri="{FF2B5EF4-FFF2-40B4-BE49-F238E27FC236}">
                <a16:creationId xmlns:a16="http://schemas.microsoft.com/office/drawing/2014/main" id="{04F7F8FD-0300-5EED-459C-C9E50B835065}"/>
              </a:ext>
            </a:extLst>
          </p:cNvPr>
          <p:cNvSpPr txBox="1"/>
          <p:nvPr/>
        </p:nvSpPr>
        <p:spPr>
          <a:xfrm>
            <a:off x="198538" y="1790549"/>
            <a:ext cx="2572811" cy="2339102"/>
          </a:xfrm>
          <a:prstGeom prst="rect">
            <a:avLst/>
          </a:prstGeom>
          <a:noFill/>
        </p:spPr>
        <p:txBody>
          <a:bodyPr wrap="square">
            <a:spAutoFit/>
          </a:bodyPr>
          <a:lstStyle/>
          <a:p>
            <a:r>
              <a:rPr lang="en-US" sz="1600" dirty="0"/>
              <a:t>Largest available exposure:</a:t>
            </a:r>
          </a:p>
          <a:p>
            <a:r>
              <a:rPr lang="en-US" sz="1600" dirty="0"/>
              <a:t>&gt;80,000 km2 </a:t>
            </a:r>
            <a:r>
              <a:rPr lang="en-US" sz="1600" dirty="0" err="1"/>
              <a:t>sr</a:t>
            </a:r>
            <a:r>
              <a:rPr lang="en-US" sz="1600" dirty="0"/>
              <a:t> yr, &gt;920,000 events</a:t>
            </a:r>
          </a:p>
          <a:p>
            <a:endParaRPr lang="en-US" sz="1600" dirty="0"/>
          </a:p>
          <a:p>
            <a:r>
              <a:rPr lang="en-US" sz="1600" dirty="0"/>
              <a:t>Independent of any assumptions on the primary mass composition or hadronic physics</a:t>
            </a:r>
          </a:p>
          <a:p>
            <a:endParaRPr lang="en-US" dirty="0"/>
          </a:p>
        </p:txBody>
      </p:sp>
      <p:sp>
        <p:nvSpPr>
          <p:cNvPr id="7" name="CaixaDeTexto 6">
            <a:extLst>
              <a:ext uri="{FF2B5EF4-FFF2-40B4-BE49-F238E27FC236}">
                <a16:creationId xmlns:a16="http://schemas.microsoft.com/office/drawing/2014/main" id="{66AE9B35-E0E2-88BE-C7FC-38C145F01CCE}"/>
              </a:ext>
            </a:extLst>
          </p:cNvPr>
          <p:cNvSpPr txBox="1"/>
          <p:nvPr/>
        </p:nvSpPr>
        <p:spPr>
          <a:xfrm>
            <a:off x="9352216" y="1948247"/>
            <a:ext cx="2372381" cy="2769989"/>
          </a:xfrm>
          <a:prstGeom prst="rect">
            <a:avLst/>
          </a:prstGeom>
          <a:noFill/>
        </p:spPr>
        <p:txBody>
          <a:bodyPr wrap="none" rtlCol="0">
            <a:spAutoFit/>
          </a:bodyPr>
          <a:lstStyle/>
          <a:p>
            <a:pPr algn="l"/>
            <a:r>
              <a:rPr lang="pt-BR" sz="2400" b="0" i="0" u="none" strike="noStrike" baseline="0" dirty="0">
                <a:solidFill>
                  <a:srgbClr val="C09100"/>
                </a:solidFill>
                <a:latin typeface="ArialMT"/>
              </a:rPr>
              <a:t>●</a:t>
            </a:r>
            <a:r>
              <a:rPr lang="pt-BR" sz="1800" b="0" i="0" u="none" strike="noStrike" baseline="0" dirty="0">
                <a:solidFill>
                  <a:srgbClr val="C09100"/>
                </a:solidFill>
                <a:latin typeface="ArialMT"/>
              </a:rPr>
              <a:t> </a:t>
            </a:r>
            <a:r>
              <a:rPr lang="pt-BR" sz="1600" b="0" i="0" u="none" strike="noStrike" baseline="0" dirty="0">
                <a:solidFill>
                  <a:srgbClr val="D6A300"/>
                </a:solidFill>
              </a:rPr>
              <a:t>Strong </a:t>
            </a:r>
            <a:r>
              <a:rPr lang="pt-BR" sz="1600" b="0" i="0" u="none" strike="noStrike" baseline="0" dirty="0" err="1">
                <a:solidFill>
                  <a:srgbClr val="D6A300"/>
                </a:solidFill>
              </a:rPr>
              <a:t>suppression</a:t>
            </a:r>
            <a:endParaRPr lang="pt-BR" sz="1600" b="0" i="0" u="none" strike="noStrike" baseline="0" dirty="0">
              <a:solidFill>
                <a:srgbClr val="D6A300"/>
              </a:solidFill>
            </a:endParaRPr>
          </a:p>
          <a:p>
            <a:pPr algn="l"/>
            <a:r>
              <a:rPr lang="pt-BR" sz="1600" b="0" i="0" u="none" strike="noStrike" baseline="0" dirty="0" err="1">
                <a:solidFill>
                  <a:srgbClr val="D6A300"/>
                </a:solidFill>
              </a:rPr>
              <a:t>at</a:t>
            </a:r>
            <a:r>
              <a:rPr lang="pt-BR" sz="1600" b="0" i="0" u="none" strike="noStrike" baseline="0" dirty="0">
                <a:solidFill>
                  <a:srgbClr val="D6A300"/>
                </a:solidFill>
              </a:rPr>
              <a:t> ~ 5 </a:t>
            </a:r>
            <a:r>
              <a:rPr lang="pt-BR" sz="1600" b="0" i="0" u="none" strike="noStrike" dirty="0">
                <a:solidFill>
                  <a:srgbClr val="D6A300"/>
                </a:solidFill>
              </a:rPr>
              <a:t>10</a:t>
            </a:r>
            <a:r>
              <a:rPr lang="pt-BR" sz="1600" b="0" i="0" u="none" strike="noStrike" baseline="30000" dirty="0">
                <a:solidFill>
                  <a:srgbClr val="D6A300"/>
                </a:solidFill>
              </a:rPr>
              <a:t>19</a:t>
            </a:r>
            <a:r>
              <a:rPr lang="pt-BR" sz="1600" b="0" i="0" u="none" strike="noStrike" dirty="0">
                <a:solidFill>
                  <a:srgbClr val="D6A300"/>
                </a:solidFill>
              </a:rPr>
              <a:t>  </a:t>
            </a:r>
            <a:r>
              <a:rPr lang="pt-BR" sz="1600" b="0" i="0" u="none" strike="noStrike" baseline="0" dirty="0" err="1">
                <a:solidFill>
                  <a:srgbClr val="D6A300"/>
                </a:solidFill>
              </a:rPr>
              <a:t>eV</a:t>
            </a:r>
            <a:endParaRPr lang="pt-BR" sz="1600" b="0" i="0" u="none" strike="noStrike" baseline="0" dirty="0">
              <a:solidFill>
                <a:srgbClr val="D6A300"/>
              </a:solidFill>
            </a:endParaRPr>
          </a:p>
          <a:p>
            <a:pPr algn="l"/>
            <a:endParaRPr lang="pt-BR" sz="1600" b="0" i="0" u="none" strike="noStrike" baseline="0" dirty="0">
              <a:solidFill>
                <a:srgbClr val="D6A300"/>
              </a:solidFill>
            </a:endParaRPr>
          </a:p>
          <a:p>
            <a:pPr algn="l"/>
            <a:r>
              <a:rPr lang="pt-BR" sz="1600" b="0" i="0" u="none" strike="noStrike" baseline="0" dirty="0">
                <a:solidFill>
                  <a:schemeClr val="accent5">
                    <a:lumMod val="75000"/>
                  </a:schemeClr>
                </a:solidFill>
              </a:rPr>
              <a:t>● New feature “</a:t>
            </a:r>
            <a:r>
              <a:rPr lang="pt-BR" sz="1600" b="0" i="0" u="none" strike="noStrike" baseline="0" dirty="0" err="1">
                <a:solidFill>
                  <a:schemeClr val="accent5">
                    <a:lumMod val="75000"/>
                  </a:schemeClr>
                </a:solidFill>
              </a:rPr>
              <a:t>instep</a:t>
            </a:r>
            <a:r>
              <a:rPr lang="pt-BR" sz="1600" b="0" i="0" u="none" strike="noStrike" baseline="0" dirty="0">
                <a:solidFill>
                  <a:schemeClr val="accent5">
                    <a:lumMod val="75000"/>
                  </a:schemeClr>
                </a:solidFill>
              </a:rPr>
              <a:t>”</a:t>
            </a:r>
          </a:p>
          <a:p>
            <a:pPr algn="l"/>
            <a:r>
              <a:rPr lang="pt-BR" sz="1600" b="0" i="0" u="none" strike="noStrike" baseline="0" dirty="0" err="1">
                <a:solidFill>
                  <a:schemeClr val="accent5">
                    <a:lumMod val="75000"/>
                  </a:schemeClr>
                </a:solidFill>
              </a:rPr>
              <a:t>at</a:t>
            </a:r>
            <a:r>
              <a:rPr lang="pt-BR" sz="1600" b="0" i="0" u="none" strike="noStrike" baseline="0" dirty="0">
                <a:solidFill>
                  <a:schemeClr val="accent5">
                    <a:lumMod val="75000"/>
                  </a:schemeClr>
                </a:solidFill>
              </a:rPr>
              <a:t> ~ 10</a:t>
            </a:r>
            <a:r>
              <a:rPr lang="pt-BR" sz="1600" b="0" i="0" u="none" strike="noStrike" baseline="30000" dirty="0">
                <a:solidFill>
                  <a:schemeClr val="accent5">
                    <a:lumMod val="75000"/>
                  </a:schemeClr>
                </a:solidFill>
              </a:rPr>
              <a:t>19 </a:t>
            </a:r>
            <a:r>
              <a:rPr lang="pt-BR" sz="1600" b="0" i="0" u="none" strike="noStrike" baseline="0" dirty="0" err="1">
                <a:solidFill>
                  <a:schemeClr val="accent5">
                    <a:lumMod val="75000"/>
                  </a:schemeClr>
                </a:solidFill>
              </a:rPr>
              <a:t>eV</a:t>
            </a:r>
            <a:endParaRPr lang="pt-BR" sz="1600" b="0" i="0" u="none" strike="noStrike" baseline="0" dirty="0">
              <a:solidFill>
                <a:schemeClr val="accent5">
                  <a:lumMod val="75000"/>
                </a:schemeClr>
              </a:solidFill>
            </a:endParaRPr>
          </a:p>
          <a:p>
            <a:pPr algn="l"/>
            <a:endParaRPr lang="pt-BR" sz="1600" b="0" i="0" u="none" strike="noStrike" baseline="0" dirty="0">
              <a:solidFill>
                <a:schemeClr val="accent5">
                  <a:lumMod val="75000"/>
                </a:schemeClr>
              </a:solidFill>
            </a:endParaRPr>
          </a:p>
          <a:p>
            <a:pPr algn="l"/>
            <a:r>
              <a:rPr lang="da-DK" sz="1600" b="0" i="0" u="none" strike="noStrike" baseline="0" dirty="0">
                <a:solidFill>
                  <a:srgbClr val="0070C0"/>
                </a:solidFill>
              </a:rPr>
              <a:t>● Ankle at ~ 5 10</a:t>
            </a:r>
            <a:r>
              <a:rPr lang="da-DK" sz="1600" b="0" i="0" u="none" strike="noStrike" baseline="30000" dirty="0">
                <a:solidFill>
                  <a:srgbClr val="0070C0"/>
                </a:solidFill>
              </a:rPr>
              <a:t>18  </a:t>
            </a:r>
            <a:r>
              <a:rPr lang="da-DK" sz="1600" b="0" i="0" u="none" strike="noStrike" baseline="0" dirty="0">
                <a:solidFill>
                  <a:srgbClr val="0070C0"/>
                </a:solidFill>
              </a:rPr>
              <a:t>eV</a:t>
            </a:r>
          </a:p>
          <a:p>
            <a:pPr algn="l"/>
            <a:endParaRPr lang="da-DK" sz="1600" b="0" i="0" u="none" strike="noStrike" baseline="0" dirty="0">
              <a:solidFill>
                <a:srgbClr val="0070C0"/>
              </a:solidFill>
            </a:endParaRPr>
          </a:p>
          <a:p>
            <a:pPr algn="l"/>
            <a:r>
              <a:rPr lang="pt-BR" sz="1600" b="0" i="0" u="none" strike="noStrike" baseline="0" dirty="0">
                <a:solidFill>
                  <a:srgbClr val="00B050"/>
                </a:solidFill>
              </a:rPr>
              <a:t>● 2nd </a:t>
            </a:r>
            <a:r>
              <a:rPr lang="pt-BR" sz="1600" b="0" i="0" u="none" strike="noStrike" baseline="0" dirty="0" err="1">
                <a:solidFill>
                  <a:srgbClr val="00B050"/>
                </a:solidFill>
              </a:rPr>
              <a:t>knee</a:t>
            </a:r>
            <a:r>
              <a:rPr lang="pt-BR" sz="1600" b="0" i="0" u="none" strike="noStrike" baseline="0" dirty="0">
                <a:solidFill>
                  <a:srgbClr val="00B050"/>
                </a:solidFill>
              </a:rPr>
              <a:t> </a:t>
            </a:r>
            <a:r>
              <a:rPr lang="pt-BR" sz="1600" b="0" i="0" u="none" strike="noStrike" baseline="0" dirty="0" err="1">
                <a:solidFill>
                  <a:srgbClr val="00B050"/>
                </a:solidFill>
              </a:rPr>
              <a:t>at</a:t>
            </a:r>
            <a:r>
              <a:rPr lang="pt-BR" sz="1600" b="0" i="0" u="none" strike="noStrike" baseline="0" dirty="0">
                <a:solidFill>
                  <a:srgbClr val="00B050"/>
                </a:solidFill>
              </a:rPr>
              <a:t> ~ 2 10</a:t>
            </a:r>
            <a:r>
              <a:rPr lang="pt-BR" sz="1600" b="0" i="0" u="none" strike="noStrike" baseline="30000" dirty="0">
                <a:solidFill>
                  <a:srgbClr val="00B050"/>
                </a:solidFill>
              </a:rPr>
              <a:t>17</a:t>
            </a:r>
            <a:r>
              <a:rPr lang="pt-BR" sz="1600" b="0" i="0" u="none" strike="noStrike" baseline="0" dirty="0">
                <a:solidFill>
                  <a:srgbClr val="00B050"/>
                </a:solidFill>
              </a:rPr>
              <a:t> </a:t>
            </a:r>
            <a:r>
              <a:rPr lang="pt-BR" sz="1600" b="0" i="0" u="none" strike="noStrike" baseline="0" dirty="0" err="1">
                <a:solidFill>
                  <a:srgbClr val="00B050"/>
                </a:solidFill>
              </a:rPr>
              <a:t>eV</a:t>
            </a:r>
            <a:endParaRPr lang="pt-BR" sz="1600" b="0" i="0" u="none" strike="noStrike" baseline="0" dirty="0">
              <a:solidFill>
                <a:srgbClr val="00B050"/>
              </a:solidFill>
            </a:endParaRPr>
          </a:p>
          <a:p>
            <a:pPr algn="l"/>
            <a:endParaRPr lang="pt-BR" dirty="0"/>
          </a:p>
        </p:txBody>
      </p:sp>
      <p:sp>
        <p:nvSpPr>
          <p:cNvPr id="10" name="Espaço Reservado para Rodapé 9">
            <a:extLst>
              <a:ext uri="{FF2B5EF4-FFF2-40B4-BE49-F238E27FC236}">
                <a16:creationId xmlns:a16="http://schemas.microsoft.com/office/drawing/2014/main" id="{A924A834-1C3C-5034-2E9D-476A6E43000F}"/>
              </a:ext>
            </a:extLst>
          </p:cNvPr>
          <p:cNvSpPr>
            <a:spLocks noGrp="1"/>
          </p:cNvSpPr>
          <p:nvPr>
            <p:ph type="ftr" sz="quarter" idx="11"/>
          </p:nvPr>
        </p:nvSpPr>
        <p:spPr/>
        <p:txBody>
          <a:bodyPr/>
          <a:lstStyle/>
          <a:p>
            <a:r>
              <a:rPr lang="pt-BR"/>
              <a:t>F. Catalani HEPNP2025 - Valparaíso - January 10, 2025</a:t>
            </a:r>
          </a:p>
        </p:txBody>
      </p:sp>
      <p:sp>
        <p:nvSpPr>
          <p:cNvPr id="11" name="Espaço Reservado para Número de Slide 10">
            <a:extLst>
              <a:ext uri="{FF2B5EF4-FFF2-40B4-BE49-F238E27FC236}">
                <a16:creationId xmlns:a16="http://schemas.microsoft.com/office/drawing/2014/main" id="{E341B319-F52F-5BB0-6C1D-FF165858BF50}"/>
              </a:ext>
            </a:extLst>
          </p:cNvPr>
          <p:cNvSpPr>
            <a:spLocks noGrp="1"/>
          </p:cNvSpPr>
          <p:nvPr>
            <p:ph type="sldNum" sz="quarter" idx="12"/>
          </p:nvPr>
        </p:nvSpPr>
        <p:spPr/>
        <p:txBody>
          <a:bodyPr/>
          <a:lstStyle/>
          <a:p>
            <a:fld id="{927D37BD-2E1D-47A2-BAD2-A29FEC3C4970}" type="slidenum">
              <a:rPr lang="pt-BR" smtClean="0"/>
              <a:t>9</a:t>
            </a:fld>
            <a:endParaRPr lang="pt-BR"/>
          </a:p>
        </p:txBody>
      </p:sp>
      <p:pic>
        <p:nvPicPr>
          <p:cNvPr id="6" name="Imagem 5" descr="Diagrama&#10;&#10;Descrição gerada automaticamente com confiança média">
            <a:extLst>
              <a:ext uri="{FF2B5EF4-FFF2-40B4-BE49-F238E27FC236}">
                <a16:creationId xmlns:a16="http://schemas.microsoft.com/office/drawing/2014/main" id="{CB69D25A-C4A6-2146-2B81-22E05A02CB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7090" y="1217295"/>
            <a:ext cx="6198151" cy="4423410"/>
          </a:xfrm>
          <a:prstGeom prst="rect">
            <a:avLst/>
          </a:prstGeom>
        </p:spPr>
      </p:pic>
      <p:sp>
        <p:nvSpPr>
          <p:cNvPr id="14" name="CaixaDeTexto 13">
            <a:extLst>
              <a:ext uri="{FF2B5EF4-FFF2-40B4-BE49-F238E27FC236}">
                <a16:creationId xmlns:a16="http://schemas.microsoft.com/office/drawing/2014/main" id="{B514FDDD-15AF-D22D-7F47-1E94731D6F92}"/>
              </a:ext>
            </a:extLst>
          </p:cNvPr>
          <p:cNvSpPr txBox="1"/>
          <p:nvPr/>
        </p:nvSpPr>
        <p:spPr>
          <a:xfrm>
            <a:off x="384810" y="5327586"/>
            <a:ext cx="3653790" cy="646331"/>
          </a:xfrm>
          <a:prstGeom prst="rect">
            <a:avLst/>
          </a:prstGeom>
          <a:noFill/>
        </p:spPr>
        <p:txBody>
          <a:bodyPr wrap="square">
            <a:spAutoFit/>
          </a:bodyPr>
          <a:lstStyle/>
          <a:p>
            <a:r>
              <a:rPr lang="pt-BR" sz="1200" dirty="0"/>
              <a:t>Auger Coll., Phys.Rev.D102 (2020) 062005</a:t>
            </a:r>
          </a:p>
          <a:p>
            <a:r>
              <a:rPr lang="pt-BR" sz="1200" dirty="0"/>
              <a:t>Auger Coll., </a:t>
            </a:r>
            <a:r>
              <a:rPr lang="pt-BR" sz="1200" dirty="0" err="1"/>
              <a:t>Phys.Rev.Lett</a:t>
            </a:r>
            <a:r>
              <a:rPr lang="pt-BR" sz="1200" dirty="0"/>
              <a:t>. 125 (2020) 121106</a:t>
            </a:r>
          </a:p>
          <a:p>
            <a:r>
              <a:rPr lang="pt-BR" sz="1200" dirty="0"/>
              <a:t>Auger Coll., Eur. </a:t>
            </a:r>
            <a:r>
              <a:rPr lang="pt-BR" sz="1200" dirty="0" err="1"/>
              <a:t>Phys</a:t>
            </a:r>
            <a:r>
              <a:rPr lang="pt-BR" sz="1200" dirty="0"/>
              <a:t>. J. C 81 (2021) 966</a:t>
            </a:r>
          </a:p>
        </p:txBody>
      </p:sp>
    </p:spTree>
    <p:extLst>
      <p:ext uri="{BB962C8B-B14F-4D97-AF65-F5344CB8AC3E}">
        <p14:creationId xmlns:p14="http://schemas.microsoft.com/office/powerpoint/2010/main" val="1277412122"/>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8564</TotalTime>
  <Words>2842</Words>
  <Application>Microsoft Office PowerPoint</Application>
  <PresentationFormat>Widescreen</PresentationFormat>
  <Paragraphs>301</Paragraphs>
  <Slides>40</Slides>
  <Notes>0</Notes>
  <HiddenSlides>0</HiddenSlides>
  <MMClips>0</MMClips>
  <ScaleCrop>false</ScaleCrop>
  <HeadingPairs>
    <vt:vector size="6" baseType="variant">
      <vt:variant>
        <vt:lpstr>Fontes usadas</vt:lpstr>
      </vt:variant>
      <vt:variant>
        <vt:i4>27</vt:i4>
      </vt:variant>
      <vt:variant>
        <vt:lpstr>Tema</vt:lpstr>
      </vt:variant>
      <vt:variant>
        <vt:i4>1</vt:i4>
      </vt:variant>
      <vt:variant>
        <vt:lpstr>Títulos de slides</vt:lpstr>
      </vt:variant>
      <vt:variant>
        <vt:i4>40</vt:i4>
      </vt:variant>
    </vt:vector>
  </HeadingPairs>
  <TitlesOfParts>
    <vt:vector size="68" baseType="lpstr">
      <vt:lpstr>AAAAAC+Avenir-Book</vt:lpstr>
      <vt:lpstr>AAAAAM+Avenir-HeavyOblique</vt:lpstr>
      <vt:lpstr>AAAAAN+Avenir-BookOblique</vt:lpstr>
      <vt:lpstr>AAAAAP+AppleColorEmoji</vt:lpstr>
      <vt:lpstr>AAAAAQ+Avenir-Heavy</vt:lpstr>
      <vt:lpstr>AAAAB L+ STIX Two Math</vt:lpstr>
      <vt:lpstr>AAAACN+Avenir-Heavy</vt:lpstr>
      <vt:lpstr>AdvOT483a8203</vt:lpstr>
      <vt:lpstr>Aptos</vt:lpstr>
      <vt:lpstr>Aptos Display</vt:lpstr>
      <vt:lpstr>Arial</vt:lpstr>
      <vt:lpstr>Arial-BoldMT</vt:lpstr>
      <vt:lpstr>ArialMT</vt:lpstr>
      <vt:lpstr>Cambria Math</vt:lpstr>
      <vt:lpstr>CMMI10</vt:lpstr>
      <vt:lpstr>CMR10</vt:lpstr>
      <vt:lpstr>CMR7</vt:lpstr>
      <vt:lpstr>CMSY10</vt:lpstr>
      <vt:lpstr>CMSY7</vt:lpstr>
      <vt:lpstr>Helvetica-Bold</vt:lpstr>
      <vt:lpstr>LiberationSans</vt:lpstr>
      <vt:lpstr>Montserrat-Regular</vt:lpstr>
      <vt:lpstr>NewTXMI</vt:lpstr>
      <vt:lpstr>TeXGyreTermesX-Regular</vt:lpstr>
      <vt:lpstr>Times New Roman</vt:lpstr>
      <vt:lpstr>txsys</vt:lpstr>
      <vt:lpstr>Wingdings</vt:lpstr>
      <vt:lpstr>Tema do Office</vt:lpstr>
      <vt:lpstr>The Pierre Auger Observatory  Latest Results and Prospects</vt:lpstr>
      <vt:lpstr>OUTLINE</vt:lpstr>
      <vt:lpstr>Multi-messenger Spectrum of the universe</vt:lpstr>
      <vt:lpstr>Ultra High Energy Cosmic Rays (UHECR) Spectrum</vt:lpstr>
      <vt:lpstr>1665 Water-Cherenkov  stations  SD1500 : 1600, 1.5 km grid;  SD750: 61, 750 m grid  SD433: 19, 433 m grid   4 Fluorescence sites  24 telescopes, 1-300 FoV  3 High Elevation Telescopes,  30-60o FoV   Engineering arrays  AERA: 153 radio antennas  UMD: 24 underground muon detectors  The Pierre Auger Observatory Geolocalization: (−69.0° longitude, −35.4° latitude )</vt:lpstr>
      <vt:lpstr>International collaboration of 17 Countries,  98 institutions and  more than 400 scientists</vt:lpstr>
      <vt:lpstr>Air Shower Observables (Hybrid Detection)</vt:lpstr>
      <vt:lpstr>Selected Results </vt:lpstr>
      <vt:lpstr>UHECR energy spectrum</vt:lpstr>
      <vt:lpstr>Mass Composition Results</vt:lpstr>
      <vt:lpstr>Consistent results from 3 different air shower measurements:  ‣FD ( longitudinal profile)   ‣SD ( temporal and lateral distributions)    ‣ RD (radio detector)  Interpretation in terms of A is dependent on LHC-tuned hadronic interaction models. </vt:lpstr>
      <vt:lpstr>Mass Composition    (SD-based DNN analysis)</vt:lpstr>
      <vt:lpstr>Apresentação do PowerPoint</vt:lpstr>
      <vt:lpstr>Multi-messenger searches  UHE Photon showers detection</vt:lpstr>
      <vt:lpstr>Neutrino shower detection</vt:lpstr>
      <vt:lpstr>Multi-messenger searches:  diffuse flux of Photons and Neutrinos</vt:lpstr>
      <vt:lpstr>Apresentação do PowerPoint</vt:lpstr>
      <vt:lpstr>Anisotropy studies</vt:lpstr>
      <vt:lpstr>Large scale anisotropy</vt:lpstr>
      <vt:lpstr>Large scale anisotropy – Evolution with energy</vt:lpstr>
      <vt:lpstr>Small and Intermediate angular scale </vt:lpstr>
      <vt:lpstr>Astrophysical interpretation  (energy spectrum+mass composition+arrival directions) </vt:lpstr>
      <vt:lpstr>The Muon puzzle</vt:lpstr>
      <vt:lpstr>The Muon puzzle</vt:lpstr>
      <vt:lpstr>Apresentação do PowerPoint</vt:lpstr>
      <vt:lpstr>AugerPrime : The second phase of the PAO</vt:lpstr>
      <vt:lpstr>AugerPrime</vt:lpstr>
      <vt:lpstr>Apresentação do PowerPoint</vt:lpstr>
      <vt:lpstr>Thank You! </vt:lpstr>
      <vt:lpstr>Backup slides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AugerPrime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Fernando Catalani</dc:creator>
  <cp:lastModifiedBy>Fernando Catalani</cp:lastModifiedBy>
  <cp:revision>71</cp:revision>
  <dcterms:created xsi:type="dcterms:W3CDTF">2024-12-13T21:08:49Z</dcterms:created>
  <dcterms:modified xsi:type="dcterms:W3CDTF">2025-01-09T21:59:31Z</dcterms:modified>
</cp:coreProperties>
</file>