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notesMasterIdLst>
    <p:notesMasterId r:id="rId59"/>
  </p:notesMasterIdLst>
  <p:sldIdLst>
    <p:sldId id="256" r:id="rId2"/>
    <p:sldId id="257" r:id="rId3"/>
    <p:sldId id="319" r:id="rId4"/>
    <p:sldId id="314" r:id="rId5"/>
    <p:sldId id="324" r:id="rId6"/>
    <p:sldId id="325" r:id="rId7"/>
    <p:sldId id="323" r:id="rId8"/>
    <p:sldId id="326" r:id="rId9"/>
    <p:sldId id="266" r:id="rId10"/>
    <p:sldId id="270" r:id="rId11"/>
    <p:sldId id="269" r:id="rId12"/>
    <p:sldId id="267" r:id="rId13"/>
    <p:sldId id="275" r:id="rId14"/>
    <p:sldId id="274" r:id="rId15"/>
    <p:sldId id="276" r:id="rId16"/>
    <p:sldId id="277" r:id="rId17"/>
    <p:sldId id="272" r:id="rId18"/>
    <p:sldId id="278" r:id="rId19"/>
    <p:sldId id="307" r:id="rId20"/>
    <p:sldId id="306" r:id="rId21"/>
    <p:sldId id="311" r:id="rId22"/>
    <p:sldId id="312" r:id="rId23"/>
    <p:sldId id="313" r:id="rId24"/>
    <p:sldId id="305" r:id="rId25"/>
    <p:sldId id="260" r:id="rId26"/>
    <p:sldId id="261" r:id="rId27"/>
    <p:sldId id="309" r:id="rId28"/>
    <p:sldId id="300" r:id="rId29"/>
    <p:sldId id="328" r:id="rId30"/>
    <p:sldId id="327" r:id="rId31"/>
    <p:sldId id="283" r:id="rId32"/>
    <p:sldId id="282" r:id="rId33"/>
    <p:sldId id="290" r:id="rId34"/>
    <p:sldId id="291" r:id="rId35"/>
    <p:sldId id="292" r:id="rId36"/>
    <p:sldId id="259" r:id="rId37"/>
    <p:sldId id="288" r:id="rId38"/>
    <p:sldId id="287" r:id="rId39"/>
    <p:sldId id="263" r:id="rId40"/>
    <p:sldId id="289" r:id="rId41"/>
    <p:sldId id="293" r:id="rId42"/>
    <p:sldId id="294" r:id="rId43"/>
    <p:sldId id="320" r:id="rId44"/>
    <p:sldId id="284" r:id="rId45"/>
    <p:sldId id="285" r:id="rId46"/>
    <p:sldId id="296" r:id="rId47"/>
    <p:sldId id="295" r:id="rId48"/>
    <p:sldId id="286" r:id="rId49"/>
    <p:sldId id="297" r:id="rId50"/>
    <p:sldId id="301" r:id="rId51"/>
    <p:sldId id="302" r:id="rId52"/>
    <p:sldId id="262" r:id="rId53"/>
    <p:sldId id="318" r:id="rId54"/>
    <p:sldId id="315" r:id="rId55"/>
    <p:sldId id="316" r:id="rId56"/>
    <p:sldId id="321" r:id="rId57"/>
    <p:sldId id="317" r:id="rId5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9979" autoAdjust="0"/>
    <p:restoredTop sz="94660"/>
  </p:normalViewPr>
  <p:slideViewPr>
    <p:cSldViewPr snapToGrid="0">
      <p:cViewPr>
        <p:scale>
          <a:sx n="100" d="100"/>
          <a:sy n="100" d="100"/>
        </p:scale>
        <p:origin x="245" y="-76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5" Type="http://schemas.openxmlformats.org/officeDocument/2006/relationships/slide" Target="slides/slide4.xml"/><Relationship Id="rId61" Type="http://schemas.openxmlformats.org/officeDocument/2006/relationships/viewProps" Target="viewProps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notesMaster" Target="notesMasters/notesMaster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L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211F5F5-5BFD-4AEB-A92B-05AD2EBD9939}" type="datetimeFigureOut">
              <a:rPr lang="es-CL" smtClean="0"/>
              <a:t>07-01-2025</a:t>
            </a:fld>
            <a:endParaRPr lang="es-CL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CL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94C1BA6-CFD2-4D72-8880-87A172605F39}" type="slidenum">
              <a:rPr lang="es-CL" smtClean="0"/>
              <a:t>‹#›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1080559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94C1BA6-CFD2-4D72-8880-87A172605F39}" type="slidenum">
              <a:rPr lang="es-CL" smtClean="0"/>
              <a:t>1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53857524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C72945F-24BA-B92E-79C6-C50BC73ED72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75ADC99D-B65A-737F-B38F-19FC86CD0E3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EFF1CC8D-17CD-CB28-4B08-33D4519AB39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L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E5C97D1-BAF6-DFEA-E6A6-451F39A4CC3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94C1BA6-CFD2-4D72-8880-87A172605F39}" type="slidenum">
              <a:rPr lang="es-CL" smtClean="0"/>
              <a:t>13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20243978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94C1BA6-CFD2-4D72-8880-87A172605F39}" type="slidenum">
              <a:rPr lang="es-CL" smtClean="0"/>
              <a:t>14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17505901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94C1BA6-CFD2-4D72-8880-87A172605F39}" type="slidenum">
              <a:rPr lang="es-CL" smtClean="0"/>
              <a:t>28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58305116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ADEBB3F-CD04-8733-6C39-D9C67F02A67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61BA9C12-E56D-4696-C987-52ADFE215E5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217BCAF1-63B4-4E93-2C5E-6D2C04E521A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L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DBE5E8C-5E8F-1808-10B4-984683DFF41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94C1BA6-CFD2-4D72-8880-87A172605F39}" type="slidenum">
              <a:rPr lang="es-CL" smtClean="0"/>
              <a:t>29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87977154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1A662E6-135B-48BB-8ED4-3FC4BB4E2AF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46F883C4-C6E1-A3F0-BB5B-E8B73559FBF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4E1E0809-E4CD-E8AA-3544-5D87FECB563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L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3D0B186-8957-BE1F-0519-85D7F015EDF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94C1BA6-CFD2-4D72-8880-87A172605F39}" type="slidenum">
              <a:rPr lang="es-CL" smtClean="0"/>
              <a:t>30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2652728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BF1EDB-8F10-4686-9822-CB921E395D7D}" type="datetimeFigureOut">
              <a:rPr lang="es-CL" smtClean="0"/>
              <a:t>07-01-2025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F69901D0-7C20-4A44-AADF-72FA68BA8E41}" type="slidenum">
              <a:rPr lang="es-CL" smtClean="0"/>
              <a:t>‹#›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0600013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BF1EDB-8F10-4686-9822-CB921E395D7D}" type="datetimeFigureOut">
              <a:rPr lang="es-CL" smtClean="0"/>
              <a:t>07-01-2025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F69901D0-7C20-4A44-AADF-72FA68BA8E41}" type="slidenum">
              <a:rPr lang="es-CL" smtClean="0"/>
              <a:t>‹#›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551278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BF1EDB-8F10-4686-9822-CB921E395D7D}" type="datetimeFigureOut">
              <a:rPr lang="es-CL" smtClean="0"/>
              <a:t>07-01-2025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F69901D0-7C20-4A44-AADF-72FA68BA8E41}" type="slidenum">
              <a:rPr lang="es-CL" smtClean="0"/>
              <a:t>‹#›</a:t>
            </a:fld>
            <a:endParaRPr lang="es-CL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75722238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BF1EDB-8F10-4686-9822-CB921E395D7D}" type="datetimeFigureOut">
              <a:rPr lang="es-CL" smtClean="0"/>
              <a:t>07-01-2025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F69901D0-7C20-4A44-AADF-72FA68BA8E41}" type="slidenum">
              <a:rPr lang="es-CL" smtClean="0"/>
              <a:t>‹#›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99264949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BF1EDB-8F10-4686-9822-CB921E395D7D}" type="datetimeFigureOut">
              <a:rPr lang="es-CL" smtClean="0"/>
              <a:t>07-01-2025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F69901D0-7C20-4A44-AADF-72FA68BA8E41}" type="slidenum">
              <a:rPr lang="es-CL" smtClean="0"/>
              <a:t>‹#›</a:t>
            </a:fld>
            <a:endParaRPr lang="es-CL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819012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BF1EDB-8F10-4686-9822-CB921E395D7D}" type="datetimeFigureOut">
              <a:rPr lang="es-CL" smtClean="0"/>
              <a:t>07-01-2025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F69901D0-7C20-4A44-AADF-72FA68BA8E41}" type="slidenum">
              <a:rPr lang="es-CL" smtClean="0"/>
              <a:t>‹#›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86227841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BF1EDB-8F10-4686-9822-CB921E395D7D}" type="datetimeFigureOut">
              <a:rPr lang="es-CL" smtClean="0"/>
              <a:t>07-01-2025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9901D0-7C20-4A44-AADF-72FA68BA8E41}" type="slidenum">
              <a:rPr lang="es-CL" smtClean="0"/>
              <a:t>‹#›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91247690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BF1EDB-8F10-4686-9822-CB921E395D7D}" type="datetimeFigureOut">
              <a:rPr lang="es-CL" smtClean="0"/>
              <a:t>07-01-2025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9901D0-7C20-4A44-AADF-72FA68BA8E41}" type="slidenum">
              <a:rPr lang="es-CL" smtClean="0"/>
              <a:t>‹#›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5612450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BF1EDB-8F10-4686-9822-CB921E395D7D}" type="datetimeFigureOut">
              <a:rPr lang="es-CL" smtClean="0"/>
              <a:t>07-01-2025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9901D0-7C20-4A44-AADF-72FA68BA8E41}" type="slidenum">
              <a:rPr lang="es-CL" smtClean="0"/>
              <a:t>‹#›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341205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BF1EDB-8F10-4686-9822-CB921E395D7D}" type="datetimeFigureOut">
              <a:rPr lang="es-CL" smtClean="0"/>
              <a:t>07-01-2025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F69901D0-7C20-4A44-AADF-72FA68BA8E41}" type="slidenum">
              <a:rPr lang="es-CL" smtClean="0"/>
              <a:t>‹#›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6828152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BF1EDB-8F10-4686-9822-CB921E395D7D}" type="datetimeFigureOut">
              <a:rPr lang="es-CL" smtClean="0"/>
              <a:t>07-01-2025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F69901D0-7C20-4A44-AADF-72FA68BA8E41}" type="slidenum">
              <a:rPr lang="es-CL" smtClean="0"/>
              <a:t>‹#›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0747860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BF1EDB-8F10-4686-9822-CB921E395D7D}" type="datetimeFigureOut">
              <a:rPr lang="es-CL" smtClean="0"/>
              <a:t>07-01-2025</a:t>
            </a:fld>
            <a:endParaRPr lang="es-C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F69901D0-7C20-4A44-AADF-72FA68BA8E41}" type="slidenum">
              <a:rPr lang="es-CL" smtClean="0"/>
              <a:t>‹#›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6700258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BF1EDB-8F10-4686-9822-CB921E395D7D}" type="datetimeFigureOut">
              <a:rPr lang="es-CL" smtClean="0"/>
              <a:t>07-01-2025</a:t>
            </a:fld>
            <a:endParaRPr lang="es-C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9901D0-7C20-4A44-AADF-72FA68BA8E41}" type="slidenum">
              <a:rPr lang="es-CL" smtClean="0"/>
              <a:t>‹#›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6087712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BF1EDB-8F10-4686-9822-CB921E395D7D}" type="datetimeFigureOut">
              <a:rPr lang="es-CL" smtClean="0"/>
              <a:t>07-01-2025</a:t>
            </a:fld>
            <a:endParaRPr lang="es-C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9901D0-7C20-4A44-AADF-72FA68BA8E41}" type="slidenum">
              <a:rPr lang="es-CL" smtClean="0"/>
              <a:t>‹#›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5124527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BF1EDB-8F10-4686-9822-CB921E395D7D}" type="datetimeFigureOut">
              <a:rPr lang="es-CL" smtClean="0"/>
              <a:t>07-01-2025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9901D0-7C20-4A44-AADF-72FA68BA8E41}" type="slidenum">
              <a:rPr lang="es-CL" smtClean="0"/>
              <a:t>‹#›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0363760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BF1EDB-8F10-4686-9822-CB921E395D7D}" type="datetimeFigureOut">
              <a:rPr lang="es-CL" smtClean="0"/>
              <a:t>07-01-2025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F69901D0-7C20-4A44-AADF-72FA68BA8E41}" type="slidenum">
              <a:rPr lang="es-CL" smtClean="0"/>
              <a:t>‹#›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7116164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00000">
              <a:schemeClr val="bg2">
                <a:tint val="90000"/>
                <a:lumMod val="120000"/>
              </a:schemeClr>
            </a:gs>
            <a:gs pos="100000">
              <a:schemeClr val="bg2">
                <a:shade val="98000"/>
                <a:satMod val="120000"/>
                <a:lumMod val="98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157"/>
            <a:ext cx="2356674" cy="6853096"/>
            <a:chOff x="6627813" y="195610"/>
            <a:chExt cx="1952625" cy="5678141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5610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BF1EDB-8F10-4686-9822-CB921E395D7D}" type="datetimeFigureOut">
              <a:rPr lang="es-CL" smtClean="0"/>
              <a:t>07-01-2025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F69901D0-7C20-4A44-AADF-72FA68BA8E41}" type="slidenum">
              <a:rPr lang="es-CL" smtClean="0"/>
              <a:t>‹#›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1015474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  <p:sldLayoutId id="2147483690" r:id="rId13"/>
    <p:sldLayoutId id="2147483691" r:id="rId14"/>
    <p:sldLayoutId id="2147483692" r:id="rId15"/>
    <p:sldLayoutId id="2147483693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2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0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7" Type="http://schemas.openxmlformats.org/officeDocument/2006/relationships/image" Target="../media/image28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7" Type="http://schemas.openxmlformats.org/officeDocument/2006/relationships/image" Target="../media/image28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0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7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9.png"/><Relationship Id="rId5" Type="http://schemas.openxmlformats.org/officeDocument/2006/relationships/image" Target="../media/image38.png"/><Relationship Id="rId4" Type="http://schemas.openxmlformats.org/officeDocument/2006/relationships/image" Target="../media/image300.png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png"/><Relationship Id="rId3" Type="http://schemas.openxmlformats.org/officeDocument/2006/relationships/image" Target="../media/image9.png"/><Relationship Id="rId7" Type="http://schemas.openxmlformats.org/officeDocument/2006/relationships/image" Target="../media/image4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1.png"/><Relationship Id="rId5" Type="http://schemas.openxmlformats.org/officeDocument/2006/relationships/image" Target="../media/image38.png"/><Relationship Id="rId10" Type="http://schemas.openxmlformats.org/officeDocument/2006/relationships/image" Target="../media/image39.png"/><Relationship Id="rId4" Type="http://schemas.openxmlformats.org/officeDocument/2006/relationships/image" Target="../media/image40.png"/><Relationship Id="rId9" Type="http://schemas.openxmlformats.org/officeDocument/2006/relationships/image" Target="../media/image4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jpeg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png"/><Relationship Id="rId3" Type="http://schemas.openxmlformats.org/officeDocument/2006/relationships/image" Target="../media/image9.png"/><Relationship Id="rId7" Type="http://schemas.openxmlformats.org/officeDocument/2006/relationships/image" Target="../media/image4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1.png"/><Relationship Id="rId11" Type="http://schemas.openxmlformats.org/officeDocument/2006/relationships/image" Target="../media/image39.png"/><Relationship Id="rId5" Type="http://schemas.openxmlformats.org/officeDocument/2006/relationships/image" Target="../media/image38.png"/><Relationship Id="rId10" Type="http://schemas.openxmlformats.org/officeDocument/2006/relationships/image" Target="../media/image45.png"/><Relationship Id="rId4" Type="http://schemas.openxmlformats.org/officeDocument/2006/relationships/image" Target="../media/image40.png"/><Relationship Id="rId9" Type="http://schemas.openxmlformats.org/officeDocument/2006/relationships/image" Target="../media/image44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7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420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420.png"/><Relationship Id="rId4" Type="http://schemas.openxmlformats.org/officeDocument/2006/relationships/image" Target="../media/image49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7" Type="http://schemas.openxmlformats.org/officeDocument/2006/relationships/image" Target="../media/image9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1.png"/><Relationship Id="rId5" Type="http://schemas.openxmlformats.org/officeDocument/2006/relationships/image" Target="../media/image420.png"/><Relationship Id="rId4" Type="http://schemas.openxmlformats.org/officeDocument/2006/relationships/image" Target="../media/image49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8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9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1.jpe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8.pn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2.pn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4.png"/><Relationship Id="rId5" Type="http://schemas.openxmlformats.org/officeDocument/2006/relationships/image" Target="../media/image57.png"/><Relationship Id="rId4" Type="http://schemas.openxmlformats.org/officeDocument/2006/relationships/image" Target="../media/image63.pn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0.png"/></Relationships>
</file>

<file path=ppt/slides/_rels/slide5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5.png"/><Relationship Id="rId3" Type="http://schemas.openxmlformats.org/officeDocument/2006/relationships/image" Target="../media/image72.png"/><Relationship Id="rId7" Type="http://schemas.microsoft.com/office/2007/relationships/hdphoto" Target="../media/hdphoto2.wdp"/><Relationship Id="rId12" Type="http://schemas.openxmlformats.org/officeDocument/2006/relationships/image" Target="../media/image77.png"/><Relationship Id="rId2" Type="http://schemas.openxmlformats.org/officeDocument/2006/relationships/image" Target="../media/image7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4.png"/><Relationship Id="rId11" Type="http://schemas.microsoft.com/office/2007/relationships/hdphoto" Target="../media/hdphoto4.wdp"/><Relationship Id="rId5" Type="http://schemas.microsoft.com/office/2007/relationships/hdphoto" Target="../media/hdphoto1.wdp"/><Relationship Id="rId10" Type="http://schemas.openxmlformats.org/officeDocument/2006/relationships/image" Target="../media/image76.png"/><Relationship Id="rId4" Type="http://schemas.openxmlformats.org/officeDocument/2006/relationships/image" Target="../media/image73.png"/><Relationship Id="rId9" Type="http://schemas.microsoft.com/office/2007/relationships/hdphoto" Target="../media/hdphoto3.wdp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0.png"/><Relationship Id="rId4" Type="http://schemas.openxmlformats.org/officeDocument/2006/relationships/image" Target="../media/image79.png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png"/><Relationship Id="rId7" Type="http://schemas.openxmlformats.org/officeDocument/2006/relationships/image" Target="../media/image85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4.png"/><Relationship Id="rId5" Type="http://schemas.openxmlformats.org/officeDocument/2006/relationships/image" Target="../media/image83.png"/><Relationship Id="rId4" Type="http://schemas.openxmlformats.org/officeDocument/2006/relationships/image" Target="../media/image82.png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6.pn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7" Type="http://schemas.openxmlformats.org/officeDocument/2006/relationships/image" Target="../media/image16.sv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Ranking de Times Higher Education ubica a la USM en el top 50 de la región  - Universidad Técnica Federico Santa María">
            <a:extLst>
              <a:ext uri="{FF2B5EF4-FFF2-40B4-BE49-F238E27FC236}">
                <a16:creationId xmlns:a16="http://schemas.microsoft.com/office/drawing/2014/main" id="{963EDDC2-7F00-3613-17D9-C698F5960C7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91" t="9091"/>
          <a:stretch/>
        </p:blipFill>
        <p:spPr bwMode="auto">
          <a:xfrm>
            <a:off x="20" y="10"/>
            <a:ext cx="12191980" cy="6857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8" name="Title 7">
                <a:extLst>
                  <a:ext uri="{FF2B5EF4-FFF2-40B4-BE49-F238E27FC236}">
                    <a16:creationId xmlns:a16="http://schemas.microsoft.com/office/drawing/2014/main" id="{8C2771F2-B1E2-C829-2428-584AD463381E}"/>
                  </a:ext>
                </a:extLst>
              </p:cNvPr>
              <p:cNvSpPr>
                <a:spLocks noGrp="1"/>
              </p:cNvSpPr>
              <p:nvPr>
                <p:ph type="ctrTitle"/>
              </p:nvPr>
            </p:nvSpPr>
            <p:spPr>
              <a:xfrm>
                <a:off x="1263208" y="4480548"/>
                <a:ext cx="9936499" cy="1767065"/>
              </a:xfrm>
            </p:spPr>
            <p:style>
              <a:lnRef idx="2">
                <a:schemeClr val="accent2">
                  <a:shade val="15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>
                <a:noAutofit/>
              </a:bodyPr>
              <a:lstStyle/>
              <a:p>
                <a:pPr algn="ctr"/>
                <a:r>
                  <a:rPr lang="en-US" sz="3600" b="1" dirty="0">
                    <a:ln w="9525">
                      <a:solidFill>
                        <a:schemeClr val="bg1"/>
                      </a:solidFill>
                      <a:prstDash val="solid"/>
                    </a:ln>
                    <a:solidFill>
                      <a:schemeClr val="bg1"/>
                    </a:solidFill>
                    <a:effectLst>
                      <a:outerShdw blurRad="12700" dist="38100" dir="2700000" algn="tl" rotWithShape="0">
                        <a:schemeClr val="bg1">
                          <a:lumMod val="50000"/>
                        </a:schemeClr>
                      </a:outerShdw>
                    </a:effectLst>
                  </a:rPr>
                  <a:t>Perturbative Unitarity Constraints in some Spin-1 DM Models under the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3600" b="1" i="1" smtClean="0">
                            <a:ln w="9525">
                              <a:solidFill>
                                <a:schemeClr val="bg1"/>
                              </a:solidFill>
                              <a:prstDash val="solid"/>
                            </a:ln>
                            <a:solidFill>
                              <a:schemeClr val="bg1"/>
                            </a:solidFill>
                            <a:effectLst>
                              <a:outerShdw blurRad="12700" dist="38100" dir="2700000" algn="tl" rotWithShape="0">
                                <a:schemeClr val="bg1">
                                  <a:lumMod val="50000"/>
                                </a:schemeClr>
                              </a:outerShdw>
                            </a:effectLst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MX" sz="3600" b="1" i="1" smtClean="0">
                            <a:ln w="9525">
                              <a:solidFill>
                                <a:schemeClr val="bg1"/>
                              </a:solidFill>
                              <a:prstDash val="solid"/>
                            </a:ln>
                            <a:solidFill>
                              <a:schemeClr val="bg1"/>
                            </a:solidFill>
                            <a:effectLst>
                              <a:outerShdw blurRad="12700" dist="38100" dir="2700000" algn="tl" rotWithShape="0">
                                <a:schemeClr val="bg1">
                                  <a:lumMod val="50000"/>
                                </a:scheme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𝑺𝑼</m:t>
                        </m:r>
                        <m:r>
                          <a:rPr lang="es-MX" sz="3600" b="1" i="1" smtClean="0">
                            <a:ln w="9525">
                              <a:solidFill>
                                <a:schemeClr val="bg1"/>
                              </a:solidFill>
                              <a:prstDash val="solid"/>
                            </a:ln>
                            <a:solidFill>
                              <a:schemeClr val="bg1"/>
                            </a:solidFill>
                            <a:effectLst>
                              <a:outerShdw blurRad="12700" dist="38100" dir="2700000" algn="tl" rotWithShape="0">
                                <a:schemeClr val="bg1">
                                  <a:lumMod val="50000"/>
                                </a:scheme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s-MX" sz="3600" b="1" i="1" smtClean="0">
                            <a:ln w="9525">
                              <a:solidFill>
                                <a:schemeClr val="bg1"/>
                              </a:solidFill>
                              <a:prstDash val="solid"/>
                            </a:ln>
                            <a:solidFill>
                              <a:schemeClr val="bg1"/>
                            </a:solidFill>
                            <a:effectLst>
                              <a:outerShdw blurRad="12700" dist="38100" dir="2700000" algn="tl" rotWithShape="0">
                                <a:schemeClr val="bg1">
                                  <a:lumMod val="50000"/>
                                </a:scheme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𝟐</m:t>
                        </m:r>
                        <m:r>
                          <a:rPr lang="es-MX" sz="3600" b="1" i="1" smtClean="0">
                            <a:ln w="9525">
                              <a:solidFill>
                                <a:schemeClr val="bg1"/>
                              </a:solidFill>
                              <a:prstDash val="solid"/>
                            </a:ln>
                            <a:solidFill>
                              <a:schemeClr val="bg1"/>
                            </a:solidFill>
                            <a:effectLst>
                              <a:outerShdw blurRad="12700" dist="38100" dir="2700000" algn="tl" rotWithShape="0">
                                <a:schemeClr val="bg1">
                                  <a:lumMod val="50000"/>
                                </a:scheme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)</m:t>
                        </m:r>
                      </m:e>
                      <m:sub>
                        <m:r>
                          <a:rPr lang="es-MX" sz="3600" b="1" i="1" smtClean="0">
                            <a:ln w="9525">
                              <a:solidFill>
                                <a:schemeClr val="bg1"/>
                              </a:solidFill>
                              <a:prstDash val="solid"/>
                            </a:ln>
                            <a:solidFill>
                              <a:schemeClr val="bg1"/>
                            </a:solidFill>
                            <a:effectLst>
                              <a:outerShdw blurRad="12700" dist="38100" dir="2700000" algn="tl" rotWithShape="0">
                                <a:schemeClr val="bg1">
                                  <a:lumMod val="50000"/>
                                </a:scheme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𝑳</m:t>
                        </m:r>
                      </m:sub>
                    </m:sSub>
                  </m:oMath>
                </a14:m>
                <a:r>
                  <a:rPr lang="en-US" sz="3600" b="1" dirty="0">
                    <a:ln w="9525">
                      <a:solidFill>
                        <a:schemeClr val="bg1"/>
                      </a:solidFill>
                      <a:prstDash val="solid"/>
                    </a:ln>
                    <a:solidFill>
                      <a:schemeClr val="bg1"/>
                    </a:solidFill>
                    <a:effectLst>
                      <a:outerShdw blurRad="12700" dist="38100" dir="2700000" algn="tl" rotWithShape="0">
                        <a:schemeClr val="bg1">
                          <a:lumMod val="50000"/>
                        </a:schemeClr>
                      </a:outerShdw>
                    </a:effectLst>
                  </a:rPr>
                  <a:t> representation</a:t>
                </a:r>
                <a:endParaRPr lang="es-CL" sz="3600" b="1" dirty="0">
                  <a:ln w="9525">
                    <a:solidFill>
                      <a:schemeClr val="bg1"/>
                    </a:solidFill>
                    <a:prstDash val="solid"/>
                  </a:ln>
                  <a:solidFill>
                    <a:schemeClr val="bg1"/>
                  </a:solidFill>
                  <a:effectLst>
                    <a:outerShdw blurRad="12700" dist="38100" dir="2700000" algn="tl" rotWithShape="0">
                      <a:schemeClr val="bg1">
                        <a:lumMod val="50000"/>
                      </a:schemeClr>
                    </a:outerShdw>
                  </a:effectLst>
                </a:endParaRPr>
              </a:p>
            </p:txBody>
          </p:sp>
        </mc:Choice>
        <mc:Fallback xmlns="">
          <p:sp>
            <p:nvSpPr>
              <p:cNvPr id="8" name="Title 7">
                <a:extLst>
                  <a:ext uri="{FF2B5EF4-FFF2-40B4-BE49-F238E27FC236}">
                    <a16:creationId xmlns:a16="http://schemas.microsoft.com/office/drawing/2014/main" id="{8C2771F2-B1E2-C829-2428-584AD463381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ctrTitle"/>
              </p:nvPr>
            </p:nvSpPr>
            <p:spPr>
              <a:xfrm>
                <a:off x="1263208" y="4480548"/>
                <a:ext cx="9936499" cy="1767065"/>
              </a:xfr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CL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Subtitle 2">
            <a:extLst>
              <a:ext uri="{FF2B5EF4-FFF2-40B4-BE49-F238E27FC236}">
                <a16:creationId xmlns:a16="http://schemas.microsoft.com/office/drawing/2014/main" id="{EEE91EB7-445D-1415-543D-76C57132FA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002357" y="6247613"/>
            <a:ext cx="8458200" cy="524935"/>
          </a:xfrm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ctr"/>
            <a:r>
              <a:rPr lang="es-MX" b="1" dirty="0">
                <a:solidFill>
                  <a:schemeClr val="tx1"/>
                </a:solidFill>
              </a:rPr>
              <a:t>Speaker: Gonzalo Benítez-Irarrázabal</a:t>
            </a:r>
            <a:endParaRPr lang="es-CL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795622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BEB0444-BEDF-13FF-AF0B-6D6BD5431E6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A picture containing text, clock, antenna&#10;&#10;Description automatically generated">
            <a:extLst>
              <a:ext uri="{FF2B5EF4-FFF2-40B4-BE49-F238E27FC236}">
                <a16:creationId xmlns:a16="http://schemas.microsoft.com/office/drawing/2014/main" id="{C4A37D91-94CC-4423-2EF3-B0563CB74AC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19061" y="2508818"/>
            <a:ext cx="8703367" cy="1374012"/>
          </a:xfrm>
          <a:prstGeom prst="rect">
            <a:avLst/>
          </a:prstGeom>
        </p:spPr>
      </p:pic>
      <p:sp>
        <p:nvSpPr>
          <p:cNvPr id="2" name="Multiplication Sign 1">
            <a:extLst>
              <a:ext uri="{FF2B5EF4-FFF2-40B4-BE49-F238E27FC236}">
                <a16:creationId xmlns:a16="http://schemas.microsoft.com/office/drawing/2014/main" id="{55492D96-E5C8-7BB5-4B26-EEB110F8300F}"/>
              </a:ext>
            </a:extLst>
          </p:cNvPr>
          <p:cNvSpPr/>
          <p:nvPr/>
        </p:nvSpPr>
        <p:spPr>
          <a:xfrm>
            <a:off x="3649530" y="2755447"/>
            <a:ext cx="1929740" cy="880753"/>
          </a:xfrm>
          <a:prstGeom prst="mathMultiply">
            <a:avLst/>
          </a:prstGeom>
          <a:solidFill>
            <a:srgbClr val="FF0000"/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4F7EF7C5-C0CF-419E-18D0-87A623DE594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23946" y="338541"/>
            <a:ext cx="8144108" cy="16711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3388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988A95F-DAE7-8D9A-BA08-D45492CC974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A picture containing text, clock, antenna&#10;&#10;Description automatically generated">
            <a:extLst>
              <a:ext uri="{FF2B5EF4-FFF2-40B4-BE49-F238E27FC236}">
                <a16:creationId xmlns:a16="http://schemas.microsoft.com/office/drawing/2014/main" id="{DABE3648-FF89-64C3-896C-CFE62F83ABE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19061" y="2508818"/>
            <a:ext cx="8703367" cy="1374012"/>
          </a:xfrm>
          <a:prstGeom prst="rect">
            <a:avLst/>
          </a:prstGeom>
        </p:spPr>
      </p:pic>
      <p:grpSp>
        <p:nvGrpSpPr>
          <p:cNvPr id="5" name="Group 4">
            <a:extLst>
              <a:ext uri="{FF2B5EF4-FFF2-40B4-BE49-F238E27FC236}">
                <a16:creationId xmlns:a16="http://schemas.microsoft.com/office/drawing/2014/main" id="{A60ACD3E-3271-C601-26DD-00033CFE0DA6}"/>
              </a:ext>
            </a:extLst>
          </p:cNvPr>
          <p:cNvGrpSpPr/>
          <p:nvPr/>
        </p:nvGrpSpPr>
        <p:grpSpPr>
          <a:xfrm>
            <a:off x="5738624" y="3622944"/>
            <a:ext cx="1714500" cy="2896466"/>
            <a:chOff x="5179373" y="3438896"/>
            <a:chExt cx="1714500" cy="2896466"/>
          </a:xfrm>
        </p:grpSpPr>
        <p:sp>
          <p:nvSpPr>
            <p:cNvPr id="6" name="Arrow: Down 5">
              <a:extLst>
                <a:ext uri="{FF2B5EF4-FFF2-40B4-BE49-F238E27FC236}">
                  <a16:creationId xmlns:a16="http://schemas.microsoft.com/office/drawing/2014/main" id="{882028F3-49E6-8295-363C-5E5A02FD0BAE}"/>
                </a:ext>
              </a:extLst>
            </p:cNvPr>
            <p:cNvSpPr/>
            <p:nvPr/>
          </p:nvSpPr>
          <p:spPr>
            <a:xfrm>
              <a:off x="5813961" y="3438896"/>
              <a:ext cx="475012" cy="2104631"/>
            </a:xfrm>
            <a:prstGeom prst="downArrow">
              <a:avLst/>
            </a:prstGeom>
            <a:solidFill>
              <a:srgbClr val="FFC000"/>
            </a:solidFill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7" name="Picture 2" descr="A picture containing text&#10;&#10;Description automatically generated">
              <a:extLst>
                <a:ext uri="{FF2B5EF4-FFF2-40B4-BE49-F238E27FC236}">
                  <a16:creationId xmlns:a16="http://schemas.microsoft.com/office/drawing/2014/main" id="{1FD1ED1D-9033-CDD5-D9AD-2A85317F482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179373" y="5668612"/>
              <a:ext cx="1714500" cy="666750"/>
            </a:xfrm>
            <a:prstGeom prst="rect">
              <a:avLst/>
            </a:prstGeom>
          </p:spPr>
        </p:pic>
      </p:grpSp>
      <p:sp>
        <p:nvSpPr>
          <p:cNvPr id="2" name="Multiplication Sign 1">
            <a:extLst>
              <a:ext uri="{FF2B5EF4-FFF2-40B4-BE49-F238E27FC236}">
                <a16:creationId xmlns:a16="http://schemas.microsoft.com/office/drawing/2014/main" id="{66F295DD-846D-E611-64A4-4229041EF361}"/>
              </a:ext>
            </a:extLst>
          </p:cNvPr>
          <p:cNvSpPr/>
          <p:nvPr/>
        </p:nvSpPr>
        <p:spPr>
          <a:xfrm>
            <a:off x="3649530" y="2755447"/>
            <a:ext cx="1929740" cy="880753"/>
          </a:xfrm>
          <a:prstGeom prst="mathMultiply">
            <a:avLst/>
          </a:prstGeom>
          <a:solidFill>
            <a:srgbClr val="FF0000"/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EAC258A-F8BA-8558-244C-681FB7DFE74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23946" y="338590"/>
            <a:ext cx="8144108" cy="16711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31933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A black and white image of a zigzag&#10;&#10;Description automatically generated">
            <a:extLst>
              <a:ext uri="{FF2B5EF4-FFF2-40B4-BE49-F238E27FC236}">
                <a16:creationId xmlns:a16="http://schemas.microsoft.com/office/drawing/2014/main" id="{5C4B4222-4497-3617-2235-53557060D9F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2822" y="1767348"/>
            <a:ext cx="10545165" cy="1922331"/>
          </a:xfr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B6C7392C-95A0-098C-3B39-B61804816391}"/>
                  </a:ext>
                </a:extLst>
              </p:cNvPr>
              <p:cNvSpPr/>
              <p:nvPr/>
            </p:nvSpPr>
            <p:spPr>
              <a:xfrm>
                <a:off x="1616253" y="489606"/>
                <a:ext cx="6973384" cy="923330"/>
              </a:xfrm>
              <a:prstGeom prst="rect">
                <a:avLst/>
              </a:prstGeom>
              <a:noFill/>
            </p:spPr>
            <p:txBody>
              <a:bodyPr wrap="none" lIns="91440" tIns="45720" rIns="91440" bIns="45720">
                <a:spAutoFit/>
                <a:scene3d>
                  <a:camera prst="orthographicFront"/>
                  <a:lightRig rig="harsh" dir="t"/>
                </a:scene3d>
                <a:sp3d extrusionH="57150" prstMaterial="matte">
                  <a:bevelT w="63500" h="12700" prst="angle"/>
                  <a:contourClr>
                    <a:schemeClr val="bg1">
                      <a:lumMod val="65000"/>
                    </a:schemeClr>
                  </a:contourClr>
                </a:sp3d>
              </a:bodyPr>
              <a:lstStyle/>
              <a:p>
                <a:pPr algn="ctr"/>
                <a:r>
                  <a:rPr lang="en-US" sz="5400" b="1" cap="none" spc="0" dirty="0">
                    <a:ln/>
                    <a:solidFill>
                      <a:schemeClr val="accent3"/>
                    </a:solidFill>
                    <a:effectLst/>
                  </a:rPr>
                  <a:t>WW</a:t>
                </a:r>
                <a14:m>
                  <m:oMath xmlns:m="http://schemas.openxmlformats.org/officeDocument/2006/math">
                    <m:r>
                      <a:rPr lang="en-US" sz="5400" b="1" i="1" cap="none" spc="0" dirty="0" smtClean="0">
                        <a:ln/>
                        <a:solidFill>
                          <a:schemeClr val="accent3"/>
                        </a:solidFill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sz="5400" b="1" cap="none" spc="0" dirty="0">
                    <a:ln/>
                    <a:solidFill>
                      <a:schemeClr val="accent3"/>
                    </a:solidFill>
                    <a:effectLst/>
                  </a:rPr>
                  <a:t>WW  scattering</a:t>
                </a:r>
              </a:p>
            </p:txBody>
          </p:sp>
        </mc:Choice>
        <mc:Fallback xmlns=""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B6C7392C-95A0-098C-3B39-B6180481639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16253" y="489606"/>
                <a:ext cx="6973384" cy="92333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CL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06223985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E09EE34-61EE-A2EC-EF71-EF9C126AE0A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A black and white image of a zigzag&#10;&#10;Description automatically generated">
            <a:extLst>
              <a:ext uri="{FF2B5EF4-FFF2-40B4-BE49-F238E27FC236}">
                <a16:creationId xmlns:a16="http://schemas.microsoft.com/office/drawing/2014/main" id="{E056444C-D799-77B1-63A7-72E539F3EE6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2822" y="1767348"/>
            <a:ext cx="10545165" cy="1922331"/>
          </a:xfr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1FD35D81-50B1-BE2B-223B-D04BBAA1024A}"/>
                  </a:ext>
                </a:extLst>
              </p:cNvPr>
              <p:cNvSpPr/>
              <p:nvPr/>
            </p:nvSpPr>
            <p:spPr>
              <a:xfrm>
                <a:off x="1616253" y="489606"/>
                <a:ext cx="6973384" cy="923330"/>
              </a:xfrm>
              <a:prstGeom prst="rect">
                <a:avLst/>
              </a:prstGeom>
              <a:noFill/>
            </p:spPr>
            <p:txBody>
              <a:bodyPr wrap="none" lIns="91440" tIns="45720" rIns="91440" bIns="45720">
                <a:spAutoFit/>
                <a:scene3d>
                  <a:camera prst="orthographicFront"/>
                  <a:lightRig rig="harsh" dir="t"/>
                </a:scene3d>
                <a:sp3d extrusionH="57150" prstMaterial="matte">
                  <a:bevelT w="63500" h="12700" prst="angle"/>
                  <a:contourClr>
                    <a:schemeClr val="bg1">
                      <a:lumMod val="65000"/>
                    </a:schemeClr>
                  </a:contourClr>
                </a:sp3d>
              </a:bodyPr>
              <a:lstStyle/>
              <a:p>
                <a:pPr algn="ctr"/>
                <a:r>
                  <a:rPr lang="en-US" sz="5400" b="1" cap="none" spc="0" dirty="0">
                    <a:ln/>
                    <a:solidFill>
                      <a:schemeClr val="accent3"/>
                    </a:solidFill>
                    <a:effectLst/>
                  </a:rPr>
                  <a:t>WW</a:t>
                </a:r>
                <a14:m>
                  <m:oMath xmlns:m="http://schemas.openxmlformats.org/officeDocument/2006/math">
                    <m:r>
                      <a:rPr lang="en-US" sz="5400" b="1" i="1" cap="none" spc="0" dirty="0" smtClean="0">
                        <a:ln/>
                        <a:solidFill>
                          <a:schemeClr val="accent3"/>
                        </a:solidFill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sz="5400" b="1" cap="none" spc="0" dirty="0">
                    <a:ln/>
                    <a:solidFill>
                      <a:schemeClr val="accent3"/>
                    </a:solidFill>
                    <a:effectLst/>
                  </a:rPr>
                  <a:t>WW  scattering</a:t>
                </a:r>
              </a:p>
            </p:txBody>
          </p:sp>
        </mc:Choice>
        <mc:Fallback xmlns=""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1FD35D81-50B1-BE2B-223B-D04BBAA1024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16253" y="489606"/>
                <a:ext cx="6973384" cy="923330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CL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Left Brace 1">
            <a:extLst>
              <a:ext uri="{FF2B5EF4-FFF2-40B4-BE49-F238E27FC236}">
                <a16:creationId xmlns:a16="http://schemas.microsoft.com/office/drawing/2014/main" id="{B0738658-26A1-F63C-6615-ABECEB9AB0A4}"/>
              </a:ext>
            </a:extLst>
          </p:cNvPr>
          <p:cNvSpPr/>
          <p:nvPr/>
        </p:nvSpPr>
        <p:spPr>
          <a:xfrm rot="16200000">
            <a:off x="3655143" y="1170162"/>
            <a:ext cx="1032387" cy="6071421"/>
          </a:xfrm>
          <a:prstGeom prst="leftBrace">
            <a:avLst/>
          </a:prstGeom>
          <a:ln w="38100">
            <a:solidFill>
              <a:srgbClr val="FF0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D27C700B-9BDB-479E-F763-48C31726FC74}"/>
              </a:ext>
            </a:extLst>
          </p:cNvPr>
          <p:cNvSpPr/>
          <p:nvPr/>
        </p:nvSpPr>
        <p:spPr>
          <a:xfrm>
            <a:off x="1258431" y="4928544"/>
            <a:ext cx="6071420" cy="10772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200" b="1" dirty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</a:rPr>
              <a:t>This channels induce problems at high energy</a:t>
            </a:r>
          </a:p>
        </p:txBody>
      </p:sp>
    </p:spTree>
    <p:extLst>
      <p:ext uri="{BB962C8B-B14F-4D97-AF65-F5344CB8AC3E}">
        <p14:creationId xmlns:p14="http://schemas.microsoft.com/office/powerpoint/2010/main" val="368242840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4345280-3F0E-A5ED-EA4F-948C4511B89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A black and white image of a zigzag&#10;&#10;Description automatically generated">
            <a:extLst>
              <a:ext uri="{FF2B5EF4-FFF2-40B4-BE49-F238E27FC236}">
                <a16:creationId xmlns:a16="http://schemas.microsoft.com/office/drawing/2014/main" id="{02B946B9-3465-3498-4766-9B799ADBEF2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2822" y="1767348"/>
            <a:ext cx="10545165" cy="1922331"/>
          </a:xfr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FD462CE3-93D2-D890-3858-F237FDC72566}"/>
                  </a:ext>
                </a:extLst>
              </p:cNvPr>
              <p:cNvSpPr/>
              <p:nvPr/>
            </p:nvSpPr>
            <p:spPr>
              <a:xfrm>
                <a:off x="1616253" y="489606"/>
                <a:ext cx="6973384" cy="923330"/>
              </a:xfrm>
              <a:prstGeom prst="rect">
                <a:avLst/>
              </a:prstGeom>
              <a:noFill/>
            </p:spPr>
            <p:txBody>
              <a:bodyPr wrap="none" lIns="91440" tIns="45720" rIns="91440" bIns="45720">
                <a:spAutoFit/>
                <a:scene3d>
                  <a:camera prst="orthographicFront"/>
                  <a:lightRig rig="harsh" dir="t"/>
                </a:scene3d>
                <a:sp3d extrusionH="57150" prstMaterial="matte">
                  <a:bevelT w="63500" h="12700" prst="angle"/>
                  <a:contourClr>
                    <a:schemeClr val="bg1">
                      <a:lumMod val="65000"/>
                    </a:schemeClr>
                  </a:contourClr>
                </a:sp3d>
              </a:bodyPr>
              <a:lstStyle/>
              <a:p>
                <a:pPr algn="ctr"/>
                <a:r>
                  <a:rPr lang="en-US" sz="5400" b="1" cap="none" spc="0" dirty="0">
                    <a:ln/>
                    <a:solidFill>
                      <a:schemeClr val="accent3"/>
                    </a:solidFill>
                    <a:effectLst/>
                  </a:rPr>
                  <a:t>WW</a:t>
                </a:r>
                <a14:m>
                  <m:oMath xmlns:m="http://schemas.openxmlformats.org/officeDocument/2006/math">
                    <m:r>
                      <a:rPr lang="en-US" sz="5400" b="1" i="1" cap="none" spc="0" dirty="0" smtClean="0">
                        <a:ln/>
                        <a:solidFill>
                          <a:schemeClr val="accent3"/>
                        </a:solidFill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sz="5400" b="1" cap="none" spc="0" dirty="0">
                    <a:ln/>
                    <a:solidFill>
                      <a:schemeClr val="accent3"/>
                    </a:solidFill>
                    <a:effectLst/>
                  </a:rPr>
                  <a:t>WW  scattering</a:t>
                </a:r>
              </a:p>
            </p:txBody>
          </p:sp>
        </mc:Choice>
        <mc:Fallback xmlns=""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FD462CE3-93D2-D890-3858-F237FDC7256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16253" y="489606"/>
                <a:ext cx="6973384" cy="923330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CL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Left Brace 1">
            <a:extLst>
              <a:ext uri="{FF2B5EF4-FFF2-40B4-BE49-F238E27FC236}">
                <a16:creationId xmlns:a16="http://schemas.microsoft.com/office/drawing/2014/main" id="{DB04B96B-E7F3-FC29-D374-2FDE02217562}"/>
              </a:ext>
            </a:extLst>
          </p:cNvPr>
          <p:cNvSpPr/>
          <p:nvPr/>
        </p:nvSpPr>
        <p:spPr>
          <a:xfrm rot="16200000">
            <a:off x="3655143" y="1170162"/>
            <a:ext cx="1032387" cy="6071421"/>
          </a:xfrm>
          <a:prstGeom prst="leftBrace">
            <a:avLst/>
          </a:prstGeom>
          <a:ln w="38100">
            <a:solidFill>
              <a:srgbClr val="FF0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3" name="Left Brace 2">
            <a:extLst>
              <a:ext uri="{FF2B5EF4-FFF2-40B4-BE49-F238E27FC236}">
                <a16:creationId xmlns:a16="http://schemas.microsoft.com/office/drawing/2014/main" id="{1A25AC6F-29C6-4B77-9DA2-C74646C82050}"/>
              </a:ext>
            </a:extLst>
          </p:cNvPr>
          <p:cNvSpPr/>
          <p:nvPr/>
        </p:nvSpPr>
        <p:spPr>
          <a:xfrm rot="16200000">
            <a:off x="8927726" y="2091804"/>
            <a:ext cx="1032387" cy="4228137"/>
          </a:xfrm>
          <a:prstGeom prst="leftBrace">
            <a:avLst/>
          </a:prstGeom>
          <a:ln w="38100">
            <a:solidFill>
              <a:srgbClr val="FFC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6E2B07C0-0EDF-E3DC-734F-C24EC30EC696}"/>
              </a:ext>
            </a:extLst>
          </p:cNvPr>
          <p:cNvSpPr/>
          <p:nvPr/>
        </p:nvSpPr>
        <p:spPr>
          <a:xfrm>
            <a:off x="7836309" y="4928544"/>
            <a:ext cx="3441144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200" b="1" dirty="0">
                <a:ln>
                  <a:solidFill>
                    <a:schemeClr val="tx1"/>
                  </a:solidFill>
                </a:ln>
                <a:solidFill>
                  <a:srgbClr val="FFC000"/>
                </a:solid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</a:rPr>
              <a:t>Does the Higgs boson fix this problem?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798B3A5-D4CC-5E72-6E85-26FE8F1995D9}"/>
              </a:ext>
            </a:extLst>
          </p:cNvPr>
          <p:cNvSpPr/>
          <p:nvPr/>
        </p:nvSpPr>
        <p:spPr>
          <a:xfrm>
            <a:off x="1258431" y="4928544"/>
            <a:ext cx="6071420" cy="10772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200" b="1" dirty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</a:rPr>
              <a:t>This channels induce problems at high energy</a:t>
            </a:r>
          </a:p>
        </p:txBody>
      </p:sp>
    </p:spTree>
    <p:extLst>
      <p:ext uri="{BB962C8B-B14F-4D97-AF65-F5344CB8AC3E}">
        <p14:creationId xmlns:p14="http://schemas.microsoft.com/office/powerpoint/2010/main" val="246006772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0775D0E-229D-DEC8-F4CD-53FB45788C9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885499BA-D401-12AB-33EE-F32137E65B8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74239" y="90499"/>
            <a:ext cx="10009690" cy="64971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195616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0870F7A-C41E-8596-CA08-518F4060984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0226A2C6-3B86-24E4-29A9-1820C636E60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74238" y="92074"/>
            <a:ext cx="10009690" cy="6497115"/>
          </a:xfrm>
          <a:prstGeom prst="rect">
            <a:avLst/>
          </a:prstGeom>
        </p:spPr>
      </p:pic>
      <p:sp>
        <p:nvSpPr>
          <p:cNvPr id="2" name="Flowchart: Alternate Process 1">
            <a:extLst>
              <a:ext uri="{FF2B5EF4-FFF2-40B4-BE49-F238E27FC236}">
                <a16:creationId xmlns:a16="http://schemas.microsoft.com/office/drawing/2014/main" id="{F6F2C421-AB09-4C49-720E-57DD2ED0B67A}"/>
              </a:ext>
            </a:extLst>
          </p:cNvPr>
          <p:cNvSpPr/>
          <p:nvPr/>
        </p:nvSpPr>
        <p:spPr>
          <a:xfrm rot="16200000">
            <a:off x="6012427" y="-1135630"/>
            <a:ext cx="1386347" cy="9517631"/>
          </a:xfrm>
          <a:prstGeom prst="flowChartAlternateProcess">
            <a:avLst/>
          </a:prstGeom>
          <a:ln w="38100">
            <a:solidFill>
              <a:srgbClr val="FF0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3" name="Flowchart: Alternate Process 2">
            <a:extLst>
              <a:ext uri="{FF2B5EF4-FFF2-40B4-BE49-F238E27FC236}">
                <a16:creationId xmlns:a16="http://schemas.microsoft.com/office/drawing/2014/main" id="{FDB6585B-049A-C0C4-1241-21536544B779}"/>
              </a:ext>
            </a:extLst>
          </p:cNvPr>
          <p:cNvSpPr/>
          <p:nvPr/>
        </p:nvSpPr>
        <p:spPr>
          <a:xfrm rot="16200000">
            <a:off x="6179576" y="181894"/>
            <a:ext cx="1052052" cy="9517629"/>
          </a:xfrm>
          <a:prstGeom prst="flowChartAlternateProcess">
            <a:avLst/>
          </a:prstGeom>
          <a:ln w="38100">
            <a:solidFill>
              <a:srgbClr val="FFC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5" name="Flowchart: Alternate Process 4">
            <a:extLst>
              <a:ext uri="{FF2B5EF4-FFF2-40B4-BE49-F238E27FC236}">
                <a16:creationId xmlns:a16="http://schemas.microsoft.com/office/drawing/2014/main" id="{6D1578FC-1B6E-441D-5ABF-A040369855C1}"/>
              </a:ext>
            </a:extLst>
          </p:cNvPr>
          <p:cNvSpPr/>
          <p:nvPr/>
        </p:nvSpPr>
        <p:spPr>
          <a:xfrm rot="16200000">
            <a:off x="6228738" y="1283107"/>
            <a:ext cx="953729" cy="9517631"/>
          </a:xfrm>
          <a:prstGeom prst="flowChartAlternateProcess">
            <a:avLst/>
          </a:prstGeom>
          <a:ln w="38100">
            <a:solidFill>
              <a:srgbClr val="00B05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84449419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599EF8B-56FA-CC05-0F3C-315A25C8A67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A black and white image of a zigzag&#10;&#10;Description automatically generated">
            <a:extLst>
              <a:ext uri="{FF2B5EF4-FFF2-40B4-BE49-F238E27FC236}">
                <a16:creationId xmlns:a16="http://schemas.microsoft.com/office/drawing/2014/main" id="{9F64899F-9C9B-4D21-AB3A-34E53D64F04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3996" y="1905000"/>
            <a:ext cx="10545165" cy="1922331"/>
          </a:xfr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8AE7BB94-4786-9645-D9AC-14FF1DEAAE2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62185" y="4862616"/>
            <a:ext cx="4377948" cy="1202584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E2753EB0-0C7D-E513-6CCE-B04EFF63B8B9}"/>
              </a:ext>
            </a:extLst>
          </p:cNvPr>
          <p:cNvSpPr txBox="1"/>
          <p:nvPr/>
        </p:nvSpPr>
        <p:spPr>
          <a:xfrm>
            <a:off x="8340133" y="6211669"/>
            <a:ext cx="3851867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b="1" dirty="0">
                <a:solidFill>
                  <a:srgbClr val="FF0000"/>
                </a:solidFill>
              </a:rPr>
              <a:t>(*) </a:t>
            </a:r>
            <a:r>
              <a:rPr lang="en-US" sz="1200" b="1" dirty="0"/>
              <a:t>B. W. Lee, C. Quigg, and H. B. Thacker, “Weak Interactions at Very High-Energies: The Role of the</a:t>
            </a:r>
          </a:p>
          <a:p>
            <a:r>
              <a:rPr lang="en-US" sz="1200" b="1" dirty="0"/>
              <a:t>Higgs Boson Mass,”</a:t>
            </a:r>
            <a:endParaRPr lang="es-CL" sz="1200" b="1" dirty="0"/>
          </a:p>
        </p:txBody>
      </p:sp>
      <p:sp>
        <p:nvSpPr>
          <p:cNvPr id="7" name="L-Shape 6">
            <a:extLst>
              <a:ext uri="{FF2B5EF4-FFF2-40B4-BE49-F238E27FC236}">
                <a16:creationId xmlns:a16="http://schemas.microsoft.com/office/drawing/2014/main" id="{EA6AC0C3-D717-BA4F-C8CF-73B12FA61A06}"/>
              </a:ext>
            </a:extLst>
          </p:cNvPr>
          <p:cNvSpPr/>
          <p:nvPr/>
        </p:nvSpPr>
        <p:spPr>
          <a:xfrm rot="18780000">
            <a:off x="8685147" y="5077879"/>
            <a:ext cx="932954" cy="397907"/>
          </a:xfrm>
          <a:prstGeom prst="corner">
            <a:avLst>
              <a:gd name="adj1" fmla="val 44605"/>
              <a:gd name="adj2" fmla="val 50000"/>
            </a:avLst>
          </a:prstGeom>
          <a:solidFill>
            <a:srgbClr val="00B05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Left Brace 10">
            <a:extLst>
              <a:ext uri="{FF2B5EF4-FFF2-40B4-BE49-F238E27FC236}">
                <a16:creationId xmlns:a16="http://schemas.microsoft.com/office/drawing/2014/main" id="{4F5017DD-BF34-5134-3C34-395DF5A1D898}"/>
              </a:ext>
            </a:extLst>
          </p:cNvPr>
          <p:cNvSpPr/>
          <p:nvPr/>
        </p:nvSpPr>
        <p:spPr>
          <a:xfrm rot="16200000">
            <a:off x="5781471" y="-986401"/>
            <a:ext cx="953692" cy="10461689"/>
          </a:xfrm>
          <a:prstGeom prst="leftBrace">
            <a:avLst/>
          </a:prstGeom>
          <a:ln w="38100">
            <a:solidFill>
              <a:srgbClr val="00B05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82277205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65C24B85-650E-E3FA-B111-D7A1F929767F}"/>
              </a:ext>
            </a:extLst>
          </p:cNvPr>
          <p:cNvSpPr/>
          <p:nvPr/>
        </p:nvSpPr>
        <p:spPr>
          <a:xfrm>
            <a:off x="1088344" y="101827"/>
            <a:ext cx="9687810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>
                <a:ln/>
                <a:solidFill>
                  <a:schemeClr val="accent3"/>
                </a:solidFill>
                <a:effectLst/>
              </a:rPr>
              <a:t>Minimal spin-one </a:t>
            </a:r>
            <a:r>
              <a:rPr lang="en-US" sz="5400" b="1" cap="none" spc="0" dirty="0" err="1">
                <a:ln/>
                <a:solidFill>
                  <a:schemeClr val="accent3"/>
                </a:solidFill>
                <a:effectLst/>
              </a:rPr>
              <a:t>Isotriplet</a:t>
            </a:r>
            <a:r>
              <a:rPr lang="en-US" sz="5400" b="1" cap="none" spc="0" dirty="0">
                <a:ln/>
                <a:solidFill>
                  <a:schemeClr val="accent3"/>
                </a:solidFill>
                <a:effectLst/>
              </a:rPr>
              <a:t> Dark Matter 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4EF6A9B-8535-41A5-6FDB-3BE2CE70FE8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93423" y="0"/>
            <a:ext cx="1611418" cy="1580849"/>
          </a:xfrm>
          <a:prstGeom prst="rect">
            <a:avLst/>
          </a:prstGeom>
        </p:spPr>
      </p:pic>
      <p:pic>
        <p:nvPicPr>
          <p:cNvPr id="8" name="Picture 8" descr="Text, whiteboard&#10;&#10;Description automatically generated">
            <a:extLst>
              <a:ext uri="{FF2B5EF4-FFF2-40B4-BE49-F238E27FC236}">
                <a16:creationId xmlns:a16="http://schemas.microsoft.com/office/drawing/2014/main" id="{A155DFD0-2F26-30D7-1700-6A0842175CC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6092" y="1906471"/>
            <a:ext cx="10072314" cy="1473578"/>
          </a:xfrm>
          <a:prstGeom prst="rect">
            <a:avLst/>
          </a:prstGeom>
        </p:spPr>
      </p:pic>
      <p:pic>
        <p:nvPicPr>
          <p:cNvPr id="9" name="Picture 10" descr="Diagram&#10;&#10;Description automatically generated">
            <a:extLst>
              <a:ext uri="{FF2B5EF4-FFF2-40B4-BE49-F238E27FC236}">
                <a16:creationId xmlns:a16="http://schemas.microsoft.com/office/drawing/2014/main" id="{D514EB71-CF9C-91B9-B7EC-336A9A7C331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9626" y="4591699"/>
            <a:ext cx="1743694" cy="1269562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33985542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304C7EB-AF4F-F61A-488C-94463077795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368BC064-9259-153C-D5E2-7D0FD43794D0}"/>
              </a:ext>
            </a:extLst>
          </p:cNvPr>
          <p:cNvSpPr/>
          <p:nvPr/>
        </p:nvSpPr>
        <p:spPr>
          <a:xfrm>
            <a:off x="1088344" y="101827"/>
            <a:ext cx="9687810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>
                <a:ln/>
                <a:solidFill>
                  <a:schemeClr val="accent3"/>
                </a:solidFill>
                <a:effectLst/>
              </a:rPr>
              <a:t>Minimal spin-one </a:t>
            </a:r>
            <a:r>
              <a:rPr lang="en-US" sz="5400" b="1" cap="none" spc="0" dirty="0" err="1">
                <a:ln/>
                <a:solidFill>
                  <a:schemeClr val="accent3"/>
                </a:solidFill>
                <a:effectLst/>
              </a:rPr>
              <a:t>Isotriplet</a:t>
            </a:r>
            <a:r>
              <a:rPr lang="en-US" sz="5400" b="1" cap="none" spc="0" dirty="0">
                <a:ln/>
                <a:solidFill>
                  <a:schemeClr val="accent3"/>
                </a:solidFill>
                <a:effectLst/>
              </a:rPr>
              <a:t> Dark Matter 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3292781-C9DF-C159-A627-189D0FF798E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93423" y="0"/>
            <a:ext cx="1611418" cy="1580849"/>
          </a:xfrm>
          <a:prstGeom prst="rect">
            <a:avLst/>
          </a:prstGeom>
        </p:spPr>
      </p:pic>
      <p:pic>
        <p:nvPicPr>
          <p:cNvPr id="8" name="Picture 8" descr="Text, whiteboard&#10;&#10;Description automatically generated">
            <a:extLst>
              <a:ext uri="{FF2B5EF4-FFF2-40B4-BE49-F238E27FC236}">
                <a16:creationId xmlns:a16="http://schemas.microsoft.com/office/drawing/2014/main" id="{41298B44-6DC9-F2B6-D1DE-D722F0829F9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6092" y="1906471"/>
            <a:ext cx="10072314" cy="1473578"/>
          </a:xfrm>
          <a:prstGeom prst="rect">
            <a:avLst/>
          </a:prstGeom>
        </p:spPr>
      </p:pic>
      <p:pic>
        <p:nvPicPr>
          <p:cNvPr id="9" name="Picture 10" descr="Diagram&#10;&#10;Description automatically generated">
            <a:extLst>
              <a:ext uri="{FF2B5EF4-FFF2-40B4-BE49-F238E27FC236}">
                <a16:creationId xmlns:a16="http://schemas.microsoft.com/office/drawing/2014/main" id="{7616130B-77F6-FC30-3BE6-341A624D103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9626" y="4591699"/>
            <a:ext cx="1743694" cy="1269562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94106258-D601-C4DD-C8E8-862853F99B2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273083" y="6156014"/>
            <a:ext cx="4725059" cy="600159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2660C07D-0235-B770-7043-1D38D4E903D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655896" y="4069349"/>
            <a:ext cx="2886478" cy="914528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6D1D4952-FC37-B1E2-2474-2FC85449353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198256" y="5137023"/>
            <a:ext cx="3200847" cy="590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2142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2">
                <a:lumMod val="45000"/>
                <a:lumOff val="55000"/>
              </a:schemeClr>
            </a:gs>
            <a:gs pos="0">
              <a:schemeClr val="bg1"/>
            </a:gs>
            <a:gs pos="0">
              <a:schemeClr val="accent2">
                <a:lumMod val="45000"/>
                <a:lumOff val="55000"/>
              </a:schemeClr>
            </a:gs>
            <a:gs pos="2000">
              <a:schemeClr val="accent2">
                <a:lumMod val="45000"/>
                <a:lumOff val="55000"/>
                <a:alpha val="0"/>
              </a:schemeClr>
            </a:gs>
            <a:gs pos="0">
              <a:schemeClr val="accent2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F2ABD7C9-E05A-A08E-554C-F3F061E4BA93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1765447" y="1799303"/>
                <a:ext cx="10082423" cy="4719483"/>
              </a:xfrm>
            </p:spPr>
            <p:txBody>
              <a:bodyPr>
                <a:normAutofit fontScale="92500" lnSpcReduction="10000"/>
              </a:bodyPr>
              <a:lstStyle/>
              <a:p>
                <a:r>
                  <a:rPr lang="es-MX" sz="2800" b="1" dirty="0"/>
                  <a:t>Partial wave </a:t>
                </a:r>
                <a:r>
                  <a:rPr lang="es-MX" sz="2800" b="1" dirty="0" err="1"/>
                  <a:t>expansion</a:t>
                </a:r>
                <a:endParaRPr lang="es-MX" sz="2800" b="1" dirty="0"/>
              </a:p>
              <a:p>
                <a:pPr marL="0" indent="0">
                  <a:buNone/>
                </a:pPr>
                <a:endParaRPr lang="es-MX" sz="2800" b="1" dirty="0"/>
              </a:p>
              <a:p>
                <a:r>
                  <a:rPr lang="es-MX" sz="2800" b="1" dirty="0" err="1"/>
                  <a:t>The</a:t>
                </a:r>
                <a:r>
                  <a:rPr lang="es-MX" sz="2800" b="1" dirty="0"/>
                  <a:t> WW → WW </a:t>
                </a:r>
                <a:r>
                  <a:rPr lang="es-MX" sz="2800" b="1" dirty="0" err="1"/>
                  <a:t>scattering</a:t>
                </a:r>
                <a:endParaRPr lang="es-MX" sz="2800" b="1" dirty="0"/>
              </a:p>
              <a:p>
                <a:pPr marL="0" indent="0">
                  <a:buNone/>
                </a:pPr>
                <a:endParaRPr lang="es-MX" sz="2800" b="1" dirty="0"/>
              </a:p>
              <a:p>
                <a:r>
                  <a:rPr lang="es-MX" sz="2800" b="1" dirty="0" err="1"/>
                  <a:t>Minimal</a:t>
                </a:r>
                <a:r>
                  <a:rPr lang="es-MX" sz="2800" b="1" dirty="0"/>
                  <a:t> spin-</a:t>
                </a:r>
                <a:r>
                  <a:rPr lang="es-MX" sz="2800" b="1" dirty="0" err="1"/>
                  <a:t>one</a:t>
                </a:r>
                <a:r>
                  <a:rPr lang="es-MX" sz="2800" b="1" dirty="0"/>
                  <a:t> </a:t>
                </a:r>
                <a:r>
                  <a:rPr lang="es-MX" sz="2800" b="1" dirty="0" err="1"/>
                  <a:t>Isotriplet</a:t>
                </a:r>
                <a:r>
                  <a:rPr lang="es-MX" sz="2800" b="1" dirty="0"/>
                  <a:t> </a:t>
                </a:r>
                <a:r>
                  <a:rPr lang="es-MX" sz="2800" b="1" dirty="0" err="1"/>
                  <a:t>Dark</a:t>
                </a:r>
                <a:r>
                  <a:rPr lang="es-MX" sz="2800" b="1" dirty="0"/>
                  <a:t> </a:t>
                </a:r>
                <a:r>
                  <a:rPr lang="es-MX" sz="2800" b="1" dirty="0" err="1"/>
                  <a:t>Matter</a:t>
                </a:r>
                <a:endParaRPr lang="es-MX" sz="2800" b="1" dirty="0"/>
              </a:p>
              <a:p>
                <a:pPr marL="0" indent="0">
                  <a:buNone/>
                </a:pPr>
                <a:endParaRPr lang="es-MX" sz="2800" b="1" dirty="0"/>
              </a:p>
              <a:p>
                <a:r>
                  <a:rPr lang="en-US" sz="2800" b="1" dirty="0"/>
                  <a:t>Vector Dark Matter from the 5-Dimensional Representation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MX" sz="2800" b="1" i="1" smtClean="0">
                            <a:latin typeface="Cambria Math" panose="02040503050406030204" pitchFamily="18" charset="0"/>
                          </a:rPr>
                          <m:t>𝑺𝑼</m:t>
                        </m:r>
                        <m:r>
                          <a:rPr lang="es-MX" sz="2800" b="1" i="1" smtClean="0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s-MX" sz="2800" b="1" i="1" smtClean="0">
                            <a:latin typeface="Cambria Math" panose="02040503050406030204" pitchFamily="18" charset="0"/>
                          </a:rPr>
                          <m:t>𝟐</m:t>
                        </m:r>
                        <m:r>
                          <a:rPr lang="es-MX" sz="2800" b="1" i="1" smtClean="0">
                            <a:latin typeface="Cambria Math" panose="02040503050406030204" pitchFamily="18" charset="0"/>
                          </a:rPr>
                          <m:t>)</m:t>
                        </m:r>
                      </m:e>
                      <m:sub>
                        <m:r>
                          <a:rPr lang="es-MX" sz="2800" b="1" i="1" smtClean="0">
                            <a:latin typeface="Cambria Math" panose="02040503050406030204" pitchFamily="18" charset="0"/>
                          </a:rPr>
                          <m:t>𝑳</m:t>
                        </m:r>
                      </m:sub>
                    </m:sSub>
                  </m:oMath>
                </a14:m>
                <a:endParaRPr lang="es-MX" sz="2800" b="1" dirty="0"/>
              </a:p>
              <a:p>
                <a:endParaRPr lang="es-MX" sz="2800" b="1" dirty="0"/>
              </a:p>
              <a:p>
                <a:r>
                  <a:rPr lang="es-MX" sz="2800" b="1" dirty="0" err="1"/>
                  <a:t>Conclusions</a:t>
                </a:r>
                <a:endParaRPr lang="es-MX" sz="2800" b="1" dirty="0"/>
              </a:p>
              <a:p>
                <a:endParaRPr lang="es-CL" b="1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F2ABD7C9-E05A-A08E-554C-F3F061E4BA93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765447" y="1799303"/>
                <a:ext cx="10082423" cy="4719483"/>
              </a:xfrm>
              <a:blipFill>
                <a:blip r:embed="rId2"/>
                <a:stretch>
                  <a:fillRect l="-967" t="-1938" b="-2455"/>
                </a:stretch>
              </a:blipFill>
            </p:spPr>
            <p:txBody>
              <a:bodyPr/>
              <a:lstStyle/>
              <a:p>
                <a:r>
                  <a:rPr lang="es-CL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Rectangle 3">
            <a:extLst>
              <a:ext uri="{FF2B5EF4-FFF2-40B4-BE49-F238E27FC236}">
                <a16:creationId xmlns:a16="http://schemas.microsoft.com/office/drawing/2014/main" id="{78CBAB08-0060-5D5A-70AE-303B9A6BE23D}"/>
              </a:ext>
            </a:extLst>
          </p:cNvPr>
          <p:cNvSpPr/>
          <p:nvPr/>
        </p:nvSpPr>
        <p:spPr>
          <a:xfrm>
            <a:off x="1904109" y="485113"/>
            <a:ext cx="258275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>
                <a:ln/>
                <a:solidFill>
                  <a:schemeClr val="accent3"/>
                </a:solidFill>
                <a:effectLst/>
              </a:rPr>
              <a:t>Outline</a:t>
            </a:r>
          </a:p>
        </p:txBody>
      </p:sp>
      <p:pic>
        <p:nvPicPr>
          <p:cNvPr id="7" name="Picture 8" descr="Electrónica – CCTVal">
            <a:extLst>
              <a:ext uri="{FF2B5EF4-FFF2-40B4-BE49-F238E27FC236}">
                <a16:creationId xmlns:a16="http://schemas.microsoft.com/office/drawing/2014/main" id="{B052F84B-60AD-B670-2439-533E31F7B8F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4750" y="132261"/>
            <a:ext cx="4667250" cy="981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4333377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BCA428E-B2E3-C365-388A-EC459CD106F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FA43DF72-D13F-1978-997B-F1726C35469A}"/>
              </a:ext>
            </a:extLst>
          </p:cNvPr>
          <p:cNvSpPr/>
          <p:nvPr/>
        </p:nvSpPr>
        <p:spPr>
          <a:xfrm>
            <a:off x="1088344" y="101827"/>
            <a:ext cx="9687810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>
                <a:ln/>
                <a:solidFill>
                  <a:schemeClr val="accent3"/>
                </a:solidFill>
                <a:effectLst/>
              </a:rPr>
              <a:t>Minimal spin-one </a:t>
            </a:r>
            <a:r>
              <a:rPr lang="en-US" sz="5400" b="1" cap="none" spc="0" dirty="0" err="1">
                <a:ln/>
                <a:solidFill>
                  <a:schemeClr val="accent3"/>
                </a:solidFill>
                <a:effectLst/>
              </a:rPr>
              <a:t>Isotriplet</a:t>
            </a:r>
            <a:r>
              <a:rPr lang="en-US" sz="5400" b="1" cap="none" spc="0" dirty="0">
                <a:ln/>
                <a:solidFill>
                  <a:schemeClr val="accent3"/>
                </a:solidFill>
                <a:effectLst/>
              </a:rPr>
              <a:t> Dark Matter 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74272C7-2C93-159B-F70D-A940DE4C7AC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93423" y="0"/>
            <a:ext cx="1611418" cy="1580849"/>
          </a:xfrm>
          <a:prstGeom prst="rect">
            <a:avLst/>
          </a:prstGeom>
        </p:spPr>
      </p:pic>
      <p:pic>
        <p:nvPicPr>
          <p:cNvPr id="8" name="Picture 8" descr="Text, whiteboard&#10;&#10;Description automatically generated">
            <a:extLst>
              <a:ext uri="{FF2B5EF4-FFF2-40B4-BE49-F238E27FC236}">
                <a16:creationId xmlns:a16="http://schemas.microsoft.com/office/drawing/2014/main" id="{DA310063-EDF0-E768-E27F-EBE30CA2947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6092" y="1906471"/>
            <a:ext cx="10072314" cy="1473578"/>
          </a:xfrm>
          <a:prstGeom prst="rect">
            <a:avLst/>
          </a:prstGeom>
        </p:spPr>
      </p:pic>
      <p:pic>
        <p:nvPicPr>
          <p:cNvPr id="9" name="Picture 10" descr="Diagram&#10;&#10;Description automatically generated">
            <a:extLst>
              <a:ext uri="{FF2B5EF4-FFF2-40B4-BE49-F238E27FC236}">
                <a16:creationId xmlns:a16="http://schemas.microsoft.com/office/drawing/2014/main" id="{D6B5E766-CF64-7968-5973-887406BC580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9626" y="4591699"/>
            <a:ext cx="1743694" cy="1269562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3" name="Arrow: Right 2">
            <a:extLst>
              <a:ext uri="{FF2B5EF4-FFF2-40B4-BE49-F238E27FC236}">
                <a16:creationId xmlns:a16="http://schemas.microsoft.com/office/drawing/2014/main" id="{1DF91D13-1A26-9F22-4221-56617988E131}"/>
              </a:ext>
            </a:extLst>
          </p:cNvPr>
          <p:cNvSpPr/>
          <p:nvPr/>
        </p:nvSpPr>
        <p:spPr>
          <a:xfrm>
            <a:off x="2393320" y="5137023"/>
            <a:ext cx="1553496" cy="291560"/>
          </a:xfrm>
          <a:prstGeom prst="rightArrow">
            <a:avLst/>
          </a:prstGeom>
          <a:ln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5" name="Flowchart: Alternate Process 4">
            <a:extLst>
              <a:ext uri="{FF2B5EF4-FFF2-40B4-BE49-F238E27FC236}">
                <a16:creationId xmlns:a16="http://schemas.microsoft.com/office/drawing/2014/main" id="{FB81CBC5-BB60-34FC-3D4F-67256B7480FD}"/>
              </a:ext>
            </a:extLst>
          </p:cNvPr>
          <p:cNvSpPr/>
          <p:nvPr/>
        </p:nvSpPr>
        <p:spPr>
          <a:xfrm rot="16200000">
            <a:off x="1755243" y="4912573"/>
            <a:ext cx="404206" cy="627814"/>
          </a:xfrm>
          <a:prstGeom prst="flowChartAlternateProcess">
            <a:avLst/>
          </a:prstGeom>
          <a:ln w="38100">
            <a:solidFill>
              <a:srgbClr val="00B05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AFD3430D-2157-FB0E-A2D0-ECE35FD30597}"/>
              </a:ext>
            </a:extLst>
          </p:cNvPr>
          <p:cNvSpPr/>
          <p:nvPr/>
        </p:nvSpPr>
        <p:spPr>
          <a:xfrm>
            <a:off x="3615220" y="4951529"/>
            <a:ext cx="2013550" cy="138499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s-MX" sz="2800" b="1" cap="none" spc="0" dirty="0">
                <a:ln>
                  <a:solidFill>
                    <a:srgbClr val="00B050"/>
                  </a:solidFill>
                </a:ln>
                <a:solidFill>
                  <a:schemeClr val="accent3"/>
                </a:solidFill>
                <a:effectLst/>
              </a:rPr>
              <a:t>DM </a:t>
            </a:r>
          </a:p>
          <a:p>
            <a:pPr algn="ctr"/>
            <a:r>
              <a:rPr lang="es-MX" sz="2800" b="1" cap="none" spc="0" dirty="0">
                <a:ln>
                  <a:solidFill>
                    <a:srgbClr val="00B050"/>
                  </a:solidFill>
                </a:ln>
                <a:solidFill>
                  <a:schemeClr val="accent3"/>
                </a:solidFill>
                <a:effectLst/>
              </a:rPr>
              <a:t>candidate</a:t>
            </a:r>
          </a:p>
          <a:p>
            <a:pPr algn="ctr"/>
            <a:endParaRPr lang="en-US" sz="2800" b="1" cap="none" spc="0" dirty="0">
              <a:ln>
                <a:solidFill>
                  <a:srgbClr val="00B050"/>
                </a:solidFill>
              </a:ln>
              <a:solidFill>
                <a:schemeClr val="accent3"/>
              </a:solidFill>
              <a:effectLst/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31C3BA80-0E48-4219-AC97-49510A13EA8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273083" y="6156014"/>
            <a:ext cx="4725059" cy="600159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497A96BE-50BB-22F6-8388-8ADBF6D2A0B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655896" y="4069349"/>
            <a:ext cx="2886478" cy="914528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3E9E0ACF-D590-E688-8E8F-28698A0E862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198256" y="5137023"/>
            <a:ext cx="3200847" cy="590632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F040727A-7CE8-2184-BB67-148939DE3EE4}"/>
              </a:ext>
            </a:extLst>
          </p:cNvPr>
          <p:cNvSpPr/>
          <p:nvPr/>
        </p:nvSpPr>
        <p:spPr>
          <a:xfrm>
            <a:off x="2271253" y="5903893"/>
            <a:ext cx="4220912" cy="95410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n-US" sz="2800" b="1" dirty="0">
                <a:ln>
                  <a:solidFill>
                    <a:srgbClr val="00B050"/>
                  </a:solidFill>
                </a:ln>
                <a:solidFill>
                  <a:schemeClr val="accent3"/>
                </a:solidFill>
              </a:rPr>
              <a:t>→</a:t>
            </a:r>
            <a:r>
              <a:rPr lang="en-US" sz="2800" b="1" cap="none" spc="0" dirty="0">
                <a:ln>
                  <a:solidFill>
                    <a:srgbClr val="00B050"/>
                  </a:solidFill>
                </a:ln>
                <a:solidFill>
                  <a:schemeClr val="accent3"/>
                </a:solidFill>
                <a:effectLst/>
              </a:rPr>
              <a:t> Stable </a:t>
            </a:r>
          </a:p>
          <a:p>
            <a:pPr algn="ctr"/>
            <a:r>
              <a:rPr lang="en-US" sz="2800" b="1" dirty="0">
                <a:ln>
                  <a:solidFill>
                    <a:srgbClr val="00B050"/>
                  </a:solidFill>
                </a:ln>
                <a:solidFill>
                  <a:schemeClr val="accent3"/>
                </a:solidFill>
              </a:rPr>
              <a:t>→ Neutral EM charge</a:t>
            </a:r>
            <a:endParaRPr lang="en-US" sz="2800" b="1" cap="none" spc="0" dirty="0">
              <a:ln>
                <a:solidFill>
                  <a:srgbClr val="00B050"/>
                </a:solidFill>
              </a:ln>
              <a:solidFill>
                <a:schemeClr val="accent3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0775251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286FB1D-8402-64A1-50FA-95A4E700DFB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6" descr="Text&#10;&#10;Description automatically generated">
            <a:extLst>
              <a:ext uri="{FF2B5EF4-FFF2-40B4-BE49-F238E27FC236}">
                <a16:creationId xmlns:a16="http://schemas.microsoft.com/office/drawing/2014/main" id="{7387016C-931C-7D5A-C907-3D7D44ACF85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21187" y="1818959"/>
            <a:ext cx="1412465" cy="985677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" name="Rectangle 1">
                <a:extLst>
                  <a:ext uri="{FF2B5EF4-FFF2-40B4-BE49-F238E27FC236}">
                    <a16:creationId xmlns:a16="http://schemas.microsoft.com/office/drawing/2014/main" id="{E48DADD6-9C11-C8C0-6455-7DABE2039E30}"/>
                  </a:ext>
                </a:extLst>
              </p:cNvPr>
              <p:cNvSpPr/>
              <p:nvPr/>
            </p:nvSpPr>
            <p:spPr>
              <a:xfrm>
                <a:off x="1842047" y="507179"/>
                <a:ext cx="8242449" cy="923330"/>
              </a:xfrm>
              <a:prstGeom prst="rect">
                <a:avLst/>
              </a:prstGeom>
              <a:noFill/>
            </p:spPr>
            <p:txBody>
              <a:bodyPr wrap="none" lIns="91440" tIns="45720" rIns="91440" bIns="45720">
                <a:spAutoFit/>
                <a:scene3d>
                  <a:camera prst="orthographicFront"/>
                  <a:lightRig rig="harsh" dir="t"/>
                </a:scene3d>
                <a:sp3d extrusionH="57150" prstMaterial="matte">
                  <a:bevelT w="63500" h="12700" prst="angle"/>
                  <a:contourClr>
                    <a:schemeClr val="bg1">
                      <a:lumMod val="65000"/>
                    </a:schemeClr>
                  </a:contourClr>
                </a:sp3d>
              </a:bodyPr>
              <a:lstStyle/>
              <a:p>
                <a:pPr algn="ctr"/>
                <a14:m>
                  <m:oMath xmlns:m="http://schemas.openxmlformats.org/officeDocument/2006/math">
                    <m:sSup>
                      <m:sSupPr>
                        <m:ctrlPr>
                          <a:rPr lang="pt-BR" sz="5400" b="1" i="1" cap="none" spc="0" dirty="0" smtClean="0">
                            <a:ln/>
                            <a:solidFill>
                              <a:schemeClr val="accent3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s-MX" sz="5400" b="1" i="1" cap="none" spc="0" dirty="0" smtClean="0">
                            <a:ln/>
                            <a:solidFill>
                              <a:schemeClr val="accent3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𝑽</m:t>
                        </m:r>
                      </m:e>
                      <m:sup>
                        <m:r>
                          <a:rPr lang="es-MX" sz="5400" b="1" i="1" cap="none" spc="0" dirty="0" smtClean="0">
                            <a:ln/>
                            <a:solidFill>
                              <a:schemeClr val="accent3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lang="pt-BR" sz="5400" b="1" i="1" dirty="0">
                            <a:ln/>
                            <a:solidFill>
                              <a:schemeClr val="accent3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s-MX" sz="5400" b="1" i="1" dirty="0">
                            <a:ln/>
                            <a:solidFill>
                              <a:schemeClr val="accent3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𝑽</m:t>
                        </m:r>
                      </m:e>
                      <m:sup>
                        <m:r>
                          <a:rPr lang="es-MX" sz="5400" b="1" i="1" dirty="0" smtClean="0">
                            <a:ln/>
                            <a:solidFill>
                              <a:schemeClr val="accent3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</m:sup>
                    </m:sSup>
                    <m:r>
                      <a:rPr lang="es-MX" sz="5400" b="1" i="1" dirty="0" smtClean="0">
                        <a:ln/>
                        <a:solidFill>
                          <a:schemeClr val="accent3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sSup>
                      <m:sSupPr>
                        <m:ctrlPr>
                          <a:rPr lang="pt-BR" sz="5400" b="1" i="1" dirty="0">
                            <a:ln/>
                            <a:solidFill>
                              <a:schemeClr val="accent3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s-MX" sz="5400" b="1" i="1" dirty="0">
                            <a:ln/>
                            <a:solidFill>
                              <a:schemeClr val="accent3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𝑽</m:t>
                        </m:r>
                      </m:e>
                      <m:sup>
                        <m:r>
                          <a:rPr lang="es-MX" sz="5400" b="1" i="1" dirty="0">
                            <a:ln/>
                            <a:solidFill>
                              <a:schemeClr val="accent3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lang="pt-BR" sz="5400" b="1" i="1" dirty="0">
                            <a:ln/>
                            <a:solidFill>
                              <a:schemeClr val="accent3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s-MX" sz="5400" b="1" i="1" dirty="0">
                            <a:ln/>
                            <a:solidFill>
                              <a:schemeClr val="accent3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𝑽</m:t>
                        </m:r>
                      </m:e>
                      <m:sup>
                        <m:r>
                          <a:rPr lang="es-MX" sz="5400" b="1" i="1" dirty="0">
                            <a:ln/>
                            <a:solidFill>
                              <a:schemeClr val="accent3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US" sz="5400" b="1" cap="none" spc="0" dirty="0">
                    <a:ln/>
                    <a:solidFill>
                      <a:schemeClr val="accent3"/>
                    </a:solidFill>
                    <a:effectLst/>
                  </a:rPr>
                  <a:t>  scattering</a:t>
                </a:r>
              </a:p>
            </p:txBody>
          </p:sp>
        </mc:Choice>
        <mc:Fallback xmlns="">
          <p:sp>
            <p:nvSpPr>
              <p:cNvPr id="2" name="Rectangle 1">
                <a:extLst>
                  <a:ext uri="{FF2B5EF4-FFF2-40B4-BE49-F238E27FC236}">
                    <a16:creationId xmlns:a16="http://schemas.microsoft.com/office/drawing/2014/main" id="{E48DADD6-9C11-C8C0-6455-7DABE2039E3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42047" y="507179"/>
                <a:ext cx="8242449" cy="92333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CL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6723882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8B291FA-1263-5EE5-C5BA-0263667A6EE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6" descr="Text&#10;&#10;Description automatically generated">
            <a:extLst>
              <a:ext uri="{FF2B5EF4-FFF2-40B4-BE49-F238E27FC236}">
                <a16:creationId xmlns:a16="http://schemas.microsoft.com/office/drawing/2014/main" id="{91F9F7F5-2C72-F3AA-D7AD-137B73F7833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21187" y="1818959"/>
            <a:ext cx="1412465" cy="985677"/>
          </a:xfrm>
          <a:prstGeom prst="rect">
            <a:avLst/>
          </a:prstGeom>
        </p:spPr>
      </p:pic>
      <p:sp>
        <p:nvSpPr>
          <p:cNvPr id="6" name="Multiplication Sign 5">
            <a:extLst>
              <a:ext uri="{FF2B5EF4-FFF2-40B4-BE49-F238E27FC236}">
                <a16:creationId xmlns:a16="http://schemas.microsoft.com/office/drawing/2014/main" id="{588559DE-5478-EBF8-3BFC-39BDA94CA966}"/>
              </a:ext>
            </a:extLst>
          </p:cNvPr>
          <p:cNvSpPr/>
          <p:nvPr/>
        </p:nvSpPr>
        <p:spPr>
          <a:xfrm>
            <a:off x="7370936" y="1820254"/>
            <a:ext cx="1266700" cy="1009402"/>
          </a:xfrm>
          <a:prstGeom prst="mathMultiply">
            <a:avLst/>
          </a:prstGeom>
          <a:solidFill>
            <a:srgbClr val="FF0000"/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Rectangle 1">
                <a:extLst>
                  <a:ext uri="{FF2B5EF4-FFF2-40B4-BE49-F238E27FC236}">
                    <a16:creationId xmlns:a16="http://schemas.microsoft.com/office/drawing/2014/main" id="{3EE7EA71-426D-B0D2-DFDA-4F1B347DE31C}"/>
                  </a:ext>
                </a:extLst>
              </p:cNvPr>
              <p:cNvSpPr/>
              <p:nvPr/>
            </p:nvSpPr>
            <p:spPr>
              <a:xfrm>
                <a:off x="1842047" y="507179"/>
                <a:ext cx="8242449" cy="923330"/>
              </a:xfrm>
              <a:prstGeom prst="rect">
                <a:avLst/>
              </a:prstGeom>
              <a:noFill/>
            </p:spPr>
            <p:txBody>
              <a:bodyPr wrap="none" lIns="91440" tIns="45720" rIns="91440" bIns="45720">
                <a:spAutoFit/>
                <a:scene3d>
                  <a:camera prst="orthographicFront"/>
                  <a:lightRig rig="harsh" dir="t"/>
                </a:scene3d>
                <a:sp3d extrusionH="57150" prstMaterial="matte">
                  <a:bevelT w="63500" h="12700" prst="angle"/>
                  <a:contourClr>
                    <a:schemeClr val="bg1">
                      <a:lumMod val="65000"/>
                    </a:schemeClr>
                  </a:contourClr>
                </a:sp3d>
              </a:bodyPr>
              <a:lstStyle/>
              <a:p>
                <a:pPr algn="ctr"/>
                <a14:m>
                  <m:oMath xmlns:m="http://schemas.openxmlformats.org/officeDocument/2006/math">
                    <m:sSup>
                      <m:sSupPr>
                        <m:ctrlPr>
                          <a:rPr lang="pt-BR" sz="5400" b="1" i="1" cap="none" spc="0" dirty="0" smtClean="0">
                            <a:ln/>
                            <a:solidFill>
                              <a:schemeClr val="accent3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s-MX" sz="5400" b="1" i="1" cap="none" spc="0" dirty="0" smtClean="0">
                            <a:ln/>
                            <a:solidFill>
                              <a:schemeClr val="accent3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𝑽</m:t>
                        </m:r>
                      </m:e>
                      <m:sup>
                        <m:r>
                          <a:rPr lang="es-MX" sz="5400" b="1" i="1" cap="none" spc="0" dirty="0" smtClean="0">
                            <a:ln/>
                            <a:solidFill>
                              <a:schemeClr val="accent3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lang="pt-BR" sz="5400" b="1" i="1" dirty="0">
                            <a:ln/>
                            <a:solidFill>
                              <a:schemeClr val="accent3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s-MX" sz="5400" b="1" i="1" dirty="0">
                            <a:ln/>
                            <a:solidFill>
                              <a:schemeClr val="accent3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𝑽</m:t>
                        </m:r>
                      </m:e>
                      <m:sup>
                        <m:r>
                          <a:rPr lang="es-MX" sz="5400" b="1" i="1" dirty="0" smtClean="0">
                            <a:ln/>
                            <a:solidFill>
                              <a:schemeClr val="accent3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</m:sup>
                    </m:sSup>
                    <m:r>
                      <a:rPr lang="es-MX" sz="5400" b="1" i="1" dirty="0" smtClean="0">
                        <a:ln/>
                        <a:solidFill>
                          <a:schemeClr val="accent3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sSup>
                      <m:sSupPr>
                        <m:ctrlPr>
                          <a:rPr lang="pt-BR" sz="5400" b="1" i="1" dirty="0">
                            <a:ln/>
                            <a:solidFill>
                              <a:schemeClr val="accent3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s-MX" sz="5400" b="1" i="1" dirty="0">
                            <a:ln/>
                            <a:solidFill>
                              <a:schemeClr val="accent3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𝑽</m:t>
                        </m:r>
                      </m:e>
                      <m:sup>
                        <m:r>
                          <a:rPr lang="es-MX" sz="5400" b="1" i="1" dirty="0">
                            <a:ln/>
                            <a:solidFill>
                              <a:schemeClr val="accent3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lang="pt-BR" sz="5400" b="1" i="1" dirty="0">
                            <a:ln/>
                            <a:solidFill>
                              <a:schemeClr val="accent3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s-MX" sz="5400" b="1" i="1" dirty="0">
                            <a:ln/>
                            <a:solidFill>
                              <a:schemeClr val="accent3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𝑽</m:t>
                        </m:r>
                      </m:e>
                      <m:sup>
                        <m:r>
                          <a:rPr lang="es-MX" sz="5400" b="1" i="1" dirty="0">
                            <a:ln/>
                            <a:solidFill>
                              <a:schemeClr val="accent3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US" sz="5400" b="1" cap="none" spc="0" dirty="0">
                    <a:ln/>
                    <a:solidFill>
                      <a:schemeClr val="accent3"/>
                    </a:solidFill>
                    <a:effectLst/>
                  </a:rPr>
                  <a:t>  scattering</a:t>
                </a:r>
              </a:p>
            </p:txBody>
          </p:sp>
        </mc:Choice>
        <mc:Fallback xmlns="">
          <p:sp>
            <p:nvSpPr>
              <p:cNvPr id="2" name="Rectangle 1">
                <a:extLst>
                  <a:ext uri="{FF2B5EF4-FFF2-40B4-BE49-F238E27FC236}">
                    <a16:creationId xmlns:a16="http://schemas.microsoft.com/office/drawing/2014/main" id="{3EE7EA71-426D-B0D2-DFDA-4F1B347DE31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42047" y="507179"/>
                <a:ext cx="8242449" cy="92333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CL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31276809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03093FD-B90F-7A1A-880E-AE2EBFED65B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A picture containing text, sign&#10;&#10;Description automatically generated">
            <a:extLst>
              <a:ext uri="{FF2B5EF4-FFF2-40B4-BE49-F238E27FC236}">
                <a16:creationId xmlns:a16="http://schemas.microsoft.com/office/drawing/2014/main" id="{A7F70BA9-B32D-BF97-A7F7-596DB07D1FD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42047" y="3864077"/>
            <a:ext cx="9980671" cy="2908966"/>
          </a:xfrm>
          <a:prstGeom prst="rect">
            <a:avLst/>
          </a:prstGeom>
        </p:spPr>
      </p:pic>
      <p:pic>
        <p:nvPicPr>
          <p:cNvPr id="5" name="Picture 6" descr="Text&#10;&#10;Description automatically generated">
            <a:extLst>
              <a:ext uri="{FF2B5EF4-FFF2-40B4-BE49-F238E27FC236}">
                <a16:creationId xmlns:a16="http://schemas.microsoft.com/office/drawing/2014/main" id="{8C15E7D2-C66F-EC6D-52E3-ACCB2E0B166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1187" y="1818959"/>
            <a:ext cx="1412465" cy="985677"/>
          </a:xfrm>
          <a:prstGeom prst="rect">
            <a:avLst/>
          </a:prstGeom>
        </p:spPr>
      </p:pic>
      <p:sp>
        <p:nvSpPr>
          <p:cNvPr id="6" name="Multiplication Sign 5">
            <a:extLst>
              <a:ext uri="{FF2B5EF4-FFF2-40B4-BE49-F238E27FC236}">
                <a16:creationId xmlns:a16="http://schemas.microsoft.com/office/drawing/2014/main" id="{3BCFED75-0011-24E8-0E79-6F49737399D5}"/>
              </a:ext>
            </a:extLst>
          </p:cNvPr>
          <p:cNvSpPr/>
          <p:nvPr/>
        </p:nvSpPr>
        <p:spPr>
          <a:xfrm>
            <a:off x="7370936" y="1820254"/>
            <a:ext cx="1266700" cy="1009402"/>
          </a:xfrm>
          <a:prstGeom prst="mathMultiply">
            <a:avLst/>
          </a:prstGeom>
          <a:solidFill>
            <a:srgbClr val="FF0000"/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L-Shape 6">
            <a:extLst>
              <a:ext uri="{FF2B5EF4-FFF2-40B4-BE49-F238E27FC236}">
                <a16:creationId xmlns:a16="http://schemas.microsoft.com/office/drawing/2014/main" id="{FE380D8C-68A5-1D0E-E521-1B98ECC77895}"/>
              </a:ext>
            </a:extLst>
          </p:cNvPr>
          <p:cNvSpPr/>
          <p:nvPr/>
        </p:nvSpPr>
        <p:spPr>
          <a:xfrm rot="18780000">
            <a:off x="10479254" y="4220450"/>
            <a:ext cx="1484415" cy="494805"/>
          </a:xfrm>
          <a:prstGeom prst="corner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Rectangle 1">
                <a:extLst>
                  <a:ext uri="{FF2B5EF4-FFF2-40B4-BE49-F238E27FC236}">
                    <a16:creationId xmlns:a16="http://schemas.microsoft.com/office/drawing/2014/main" id="{D2756DA6-CCF7-AAF7-5E72-8025CC522A20}"/>
                  </a:ext>
                </a:extLst>
              </p:cNvPr>
              <p:cNvSpPr/>
              <p:nvPr/>
            </p:nvSpPr>
            <p:spPr>
              <a:xfrm>
                <a:off x="1842047" y="507179"/>
                <a:ext cx="8242449" cy="923330"/>
              </a:xfrm>
              <a:prstGeom prst="rect">
                <a:avLst/>
              </a:prstGeom>
              <a:noFill/>
            </p:spPr>
            <p:txBody>
              <a:bodyPr wrap="none" lIns="91440" tIns="45720" rIns="91440" bIns="45720">
                <a:spAutoFit/>
                <a:scene3d>
                  <a:camera prst="orthographicFront"/>
                  <a:lightRig rig="harsh" dir="t"/>
                </a:scene3d>
                <a:sp3d extrusionH="57150" prstMaterial="matte">
                  <a:bevelT w="63500" h="12700" prst="angle"/>
                  <a:contourClr>
                    <a:schemeClr val="bg1">
                      <a:lumMod val="65000"/>
                    </a:schemeClr>
                  </a:contourClr>
                </a:sp3d>
              </a:bodyPr>
              <a:lstStyle/>
              <a:p>
                <a:pPr algn="ctr"/>
                <a14:m>
                  <m:oMath xmlns:m="http://schemas.openxmlformats.org/officeDocument/2006/math">
                    <m:sSup>
                      <m:sSupPr>
                        <m:ctrlPr>
                          <a:rPr lang="pt-BR" sz="5400" b="1" i="1" cap="none" spc="0" dirty="0" smtClean="0">
                            <a:ln/>
                            <a:solidFill>
                              <a:schemeClr val="accent3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s-MX" sz="5400" b="1" i="1" cap="none" spc="0" dirty="0" smtClean="0">
                            <a:ln/>
                            <a:solidFill>
                              <a:schemeClr val="accent3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𝑽</m:t>
                        </m:r>
                      </m:e>
                      <m:sup>
                        <m:r>
                          <a:rPr lang="es-MX" sz="5400" b="1" i="1" cap="none" spc="0" dirty="0" smtClean="0">
                            <a:ln/>
                            <a:solidFill>
                              <a:schemeClr val="accent3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lang="pt-BR" sz="5400" b="1" i="1" dirty="0">
                            <a:ln/>
                            <a:solidFill>
                              <a:schemeClr val="accent3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s-MX" sz="5400" b="1" i="1" dirty="0">
                            <a:ln/>
                            <a:solidFill>
                              <a:schemeClr val="accent3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𝑽</m:t>
                        </m:r>
                      </m:e>
                      <m:sup>
                        <m:r>
                          <a:rPr lang="es-MX" sz="5400" b="1" i="1" dirty="0" smtClean="0">
                            <a:ln/>
                            <a:solidFill>
                              <a:schemeClr val="accent3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</m:sup>
                    </m:sSup>
                    <m:r>
                      <a:rPr lang="es-MX" sz="5400" b="1" i="1" dirty="0" smtClean="0">
                        <a:ln/>
                        <a:solidFill>
                          <a:schemeClr val="accent3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sSup>
                      <m:sSupPr>
                        <m:ctrlPr>
                          <a:rPr lang="pt-BR" sz="5400" b="1" i="1" dirty="0">
                            <a:ln/>
                            <a:solidFill>
                              <a:schemeClr val="accent3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s-MX" sz="5400" b="1" i="1" dirty="0">
                            <a:ln/>
                            <a:solidFill>
                              <a:schemeClr val="accent3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𝑽</m:t>
                        </m:r>
                      </m:e>
                      <m:sup>
                        <m:r>
                          <a:rPr lang="es-MX" sz="5400" b="1" i="1" dirty="0">
                            <a:ln/>
                            <a:solidFill>
                              <a:schemeClr val="accent3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lang="pt-BR" sz="5400" b="1" i="1" dirty="0">
                            <a:ln/>
                            <a:solidFill>
                              <a:schemeClr val="accent3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s-MX" sz="5400" b="1" i="1" dirty="0">
                            <a:ln/>
                            <a:solidFill>
                              <a:schemeClr val="accent3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𝑽</m:t>
                        </m:r>
                      </m:e>
                      <m:sup>
                        <m:r>
                          <a:rPr lang="es-MX" sz="5400" b="1" i="1" dirty="0">
                            <a:ln/>
                            <a:solidFill>
                              <a:schemeClr val="accent3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US" sz="5400" b="1" cap="none" spc="0" dirty="0">
                    <a:ln/>
                    <a:solidFill>
                      <a:schemeClr val="accent3"/>
                    </a:solidFill>
                    <a:effectLst/>
                  </a:rPr>
                  <a:t>  scattering</a:t>
                </a:r>
              </a:p>
            </p:txBody>
          </p:sp>
        </mc:Choice>
        <mc:Fallback xmlns="">
          <p:sp>
            <p:nvSpPr>
              <p:cNvPr id="2" name="Rectangle 1">
                <a:extLst>
                  <a:ext uri="{FF2B5EF4-FFF2-40B4-BE49-F238E27FC236}">
                    <a16:creationId xmlns:a16="http://schemas.microsoft.com/office/drawing/2014/main" id="{D2756DA6-CCF7-AAF7-5E72-8025CC522A2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42047" y="507179"/>
                <a:ext cx="8242449" cy="923330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CL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83767843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6BCA305-6B10-382A-D104-603007BB901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8" descr="A picture containing text&#10;&#10;Description automatically generated">
            <a:extLst>
              <a:ext uri="{FF2B5EF4-FFF2-40B4-BE49-F238E27FC236}">
                <a16:creationId xmlns:a16="http://schemas.microsoft.com/office/drawing/2014/main" id="{5581800C-4193-A6D6-FB6A-96D44C89E44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79015" y="702092"/>
            <a:ext cx="9620992" cy="13221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52235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diagram of a graph&#10;&#10;Description automatically generated">
            <a:extLst>
              <a:ext uri="{FF2B5EF4-FFF2-40B4-BE49-F238E27FC236}">
                <a16:creationId xmlns:a16="http://schemas.microsoft.com/office/drawing/2014/main" id="{6AC51163-CFEA-6FA0-7E8D-9F1E760D372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9828" y="2468870"/>
            <a:ext cx="5852172" cy="4389129"/>
          </a:xfrm>
          <a:prstGeom prst="rect">
            <a:avLst/>
          </a:prstGeom>
        </p:spPr>
      </p:pic>
      <p:pic>
        <p:nvPicPr>
          <p:cNvPr id="9" name="Picture 8" descr="A diagram of a graph&#10;&#10;Description automatically generated with medium confidence">
            <a:extLst>
              <a:ext uri="{FF2B5EF4-FFF2-40B4-BE49-F238E27FC236}">
                <a16:creationId xmlns:a16="http://schemas.microsoft.com/office/drawing/2014/main" id="{49541B59-7886-3A44-0EEE-3BCFD71B172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828" y="2468871"/>
            <a:ext cx="5852172" cy="4389129"/>
          </a:xfrm>
          <a:prstGeom prst="rect">
            <a:avLst/>
          </a:prstGeom>
        </p:spPr>
      </p:pic>
      <p:pic>
        <p:nvPicPr>
          <p:cNvPr id="2" name="Picture 8" descr="A picture containing text&#10;&#10;Description automatically generated">
            <a:extLst>
              <a:ext uri="{FF2B5EF4-FFF2-40B4-BE49-F238E27FC236}">
                <a16:creationId xmlns:a16="http://schemas.microsoft.com/office/drawing/2014/main" id="{5D601546-BD0A-A7BE-253C-E96B2C3A1D4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09495" y="0"/>
            <a:ext cx="9620992" cy="1322113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2742857B-4CC1-F6F3-E09C-0BE8D79C968E}"/>
              </a:ext>
            </a:extLst>
          </p:cNvPr>
          <p:cNvSpPr/>
          <p:nvPr/>
        </p:nvSpPr>
        <p:spPr>
          <a:xfrm>
            <a:off x="6096000" y="1849060"/>
            <a:ext cx="6056629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s-MX" sz="2800" b="1" cap="none" spc="0" dirty="0" err="1">
                <a:ln>
                  <a:solidFill>
                    <a:srgbClr val="00B050"/>
                  </a:solidFill>
                </a:ln>
                <a:solidFill>
                  <a:schemeClr val="accent3"/>
                </a:solidFill>
                <a:effectLst/>
              </a:rPr>
              <a:t>Without</a:t>
            </a:r>
            <a:r>
              <a:rPr lang="es-MX" sz="2800" b="1" cap="none" spc="0" dirty="0">
                <a:ln>
                  <a:solidFill>
                    <a:srgbClr val="00B050"/>
                  </a:solidFill>
                </a:ln>
                <a:solidFill>
                  <a:schemeClr val="accent3"/>
                </a:solidFill>
                <a:effectLst/>
              </a:rPr>
              <a:t> </a:t>
            </a:r>
            <a:r>
              <a:rPr lang="es-MX" sz="2800" b="1" cap="none" spc="0" dirty="0" err="1">
                <a:ln>
                  <a:solidFill>
                    <a:srgbClr val="00B050"/>
                  </a:solidFill>
                </a:ln>
                <a:solidFill>
                  <a:schemeClr val="accent3"/>
                </a:solidFill>
                <a:effectLst/>
              </a:rPr>
              <a:t>the</a:t>
            </a:r>
            <a:r>
              <a:rPr lang="es-MX" sz="2800" b="1" cap="none" spc="0" dirty="0">
                <a:ln>
                  <a:solidFill>
                    <a:srgbClr val="00B050"/>
                  </a:solidFill>
                </a:ln>
                <a:solidFill>
                  <a:schemeClr val="accent3"/>
                </a:solidFill>
                <a:effectLst/>
              </a:rPr>
              <a:t> </a:t>
            </a:r>
            <a:r>
              <a:rPr lang="es-MX" sz="2800" b="1" cap="none" spc="0" dirty="0" err="1">
                <a:ln>
                  <a:solidFill>
                    <a:srgbClr val="00B050"/>
                  </a:solidFill>
                </a:ln>
                <a:solidFill>
                  <a:schemeClr val="accent3"/>
                </a:solidFill>
                <a:effectLst/>
              </a:rPr>
              <a:t>approximation</a:t>
            </a:r>
            <a:endParaRPr lang="en-US" sz="2800" b="1" cap="none" spc="0" dirty="0">
              <a:ln>
                <a:solidFill>
                  <a:srgbClr val="00B050"/>
                </a:solidFill>
              </a:ln>
              <a:solidFill>
                <a:schemeClr val="accent3"/>
              </a:solidFill>
              <a:effectLst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FC365D87-FD0D-52CE-4B3E-5743BBFA67CA}"/>
              </a:ext>
            </a:extLst>
          </p:cNvPr>
          <p:cNvSpPr/>
          <p:nvPr/>
        </p:nvSpPr>
        <p:spPr>
          <a:xfrm>
            <a:off x="283199" y="1849060"/>
            <a:ext cx="6056629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s-MX" sz="2800" b="1" dirty="0" err="1">
                <a:ln>
                  <a:solidFill>
                    <a:srgbClr val="00B050"/>
                  </a:solidFill>
                </a:ln>
                <a:solidFill>
                  <a:schemeClr val="accent3"/>
                </a:solidFill>
              </a:rPr>
              <a:t>Using</a:t>
            </a:r>
            <a:r>
              <a:rPr lang="es-MX" sz="2800" b="1" cap="none" spc="0" dirty="0">
                <a:ln>
                  <a:solidFill>
                    <a:srgbClr val="00B050"/>
                  </a:solidFill>
                </a:ln>
                <a:solidFill>
                  <a:schemeClr val="accent3"/>
                </a:solidFill>
                <a:effectLst/>
              </a:rPr>
              <a:t> </a:t>
            </a:r>
            <a:r>
              <a:rPr lang="es-MX" sz="2800" b="1" cap="none" spc="0" dirty="0" err="1">
                <a:ln>
                  <a:solidFill>
                    <a:srgbClr val="00B050"/>
                  </a:solidFill>
                </a:ln>
                <a:solidFill>
                  <a:schemeClr val="accent3"/>
                </a:solidFill>
                <a:effectLst/>
              </a:rPr>
              <a:t>the</a:t>
            </a:r>
            <a:r>
              <a:rPr lang="es-MX" sz="2800" b="1" cap="none" spc="0" dirty="0">
                <a:ln>
                  <a:solidFill>
                    <a:srgbClr val="00B050"/>
                  </a:solidFill>
                </a:ln>
                <a:solidFill>
                  <a:schemeClr val="accent3"/>
                </a:solidFill>
                <a:effectLst/>
              </a:rPr>
              <a:t> </a:t>
            </a:r>
            <a:r>
              <a:rPr lang="es-MX" sz="2800" b="1" cap="none" spc="0" dirty="0" err="1">
                <a:ln>
                  <a:solidFill>
                    <a:srgbClr val="00B050"/>
                  </a:solidFill>
                </a:ln>
                <a:solidFill>
                  <a:schemeClr val="accent3"/>
                </a:solidFill>
                <a:effectLst/>
              </a:rPr>
              <a:t>approximation</a:t>
            </a:r>
            <a:endParaRPr lang="en-US" sz="2800" b="1" cap="none" spc="0" dirty="0">
              <a:ln>
                <a:solidFill>
                  <a:srgbClr val="00B050"/>
                </a:solidFill>
              </a:ln>
              <a:solidFill>
                <a:schemeClr val="accent3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81985334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A rainbow colored diagram with numbers and a chart&#10;&#10;Description automatically generated with medium confidence">
            <a:extLst>
              <a:ext uri="{FF2B5EF4-FFF2-40B4-BE49-F238E27FC236}">
                <a16:creationId xmlns:a16="http://schemas.microsoft.com/office/drawing/2014/main" id="{F44CF804-97FB-FEAF-BF2B-6E90D5817FD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9317" y="431631"/>
            <a:ext cx="8404321" cy="63045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75625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100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>
            <a:extLst>
              <a:ext uri="{FF2B5EF4-FFF2-40B4-BE49-F238E27FC236}">
                <a16:creationId xmlns:a16="http://schemas.microsoft.com/office/drawing/2014/main" id="{F01E7660-30BE-4AD1-939C-8ABBC66EC79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9" y="228600"/>
            <a:ext cx="2851523" cy="6638625"/>
            <a:chOff x="2487613" y="285750"/>
            <a:chExt cx="2428875" cy="5654676"/>
          </a:xfrm>
        </p:grpSpPr>
        <p:sp>
          <p:nvSpPr>
            <p:cNvPr id="13" name="Freeform 11">
              <a:extLst>
                <a:ext uri="{FF2B5EF4-FFF2-40B4-BE49-F238E27FC236}">
                  <a16:creationId xmlns:a16="http://schemas.microsoft.com/office/drawing/2014/main" id="{AF2339E5-4CFB-46BA-A1E6-1F2F592978F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  <p:txBody>
            <a:bodyPr/>
            <a:lstStyle/>
            <a:p>
              <a:endParaRPr lang="es-CL"/>
            </a:p>
          </p:txBody>
        </p:sp>
        <p:sp>
          <p:nvSpPr>
            <p:cNvPr id="14" name="Freeform 12">
              <a:extLst>
                <a:ext uri="{FF2B5EF4-FFF2-40B4-BE49-F238E27FC236}">
                  <a16:creationId xmlns:a16="http://schemas.microsoft.com/office/drawing/2014/main" id="{A714EACA-E00A-47F4-9617-48EF86FCA8B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  <p:txBody>
            <a:bodyPr/>
            <a:lstStyle/>
            <a:p>
              <a:endParaRPr lang="es-CL"/>
            </a:p>
          </p:txBody>
        </p:sp>
        <p:sp>
          <p:nvSpPr>
            <p:cNvPr id="15" name="Freeform 13">
              <a:extLst>
                <a:ext uri="{FF2B5EF4-FFF2-40B4-BE49-F238E27FC236}">
                  <a16:creationId xmlns:a16="http://schemas.microsoft.com/office/drawing/2014/main" id="{3D643816-3096-4530-BAC2-B7799760D5B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  <p:txBody>
            <a:bodyPr/>
            <a:lstStyle/>
            <a:p>
              <a:endParaRPr lang="es-CL"/>
            </a:p>
          </p:txBody>
        </p:sp>
        <p:sp>
          <p:nvSpPr>
            <p:cNvPr id="16" name="Freeform 14">
              <a:extLst>
                <a:ext uri="{FF2B5EF4-FFF2-40B4-BE49-F238E27FC236}">
                  <a16:creationId xmlns:a16="http://schemas.microsoft.com/office/drawing/2014/main" id="{4481B6B9-DFCC-4B58-B517-C90F77008C8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  <p:txBody>
            <a:bodyPr/>
            <a:lstStyle/>
            <a:p>
              <a:endParaRPr lang="es-CL"/>
            </a:p>
          </p:txBody>
        </p:sp>
        <p:sp>
          <p:nvSpPr>
            <p:cNvPr id="17" name="Freeform 15">
              <a:extLst>
                <a:ext uri="{FF2B5EF4-FFF2-40B4-BE49-F238E27FC236}">
                  <a16:creationId xmlns:a16="http://schemas.microsoft.com/office/drawing/2014/main" id="{C3AD10B5-BAA3-43BF-AB59-8B0E610B5E9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  <p:txBody>
            <a:bodyPr/>
            <a:lstStyle/>
            <a:p>
              <a:endParaRPr lang="es-CL"/>
            </a:p>
          </p:txBody>
        </p:sp>
        <p:sp>
          <p:nvSpPr>
            <p:cNvPr id="18" name="Freeform 16">
              <a:extLst>
                <a:ext uri="{FF2B5EF4-FFF2-40B4-BE49-F238E27FC236}">
                  <a16:creationId xmlns:a16="http://schemas.microsoft.com/office/drawing/2014/main" id="{A8CBC7E8-2093-422A-B1DF-548212F5E97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  <p:txBody>
            <a:bodyPr/>
            <a:lstStyle/>
            <a:p>
              <a:endParaRPr lang="es-CL"/>
            </a:p>
          </p:txBody>
        </p:sp>
        <p:sp>
          <p:nvSpPr>
            <p:cNvPr id="19" name="Freeform 17">
              <a:extLst>
                <a:ext uri="{FF2B5EF4-FFF2-40B4-BE49-F238E27FC236}">
                  <a16:creationId xmlns:a16="http://schemas.microsoft.com/office/drawing/2014/main" id="{DACD4C1E-0C60-49F4-9940-2EC2B35127B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  <p:txBody>
            <a:bodyPr/>
            <a:lstStyle/>
            <a:p>
              <a:endParaRPr lang="es-CL"/>
            </a:p>
          </p:txBody>
        </p:sp>
        <p:sp>
          <p:nvSpPr>
            <p:cNvPr id="20" name="Freeform 18">
              <a:extLst>
                <a:ext uri="{FF2B5EF4-FFF2-40B4-BE49-F238E27FC236}">
                  <a16:creationId xmlns:a16="http://schemas.microsoft.com/office/drawing/2014/main" id="{D4EBDC8A-E0EA-4C61-9A07-F87965F3081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  <p:txBody>
            <a:bodyPr/>
            <a:lstStyle/>
            <a:p>
              <a:endParaRPr lang="es-CL"/>
            </a:p>
          </p:txBody>
        </p:sp>
        <p:sp>
          <p:nvSpPr>
            <p:cNvPr id="21" name="Freeform 19">
              <a:extLst>
                <a:ext uri="{FF2B5EF4-FFF2-40B4-BE49-F238E27FC236}">
                  <a16:creationId xmlns:a16="http://schemas.microsoft.com/office/drawing/2014/main" id="{56AB17E4-FFC1-40A6-8716-4DA6E7E2E02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  <p:txBody>
            <a:bodyPr/>
            <a:lstStyle/>
            <a:p>
              <a:endParaRPr lang="es-CL"/>
            </a:p>
          </p:txBody>
        </p:sp>
        <p:sp>
          <p:nvSpPr>
            <p:cNvPr id="22" name="Freeform 20">
              <a:extLst>
                <a:ext uri="{FF2B5EF4-FFF2-40B4-BE49-F238E27FC236}">
                  <a16:creationId xmlns:a16="http://schemas.microsoft.com/office/drawing/2014/main" id="{18B82752-3697-40F0-A707-455553AE399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  <p:txBody>
            <a:bodyPr/>
            <a:lstStyle/>
            <a:p>
              <a:endParaRPr lang="es-CL"/>
            </a:p>
          </p:txBody>
        </p:sp>
        <p:sp>
          <p:nvSpPr>
            <p:cNvPr id="23" name="Freeform 21">
              <a:extLst>
                <a:ext uri="{FF2B5EF4-FFF2-40B4-BE49-F238E27FC236}">
                  <a16:creationId xmlns:a16="http://schemas.microsoft.com/office/drawing/2014/main" id="{46E341FE-2212-45E9-9AC6-689D6A7A0B6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  <p:txBody>
            <a:bodyPr/>
            <a:lstStyle/>
            <a:p>
              <a:endParaRPr lang="es-CL"/>
            </a:p>
          </p:txBody>
        </p:sp>
        <p:sp>
          <p:nvSpPr>
            <p:cNvPr id="24" name="Freeform 22">
              <a:extLst>
                <a:ext uri="{FF2B5EF4-FFF2-40B4-BE49-F238E27FC236}">
                  <a16:creationId xmlns:a16="http://schemas.microsoft.com/office/drawing/2014/main" id="{60DDF26F-4245-4642-8C13-878C6ABE4A7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  <p:txBody>
            <a:bodyPr/>
            <a:lstStyle/>
            <a:p>
              <a:endParaRPr lang="es-CL"/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E2F0A64F-6E97-407F-905F-CFB60C876A0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27224" y="-786"/>
            <a:ext cx="2356675" cy="6854040"/>
            <a:chOff x="6627813" y="194833"/>
            <a:chExt cx="1952625" cy="5678918"/>
          </a:xfrm>
        </p:grpSpPr>
        <p:sp>
          <p:nvSpPr>
            <p:cNvPr id="27" name="Freeform 27">
              <a:extLst>
                <a:ext uri="{FF2B5EF4-FFF2-40B4-BE49-F238E27FC236}">
                  <a16:creationId xmlns:a16="http://schemas.microsoft.com/office/drawing/2014/main" id="{6B2CD8E6-069E-402A-B6AC-FF0051404F1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/>
            <a:lstStyle/>
            <a:p>
              <a:endParaRPr lang="es-CL"/>
            </a:p>
          </p:txBody>
        </p:sp>
        <p:sp>
          <p:nvSpPr>
            <p:cNvPr id="28" name="Freeform 28">
              <a:extLst>
                <a:ext uri="{FF2B5EF4-FFF2-40B4-BE49-F238E27FC236}">
                  <a16:creationId xmlns:a16="http://schemas.microsoft.com/office/drawing/2014/main" id="{A6CA6D01-96EA-411D-B14A-86F2AFDBDCC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/>
            <a:lstStyle/>
            <a:p>
              <a:endParaRPr lang="es-CL"/>
            </a:p>
          </p:txBody>
        </p:sp>
        <p:sp>
          <p:nvSpPr>
            <p:cNvPr id="29" name="Freeform 29">
              <a:extLst>
                <a:ext uri="{FF2B5EF4-FFF2-40B4-BE49-F238E27FC236}">
                  <a16:creationId xmlns:a16="http://schemas.microsoft.com/office/drawing/2014/main" id="{69CFD19D-A122-4CB2-866A-479CA3A52FE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/>
            <a:lstStyle/>
            <a:p>
              <a:endParaRPr lang="es-CL"/>
            </a:p>
          </p:txBody>
        </p:sp>
        <p:sp>
          <p:nvSpPr>
            <p:cNvPr id="30" name="Freeform 30">
              <a:extLst>
                <a:ext uri="{FF2B5EF4-FFF2-40B4-BE49-F238E27FC236}">
                  <a16:creationId xmlns:a16="http://schemas.microsoft.com/office/drawing/2014/main" id="{C9F6C159-EFEF-4092-B1F1-7AB7F5A44F8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/>
            <a:lstStyle/>
            <a:p>
              <a:endParaRPr lang="es-CL"/>
            </a:p>
          </p:txBody>
        </p:sp>
        <p:sp>
          <p:nvSpPr>
            <p:cNvPr id="31" name="Freeform 31">
              <a:extLst>
                <a:ext uri="{FF2B5EF4-FFF2-40B4-BE49-F238E27FC236}">
                  <a16:creationId xmlns:a16="http://schemas.microsoft.com/office/drawing/2014/main" id="{3A1E13BE-E59A-46EA-8C13-190FCBC3B6C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/>
            <a:lstStyle/>
            <a:p>
              <a:endParaRPr lang="es-CL"/>
            </a:p>
          </p:txBody>
        </p:sp>
        <p:sp>
          <p:nvSpPr>
            <p:cNvPr id="32" name="Freeform 32">
              <a:extLst>
                <a:ext uri="{FF2B5EF4-FFF2-40B4-BE49-F238E27FC236}">
                  <a16:creationId xmlns:a16="http://schemas.microsoft.com/office/drawing/2014/main" id="{4872D65B-9C5F-405F-BCCD-D61CB856566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/>
            <a:lstStyle/>
            <a:p>
              <a:endParaRPr lang="es-CL"/>
            </a:p>
          </p:txBody>
        </p:sp>
        <p:sp>
          <p:nvSpPr>
            <p:cNvPr id="33" name="Freeform 33">
              <a:extLst>
                <a:ext uri="{FF2B5EF4-FFF2-40B4-BE49-F238E27FC236}">
                  <a16:creationId xmlns:a16="http://schemas.microsoft.com/office/drawing/2014/main" id="{F6590D24-F49D-498F-A9A5-9CF6B095179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/>
            <a:lstStyle/>
            <a:p>
              <a:endParaRPr lang="es-CL"/>
            </a:p>
          </p:txBody>
        </p:sp>
        <p:sp>
          <p:nvSpPr>
            <p:cNvPr id="34" name="Freeform 34">
              <a:extLst>
                <a:ext uri="{FF2B5EF4-FFF2-40B4-BE49-F238E27FC236}">
                  <a16:creationId xmlns:a16="http://schemas.microsoft.com/office/drawing/2014/main" id="{F7AFD90D-3869-4EB4-A43D-A59A0583F6D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/>
            <a:lstStyle/>
            <a:p>
              <a:endParaRPr lang="es-CL"/>
            </a:p>
          </p:txBody>
        </p:sp>
        <p:sp>
          <p:nvSpPr>
            <p:cNvPr id="35" name="Freeform 35">
              <a:extLst>
                <a:ext uri="{FF2B5EF4-FFF2-40B4-BE49-F238E27FC236}">
                  <a16:creationId xmlns:a16="http://schemas.microsoft.com/office/drawing/2014/main" id="{226A884C-1C5B-4789-8BED-CA2815F2BEB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/>
            <a:lstStyle/>
            <a:p>
              <a:endParaRPr lang="es-CL"/>
            </a:p>
          </p:txBody>
        </p:sp>
        <p:sp>
          <p:nvSpPr>
            <p:cNvPr id="36" name="Freeform 36">
              <a:extLst>
                <a:ext uri="{FF2B5EF4-FFF2-40B4-BE49-F238E27FC236}">
                  <a16:creationId xmlns:a16="http://schemas.microsoft.com/office/drawing/2014/main" id="{54FC0D3F-819F-41B1-BFC2-FA3443FB466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/>
            <a:lstStyle/>
            <a:p>
              <a:endParaRPr lang="es-CL"/>
            </a:p>
          </p:txBody>
        </p:sp>
        <p:sp>
          <p:nvSpPr>
            <p:cNvPr id="37" name="Freeform 37">
              <a:extLst>
                <a:ext uri="{FF2B5EF4-FFF2-40B4-BE49-F238E27FC236}">
                  <a16:creationId xmlns:a16="http://schemas.microsoft.com/office/drawing/2014/main" id="{839E654C-F067-4053-881C-7D53C2E60BE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/>
            <a:lstStyle/>
            <a:p>
              <a:endParaRPr lang="es-CL"/>
            </a:p>
          </p:txBody>
        </p:sp>
        <p:sp>
          <p:nvSpPr>
            <p:cNvPr id="38" name="Freeform 38">
              <a:extLst>
                <a:ext uri="{FF2B5EF4-FFF2-40B4-BE49-F238E27FC236}">
                  <a16:creationId xmlns:a16="http://schemas.microsoft.com/office/drawing/2014/main" id="{F44A0F15-BA31-4A9E-A48B-2F1D0E2CE5A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/>
            <a:lstStyle/>
            <a:p>
              <a:endParaRPr lang="es-CL"/>
            </a:p>
          </p:txBody>
        </p:sp>
      </p:grpSp>
      <p:sp>
        <p:nvSpPr>
          <p:cNvPr id="40" name="Rectangle 39">
            <a:extLst>
              <a:ext uri="{FF2B5EF4-FFF2-40B4-BE49-F238E27FC236}">
                <a16:creationId xmlns:a16="http://schemas.microsoft.com/office/drawing/2014/main" id="{62631CC7-E8DA-4782-ADDD-F97B25E404A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s-CL"/>
          </a:p>
        </p:txBody>
      </p:sp>
      <p:sp>
        <p:nvSpPr>
          <p:cNvPr id="42" name="Freeform 11">
            <a:extLst>
              <a:ext uri="{FF2B5EF4-FFF2-40B4-BE49-F238E27FC236}">
                <a16:creationId xmlns:a16="http://schemas.microsoft.com/office/drawing/2014/main" id="{5D16879A-58B6-4F6B-8688-42B28FE10DF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/>
          <a:lstStyle/>
          <a:p>
            <a:endParaRPr lang="es-CL"/>
          </a:p>
        </p:txBody>
      </p:sp>
      <p:sp useBgFill="1">
        <p:nvSpPr>
          <p:cNvPr id="44" name="Rectangle 43">
            <a:extLst>
              <a:ext uri="{FF2B5EF4-FFF2-40B4-BE49-F238E27FC236}">
                <a16:creationId xmlns:a16="http://schemas.microsoft.com/office/drawing/2014/main" id="{51C6D932-DFF5-4EAB-9FB1-5073B33058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48574" y="3962"/>
            <a:ext cx="12192000" cy="685403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D762069-2407-C093-6AA9-E6A86528C74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03166" y="1305274"/>
            <a:ext cx="5486028" cy="4196811"/>
          </a:xfrm>
          <a:prstGeom prst="rect">
            <a:avLst/>
          </a:prstGeom>
          <a:ln w="127000" cap="sq">
            <a:solidFill>
              <a:srgbClr val="FFFFFF"/>
            </a:solidFill>
            <a:miter lim="800000"/>
          </a:ln>
        </p:spPr>
      </p:pic>
      <p:pic>
        <p:nvPicPr>
          <p:cNvPr id="5" name="Picture 4" descr="A graph of a number of objects&#10;&#10;Description automatically generated with medium confidence">
            <a:extLst>
              <a:ext uri="{FF2B5EF4-FFF2-40B4-BE49-F238E27FC236}">
                <a16:creationId xmlns:a16="http://schemas.microsoft.com/office/drawing/2014/main" id="{17D2B050-2876-FBD8-BCEE-83303516AF8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486" y="1299136"/>
            <a:ext cx="5970337" cy="4209088"/>
          </a:xfrm>
          <a:prstGeom prst="rect">
            <a:avLst/>
          </a:prstGeom>
          <a:ln w="127000" cap="sq">
            <a:solidFill>
              <a:srgbClr val="FFFFFF"/>
            </a:solidFill>
            <a:miter lim="800000"/>
          </a:ln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0844C93C-B5A5-2142-5E34-33E998755D7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66566" y="3033813"/>
            <a:ext cx="281884" cy="4003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242019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65CE803-9A6B-D64F-F877-5384B7B6925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525C7B29-9BDD-8BD9-0AFA-520B294CFE7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2899" y="0"/>
            <a:ext cx="5814947" cy="68580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335F1116-2453-77B0-B6B2-30073EECDC06}"/>
                  </a:ext>
                </a:extLst>
              </p:cNvPr>
              <p:cNvSpPr/>
              <p:nvPr/>
            </p:nvSpPr>
            <p:spPr>
              <a:xfrm>
                <a:off x="-157316" y="0"/>
                <a:ext cx="12349316" cy="1569660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>
                <a:spAutoFit/>
                <a:scene3d>
                  <a:camera prst="orthographicFront"/>
                  <a:lightRig rig="harsh" dir="t"/>
                </a:scene3d>
                <a:sp3d extrusionH="57150" prstMaterial="matte">
                  <a:bevelT w="63500" h="12700" prst="angle"/>
                  <a:contourClr>
                    <a:schemeClr val="bg1">
                      <a:lumMod val="65000"/>
                    </a:schemeClr>
                  </a:contourClr>
                </a:sp3d>
              </a:bodyPr>
              <a:lstStyle/>
              <a:p>
                <a:pPr algn="ctr"/>
                <a:r>
                  <a:rPr lang="en-US" sz="4800" b="1" cap="none" spc="0" dirty="0">
                    <a:ln/>
                    <a:solidFill>
                      <a:schemeClr val="accent3"/>
                    </a:solidFill>
                    <a:effectLst/>
                  </a:rPr>
                  <a:t>Vector Dark Matter from the </a:t>
                </a:r>
                <a:endParaRPr lang="en-US" sz="4800" b="1" dirty="0">
                  <a:ln/>
                  <a:solidFill>
                    <a:schemeClr val="accent3"/>
                  </a:solidFill>
                </a:endParaRPr>
              </a:p>
              <a:p>
                <a:pPr algn="ctr"/>
                <a:r>
                  <a:rPr lang="en-US" sz="4800" b="1" cap="none" spc="0" dirty="0">
                    <a:ln/>
                    <a:solidFill>
                      <a:schemeClr val="accent3"/>
                    </a:solidFill>
                    <a:effectLst/>
                  </a:rPr>
                  <a:t>5-Dimensional Representation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4800" b="1" i="1" cap="none" spc="0" smtClean="0">
                            <a:ln/>
                            <a:solidFill>
                              <a:schemeClr val="accent3"/>
                            </a:solidFill>
                            <a:effectLst/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MX" sz="4800" b="1" i="1" cap="none" spc="0" smtClean="0">
                            <a:ln/>
                            <a:solidFill>
                              <a:schemeClr val="accent3"/>
                            </a:solidFill>
                            <a:effectLst/>
                            <a:latin typeface="Cambria Math" panose="02040503050406030204" pitchFamily="18" charset="0"/>
                          </a:rPr>
                          <m:t>𝑺𝑼</m:t>
                        </m:r>
                        <m:r>
                          <a:rPr lang="es-MX" sz="4800" b="1" i="1" cap="none" spc="0" smtClean="0">
                            <a:ln/>
                            <a:solidFill>
                              <a:schemeClr val="accent3"/>
                            </a:solidFill>
                            <a:effectLst/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s-MX" sz="4800" b="1" i="1" cap="none" spc="0" smtClean="0">
                            <a:ln/>
                            <a:solidFill>
                              <a:schemeClr val="accent3"/>
                            </a:solidFill>
                            <a:effectLst/>
                            <a:latin typeface="Cambria Math" panose="02040503050406030204" pitchFamily="18" charset="0"/>
                          </a:rPr>
                          <m:t>𝟐</m:t>
                        </m:r>
                        <m:r>
                          <a:rPr lang="es-MX" sz="4800" b="1" i="1" cap="none" spc="0" smtClean="0">
                            <a:ln/>
                            <a:solidFill>
                              <a:schemeClr val="accent3"/>
                            </a:solidFill>
                            <a:effectLst/>
                            <a:latin typeface="Cambria Math" panose="02040503050406030204" pitchFamily="18" charset="0"/>
                          </a:rPr>
                          <m:t>)</m:t>
                        </m:r>
                      </m:e>
                      <m:sub>
                        <m:r>
                          <a:rPr lang="es-MX" sz="4800" b="1" i="1" cap="none" spc="0" smtClean="0">
                            <a:ln/>
                            <a:solidFill>
                              <a:schemeClr val="accent3"/>
                            </a:solidFill>
                            <a:effectLst/>
                            <a:latin typeface="Cambria Math" panose="02040503050406030204" pitchFamily="18" charset="0"/>
                          </a:rPr>
                          <m:t>𝑳</m:t>
                        </m:r>
                      </m:sub>
                    </m:sSub>
                  </m:oMath>
                </a14:m>
                <a:r>
                  <a:rPr lang="en-US" sz="4800" b="1" cap="none" spc="0" dirty="0">
                    <a:ln/>
                    <a:solidFill>
                      <a:schemeClr val="accent3"/>
                    </a:solidFill>
                    <a:effectLst/>
                  </a:rPr>
                  <a:t> </a:t>
                </a:r>
              </a:p>
            </p:txBody>
          </p:sp>
        </mc:Choice>
        <mc:Fallback xmlns=""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335F1116-2453-77B0-B6B2-30073EECDC0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157316" y="0"/>
                <a:ext cx="12349316" cy="1569660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CL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Picture 11" descr="Diagram&#10;&#10;Description automatically generated">
            <a:extLst>
              <a:ext uri="{FF2B5EF4-FFF2-40B4-BE49-F238E27FC236}">
                <a16:creationId xmlns:a16="http://schemas.microsoft.com/office/drawing/2014/main" id="{28C382DF-019B-4A8A-C4D2-5FFFAB52B5E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50475" y="3613466"/>
            <a:ext cx="2180461" cy="222292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CEBB274A-7CB4-662B-A667-3231BC178C4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72898" y="1728969"/>
            <a:ext cx="12019102" cy="1339006"/>
          </a:xfrm>
          <a:prstGeom prst="rect">
            <a:avLst/>
          </a:prstGeom>
          <a:ln w="57150">
            <a:solidFill>
              <a:schemeClr val="bg2">
                <a:lumMod val="5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35889847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86C8230-0700-7686-2FAA-B973F64FF11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3B01A790-D6DE-4B27-A144-6022869D44A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2899" y="0"/>
            <a:ext cx="5814947" cy="6858000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9394A2F9-C876-0112-F115-79141F1F46B6}"/>
                  </a:ext>
                </a:extLst>
              </p:cNvPr>
              <p:cNvSpPr/>
              <p:nvPr/>
            </p:nvSpPr>
            <p:spPr>
              <a:xfrm>
                <a:off x="-157316" y="0"/>
                <a:ext cx="12349316" cy="1569660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>
                <a:spAutoFit/>
                <a:scene3d>
                  <a:camera prst="orthographicFront"/>
                  <a:lightRig rig="harsh" dir="t"/>
                </a:scene3d>
                <a:sp3d extrusionH="57150" prstMaterial="matte">
                  <a:bevelT w="63500" h="12700" prst="angle"/>
                  <a:contourClr>
                    <a:schemeClr val="bg1">
                      <a:lumMod val="65000"/>
                    </a:schemeClr>
                  </a:contourClr>
                </a:sp3d>
              </a:bodyPr>
              <a:lstStyle/>
              <a:p>
                <a:pPr algn="ctr"/>
                <a:r>
                  <a:rPr lang="en-US" sz="4800" b="1" cap="none" spc="0" dirty="0">
                    <a:ln/>
                    <a:solidFill>
                      <a:schemeClr val="accent3"/>
                    </a:solidFill>
                    <a:effectLst/>
                  </a:rPr>
                  <a:t>Vector Dark Matter from the </a:t>
                </a:r>
                <a:endParaRPr lang="en-US" sz="4800" b="1" dirty="0">
                  <a:ln/>
                  <a:solidFill>
                    <a:schemeClr val="accent3"/>
                  </a:solidFill>
                </a:endParaRPr>
              </a:p>
              <a:p>
                <a:pPr algn="ctr"/>
                <a:r>
                  <a:rPr lang="en-US" sz="4800" b="1" cap="none" spc="0" dirty="0">
                    <a:ln/>
                    <a:solidFill>
                      <a:schemeClr val="accent3"/>
                    </a:solidFill>
                    <a:effectLst/>
                  </a:rPr>
                  <a:t>5-Dimensional Representation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4800" b="1" i="1" cap="none" spc="0" smtClean="0">
                            <a:ln/>
                            <a:solidFill>
                              <a:schemeClr val="accent3"/>
                            </a:solidFill>
                            <a:effectLst/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MX" sz="4800" b="1" i="1" cap="none" spc="0" smtClean="0">
                            <a:ln/>
                            <a:solidFill>
                              <a:schemeClr val="accent3"/>
                            </a:solidFill>
                            <a:effectLst/>
                            <a:latin typeface="Cambria Math" panose="02040503050406030204" pitchFamily="18" charset="0"/>
                          </a:rPr>
                          <m:t>𝑺𝑼</m:t>
                        </m:r>
                        <m:r>
                          <a:rPr lang="es-MX" sz="4800" b="1" i="1" cap="none" spc="0" smtClean="0">
                            <a:ln/>
                            <a:solidFill>
                              <a:schemeClr val="accent3"/>
                            </a:solidFill>
                            <a:effectLst/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s-MX" sz="4800" b="1" i="1" cap="none" spc="0" smtClean="0">
                            <a:ln/>
                            <a:solidFill>
                              <a:schemeClr val="accent3"/>
                            </a:solidFill>
                            <a:effectLst/>
                            <a:latin typeface="Cambria Math" panose="02040503050406030204" pitchFamily="18" charset="0"/>
                          </a:rPr>
                          <m:t>𝟐</m:t>
                        </m:r>
                        <m:r>
                          <a:rPr lang="es-MX" sz="4800" b="1" i="1" cap="none" spc="0" smtClean="0">
                            <a:ln/>
                            <a:solidFill>
                              <a:schemeClr val="accent3"/>
                            </a:solidFill>
                            <a:effectLst/>
                            <a:latin typeface="Cambria Math" panose="02040503050406030204" pitchFamily="18" charset="0"/>
                          </a:rPr>
                          <m:t>)</m:t>
                        </m:r>
                      </m:e>
                      <m:sub>
                        <m:r>
                          <a:rPr lang="es-MX" sz="4800" b="1" i="1" cap="none" spc="0" smtClean="0">
                            <a:ln/>
                            <a:solidFill>
                              <a:schemeClr val="accent3"/>
                            </a:solidFill>
                            <a:effectLst/>
                            <a:latin typeface="Cambria Math" panose="02040503050406030204" pitchFamily="18" charset="0"/>
                          </a:rPr>
                          <m:t>𝑳</m:t>
                        </m:r>
                      </m:sub>
                    </m:sSub>
                  </m:oMath>
                </a14:m>
                <a:r>
                  <a:rPr lang="en-US" sz="4800" b="1" cap="none" spc="0" dirty="0">
                    <a:ln/>
                    <a:solidFill>
                      <a:schemeClr val="accent3"/>
                    </a:solidFill>
                    <a:effectLst/>
                  </a:rPr>
                  <a:t> </a:t>
                </a:r>
              </a:p>
            </p:txBody>
          </p:sp>
        </mc:Choice>
        <mc:Fallback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9394A2F9-C876-0112-F115-79141F1F46B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157316" y="0"/>
                <a:ext cx="12349316" cy="1569660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CL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Picture 11" descr="Diagram&#10;&#10;Description automatically generated">
            <a:extLst>
              <a:ext uri="{FF2B5EF4-FFF2-40B4-BE49-F238E27FC236}">
                <a16:creationId xmlns:a16="http://schemas.microsoft.com/office/drawing/2014/main" id="{D12F7223-5A15-9E82-A7A5-9C417787C83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50475" y="3613466"/>
            <a:ext cx="2180461" cy="222292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F1BA8242-E42B-FFDF-B546-D2AED414E0C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017852" y="6185668"/>
            <a:ext cx="5001249" cy="539493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361070C6-E4A6-A898-34C6-7CCBA3EE4BC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379514" y="4506967"/>
            <a:ext cx="5639587" cy="781159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1C2EDFAD-C83E-EC0F-54C2-9987D0D8ADD7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280053" y="5374601"/>
            <a:ext cx="2476846" cy="57158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6CFC3AA5-D515-F79E-0D61-6D514309B32E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794430" y="3654490"/>
            <a:ext cx="3211866" cy="539493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3D06020A-3BE8-CD88-3AE4-00073E11A07F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72898" y="1728969"/>
            <a:ext cx="12019102" cy="1339006"/>
          </a:xfrm>
          <a:prstGeom prst="rect">
            <a:avLst/>
          </a:prstGeom>
          <a:ln w="57150">
            <a:solidFill>
              <a:schemeClr val="bg2">
                <a:lumMod val="5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21600996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31" name="Rectangle 1030">
            <a:extLst>
              <a:ext uri="{FF2B5EF4-FFF2-40B4-BE49-F238E27FC236}">
                <a16:creationId xmlns:a16="http://schemas.microsoft.com/office/drawing/2014/main" id="{E8DC6FCD-811B-436E-9FEE-FC957486CD7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8" name="Picture 7" descr="A purple and white image of a galaxy&#10;&#10;Description automatically generated">
            <a:extLst>
              <a:ext uri="{FF2B5EF4-FFF2-40B4-BE49-F238E27FC236}">
                <a16:creationId xmlns:a16="http://schemas.microsoft.com/office/drawing/2014/main" id="{458D4021-FF92-423B-3E5B-BFE7D3B7F889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19510" r="-2" b="20021"/>
          <a:stretch/>
        </p:blipFill>
        <p:spPr>
          <a:xfrm rot="21600000">
            <a:off x="291895" y="-1"/>
            <a:ext cx="5804105" cy="3167426"/>
          </a:xfrm>
          <a:prstGeom prst="rect">
            <a:avLst/>
          </a:prstGeom>
        </p:spPr>
      </p:pic>
      <p:pic>
        <p:nvPicPr>
          <p:cNvPr id="7" name="Picture 7" descr="A picture containing outdoor object, close&#10;&#10;Description automatically generated">
            <a:extLst>
              <a:ext uri="{FF2B5EF4-FFF2-40B4-BE49-F238E27FC236}">
                <a16:creationId xmlns:a16="http://schemas.microsoft.com/office/drawing/2014/main" id="{5665D868-9F32-16F7-4DA6-D4356920114B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16896" b="28656"/>
          <a:stretch/>
        </p:blipFill>
        <p:spPr>
          <a:xfrm>
            <a:off x="6144924" y="1"/>
            <a:ext cx="5797883" cy="3167426"/>
          </a:xfrm>
          <a:prstGeom prst="rect">
            <a:avLst/>
          </a:prstGeom>
          <a:solidFill>
            <a:srgbClr val="FFFFFF">
              <a:shade val="85000"/>
            </a:srgbClr>
          </a:solidFill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Picture 6" descr="A picture containing colorful, bright&#10;&#10;Description automatically generated">
            <a:extLst>
              <a:ext uri="{FF2B5EF4-FFF2-40B4-BE49-F238E27FC236}">
                <a16:creationId xmlns:a16="http://schemas.microsoft.com/office/drawing/2014/main" id="{D1416FDA-213B-6F4A-9EFA-133426830C7B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r="-2" b="3861"/>
          <a:stretch/>
        </p:blipFill>
        <p:spPr>
          <a:xfrm>
            <a:off x="171171" y="3265750"/>
            <a:ext cx="5804105" cy="2789948"/>
          </a:xfrm>
          <a:prstGeom prst="rect">
            <a:avLst/>
          </a:prstGeom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1026" name="Picture 2" descr="Dark matter may not actually exist – and our alternative theory can be put  to the test">
            <a:extLst>
              <a:ext uri="{FF2B5EF4-FFF2-40B4-BE49-F238E27FC236}">
                <a16:creationId xmlns:a16="http://schemas.microsoft.com/office/drawing/2014/main" id="{41446BE5-E77C-B02E-1882-7CEB48CE4FF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719" r="2" b="3736"/>
          <a:stretch/>
        </p:blipFill>
        <p:spPr bwMode="auto">
          <a:xfrm>
            <a:off x="6144923" y="3265750"/>
            <a:ext cx="5797883" cy="27899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7A1DB88E-6E67-3688-25D7-1F7B56152587}"/>
              </a:ext>
            </a:extLst>
          </p:cNvPr>
          <p:cNvSpPr/>
          <p:nvPr/>
        </p:nvSpPr>
        <p:spPr>
          <a:xfrm>
            <a:off x="3479490" y="6055698"/>
            <a:ext cx="5135175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s-MX" sz="4800" b="1" dirty="0" err="1">
                <a:ln/>
                <a:solidFill>
                  <a:schemeClr val="accent3"/>
                </a:solidFill>
              </a:rPr>
              <a:t>WIMP’s</a:t>
            </a:r>
            <a:endParaRPr lang="en-US" sz="4800" b="1" cap="none" spc="0" dirty="0">
              <a:ln/>
              <a:solidFill>
                <a:schemeClr val="accent3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0920586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345A6A5-30BA-853E-7F15-1127E0CD921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9EB71EA2-E66D-2E13-F98F-C8A45B3E7D5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2899" y="0"/>
            <a:ext cx="5814947" cy="6858000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E759FCF7-7104-28BA-5F24-655B57A5AA9C}"/>
                  </a:ext>
                </a:extLst>
              </p:cNvPr>
              <p:cNvSpPr/>
              <p:nvPr/>
            </p:nvSpPr>
            <p:spPr>
              <a:xfrm>
                <a:off x="-157316" y="0"/>
                <a:ext cx="12349316" cy="1569660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>
                <a:spAutoFit/>
                <a:scene3d>
                  <a:camera prst="orthographicFront"/>
                  <a:lightRig rig="harsh" dir="t"/>
                </a:scene3d>
                <a:sp3d extrusionH="57150" prstMaterial="matte">
                  <a:bevelT w="63500" h="12700" prst="angle"/>
                  <a:contourClr>
                    <a:schemeClr val="bg1">
                      <a:lumMod val="65000"/>
                    </a:schemeClr>
                  </a:contourClr>
                </a:sp3d>
              </a:bodyPr>
              <a:lstStyle/>
              <a:p>
                <a:pPr algn="ctr"/>
                <a:r>
                  <a:rPr lang="en-US" sz="4800" b="1" cap="none" spc="0" dirty="0">
                    <a:ln/>
                    <a:solidFill>
                      <a:schemeClr val="accent3"/>
                    </a:solidFill>
                    <a:effectLst/>
                  </a:rPr>
                  <a:t>Vector Dark Matter from the </a:t>
                </a:r>
                <a:endParaRPr lang="en-US" sz="4800" b="1" dirty="0">
                  <a:ln/>
                  <a:solidFill>
                    <a:schemeClr val="accent3"/>
                  </a:solidFill>
                </a:endParaRPr>
              </a:p>
              <a:p>
                <a:pPr algn="ctr"/>
                <a:r>
                  <a:rPr lang="en-US" sz="4800" b="1" cap="none" spc="0" dirty="0">
                    <a:ln/>
                    <a:solidFill>
                      <a:schemeClr val="accent3"/>
                    </a:solidFill>
                    <a:effectLst/>
                  </a:rPr>
                  <a:t>5-Dimensional Representation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4800" b="1" i="1" cap="none" spc="0" smtClean="0">
                            <a:ln/>
                            <a:solidFill>
                              <a:schemeClr val="accent3"/>
                            </a:solidFill>
                            <a:effectLst/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MX" sz="4800" b="1" i="1" cap="none" spc="0" smtClean="0">
                            <a:ln/>
                            <a:solidFill>
                              <a:schemeClr val="accent3"/>
                            </a:solidFill>
                            <a:effectLst/>
                            <a:latin typeface="Cambria Math" panose="02040503050406030204" pitchFamily="18" charset="0"/>
                          </a:rPr>
                          <m:t>𝑺𝑼</m:t>
                        </m:r>
                        <m:r>
                          <a:rPr lang="es-MX" sz="4800" b="1" i="1" cap="none" spc="0" smtClean="0">
                            <a:ln/>
                            <a:solidFill>
                              <a:schemeClr val="accent3"/>
                            </a:solidFill>
                            <a:effectLst/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s-MX" sz="4800" b="1" i="1" cap="none" spc="0" smtClean="0">
                            <a:ln/>
                            <a:solidFill>
                              <a:schemeClr val="accent3"/>
                            </a:solidFill>
                            <a:effectLst/>
                            <a:latin typeface="Cambria Math" panose="02040503050406030204" pitchFamily="18" charset="0"/>
                          </a:rPr>
                          <m:t>𝟐</m:t>
                        </m:r>
                        <m:r>
                          <a:rPr lang="es-MX" sz="4800" b="1" i="1" cap="none" spc="0" smtClean="0">
                            <a:ln/>
                            <a:solidFill>
                              <a:schemeClr val="accent3"/>
                            </a:solidFill>
                            <a:effectLst/>
                            <a:latin typeface="Cambria Math" panose="02040503050406030204" pitchFamily="18" charset="0"/>
                          </a:rPr>
                          <m:t>)</m:t>
                        </m:r>
                      </m:e>
                      <m:sub>
                        <m:r>
                          <a:rPr lang="es-MX" sz="4800" b="1" i="1" cap="none" spc="0" smtClean="0">
                            <a:ln/>
                            <a:solidFill>
                              <a:schemeClr val="accent3"/>
                            </a:solidFill>
                            <a:effectLst/>
                            <a:latin typeface="Cambria Math" panose="02040503050406030204" pitchFamily="18" charset="0"/>
                          </a:rPr>
                          <m:t>𝑳</m:t>
                        </m:r>
                      </m:sub>
                    </m:sSub>
                  </m:oMath>
                </a14:m>
                <a:r>
                  <a:rPr lang="en-US" sz="4800" b="1" cap="none" spc="0" dirty="0">
                    <a:ln/>
                    <a:solidFill>
                      <a:schemeClr val="accent3"/>
                    </a:solidFill>
                    <a:effectLst/>
                  </a:rPr>
                  <a:t> </a:t>
                </a:r>
              </a:p>
            </p:txBody>
          </p:sp>
        </mc:Choice>
        <mc:Fallback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E759FCF7-7104-28BA-5F24-655B57A5AA9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157316" y="0"/>
                <a:ext cx="12349316" cy="1569660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CL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Picture 11" descr="Diagram&#10;&#10;Description automatically generated">
            <a:extLst>
              <a:ext uri="{FF2B5EF4-FFF2-40B4-BE49-F238E27FC236}">
                <a16:creationId xmlns:a16="http://schemas.microsoft.com/office/drawing/2014/main" id="{FF919288-ECAF-D768-22B0-26EAC57F747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50475" y="3613466"/>
            <a:ext cx="2180461" cy="222292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8BE41635-0F01-0581-21EB-724FC61D9A3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017852" y="6185668"/>
            <a:ext cx="5001249" cy="539493"/>
          </a:xfrm>
          <a:prstGeom prst="rect">
            <a:avLst/>
          </a:prstGeom>
        </p:spPr>
      </p:pic>
      <p:sp>
        <p:nvSpPr>
          <p:cNvPr id="2" name="Arrow: Right 1">
            <a:extLst>
              <a:ext uri="{FF2B5EF4-FFF2-40B4-BE49-F238E27FC236}">
                <a16:creationId xmlns:a16="http://schemas.microsoft.com/office/drawing/2014/main" id="{D8AC69E2-2148-399C-1D5E-A9E149397D79}"/>
              </a:ext>
            </a:extLst>
          </p:cNvPr>
          <p:cNvSpPr/>
          <p:nvPr/>
        </p:nvSpPr>
        <p:spPr>
          <a:xfrm>
            <a:off x="2364880" y="4568497"/>
            <a:ext cx="1553496" cy="291560"/>
          </a:xfrm>
          <a:prstGeom prst="rightArrow">
            <a:avLst/>
          </a:prstGeom>
          <a:ln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B7C0FAB-39FB-4687-779E-4FA6EC94C49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379514" y="4506967"/>
            <a:ext cx="5639587" cy="781159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B0A50AB5-8132-460D-677A-FA6C3DC0009E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280053" y="5374601"/>
            <a:ext cx="2476846" cy="571580"/>
          </a:xfrm>
          <a:prstGeom prst="rect">
            <a:avLst/>
          </a:prstGeom>
        </p:spPr>
      </p:pic>
      <p:sp>
        <p:nvSpPr>
          <p:cNvPr id="12" name="Flowchart: Alternate Process 11">
            <a:extLst>
              <a:ext uri="{FF2B5EF4-FFF2-40B4-BE49-F238E27FC236}">
                <a16:creationId xmlns:a16="http://schemas.microsoft.com/office/drawing/2014/main" id="{CE702F26-A50C-FA5C-601C-204FDF0F2EAB}"/>
              </a:ext>
            </a:extLst>
          </p:cNvPr>
          <p:cNvSpPr/>
          <p:nvPr/>
        </p:nvSpPr>
        <p:spPr>
          <a:xfrm rot="16200000">
            <a:off x="1755243" y="4381538"/>
            <a:ext cx="404206" cy="627814"/>
          </a:xfrm>
          <a:prstGeom prst="flowChartAlternateProcess">
            <a:avLst/>
          </a:prstGeom>
          <a:ln w="38100">
            <a:solidFill>
              <a:srgbClr val="00B05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25759D85-D1C1-0B94-4A4B-625F561CA166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794430" y="3654490"/>
            <a:ext cx="3211866" cy="539493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392EBFCC-04AD-1534-8C81-D866C9E796E1}"/>
              </a:ext>
            </a:extLst>
          </p:cNvPr>
          <p:cNvSpPr/>
          <p:nvPr/>
        </p:nvSpPr>
        <p:spPr>
          <a:xfrm>
            <a:off x="3426604" y="4420494"/>
            <a:ext cx="2013550" cy="138499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s-MX" sz="2800" b="1" cap="none" spc="0" dirty="0">
                <a:ln>
                  <a:solidFill>
                    <a:srgbClr val="00B050"/>
                  </a:solidFill>
                </a:ln>
                <a:solidFill>
                  <a:schemeClr val="accent3"/>
                </a:solidFill>
                <a:effectLst/>
              </a:rPr>
              <a:t>DM </a:t>
            </a:r>
          </a:p>
          <a:p>
            <a:pPr algn="ctr"/>
            <a:r>
              <a:rPr lang="es-MX" sz="2800" b="1" cap="none" spc="0" dirty="0">
                <a:ln>
                  <a:solidFill>
                    <a:srgbClr val="00B050"/>
                  </a:solidFill>
                </a:ln>
                <a:solidFill>
                  <a:schemeClr val="accent3"/>
                </a:solidFill>
                <a:effectLst/>
              </a:rPr>
              <a:t>candidate</a:t>
            </a:r>
          </a:p>
          <a:p>
            <a:pPr algn="ctr"/>
            <a:endParaRPr lang="en-US" sz="2800" b="1" cap="none" spc="0" dirty="0">
              <a:ln>
                <a:solidFill>
                  <a:srgbClr val="00B050"/>
                </a:solidFill>
              </a:ln>
              <a:solidFill>
                <a:schemeClr val="accent3"/>
              </a:solidFill>
              <a:effectLst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793FB7A-FE93-5544-E8B5-E8A13548DEFA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770101" y="4268072"/>
            <a:ext cx="743054" cy="304843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1B11BC7F-A32F-827C-276D-C4EFB0CED29D}"/>
              </a:ext>
            </a:extLst>
          </p:cNvPr>
          <p:cNvSpPr/>
          <p:nvPr/>
        </p:nvSpPr>
        <p:spPr>
          <a:xfrm>
            <a:off x="2039778" y="5778319"/>
            <a:ext cx="4220912" cy="95410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n-US" sz="2800" b="1" dirty="0">
                <a:ln>
                  <a:solidFill>
                    <a:srgbClr val="00B050"/>
                  </a:solidFill>
                </a:ln>
                <a:solidFill>
                  <a:schemeClr val="accent3"/>
                </a:solidFill>
              </a:rPr>
              <a:t>→</a:t>
            </a:r>
            <a:r>
              <a:rPr lang="en-US" sz="2800" b="1" cap="none" spc="0" dirty="0">
                <a:ln>
                  <a:solidFill>
                    <a:srgbClr val="00B050"/>
                  </a:solidFill>
                </a:ln>
                <a:solidFill>
                  <a:schemeClr val="accent3"/>
                </a:solidFill>
                <a:effectLst/>
              </a:rPr>
              <a:t> Stable </a:t>
            </a:r>
          </a:p>
          <a:p>
            <a:pPr algn="ctr"/>
            <a:r>
              <a:rPr lang="en-US" sz="2800" b="1" dirty="0">
                <a:ln>
                  <a:solidFill>
                    <a:srgbClr val="00B050"/>
                  </a:solidFill>
                </a:ln>
                <a:solidFill>
                  <a:schemeClr val="accent3"/>
                </a:solidFill>
              </a:rPr>
              <a:t>→ Neutral EM charge</a:t>
            </a:r>
            <a:endParaRPr lang="en-US" sz="2800" b="1" cap="none" spc="0" dirty="0">
              <a:ln>
                <a:solidFill>
                  <a:srgbClr val="00B050"/>
                </a:solidFill>
              </a:ln>
              <a:solidFill>
                <a:schemeClr val="accent3"/>
              </a:solidFill>
              <a:effectLst/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F985E1AF-C6A3-25DE-3671-14A787672428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72898" y="1728969"/>
            <a:ext cx="12019102" cy="1339006"/>
          </a:xfrm>
          <a:prstGeom prst="rect">
            <a:avLst/>
          </a:prstGeom>
          <a:ln w="57150">
            <a:solidFill>
              <a:schemeClr val="bg2">
                <a:lumMod val="5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21546721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BDF1BF2-31C8-AB42-7F6B-A780C42E466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16AA37BD-D115-0FC7-07F9-0910E743ADC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2731" y="0"/>
            <a:ext cx="5814947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240E200-C8F4-2B5E-2779-C74523F4B2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C510DE-E5E2-40BD-5E9B-7B9FDBEB4CC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CL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F59ECFB-85F0-75FD-1FA4-9019ED6580D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7388" y="377231"/>
            <a:ext cx="11005226" cy="6305787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DAC7DAA9-4DF2-0AE6-C2E0-B45C6B257D8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4064" y="6634532"/>
            <a:ext cx="3583551" cy="756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801333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E2703BC-4A9D-3271-0455-57EC9F3D1E6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C83A7241-3F31-807D-9FC8-5A1F3E49148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2731" y="0"/>
            <a:ext cx="5814947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7C51981-E163-9447-677A-90DFE71DF8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EEFD3A4-AC1F-2122-455F-5ED944E788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CL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A040522-1012-5A2E-A5BE-AFC2F708366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7388" y="377231"/>
            <a:ext cx="11005226" cy="6305787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F0FD21E8-686E-2848-5E92-54C3A693113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601914" y="856516"/>
            <a:ext cx="3090700" cy="816077"/>
          </a:xfrm>
          <a:prstGeom prst="rect">
            <a:avLst/>
          </a:prstGeom>
          <a:noFill/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AC79E719-3C2B-045C-C6E9-567FB1AC31A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695915" y="2049824"/>
            <a:ext cx="2808697" cy="899853"/>
          </a:xfrm>
          <a:prstGeom prst="rect">
            <a:avLst/>
          </a:prstGeom>
          <a:noFill/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B68080C8-0395-F985-89DE-3F9B0ADE379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99796" y="3363632"/>
            <a:ext cx="2099843" cy="816077"/>
          </a:xfrm>
          <a:prstGeom prst="rect">
            <a:avLst/>
          </a:prstGeom>
          <a:noFill/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8CE1043-CF93-8FEF-B6A2-B21391CA0C9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99502" y="4593664"/>
            <a:ext cx="3191285" cy="899853"/>
          </a:xfrm>
          <a:prstGeom prst="rect">
            <a:avLst/>
          </a:prstGeom>
          <a:noFill/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087E1636-ACA0-0CA8-A26A-5D5304F3AD1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601914" y="5866941"/>
            <a:ext cx="3090700" cy="816077"/>
          </a:xfrm>
          <a:prstGeom prst="rect">
            <a:avLst/>
          </a:prstGeom>
          <a:noFill/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3CB1DFDB-FBE5-3E83-D760-74F403BDACF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8315" y="6640771"/>
            <a:ext cx="3583551" cy="756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2076676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A29B75C-F1B6-B063-027D-8DC77BD0344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60256655-38C1-9F20-3A8A-34538F4078F5}"/>
              </a:ext>
            </a:extLst>
          </p:cNvPr>
          <p:cNvGrpSpPr/>
          <p:nvPr/>
        </p:nvGrpSpPr>
        <p:grpSpPr>
          <a:xfrm>
            <a:off x="2431434" y="374376"/>
            <a:ext cx="7593595" cy="989907"/>
            <a:chOff x="2156131" y="374376"/>
            <a:chExt cx="7593595" cy="989907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AA6F593D-0ECA-0090-5AD2-8EAF3E84409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393288" y="593655"/>
              <a:ext cx="6356438" cy="674706"/>
            </a:xfrm>
            <a:prstGeom prst="rect">
              <a:avLst/>
            </a:prstGeom>
          </p:spPr>
        </p:pic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A3858EA4-0AA4-036A-1040-F3F3F2D2C05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156131" y="374376"/>
              <a:ext cx="1199450" cy="989907"/>
            </a:xfrm>
            <a:prstGeom prst="rect">
              <a:avLst/>
            </a:prstGeom>
          </p:spPr>
        </p:pic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D71AF9BE-0C68-98EE-8C17-612A59810820}"/>
                  </a:ext>
                </a:extLst>
              </p:cNvPr>
              <p:cNvSpPr/>
              <p:nvPr/>
            </p:nvSpPr>
            <p:spPr>
              <a:xfrm>
                <a:off x="0" y="1414079"/>
                <a:ext cx="12349316" cy="584775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>
                <a:spAutoFit/>
                <a:scene3d>
                  <a:camera prst="orthographicFront"/>
                  <a:lightRig rig="harsh" dir="t"/>
                </a:scene3d>
                <a:sp3d extrusionH="57150" prstMaterial="matte">
                  <a:bevelT w="63500" h="12700" prst="angle"/>
                  <a:contourClr>
                    <a:schemeClr val="bg1">
                      <a:lumMod val="65000"/>
                    </a:schemeClr>
                  </a:contourClr>
                </a:sp3d>
              </a:bodyPr>
              <a:lstStyle/>
              <a:p>
                <a:pPr algn="ctr"/>
                <a:r>
                  <a:rPr lang="es-MX" sz="3200" b="1" dirty="0">
                    <a:ln/>
                    <a:solidFill>
                      <a:schemeClr val="accent3"/>
                    </a:solidFill>
                  </a:rPr>
                  <a:t>i</a:t>
                </a:r>
                <a:r>
                  <a:rPr lang="es-MX" sz="3200" b="1" cap="none" spc="0" dirty="0">
                    <a:ln/>
                    <a:solidFill>
                      <a:schemeClr val="accent3"/>
                    </a:solidFill>
                    <a:effectLst/>
                  </a:rPr>
                  <a:t>n </a:t>
                </a:r>
                <a:r>
                  <a:rPr lang="es-MX" sz="3200" b="1" cap="none" spc="0" dirty="0" err="1">
                    <a:ln/>
                    <a:solidFill>
                      <a:schemeClr val="accent3"/>
                    </a:solidFill>
                    <a:effectLst/>
                  </a:rPr>
                  <a:t>every</a:t>
                </a:r>
                <a:r>
                  <a:rPr lang="es-MX" sz="3200" b="1" cap="none" spc="0" dirty="0">
                    <a:ln/>
                    <a:solidFill>
                      <a:schemeClr val="accent3"/>
                    </a:solidFill>
                    <a:effectLst/>
                  </a:rPr>
                  <a:t> VV</a:t>
                </a:r>
                <a:r>
                  <a:rPr lang="en-US" sz="3200" b="1" cap="none" spc="0" dirty="0">
                    <a:ln/>
                    <a:solidFill>
                      <a:schemeClr val="accent3"/>
                    </a:solidFill>
                    <a:effectLst/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3200" b="1" i="1" cap="none" spc="0" dirty="0" smtClean="0">
                        <a:ln/>
                        <a:solidFill>
                          <a:schemeClr val="accent3"/>
                        </a:solidFill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 </m:t>
                    </m:r>
                  </m:oMath>
                </a14:m>
                <a:r>
                  <a:rPr lang="es-MX" sz="3200" b="1" cap="none" spc="0" dirty="0">
                    <a:ln/>
                    <a:solidFill>
                      <a:schemeClr val="accent3"/>
                    </a:solidFill>
                    <a:effectLst/>
                  </a:rPr>
                  <a:t>VV </a:t>
                </a:r>
                <a:r>
                  <a:rPr lang="es-MX" sz="3200" b="1" cap="none" spc="0" dirty="0" err="1">
                    <a:ln/>
                    <a:solidFill>
                      <a:schemeClr val="accent3"/>
                    </a:solidFill>
                    <a:effectLst/>
                  </a:rPr>
                  <a:t>scattering</a:t>
                </a:r>
                <a:endParaRPr lang="en-US" sz="3200" b="1" cap="none" spc="0" dirty="0">
                  <a:ln/>
                  <a:solidFill>
                    <a:schemeClr val="accent3"/>
                  </a:solidFill>
                  <a:effectLst/>
                </a:endParaRPr>
              </a:p>
            </p:txBody>
          </p:sp>
        </mc:Choice>
        <mc:Fallback xmlns=""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D71AF9BE-0C68-98EE-8C17-612A5981082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1414079"/>
                <a:ext cx="12349316" cy="584775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CL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Picture 8">
            <a:extLst>
              <a:ext uri="{FF2B5EF4-FFF2-40B4-BE49-F238E27FC236}">
                <a16:creationId xmlns:a16="http://schemas.microsoft.com/office/drawing/2014/main" id="{BD8242C5-7279-30C4-E5D2-38C952E7ABF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flipV="1">
            <a:off x="10764587" y="4132956"/>
            <a:ext cx="456059" cy="5378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1531335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4681949-2944-1785-22A1-6860F690953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CCBC351F-7302-A50C-B697-6A3433E5863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69751" y="2724317"/>
            <a:ext cx="2269630" cy="3274557"/>
          </a:xfrm>
          <a:prstGeom prst="rect">
            <a:avLst/>
          </a:prstGeom>
          <a:ln>
            <a:solidFill>
              <a:srgbClr val="FF0000"/>
            </a:solidFill>
          </a:ln>
        </p:spPr>
      </p:pic>
      <p:grpSp>
        <p:nvGrpSpPr>
          <p:cNvPr id="4" name="Group 3">
            <a:extLst>
              <a:ext uri="{FF2B5EF4-FFF2-40B4-BE49-F238E27FC236}">
                <a16:creationId xmlns:a16="http://schemas.microsoft.com/office/drawing/2014/main" id="{38CE9D3B-5EED-7C29-3D27-127614C96F18}"/>
              </a:ext>
            </a:extLst>
          </p:cNvPr>
          <p:cNvGrpSpPr/>
          <p:nvPr/>
        </p:nvGrpSpPr>
        <p:grpSpPr>
          <a:xfrm>
            <a:off x="2431434" y="374376"/>
            <a:ext cx="7593595" cy="989907"/>
            <a:chOff x="2156131" y="374376"/>
            <a:chExt cx="7593595" cy="989907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67CCAEEC-E9EC-EDBC-9F44-19F6EA522ED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393288" y="593655"/>
              <a:ext cx="6356438" cy="674706"/>
            </a:xfrm>
            <a:prstGeom prst="rect">
              <a:avLst/>
            </a:prstGeom>
          </p:spPr>
        </p:pic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B8E20059-53BC-B719-E27C-420A26DC7BA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156131" y="374376"/>
              <a:ext cx="1199450" cy="989907"/>
            </a:xfrm>
            <a:prstGeom prst="rect">
              <a:avLst/>
            </a:prstGeom>
          </p:spPr>
        </p:pic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DEF325A1-5978-9874-9A1F-85469B19A69F}"/>
                  </a:ext>
                </a:extLst>
              </p:cNvPr>
              <p:cNvSpPr/>
              <p:nvPr/>
            </p:nvSpPr>
            <p:spPr>
              <a:xfrm>
                <a:off x="0" y="1414079"/>
                <a:ext cx="12349316" cy="584775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>
                <a:spAutoFit/>
                <a:scene3d>
                  <a:camera prst="orthographicFront"/>
                  <a:lightRig rig="harsh" dir="t"/>
                </a:scene3d>
                <a:sp3d extrusionH="57150" prstMaterial="matte">
                  <a:bevelT w="63500" h="12700" prst="angle"/>
                  <a:contourClr>
                    <a:schemeClr val="bg1">
                      <a:lumMod val="65000"/>
                    </a:schemeClr>
                  </a:contourClr>
                </a:sp3d>
              </a:bodyPr>
              <a:lstStyle/>
              <a:p>
                <a:pPr algn="ctr"/>
                <a:r>
                  <a:rPr lang="es-MX" sz="3200" b="1" dirty="0">
                    <a:ln/>
                    <a:solidFill>
                      <a:schemeClr val="accent3"/>
                    </a:solidFill>
                  </a:rPr>
                  <a:t>i</a:t>
                </a:r>
                <a:r>
                  <a:rPr lang="es-MX" sz="3200" b="1" cap="none" spc="0" dirty="0">
                    <a:ln/>
                    <a:solidFill>
                      <a:schemeClr val="accent3"/>
                    </a:solidFill>
                    <a:effectLst/>
                  </a:rPr>
                  <a:t>n </a:t>
                </a:r>
                <a:r>
                  <a:rPr lang="es-MX" sz="3200" b="1" cap="none" spc="0" dirty="0" err="1">
                    <a:ln/>
                    <a:solidFill>
                      <a:schemeClr val="accent3"/>
                    </a:solidFill>
                    <a:effectLst/>
                  </a:rPr>
                  <a:t>every</a:t>
                </a:r>
                <a:r>
                  <a:rPr lang="es-MX" sz="3200" b="1" cap="none" spc="0" dirty="0">
                    <a:ln/>
                    <a:solidFill>
                      <a:schemeClr val="accent3"/>
                    </a:solidFill>
                    <a:effectLst/>
                  </a:rPr>
                  <a:t> VV</a:t>
                </a:r>
                <a:r>
                  <a:rPr lang="en-US" sz="3200" b="1" cap="none" spc="0" dirty="0">
                    <a:ln/>
                    <a:solidFill>
                      <a:schemeClr val="accent3"/>
                    </a:solidFill>
                    <a:effectLst/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3200" b="1" i="1" cap="none" spc="0" dirty="0" smtClean="0">
                        <a:ln/>
                        <a:solidFill>
                          <a:schemeClr val="accent3"/>
                        </a:solidFill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 </m:t>
                    </m:r>
                  </m:oMath>
                </a14:m>
                <a:r>
                  <a:rPr lang="es-MX" sz="3200" b="1" cap="none" spc="0" dirty="0">
                    <a:ln/>
                    <a:solidFill>
                      <a:schemeClr val="accent3"/>
                    </a:solidFill>
                    <a:effectLst/>
                  </a:rPr>
                  <a:t>VV </a:t>
                </a:r>
                <a:r>
                  <a:rPr lang="es-MX" sz="3200" b="1" cap="none" spc="0" dirty="0" err="1">
                    <a:ln/>
                    <a:solidFill>
                      <a:schemeClr val="accent3"/>
                    </a:solidFill>
                    <a:effectLst/>
                  </a:rPr>
                  <a:t>scattering</a:t>
                </a:r>
                <a:endParaRPr lang="en-US" sz="3200" b="1" cap="none" spc="0" dirty="0">
                  <a:ln/>
                  <a:solidFill>
                    <a:schemeClr val="accent3"/>
                  </a:solidFill>
                  <a:effectLst/>
                </a:endParaRPr>
              </a:p>
            </p:txBody>
          </p:sp>
        </mc:Choice>
        <mc:Fallback xmlns=""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DEF325A1-5978-9874-9A1F-85469B19A69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1414079"/>
                <a:ext cx="12349316" cy="584775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CL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Picture 8">
            <a:extLst>
              <a:ext uri="{FF2B5EF4-FFF2-40B4-BE49-F238E27FC236}">
                <a16:creationId xmlns:a16="http://schemas.microsoft.com/office/drawing/2014/main" id="{138B3009-634F-8BD7-9116-1C01EB96748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flipV="1">
            <a:off x="10764587" y="4132956"/>
            <a:ext cx="456059" cy="5378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2643589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D9D267D-95C2-3806-2247-160167196F2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DB5CD2EB-862C-D3C3-0159-08ADCACD539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69751" y="2724317"/>
            <a:ext cx="2269630" cy="3274557"/>
          </a:xfrm>
          <a:prstGeom prst="rect">
            <a:avLst/>
          </a:prstGeom>
          <a:ln>
            <a:solidFill>
              <a:srgbClr val="FF0000"/>
            </a:solidFill>
          </a:ln>
        </p:spPr>
      </p:pic>
      <p:grpSp>
        <p:nvGrpSpPr>
          <p:cNvPr id="4" name="Group 3">
            <a:extLst>
              <a:ext uri="{FF2B5EF4-FFF2-40B4-BE49-F238E27FC236}">
                <a16:creationId xmlns:a16="http://schemas.microsoft.com/office/drawing/2014/main" id="{14A5B617-F241-52FB-5C3E-741E5773B9E9}"/>
              </a:ext>
            </a:extLst>
          </p:cNvPr>
          <p:cNvGrpSpPr/>
          <p:nvPr/>
        </p:nvGrpSpPr>
        <p:grpSpPr>
          <a:xfrm>
            <a:off x="2431434" y="374376"/>
            <a:ext cx="7593595" cy="989907"/>
            <a:chOff x="2156131" y="374376"/>
            <a:chExt cx="7593595" cy="989907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B6E4E554-589D-CBF0-E2EC-8357DE313CF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393288" y="593655"/>
              <a:ext cx="6356438" cy="674706"/>
            </a:xfrm>
            <a:prstGeom prst="rect">
              <a:avLst/>
            </a:prstGeom>
          </p:spPr>
        </p:pic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F4EC6024-637C-BF45-99A2-C8DE1003251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156131" y="374376"/>
              <a:ext cx="1199450" cy="989907"/>
            </a:xfrm>
            <a:prstGeom prst="rect">
              <a:avLst/>
            </a:prstGeom>
          </p:spPr>
        </p:pic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9470992E-D356-4F6E-0A28-E90EBF2863AD}"/>
                  </a:ext>
                </a:extLst>
              </p:cNvPr>
              <p:cNvSpPr/>
              <p:nvPr/>
            </p:nvSpPr>
            <p:spPr>
              <a:xfrm>
                <a:off x="0" y="1414079"/>
                <a:ext cx="12349316" cy="584775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>
                <a:spAutoFit/>
                <a:scene3d>
                  <a:camera prst="orthographicFront"/>
                  <a:lightRig rig="harsh" dir="t"/>
                </a:scene3d>
                <a:sp3d extrusionH="57150" prstMaterial="matte">
                  <a:bevelT w="63500" h="12700" prst="angle"/>
                  <a:contourClr>
                    <a:schemeClr val="bg1">
                      <a:lumMod val="65000"/>
                    </a:schemeClr>
                  </a:contourClr>
                </a:sp3d>
              </a:bodyPr>
              <a:lstStyle/>
              <a:p>
                <a:pPr algn="ctr"/>
                <a:r>
                  <a:rPr lang="es-MX" sz="3200" b="1" dirty="0">
                    <a:ln/>
                    <a:solidFill>
                      <a:schemeClr val="accent3"/>
                    </a:solidFill>
                  </a:rPr>
                  <a:t>i</a:t>
                </a:r>
                <a:r>
                  <a:rPr lang="es-MX" sz="3200" b="1" cap="none" spc="0" dirty="0">
                    <a:ln/>
                    <a:solidFill>
                      <a:schemeClr val="accent3"/>
                    </a:solidFill>
                    <a:effectLst/>
                  </a:rPr>
                  <a:t>n </a:t>
                </a:r>
                <a:r>
                  <a:rPr lang="es-MX" sz="3200" b="1" cap="none" spc="0" dirty="0" err="1">
                    <a:ln/>
                    <a:solidFill>
                      <a:schemeClr val="accent3"/>
                    </a:solidFill>
                    <a:effectLst/>
                  </a:rPr>
                  <a:t>every</a:t>
                </a:r>
                <a:r>
                  <a:rPr lang="es-MX" sz="3200" b="1" cap="none" spc="0" dirty="0">
                    <a:ln/>
                    <a:solidFill>
                      <a:schemeClr val="accent3"/>
                    </a:solidFill>
                    <a:effectLst/>
                  </a:rPr>
                  <a:t> VV</a:t>
                </a:r>
                <a:r>
                  <a:rPr lang="en-US" sz="3200" b="1" cap="none" spc="0" dirty="0">
                    <a:ln/>
                    <a:solidFill>
                      <a:schemeClr val="accent3"/>
                    </a:solidFill>
                    <a:effectLst/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3200" b="1" i="1" cap="none" spc="0" dirty="0" smtClean="0">
                        <a:ln/>
                        <a:solidFill>
                          <a:schemeClr val="accent3"/>
                        </a:solidFill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 </m:t>
                    </m:r>
                  </m:oMath>
                </a14:m>
                <a:r>
                  <a:rPr lang="es-MX" sz="3200" b="1" cap="none" spc="0" dirty="0">
                    <a:ln/>
                    <a:solidFill>
                      <a:schemeClr val="accent3"/>
                    </a:solidFill>
                    <a:effectLst/>
                  </a:rPr>
                  <a:t>VV </a:t>
                </a:r>
                <a:r>
                  <a:rPr lang="es-MX" sz="3200" b="1" cap="none" spc="0" dirty="0" err="1">
                    <a:ln/>
                    <a:solidFill>
                      <a:schemeClr val="accent3"/>
                    </a:solidFill>
                    <a:effectLst/>
                  </a:rPr>
                  <a:t>scattering</a:t>
                </a:r>
                <a:endParaRPr lang="en-US" sz="3200" b="1" cap="none" spc="0" dirty="0">
                  <a:ln/>
                  <a:solidFill>
                    <a:schemeClr val="accent3"/>
                  </a:solidFill>
                  <a:effectLst/>
                </a:endParaRPr>
              </a:p>
            </p:txBody>
          </p:sp>
        </mc:Choice>
        <mc:Fallback xmlns=""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9470992E-D356-4F6E-0A28-E90EBF2863A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1414079"/>
                <a:ext cx="12349316" cy="584775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CL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Picture 7">
            <a:extLst>
              <a:ext uri="{FF2B5EF4-FFF2-40B4-BE49-F238E27FC236}">
                <a16:creationId xmlns:a16="http://schemas.microsoft.com/office/drawing/2014/main" id="{8C658278-7CD3-D084-1FDC-5E77A757A47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745772" y="3304899"/>
            <a:ext cx="3352953" cy="1656115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6B6FFC66-02F6-DF13-6CFB-8F0B8FC0DA4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flipV="1">
            <a:off x="10764587" y="4132956"/>
            <a:ext cx="456059" cy="537864"/>
          </a:xfrm>
          <a:prstGeom prst="rect">
            <a:avLst/>
          </a:prstGeom>
        </p:spPr>
      </p:pic>
      <p:sp>
        <p:nvSpPr>
          <p:cNvPr id="10" name="Arrow: Right 9">
            <a:extLst>
              <a:ext uri="{FF2B5EF4-FFF2-40B4-BE49-F238E27FC236}">
                <a16:creationId xmlns:a16="http://schemas.microsoft.com/office/drawing/2014/main" id="{21172F24-B28F-03EE-D647-B8F89555FD32}"/>
              </a:ext>
            </a:extLst>
          </p:cNvPr>
          <p:cNvSpPr/>
          <p:nvPr/>
        </p:nvSpPr>
        <p:spPr>
          <a:xfrm>
            <a:off x="5728273" y="4132956"/>
            <a:ext cx="1553496" cy="212902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65242422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rainbow colored lines and numbers&#10;&#10;Description automatically generated with medium confidence">
            <a:extLst>
              <a:ext uri="{FF2B5EF4-FFF2-40B4-BE49-F238E27FC236}">
                <a16:creationId xmlns:a16="http://schemas.microsoft.com/office/drawing/2014/main" id="{8FF5CB46-E00E-27E0-C985-1B72CE59AE6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41408" y="1379374"/>
            <a:ext cx="7466267" cy="5478626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F0EAE7DD-7655-075A-EADD-78122B2B979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99667" y="0"/>
            <a:ext cx="2792666" cy="1379374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3300E1ED-2424-C13A-FA95-C547452C9C0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flipV="1">
            <a:off x="7264303" y="689687"/>
            <a:ext cx="456059" cy="5378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1314024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EBDD220-F384-3DE4-AC15-F6D8EB0B644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>
            <a:extLst>
              <a:ext uri="{FF2B5EF4-FFF2-40B4-BE49-F238E27FC236}">
                <a16:creationId xmlns:a16="http://schemas.microsoft.com/office/drawing/2014/main" id="{E1BD2207-4D5C-2B9C-C877-59DE7787752A}"/>
              </a:ext>
            </a:extLst>
          </p:cNvPr>
          <p:cNvGrpSpPr/>
          <p:nvPr/>
        </p:nvGrpSpPr>
        <p:grpSpPr>
          <a:xfrm>
            <a:off x="2252784" y="1186864"/>
            <a:ext cx="7686432" cy="3372836"/>
            <a:chOff x="2553167" y="1098374"/>
            <a:chExt cx="7686432" cy="3372836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6BCC0DE4-17A3-43C7-085A-54E492DBD08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553167" y="1098374"/>
              <a:ext cx="7686432" cy="2151304"/>
            </a:xfrm>
            <a:prstGeom prst="rect">
              <a:avLst/>
            </a:prstGeom>
          </p:spPr>
        </p:pic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54A34285-EEF3-6FFE-623F-9788410EAD7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553167" y="3249678"/>
              <a:ext cx="7686432" cy="1221532"/>
            </a:xfrm>
            <a:prstGeom prst="rect">
              <a:avLst/>
            </a:prstGeom>
          </p:spPr>
        </p:pic>
      </p:grpSp>
      <p:pic>
        <p:nvPicPr>
          <p:cNvPr id="3" name="Picture 2">
            <a:extLst>
              <a:ext uri="{FF2B5EF4-FFF2-40B4-BE49-F238E27FC236}">
                <a16:creationId xmlns:a16="http://schemas.microsoft.com/office/drawing/2014/main" id="{5F9F9510-3B04-35A3-24D9-8BCB852D135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40755" y="3196625"/>
            <a:ext cx="171704" cy="202503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38087F4C-50B5-AD07-016A-CB2D45FFF99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31895" y="3196625"/>
            <a:ext cx="171704" cy="202503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B417E6F9-3A03-7DDE-0332-9E2F48112B0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03599" y="4400585"/>
            <a:ext cx="171704" cy="2025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7390081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>
            <a:extLst>
              <a:ext uri="{FF2B5EF4-FFF2-40B4-BE49-F238E27FC236}">
                <a16:creationId xmlns:a16="http://schemas.microsoft.com/office/drawing/2014/main" id="{0875BE44-04B7-546A-D261-2C185865A485}"/>
              </a:ext>
            </a:extLst>
          </p:cNvPr>
          <p:cNvGrpSpPr/>
          <p:nvPr/>
        </p:nvGrpSpPr>
        <p:grpSpPr>
          <a:xfrm>
            <a:off x="2252784" y="1186864"/>
            <a:ext cx="7686432" cy="3372836"/>
            <a:chOff x="2553167" y="1098374"/>
            <a:chExt cx="7686432" cy="3372836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7B2E4C1F-FF11-B746-220A-EBBD97C04B5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553167" y="1098374"/>
              <a:ext cx="7686432" cy="2151304"/>
            </a:xfrm>
            <a:prstGeom prst="rect">
              <a:avLst/>
            </a:prstGeom>
          </p:spPr>
        </p:pic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6C3B959B-7280-C8F2-BEF5-2D917BC2314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553167" y="3249678"/>
              <a:ext cx="7686432" cy="1221532"/>
            </a:xfrm>
            <a:prstGeom prst="rect">
              <a:avLst/>
            </a:prstGeom>
          </p:spPr>
        </p:pic>
      </p:grpSp>
      <p:sp>
        <p:nvSpPr>
          <p:cNvPr id="2" name="Flowchart: Alternate Process 1">
            <a:extLst>
              <a:ext uri="{FF2B5EF4-FFF2-40B4-BE49-F238E27FC236}">
                <a16:creationId xmlns:a16="http://schemas.microsoft.com/office/drawing/2014/main" id="{50849ED6-24CC-30A7-FB97-421D969168AB}"/>
              </a:ext>
            </a:extLst>
          </p:cNvPr>
          <p:cNvSpPr/>
          <p:nvPr/>
        </p:nvSpPr>
        <p:spPr>
          <a:xfrm rot="16200000">
            <a:off x="5287141" y="-2104329"/>
            <a:ext cx="1104052" cy="7686435"/>
          </a:xfrm>
          <a:prstGeom prst="flowChartAlternateProcess">
            <a:avLst/>
          </a:prstGeom>
          <a:ln w="38100">
            <a:solidFill>
              <a:srgbClr val="00B05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14EF280-4C09-BCD2-7A15-A69451CEF70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40755" y="3196625"/>
            <a:ext cx="171704" cy="202503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B961D6E0-C165-AEFB-7E27-7D7ED51BE8C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02239" y="4385421"/>
            <a:ext cx="171704" cy="202503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3C71113C-667F-96B5-449B-BDF7577C6A8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87140" y="3196624"/>
            <a:ext cx="171704" cy="2025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1107418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diagram of a graph&#10;&#10;Description automatically generated with medium confidence">
            <a:extLst>
              <a:ext uri="{FF2B5EF4-FFF2-40B4-BE49-F238E27FC236}">
                <a16:creationId xmlns:a16="http://schemas.microsoft.com/office/drawing/2014/main" id="{C2C4CBC7-501E-4E21-61AC-DE4350404D8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6721" y="1612006"/>
            <a:ext cx="6638557" cy="4965202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888D94FE-64A1-F138-9A76-AC4121FE40F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84927" y="125899"/>
            <a:ext cx="3143689" cy="148610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2B96713F-7126-8D71-1D3B-F052861B7BF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flipV="1">
            <a:off x="7600586" y="868952"/>
            <a:ext cx="456059" cy="5378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09372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1CA942E5-152E-D6B7-B271-7BC329C7626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4251" y="1281074"/>
            <a:ext cx="5814947" cy="5576926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ED7DA842-A65B-42B3-9198-71D07579888B}"/>
              </a:ext>
            </a:extLst>
          </p:cNvPr>
          <p:cNvSpPr/>
          <p:nvPr/>
        </p:nvSpPr>
        <p:spPr>
          <a:xfrm>
            <a:off x="1799571" y="494946"/>
            <a:ext cx="401103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>
                <a:ln/>
                <a:solidFill>
                  <a:schemeClr val="accent3"/>
                </a:solidFill>
                <a:effectLst/>
              </a:rPr>
              <a:t>Motivations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2A0D75A-CD63-1DF7-9E77-DDFF84E4946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1277" y="1799304"/>
            <a:ext cx="11287433" cy="3777622"/>
          </a:xfrm>
        </p:spPr>
        <p:txBody>
          <a:bodyPr>
            <a:normAutofit fontScale="70000" lnSpcReduction="20000"/>
          </a:bodyPr>
          <a:lstStyle/>
          <a:p>
            <a:r>
              <a:rPr lang="es-MX" sz="2800" b="1" dirty="0" err="1"/>
              <a:t>There</a:t>
            </a:r>
            <a:r>
              <a:rPr lang="es-MX" sz="2800" b="1" dirty="0"/>
              <a:t> are </a:t>
            </a:r>
            <a:r>
              <a:rPr lang="es-MX" sz="2800" b="1" dirty="0" err="1"/>
              <a:t>many</a:t>
            </a:r>
            <a:r>
              <a:rPr lang="es-MX" sz="2800" b="1" dirty="0"/>
              <a:t> </a:t>
            </a:r>
            <a:r>
              <a:rPr lang="es-MX" sz="2800" b="1" dirty="0" err="1"/>
              <a:t>kinds</a:t>
            </a:r>
            <a:r>
              <a:rPr lang="es-MX" sz="2800" b="1" dirty="0"/>
              <a:t> </a:t>
            </a:r>
            <a:r>
              <a:rPr lang="es-MX" sz="2800" b="1" dirty="0" err="1"/>
              <a:t>of</a:t>
            </a:r>
            <a:r>
              <a:rPr lang="es-MX" sz="2800" b="1" dirty="0"/>
              <a:t> </a:t>
            </a:r>
            <a:r>
              <a:rPr lang="es-MX" sz="2800" b="1" dirty="0" err="1"/>
              <a:t>WIMP’s</a:t>
            </a:r>
            <a:r>
              <a:rPr lang="es-MX" sz="2800" b="1" dirty="0"/>
              <a:t>.</a:t>
            </a:r>
          </a:p>
          <a:p>
            <a:pPr marL="0" indent="0">
              <a:buNone/>
            </a:pPr>
            <a:endParaRPr lang="es-MX" sz="2800" b="1" dirty="0"/>
          </a:p>
          <a:p>
            <a:r>
              <a:rPr lang="es-MX" sz="2800" b="1" dirty="0" err="1"/>
              <a:t>The</a:t>
            </a:r>
            <a:r>
              <a:rPr lang="es-MX" sz="2800" b="1" dirty="0"/>
              <a:t> spin </a:t>
            </a:r>
            <a:r>
              <a:rPr lang="es-MX" sz="2800" b="1" dirty="0" err="1"/>
              <a:t>of</a:t>
            </a:r>
            <a:r>
              <a:rPr lang="es-MX" sz="2800" b="1" dirty="0"/>
              <a:t> </a:t>
            </a:r>
            <a:r>
              <a:rPr lang="es-MX" sz="2800" b="1" dirty="0" err="1"/>
              <a:t>the</a:t>
            </a:r>
            <a:r>
              <a:rPr lang="es-MX" sz="2800" b="1" dirty="0"/>
              <a:t> </a:t>
            </a:r>
            <a:r>
              <a:rPr lang="es-MX" sz="2800" b="1" dirty="0" err="1"/>
              <a:t>Dark</a:t>
            </a:r>
            <a:r>
              <a:rPr lang="es-MX" sz="2800" b="1" dirty="0"/>
              <a:t> </a:t>
            </a:r>
            <a:r>
              <a:rPr lang="es-MX" sz="2800" b="1" dirty="0" err="1"/>
              <a:t>Matter</a:t>
            </a:r>
            <a:r>
              <a:rPr lang="es-MX" sz="2800" b="1" dirty="0"/>
              <a:t> </a:t>
            </a:r>
            <a:r>
              <a:rPr lang="es-MX" sz="2800" b="1" dirty="0" err="1"/>
              <a:t>is</a:t>
            </a:r>
            <a:r>
              <a:rPr lang="es-MX" sz="2800" b="1" dirty="0"/>
              <a:t> </a:t>
            </a:r>
            <a:r>
              <a:rPr lang="es-MX" sz="2800" b="1" dirty="0" err="1"/>
              <a:t>not</a:t>
            </a:r>
            <a:r>
              <a:rPr lang="es-MX" sz="2800" b="1" dirty="0"/>
              <a:t> </a:t>
            </a:r>
            <a:r>
              <a:rPr lang="es-MX" sz="2800" b="1" dirty="0" err="1"/>
              <a:t>constrained</a:t>
            </a:r>
            <a:r>
              <a:rPr lang="es-MX" sz="2800" b="1" dirty="0"/>
              <a:t>. </a:t>
            </a:r>
          </a:p>
          <a:p>
            <a:endParaRPr lang="es-MX" sz="2800" b="1" dirty="0"/>
          </a:p>
          <a:p>
            <a:r>
              <a:rPr lang="es-MX" sz="2800" b="1" dirty="0" err="1"/>
              <a:t>There</a:t>
            </a:r>
            <a:r>
              <a:rPr lang="es-MX" sz="2800" b="1" dirty="0"/>
              <a:t> </a:t>
            </a:r>
            <a:r>
              <a:rPr lang="es-MX" sz="2800" b="1" dirty="0" err="1"/>
              <a:t>is</a:t>
            </a:r>
            <a:r>
              <a:rPr lang="es-MX" sz="2800" b="1" dirty="0"/>
              <a:t> no particular </a:t>
            </a:r>
            <a:r>
              <a:rPr lang="es-MX" sz="2800" b="1" dirty="0" err="1"/>
              <a:t>reason</a:t>
            </a:r>
            <a:r>
              <a:rPr lang="es-MX" sz="2800" b="1" dirty="0"/>
              <a:t> </a:t>
            </a:r>
            <a:r>
              <a:rPr lang="es-MX" sz="2800" b="1" dirty="0" err="1"/>
              <a:t>to</a:t>
            </a:r>
            <a:r>
              <a:rPr lang="es-MX" sz="2800" b="1" dirty="0"/>
              <a:t> </a:t>
            </a:r>
            <a:r>
              <a:rPr lang="es-MX" sz="2800" b="1" dirty="0" err="1"/>
              <a:t>avoid</a:t>
            </a:r>
            <a:r>
              <a:rPr lang="es-MX" sz="2800" b="1" dirty="0"/>
              <a:t> a spin-1 </a:t>
            </a:r>
            <a:r>
              <a:rPr lang="es-MX" sz="2800" b="1" dirty="0" err="1"/>
              <a:t>Dark</a:t>
            </a:r>
            <a:r>
              <a:rPr lang="es-MX" sz="2800" b="1" dirty="0"/>
              <a:t> </a:t>
            </a:r>
            <a:r>
              <a:rPr lang="es-MX" sz="2800" b="1" dirty="0" err="1"/>
              <a:t>Matter</a:t>
            </a:r>
            <a:r>
              <a:rPr lang="es-MX" sz="2800" b="1" dirty="0"/>
              <a:t> candidate.</a:t>
            </a:r>
          </a:p>
          <a:p>
            <a:pPr marL="0" indent="0">
              <a:buNone/>
            </a:pPr>
            <a:endParaRPr lang="es-MX" sz="2800" b="1" dirty="0"/>
          </a:p>
          <a:p>
            <a:r>
              <a:rPr lang="es-MX" sz="2800" b="1" dirty="0" err="1"/>
              <a:t>Also</a:t>
            </a:r>
            <a:r>
              <a:rPr lang="es-MX" sz="2800" b="1" dirty="0"/>
              <a:t> </a:t>
            </a:r>
            <a:r>
              <a:rPr lang="es-MX" sz="2800" b="1" dirty="0" err="1"/>
              <a:t>introducing</a:t>
            </a:r>
            <a:r>
              <a:rPr lang="es-MX" sz="2800" b="1" dirty="0"/>
              <a:t> </a:t>
            </a:r>
            <a:r>
              <a:rPr lang="es-MX" sz="2800" b="1" dirty="0" err="1"/>
              <a:t>massive</a:t>
            </a:r>
            <a:r>
              <a:rPr lang="es-MX" sz="2800" b="1" dirty="0"/>
              <a:t> vector </a:t>
            </a:r>
            <a:r>
              <a:rPr lang="es-MX" sz="2800" b="1" dirty="0" err="1"/>
              <a:t>fields</a:t>
            </a:r>
            <a:r>
              <a:rPr lang="es-MX" sz="2800" b="1" dirty="0"/>
              <a:t> induce </a:t>
            </a:r>
            <a:r>
              <a:rPr lang="es-MX" sz="2800" b="1" dirty="0" err="1"/>
              <a:t>unitarity</a:t>
            </a:r>
            <a:r>
              <a:rPr lang="es-MX" sz="2800" b="1" dirty="0"/>
              <a:t> </a:t>
            </a:r>
            <a:r>
              <a:rPr lang="es-MX" sz="2800" b="1" dirty="0" err="1"/>
              <a:t>violation</a:t>
            </a:r>
            <a:r>
              <a:rPr lang="es-MX" sz="2800" b="1" dirty="0"/>
              <a:t>.</a:t>
            </a:r>
          </a:p>
          <a:p>
            <a:pPr marL="0" indent="0">
              <a:buNone/>
            </a:pPr>
            <a:endParaRPr lang="es-MX" sz="2800" b="1" dirty="0"/>
          </a:p>
          <a:p>
            <a:r>
              <a:rPr lang="es-MX" sz="2800" b="1" dirty="0" err="1"/>
              <a:t>However</a:t>
            </a:r>
            <a:r>
              <a:rPr lang="es-MX" sz="2800" b="1" dirty="0"/>
              <a:t>, </a:t>
            </a:r>
            <a:r>
              <a:rPr lang="es-MX" sz="2800" b="1" dirty="0" err="1"/>
              <a:t>the</a:t>
            </a:r>
            <a:r>
              <a:rPr lang="es-MX" sz="2800" b="1" dirty="0"/>
              <a:t> </a:t>
            </a:r>
            <a:r>
              <a:rPr lang="es-MX" sz="2800" b="1" dirty="0" err="1"/>
              <a:t>unitarity</a:t>
            </a:r>
            <a:r>
              <a:rPr lang="es-MX" sz="2800" b="1" dirty="0"/>
              <a:t> </a:t>
            </a:r>
            <a:r>
              <a:rPr lang="es-MX" sz="2800" b="1" dirty="0" err="1"/>
              <a:t>violation</a:t>
            </a:r>
            <a:r>
              <a:rPr lang="es-MX" sz="2800" b="1" dirty="0"/>
              <a:t> </a:t>
            </a:r>
            <a:r>
              <a:rPr lang="es-MX" sz="2800" b="1" dirty="0" err="1"/>
              <a:t>is</a:t>
            </a:r>
            <a:r>
              <a:rPr lang="es-MX" sz="2800" b="1" dirty="0"/>
              <a:t> “</a:t>
            </a:r>
            <a:r>
              <a:rPr lang="es-MX" sz="2800" b="1" dirty="0" err="1"/>
              <a:t>manageable</a:t>
            </a:r>
            <a:r>
              <a:rPr lang="es-MX" sz="2800" b="1" dirty="0"/>
              <a:t>” and </a:t>
            </a:r>
            <a:r>
              <a:rPr lang="es-MX" sz="2800" b="1" dirty="0" err="1"/>
              <a:t>this</a:t>
            </a:r>
            <a:r>
              <a:rPr lang="es-MX" sz="2800" b="1" dirty="0"/>
              <a:t> </a:t>
            </a:r>
            <a:r>
              <a:rPr lang="es-MX" sz="2800" b="1" dirty="0" err="1"/>
              <a:t>anaylsis</a:t>
            </a:r>
            <a:r>
              <a:rPr lang="es-MX" sz="2800" b="1" dirty="0"/>
              <a:t> reduce </a:t>
            </a:r>
            <a:r>
              <a:rPr lang="es-MX" sz="2800" b="1" dirty="0" err="1"/>
              <a:t>the</a:t>
            </a:r>
            <a:r>
              <a:rPr lang="es-MX" sz="2800" b="1" dirty="0"/>
              <a:t> </a:t>
            </a:r>
            <a:r>
              <a:rPr lang="es-MX" sz="2800" b="1" dirty="0" err="1"/>
              <a:t>parameter</a:t>
            </a:r>
            <a:r>
              <a:rPr lang="es-MX" sz="2800" b="1" dirty="0"/>
              <a:t> </a:t>
            </a:r>
            <a:r>
              <a:rPr lang="es-MX" sz="2800" b="1" dirty="0" err="1"/>
              <a:t>space</a:t>
            </a:r>
            <a:r>
              <a:rPr lang="es-MX" sz="2800" b="1" dirty="0"/>
              <a:t> </a:t>
            </a:r>
            <a:r>
              <a:rPr lang="es-MX" sz="2800" b="1" dirty="0" err="1"/>
              <a:t>of</a:t>
            </a:r>
            <a:r>
              <a:rPr lang="es-MX" sz="2800" b="1" dirty="0"/>
              <a:t> </a:t>
            </a:r>
            <a:r>
              <a:rPr lang="es-MX" sz="2800" b="1" dirty="0" err="1"/>
              <a:t>the</a:t>
            </a:r>
            <a:r>
              <a:rPr lang="es-MX" sz="2800" b="1" dirty="0"/>
              <a:t> </a:t>
            </a:r>
            <a:r>
              <a:rPr lang="es-MX" sz="2800" b="1" dirty="0" err="1"/>
              <a:t>model</a:t>
            </a:r>
            <a:r>
              <a:rPr lang="es-MX" sz="2800" b="1" dirty="0"/>
              <a:t>.</a:t>
            </a:r>
          </a:p>
          <a:p>
            <a:endParaRPr lang="es-CL" b="1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DEF687F-AF64-8CA3-ADE6-99234BAA761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81397" y="1"/>
            <a:ext cx="5816086" cy="18179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2174996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2B0E30E0-DC2D-BBA4-EA57-10D730E9449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51321" y="325246"/>
            <a:ext cx="2269630" cy="3274557"/>
          </a:xfrm>
          <a:prstGeom prst="rect">
            <a:avLst/>
          </a:prstGeom>
          <a:ln>
            <a:solidFill>
              <a:schemeClr val="bg1"/>
            </a:solidFill>
          </a:ln>
        </p:spPr>
      </p:pic>
    </p:spTree>
    <p:extLst>
      <p:ext uri="{BB962C8B-B14F-4D97-AF65-F5344CB8AC3E}">
        <p14:creationId xmlns:p14="http://schemas.microsoft.com/office/powerpoint/2010/main" val="1695224623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26E2E10-0EC5-723A-93B5-177B452D956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EC9F9A96-DF0F-141C-F520-D4C133B03F6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70544" y="4154386"/>
            <a:ext cx="2150407" cy="761743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4920F537-95B6-D9D0-9C51-196B3AD78E4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51321" y="325246"/>
            <a:ext cx="2269630" cy="3274557"/>
          </a:xfrm>
          <a:prstGeom prst="rect">
            <a:avLst/>
          </a:prstGeom>
          <a:ln>
            <a:solidFill>
              <a:schemeClr val="bg1"/>
            </a:solidFill>
          </a:ln>
        </p:spPr>
      </p:pic>
    </p:spTree>
    <p:extLst>
      <p:ext uri="{BB962C8B-B14F-4D97-AF65-F5344CB8AC3E}">
        <p14:creationId xmlns:p14="http://schemas.microsoft.com/office/powerpoint/2010/main" val="4126377395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2AF1717-413B-5343-51B4-B710537256A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A5E72B1B-B3CD-0BF1-91EA-063D1618D2D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70544" y="4154386"/>
            <a:ext cx="2150407" cy="761743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4CCA88C-F7C2-CB6D-F5F6-0A750E9CFF6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51321" y="325246"/>
            <a:ext cx="2269630" cy="3274557"/>
          </a:xfrm>
          <a:prstGeom prst="rect">
            <a:avLst/>
          </a:prstGeom>
          <a:ln>
            <a:solidFill>
              <a:schemeClr val="bg1"/>
            </a:solidFill>
          </a:ln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BC350BCC-5B1E-A399-E162-7FBBE814945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14894" y="5573919"/>
            <a:ext cx="581106" cy="704948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727340EC-A8DC-3040-6F41-2861ECD39F56}"/>
              </a:ext>
            </a:extLst>
          </p:cNvPr>
          <p:cNvSpPr/>
          <p:nvPr/>
        </p:nvSpPr>
        <p:spPr>
          <a:xfrm>
            <a:off x="4586246" y="5489376"/>
            <a:ext cx="7212463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s-MX" sz="4000" b="1" dirty="0">
                <a:ln/>
                <a:solidFill>
                  <a:schemeClr val="accent3"/>
                </a:solidFill>
              </a:rPr>
              <a:t> ¿    ?  </a:t>
            </a:r>
            <a:r>
              <a:rPr lang="es-MX" sz="4000" b="1" dirty="0" err="1">
                <a:ln/>
                <a:solidFill>
                  <a:schemeClr val="accent3"/>
                </a:solidFill>
              </a:rPr>
              <a:t>This</a:t>
            </a:r>
            <a:r>
              <a:rPr lang="es-MX" sz="4000" b="1" dirty="0">
                <a:ln/>
                <a:solidFill>
                  <a:schemeClr val="accent3"/>
                </a:solidFill>
              </a:rPr>
              <a:t> factor </a:t>
            </a:r>
            <a:r>
              <a:rPr lang="es-MX" sz="4000" b="1" dirty="0" err="1">
                <a:ln/>
                <a:solidFill>
                  <a:schemeClr val="accent3"/>
                </a:solidFill>
              </a:rPr>
              <a:t>modifies</a:t>
            </a:r>
            <a:r>
              <a:rPr lang="es-MX" sz="4000" b="1" dirty="0">
                <a:ln/>
                <a:solidFill>
                  <a:schemeClr val="accent3"/>
                </a:solidFill>
              </a:rPr>
              <a:t> </a:t>
            </a:r>
            <a:r>
              <a:rPr lang="es-MX" sz="4000" b="1" dirty="0" err="1">
                <a:ln/>
                <a:solidFill>
                  <a:schemeClr val="accent3"/>
                </a:solidFill>
              </a:rPr>
              <a:t>the</a:t>
            </a:r>
            <a:r>
              <a:rPr lang="es-MX" sz="4000" b="1" dirty="0">
                <a:ln/>
                <a:solidFill>
                  <a:schemeClr val="accent3"/>
                </a:solidFill>
              </a:rPr>
              <a:t> </a:t>
            </a:r>
            <a:r>
              <a:rPr lang="es-MX" sz="4000" b="1" dirty="0" err="1">
                <a:ln/>
                <a:solidFill>
                  <a:schemeClr val="accent3"/>
                </a:solidFill>
              </a:rPr>
              <a:t>propagator</a:t>
            </a:r>
            <a:endParaRPr lang="en-US" sz="4000" b="1" cap="none" spc="0" dirty="0">
              <a:ln/>
              <a:solidFill>
                <a:schemeClr val="accent3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832238656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6BA7901-570F-0B2D-75DF-C2C69CC2367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40BC6A6A-6F75-5591-2A85-F3CD099F892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70544" y="4154386"/>
            <a:ext cx="2150407" cy="761743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D92B823D-8E29-8AE7-7BE8-CBF380C9291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51321" y="325246"/>
            <a:ext cx="2269630" cy="3274557"/>
          </a:xfrm>
          <a:prstGeom prst="rect">
            <a:avLst/>
          </a:prstGeom>
          <a:ln>
            <a:solidFill>
              <a:schemeClr val="bg1"/>
            </a:solidFill>
          </a:ln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A14CC435-7F71-927B-2CE2-09160218B7D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68618" y="5391593"/>
            <a:ext cx="6177800" cy="1262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8555767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C835F070-A03A-2771-6FAA-EE04AB68B85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3206" y="0"/>
            <a:ext cx="5814947" cy="68580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85882655-C842-86EB-AE85-7D0D494186D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4571" y="505149"/>
            <a:ext cx="10802858" cy="6268325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F177A24F-3ECB-569D-A095-7029E220069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5128" y="6697869"/>
            <a:ext cx="3583551" cy="756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9756355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29358CD-BC49-8E7A-561A-82A3737090D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9463E777-CE6B-083D-1862-78079F2B34E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3206" y="0"/>
            <a:ext cx="5814947" cy="68580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F49B717F-F6A4-2F56-C5FC-185F83A0BAA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4571" y="505149"/>
            <a:ext cx="10802858" cy="6268325"/>
          </a:xfrm>
          <a:prstGeom prst="rect">
            <a:avLst/>
          </a:prstGeom>
        </p:spPr>
      </p:pic>
      <p:pic>
        <p:nvPicPr>
          <p:cNvPr id="1026" name="Picture 2" descr="Símbolo De Alerta Ilustraciones Stock, Vectores, Y Clipart – (228,544  Ilustraciones Stock)">
            <a:extLst>
              <a:ext uri="{FF2B5EF4-FFF2-40B4-BE49-F238E27FC236}">
                <a16:creationId xmlns:a16="http://schemas.microsoft.com/office/drawing/2014/main" id="{661094FD-B273-F81F-2866-F824556B2B5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52226" y="5106906"/>
            <a:ext cx="1666568" cy="1666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1D09AC78-6F40-1166-2524-7097CC8A3E6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5128" y="6697869"/>
            <a:ext cx="3583551" cy="756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7965128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C733FDD-4D7B-F7FD-3489-C92ED115101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AF023219-126E-98E3-FCF3-736963BF15C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70544" y="4154386"/>
            <a:ext cx="2150407" cy="761743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A41AA674-0E77-D248-0819-DCDCB2FB359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51321" y="325246"/>
            <a:ext cx="2269630" cy="3274557"/>
          </a:xfrm>
          <a:prstGeom prst="rect">
            <a:avLst/>
          </a:prstGeom>
          <a:ln>
            <a:solidFill>
              <a:schemeClr val="bg1"/>
            </a:solidFill>
          </a:ln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1CFF0F44-FFB8-8C3C-6BC6-923FA19AE0F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14894" y="5573919"/>
            <a:ext cx="581106" cy="7049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4752053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328914A-F5F4-E0A5-7431-A9786F2B8F5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95F79994-A88A-47AF-03E8-E6D779D6913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70544" y="4154386"/>
            <a:ext cx="2150407" cy="761743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D011576-CAB8-589A-09CF-622604227B8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51321" y="325246"/>
            <a:ext cx="2269630" cy="3274557"/>
          </a:xfrm>
          <a:prstGeom prst="rect">
            <a:avLst/>
          </a:prstGeom>
          <a:ln>
            <a:solidFill>
              <a:schemeClr val="bg1"/>
            </a:solidFill>
          </a:ln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3C2DD587-9E08-B36A-D2EC-5BBB4F11D4E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01508" y="5377212"/>
            <a:ext cx="2769256" cy="10455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5612029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4593B289-B653-795C-C2F5-FE9F7BE2D2B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402" y="0"/>
            <a:ext cx="5814947" cy="68580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28850A87-C6FC-A89A-0761-6D35175D010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28027" y="3921016"/>
            <a:ext cx="2769256" cy="1045536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1D28F6AD-6453-5C38-C16F-BDA78CBFEBD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7708" y="4049478"/>
            <a:ext cx="3339173" cy="78861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C44A691E-DD6C-194B-C591-13FB476B743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079351" y="3970310"/>
            <a:ext cx="2226264" cy="788614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6153FBD8-544C-B5A4-8F0A-538D7FF15B3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03566" y="332998"/>
            <a:ext cx="11460174" cy="20005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3811651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C5C5A73F-58D4-3617-B98C-03A81660458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5998" y="2059912"/>
            <a:ext cx="6187496" cy="479808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0E071BC7-D0DB-D211-B8D6-6882EFBD9FB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368713"/>
            <a:ext cx="5958098" cy="4489287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9AEDAD3A-89CA-672E-57FE-F1506987D25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00154" y="1497755"/>
            <a:ext cx="4591691" cy="800212"/>
          </a:xfrm>
          <a:prstGeom prst="rect">
            <a:avLst/>
          </a:prstGeom>
        </p:spPr>
      </p:pic>
      <p:sp>
        <p:nvSpPr>
          <p:cNvPr id="10" name="Title 1">
            <a:extLst>
              <a:ext uri="{FF2B5EF4-FFF2-40B4-BE49-F238E27FC236}">
                <a16:creationId xmlns:a16="http://schemas.microsoft.com/office/drawing/2014/main" id="{8D15DEA2-33E9-A368-8331-C9DFCF25FC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40156" y="616971"/>
            <a:ext cx="5380076" cy="621894"/>
          </a:xfrm>
          <a:solidFill>
            <a:schemeClr val="bg1"/>
          </a:solidFill>
          <a:ln w="28575">
            <a:solidFill>
              <a:srgbClr val="002060"/>
            </a:solidFill>
          </a:ln>
        </p:spPr>
        <p:txBody>
          <a:bodyPr>
            <a:normAutofit fontScale="90000"/>
          </a:bodyPr>
          <a:lstStyle/>
          <a:p>
            <a:r>
              <a:rPr lang="es-MX" b="1" dirty="0" err="1"/>
              <a:t>Phenomenological</a:t>
            </a:r>
            <a:r>
              <a:rPr lang="es-MX" b="1" dirty="0"/>
              <a:t> </a:t>
            </a:r>
            <a:r>
              <a:rPr lang="es-MX" b="1" dirty="0" err="1"/>
              <a:t>results</a:t>
            </a:r>
            <a:endParaRPr lang="es-CL" b="1" dirty="0"/>
          </a:p>
        </p:txBody>
      </p:sp>
    </p:spTree>
    <p:extLst>
      <p:ext uri="{BB962C8B-B14F-4D97-AF65-F5344CB8AC3E}">
        <p14:creationId xmlns:p14="http://schemas.microsoft.com/office/powerpoint/2010/main" val="32502645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342EC20-8306-64FA-E15A-8C86BA54700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E99CBF08-A077-0434-D1E6-5B9F472C862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92144" y="1927157"/>
            <a:ext cx="3821856" cy="930671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5196B9AC-F837-AB31-F6A4-17C4472D791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69628" y="445895"/>
            <a:ext cx="6407894" cy="9601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6832031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4E219CEB-8C89-9D4D-2A27-CA44377EE2F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3916" y="1281074"/>
            <a:ext cx="5814947" cy="5576926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FC966115-0793-181F-5A96-980FB98CD6B7}"/>
              </a:ext>
            </a:extLst>
          </p:cNvPr>
          <p:cNvSpPr/>
          <p:nvPr/>
        </p:nvSpPr>
        <p:spPr>
          <a:xfrm>
            <a:off x="173916" y="373627"/>
            <a:ext cx="6964303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s-MX" sz="4800" b="1" cap="none" spc="0" dirty="0" err="1">
                <a:ln/>
                <a:solidFill>
                  <a:schemeClr val="accent3"/>
                </a:solidFill>
                <a:effectLst/>
              </a:rPr>
              <a:t>Summary</a:t>
            </a:r>
            <a:endParaRPr lang="en-US" sz="48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5CFB9CD9-909C-E72A-777D-2D948111837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5146" y="1401269"/>
            <a:ext cx="11287433" cy="5402825"/>
          </a:xfrm>
        </p:spPr>
        <p:txBody>
          <a:bodyPr>
            <a:normAutofit lnSpcReduction="10000"/>
          </a:bodyPr>
          <a:lstStyle/>
          <a:p>
            <a:r>
              <a:rPr lang="es-MX" sz="2800" b="1" dirty="0" err="1"/>
              <a:t>The</a:t>
            </a:r>
            <a:r>
              <a:rPr lang="es-MX" sz="2800" b="1" dirty="0"/>
              <a:t> </a:t>
            </a:r>
            <a:r>
              <a:rPr lang="es-MX" sz="2800" b="1" dirty="0" err="1"/>
              <a:t>parameter</a:t>
            </a:r>
            <a:r>
              <a:rPr lang="es-MX" sz="2800" b="1" dirty="0"/>
              <a:t> </a:t>
            </a:r>
            <a:r>
              <a:rPr lang="es-MX" sz="2800" b="1" dirty="0" err="1"/>
              <a:t>space</a:t>
            </a:r>
            <a:r>
              <a:rPr lang="es-MX" sz="2800" b="1" dirty="0"/>
              <a:t> </a:t>
            </a:r>
            <a:r>
              <a:rPr lang="es-MX" sz="2800" b="1" dirty="0" err="1"/>
              <a:t>is</a:t>
            </a:r>
            <a:r>
              <a:rPr lang="es-MX" sz="2800" b="1" dirty="0"/>
              <a:t> </a:t>
            </a:r>
            <a:r>
              <a:rPr lang="es-MX" sz="2800" b="1" dirty="0" err="1"/>
              <a:t>reduced</a:t>
            </a:r>
            <a:r>
              <a:rPr lang="es-MX" sz="2800" b="1" dirty="0"/>
              <a:t>.</a:t>
            </a:r>
          </a:p>
          <a:p>
            <a:pPr marL="0" indent="0">
              <a:buNone/>
            </a:pPr>
            <a:endParaRPr lang="es-MX" sz="2800" b="1" dirty="0"/>
          </a:p>
          <a:p>
            <a:r>
              <a:rPr lang="es-MX" sz="2800" b="1" dirty="0" err="1"/>
              <a:t>We</a:t>
            </a:r>
            <a:r>
              <a:rPr lang="es-MX" sz="2800" b="1" dirty="0"/>
              <a:t> can use </a:t>
            </a:r>
            <a:r>
              <a:rPr lang="es-MX" sz="2800" b="1" dirty="0" err="1"/>
              <a:t>the</a:t>
            </a:r>
            <a:r>
              <a:rPr lang="es-MX" sz="2800" b="1" dirty="0"/>
              <a:t> </a:t>
            </a:r>
            <a:r>
              <a:rPr lang="es-MX" sz="2800" b="1" dirty="0" err="1"/>
              <a:t>approximation</a:t>
            </a:r>
            <a:r>
              <a:rPr lang="es-MX" sz="2800" b="1" dirty="0"/>
              <a:t>, </a:t>
            </a:r>
            <a:r>
              <a:rPr lang="es-MX" sz="2800" b="1" dirty="0" err="1"/>
              <a:t>but</a:t>
            </a:r>
            <a:r>
              <a:rPr lang="es-MX" sz="2800" b="1" dirty="0"/>
              <a:t> </a:t>
            </a:r>
            <a:r>
              <a:rPr lang="es-MX" sz="2800" b="1" dirty="0" err="1"/>
              <a:t>to</a:t>
            </a:r>
            <a:r>
              <a:rPr lang="es-MX" sz="2800" b="1" dirty="0"/>
              <a:t> be </a:t>
            </a:r>
            <a:r>
              <a:rPr lang="es-MX" sz="2800" b="1" dirty="0" err="1"/>
              <a:t>sure</a:t>
            </a:r>
            <a:r>
              <a:rPr lang="es-MX" sz="2800" b="1" dirty="0"/>
              <a:t>, </a:t>
            </a:r>
            <a:r>
              <a:rPr lang="es-MX" sz="2800" b="1" dirty="0" err="1"/>
              <a:t>it’s</a:t>
            </a:r>
            <a:r>
              <a:rPr lang="es-MX" sz="2800" b="1" dirty="0"/>
              <a:t> </a:t>
            </a:r>
            <a:r>
              <a:rPr lang="es-MX" sz="2800" b="1" dirty="0" err="1"/>
              <a:t>better</a:t>
            </a:r>
            <a:r>
              <a:rPr lang="es-MX" sz="2800" b="1" dirty="0"/>
              <a:t> use </a:t>
            </a:r>
            <a:r>
              <a:rPr lang="es-MX" sz="2800" b="1" dirty="0" err="1"/>
              <a:t>the</a:t>
            </a:r>
            <a:r>
              <a:rPr lang="es-MX" sz="2800" b="1" dirty="0"/>
              <a:t> </a:t>
            </a:r>
            <a:r>
              <a:rPr lang="es-MX" sz="2800" b="1" dirty="0" err="1"/>
              <a:t>exact</a:t>
            </a:r>
            <a:r>
              <a:rPr lang="es-MX" sz="2800" b="1" dirty="0"/>
              <a:t> </a:t>
            </a:r>
            <a:r>
              <a:rPr lang="es-MX" sz="2800" b="1" dirty="0" err="1"/>
              <a:t>polarization</a:t>
            </a:r>
            <a:r>
              <a:rPr lang="es-MX" sz="2800" b="1" dirty="0"/>
              <a:t>.</a:t>
            </a:r>
          </a:p>
          <a:p>
            <a:pPr marL="0" indent="0">
              <a:buNone/>
            </a:pPr>
            <a:endParaRPr lang="es-MX" sz="2800" b="1" dirty="0"/>
          </a:p>
          <a:p>
            <a:r>
              <a:rPr lang="es-MX" sz="2800" b="1" dirty="0" err="1"/>
              <a:t>Coupling</a:t>
            </a:r>
            <a:r>
              <a:rPr lang="es-MX" sz="2800" b="1" dirty="0"/>
              <a:t> </a:t>
            </a:r>
            <a:r>
              <a:rPr lang="es-MX" sz="2800" b="1" dirty="0" err="1"/>
              <a:t>with</a:t>
            </a:r>
            <a:r>
              <a:rPr lang="es-MX" sz="2800" b="1" dirty="0"/>
              <a:t> </a:t>
            </a:r>
            <a:r>
              <a:rPr lang="es-MX" sz="2800" b="1" dirty="0" err="1"/>
              <a:t>the</a:t>
            </a:r>
            <a:r>
              <a:rPr lang="es-MX" sz="2800" b="1" dirty="0"/>
              <a:t> Higgs </a:t>
            </a:r>
            <a:r>
              <a:rPr lang="es-MX" sz="2800" b="1" dirty="0" err="1"/>
              <a:t>Boson</a:t>
            </a:r>
            <a:r>
              <a:rPr lang="es-MX" sz="2800" b="1" dirty="0"/>
              <a:t> </a:t>
            </a:r>
            <a:r>
              <a:rPr lang="es-MX" sz="2800" b="1" dirty="0" err="1"/>
              <a:t>needs</a:t>
            </a:r>
            <a:r>
              <a:rPr lang="es-MX" sz="2800" b="1" dirty="0"/>
              <a:t> </a:t>
            </a:r>
            <a:r>
              <a:rPr lang="es-MX" sz="2800" b="1" dirty="0" err="1"/>
              <a:t>to</a:t>
            </a:r>
            <a:r>
              <a:rPr lang="es-MX" sz="2800" b="1" dirty="0"/>
              <a:t> be </a:t>
            </a:r>
            <a:r>
              <a:rPr lang="es-MX" sz="2800" b="1" dirty="0" err="1"/>
              <a:t>small</a:t>
            </a:r>
            <a:r>
              <a:rPr lang="es-MX" sz="2800" b="1" dirty="0"/>
              <a:t>.</a:t>
            </a:r>
          </a:p>
          <a:p>
            <a:endParaRPr lang="es-MX" sz="2800" b="1" dirty="0"/>
          </a:p>
          <a:p>
            <a:r>
              <a:rPr lang="es-MX" sz="2800" b="1" dirty="0"/>
              <a:t>In </a:t>
            </a:r>
            <a:r>
              <a:rPr lang="es-MX" sz="2800" b="1" dirty="0" err="1"/>
              <a:t>the</a:t>
            </a:r>
            <a:r>
              <a:rPr lang="es-MX" sz="2800" b="1" dirty="0"/>
              <a:t> </a:t>
            </a:r>
            <a:r>
              <a:rPr lang="es-MX" sz="2800" b="1" dirty="0" err="1"/>
              <a:t>Quintuplet</a:t>
            </a:r>
            <a:r>
              <a:rPr lang="es-MX" sz="2800" b="1" dirty="0"/>
              <a:t> case </a:t>
            </a:r>
            <a:r>
              <a:rPr lang="es-MX" sz="2800" b="1" dirty="0" err="1"/>
              <a:t>the</a:t>
            </a:r>
            <a:r>
              <a:rPr lang="es-MX" sz="2800" b="1" dirty="0"/>
              <a:t> final </a:t>
            </a:r>
            <a:r>
              <a:rPr lang="es-MX" sz="2800" b="1" dirty="0" err="1"/>
              <a:t>parameter</a:t>
            </a:r>
            <a:r>
              <a:rPr lang="es-MX" sz="2800" b="1" dirty="0"/>
              <a:t> </a:t>
            </a:r>
            <a:r>
              <a:rPr lang="es-MX" sz="2800" b="1" dirty="0" err="1"/>
              <a:t>space</a:t>
            </a:r>
            <a:r>
              <a:rPr lang="es-MX" sz="2800" b="1" dirty="0"/>
              <a:t> </a:t>
            </a:r>
            <a:r>
              <a:rPr lang="es-MX" sz="2800" b="1" dirty="0" err="1"/>
              <a:t>coming</a:t>
            </a:r>
            <a:r>
              <a:rPr lang="es-MX" sz="2800" b="1" dirty="0"/>
              <a:t> </a:t>
            </a:r>
            <a:r>
              <a:rPr lang="es-MX" sz="2800" b="1" dirty="0" err="1"/>
              <a:t>from</a:t>
            </a:r>
            <a:r>
              <a:rPr lang="es-MX" sz="2800" b="1" dirty="0"/>
              <a:t> </a:t>
            </a:r>
            <a:r>
              <a:rPr lang="es-MX" sz="2800" b="1" dirty="0" err="1"/>
              <a:t>the</a:t>
            </a:r>
            <a:r>
              <a:rPr lang="es-MX" sz="2800" b="1" dirty="0"/>
              <a:t> </a:t>
            </a:r>
            <a:r>
              <a:rPr lang="es-MX" sz="2800" b="1" dirty="0" err="1"/>
              <a:t>Unitarity</a:t>
            </a:r>
            <a:r>
              <a:rPr lang="es-MX" sz="2800" b="1" dirty="0"/>
              <a:t> </a:t>
            </a:r>
            <a:r>
              <a:rPr lang="es-MX" sz="2800" b="1" dirty="0" err="1"/>
              <a:t>Violation</a:t>
            </a:r>
            <a:r>
              <a:rPr lang="es-MX" sz="2800" b="1" dirty="0"/>
              <a:t> </a:t>
            </a:r>
            <a:r>
              <a:rPr lang="es-MX" sz="2800" b="1" dirty="0" err="1"/>
              <a:t>analysis</a:t>
            </a:r>
            <a:r>
              <a:rPr lang="es-MX" sz="2800" b="1" dirty="0"/>
              <a:t> “</a:t>
            </a:r>
            <a:r>
              <a:rPr lang="es-MX" sz="2800" b="1" dirty="0" err="1"/>
              <a:t>push</a:t>
            </a:r>
            <a:r>
              <a:rPr lang="es-MX" sz="2800" b="1" dirty="0"/>
              <a:t>” </a:t>
            </a:r>
            <a:r>
              <a:rPr lang="es-MX" sz="2800" b="1" dirty="0" err="1"/>
              <a:t>the</a:t>
            </a:r>
            <a:r>
              <a:rPr lang="es-MX" sz="2800" b="1" dirty="0"/>
              <a:t> </a:t>
            </a:r>
            <a:r>
              <a:rPr lang="es-MX" sz="2800" b="1" dirty="0" err="1"/>
              <a:t>mass</a:t>
            </a:r>
            <a:r>
              <a:rPr lang="es-MX" sz="2800" b="1" dirty="0"/>
              <a:t> </a:t>
            </a:r>
            <a:r>
              <a:rPr lang="es-MX" sz="2800" b="1" dirty="0" err="1"/>
              <a:t>of</a:t>
            </a:r>
            <a:r>
              <a:rPr lang="es-MX" sz="2800" b="1" dirty="0"/>
              <a:t> </a:t>
            </a:r>
            <a:r>
              <a:rPr lang="es-MX" sz="2800" b="1" dirty="0" err="1"/>
              <a:t>the</a:t>
            </a:r>
            <a:r>
              <a:rPr lang="es-MX" sz="2800" b="1" dirty="0"/>
              <a:t> vector at </a:t>
            </a:r>
            <a:r>
              <a:rPr lang="es-MX" sz="2800" b="1" dirty="0" err="1"/>
              <a:t>dozens</a:t>
            </a:r>
            <a:r>
              <a:rPr lang="es-MX" sz="2800" b="1" dirty="0"/>
              <a:t> </a:t>
            </a:r>
            <a:r>
              <a:rPr lang="es-MX" sz="2800" b="1" dirty="0" err="1"/>
              <a:t>of</a:t>
            </a:r>
            <a:r>
              <a:rPr lang="es-MX" sz="2800" b="1" dirty="0"/>
              <a:t> </a:t>
            </a:r>
            <a:r>
              <a:rPr lang="es-MX" sz="2800" b="1" dirty="0" err="1"/>
              <a:t>TeV</a:t>
            </a:r>
            <a:r>
              <a:rPr lang="es-MX" sz="2800" b="1" dirty="0"/>
              <a:t> in </a:t>
            </a:r>
            <a:r>
              <a:rPr lang="es-MX" sz="2800" b="1" dirty="0" err="1"/>
              <a:t>order</a:t>
            </a:r>
            <a:r>
              <a:rPr lang="es-MX" sz="2800" b="1" dirty="0"/>
              <a:t> </a:t>
            </a:r>
            <a:r>
              <a:rPr lang="es-MX" sz="2800" b="1" dirty="0" err="1"/>
              <a:t>to</a:t>
            </a:r>
            <a:r>
              <a:rPr lang="es-MX" sz="2800" b="1" dirty="0"/>
              <a:t> </a:t>
            </a:r>
            <a:r>
              <a:rPr lang="es-MX" sz="2800" b="1" dirty="0" err="1"/>
              <a:t>saturate</a:t>
            </a:r>
            <a:r>
              <a:rPr lang="es-MX" sz="2800" b="1" dirty="0"/>
              <a:t> </a:t>
            </a:r>
            <a:r>
              <a:rPr lang="es-MX" sz="2800" b="1" dirty="0" err="1"/>
              <a:t>the</a:t>
            </a:r>
            <a:r>
              <a:rPr lang="es-MX" sz="2800" b="1" dirty="0"/>
              <a:t> </a:t>
            </a:r>
            <a:r>
              <a:rPr lang="es-MX" sz="2800" b="1" dirty="0" err="1"/>
              <a:t>Relic</a:t>
            </a:r>
            <a:r>
              <a:rPr lang="es-MX" sz="2800" b="1" dirty="0"/>
              <a:t> </a:t>
            </a:r>
            <a:r>
              <a:rPr lang="es-MX" sz="2800" b="1" dirty="0" err="1"/>
              <a:t>Density</a:t>
            </a:r>
            <a:r>
              <a:rPr lang="es-MX" sz="2800" b="1" dirty="0"/>
              <a:t>. </a:t>
            </a:r>
            <a:r>
              <a:rPr lang="en-US" sz="2800" b="1" dirty="0"/>
              <a:t>Also, Direct Detection and its future projections are avoid.</a:t>
            </a:r>
            <a:endParaRPr lang="es-MX" sz="2800" b="1" dirty="0"/>
          </a:p>
          <a:p>
            <a:endParaRPr lang="es-MX" sz="2800" b="1" dirty="0"/>
          </a:p>
          <a:p>
            <a:pPr marL="0" indent="0">
              <a:buNone/>
            </a:pPr>
            <a:endParaRPr lang="es-MX" sz="2800" b="1" dirty="0"/>
          </a:p>
          <a:p>
            <a:endParaRPr lang="es-CL" b="1" dirty="0"/>
          </a:p>
        </p:txBody>
      </p:sp>
    </p:spTree>
    <p:extLst>
      <p:ext uri="{BB962C8B-B14F-4D97-AF65-F5344CB8AC3E}">
        <p14:creationId xmlns:p14="http://schemas.microsoft.com/office/powerpoint/2010/main" val="137901481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0000"/>
                <a:lumMod val="120000"/>
              </a:schemeClr>
            </a:gs>
            <a:gs pos="100000">
              <a:schemeClr val="bg2">
                <a:shade val="98000"/>
                <a:satMod val="120000"/>
                <a:lumMod val="98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33" name="Group 1032">
            <a:extLst>
              <a:ext uri="{FF2B5EF4-FFF2-40B4-BE49-F238E27FC236}">
                <a16:creationId xmlns:a16="http://schemas.microsoft.com/office/drawing/2014/main" id="{2BFDEBE4-6D0B-4E32-A69A-1079C7FEFC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9" y="228600"/>
            <a:ext cx="2851523" cy="6638625"/>
            <a:chOff x="2487613" y="285750"/>
            <a:chExt cx="2428875" cy="5654676"/>
          </a:xfrm>
        </p:grpSpPr>
        <p:sp>
          <p:nvSpPr>
            <p:cNvPr id="1034" name="Freeform 11">
              <a:extLst>
                <a:ext uri="{FF2B5EF4-FFF2-40B4-BE49-F238E27FC236}">
                  <a16:creationId xmlns:a16="http://schemas.microsoft.com/office/drawing/2014/main" id="{FB518B7F-CF48-433C-AA57-157C34E0A7E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  <p:txBody>
            <a:bodyPr/>
            <a:lstStyle/>
            <a:p>
              <a:endParaRPr lang="es-CL"/>
            </a:p>
          </p:txBody>
        </p:sp>
        <p:sp>
          <p:nvSpPr>
            <p:cNvPr id="1035" name="Freeform 12">
              <a:extLst>
                <a:ext uri="{FF2B5EF4-FFF2-40B4-BE49-F238E27FC236}">
                  <a16:creationId xmlns:a16="http://schemas.microsoft.com/office/drawing/2014/main" id="{FB9EFC3A-D719-4FB9-87E7-57474CF3787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  <p:txBody>
            <a:bodyPr/>
            <a:lstStyle/>
            <a:p>
              <a:endParaRPr lang="es-CL"/>
            </a:p>
          </p:txBody>
        </p:sp>
        <p:sp>
          <p:nvSpPr>
            <p:cNvPr id="1036" name="Freeform 13">
              <a:extLst>
                <a:ext uri="{FF2B5EF4-FFF2-40B4-BE49-F238E27FC236}">
                  <a16:creationId xmlns:a16="http://schemas.microsoft.com/office/drawing/2014/main" id="{769DD491-3671-490F-9667-07966605EB9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  <p:txBody>
            <a:bodyPr/>
            <a:lstStyle/>
            <a:p>
              <a:endParaRPr lang="es-CL"/>
            </a:p>
          </p:txBody>
        </p:sp>
        <p:sp>
          <p:nvSpPr>
            <p:cNvPr id="1037" name="Freeform 14">
              <a:extLst>
                <a:ext uri="{FF2B5EF4-FFF2-40B4-BE49-F238E27FC236}">
                  <a16:creationId xmlns:a16="http://schemas.microsoft.com/office/drawing/2014/main" id="{413D25D0-2024-4EDB-89BC-FA05840FC4C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  <p:txBody>
            <a:bodyPr/>
            <a:lstStyle/>
            <a:p>
              <a:endParaRPr lang="es-CL"/>
            </a:p>
          </p:txBody>
        </p:sp>
        <p:sp>
          <p:nvSpPr>
            <p:cNvPr id="1038" name="Freeform 15">
              <a:extLst>
                <a:ext uri="{FF2B5EF4-FFF2-40B4-BE49-F238E27FC236}">
                  <a16:creationId xmlns:a16="http://schemas.microsoft.com/office/drawing/2014/main" id="{A78977A8-2616-4955-9EEA-492AF32729E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  <p:txBody>
            <a:bodyPr/>
            <a:lstStyle/>
            <a:p>
              <a:endParaRPr lang="es-CL"/>
            </a:p>
          </p:txBody>
        </p:sp>
        <p:sp>
          <p:nvSpPr>
            <p:cNvPr id="1039" name="Freeform 16">
              <a:extLst>
                <a:ext uri="{FF2B5EF4-FFF2-40B4-BE49-F238E27FC236}">
                  <a16:creationId xmlns:a16="http://schemas.microsoft.com/office/drawing/2014/main" id="{78792ECD-F490-4F4E-8689-08022983BC7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  <p:txBody>
            <a:bodyPr/>
            <a:lstStyle/>
            <a:p>
              <a:endParaRPr lang="es-CL"/>
            </a:p>
          </p:txBody>
        </p:sp>
        <p:sp>
          <p:nvSpPr>
            <p:cNvPr id="1040" name="Freeform 17">
              <a:extLst>
                <a:ext uri="{FF2B5EF4-FFF2-40B4-BE49-F238E27FC236}">
                  <a16:creationId xmlns:a16="http://schemas.microsoft.com/office/drawing/2014/main" id="{DAD6871B-0976-4ED8-A9FD-F7991F8AE45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  <p:txBody>
            <a:bodyPr/>
            <a:lstStyle/>
            <a:p>
              <a:endParaRPr lang="es-CL"/>
            </a:p>
          </p:txBody>
        </p:sp>
        <p:sp>
          <p:nvSpPr>
            <p:cNvPr id="1041" name="Freeform 18">
              <a:extLst>
                <a:ext uri="{FF2B5EF4-FFF2-40B4-BE49-F238E27FC236}">
                  <a16:creationId xmlns:a16="http://schemas.microsoft.com/office/drawing/2014/main" id="{777FAA8B-359C-4F5E-820A-E288A290B0D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  <p:txBody>
            <a:bodyPr/>
            <a:lstStyle/>
            <a:p>
              <a:endParaRPr lang="es-CL"/>
            </a:p>
          </p:txBody>
        </p:sp>
        <p:sp>
          <p:nvSpPr>
            <p:cNvPr id="1042" name="Freeform 19">
              <a:extLst>
                <a:ext uri="{FF2B5EF4-FFF2-40B4-BE49-F238E27FC236}">
                  <a16:creationId xmlns:a16="http://schemas.microsoft.com/office/drawing/2014/main" id="{99321D8C-E7E5-414A-9567-99134586B83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  <p:txBody>
            <a:bodyPr/>
            <a:lstStyle/>
            <a:p>
              <a:endParaRPr lang="es-CL"/>
            </a:p>
          </p:txBody>
        </p:sp>
        <p:sp>
          <p:nvSpPr>
            <p:cNvPr id="1043" name="Freeform 20">
              <a:extLst>
                <a:ext uri="{FF2B5EF4-FFF2-40B4-BE49-F238E27FC236}">
                  <a16:creationId xmlns:a16="http://schemas.microsoft.com/office/drawing/2014/main" id="{51561177-2C59-4E28-A7B2-FA020FC6B78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  <p:txBody>
            <a:bodyPr/>
            <a:lstStyle/>
            <a:p>
              <a:endParaRPr lang="es-CL"/>
            </a:p>
          </p:txBody>
        </p:sp>
        <p:sp>
          <p:nvSpPr>
            <p:cNvPr id="1044" name="Freeform 21">
              <a:extLst>
                <a:ext uri="{FF2B5EF4-FFF2-40B4-BE49-F238E27FC236}">
                  <a16:creationId xmlns:a16="http://schemas.microsoft.com/office/drawing/2014/main" id="{CA379383-3FCE-468C-BE8C-F7A0AC443B8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  <p:txBody>
            <a:bodyPr/>
            <a:lstStyle/>
            <a:p>
              <a:endParaRPr lang="es-CL"/>
            </a:p>
          </p:txBody>
        </p:sp>
        <p:sp>
          <p:nvSpPr>
            <p:cNvPr id="1045" name="Freeform 22">
              <a:extLst>
                <a:ext uri="{FF2B5EF4-FFF2-40B4-BE49-F238E27FC236}">
                  <a16:creationId xmlns:a16="http://schemas.microsoft.com/office/drawing/2014/main" id="{600C78B7-5559-45D1-8AE1-D738BD5F604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  <p:txBody>
            <a:bodyPr/>
            <a:lstStyle/>
            <a:p>
              <a:endParaRPr lang="es-CL"/>
            </a:p>
          </p:txBody>
        </p:sp>
      </p:grpSp>
      <p:grpSp>
        <p:nvGrpSpPr>
          <p:cNvPr id="1047" name="Group 1046">
            <a:extLst>
              <a:ext uri="{FF2B5EF4-FFF2-40B4-BE49-F238E27FC236}">
                <a16:creationId xmlns:a16="http://schemas.microsoft.com/office/drawing/2014/main" id="{5FFD28A6-B7DD-492C-9E44-04298154A67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27224" y="157"/>
            <a:ext cx="2356675" cy="6853096"/>
            <a:chOff x="6627813" y="195610"/>
            <a:chExt cx="1952625" cy="5678141"/>
          </a:xfrm>
        </p:grpSpPr>
        <p:sp>
          <p:nvSpPr>
            <p:cNvPr id="1048" name="Freeform 27">
              <a:extLst>
                <a:ext uri="{FF2B5EF4-FFF2-40B4-BE49-F238E27FC236}">
                  <a16:creationId xmlns:a16="http://schemas.microsoft.com/office/drawing/2014/main" id="{92DEDB78-8E53-46D3-B73D-7295C24312E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627813" y="195610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/>
            <a:lstStyle/>
            <a:p>
              <a:endParaRPr lang="es-CL"/>
            </a:p>
          </p:txBody>
        </p:sp>
        <p:sp>
          <p:nvSpPr>
            <p:cNvPr id="1049" name="Freeform 28">
              <a:extLst>
                <a:ext uri="{FF2B5EF4-FFF2-40B4-BE49-F238E27FC236}">
                  <a16:creationId xmlns:a16="http://schemas.microsoft.com/office/drawing/2014/main" id="{9ADA7734-AC5B-484F-B69D-5BDD9FC16DD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/>
            <a:lstStyle/>
            <a:p>
              <a:endParaRPr lang="es-CL"/>
            </a:p>
          </p:txBody>
        </p:sp>
        <p:sp>
          <p:nvSpPr>
            <p:cNvPr id="1050" name="Freeform 29">
              <a:extLst>
                <a:ext uri="{FF2B5EF4-FFF2-40B4-BE49-F238E27FC236}">
                  <a16:creationId xmlns:a16="http://schemas.microsoft.com/office/drawing/2014/main" id="{33FC58F8-ABC3-4351-A1A0-42D73D3A38A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/>
            <a:lstStyle/>
            <a:p>
              <a:endParaRPr lang="es-CL"/>
            </a:p>
          </p:txBody>
        </p:sp>
        <p:sp>
          <p:nvSpPr>
            <p:cNvPr id="1051" name="Freeform 30">
              <a:extLst>
                <a:ext uri="{FF2B5EF4-FFF2-40B4-BE49-F238E27FC236}">
                  <a16:creationId xmlns:a16="http://schemas.microsoft.com/office/drawing/2014/main" id="{DA14CDF0-30C6-412F-9A45-97B22D9116A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/>
            <a:lstStyle/>
            <a:p>
              <a:endParaRPr lang="es-CL"/>
            </a:p>
          </p:txBody>
        </p:sp>
        <p:sp>
          <p:nvSpPr>
            <p:cNvPr id="1052" name="Freeform 31">
              <a:extLst>
                <a:ext uri="{FF2B5EF4-FFF2-40B4-BE49-F238E27FC236}">
                  <a16:creationId xmlns:a16="http://schemas.microsoft.com/office/drawing/2014/main" id="{86C395E9-5522-4CCC-84DA-CEDB0DFBE00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/>
            <a:lstStyle/>
            <a:p>
              <a:endParaRPr lang="es-CL"/>
            </a:p>
          </p:txBody>
        </p:sp>
        <p:sp>
          <p:nvSpPr>
            <p:cNvPr id="1053" name="Freeform 32">
              <a:extLst>
                <a:ext uri="{FF2B5EF4-FFF2-40B4-BE49-F238E27FC236}">
                  <a16:creationId xmlns:a16="http://schemas.microsoft.com/office/drawing/2014/main" id="{C7521959-0DFD-4BD9-A1F6-2045C0FEBC0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/>
            <a:lstStyle/>
            <a:p>
              <a:endParaRPr lang="es-CL"/>
            </a:p>
          </p:txBody>
        </p:sp>
        <p:sp>
          <p:nvSpPr>
            <p:cNvPr id="1054" name="Freeform 33">
              <a:extLst>
                <a:ext uri="{FF2B5EF4-FFF2-40B4-BE49-F238E27FC236}">
                  <a16:creationId xmlns:a16="http://schemas.microsoft.com/office/drawing/2014/main" id="{2A6FFD27-E352-40A7-A517-F6A6E5BE6E4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/>
            <a:lstStyle/>
            <a:p>
              <a:endParaRPr lang="es-CL"/>
            </a:p>
          </p:txBody>
        </p:sp>
        <p:sp>
          <p:nvSpPr>
            <p:cNvPr id="1055" name="Freeform 34">
              <a:extLst>
                <a:ext uri="{FF2B5EF4-FFF2-40B4-BE49-F238E27FC236}">
                  <a16:creationId xmlns:a16="http://schemas.microsoft.com/office/drawing/2014/main" id="{F3D6C508-E830-43F2-A588-D0E739753E6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/>
            <a:lstStyle/>
            <a:p>
              <a:endParaRPr lang="es-CL"/>
            </a:p>
          </p:txBody>
        </p:sp>
        <p:sp>
          <p:nvSpPr>
            <p:cNvPr id="1056" name="Freeform 35">
              <a:extLst>
                <a:ext uri="{FF2B5EF4-FFF2-40B4-BE49-F238E27FC236}">
                  <a16:creationId xmlns:a16="http://schemas.microsoft.com/office/drawing/2014/main" id="{3C7FB8AA-F34F-4A6D-BFD9-1AC5FEF687F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/>
            <a:lstStyle/>
            <a:p>
              <a:endParaRPr lang="es-CL"/>
            </a:p>
          </p:txBody>
        </p:sp>
        <p:sp>
          <p:nvSpPr>
            <p:cNvPr id="1057" name="Freeform 36">
              <a:extLst>
                <a:ext uri="{FF2B5EF4-FFF2-40B4-BE49-F238E27FC236}">
                  <a16:creationId xmlns:a16="http://schemas.microsoft.com/office/drawing/2014/main" id="{30475DE6-8AFA-4C6C-9A13-529845D4E99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/>
            <a:lstStyle/>
            <a:p>
              <a:endParaRPr lang="es-CL"/>
            </a:p>
          </p:txBody>
        </p:sp>
        <p:sp>
          <p:nvSpPr>
            <p:cNvPr id="1058" name="Freeform 37">
              <a:extLst>
                <a:ext uri="{FF2B5EF4-FFF2-40B4-BE49-F238E27FC236}">
                  <a16:creationId xmlns:a16="http://schemas.microsoft.com/office/drawing/2014/main" id="{5DA0DA49-B8A7-4D74-B566-415AF761AEB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/>
            <a:lstStyle/>
            <a:p>
              <a:endParaRPr lang="es-CL"/>
            </a:p>
          </p:txBody>
        </p:sp>
        <p:sp>
          <p:nvSpPr>
            <p:cNvPr id="1059" name="Freeform 38">
              <a:extLst>
                <a:ext uri="{FF2B5EF4-FFF2-40B4-BE49-F238E27FC236}">
                  <a16:creationId xmlns:a16="http://schemas.microsoft.com/office/drawing/2014/main" id="{F28724B4-2FDD-43D2-9E97-2A7CAC846D8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/>
            <a:lstStyle/>
            <a:p>
              <a:endParaRPr lang="es-CL"/>
            </a:p>
          </p:txBody>
        </p:sp>
      </p:grpSp>
      <p:sp>
        <p:nvSpPr>
          <p:cNvPr id="1061" name="Rectangle 1060">
            <a:extLst>
              <a:ext uri="{FF2B5EF4-FFF2-40B4-BE49-F238E27FC236}">
                <a16:creationId xmlns:a16="http://schemas.microsoft.com/office/drawing/2014/main" id="{1AA71026-F7BC-4FE2-AE4B-AAF2AD4F059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s-CL"/>
          </a:p>
        </p:txBody>
      </p:sp>
      <p:sp>
        <p:nvSpPr>
          <p:cNvPr id="1063" name="Freeform 6">
            <a:extLst>
              <a:ext uri="{FF2B5EF4-FFF2-40B4-BE49-F238E27FC236}">
                <a16:creationId xmlns:a16="http://schemas.microsoft.com/office/drawing/2014/main" id="{FEBEBF89-2FC1-49E2-9E54-44A210A25E1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/>
          <a:lstStyle/>
          <a:p>
            <a:endParaRPr lang="es-CL"/>
          </a:p>
        </p:txBody>
      </p:sp>
      <p:sp useBgFill="1">
        <p:nvSpPr>
          <p:cNvPr id="1065" name="Rectangle 1064">
            <a:extLst>
              <a:ext uri="{FF2B5EF4-FFF2-40B4-BE49-F238E27FC236}">
                <a16:creationId xmlns:a16="http://schemas.microsoft.com/office/drawing/2014/main" id="{88481487-A677-42ED-AFBB-A14E1FED1D7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786"/>
            <a:ext cx="12192000" cy="685403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67" name="Group 1066">
            <a:extLst>
              <a:ext uri="{FF2B5EF4-FFF2-40B4-BE49-F238E27FC236}">
                <a16:creationId xmlns:a16="http://schemas.microsoft.com/office/drawing/2014/main" id="{B7B73506-80B5-4498-9B3B-F68EAD3C08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9" y="228600"/>
            <a:ext cx="2851523" cy="6638625"/>
            <a:chOff x="2487613" y="285750"/>
            <a:chExt cx="2428875" cy="5654676"/>
          </a:xfrm>
        </p:grpSpPr>
        <p:sp>
          <p:nvSpPr>
            <p:cNvPr id="1068" name="Freeform 11">
              <a:extLst>
                <a:ext uri="{FF2B5EF4-FFF2-40B4-BE49-F238E27FC236}">
                  <a16:creationId xmlns:a16="http://schemas.microsoft.com/office/drawing/2014/main" id="{5279875E-EF34-45DE-BED8-EF1EA15E6CE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  <p:txBody>
            <a:bodyPr/>
            <a:lstStyle/>
            <a:p>
              <a:endParaRPr lang="es-CL"/>
            </a:p>
          </p:txBody>
        </p:sp>
        <p:sp>
          <p:nvSpPr>
            <p:cNvPr id="1069" name="Freeform 12">
              <a:extLst>
                <a:ext uri="{FF2B5EF4-FFF2-40B4-BE49-F238E27FC236}">
                  <a16:creationId xmlns:a16="http://schemas.microsoft.com/office/drawing/2014/main" id="{3B7BEFEB-5A03-4770-B673-E0F459C39EA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  <p:txBody>
            <a:bodyPr/>
            <a:lstStyle/>
            <a:p>
              <a:endParaRPr lang="es-CL"/>
            </a:p>
          </p:txBody>
        </p:sp>
        <p:sp>
          <p:nvSpPr>
            <p:cNvPr id="1070" name="Freeform 13">
              <a:extLst>
                <a:ext uri="{FF2B5EF4-FFF2-40B4-BE49-F238E27FC236}">
                  <a16:creationId xmlns:a16="http://schemas.microsoft.com/office/drawing/2014/main" id="{A0BE56AE-53B4-416D-AA33-7D59E629A3F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  <p:txBody>
            <a:bodyPr/>
            <a:lstStyle/>
            <a:p>
              <a:endParaRPr lang="es-CL"/>
            </a:p>
          </p:txBody>
        </p:sp>
        <p:sp>
          <p:nvSpPr>
            <p:cNvPr id="1071" name="Freeform 14">
              <a:extLst>
                <a:ext uri="{FF2B5EF4-FFF2-40B4-BE49-F238E27FC236}">
                  <a16:creationId xmlns:a16="http://schemas.microsoft.com/office/drawing/2014/main" id="{2295FD1F-7EDB-4822-B419-A3FC49BF244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  <p:txBody>
            <a:bodyPr/>
            <a:lstStyle/>
            <a:p>
              <a:endParaRPr lang="es-CL"/>
            </a:p>
          </p:txBody>
        </p:sp>
        <p:sp>
          <p:nvSpPr>
            <p:cNvPr id="1072" name="Freeform 15">
              <a:extLst>
                <a:ext uri="{FF2B5EF4-FFF2-40B4-BE49-F238E27FC236}">
                  <a16:creationId xmlns:a16="http://schemas.microsoft.com/office/drawing/2014/main" id="{EA56677F-8492-4D02-AFE2-5E274C972AE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  <p:txBody>
            <a:bodyPr/>
            <a:lstStyle/>
            <a:p>
              <a:endParaRPr lang="es-CL"/>
            </a:p>
          </p:txBody>
        </p:sp>
        <p:sp>
          <p:nvSpPr>
            <p:cNvPr id="1073" name="Freeform 16">
              <a:extLst>
                <a:ext uri="{FF2B5EF4-FFF2-40B4-BE49-F238E27FC236}">
                  <a16:creationId xmlns:a16="http://schemas.microsoft.com/office/drawing/2014/main" id="{B6A5B986-D7F8-44B9-BEAF-F5EFEBDDB9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  <p:txBody>
            <a:bodyPr/>
            <a:lstStyle/>
            <a:p>
              <a:endParaRPr lang="es-CL"/>
            </a:p>
          </p:txBody>
        </p:sp>
        <p:sp>
          <p:nvSpPr>
            <p:cNvPr id="1074" name="Freeform 17">
              <a:extLst>
                <a:ext uri="{FF2B5EF4-FFF2-40B4-BE49-F238E27FC236}">
                  <a16:creationId xmlns:a16="http://schemas.microsoft.com/office/drawing/2014/main" id="{DD00E525-29F9-4DC3-85CE-7DDF7CE4B46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  <p:txBody>
            <a:bodyPr/>
            <a:lstStyle/>
            <a:p>
              <a:endParaRPr lang="es-CL"/>
            </a:p>
          </p:txBody>
        </p:sp>
        <p:sp>
          <p:nvSpPr>
            <p:cNvPr id="1075" name="Freeform 18">
              <a:extLst>
                <a:ext uri="{FF2B5EF4-FFF2-40B4-BE49-F238E27FC236}">
                  <a16:creationId xmlns:a16="http://schemas.microsoft.com/office/drawing/2014/main" id="{34F1CC73-E7E5-4391-89CA-D184FD7CC87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  <p:txBody>
            <a:bodyPr/>
            <a:lstStyle/>
            <a:p>
              <a:endParaRPr lang="es-CL"/>
            </a:p>
          </p:txBody>
        </p:sp>
        <p:sp>
          <p:nvSpPr>
            <p:cNvPr id="1076" name="Freeform 19">
              <a:extLst>
                <a:ext uri="{FF2B5EF4-FFF2-40B4-BE49-F238E27FC236}">
                  <a16:creationId xmlns:a16="http://schemas.microsoft.com/office/drawing/2014/main" id="{BD85582E-986C-4690-BD68-8E0564B91E2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  <p:txBody>
            <a:bodyPr/>
            <a:lstStyle/>
            <a:p>
              <a:endParaRPr lang="es-CL"/>
            </a:p>
          </p:txBody>
        </p:sp>
        <p:sp>
          <p:nvSpPr>
            <p:cNvPr id="1077" name="Freeform 20">
              <a:extLst>
                <a:ext uri="{FF2B5EF4-FFF2-40B4-BE49-F238E27FC236}">
                  <a16:creationId xmlns:a16="http://schemas.microsoft.com/office/drawing/2014/main" id="{4A474B26-AAE2-4158-A8BB-2794C855397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  <p:txBody>
            <a:bodyPr/>
            <a:lstStyle/>
            <a:p>
              <a:endParaRPr lang="es-CL"/>
            </a:p>
          </p:txBody>
        </p:sp>
        <p:sp>
          <p:nvSpPr>
            <p:cNvPr id="1078" name="Freeform 21">
              <a:extLst>
                <a:ext uri="{FF2B5EF4-FFF2-40B4-BE49-F238E27FC236}">
                  <a16:creationId xmlns:a16="http://schemas.microsoft.com/office/drawing/2014/main" id="{2BD7CA3A-CE5D-44BD-8DDA-317AB05F9FE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  <p:txBody>
            <a:bodyPr/>
            <a:lstStyle/>
            <a:p>
              <a:endParaRPr lang="es-CL"/>
            </a:p>
          </p:txBody>
        </p:sp>
        <p:sp>
          <p:nvSpPr>
            <p:cNvPr id="1079" name="Freeform 22">
              <a:extLst>
                <a:ext uri="{FF2B5EF4-FFF2-40B4-BE49-F238E27FC236}">
                  <a16:creationId xmlns:a16="http://schemas.microsoft.com/office/drawing/2014/main" id="{AB69CEAA-A534-48E6-8ACA-12F7059A2D6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  <p:txBody>
            <a:bodyPr/>
            <a:lstStyle/>
            <a:p>
              <a:endParaRPr lang="es-CL"/>
            </a:p>
          </p:txBody>
        </p:sp>
      </p:grpSp>
      <p:sp>
        <p:nvSpPr>
          <p:cNvPr id="4" name="Rectangle 3">
            <a:extLst>
              <a:ext uri="{FF2B5EF4-FFF2-40B4-BE49-F238E27FC236}">
                <a16:creationId xmlns:a16="http://schemas.microsoft.com/office/drawing/2014/main" id="{FB7DF5C9-4399-5118-1115-D84ED84D3F62}"/>
              </a:ext>
            </a:extLst>
          </p:cNvPr>
          <p:cNvSpPr/>
          <p:nvPr/>
        </p:nvSpPr>
        <p:spPr>
          <a:xfrm>
            <a:off x="2589213" y="4529540"/>
            <a:ext cx="8915399" cy="116242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>
              <a:spcBef>
                <a:spcPct val="0"/>
              </a:spcBef>
              <a:spcAft>
                <a:spcPts val="600"/>
              </a:spcAft>
            </a:pPr>
            <a:r>
              <a:rPr lang="en-US" sz="5400" b="1">
                <a:ln/>
                <a:solidFill>
                  <a:schemeClr val="accent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Acknowledgements</a:t>
            </a:r>
            <a:endParaRPr lang="en-US" sz="5400" b="1" cap="none" spc="0">
              <a:ln/>
              <a:solidFill>
                <a:schemeClr val="accent2">
                  <a:lumMod val="75000"/>
                </a:schemeClr>
              </a:solidFill>
              <a:effectLst/>
              <a:latin typeface="+mj-lt"/>
              <a:ea typeface="+mj-ea"/>
              <a:cs typeface="+mj-cs"/>
            </a:endParaRPr>
          </a:p>
        </p:txBody>
      </p:sp>
      <p:grpSp>
        <p:nvGrpSpPr>
          <p:cNvPr id="1081" name="Group 1080">
            <a:extLst>
              <a:ext uri="{FF2B5EF4-FFF2-40B4-BE49-F238E27FC236}">
                <a16:creationId xmlns:a16="http://schemas.microsoft.com/office/drawing/2014/main" id="{40972A48-FA5C-417A-967B-C1568C05D71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27224" y="-786"/>
            <a:ext cx="2356675" cy="6854040"/>
            <a:chOff x="6627813" y="194833"/>
            <a:chExt cx="1952625" cy="5678918"/>
          </a:xfrm>
        </p:grpSpPr>
        <p:sp>
          <p:nvSpPr>
            <p:cNvPr id="1082" name="Freeform 27">
              <a:extLst>
                <a:ext uri="{FF2B5EF4-FFF2-40B4-BE49-F238E27FC236}">
                  <a16:creationId xmlns:a16="http://schemas.microsoft.com/office/drawing/2014/main" id="{34B0243E-50E0-484E-8680-4838A430A24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/>
            <a:lstStyle/>
            <a:p>
              <a:endParaRPr lang="es-CL"/>
            </a:p>
          </p:txBody>
        </p:sp>
        <p:sp>
          <p:nvSpPr>
            <p:cNvPr id="1083" name="Freeform 28">
              <a:extLst>
                <a:ext uri="{FF2B5EF4-FFF2-40B4-BE49-F238E27FC236}">
                  <a16:creationId xmlns:a16="http://schemas.microsoft.com/office/drawing/2014/main" id="{EEC0B8C0-1E32-448F-A812-BA344DDCB19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/>
            <a:lstStyle/>
            <a:p>
              <a:endParaRPr lang="es-CL"/>
            </a:p>
          </p:txBody>
        </p:sp>
        <p:sp>
          <p:nvSpPr>
            <p:cNvPr id="1084" name="Freeform 29">
              <a:extLst>
                <a:ext uri="{FF2B5EF4-FFF2-40B4-BE49-F238E27FC236}">
                  <a16:creationId xmlns:a16="http://schemas.microsoft.com/office/drawing/2014/main" id="{FE0ABEF6-76F4-4EBD-879E-CF8FC700E0A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/>
            <a:lstStyle/>
            <a:p>
              <a:endParaRPr lang="es-CL"/>
            </a:p>
          </p:txBody>
        </p:sp>
        <p:sp>
          <p:nvSpPr>
            <p:cNvPr id="1085" name="Freeform 30">
              <a:extLst>
                <a:ext uri="{FF2B5EF4-FFF2-40B4-BE49-F238E27FC236}">
                  <a16:creationId xmlns:a16="http://schemas.microsoft.com/office/drawing/2014/main" id="{406FCA18-E304-493F-A2A2-DE2A0F8ECE9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/>
            <a:lstStyle/>
            <a:p>
              <a:endParaRPr lang="es-CL"/>
            </a:p>
          </p:txBody>
        </p:sp>
        <p:sp>
          <p:nvSpPr>
            <p:cNvPr id="1086" name="Freeform 31">
              <a:extLst>
                <a:ext uri="{FF2B5EF4-FFF2-40B4-BE49-F238E27FC236}">
                  <a16:creationId xmlns:a16="http://schemas.microsoft.com/office/drawing/2014/main" id="{AE30D294-D2C5-4A88-B286-B1AB7E7F958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/>
            <a:lstStyle/>
            <a:p>
              <a:endParaRPr lang="es-CL"/>
            </a:p>
          </p:txBody>
        </p:sp>
        <p:sp>
          <p:nvSpPr>
            <p:cNvPr id="1087" name="Freeform 32">
              <a:extLst>
                <a:ext uri="{FF2B5EF4-FFF2-40B4-BE49-F238E27FC236}">
                  <a16:creationId xmlns:a16="http://schemas.microsoft.com/office/drawing/2014/main" id="{AADAE52E-612D-4591-9D58-B9ABF4D0A9D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/>
            <a:lstStyle/>
            <a:p>
              <a:endParaRPr lang="es-CL"/>
            </a:p>
          </p:txBody>
        </p:sp>
        <p:sp>
          <p:nvSpPr>
            <p:cNvPr id="1088" name="Freeform 33">
              <a:extLst>
                <a:ext uri="{FF2B5EF4-FFF2-40B4-BE49-F238E27FC236}">
                  <a16:creationId xmlns:a16="http://schemas.microsoft.com/office/drawing/2014/main" id="{3C8E3466-8599-48B2-8B38-B3D135B68A9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/>
            <a:lstStyle/>
            <a:p>
              <a:endParaRPr lang="es-CL"/>
            </a:p>
          </p:txBody>
        </p:sp>
        <p:sp>
          <p:nvSpPr>
            <p:cNvPr id="1089" name="Freeform 34">
              <a:extLst>
                <a:ext uri="{FF2B5EF4-FFF2-40B4-BE49-F238E27FC236}">
                  <a16:creationId xmlns:a16="http://schemas.microsoft.com/office/drawing/2014/main" id="{C61D3A22-91B1-4858-9CF6-AB20576C7F4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/>
            <a:lstStyle/>
            <a:p>
              <a:endParaRPr lang="es-CL"/>
            </a:p>
          </p:txBody>
        </p:sp>
        <p:sp>
          <p:nvSpPr>
            <p:cNvPr id="1090" name="Freeform 35">
              <a:extLst>
                <a:ext uri="{FF2B5EF4-FFF2-40B4-BE49-F238E27FC236}">
                  <a16:creationId xmlns:a16="http://schemas.microsoft.com/office/drawing/2014/main" id="{180F1108-E4AB-4319-90F4-86E67292B02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/>
            <a:lstStyle/>
            <a:p>
              <a:endParaRPr lang="es-CL"/>
            </a:p>
          </p:txBody>
        </p:sp>
        <p:sp>
          <p:nvSpPr>
            <p:cNvPr id="1091" name="Freeform 36">
              <a:extLst>
                <a:ext uri="{FF2B5EF4-FFF2-40B4-BE49-F238E27FC236}">
                  <a16:creationId xmlns:a16="http://schemas.microsoft.com/office/drawing/2014/main" id="{F065920E-98BD-42A7-99B1-A4BF3DDADB4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/>
            <a:lstStyle/>
            <a:p>
              <a:endParaRPr lang="es-CL"/>
            </a:p>
          </p:txBody>
        </p:sp>
        <p:sp>
          <p:nvSpPr>
            <p:cNvPr id="1092" name="Freeform 37">
              <a:extLst>
                <a:ext uri="{FF2B5EF4-FFF2-40B4-BE49-F238E27FC236}">
                  <a16:creationId xmlns:a16="http://schemas.microsoft.com/office/drawing/2014/main" id="{CBF493FA-1EAE-44C3-AC42-A16A102013F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/>
            <a:lstStyle/>
            <a:p>
              <a:endParaRPr lang="es-CL"/>
            </a:p>
          </p:txBody>
        </p:sp>
        <p:sp>
          <p:nvSpPr>
            <p:cNvPr id="1093" name="Freeform 38">
              <a:extLst>
                <a:ext uri="{FF2B5EF4-FFF2-40B4-BE49-F238E27FC236}">
                  <a16:creationId xmlns:a16="http://schemas.microsoft.com/office/drawing/2014/main" id="{D84C943E-A721-4A83-B01E-852C10ECB0D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/>
            <a:lstStyle/>
            <a:p>
              <a:endParaRPr lang="es-CL"/>
            </a:p>
          </p:txBody>
        </p:sp>
      </p:grpSp>
      <p:sp>
        <p:nvSpPr>
          <p:cNvPr id="1095" name="Rectangle 1094">
            <a:extLst>
              <a:ext uri="{FF2B5EF4-FFF2-40B4-BE49-F238E27FC236}">
                <a16:creationId xmlns:a16="http://schemas.microsoft.com/office/drawing/2014/main" id="{D5DA11C8-27AE-4533-ACE4-F4A9F0B7C6D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s-CL"/>
          </a:p>
        </p:txBody>
      </p:sp>
      <p:sp>
        <p:nvSpPr>
          <p:cNvPr id="1097" name="Rectangle 1096">
            <a:extLst>
              <a:ext uri="{FF2B5EF4-FFF2-40B4-BE49-F238E27FC236}">
                <a16:creationId xmlns:a16="http://schemas.microsoft.com/office/drawing/2014/main" id="{52FA1A0A-428E-45C7-A2C1-C67DA722EE0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589211" y="635331"/>
            <a:ext cx="8962708" cy="3607485"/>
          </a:xfrm>
          <a:prstGeom prst="rect">
            <a:avLst/>
          </a:prstGeom>
          <a:solidFill>
            <a:srgbClr val="FFFFFE"/>
          </a:solidFill>
          <a:ln w="12700" cap="sq">
            <a:solidFill>
              <a:schemeClr val="tx2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8" name="Picture 4" descr="Inicio - ANID">
            <a:extLst>
              <a:ext uri="{FF2B5EF4-FFF2-40B4-BE49-F238E27FC236}">
                <a16:creationId xmlns:a16="http://schemas.microsoft.com/office/drawing/2014/main" id="{74D76E41-91A9-75BE-B9D1-631C71EECF4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752937" y="1182519"/>
            <a:ext cx="2769268" cy="25131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CTVal Inicio - CCTVal">
            <a:extLst>
              <a:ext uri="{FF2B5EF4-FFF2-40B4-BE49-F238E27FC236}">
                <a16:creationId xmlns:a16="http://schemas.microsoft.com/office/drawing/2014/main" id="{410F041E-45B3-9639-F3DF-C0F2545305A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684501" y="1915835"/>
            <a:ext cx="2772128" cy="10464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6" descr="A two different colored shields&#10;&#10;Description automatically generated with medium confidence">
            <a:extLst>
              <a:ext uri="{FF2B5EF4-FFF2-40B4-BE49-F238E27FC236}">
                <a16:creationId xmlns:a16="http://schemas.microsoft.com/office/drawing/2014/main" id="{96C6864A-DA44-A131-F193-914E4AA9E05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618925" y="1217134"/>
            <a:ext cx="2769268" cy="24438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99" name="Freeform 33">
            <a:extLst>
              <a:ext uri="{FF2B5EF4-FFF2-40B4-BE49-F238E27FC236}">
                <a16:creationId xmlns:a16="http://schemas.microsoft.com/office/drawing/2014/main" id="{BFD2F3B8-162C-4768-9E6D-6A18032F2BF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0" y="4753578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863597876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Pablo Solar">
            <a:extLst>
              <a:ext uri="{FF2B5EF4-FFF2-40B4-BE49-F238E27FC236}">
                <a16:creationId xmlns:a16="http://schemas.microsoft.com/office/drawing/2014/main" id="{0BF90F74-F0A9-A145-745A-F04C641ADC6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46533" y="5002776"/>
            <a:ext cx="1428750" cy="142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>
            <a:extLst>
              <a:ext uri="{FF2B5EF4-FFF2-40B4-BE49-F238E27FC236}">
                <a16:creationId xmlns:a16="http://schemas.microsoft.com/office/drawing/2014/main" id="{235A54A8-65C0-A927-D512-A5E7EAD16E2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6787" y="121672"/>
            <a:ext cx="2520344" cy="25180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A person with glasses and a beard&#10;&#10;Description automatically generated">
            <a:extLst>
              <a:ext uri="{FF2B5EF4-FFF2-40B4-BE49-F238E27FC236}">
                <a16:creationId xmlns:a16="http://schemas.microsoft.com/office/drawing/2014/main" id="{81D0E913-0D6E-8B14-9857-0DF1424C4B3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18742" y="5018447"/>
            <a:ext cx="1428750" cy="1428750"/>
          </a:xfrm>
          <a:prstGeom prst="rect">
            <a:avLst/>
          </a:prstGeom>
        </p:spPr>
      </p:pic>
      <p:pic>
        <p:nvPicPr>
          <p:cNvPr id="5" name="Picture 4" descr="A person holding a bottle&#10;&#10;Description automatically generated">
            <a:extLst>
              <a:ext uri="{FF2B5EF4-FFF2-40B4-BE49-F238E27FC236}">
                <a16:creationId xmlns:a16="http://schemas.microsoft.com/office/drawing/2014/main" id="{C41FAF8A-9B10-3EB7-6913-5EBD191F26F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3104" t="21792" r="34459" b="48280"/>
          <a:stretch/>
        </p:blipFill>
        <p:spPr>
          <a:xfrm>
            <a:off x="903009" y="5002777"/>
            <a:ext cx="1536101" cy="1444420"/>
          </a:xfrm>
          <a:prstGeom prst="rect">
            <a:avLst/>
          </a:prstGeom>
        </p:spPr>
      </p:pic>
      <p:pic>
        <p:nvPicPr>
          <p:cNvPr id="7" name="Picture 6" descr="A person wearing a hat and glasses&#10;&#10;Description automatically generated">
            <a:extLst>
              <a:ext uri="{FF2B5EF4-FFF2-40B4-BE49-F238E27FC236}">
                <a16:creationId xmlns:a16="http://schemas.microsoft.com/office/drawing/2014/main" id="{C9B15695-5D09-83D5-D8F1-7617E85C617B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22602"/>
          <a:stretch/>
        </p:blipFill>
        <p:spPr>
          <a:xfrm>
            <a:off x="9275030" y="225072"/>
            <a:ext cx="2445742" cy="2311211"/>
          </a:xfrm>
          <a:prstGeom prst="rect">
            <a:avLst/>
          </a:prstGeom>
        </p:spPr>
      </p:pic>
      <p:pic>
        <p:nvPicPr>
          <p:cNvPr id="9" name="Picture 8" descr="A person with glasses smiling&#10;&#10;Description automatically generated">
            <a:extLst>
              <a:ext uri="{FF2B5EF4-FFF2-40B4-BE49-F238E27FC236}">
                <a16:creationId xmlns:a16="http://schemas.microsoft.com/office/drawing/2014/main" id="{FAF45FCA-B216-8900-D1A4-7E00D1291C54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6595" b="17420"/>
          <a:stretch/>
        </p:blipFill>
        <p:spPr>
          <a:xfrm>
            <a:off x="10254915" y="5002777"/>
            <a:ext cx="1465857" cy="1428749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8B49EA86-DBEA-8102-DAC9-40A0EE380B89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686458" y="1622102"/>
            <a:ext cx="2759244" cy="2767580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CF78B4D9-3DDB-B32A-1575-95BEF20C4CCE}"/>
              </a:ext>
            </a:extLst>
          </p:cNvPr>
          <p:cNvSpPr/>
          <p:nvPr/>
        </p:nvSpPr>
        <p:spPr>
          <a:xfrm>
            <a:off x="3067685" y="81273"/>
            <a:ext cx="6056629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s-MX" sz="4000" b="1" dirty="0" err="1">
                <a:ln>
                  <a:solidFill>
                    <a:srgbClr val="00B050"/>
                  </a:solidFill>
                </a:ln>
                <a:solidFill>
                  <a:schemeClr val="accent3"/>
                </a:solidFill>
              </a:rPr>
              <a:t>Thank</a:t>
            </a:r>
            <a:r>
              <a:rPr lang="es-MX" sz="4000" b="1" dirty="0">
                <a:ln>
                  <a:solidFill>
                    <a:srgbClr val="00B050"/>
                  </a:solidFill>
                </a:ln>
                <a:solidFill>
                  <a:schemeClr val="accent3"/>
                </a:solidFill>
              </a:rPr>
              <a:t> </a:t>
            </a:r>
            <a:r>
              <a:rPr lang="es-MX" sz="4000" b="1" dirty="0" err="1">
                <a:ln>
                  <a:solidFill>
                    <a:srgbClr val="00B050"/>
                  </a:solidFill>
                </a:ln>
                <a:solidFill>
                  <a:schemeClr val="accent3"/>
                </a:solidFill>
              </a:rPr>
              <a:t>you</a:t>
            </a:r>
            <a:r>
              <a:rPr lang="es-MX" sz="4000" b="1" dirty="0">
                <a:ln>
                  <a:solidFill>
                    <a:srgbClr val="00B050"/>
                  </a:solidFill>
                </a:ln>
                <a:solidFill>
                  <a:schemeClr val="accent3"/>
                </a:solidFill>
              </a:rPr>
              <a:t>!</a:t>
            </a:r>
            <a:endParaRPr lang="en-US" sz="4000" b="1" cap="none" spc="0" dirty="0">
              <a:ln>
                <a:solidFill>
                  <a:srgbClr val="00B050"/>
                </a:solidFill>
              </a:ln>
              <a:solidFill>
                <a:schemeClr val="accent3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004076761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1901E1DE-ABB1-C62D-E39C-F91D441B599F}"/>
              </a:ext>
            </a:extLst>
          </p:cNvPr>
          <p:cNvSpPr/>
          <p:nvPr/>
        </p:nvSpPr>
        <p:spPr>
          <a:xfrm rot="19711591">
            <a:off x="3712174" y="2225424"/>
            <a:ext cx="4767652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n-US" sz="9600" b="1" cap="none" spc="0" dirty="0">
                <a:ln/>
                <a:solidFill>
                  <a:schemeClr val="accent3"/>
                </a:solidFill>
                <a:effectLst/>
              </a:rPr>
              <a:t>Backup</a:t>
            </a:r>
          </a:p>
        </p:txBody>
      </p:sp>
    </p:spTree>
    <p:extLst>
      <p:ext uri="{BB962C8B-B14F-4D97-AF65-F5344CB8AC3E}">
        <p14:creationId xmlns:p14="http://schemas.microsoft.com/office/powerpoint/2010/main" val="3717794352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FE983DB0-72AC-A636-736C-99566F2D886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2899" y="0"/>
            <a:ext cx="5814947" cy="6858000"/>
          </a:xfrm>
          <a:prstGeom prst="rect">
            <a:avLst/>
          </a:prstGeom>
        </p:spPr>
      </p:pic>
      <p:pic>
        <p:nvPicPr>
          <p:cNvPr id="4" name="Picture 5" descr="Text, table&#10;&#10;Description automatically generated">
            <a:extLst>
              <a:ext uri="{FF2B5EF4-FFF2-40B4-BE49-F238E27FC236}">
                <a16:creationId xmlns:a16="http://schemas.microsoft.com/office/drawing/2014/main" id="{F131F53C-BE07-0824-0BCC-757D6441CC7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2929" y="0"/>
            <a:ext cx="7325095" cy="3086152"/>
          </a:xfrm>
          <a:prstGeom prst="rect">
            <a:avLst/>
          </a:prstGeom>
          <a:solidFill>
            <a:schemeClr val="tx1"/>
          </a:solidFill>
        </p:spPr>
      </p:pic>
      <p:pic>
        <p:nvPicPr>
          <p:cNvPr id="5" name="Picture 6" descr="Text, letter&#10;&#10;Description automatically generated">
            <a:extLst>
              <a:ext uri="{FF2B5EF4-FFF2-40B4-BE49-F238E27FC236}">
                <a16:creationId xmlns:a16="http://schemas.microsoft.com/office/drawing/2014/main" id="{62141967-D5F1-4318-3CDF-4D8626B9FFC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94021" y="356877"/>
            <a:ext cx="5167745" cy="1458083"/>
          </a:xfrm>
          <a:prstGeom prst="rect">
            <a:avLst/>
          </a:prstGeom>
        </p:spPr>
      </p:pic>
      <p:pic>
        <p:nvPicPr>
          <p:cNvPr id="6" name="Picture 7" descr="Table&#10;&#10;Description automatically generated">
            <a:extLst>
              <a:ext uri="{FF2B5EF4-FFF2-40B4-BE49-F238E27FC236}">
                <a16:creationId xmlns:a16="http://schemas.microsoft.com/office/drawing/2014/main" id="{1536EF8B-EF3E-06AA-CF2D-BF4D55D25FE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02929" y="3250497"/>
            <a:ext cx="6221840" cy="3607503"/>
          </a:xfrm>
          <a:prstGeom prst="rect">
            <a:avLst/>
          </a:prstGeom>
        </p:spPr>
      </p:pic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6CC85411-CD4E-CC2D-42F6-DE4246CAF8F8}"/>
              </a:ext>
            </a:extLst>
          </p:cNvPr>
          <p:cNvCxnSpPr/>
          <p:nvPr/>
        </p:nvCxnSpPr>
        <p:spPr>
          <a:xfrm>
            <a:off x="202929" y="3250497"/>
            <a:ext cx="12077561" cy="0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70513122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AC2F4F58-4649-49AE-6CCF-F8F35716EC9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4251" y="0"/>
            <a:ext cx="5814947" cy="6858000"/>
          </a:xfrm>
          <a:prstGeom prst="rect">
            <a:avLst/>
          </a:prstGeom>
        </p:spPr>
      </p:pic>
      <p:pic>
        <p:nvPicPr>
          <p:cNvPr id="4" name="Picture 6" descr="Text, letter&#10;&#10;Description automatically generated">
            <a:extLst>
              <a:ext uri="{FF2B5EF4-FFF2-40B4-BE49-F238E27FC236}">
                <a16:creationId xmlns:a16="http://schemas.microsoft.com/office/drawing/2014/main" id="{69E6EB05-1105-E8B1-E32C-512ABDB36F9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1915" y="1269502"/>
            <a:ext cx="2040577" cy="1848882"/>
          </a:xfrm>
          <a:prstGeom prst="rect">
            <a:avLst/>
          </a:prstGeom>
        </p:spPr>
      </p:pic>
      <p:pic>
        <p:nvPicPr>
          <p:cNvPr id="5" name="Picture 7" descr="Shape, arrow&#10;&#10;Description automatically generated">
            <a:extLst>
              <a:ext uri="{FF2B5EF4-FFF2-40B4-BE49-F238E27FC236}">
                <a16:creationId xmlns:a16="http://schemas.microsoft.com/office/drawing/2014/main" id="{FA96B01D-E378-A65B-C241-DB16D7CE040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7172" y="3505363"/>
            <a:ext cx="1871703" cy="2050685"/>
          </a:xfrm>
          <a:prstGeom prst="rect">
            <a:avLst/>
          </a:prstGeom>
        </p:spPr>
      </p:pic>
      <p:sp>
        <p:nvSpPr>
          <p:cNvPr id="6" name="Arrow: Down 5">
            <a:extLst>
              <a:ext uri="{FF2B5EF4-FFF2-40B4-BE49-F238E27FC236}">
                <a16:creationId xmlns:a16="http://schemas.microsoft.com/office/drawing/2014/main" id="{83E523A9-552F-9941-A23E-444ACD4EC042}"/>
              </a:ext>
            </a:extLst>
          </p:cNvPr>
          <p:cNvSpPr/>
          <p:nvPr/>
        </p:nvSpPr>
        <p:spPr>
          <a:xfrm rot="16200000">
            <a:off x="3908371" y="788090"/>
            <a:ext cx="458966" cy="2854683"/>
          </a:xfrm>
          <a:prstGeom prst="downArrow">
            <a:avLst/>
          </a:prstGeom>
          <a:solidFill>
            <a:srgbClr val="FFC000"/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Arrow: Down 6">
            <a:extLst>
              <a:ext uri="{FF2B5EF4-FFF2-40B4-BE49-F238E27FC236}">
                <a16:creationId xmlns:a16="http://schemas.microsoft.com/office/drawing/2014/main" id="{6CC6BC08-DB33-751C-1AE7-363223C67A0E}"/>
              </a:ext>
            </a:extLst>
          </p:cNvPr>
          <p:cNvSpPr/>
          <p:nvPr/>
        </p:nvSpPr>
        <p:spPr>
          <a:xfrm rot="16200000">
            <a:off x="3923215" y="3093377"/>
            <a:ext cx="449070" cy="2874475"/>
          </a:xfrm>
          <a:prstGeom prst="downArrow">
            <a:avLst/>
          </a:prstGeom>
          <a:solidFill>
            <a:srgbClr val="FFC000"/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13" descr="Text&#10;&#10;Description automatically generated">
            <a:extLst>
              <a:ext uri="{FF2B5EF4-FFF2-40B4-BE49-F238E27FC236}">
                <a16:creationId xmlns:a16="http://schemas.microsoft.com/office/drawing/2014/main" id="{DD02D489-B9B1-57D9-23C9-C88E82F7E5F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969198" y="1462489"/>
            <a:ext cx="5870367" cy="666226"/>
          </a:xfrm>
          <a:prstGeom prst="rect">
            <a:avLst/>
          </a:prstGeom>
        </p:spPr>
      </p:pic>
      <p:pic>
        <p:nvPicPr>
          <p:cNvPr id="9" name="Picture 14" descr="Logo&#10;&#10;Description automatically generated">
            <a:extLst>
              <a:ext uri="{FF2B5EF4-FFF2-40B4-BE49-F238E27FC236}">
                <a16:creationId xmlns:a16="http://schemas.microsoft.com/office/drawing/2014/main" id="{7415933C-BEE7-A98A-7E79-945B0AF96C2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833216" y="2215431"/>
            <a:ext cx="5820887" cy="673469"/>
          </a:xfrm>
          <a:prstGeom prst="rect">
            <a:avLst/>
          </a:prstGeom>
        </p:spPr>
      </p:pic>
      <p:pic>
        <p:nvPicPr>
          <p:cNvPr id="10" name="Picture 15" descr="A picture containing diagram&#10;&#10;Description automatically generated">
            <a:extLst>
              <a:ext uri="{FF2B5EF4-FFF2-40B4-BE49-F238E27FC236}">
                <a16:creationId xmlns:a16="http://schemas.microsoft.com/office/drawing/2014/main" id="{85409A04-51EF-5429-C3FD-E535CC19567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018678" y="4100810"/>
            <a:ext cx="5316186" cy="8649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3714358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03427A18-73F0-5537-A354-BFD768C92B0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46021" y="0"/>
            <a:ext cx="709995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6931932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45E07F4F-0A60-4059-83DF-67D5497FF3D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75915" y="547285"/>
            <a:ext cx="7840169" cy="57634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95868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DF9419F-062A-5C4B-95B6-D33C0DA1AF4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16346EB2-EAD2-3F7A-5502-ACAD00A53D2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92144" y="1927157"/>
            <a:ext cx="3821856" cy="930671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D719E665-CAAE-9BDA-F48F-7FB632B006B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69628" y="445895"/>
            <a:ext cx="6407894" cy="960117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B85F422F-6674-B468-C737-B0990B5F924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69628" y="3678912"/>
            <a:ext cx="6796797" cy="6425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72582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F212C28-9712-6408-9767-D6EE9EE89C7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3DE9323D-A263-48E1-44C9-E73BBFCE470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92144" y="1927157"/>
            <a:ext cx="3821856" cy="930671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A5D75EE9-06DB-542A-CFEC-EA8E0C8C858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69628" y="445895"/>
            <a:ext cx="6407894" cy="960117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726E52C5-951E-A709-DE48-12A62DF9F9C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69628" y="3678912"/>
            <a:ext cx="6796797" cy="642522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140476DF-03AB-06A0-675D-F1A9FCFAFF4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94730" y="5130728"/>
            <a:ext cx="10512910" cy="10846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473980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3EB1166-7D9A-721F-0E86-57C3A265D3A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C5F952A2-9EE3-63B5-E79B-A5756F5C1AA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92144" y="1927157"/>
            <a:ext cx="3821856" cy="930671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DC627E33-06A8-7EDC-CC0E-7FE129E609C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69628" y="445895"/>
            <a:ext cx="6407894" cy="960117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41E3753C-FCC9-52B8-3D29-03C87268A9E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69628" y="3678912"/>
            <a:ext cx="6796797" cy="642522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6EAAA84B-8A70-A5A1-26EC-6A03E8CEB65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94730" y="5130728"/>
            <a:ext cx="10512910" cy="1084665"/>
          </a:xfrm>
          <a:prstGeom prst="rect">
            <a:avLst/>
          </a:prstGeom>
        </p:spPr>
      </p:pic>
      <p:sp>
        <p:nvSpPr>
          <p:cNvPr id="12" name="Flowchart: Alternate Process 11">
            <a:extLst>
              <a:ext uri="{FF2B5EF4-FFF2-40B4-BE49-F238E27FC236}">
                <a16:creationId xmlns:a16="http://schemas.microsoft.com/office/drawing/2014/main" id="{45296AA3-3EDA-5461-B67E-4C86A700751A}"/>
              </a:ext>
            </a:extLst>
          </p:cNvPr>
          <p:cNvSpPr/>
          <p:nvPr/>
        </p:nvSpPr>
        <p:spPr>
          <a:xfrm rot="16200000">
            <a:off x="7556089" y="5048863"/>
            <a:ext cx="570272" cy="1052053"/>
          </a:xfrm>
          <a:prstGeom prst="flowChartAlternateProcess">
            <a:avLst/>
          </a:prstGeom>
          <a:ln w="38100">
            <a:solidFill>
              <a:srgbClr val="FF0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13" name="Flowchart: Alternate Process 12">
            <a:extLst>
              <a:ext uri="{FF2B5EF4-FFF2-40B4-BE49-F238E27FC236}">
                <a16:creationId xmlns:a16="http://schemas.microsoft.com/office/drawing/2014/main" id="{3D399C38-8233-50A2-00E4-A962E4AD1E51}"/>
              </a:ext>
            </a:extLst>
          </p:cNvPr>
          <p:cNvSpPr/>
          <p:nvPr/>
        </p:nvSpPr>
        <p:spPr>
          <a:xfrm rot="16200000">
            <a:off x="8851491" y="5105397"/>
            <a:ext cx="570272" cy="938985"/>
          </a:xfrm>
          <a:prstGeom prst="flowChartAlternateProcess">
            <a:avLst/>
          </a:prstGeom>
          <a:ln w="38100">
            <a:solidFill>
              <a:srgbClr val="FF0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14" name="Flowchart: Alternate Process 13">
            <a:extLst>
              <a:ext uri="{FF2B5EF4-FFF2-40B4-BE49-F238E27FC236}">
                <a16:creationId xmlns:a16="http://schemas.microsoft.com/office/drawing/2014/main" id="{B8CBAB82-1DBB-31C3-FD92-9B1F9156E30C}"/>
              </a:ext>
            </a:extLst>
          </p:cNvPr>
          <p:cNvSpPr/>
          <p:nvPr/>
        </p:nvSpPr>
        <p:spPr>
          <a:xfrm rot="16200000">
            <a:off x="9828089" y="5331541"/>
            <a:ext cx="642522" cy="486695"/>
          </a:xfrm>
          <a:prstGeom prst="flowChartAlternateProcess">
            <a:avLst/>
          </a:prstGeom>
          <a:ln w="38100">
            <a:solidFill>
              <a:srgbClr val="FFC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pic>
        <p:nvPicPr>
          <p:cNvPr id="16" name="Graphic 15" descr="Skull with solid fill">
            <a:extLst>
              <a:ext uri="{FF2B5EF4-FFF2-40B4-BE49-F238E27FC236}">
                <a16:creationId xmlns:a16="http://schemas.microsoft.com/office/drawing/2014/main" id="{DACB51BE-B3D7-D7E9-A369-D00207D5587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5776452" y="5943600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914049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100000">
              <a:schemeClr val="bg2">
                <a:tint val="90000"/>
                <a:lumMod val="120000"/>
              </a:schemeClr>
            </a:gs>
            <a:gs pos="100000">
              <a:schemeClr val="bg2">
                <a:shade val="98000"/>
                <a:satMod val="120000"/>
                <a:lumMod val="98000"/>
              </a:schemeClr>
            </a:gs>
          </a:gsLst>
          <a:lin ang="12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A picture containing text, clock, antenna&#10;&#10;Description automatically generated">
            <a:extLst>
              <a:ext uri="{FF2B5EF4-FFF2-40B4-BE49-F238E27FC236}">
                <a16:creationId xmlns:a16="http://schemas.microsoft.com/office/drawing/2014/main" id="{3B48AEFB-30BC-C6E8-A3A5-68CC41711CA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19061" y="2508818"/>
            <a:ext cx="8703367" cy="1374012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A10ACB1A-9E07-6FBB-533A-F29ED890E24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23946" y="338541"/>
            <a:ext cx="8144108" cy="16711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7842856"/>
      </p:ext>
    </p:extLst>
  </p:cSld>
  <p:clrMapOvr>
    <a:masterClrMapping/>
  </p:clrMapOvr>
</p:sld>
</file>

<file path=ppt/theme/theme1.xml><?xml version="1.0" encoding="utf-8"?>
<a:theme xmlns:a="http://schemas.openxmlformats.org/drawingml/2006/main" name="Wisp">
  <a:themeElements>
    <a:clrScheme name="Wisp">
      <a:dk1>
        <a:sysClr val="windowText" lastClr="000000"/>
      </a:dk1>
      <a:lt1>
        <a:sysClr val="window" lastClr="FFFFFF"/>
      </a:lt1>
      <a:dk2>
        <a:srgbClr val="2E5369"/>
      </a:dk2>
      <a:lt2>
        <a:srgbClr val="CFE2E7"/>
      </a:lt2>
      <a:accent1>
        <a:srgbClr val="353535"/>
      </a:accent1>
      <a:accent2>
        <a:srgbClr val="31B4E6"/>
      </a:accent2>
      <a:accent3>
        <a:srgbClr val="265991"/>
      </a:accent3>
      <a:accent4>
        <a:srgbClr val="7E40CC"/>
      </a:accent4>
      <a:accent5>
        <a:srgbClr val="B927E9"/>
      </a:accent5>
      <a:accent6>
        <a:srgbClr val="E833BF"/>
      </a:accent6>
      <a:hlink>
        <a:srgbClr val="2DA0F1"/>
      </a:hlink>
      <a:folHlink>
        <a:srgbClr val="7ED1E6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4F34B87B-9C7A-41AE-A6CB-48536223DFF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2694</TotalTime>
  <Words>369</Words>
  <Application>Microsoft Office PowerPoint</Application>
  <PresentationFormat>Widescreen</PresentationFormat>
  <Paragraphs>76</Paragraphs>
  <Slides>57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57</vt:i4>
      </vt:variant>
    </vt:vector>
  </HeadingPairs>
  <TitlesOfParts>
    <vt:vector size="63" baseType="lpstr">
      <vt:lpstr>Aptos</vt:lpstr>
      <vt:lpstr>Arial</vt:lpstr>
      <vt:lpstr>Cambria Math</vt:lpstr>
      <vt:lpstr>Century Gothic</vt:lpstr>
      <vt:lpstr>Wingdings 3</vt:lpstr>
      <vt:lpstr>Wisp</vt:lpstr>
      <vt:lpstr>Perturbative Unitarity Constraints in some Spin-1 DM Models under the 〖SU(2)〗_L representation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Phenomenological results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Gonzalo Iván Benítez Irarrázabal</dc:creator>
  <cp:lastModifiedBy>Gonzalo Iván Benítez Irarrázabal</cp:lastModifiedBy>
  <cp:revision>27</cp:revision>
  <dcterms:created xsi:type="dcterms:W3CDTF">2024-12-19T15:12:48Z</dcterms:created>
  <dcterms:modified xsi:type="dcterms:W3CDTF">2025-01-08T03:06:08Z</dcterms:modified>
</cp:coreProperties>
</file>