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718" r:id="rId2"/>
    <p:sldMasterId id="2147483747" r:id="rId3"/>
  </p:sldMasterIdLst>
  <p:notesMasterIdLst>
    <p:notesMasterId r:id="rId34"/>
  </p:notesMasterIdLst>
  <p:handoutMasterIdLst>
    <p:handoutMasterId r:id="rId35"/>
  </p:handoutMasterIdLst>
  <p:sldIdLst>
    <p:sldId id="776" r:id="rId4"/>
    <p:sldId id="925" r:id="rId5"/>
    <p:sldId id="891" r:id="rId6"/>
    <p:sldId id="889" r:id="rId7"/>
    <p:sldId id="892" r:id="rId8"/>
    <p:sldId id="890" r:id="rId9"/>
    <p:sldId id="894" r:id="rId10"/>
    <p:sldId id="895" r:id="rId11"/>
    <p:sldId id="887" r:id="rId12"/>
    <p:sldId id="896" r:id="rId13"/>
    <p:sldId id="888" r:id="rId14"/>
    <p:sldId id="899" r:id="rId15"/>
    <p:sldId id="898" r:id="rId16"/>
    <p:sldId id="902" r:id="rId17"/>
    <p:sldId id="901" r:id="rId18"/>
    <p:sldId id="915" r:id="rId19"/>
    <p:sldId id="903" r:id="rId20"/>
    <p:sldId id="904" r:id="rId21"/>
    <p:sldId id="905" r:id="rId22"/>
    <p:sldId id="906" r:id="rId23"/>
    <p:sldId id="916" r:id="rId24"/>
    <p:sldId id="907" r:id="rId25"/>
    <p:sldId id="920" r:id="rId26"/>
    <p:sldId id="909" r:id="rId27"/>
    <p:sldId id="921" r:id="rId28"/>
    <p:sldId id="924" r:id="rId29"/>
    <p:sldId id="912" r:id="rId30"/>
    <p:sldId id="928" r:id="rId31"/>
    <p:sldId id="926" r:id="rId32"/>
    <p:sldId id="927" r:id="rId33"/>
  </p:sldIdLst>
  <p:sldSz cx="9144000" cy="6858000" type="screen4x3"/>
  <p:notesSz cx="9926638" cy="6797675"/>
  <p:defaultTextStyle>
    <a:defPPr>
      <a:defRPr lang="de-DE"/>
    </a:defPPr>
    <a:lvl1pPr marL="0" algn="l" defTabSz="91428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44" algn="l" defTabSz="91428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87" algn="l" defTabSz="91428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31" algn="l" defTabSz="91428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574" algn="l" defTabSz="91428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17" algn="l" defTabSz="91428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861" algn="l" defTabSz="91428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004" algn="l" defTabSz="91428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148" algn="l" defTabSz="91428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288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CCFF"/>
    <a:srgbClr val="0000FF"/>
    <a:srgbClr val="0099FF"/>
    <a:srgbClr val="FF0000"/>
    <a:srgbClr val="0066CC"/>
    <a:srgbClr val="FFCC00"/>
    <a:srgbClr val="0033CC"/>
    <a:srgbClr val="0501C8"/>
    <a:srgbClr val="00599D"/>
    <a:srgbClr val="0017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3B4B98B0-60AC-42C2-AFA5-B58CD77FA1E5}" styleName="Helle Formatvorlage 1 - Akz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C083E6E3-FA7D-4D7B-A595-EF9225AFEA82}" styleName="Helle Formatvorlage 1 - Akz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35" autoAdjust="0"/>
    <p:restoredTop sz="95149" autoAdjust="0"/>
  </p:normalViewPr>
  <p:slideViewPr>
    <p:cSldViewPr showGuides="1">
      <p:cViewPr>
        <p:scale>
          <a:sx n="125" d="100"/>
          <a:sy n="125" d="100"/>
        </p:scale>
        <p:origin x="456" y="138"/>
      </p:cViewPr>
      <p:guideLst>
        <p:guide orient="horz" pos="2160"/>
        <p:guide pos="2880"/>
        <p:guide orient="horz" pos="2886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-192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tableStyles" Target="tableStyles.xml"/><Relationship Id="rId21" Type="http://schemas.openxmlformats.org/officeDocument/2006/relationships/slide" Target="slides/slide18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4" y="3"/>
            <a:ext cx="4301839" cy="339514"/>
          </a:xfrm>
          <a:prstGeom prst="rect">
            <a:avLst/>
          </a:prstGeom>
        </p:spPr>
        <p:txBody>
          <a:bodyPr vert="horz" lIns="88208" tIns="44104" rIns="88208" bIns="4410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22582" y="3"/>
            <a:ext cx="4301839" cy="339514"/>
          </a:xfrm>
          <a:prstGeom prst="rect">
            <a:avLst/>
          </a:prstGeom>
        </p:spPr>
        <p:txBody>
          <a:bodyPr vert="horz" lIns="88208" tIns="44104" rIns="88208" bIns="44104" rtlCol="0"/>
          <a:lstStyle>
            <a:lvl1pPr algn="r">
              <a:defRPr sz="1200"/>
            </a:lvl1pPr>
          </a:lstStyle>
          <a:p>
            <a:fld id="{DE050BE4-9F03-4392-BE99-BE9ADEE46FB8}" type="datetimeFigureOut">
              <a:rPr lang="en-US" smtClean="0"/>
              <a:t>1/9/2023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4" y="6457108"/>
            <a:ext cx="4301839" cy="339514"/>
          </a:xfrm>
          <a:prstGeom prst="rect">
            <a:avLst/>
          </a:prstGeom>
        </p:spPr>
        <p:txBody>
          <a:bodyPr vert="horz" lIns="88208" tIns="44104" rIns="88208" bIns="4410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22582" y="6457108"/>
            <a:ext cx="4301839" cy="339514"/>
          </a:xfrm>
          <a:prstGeom prst="rect">
            <a:avLst/>
          </a:prstGeom>
        </p:spPr>
        <p:txBody>
          <a:bodyPr vert="horz" lIns="88208" tIns="44104" rIns="88208" bIns="44104" rtlCol="0" anchor="b"/>
          <a:lstStyle>
            <a:lvl1pPr algn="r">
              <a:defRPr sz="1200"/>
            </a:lvl1pPr>
          </a:lstStyle>
          <a:p>
            <a:fld id="{1D050C23-6155-4F7A-8D73-FD7AB907DDB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56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4301541" cy="339884"/>
          </a:xfrm>
          <a:prstGeom prst="rect">
            <a:avLst/>
          </a:prstGeom>
        </p:spPr>
        <p:txBody>
          <a:bodyPr vert="horz" lIns="95547" tIns="47774" rIns="95547" bIns="47774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5622802" y="2"/>
            <a:ext cx="4301541" cy="339884"/>
          </a:xfrm>
          <a:prstGeom prst="rect">
            <a:avLst/>
          </a:prstGeom>
        </p:spPr>
        <p:txBody>
          <a:bodyPr vert="horz" lIns="95547" tIns="47774" rIns="95547" bIns="47774" rtlCol="0"/>
          <a:lstStyle>
            <a:lvl1pPr algn="r">
              <a:defRPr sz="1300"/>
            </a:lvl1pPr>
          </a:lstStyle>
          <a:p>
            <a:fld id="{ABAC3B99-E295-49DF-96E0-F075BAB0B32A}" type="datetimeFigureOut">
              <a:rPr lang="en-US" smtClean="0"/>
              <a:t>1/9/2023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265488" y="512763"/>
            <a:ext cx="3395662" cy="2546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47" tIns="47774" rIns="95547" bIns="47774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992665" y="3228898"/>
            <a:ext cx="7941310" cy="3058953"/>
          </a:xfrm>
          <a:prstGeom prst="rect">
            <a:avLst/>
          </a:prstGeom>
        </p:spPr>
        <p:txBody>
          <a:bodyPr vert="horz" lIns="95547" tIns="47774" rIns="95547" bIns="47774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2" y="6456614"/>
            <a:ext cx="4301541" cy="339884"/>
          </a:xfrm>
          <a:prstGeom prst="rect">
            <a:avLst/>
          </a:prstGeom>
        </p:spPr>
        <p:txBody>
          <a:bodyPr vert="horz" lIns="95547" tIns="47774" rIns="95547" bIns="47774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5622802" y="6456614"/>
            <a:ext cx="4301541" cy="339884"/>
          </a:xfrm>
          <a:prstGeom prst="rect">
            <a:avLst/>
          </a:prstGeom>
        </p:spPr>
        <p:txBody>
          <a:bodyPr vert="horz" lIns="95547" tIns="47774" rIns="95547" bIns="47774" rtlCol="0" anchor="b"/>
          <a:lstStyle>
            <a:lvl1pPr algn="r">
              <a:defRPr sz="1300"/>
            </a:lvl1pPr>
          </a:lstStyle>
          <a:p>
            <a:fld id="{F8236253-8914-4ABD-A69D-8D1A74C4B15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76402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8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44" algn="l" defTabSz="91428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87" algn="l" defTabSz="91428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31" algn="l" defTabSz="91428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574" algn="l" defTabSz="91428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17" algn="l" defTabSz="91428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861" algn="l" defTabSz="91428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04" algn="l" defTabSz="91428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148" algn="l" defTabSz="91428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44395"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67320" indent="-295124" defTabSz="944395"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80492" indent="-236098" defTabSz="944395"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52690" indent="-236098" defTabSz="944395"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124887" indent="-236098" defTabSz="944395"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60762" indent="-236098" defTabSz="94439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96637" indent="-236098" defTabSz="94439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32511" indent="-236098" defTabSz="94439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68386" indent="-236098" defTabSz="94439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4BEEFC36-3AED-4289-9E87-F378DD337766}" type="slidenum">
              <a:rPr lang="en-GB" altLang="de-DE" sz="1300">
                <a:solidFill>
                  <a:srgbClr val="000000"/>
                </a:solidFill>
              </a:rPr>
              <a:pPr/>
              <a:t>1</a:t>
            </a:fld>
            <a:endParaRPr lang="en-GB" altLang="de-DE" sz="1300">
              <a:solidFill>
                <a:srgbClr val="000000"/>
              </a:solidFill>
            </a:endParaRPr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084888" y="441325"/>
            <a:ext cx="2128837" cy="1597025"/>
          </a:xfrm>
          <a:solidFill>
            <a:srgbClr val="FFFFFF"/>
          </a:solidFill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11639" y="2193450"/>
            <a:ext cx="9885253" cy="177220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80613" tIns="40305" rIns="80613" bIns="40305" anchor="ctr"/>
          <a:lstStyle/>
          <a:p>
            <a:pPr eaLnBrk="1" hangingPunct="1"/>
            <a:endParaRPr lang="de-DE" altLang="en-US" dirty="0"/>
          </a:p>
        </p:txBody>
      </p:sp>
    </p:spTree>
    <p:extLst>
      <p:ext uri="{BB962C8B-B14F-4D97-AF65-F5344CB8AC3E}">
        <p14:creationId xmlns:p14="http://schemas.microsoft.com/office/powerpoint/2010/main" val="7911130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D383354-F870-4D3D-BE2F-F5D518F3C40A}" type="slidenum">
              <a:rPr lang="fr-FR"/>
              <a:pPr/>
              <a:t>12</a:t>
            </a:fld>
            <a:endParaRPr lang="fr-FR"/>
          </a:p>
        </p:txBody>
      </p:sp>
      <p:sp>
        <p:nvSpPr>
          <p:cNvPr id="95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67075" y="509588"/>
            <a:ext cx="3400425" cy="2549525"/>
          </a:xfrm>
          <a:ln/>
        </p:spPr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23384" y="3229307"/>
            <a:ext cx="7283047" cy="3060564"/>
          </a:xfrm>
        </p:spPr>
        <p:txBody>
          <a:bodyPr lIns="87923" tIns="43961" rIns="87923" bIns="43961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1302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image" Target="../media/image2.jpeg"/><Relationship Id="rId7" Type="http://schemas.openxmlformats.org/officeDocument/2006/relationships/oleObject" Target="../embeddings/oleObject1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5.png"/><Relationship Id="rId4" Type="http://schemas.openxmlformats.org/officeDocument/2006/relationships/image" Target="../media/image6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Bild 4" descr="fair-fotomontage_300dpi.jpg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44" r="11669" b="8167"/>
          <a:stretch/>
        </p:blipFill>
        <p:spPr>
          <a:xfrm>
            <a:off x="2771800" y="13649"/>
            <a:ext cx="3422539" cy="1905639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829" y="13649"/>
            <a:ext cx="2952000" cy="1990291"/>
          </a:xfrm>
          <a:prstGeom prst="rect">
            <a:avLst/>
          </a:prstGeom>
        </p:spPr>
      </p:pic>
      <p:pic>
        <p:nvPicPr>
          <p:cNvPr id="2" name="Grafik 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0221" y="-532265"/>
            <a:ext cx="3073779" cy="3073779"/>
          </a:xfrm>
          <a:prstGeom prst="rect">
            <a:avLst/>
          </a:prstGeom>
        </p:spPr>
      </p:pic>
      <p:sp>
        <p:nvSpPr>
          <p:cNvPr id="48131" name="Line 3"/>
          <p:cNvSpPr>
            <a:spLocks noChangeShapeType="1"/>
          </p:cNvSpPr>
          <p:nvPr/>
        </p:nvSpPr>
        <p:spPr bwMode="auto">
          <a:xfrm>
            <a:off x="6048375" y="1"/>
            <a:ext cx="0" cy="1938338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8" tIns="45715" rIns="91428" bIns="45715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48132" name="Line 4"/>
          <p:cNvSpPr>
            <a:spLocks noChangeShapeType="1"/>
          </p:cNvSpPr>
          <p:nvPr/>
        </p:nvSpPr>
        <p:spPr bwMode="auto">
          <a:xfrm>
            <a:off x="3082925" y="0"/>
            <a:ext cx="0" cy="1931988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8" tIns="45715" rIns="91428" bIns="45715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48134" name="Rectangle 6"/>
          <p:cNvSpPr>
            <a:spLocks noChangeArrowheads="1"/>
          </p:cNvSpPr>
          <p:nvPr/>
        </p:nvSpPr>
        <p:spPr bwMode="auto">
          <a:xfrm>
            <a:off x="4356100" y="6035676"/>
            <a:ext cx="1404938" cy="84138"/>
          </a:xfrm>
          <a:prstGeom prst="rect">
            <a:avLst/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8" tIns="45715" rIns="91428" bIns="45715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48135" name="Rectangle 7"/>
          <p:cNvSpPr>
            <a:spLocks noChangeArrowheads="1"/>
          </p:cNvSpPr>
          <p:nvPr/>
        </p:nvSpPr>
        <p:spPr bwMode="auto">
          <a:xfrm>
            <a:off x="5757863" y="6035676"/>
            <a:ext cx="1404937" cy="84138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8" tIns="45715" rIns="91428" bIns="45715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48136" name="Rectangle 8"/>
          <p:cNvSpPr>
            <a:spLocks noChangeArrowheads="1"/>
          </p:cNvSpPr>
          <p:nvPr/>
        </p:nvSpPr>
        <p:spPr bwMode="auto">
          <a:xfrm>
            <a:off x="7162801" y="6035676"/>
            <a:ext cx="1404938" cy="84138"/>
          </a:xfrm>
          <a:prstGeom prst="rect">
            <a:avLst/>
          </a:prstGeom>
          <a:solidFill>
            <a:srgbClr val="0033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8" tIns="45715" rIns="91428" bIns="45715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48137" name="Rectangle 9"/>
          <p:cNvSpPr>
            <a:spLocks noChangeArrowheads="1"/>
          </p:cNvSpPr>
          <p:nvPr/>
        </p:nvSpPr>
        <p:spPr bwMode="auto">
          <a:xfrm>
            <a:off x="5757864" y="6119813"/>
            <a:ext cx="2809875" cy="82550"/>
          </a:xfrm>
          <a:prstGeom prst="rect">
            <a:avLst/>
          </a:prstGeom>
          <a:solidFill>
            <a:srgbClr val="00599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8" tIns="45715" rIns="91428" bIns="45715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48138" name="Rectangle 10"/>
          <p:cNvSpPr>
            <a:spLocks noChangeArrowheads="1"/>
          </p:cNvSpPr>
          <p:nvPr/>
        </p:nvSpPr>
        <p:spPr bwMode="auto">
          <a:xfrm>
            <a:off x="4356100" y="6203950"/>
            <a:ext cx="1404938" cy="82550"/>
          </a:xfrm>
          <a:prstGeom prst="rect">
            <a:avLst/>
          </a:prstGeom>
          <a:solidFill>
            <a:srgbClr val="00599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8" tIns="45715" rIns="91428" bIns="45715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48140" name="Rectangle 12"/>
          <p:cNvSpPr>
            <a:spLocks noChangeArrowheads="1"/>
          </p:cNvSpPr>
          <p:nvPr/>
        </p:nvSpPr>
        <p:spPr bwMode="auto">
          <a:xfrm>
            <a:off x="0" y="1919288"/>
            <a:ext cx="9144000" cy="4116387"/>
          </a:xfrm>
          <a:prstGeom prst="rect">
            <a:avLst/>
          </a:prstGeom>
          <a:solidFill>
            <a:srgbClr val="00599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8" tIns="45715" rIns="91428" bIns="45715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pic>
        <p:nvPicPr>
          <p:cNvPr id="48141" name="Picture 13" descr="GSI_Logo_rgb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2689" y="6364289"/>
            <a:ext cx="1016000" cy="320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8142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503239" y="2419350"/>
            <a:ext cx="8064500" cy="1441450"/>
          </a:xfrm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/>
              <a:t>Titelmasterformat durch Klicken bearbeiten</a:t>
            </a:r>
          </a:p>
        </p:txBody>
      </p:sp>
      <p:sp>
        <p:nvSpPr>
          <p:cNvPr id="48143" name="Rectangle 15"/>
          <p:cNvSpPr>
            <a:spLocks noGrp="1" noChangeArrowheads="1"/>
          </p:cNvSpPr>
          <p:nvPr>
            <p:ph type="subTitle" idx="1"/>
          </p:nvPr>
        </p:nvSpPr>
        <p:spPr>
          <a:xfrm>
            <a:off x="503238" y="4124326"/>
            <a:ext cx="6127750" cy="1465263"/>
          </a:xfrm>
        </p:spPr>
        <p:txBody>
          <a:bodyPr anchor="b"/>
          <a:lstStyle>
            <a:lvl1pPr marL="0" indent="0">
              <a:defRPr>
                <a:solidFill>
                  <a:schemeClr val="bg1"/>
                </a:solidFill>
                <a:latin typeface="Arial Narrow" pitchFamily="34" charset="0"/>
              </a:defRPr>
            </a:lvl1pPr>
          </a:lstStyle>
          <a:p>
            <a:pPr lvl="0"/>
            <a:r>
              <a:rPr lang="en-GB" noProof="0"/>
              <a:t>Formatvorlage des Untertitelmasters durch Klicken bearbeiten</a:t>
            </a:r>
          </a:p>
        </p:txBody>
      </p:sp>
      <p:sp>
        <p:nvSpPr>
          <p:cNvPr id="48144" name="Line 16"/>
          <p:cNvSpPr>
            <a:spLocks noChangeShapeType="1"/>
          </p:cNvSpPr>
          <p:nvPr/>
        </p:nvSpPr>
        <p:spPr bwMode="auto">
          <a:xfrm rot="-5400000">
            <a:off x="4572000" y="-2633662"/>
            <a:ext cx="0" cy="91440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8" tIns="45715" rIns="91428" bIns="45715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  <p:graphicFrame>
        <p:nvGraphicFramePr>
          <p:cNvPr id="48156" name="Object 28"/>
          <p:cNvGraphicFramePr>
            <a:graphicFrameLocks noChangeAspect="1"/>
          </p:cNvGraphicFramePr>
          <p:nvPr userDrawn="1"/>
        </p:nvGraphicFramePr>
        <p:xfrm>
          <a:off x="6113464" y="6257926"/>
          <a:ext cx="669925" cy="549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07" name="Acrobat Document" r:id="rId7" imgW="5668166" imgH="8019048" progId="AcroExch.Document.7">
                  <p:embed/>
                </p:oleObj>
              </mc:Choice>
              <mc:Fallback>
                <p:oleObj name="Acrobat Document" r:id="rId7" imgW="5668166" imgH="8019048" progId="AcroExch.Document.7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26065" t="27863" r="22342" b="44791"/>
                      <a:stretch>
                        <a:fillRect/>
                      </a:stretch>
                    </p:blipFill>
                    <p:spPr bwMode="auto">
                      <a:xfrm>
                        <a:off x="6113464" y="6257926"/>
                        <a:ext cx="669925" cy="549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 algn="ctr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327953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0DAFC-82C1-4BC5-81C7-B2F41E993F7B}" type="datetime1">
              <a:rPr lang="en-US" smtClean="0"/>
              <a:t>1/9/2023</a:t>
            </a:fld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8BB4C-C463-47A2-BCF4-3737954FEAC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928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829" y="13649"/>
            <a:ext cx="2952000" cy="1990291"/>
          </a:xfrm>
          <a:prstGeom prst="rect">
            <a:avLst/>
          </a:prstGeom>
        </p:spPr>
      </p:pic>
      <p:pic>
        <p:nvPicPr>
          <p:cNvPr id="2" name="Grafik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0221" y="-532265"/>
            <a:ext cx="3073779" cy="3073779"/>
          </a:xfrm>
          <a:prstGeom prst="rect">
            <a:avLst/>
          </a:prstGeom>
        </p:spPr>
      </p:pic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60" t="4549" r="35211"/>
          <a:stretch>
            <a:fillRect/>
          </a:stretch>
        </p:blipFill>
        <p:spPr bwMode="auto">
          <a:xfrm>
            <a:off x="3092451" y="0"/>
            <a:ext cx="2952750" cy="1931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8131" name="Line 3"/>
          <p:cNvSpPr>
            <a:spLocks noChangeShapeType="1"/>
          </p:cNvSpPr>
          <p:nvPr/>
        </p:nvSpPr>
        <p:spPr bwMode="auto">
          <a:xfrm>
            <a:off x="6048375" y="1"/>
            <a:ext cx="0" cy="1938338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8" tIns="45715" rIns="91428" bIns="45715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48132" name="Line 4"/>
          <p:cNvSpPr>
            <a:spLocks noChangeShapeType="1"/>
          </p:cNvSpPr>
          <p:nvPr/>
        </p:nvSpPr>
        <p:spPr bwMode="auto">
          <a:xfrm>
            <a:off x="3082925" y="0"/>
            <a:ext cx="0" cy="1931988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8" tIns="45715" rIns="91428" bIns="45715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48134" name="Rectangle 6"/>
          <p:cNvSpPr>
            <a:spLocks noChangeArrowheads="1"/>
          </p:cNvSpPr>
          <p:nvPr/>
        </p:nvSpPr>
        <p:spPr bwMode="auto">
          <a:xfrm>
            <a:off x="4356100" y="6035676"/>
            <a:ext cx="1404938" cy="84138"/>
          </a:xfrm>
          <a:prstGeom prst="rect">
            <a:avLst/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8" tIns="45715" rIns="91428" bIns="45715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48135" name="Rectangle 7"/>
          <p:cNvSpPr>
            <a:spLocks noChangeArrowheads="1"/>
          </p:cNvSpPr>
          <p:nvPr/>
        </p:nvSpPr>
        <p:spPr bwMode="auto">
          <a:xfrm>
            <a:off x="5757863" y="6035676"/>
            <a:ext cx="1404937" cy="84138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8" tIns="45715" rIns="91428" bIns="45715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48136" name="Rectangle 8"/>
          <p:cNvSpPr>
            <a:spLocks noChangeArrowheads="1"/>
          </p:cNvSpPr>
          <p:nvPr/>
        </p:nvSpPr>
        <p:spPr bwMode="auto">
          <a:xfrm>
            <a:off x="7162801" y="6035676"/>
            <a:ext cx="1404938" cy="84138"/>
          </a:xfrm>
          <a:prstGeom prst="rect">
            <a:avLst/>
          </a:prstGeom>
          <a:solidFill>
            <a:srgbClr val="0033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8" tIns="45715" rIns="91428" bIns="45715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48137" name="Rectangle 9"/>
          <p:cNvSpPr>
            <a:spLocks noChangeArrowheads="1"/>
          </p:cNvSpPr>
          <p:nvPr/>
        </p:nvSpPr>
        <p:spPr bwMode="auto">
          <a:xfrm>
            <a:off x="5757864" y="6119813"/>
            <a:ext cx="2809875" cy="82550"/>
          </a:xfrm>
          <a:prstGeom prst="rect">
            <a:avLst/>
          </a:prstGeom>
          <a:solidFill>
            <a:srgbClr val="00599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8" tIns="45715" rIns="91428" bIns="45715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48138" name="Rectangle 10"/>
          <p:cNvSpPr>
            <a:spLocks noChangeArrowheads="1"/>
          </p:cNvSpPr>
          <p:nvPr/>
        </p:nvSpPr>
        <p:spPr bwMode="auto">
          <a:xfrm>
            <a:off x="4356100" y="6203950"/>
            <a:ext cx="1404938" cy="82550"/>
          </a:xfrm>
          <a:prstGeom prst="rect">
            <a:avLst/>
          </a:prstGeom>
          <a:solidFill>
            <a:srgbClr val="00599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8" tIns="45715" rIns="91428" bIns="45715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48140" name="Rectangle 12"/>
          <p:cNvSpPr>
            <a:spLocks noChangeArrowheads="1"/>
          </p:cNvSpPr>
          <p:nvPr/>
        </p:nvSpPr>
        <p:spPr bwMode="auto">
          <a:xfrm>
            <a:off x="0" y="1919288"/>
            <a:ext cx="9144000" cy="4116387"/>
          </a:xfrm>
          <a:prstGeom prst="rect">
            <a:avLst/>
          </a:prstGeom>
          <a:solidFill>
            <a:srgbClr val="00599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8" tIns="45715" rIns="91428" bIns="45715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pic>
        <p:nvPicPr>
          <p:cNvPr id="48141" name="Picture 13" descr="GSI_Logo_rgb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2689" y="6364289"/>
            <a:ext cx="1016000" cy="320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8142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503239" y="2419350"/>
            <a:ext cx="8064500" cy="1441450"/>
          </a:xfrm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/>
              <a:t>Titelmasterformat durch Klicken bearbeiten</a:t>
            </a:r>
          </a:p>
        </p:txBody>
      </p:sp>
      <p:sp>
        <p:nvSpPr>
          <p:cNvPr id="48143" name="Rectangle 15"/>
          <p:cNvSpPr>
            <a:spLocks noGrp="1" noChangeArrowheads="1"/>
          </p:cNvSpPr>
          <p:nvPr>
            <p:ph type="subTitle" idx="1"/>
          </p:nvPr>
        </p:nvSpPr>
        <p:spPr>
          <a:xfrm>
            <a:off x="503238" y="4124326"/>
            <a:ext cx="6127750" cy="1465263"/>
          </a:xfrm>
        </p:spPr>
        <p:txBody>
          <a:bodyPr anchor="b"/>
          <a:lstStyle>
            <a:lvl1pPr marL="0" indent="0">
              <a:defRPr>
                <a:solidFill>
                  <a:schemeClr val="bg1"/>
                </a:solidFill>
                <a:latin typeface="Arial Narrow" pitchFamily="34" charset="0"/>
              </a:defRPr>
            </a:lvl1pPr>
          </a:lstStyle>
          <a:p>
            <a:pPr lvl="0"/>
            <a:r>
              <a:rPr lang="en-GB" noProof="0"/>
              <a:t>Formatvorlage des Untertitelmasters durch Klicken bearbeiten</a:t>
            </a:r>
          </a:p>
        </p:txBody>
      </p:sp>
      <p:sp>
        <p:nvSpPr>
          <p:cNvPr id="48144" name="Line 16"/>
          <p:cNvSpPr>
            <a:spLocks noChangeShapeType="1"/>
          </p:cNvSpPr>
          <p:nvPr/>
        </p:nvSpPr>
        <p:spPr bwMode="auto">
          <a:xfrm rot="-5400000">
            <a:off x="4572000" y="-2633662"/>
            <a:ext cx="0" cy="91440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8" tIns="45715" rIns="91428" bIns="45715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35025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Yvonne Leifels - IN2P3/GSI 2021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7DC394F-D8E5-46F3-A942-19FD6B33AF44}" type="slidenum">
              <a:rPr lang="de-DE"/>
              <a:pPr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147249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Yvonne Leifels - IN2P3/GSI 2021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06CB60A-4D97-4E08-93CA-E4297F5AFD4A}" type="slidenum">
              <a:rPr lang="de-DE"/>
              <a:pPr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10943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Yvonne Leifels - IN2P3/GSI 2021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20F2564-FC3D-455B-A5C4-38AA51E8D585}" type="slidenum">
              <a:rPr lang="de-DE"/>
              <a:pPr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503364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971578059"/>
      </p:ext>
    </p:extLst>
  </p:cSld>
  <p:clrMapOvr>
    <a:masterClrMapping/>
  </p:clrMapOvr>
  <p:transition spd="med">
    <p:fade thruBlk="1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758745772"/>
      </p:ext>
    </p:extLst>
  </p:cSld>
  <p:clrMapOvr>
    <a:masterClrMapping/>
  </p:clrMapOvr>
  <p:transition spd="med">
    <p:fade thruBlk="1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554000075"/>
      </p:ext>
    </p:extLst>
  </p:cSld>
  <p:clrMapOvr>
    <a:masterClrMapping/>
  </p:clrMapOvr>
  <p:transition spd="med">
    <p:fade thruBlk="1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49903109"/>
      </p:ext>
    </p:extLst>
  </p:cSld>
  <p:clrMapOvr>
    <a:masterClrMapping/>
  </p:clrMapOvr>
  <p:transition spd="med">
    <p:fade thruBlk="1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417050498"/>
      </p:ext>
    </p:extLst>
  </p:cSld>
  <p:clrMapOvr>
    <a:masterClrMapping/>
  </p:clrMapOvr>
  <p:transition spd="med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Yvonne Leifels - IN2P3/GSI 2021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7DC394F-D8E5-46F3-A942-19FD6B33AF44}" type="slidenum">
              <a:rPr lang="de-DE"/>
              <a:pPr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763360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074632853"/>
      </p:ext>
    </p:extLst>
  </p:cSld>
  <p:clrMapOvr>
    <a:masterClrMapping/>
  </p:clrMapOvr>
  <p:transition spd="med">
    <p:fade thruBlk="1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769864727"/>
      </p:ext>
    </p:extLst>
  </p:cSld>
  <p:clrMapOvr>
    <a:masterClrMapping/>
  </p:clrMapOvr>
  <p:transition spd="med">
    <p:fade thruBlk="1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204336108"/>
      </p:ext>
    </p:extLst>
  </p:cSld>
  <p:clrMapOvr>
    <a:masterClrMapping/>
  </p:clrMapOvr>
  <p:transition spd="med">
    <p:fade thruBlk="1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114206694"/>
      </p:ext>
    </p:extLst>
  </p:cSld>
  <p:clrMapOvr>
    <a:masterClrMapping/>
  </p:clrMapOvr>
  <p:transition spd="med">
    <p:fade thruBlk="1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486524"/>
      </p:ext>
    </p:extLst>
  </p:cSld>
  <p:clrMapOvr>
    <a:masterClrMapping/>
  </p:clrMapOvr>
  <p:transition spd="med">
    <p:fade thruBlk="1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190483033"/>
      </p:ext>
    </p:extLst>
  </p:cSld>
  <p:clrMapOvr>
    <a:masterClrMapping/>
  </p:clrMapOvr>
  <p:transition spd="med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4" y="4406901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4" y="290671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44" indent="0">
              <a:buNone/>
              <a:defRPr sz="1800"/>
            </a:lvl2pPr>
            <a:lvl3pPr marL="914287" indent="0">
              <a:buNone/>
              <a:defRPr sz="1600"/>
            </a:lvl3pPr>
            <a:lvl4pPr marL="1371431" indent="0">
              <a:buNone/>
              <a:defRPr sz="1400"/>
            </a:lvl4pPr>
            <a:lvl5pPr marL="1828574" indent="0">
              <a:buNone/>
              <a:defRPr sz="1400"/>
            </a:lvl5pPr>
            <a:lvl6pPr marL="2285717" indent="0">
              <a:buNone/>
              <a:defRPr sz="1400"/>
            </a:lvl6pPr>
            <a:lvl7pPr marL="2742861" indent="0">
              <a:buNone/>
              <a:defRPr sz="1400"/>
            </a:lvl7pPr>
            <a:lvl8pPr marL="3200004" indent="0">
              <a:buNone/>
              <a:defRPr sz="1400"/>
            </a:lvl8pPr>
            <a:lvl9pPr marL="3657148" indent="0">
              <a:buNone/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Yvonne Leifels - IN2P3/GSI 2021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C07BFD5-9181-45B3-9A22-6D65CA2AFF9D}" type="slidenum">
              <a:rPr lang="de-DE"/>
              <a:pPr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956329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87339" y="1125538"/>
            <a:ext cx="4225925" cy="5256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65664" y="1125538"/>
            <a:ext cx="4227512" cy="5256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Yvonne Leifels - IN2P3/GSI 2021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375741-92A5-4CBB-976B-BD40C59E1391}" type="slidenum">
              <a:rPr lang="de-DE"/>
              <a:pPr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03379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44" indent="0">
              <a:buNone/>
              <a:defRPr sz="2000" b="1"/>
            </a:lvl2pPr>
            <a:lvl3pPr marL="914287" indent="0">
              <a:buNone/>
              <a:defRPr sz="1800" b="1"/>
            </a:lvl3pPr>
            <a:lvl4pPr marL="1371431" indent="0">
              <a:buNone/>
              <a:defRPr sz="1600" b="1"/>
            </a:lvl4pPr>
            <a:lvl5pPr marL="1828574" indent="0">
              <a:buNone/>
              <a:defRPr sz="1600" b="1"/>
            </a:lvl5pPr>
            <a:lvl6pPr marL="2285717" indent="0">
              <a:buNone/>
              <a:defRPr sz="1600" b="1"/>
            </a:lvl6pPr>
            <a:lvl7pPr marL="2742861" indent="0">
              <a:buNone/>
              <a:defRPr sz="1600" b="1"/>
            </a:lvl7pPr>
            <a:lvl8pPr marL="3200004" indent="0">
              <a:buNone/>
              <a:defRPr sz="1600" b="1"/>
            </a:lvl8pPr>
            <a:lvl9pPr marL="3657148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44" indent="0">
              <a:buNone/>
              <a:defRPr sz="2000" b="1"/>
            </a:lvl2pPr>
            <a:lvl3pPr marL="914287" indent="0">
              <a:buNone/>
              <a:defRPr sz="1800" b="1"/>
            </a:lvl3pPr>
            <a:lvl4pPr marL="1371431" indent="0">
              <a:buNone/>
              <a:defRPr sz="1600" b="1"/>
            </a:lvl4pPr>
            <a:lvl5pPr marL="1828574" indent="0">
              <a:buNone/>
              <a:defRPr sz="1600" b="1"/>
            </a:lvl5pPr>
            <a:lvl6pPr marL="2285717" indent="0">
              <a:buNone/>
              <a:defRPr sz="1600" b="1"/>
            </a:lvl6pPr>
            <a:lvl7pPr marL="2742861" indent="0">
              <a:buNone/>
              <a:defRPr sz="1600" b="1"/>
            </a:lvl7pPr>
            <a:lvl8pPr marL="3200004" indent="0">
              <a:buNone/>
              <a:defRPr sz="1600" b="1"/>
            </a:lvl8pPr>
            <a:lvl9pPr marL="3657148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Yvonne Leifels - IN2P3/GSI 2021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8E7E588-2C65-4120-92C6-3F3CDEB3CC37}" type="slidenum">
              <a:rPr lang="de-DE"/>
              <a:pPr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98644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Yvonne Leifels - IN2P3/GSI 2021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06CB60A-4D97-4E08-93CA-E4297F5AFD4A}" type="slidenum">
              <a:rPr lang="de-DE"/>
              <a:pPr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51135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Yvonne Leifels - IN2P3/GSI 2021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20F2564-FC3D-455B-A5C4-38AA51E8D585}" type="slidenum">
              <a:rPr lang="de-DE"/>
              <a:pPr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157814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Yvonne Leifels - IN2P3/GSI 2021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EA96DF2-08C1-4681-9E85-6736E0A1EF5E}" type="slidenum">
              <a:rPr lang="de-DE"/>
              <a:pPr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489416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el und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87339" y="225425"/>
            <a:ext cx="8605837" cy="490538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abellenplatzhalter 2"/>
          <p:cNvSpPr>
            <a:spLocks noGrp="1"/>
          </p:cNvSpPr>
          <p:nvPr>
            <p:ph type="tbl" idx="1"/>
          </p:nvPr>
        </p:nvSpPr>
        <p:spPr>
          <a:xfrm>
            <a:off x="287339" y="1125538"/>
            <a:ext cx="8605837" cy="525621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-36512" y="6607175"/>
            <a:ext cx="4392613" cy="250825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Yvonne Leifels - IN2P3/GSI 2021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>
          <a:xfrm>
            <a:off x="8316913" y="6607175"/>
            <a:ext cx="728662" cy="250825"/>
          </a:xfrm>
        </p:spPr>
        <p:txBody>
          <a:bodyPr/>
          <a:lstStyle>
            <a:lvl1pPr>
              <a:defRPr/>
            </a:lvl1pPr>
          </a:lstStyle>
          <a:p>
            <a:fld id="{4F603D80-AEB3-4D67-AF47-2220C323D80F}" type="slidenum">
              <a:rPr lang="de-DE"/>
              <a:pPr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901350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image" Target="../media/image7.jpeg"/><Relationship Id="rId18" Type="http://schemas.openxmlformats.org/officeDocument/2006/relationships/image" Target="../media/image12.png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17" Type="http://schemas.openxmlformats.org/officeDocument/2006/relationships/image" Target="../media/image11.png"/><Relationship Id="rId2" Type="http://schemas.openxmlformats.org/officeDocument/2006/relationships/slideLayout" Target="../slideLayouts/slideLayout16.xml"/><Relationship Id="rId16" Type="http://schemas.openxmlformats.org/officeDocument/2006/relationships/image" Target="../media/image10.png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image" Target="../media/image9.png"/><Relationship Id="rId10" Type="http://schemas.openxmlformats.org/officeDocument/2006/relationships/slideLayout" Target="../slideLayouts/slideLayout24.xml"/><Relationship Id="rId19" Type="http://schemas.openxmlformats.org/officeDocument/2006/relationships/image" Target="../media/image13.png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image" Target="../media/image8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87339" y="225425"/>
            <a:ext cx="8605837" cy="490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Titelmasterformat durch Klicken bearbeiten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7339" y="1125538"/>
            <a:ext cx="8605837" cy="5256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err="1"/>
              <a:t>Textmasterformate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Klicken</a:t>
            </a:r>
            <a:r>
              <a:rPr lang="en-GB" dirty="0"/>
              <a:t> </a:t>
            </a:r>
            <a:r>
              <a:rPr lang="en-GB" dirty="0" err="1"/>
              <a:t>bearbeiten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4"/>
            <a:r>
              <a:rPr lang="en-GB" dirty="0" err="1"/>
              <a:t>Fünfte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47108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-36512" y="6607175"/>
            <a:ext cx="4392613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8" tIns="0" rIns="91428" bIns="0" numCol="1" anchor="ctr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rgbClr val="00599D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DE"/>
              <a:t>Yvonne Leifels - IN2P3/GSI 2021</a:t>
            </a:r>
            <a:endParaRPr lang="de-DE" dirty="0"/>
          </a:p>
        </p:txBody>
      </p:sp>
      <p:sp>
        <p:nvSpPr>
          <p:cNvPr id="47109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16913" y="6607175"/>
            <a:ext cx="728662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8" tIns="0" rIns="91428" bIns="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599D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EFABB47-9091-478A-AE3D-05CA37885462}" type="slidenum">
              <a:rPr lang="de-DE"/>
              <a:pPr fontAlgn="base">
                <a:spcBef>
                  <a:spcPct val="0"/>
                </a:spcBef>
                <a:spcAft>
                  <a:spcPct val="0"/>
                </a:spcAft>
              </a:pPr>
              <a:t>‹N°›</a:t>
            </a:fld>
            <a:endParaRPr lang="de-DE"/>
          </a:p>
        </p:txBody>
      </p:sp>
      <p:sp>
        <p:nvSpPr>
          <p:cNvPr id="47110" name="Rectangle 6"/>
          <p:cNvSpPr>
            <a:spLocks noChangeArrowheads="1"/>
          </p:cNvSpPr>
          <p:nvPr/>
        </p:nvSpPr>
        <p:spPr bwMode="auto">
          <a:xfrm>
            <a:off x="4356100" y="6607176"/>
            <a:ext cx="1404938" cy="84138"/>
          </a:xfrm>
          <a:prstGeom prst="rect">
            <a:avLst/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8" tIns="45715" rIns="91428" bIns="45715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47111" name="Rectangle 7"/>
          <p:cNvSpPr>
            <a:spLocks noChangeArrowheads="1"/>
          </p:cNvSpPr>
          <p:nvPr/>
        </p:nvSpPr>
        <p:spPr bwMode="auto">
          <a:xfrm>
            <a:off x="5757863" y="6607176"/>
            <a:ext cx="1404937" cy="84138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8" tIns="45715" rIns="91428" bIns="45715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47112" name="Rectangle 8"/>
          <p:cNvSpPr>
            <a:spLocks noChangeArrowheads="1"/>
          </p:cNvSpPr>
          <p:nvPr/>
        </p:nvSpPr>
        <p:spPr bwMode="auto">
          <a:xfrm>
            <a:off x="7162801" y="6607176"/>
            <a:ext cx="1404938" cy="84138"/>
          </a:xfrm>
          <a:prstGeom prst="rect">
            <a:avLst/>
          </a:prstGeom>
          <a:solidFill>
            <a:srgbClr val="0033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8" tIns="45715" rIns="91428" bIns="45715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47113" name="Rectangle 9"/>
          <p:cNvSpPr>
            <a:spLocks noChangeArrowheads="1"/>
          </p:cNvSpPr>
          <p:nvPr/>
        </p:nvSpPr>
        <p:spPr bwMode="auto">
          <a:xfrm>
            <a:off x="0" y="6524625"/>
            <a:ext cx="9144000" cy="82550"/>
          </a:xfrm>
          <a:prstGeom prst="rect">
            <a:avLst/>
          </a:prstGeom>
          <a:solidFill>
            <a:srgbClr val="00599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8" tIns="45715" rIns="91428" bIns="45715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47114" name="Rectangle 10"/>
          <p:cNvSpPr>
            <a:spLocks noChangeArrowheads="1"/>
          </p:cNvSpPr>
          <p:nvPr/>
        </p:nvSpPr>
        <p:spPr bwMode="auto">
          <a:xfrm>
            <a:off x="5757864" y="6691313"/>
            <a:ext cx="2809875" cy="82550"/>
          </a:xfrm>
          <a:prstGeom prst="rect">
            <a:avLst/>
          </a:prstGeom>
          <a:solidFill>
            <a:srgbClr val="00599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8" tIns="45715" rIns="91428" bIns="45715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47115" name="Rectangle 11"/>
          <p:cNvSpPr>
            <a:spLocks noChangeArrowheads="1"/>
          </p:cNvSpPr>
          <p:nvPr/>
        </p:nvSpPr>
        <p:spPr bwMode="auto">
          <a:xfrm>
            <a:off x="4356100" y="6775450"/>
            <a:ext cx="1404938" cy="82550"/>
          </a:xfrm>
          <a:prstGeom prst="rect">
            <a:avLst/>
          </a:prstGeom>
          <a:solidFill>
            <a:srgbClr val="00599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8" tIns="45715" rIns="91428" bIns="45715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47116" name="Rectangle 12"/>
          <p:cNvSpPr>
            <a:spLocks noChangeArrowheads="1"/>
          </p:cNvSpPr>
          <p:nvPr/>
        </p:nvSpPr>
        <p:spPr bwMode="auto">
          <a:xfrm>
            <a:off x="0" y="873125"/>
            <a:ext cx="9144000" cy="82550"/>
          </a:xfrm>
          <a:prstGeom prst="rect">
            <a:avLst/>
          </a:prstGeom>
          <a:solidFill>
            <a:srgbClr val="00599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8" tIns="45715" rIns="91428" bIns="45715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45865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759" r:id="rId10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2800">
          <a:solidFill>
            <a:srgbClr val="00599D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800">
          <a:solidFill>
            <a:srgbClr val="00599D"/>
          </a:solidFill>
          <a:latin typeface="Aria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2800">
          <a:solidFill>
            <a:srgbClr val="00599D"/>
          </a:solidFill>
          <a:latin typeface="Aria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2800">
          <a:solidFill>
            <a:srgbClr val="00599D"/>
          </a:solidFill>
          <a:latin typeface="Aria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2800">
          <a:solidFill>
            <a:srgbClr val="00599D"/>
          </a:solidFill>
          <a:latin typeface="Arial" pitchFamily="34" charset="0"/>
        </a:defRPr>
      </a:lvl5pPr>
      <a:lvl6pPr marL="457144" algn="l" rtl="0" fontAlgn="base">
        <a:spcBef>
          <a:spcPct val="0"/>
        </a:spcBef>
        <a:spcAft>
          <a:spcPct val="0"/>
        </a:spcAft>
        <a:defRPr sz="2800">
          <a:solidFill>
            <a:srgbClr val="00599D"/>
          </a:solidFill>
          <a:latin typeface="Arial" pitchFamily="34" charset="0"/>
        </a:defRPr>
      </a:lvl6pPr>
      <a:lvl7pPr marL="914287" algn="l" rtl="0" fontAlgn="base">
        <a:spcBef>
          <a:spcPct val="0"/>
        </a:spcBef>
        <a:spcAft>
          <a:spcPct val="0"/>
        </a:spcAft>
        <a:defRPr sz="2800">
          <a:solidFill>
            <a:srgbClr val="00599D"/>
          </a:solidFill>
          <a:latin typeface="Arial" pitchFamily="34" charset="0"/>
        </a:defRPr>
      </a:lvl7pPr>
      <a:lvl8pPr marL="1371431" algn="l" rtl="0" fontAlgn="base">
        <a:spcBef>
          <a:spcPct val="0"/>
        </a:spcBef>
        <a:spcAft>
          <a:spcPct val="0"/>
        </a:spcAft>
        <a:defRPr sz="2800">
          <a:solidFill>
            <a:srgbClr val="00599D"/>
          </a:solidFill>
          <a:latin typeface="Arial" pitchFamily="34" charset="0"/>
        </a:defRPr>
      </a:lvl8pPr>
      <a:lvl9pPr marL="1828574" algn="l" rtl="0" fontAlgn="base">
        <a:spcBef>
          <a:spcPct val="0"/>
        </a:spcBef>
        <a:spcAft>
          <a:spcPct val="0"/>
        </a:spcAft>
        <a:defRPr sz="2800">
          <a:solidFill>
            <a:srgbClr val="00599D"/>
          </a:solidFill>
          <a:latin typeface="Arial" pitchFamily="34" charset="0"/>
        </a:defRPr>
      </a:lvl9pPr>
    </p:titleStyle>
    <p:bodyStyle>
      <a:lvl1pPr marL="85714" indent="-85714" algn="l" rtl="0" fontAlgn="base">
        <a:spcBef>
          <a:spcPct val="20000"/>
        </a:spcBef>
        <a:spcAft>
          <a:spcPct val="0"/>
        </a:spcAft>
        <a:buClr>
          <a:srgbClr val="0066CC"/>
        </a:buClr>
        <a:buFont typeface="Wingdings" pitchFamily="2" charset="2"/>
        <a:defRPr sz="2400">
          <a:solidFill>
            <a:srgbClr val="00599D"/>
          </a:solidFill>
          <a:latin typeface="+mn-lt"/>
          <a:ea typeface="+mn-ea"/>
          <a:cs typeface="+mn-cs"/>
        </a:defRPr>
      </a:lvl1pPr>
      <a:lvl2pPr marL="419049" indent="-266667" algn="l" rtl="0" fontAlgn="base">
        <a:spcBef>
          <a:spcPct val="20000"/>
        </a:spcBef>
        <a:spcAft>
          <a:spcPct val="0"/>
        </a:spcAft>
        <a:buClr>
          <a:srgbClr val="FF9900"/>
        </a:buClr>
        <a:buSzPct val="14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2pPr>
      <a:lvl3pPr marL="514286" algn="l" rtl="0" fontAlgn="base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</a:defRPr>
      </a:lvl3pPr>
      <a:lvl4pPr marL="714287" indent="-20636" algn="l" rtl="0" fontAlgn="base">
        <a:spcBef>
          <a:spcPct val="20000"/>
        </a:spcBef>
        <a:spcAft>
          <a:spcPct val="0"/>
        </a:spcAft>
        <a:defRPr sz="1600" i="1">
          <a:solidFill>
            <a:srgbClr val="990000"/>
          </a:solidFill>
          <a:latin typeface="+mn-lt"/>
        </a:defRPr>
      </a:lvl4pPr>
      <a:lvl5pPr marL="2142860" indent="-1247620" algn="l" rtl="0" fontAlgn="base">
        <a:spcBef>
          <a:spcPct val="20000"/>
        </a:spcBef>
        <a:spcAft>
          <a:spcPct val="0"/>
        </a:spcAft>
        <a:defRPr sz="1600">
          <a:solidFill>
            <a:srgbClr val="0066CC"/>
          </a:solidFill>
          <a:latin typeface="+mn-lt"/>
        </a:defRPr>
      </a:lvl5pPr>
      <a:lvl6pPr marL="2600004" indent="-1247620" algn="l" rtl="0" fontAlgn="base">
        <a:spcBef>
          <a:spcPct val="20000"/>
        </a:spcBef>
        <a:spcAft>
          <a:spcPct val="0"/>
        </a:spcAft>
        <a:defRPr sz="1600">
          <a:solidFill>
            <a:srgbClr val="0066CC"/>
          </a:solidFill>
          <a:latin typeface="+mn-lt"/>
        </a:defRPr>
      </a:lvl6pPr>
      <a:lvl7pPr marL="3057147" indent="-1247620" algn="l" rtl="0" fontAlgn="base">
        <a:spcBef>
          <a:spcPct val="20000"/>
        </a:spcBef>
        <a:spcAft>
          <a:spcPct val="0"/>
        </a:spcAft>
        <a:defRPr sz="1600">
          <a:solidFill>
            <a:srgbClr val="0066CC"/>
          </a:solidFill>
          <a:latin typeface="+mn-lt"/>
        </a:defRPr>
      </a:lvl7pPr>
      <a:lvl8pPr marL="3514291" indent="-1247620" algn="l" rtl="0" fontAlgn="base">
        <a:spcBef>
          <a:spcPct val="20000"/>
        </a:spcBef>
        <a:spcAft>
          <a:spcPct val="0"/>
        </a:spcAft>
        <a:defRPr sz="1600">
          <a:solidFill>
            <a:srgbClr val="0066CC"/>
          </a:solidFill>
          <a:latin typeface="+mn-lt"/>
        </a:defRPr>
      </a:lvl8pPr>
      <a:lvl9pPr marL="3971433" indent="-1247620" algn="l" rtl="0" fontAlgn="base">
        <a:spcBef>
          <a:spcPct val="20000"/>
        </a:spcBef>
        <a:spcAft>
          <a:spcPct val="0"/>
        </a:spcAft>
        <a:defRPr sz="1600">
          <a:solidFill>
            <a:srgbClr val="0066CC"/>
          </a:solidFill>
          <a:latin typeface="+mn-lt"/>
        </a:defRPr>
      </a:lvl9pPr>
    </p:bodyStyle>
    <p:otherStyle>
      <a:defPPr>
        <a:defRPr lang="de-DE"/>
      </a:defPPr>
      <a:lvl1pPr marL="0" algn="l" defTabSz="91428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4" algn="l" defTabSz="91428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87" algn="l" defTabSz="91428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31" algn="l" defTabSz="91428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74" algn="l" defTabSz="91428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17" algn="l" defTabSz="91428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61" algn="l" defTabSz="91428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4" algn="l" defTabSz="91428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48" algn="l" defTabSz="91428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87339" y="225425"/>
            <a:ext cx="8605837" cy="490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Titelmasterformat durch Klicken bearbeiten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7339" y="1125538"/>
            <a:ext cx="8605837" cy="5256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err="1"/>
              <a:t>Textmasterformate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Klicken</a:t>
            </a:r>
            <a:r>
              <a:rPr lang="en-GB" dirty="0"/>
              <a:t> </a:t>
            </a:r>
            <a:r>
              <a:rPr lang="en-GB" dirty="0" err="1"/>
              <a:t>bearbeiten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4"/>
            <a:r>
              <a:rPr lang="en-GB" dirty="0" err="1"/>
              <a:t>Fünfte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47108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-36512" y="6607175"/>
            <a:ext cx="4392613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8" tIns="0" rIns="91428" bIns="0" numCol="1" anchor="ctr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rgbClr val="00599D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DE"/>
              <a:t>Yvonne Leifels - IN2P3/GSI 2021</a:t>
            </a:r>
            <a:endParaRPr lang="de-DE" dirty="0"/>
          </a:p>
        </p:txBody>
      </p:sp>
      <p:sp>
        <p:nvSpPr>
          <p:cNvPr id="47109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16913" y="6607175"/>
            <a:ext cx="728662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8" tIns="0" rIns="91428" bIns="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599D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EFABB47-9091-478A-AE3D-05CA37885462}" type="slidenum">
              <a:rPr lang="de-DE"/>
              <a:pPr fontAlgn="base">
                <a:spcBef>
                  <a:spcPct val="0"/>
                </a:spcBef>
                <a:spcAft>
                  <a:spcPct val="0"/>
                </a:spcAft>
              </a:pPr>
              <a:t>‹N°›</a:t>
            </a:fld>
            <a:endParaRPr lang="de-DE"/>
          </a:p>
        </p:txBody>
      </p:sp>
      <p:sp>
        <p:nvSpPr>
          <p:cNvPr id="47110" name="Rectangle 6"/>
          <p:cNvSpPr>
            <a:spLocks noChangeArrowheads="1"/>
          </p:cNvSpPr>
          <p:nvPr/>
        </p:nvSpPr>
        <p:spPr bwMode="auto">
          <a:xfrm>
            <a:off x="4356100" y="6607176"/>
            <a:ext cx="1404938" cy="84138"/>
          </a:xfrm>
          <a:prstGeom prst="rect">
            <a:avLst/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8" tIns="45715" rIns="91428" bIns="45715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47111" name="Rectangle 7"/>
          <p:cNvSpPr>
            <a:spLocks noChangeArrowheads="1"/>
          </p:cNvSpPr>
          <p:nvPr/>
        </p:nvSpPr>
        <p:spPr bwMode="auto">
          <a:xfrm>
            <a:off x="5757863" y="6607176"/>
            <a:ext cx="1404937" cy="84138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8" tIns="45715" rIns="91428" bIns="45715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47112" name="Rectangle 8"/>
          <p:cNvSpPr>
            <a:spLocks noChangeArrowheads="1"/>
          </p:cNvSpPr>
          <p:nvPr/>
        </p:nvSpPr>
        <p:spPr bwMode="auto">
          <a:xfrm>
            <a:off x="7162801" y="6607176"/>
            <a:ext cx="1404938" cy="84138"/>
          </a:xfrm>
          <a:prstGeom prst="rect">
            <a:avLst/>
          </a:prstGeom>
          <a:solidFill>
            <a:srgbClr val="0033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8" tIns="45715" rIns="91428" bIns="45715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47113" name="Rectangle 9"/>
          <p:cNvSpPr>
            <a:spLocks noChangeArrowheads="1"/>
          </p:cNvSpPr>
          <p:nvPr/>
        </p:nvSpPr>
        <p:spPr bwMode="auto">
          <a:xfrm>
            <a:off x="0" y="6524625"/>
            <a:ext cx="9144000" cy="82550"/>
          </a:xfrm>
          <a:prstGeom prst="rect">
            <a:avLst/>
          </a:prstGeom>
          <a:solidFill>
            <a:srgbClr val="00599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8" tIns="45715" rIns="91428" bIns="45715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47114" name="Rectangle 10"/>
          <p:cNvSpPr>
            <a:spLocks noChangeArrowheads="1"/>
          </p:cNvSpPr>
          <p:nvPr/>
        </p:nvSpPr>
        <p:spPr bwMode="auto">
          <a:xfrm>
            <a:off x="5757864" y="6691313"/>
            <a:ext cx="2809875" cy="82550"/>
          </a:xfrm>
          <a:prstGeom prst="rect">
            <a:avLst/>
          </a:prstGeom>
          <a:solidFill>
            <a:srgbClr val="00599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8" tIns="45715" rIns="91428" bIns="45715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47115" name="Rectangle 11"/>
          <p:cNvSpPr>
            <a:spLocks noChangeArrowheads="1"/>
          </p:cNvSpPr>
          <p:nvPr/>
        </p:nvSpPr>
        <p:spPr bwMode="auto">
          <a:xfrm>
            <a:off x="4356100" y="6775450"/>
            <a:ext cx="1404938" cy="82550"/>
          </a:xfrm>
          <a:prstGeom prst="rect">
            <a:avLst/>
          </a:prstGeom>
          <a:solidFill>
            <a:srgbClr val="00599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8" tIns="45715" rIns="91428" bIns="45715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47116" name="Rectangle 12"/>
          <p:cNvSpPr>
            <a:spLocks noChangeArrowheads="1"/>
          </p:cNvSpPr>
          <p:nvPr/>
        </p:nvSpPr>
        <p:spPr bwMode="auto">
          <a:xfrm>
            <a:off x="0" y="873125"/>
            <a:ext cx="9144000" cy="82550"/>
          </a:xfrm>
          <a:prstGeom prst="rect">
            <a:avLst/>
          </a:prstGeom>
          <a:solidFill>
            <a:srgbClr val="00599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8" tIns="45715" rIns="91428" bIns="45715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1235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2800">
          <a:solidFill>
            <a:srgbClr val="00599D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800">
          <a:solidFill>
            <a:srgbClr val="00599D"/>
          </a:solidFill>
          <a:latin typeface="Aria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2800">
          <a:solidFill>
            <a:srgbClr val="00599D"/>
          </a:solidFill>
          <a:latin typeface="Aria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2800">
          <a:solidFill>
            <a:srgbClr val="00599D"/>
          </a:solidFill>
          <a:latin typeface="Aria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2800">
          <a:solidFill>
            <a:srgbClr val="00599D"/>
          </a:solidFill>
          <a:latin typeface="Arial" pitchFamily="34" charset="0"/>
        </a:defRPr>
      </a:lvl5pPr>
      <a:lvl6pPr marL="457144" algn="l" rtl="0" fontAlgn="base">
        <a:spcBef>
          <a:spcPct val="0"/>
        </a:spcBef>
        <a:spcAft>
          <a:spcPct val="0"/>
        </a:spcAft>
        <a:defRPr sz="2800">
          <a:solidFill>
            <a:srgbClr val="00599D"/>
          </a:solidFill>
          <a:latin typeface="Arial" pitchFamily="34" charset="0"/>
        </a:defRPr>
      </a:lvl6pPr>
      <a:lvl7pPr marL="914287" algn="l" rtl="0" fontAlgn="base">
        <a:spcBef>
          <a:spcPct val="0"/>
        </a:spcBef>
        <a:spcAft>
          <a:spcPct val="0"/>
        </a:spcAft>
        <a:defRPr sz="2800">
          <a:solidFill>
            <a:srgbClr val="00599D"/>
          </a:solidFill>
          <a:latin typeface="Arial" pitchFamily="34" charset="0"/>
        </a:defRPr>
      </a:lvl7pPr>
      <a:lvl8pPr marL="1371431" algn="l" rtl="0" fontAlgn="base">
        <a:spcBef>
          <a:spcPct val="0"/>
        </a:spcBef>
        <a:spcAft>
          <a:spcPct val="0"/>
        </a:spcAft>
        <a:defRPr sz="2800">
          <a:solidFill>
            <a:srgbClr val="00599D"/>
          </a:solidFill>
          <a:latin typeface="Arial" pitchFamily="34" charset="0"/>
        </a:defRPr>
      </a:lvl8pPr>
      <a:lvl9pPr marL="1828574" algn="l" rtl="0" fontAlgn="base">
        <a:spcBef>
          <a:spcPct val="0"/>
        </a:spcBef>
        <a:spcAft>
          <a:spcPct val="0"/>
        </a:spcAft>
        <a:defRPr sz="2800">
          <a:solidFill>
            <a:srgbClr val="00599D"/>
          </a:solidFill>
          <a:latin typeface="Arial" pitchFamily="34" charset="0"/>
        </a:defRPr>
      </a:lvl9pPr>
    </p:titleStyle>
    <p:bodyStyle>
      <a:lvl1pPr marL="85714" indent="-85714" algn="l" rtl="0" fontAlgn="base">
        <a:spcBef>
          <a:spcPct val="20000"/>
        </a:spcBef>
        <a:spcAft>
          <a:spcPct val="0"/>
        </a:spcAft>
        <a:buClr>
          <a:srgbClr val="0066CC"/>
        </a:buClr>
        <a:buFont typeface="Wingdings" pitchFamily="2" charset="2"/>
        <a:defRPr sz="2400">
          <a:solidFill>
            <a:srgbClr val="00599D"/>
          </a:solidFill>
          <a:latin typeface="+mn-lt"/>
          <a:ea typeface="+mn-ea"/>
          <a:cs typeface="+mn-cs"/>
        </a:defRPr>
      </a:lvl1pPr>
      <a:lvl2pPr marL="419049" indent="-266667" algn="l" rtl="0" fontAlgn="base">
        <a:spcBef>
          <a:spcPct val="20000"/>
        </a:spcBef>
        <a:spcAft>
          <a:spcPct val="0"/>
        </a:spcAft>
        <a:buClr>
          <a:srgbClr val="FF9900"/>
        </a:buClr>
        <a:buSzPct val="14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2pPr>
      <a:lvl3pPr marL="514286" algn="l" rtl="0" fontAlgn="base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</a:defRPr>
      </a:lvl3pPr>
      <a:lvl4pPr marL="714287" indent="-20636" algn="l" rtl="0" fontAlgn="base">
        <a:spcBef>
          <a:spcPct val="20000"/>
        </a:spcBef>
        <a:spcAft>
          <a:spcPct val="0"/>
        </a:spcAft>
        <a:defRPr sz="1600" i="1">
          <a:solidFill>
            <a:srgbClr val="990000"/>
          </a:solidFill>
          <a:latin typeface="+mn-lt"/>
        </a:defRPr>
      </a:lvl4pPr>
      <a:lvl5pPr marL="2142860" indent="-1247620" algn="l" rtl="0" fontAlgn="base">
        <a:spcBef>
          <a:spcPct val="20000"/>
        </a:spcBef>
        <a:spcAft>
          <a:spcPct val="0"/>
        </a:spcAft>
        <a:defRPr sz="1600">
          <a:solidFill>
            <a:srgbClr val="0066CC"/>
          </a:solidFill>
          <a:latin typeface="+mn-lt"/>
        </a:defRPr>
      </a:lvl5pPr>
      <a:lvl6pPr marL="2600004" indent="-1247620" algn="l" rtl="0" fontAlgn="base">
        <a:spcBef>
          <a:spcPct val="20000"/>
        </a:spcBef>
        <a:spcAft>
          <a:spcPct val="0"/>
        </a:spcAft>
        <a:defRPr sz="1600">
          <a:solidFill>
            <a:srgbClr val="0066CC"/>
          </a:solidFill>
          <a:latin typeface="+mn-lt"/>
        </a:defRPr>
      </a:lvl6pPr>
      <a:lvl7pPr marL="3057147" indent="-1247620" algn="l" rtl="0" fontAlgn="base">
        <a:spcBef>
          <a:spcPct val="20000"/>
        </a:spcBef>
        <a:spcAft>
          <a:spcPct val="0"/>
        </a:spcAft>
        <a:defRPr sz="1600">
          <a:solidFill>
            <a:srgbClr val="0066CC"/>
          </a:solidFill>
          <a:latin typeface="+mn-lt"/>
        </a:defRPr>
      </a:lvl7pPr>
      <a:lvl8pPr marL="3514291" indent="-1247620" algn="l" rtl="0" fontAlgn="base">
        <a:spcBef>
          <a:spcPct val="20000"/>
        </a:spcBef>
        <a:spcAft>
          <a:spcPct val="0"/>
        </a:spcAft>
        <a:defRPr sz="1600">
          <a:solidFill>
            <a:srgbClr val="0066CC"/>
          </a:solidFill>
          <a:latin typeface="+mn-lt"/>
        </a:defRPr>
      </a:lvl8pPr>
      <a:lvl9pPr marL="3971433" indent="-1247620" algn="l" rtl="0" fontAlgn="base">
        <a:spcBef>
          <a:spcPct val="20000"/>
        </a:spcBef>
        <a:spcAft>
          <a:spcPct val="0"/>
        </a:spcAft>
        <a:defRPr sz="1600">
          <a:solidFill>
            <a:srgbClr val="0066CC"/>
          </a:solidFill>
          <a:latin typeface="+mn-lt"/>
        </a:defRPr>
      </a:lvl9pPr>
    </p:bodyStyle>
    <p:otherStyle>
      <a:defPPr>
        <a:defRPr lang="de-DE"/>
      </a:defPPr>
      <a:lvl1pPr marL="0" algn="l" defTabSz="91428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4" algn="l" defTabSz="91428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87" algn="l" defTabSz="91428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31" algn="l" defTabSz="91428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74" algn="l" defTabSz="91428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17" algn="l" defTabSz="91428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61" algn="l" defTabSz="91428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4" algn="l" defTabSz="91428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48" algn="l" defTabSz="91428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8739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215900" y="6551613"/>
            <a:ext cx="190341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1615" tIns="42439" rIns="81615" bIns="42439" numCol="1" anchor="t" anchorCtr="0" compatLnSpc="1">
            <a:prstTxWarp prst="textNoShape">
              <a:avLst/>
            </a:prstTxWarp>
          </a:bodyPr>
          <a:lstStyle>
            <a:lvl1pPr defTabSz="40798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anose="05000000000000000000" pitchFamily="2" charset="2"/>
              <a:buNone/>
              <a:tabLst>
                <a:tab pos="657225" algn="l"/>
                <a:tab pos="1312863" algn="l"/>
              </a:tabLst>
              <a:defRPr sz="13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</a:lstStyle>
          <a:p>
            <a:endParaRPr lang="en-GB" altLang="en-US"/>
          </a:p>
        </p:txBody>
      </p:sp>
      <p:grpSp>
        <p:nvGrpSpPr>
          <p:cNvPr id="628740" name="Group 4"/>
          <p:cNvGrpSpPr>
            <a:grpSpLocks/>
          </p:cNvGrpSpPr>
          <p:nvPr/>
        </p:nvGrpSpPr>
        <p:grpSpPr bwMode="auto">
          <a:xfrm>
            <a:off x="0" y="0"/>
            <a:ext cx="9142413" cy="6615113"/>
            <a:chOff x="0" y="0"/>
            <a:chExt cx="6349" cy="4593"/>
          </a:xfrm>
        </p:grpSpPr>
        <p:pic>
          <p:nvPicPr>
            <p:cNvPr id="628741" name="Picture 5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18" y="4392"/>
              <a:ext cx="635" cy="2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628742" name="Line 6"/>
            <p:cNvSpPr>
              <a:spLocks noChangeShapeType="1"/>
            </p:cNvSpPr>
            <p:nvPr/>
          </p:nvSpPr>
          <p:spPr bwMode="auto">
            <a:xfrm flipH="1">
              <a:off x="-1" y="4550"/>
              <a:ext cx="5240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28743" name="Line 7"/>
            <p:cNvSpPr>
              <a:spLocks noChangeShapeType="1"/>
            </p:cNvSpPr>
            <p:nvPr/>
          </p:nvSpPr>
          <p:spPr bwMode="auto">
            <a:xfrm>
              <a:off x="5979" y="4550"/>
              <a:ext cx="371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pic>
          <p:nvPicPr>
            <p:cNvPr id="628744" name="Picture 8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6350" cy="8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sp>
        <p:nvSpPr>
          <p:cNvPr id="628748" name="Text Box 12"/>
          <p:cNvSpPr txBox="1">
            <a:spLocks noChangeArrowheads="1"/>
          </p:cNvSpPr>
          <p:nvPr/>
        </p:nvSpPr>
        <p:spPr bwMode="auto">
          <a:xfrm>
            <a:off x="3841750" y="6551613"/>
            <a:ext cx="5305425" cy="30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15" tIns="42439" rIns="81615" bIns="42439"/>
          <a:lstStyle>
            <a:lvl1pPr defTabSz="407988"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92113" indent="-196850" defTabSz="407988"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587375" indent="-195263" defTabSz="407988"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782638" indent="-195263" defTabSz="407988"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979488" indent="-196850" defTabSz="407988"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1436688" indent="-196850" defTabSz="407988" fontAlgn="base">
              <a:spcBef>
                <a:spcPct val="0"/>
              </a:spcBef>
              <a:spcAft>
                <a:spcPct val="0"/>
              </a:spcAft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1893888" indent="-196850" defTabSz="407988" fontAlgn="base">
              <a:spcBef>
                <a:spcPct val="0"/>
              </a:spcBef>
              <a:spcAft>
                <a:spcPct val="0"/>
              </a:spcAft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2351088" indent="-196850" defTabSz="407988" fontAlgn="base">
              <a:spcBef>
                <a:spcPct val="0"/>
              </a:spcBef>
              <a:spcAft>
                <a:spcPct val="0"/>
              </a:spcAft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2808288" indent="-196850" defTabSz="407988" fontAlgn="base">
              <a:spcBef>
                <a:spcPct val="0"/>
              </a:spcBef>
              <a:spcAft>
                <a:spcPct val="0"/>
              </a:spcAft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anose="05000000000000000000" pitchFamily="2" charset="2"/>
              <a:buNone/>
            </a:pPr>
            <a:r>
              <a:rPr lang="en-GB" altLang="en-US" sz="1300">
                <a:solidFill>
                  <a:srgbClr val="000000"/>
                </a:solidFill>
                <a:latin typeface="Verdana" panose="020B0604030504040204" pitchFamily="34" charset="0"/>
              </a:rPr>
              <a:t>Concettina Sfienti</a:t>
            </a:r>
          </a:p>
        </p:txBody>
      </p:sp>
      <p:pic>
        <p:nvPicPr>
          <p:cNvPr id="628753" name="Picture 17" descr="geantplot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0"/>
            <a:ext cx="2743200" cy="119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28759" name="Group 23"/>
          <p:cNvGrpSpPr>
            <a:grpSpLocks/>
          </p:cNvGrpSpPr>
          <p:nvPr userDrawn="1"/>
        </p:nvGrpSpPr>
        <p:grpSpPr bwMode="auto">
          <a:xfrm>
            <a:off x="7315200" y="6248400"/>
            <a:ext cx="1752600" cy="609600"/>
            <a:chOff x="3600" y="2352"/>
            <a:chExt cx="1440" cy="480"/>
          </a:xfrm>
        </p:grpSpPr>
        <p:sp>
          <p:nvSpPr>
            <p:cNvPr id="628758" name="Rectangle 22"/>
            <p:cNvSpPr>
              <a:spLocks noChangeArrowheads="1"/>
            </p:cNvSpPr>
            <p:nvPr userDrawn="1"/>
          </p:nvSpPr>
          <p:spPr bwMode="auto">
            <a:xfrm>
              <a:off x="3600" y="2352"/>
              <a:ext cx="1440" cy="4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628754" name="Group 18"/>
            <p:cNvGrpSpPr>
              <a:grpSpLocks/>
            </p:cNvGrpSpPr>
            <p:nvPr userDrawn="1"/>
          </p:nvGrpSpPr>
          <p:grpSpPr bwMode="auto">
            <a:xfrm>
              <a:off x="3648" y="2400"/>
              <a:ext cx="1344" cy="424"/>
              <a:chOff x="2112" y="1640"/>
              <a:chExt cx="1344" cy="424"/>
            </a:xfrm>
          </p:grpSpPr>
          <p:pic>
            <p:nvPicPr>
              <p:cNvPr id="628755" name="Picture 19" descr="Logo des Projektträgers"/>
              <p:cNvPicPr>
                <a:picLocks noChangeAspect="1" noChangeArrowheads="1"/>
              </p:cNvPicPr>
              <p:nvPr/>
            </p:nvPicPr>
            <p:blipFill>
              <a:blip r:embed="rId1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32" y="1728"/>
                <a:ext cx="624" cy="19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628756" name="Picture 20" descr="logo-infn-nuovo"/>
              <p:cNvPicPr>
                <a:picLocks noChangeAspect="1" noChangeArrowheads="1"/>
              </p:cNvPicPr>
              <p:nvPr/>
            </p:nvPicPr>
            <p:blipFill>
              <a:blip r:embed="rId17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00" y="1640"/>
                <a:ext cx="432" cy="42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628757" name="Picture 21" descr="Image2"/>
              <p:cNvPicPr>
                <a:picLocks noChangeAspect="1" noChangeArrowheads="1"/>
              </p:cNvPicPr>
              <p:nvPr/>
            </p:nvPicPr>
            <p:blipFill>
              <a:blip r:embed="rId18" cstate="print">
                <a:clrChange>
                  <a:clrFrom>
                    <a:srgbClr val="FDFDFD"/>
                  </a:clrFrom>
                  <a:clrTo>
                    <a:srgbClr val="FDFDFD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12" y="1680"/>
                <a:ext cx="336" cy="33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4047628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</p:sldLayoutIdLst>
  <p:transition spd="med">
    <p:fade thruBlk="1"/>
  </p:transition>
  <p:hf hdr="0" ftr="0" dt="0"/>
  <p:txStyles>
    <p:titleStyle>
      <a:lvl1pPr marL="979488" indent="-196850" algn="l" defTabSz="407988" rtl="0" fontAlgn="base">
        <a:lnSpc>
          <a:spcPct val="99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anose="05000000000000000000" pitchFamily="2" charset="2"/>
        <a:defRPr sz="3300" b="1" kern="1200">
          <a:solidFill>
            <a:srgbClr val="000000"/>
          </a:solidFill>
          <a:latin typeface="+mj-lt"/>
          <a:ea typeface="+mj-ea"/>
          <a:cs typeface="+mj-cs"/>
        </a:defRPr>
      </a:lvl1pPr>
      <a:lvl2pPr marL="979488" indent="-196850" algn="l" defTabSz="407988" rtl="0" fontAlgn="base">
        <a:lnSpc>
          <a:spcPct val="99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anose="05000000000000000000" pitchFamily="2" charset="2"/>
        <a:defRPr sz="3300" b="1">
          <a:solidFill>
            <a:srgbClr val="000000"/>
          </a:solidFill>
          <a:latin typeface="Kimberley Alternate" charset="0"/>
          <a:cs typeface="Arial" panose="020B0604020202020204" pitchFamily="34" charset="0"/>
        </a:defRPr>
      </a:lvl2pPr>
      <a:lvl3pPr marL="979488" indent="-196850" algn="l" defTabSz="407988" rtl="0" fontAlgn="base">
        <a:lnSpc>
          <a:spcPct val="99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anose="05000000000000000000" pitchFamily="2" charset="2"/>
        <a:defRPr sz="3300" b="1">
          <a:solidFill>
            <a:srgbClr val="000000"/>
          </a:solidFill>
          <a:latin typeface="Kimberley Alternate" charset="0"/>
          <a:cs typeface="Arial" panose="020B0604020202020204" pitchFamily="34" charset="0"/>
        </a:defRPr>
      </a:lvl3pPr>
      <a:lvl4pPr marL="979488" indent="-196850" algn="l" defTabSz="407988" rtl="0" fontAlgn="base">
        <a:lnSpc>
          <a:spcPct val="99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anose="05000000000000000000" pitchFamily="2" charset="2"/>
        <a:defRPr sz="3300" b="1">
          <a:solidFill>
            <a:srgbClr val="000000"/>
          </a:solidFill>
          <a:latin typeface="Kimberley Alternate" charset="0"/>
          <a:cs typeface="Arial" panose="020B0604020202020204" pitchFamily="34" charset="0"/>
        </a:defRPr>
      </a:lvl4pPr>
      <a:lvl5pPr marL="979488" indent="-196850" algn="l" defTabSz="407988" rtl="0" fontAlgn="base">
        <a:lnSpc>
          <a:spcPct val="99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anose="05000000000000000000" pitchFamily="2" charset="2"/>
        <a:defRPr sz="3300" b="1">
          <a:solidFill>
            <a:srgbClr val="000000"/>
          </a:solidFill>
          <a:latin typeface="Kimberley Alternate" charset="0"/>
          <a:cs typeface="Arial" panose="020B0604020202020204" pitchFamily="34" charset="0"/>
        </a:defRPr>
      </a:lvl5pPr>
      <a:lvl6pPr marL="1436688" indent="-196850" algn="l" defTabSz="407988" rtl="0" fontAlgn="base">
        <a:lnSpc>
          <a:spcPct val="99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anose="05000000000000000000" pitchFamily="2" charset="2"/>
        <a:defRPr sz="3300" b="1">
          <a:solidFill>
            <a:srgbClr val="000000"/>
          </a:solidFill>
          <a:latin typeface="Kimberley Alternate" charset="0"/>
          <a:cs typeface="Arial" panose="020B0604020202020204" pitchFamily="34" charset="0"/>
        </a:defRPr>
      </a:lvl6pPr>
      <a:lvl7pPr marL="1893888" indent="-196850" algn="l" defTabSz="407988" rtl="0" fontAlgn="base">
        <a:lnSpc>
          <a:spcPct val="99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anose="05000000000000000000" pitchFamily="2" charset="2"/>
        <a:defRPr sz="3300" b="1">
          <a:solidFill>
            <a:srgbClr val="000000"/>
          </a:solidFill>
          <a:latin typeface="Kimberley Alternate" charset="0"/>
          <a:cs typeface="Arial" panose="020B0604020202020204" pitchFamily="34" charset="0"/>
        </a:defRPr>
      </a:lvl7pPr>
      <a:lvl8pPr marL="2351088" indent="-196850" algn="l" defTabSz="407988" rtl="0" fontAlgn="base">
        <a:lnSpc>
          <a:spcPct val="99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anose="05000000000000000000" pitchFamily="2" charset="2"/>
        <a:defRPr sz="3300" b="1">
          <a:solidFill>
            <a:srgbClr val="000000"/>
          </a:solidFill>
          <a:latin typeface="Kimberley Alternate" charset="0"/>
          <a:cs typeface="Arial" panose="020B0604020202020204" pitchFamily="34" charset="0"/>
        </a:defRPr>
      </a:lvl8pPr>
      <a:lvl9pPr marL="2808288" indent="-196850" algn="l" defTabSz="407988" rtl="0" fontAlgn="base">
        <a:lnSpc>
          <a:spcPct val="99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anose="05000000000000000000" pitchFamily="2" charset="2"/>
        <a:defRPr sz="3300" b="1">
          <a:solidFill>
            <a:srgbClr val="000000"/>
          </a:solidFill>
          <a:latin typeface="Kimberley Alternate" charset="0"/>
          <a:cs typeface="Arial" panose="020B0604020202020204" pitchFamily="34" charset="0"/>
        </a:defRPr>
      </a:lvl9pPr>
    </p:titleStyle>
    <p:bodyStyle>
      <a:lvl1pPr marL="392113" indent="-293688" algn="r" defTabSz="407988" rtl="0" fontAlgn="base">
        <a:lnSpc>
          <a:spcPct val="93000"/>
        </a:lnSpc>
        <a:spcBef>
          <a:spcPts val="500"/>
        </a:spcBef>
        <a:spcAft>
          <a:spcPct val="0"/>
        </a:spcAft>
        <a:buClr>
          <a:srgbClr val="000000"/>
        </a:buClr>
        <a:buSzPct val="67000"/>
        <a:buFont typeface="StarSymbol" charset="0"/>
        <a:buBlip>
          <a:blip r:embed="rId19"/>
        </a:buBlip>
        <a:defRPr sz="2000" kern="1200">
          <a:solidFill>
            <a:srgbClr val="000000"/>
          </a:solidFill>
          <a:latin typeface="+mn-lt"/>
          <a:ea typeface="+mn-ea"/>
          <a:cs typeface="+mn-cs"/>
        </a:defRPr>
      </a:lvl1pPr>
      <a:lvl2pPr marL="782638" indent="-260350" algn="l" defTabSz="407988" rtl="0" fontAlgn="base">
        <a:lnSpc>
          <a:spcPct val="93000"/>
        </a:lnSpc>
        <a:spcBef>
          <a:spcPts val="450"/>
        </a:spcBef>
        <a:spcAft>
          <a:spcPct val="0"/>
        </a:spcAft>
        <a:buClr>
          <a:srgbClr val="000000"/>
        </a:buClr>
        <a:buSzPct val="62000"/>
        <a:buFont typeface="StarSymbol" charset="0"/>
        <a:buBlip>
          <a:blip r:embed="rId19"/>
        </a:buBlip>
        <a:defRPr kern="1200">
          <a:solidFill>
            <a:srgbClr val="000000"/>
          </a:solidFill>
          <a:latin typeface="+mn-lt"/>
          <a:ea typeface="+mn-ea"/>
          <a:cs typeface="+mn-cs"/>
        </a:defRPr>
      </a:lvl2pPr>
      <a:lvl3pPr marL="1174750" indent="-195263" algn="l" defTabSz="407988" rtl="0" fontAlgn="base">
        <a:lnSpc>
          <a:spcPct val="93000"/>
        </a:lnSpc>
        <a:spcBef>
          <a:spcPts val="413"/>
        </a:spcBef>
        <a:spcAft>
          <a:spcPct val="0"/>
        </a:spcAft>
        <a:buClr>
          <a:srgbClr val="000000"/>
        </a:buClr>
        <a:buSzPct val="62000"/>
        <a:buFont typeface="StarSymbol" charset="0"/>
        <a:buBlip>
          <a:blip r:embed="rId19"/>
        </a:buBlip>
        <a:defRPr sz="1600" kern="1200">
          <a:solidFill>
            <a:srgbClr val="000000"/>
          </a:solidFill>
          <a:latin typeface="+mn-lt"/>
          <a:ea typeface="+mn-ea"/>
          <a:cs typeface="+mn-cs"/>
        </a:defRPr>
      </a:lvl3pPr>
      <a:lvl4pPr marL="1566863" indent="-195263" algn="l" defTabSz="407988" rtl="0" fontAlgn="base">
        <a:lnSpc>
          <a:spcPct val="93000"/>
        </a:lnSpc>
        <a:spcBef>
          <a:spcPts val="363"/>
        </a:spcBef>
        <a:spcAft>
          <a:spcPct val="0"/>
        </a:spcAft>
        <a:buClr>
          <a:srgbClr val="000000"/>
        </a:buClr>
        <a:buSzPct val="62000"/>
        <a:buFont typeface="StarSymbol" charset="0"/>
        <a:buBlip>
          <a:blip r:embed="rId19"/>
        </a:buBlip>
        <a:defRPr sz="1500" kern="1200">
          <a:solidFill>
            <a:srgbClr val="000000"/>
          </a:solidFill>
          <a:latin typeface="+mn-lt"/>
          <a:ea typeface="+mn-ea"/>
          <a:cs typeface="+mn-cs"/>
        </a:defRPr>
      </a:lvl4pPr>
      <a:lvl5pPr marL="1958975" indent="-196850" algn="l" defTabSz="407988" rtl="0" fontAlgn="base">
        <a:lnSpc>
          <a:spcPct val="93000"/>
        </a:lnSpc>
        <a:spcBef>
          <a:spcPts val="450"/>
        </a:spcBef>
        <a:spcAft>
          <a:spcPct val="0"/>
        </a:spcAft>
        <a:buClr>
          <a:srgbClr val="000000"/>
        </a:buClr>
        <a:buSzPct val="62000"/>
        <a:buFont typeface="StarSymbol" charset="0"/>
        <a:buBlip>
          <a:blip r:embed="rId19"/>
        </a:buBlip>
        <a:defRPr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indico.cern.ch/event/1158681/" TargetMode="Externa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wmf"/><Relationship Id="rId2" Type="http://schemas.openxmlformats.org/officeDocument/2006/relationships/image" Target="../media/image45.w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7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50.w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openxmlformats.org/officeDocument/2006/relationships/image" Target="../media/image52.png"/><Relationship Id="rId7" Type="http://schemas.openxmlformats.org/officeDocument/2006/relationships/image" Target="../media/image56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10" Type="http://schemas.openxmlformats.org/officeDocument/2006/relationships/image" Target="../media/image59.png"/><Relationship Id="rId4" Type="http://schemas.openxmlformats.org/officeDocument/2006/relationships/image" Target="../media/image53.png"/><Relationship Id="rId9" Type="http://schemas.openxmlformats.org/officeDocument/2006/relationships/image" Target="../media/image5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png"/><Relationship Id="rId3" Type="http://schemas.openxmlformats.org/officeDocument/2006/relationships/image" Target="../media/image73.png"/><Relationship Id="rId7" Type="http://schemas.openxmlformats.org/officeDocument/2006/relationships/image" Target="../media/image77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6.png"/><Relationship Id="rId5" Type="http://schemas.openxmlformats.org/officeDocument/2006/relationships/image" Target="../media/image75.png"/><Relationship Id="rId4" Type="http://schemas.openxmlformats.org/officeDocument/2006/relationships/image" Target="../media/image74.png"/><Relationship Id="rId9" Type="http://schemas.openxmlformats.org/officeDocument/2006/relationships/image" Target="../media/image7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2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7.png"/><Relationship Id="rId4" Type="http://schemas.openxmlformats.org/officeDocument/2006/relationships/image" Target="../media/image8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9.png"/><Relationship Id="rId13" Type="http://schemas.openxmlformats.org/officeDocument/2006/relationships/image" Target="../media/image103.png"/><Relationship Id="rId3" Type="http://schemas.openxmlformats.org/officeDocument/2006/relationships/image" Target="../media/image94.png"/><Relationship Id="rId7" Type="http://schemas.openxmlformats.org/officeDocument/2006/relationships/image" Target="../media/image98.png"/><Relationship Id="rId12" Type="http://schemas.openxmlformats.org/officeDocument/2006/relationships/image" Target="../media/image102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7.png"/><Relationship Id="rId11" Type="http://schemas.openxmlformats.org/officeDocument/2006/relationships/hyperlink" Target="https://arxiv.org/abs/2205.15551" TargetMode="External"/><Relationship Id="rId5" Type="http://schemas.openxmlformats.org/officeDocument/2006/relationships/image" Target="../media/image96.png"/><Relationship Id="rId15" Type="http://schemas.openxmlformats.org/officeDocument/2006/relationships/image" Target="../media/image105.png"/><Relationship Id="rId10" Type="http://schemas.openxmlformats.org/officeDocument/2006/relationships/image" Target="../media/image101.png"/><Relationship Id="rId4" Type="http://schemas.openxmlformats.org/officeDocument/2006/relationships/image" Target="../media/image95.png"/><Relationship Id="rId9" Type="http://schemas.openxmlformats.org/officeDocument/2006/relationships/image" Target="../media/image100.png"/><Relationship Id="rId14" Type="http://schemas.openxmlformats.org/officeDocument/2006/relationships/image" Target="../media/image10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9.png"/><Relationship Id="rId4" Type="http://schemas.openxmlformats.org/officeDocument/2006/relationships/image" Target="../media/image10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7" Type="http://schemas.openxmlformats.org/officeDocument/2006/relationships/image" Target="../media/image115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4.png"/><Relationship Id="rId5" Type="http://schemas.openxmlformats.org/officeDocument/2006/relationships/image" Target="../media/image113.png"/><Relationship Id="rId4" Type="http://schemas.openxmlformats.org/officeDocument/2006/relationships/image" Target="../media/image11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10" Type="http://schemas.openxmlformats.org/officeDocument/2006/relationships/image" Target="../media/image31.png"/><Relationship Id="rId4" Type="http://schemas.openxmlformats.org/officeDocument/2006/relationships/image" Target="../media/image25.png"/><Relationship Id="rId9" Type="http://schemas.openxmlformats.org/officeDocument/2006/relationships/image" Target="../media/image3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0.png"/><Relationship Id="rId4" Type="http://schemas.openxmlformats.org/officeDocument/2006/relationships/image" Target="../media/image30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6"/>
          <p:cNvSpPr txBox="1">
            <a:spLocks noGrp="1" noChangeArrowheads="1"/>
          </p:cNvSpPr>
          <p:nvPr/>
        </p:nvSpPr>
        <p:spPr bwMode="auto">
          <a:xfrm>
            <a:off x="6629400" y="6553200"/>
            <a:ext cx="2514600" cy="2286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 sz="2800" b="1">
                <a:solidFill>
                  <a:schemeClr val="accent2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800" b="1">
                <a:solidFill>
                  <a:schemeClr val="accent2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800" b="1">
                <a:solidFill>
                  <a:schemeClr val="accent2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800" b="1">
                <a:solidFill>
                  <a:schemeClr val="accent2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800" b="1">
                <a:solidFill>
                  <a:schemeClr val="accent2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FF0000"/>
              </a:buClr>
              <a:buFont typeface="Wingdings" panose="05000000000000000000" pitchFamily="2" charset="2"/>
              <a:buChar char="§"/>
              <a:defRPr sz="2800" b="1">
                <a:solidFill>
                  <a:schemeClr val="accent2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FF0000"/>
              </a:buClr>
              <a:buFont typeface="Wingdings" panose="05000000000000000000" pitchFamily="2" charset="2"/>
              <a:buChar char="§"/>
              <a:defRPr sz="2800" b="1">
                <a:solidFill>
                  <a:schemeClr val="accent2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FF0000"/>
              </a:buClr>
              <a:buFont typeface="Wingdings" panose="05000000000000000000" pitchFamily="2" charset="2"/>
              <a:buChar char="§"/>
              <a:defRPr sz="2800" b="1">
                <a:solidFill>
                  <a:schemeClr val="accent2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FF0000"/>
              </a:buClr>
              <a:buFont typeface="Wingdings" panose="05000000000000000000" pitchFamily="2" charset="2"/>
              <a:buChar char="§"/>
              <a:defRPr sz="2800" b="1">
                <a:solidFill>
                  <a:schemeClr val="accent2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  <a:defRPr/>
            </a:pPr>
            <a:fld id="{CB7EC7A1-5EF8-440A-BDEA-99B21244B4EC}" type="slidenum">
              <a:rPr lang="en-GB" altLang="en-US" sz="1000" b="0" i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pPr algn="r" eaLnBrk="1" hangingPunct="1">
                <a:spcBef>
                  <a:spcPct val="0"/>
                </a:spcBef>
                <a:buFontTx/>
                <a:buNone/>
                <a:defRPr/>
              </a:pPr>
              <a:t>1</a:t>
            </a:fld>
            <a:endParaRPr lang="en-GB" altLang="en-US" sz="1000" b="0" i="1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123" name="Text Box 2"/>
          <p:cNvSpPr txBox="1">
            <a:spLocks noChangeArrowheads="1"/>
          </p:cNvSpPr>
          <p:nvPr/>
        </p:nvSpPr>
        <p:spPr bwMode="auto">
          <a:xfrm>
            <a:off x="4686300" y="2693988"/>
            <a:ext cx="1588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de-DE" altLang="en-US" sz="2800">
              <a:solidFill>
                <a:srgbClr val="3333CC"/>
              </a:solidFill>
            </a:endParaRPr>
          </a:p>
        </p:txBody>
      </p:sp>
      <p:sp>
        <p:nvSpPr>
          <p:cNvPr id="5124" name="Text Box 3"/>
          <p:cNvSpPr txBox="1">
            <a:spLocks noChangeArrowheads="1"/>
          </p:cNvSpPr>
          <p:nvPr/>
        </p:nvSpPr>
        <p:spPr bwMode="auto">
          <a:xfrm>
            <a:off x="2387600" y="1668463"/>
            <a:ext cx="3338513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de-DE" altLang="en-US" sz="2800">
              <a:solidFill>
                <a:srgbClr val="3333CC"/>
              </a:solidFill>
            </a:endParaRPr>
          </a:p>
        </p:txBody>
      </p:sp>
      <p:sp>
        <p:nvSpPr>
          <p:cNvPr id="5126" name="Line 5"/>
          <p:cNvSpPr>
            <a:spLocks noChangeShapeType="1"/>
          </p:cNvSpPr>
          <p:nvPr/>
        </p:nvSpPr>
        <p:spPr bwMode="auto">
          <a:xfrm>
            <a:off x="510070" y="1556792"/>
            <a:ext cx="8229600" cy="0"/>
          </a:xfrm>
          <a:prstGeom prst="line">
            <a:avLst/>
          </a:prstGeom>
          <a:noFill/>
          <a:ln w="36000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spcBef>
                <a:spcPct val="0"/>
              </a:spcBef>
              <a:buFontTx/>
              <a:buNone/>
            </a:pPr>
            <a:endParaRPr lang="de-DE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5134" name="Picture 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7678" y="4711"/>
            <a:ext cx="2362200" cy="1252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>
                    <a:alpha val="50195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DBFC4A0-643F-4BBF-A868-E3D4624DCA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91510" y="80942"/>
            <a:ext cx="1628669" cy="1000678"/>
          </a:xfrm>
          <a:prstGeom prst="rect">
            <a:avLst/>
          </a:prstGeom>
        </p:spPr>
      </p:pic>
      <p:pic>
        <p:nvPicPr>
          <p:cNvPr id="18" name="Image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0070" y="113523"/>
            <a:ext cx="2438362" cy="968097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 bwMode="auto">
          <a:xfrm>
            <a:off x="52870" y="1579632"/>
            <a:ext cx="9144000" cy="4043355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endParaRPr lang="de-DE" sz="2400" dirty="0" smtClean="0"/>
          </a:p>
          <a:p>
            <a:pPr>
              <a:lnSpc>
                <a:spcPct val="80000"/>
              </a:lnSpc>
            </a:pPr>
            <a:endParaRPr lang="de-DE" sz="2400" dirty="0" smtClean="0"/>
          </a:p>
          <a:p>
            <a:pPr>
              <a:lnSpc>
                <a:spcPct val="80000"/>
              </a:lnSpc>
            </a:pPr>
            <a:r>
              <a:rPr lang="de-DE" sz="2400" dirty="0" smtClean="0"/>
              <a:t>   </a:t>
            </a:r>
            <a:endParaRPr lang="de-DE" sz="2400" dirty="0"/>
          </a:p>
          <a:p>
            <a:pPr>
              <a:lnSpc>
                <a:spcPct val="80000"/>
              </a:lnSpc>
            </a:pPr>
            <a:endParaRPr lang="de-DE" sz="2400" dirty="0" smtClean="0">
              <a:solidFill>
                <a:srgbClr val="0066CC"/>
              </a:solidFill>
            </a:endParaRPr>
          </a:p>
          <a:p>
            <a:pPr>
              <a:lnSpc>
                <a:spcPct val="80000"/>
              </a:lnSpc>
            </a:pPr>
            <a:r>
              <a:rPr lang="de-DE" sz="1600" dirty="0" smtClean="0">
                <a:solidFill>
                  <a:srgbClr val="0066CC"/>
                </a:solidFill>
              </a:rPr>
              <a:t>                                        </a:t>
            </a:r>
          </a:p>
          <a:p>
            <a:pPr>
              <a:lnSpc>
                <a:spcPct val="80000"/>
              </a:lnSpc>
            </a:pPr>
            <a:endParaRPr lang="de-DE" sz="1600" dirty="0" smtClean="0">
              <a:solidFill>
                <a:srgbClr val="0066CC"/>
              </a:solidFill>
            </a:endParaRPr>
          </a:p>
          <a:p>
            <a:pPr>
              <a:lnSpc>
                <a:spcPct val="80000"/>
              </a:lnSpc>
            </a:pPr>
            <a:r>
              <a:rPr lang="de-DE" sz="1600" dirty="0" smtClean="0">
                <a:solidFill>
                  <a:srgbClr val="0066CC"/>
                </a:solidFill>
              </a:rPr>
              <a:t>                                      </a:t>
            </a:r>
          </a:p>
          <a:p>
            <a:pPr>
              <a:lnSpc>
                <a:spcPct val="80000"/>
              </a:lnSpc>
            </a:pPr>
            <a:endParaRPr lang="de-DE" sz="1600" dirty="0">
              <a:solidFill>
                <a:srgbClr val="0066CC"/>
              </a:solidFill>
            </a:endParaRPr>
          </a:p>
          <a:p>
            <a:pPr>
              <a:lnSpc>
                <a:spcPct val="80000"/>
              </a:lnSpc>
            </a:pPr>
            <a:r>
              <a:rPr lang="de-DE" sz="1600" dirty="0" smtClean="0">
                <a:solidFill>
                  <a:srgbClr val="0066CC"/>
                </a:solidFill>
              </a:rPr>
              <a:t>                               Denys Yen </a:t>
            </a:r>
            <a:r>
              <a:rPr lang="de-DE" sz="1600" dirty="0" err="1" smtClean="0">
                <a:solidFill>
                  <a:srgbClr val="0066CC"/>
                </a:solidFill>
              </a:rPr>
              <a:t>Arrebato</a:t>
            </a:r>
            <a:r>
              <a:rPr lang="de-DE" sz="1600" dirty="0" smtClean="0">
                <a:solidFill>
                  <a:srgbClr val="0066CC"/>
                </a:solidFill>
              </a:rPr>
              <a:t> </a:t>
            </a:r>
            <a:r>
              <a:rPr lang="de-DE" sz="1600" dirty="0" err="1" smtClean="0">
                <a:solidFill>
                  <a:srgbClr val="0066CC"/>
                </a:solidFill>
              </a:rPr>
              <a:t>Villar</a:t>
            </a:r>
            <a:r>
              <a:rPr lang="de-DE" sz="1600" dirty="0" smtClean="0">
                <a:solidFill>
                  <a:srgbClr val="0066CC"/>
                </a:solidFill>
              </a:rPr>
              <a:t>, J. Zhao, P.B. </a:t>
            </a:r>
            <a:r>
              <a:rPr lang="de-DE" sz="1600" dirty="0" err="1" smtClean="0">
                <a:solidFill>
                  <a:srgbClr val="0066CC"/>
                </a:solidFill>
              </a:rPr>
              <a:t>Gossiaux</a:t>
            </a:r>
            <a:r>
              <a:rPr lang="de-DE" sz="1600" dirty="0" smtClean="0">
                <a:solidFill>
                  <a:srgbClr val="0066CC"/>
                </a:solidFill>
              </a:rPr>
              <a:t>, J. </a:t>
            </a:r>
            <a:r>
              <a:rPr lang="de-DE" sz="1600" dirty="0" err="1" smtClean="0">
                <a:solidFill>
                  <a:srgbClr val="0066CC"/>
                </a:solidFill>
              </a:rPr>
              <a:t>Aichelin</a:t>
            </a:r>
            <a:r>
              <a:rPr lang="de-DE" sz="1600" dirty="0" smtClean="0">
                <a:solidFill>
                  <a:srgbClr val="0066CC"/>
                </a:solidFill>
              </a:rPr>
              <a:t> </a:t>
            </a:r>
          </a:p>
          <a:p>
            <a:pPr>
              <a:lnSpc>
                <a:spcPct val="80000"/>
              </a:lnSpc>
            </a:pPr>
            <a:r>
              <a:rPr lang="de-DE" sz="1600" i="1" dirty="0" smtClean="0">
                <a:solidFill>
                  <a:srgbClr val="0066CC"/>
                </a:solidFill>
              </a:rPr>
              <a:t>                                                      (</a:t>
            </a:r>
            <a:r>
              <a:rPr lang="de-DE" sz="1600" i="1" dirty="0" err="1" smtClean="0">
                <a:solidFill>
                  <a:srgbClr val="0066CC"/>
                </a:solidFill>
              </a:rPr>
              <a:t>Subatech</a:t>
            </a:r>
            <a:r>
              <a:rPr lang="de-DE" sz="1600" i="1" dirty="0" smtClean="0">
                <a:solidFill>
                  <a:srgbClr val="0066CC"/>
                </a:solidFill>
              </a:rPr>
              <a:t>, Nantes)</a:t>
            </a:r>
          </a:p>
          <a:p>
            <a:pPr>
              <a:lnSpc>
                <a:spcPct val="80000"/>
              </a:lnSpc>
            </a:pPr>
            <a:endParaRPr lang="en-GB" sz="1600" i="1" dirty="0" smtClean="0">
              <a:solidFill>
                <a:srgbClr val="0066CC"/>
              </a:solidFill>
            </a:endParaRPr>
          </a:p>
          <a:p>
            <a:pPr>
              <a:lnSpc>
                <a:spcPct val="80000"/>
              </a:lnSpc>
            </a:pPr>
            <a:r>
              <a:rPr lang="en-GB" sz="1600" dirty="0" smtClean="0">
                <a:solidFill>
                  <a:srgbClr val="0066CC"/>
                </a:solidFill>
              </a:rPr>
              <a:t>                                                   </a:t>
            </a:r>
            <a:r>
              <a:rPr lang="en-GB" sz="1600" dirty="0">
                <a:solidFill>
                  <a:srgbClr val="0066CC"/>
                </a:solidFill>
              </a:rPr>
              <a:t>,  T. </a:t>
            </a:r>
            <a:r>
              <a:rPr lang="en-GB" sz="1600" dirty="0" smtClean="0">
                <a:solidFill>
                  <a:srgbClr val="0066CC"/>
                </a:solidFill>
              </a:rPr>
              <a:t>Song, E. </a:t>
            </a:r>
            <a:r>
              <a:rPr lang="en-GB" sz="1600" dirty="0" err="1" smtClean="0">
                <a:solidFill>
                  <a:srgbClr val="0066CC"/>
                </a:solidFill>
              </a:rPr>
              <a:t>Bratkovskaya</a:t>
            </a:r>
            <a:r>
              <a:rPr lang="en-GB" sz="1600" i="1" dirty="0" smtClean="0">
                <a:solidFill>
                  <a:srgbClr val="0066CC"/>
                </a:solidFill>
              </a:rPr>
              <a:t>                       </a:t>
            </a:r>
          </a:p>
          <a:p>
            <a:pPr>
              <a:lnSpc>
                <a:spcPct val="80000"/>
              </a:lnSpc>
            </a:pPr>
            <a:r>
              <a:rPr lang="en-GB" sz="1600" i="1" dirty="0">
                <a:solidFill>
                  <a:srgbClr val="0066CC"/>
                </a:solidFill>
              </a:rPr>
              <a:t> </a:t>
            </a:r>
            <a:r>
              <a:rPr lang="en-GB" sz="1600" i="1" dirty="0" smtClean="0">
                <a:solidFill>
                  <a:srgbClr val="0066CC"/>
                </a:solidFill>
              </a:rPr>
              <a:t>                         (GSI </a:t>
            </a:r>
            <a:r>
              <a:rPr lang="en-GB" sz="1600" i="1" dirty="0" err="1" smtClean="0">
                <a:solidFill>
                  <a:srgbClr val="0066CC"/>
                </a:solidFill>
              </a:rPr>
              <a:t>Helmholtzzentrum</a:t>
            </a:r>
            <a:r>
              <a:rPr lang="en-GB" sz="1600" i="1" dirty="0" smtClean="0">
                <a:solidFill>
                  <a:srgbClr val="0066CC"/>
                </a:solidFill>
              </a:rPr>
              <a:t> f</a:t>
            </a:r>
            <a:r>
              <a:rPr lang="de-DE" sz="1600" i="1" dirty="0" smtClean="0">
                <a:solidFill>
                  <a:srgbClr val="0066CC"/>
                </a:solidFill>
              </a:rPr>
              <a:t>ü</a:t>
            </a:r>
            <a:r>
              <a:rPr lang="en-US" sz="1600" i="1" dirty="0" smtClean="0">
                <a:solidFill>
                  <a:srgbClr val="0066CC"/>
                </a:solidFill>
              </a:rPr>
              <a:t>r </a:t>
            </a:r>
            <a:r>
              <a:rPr lang="en-US" sz="1600" i="1" dirty="0" err="1" smtClean="0">
                <a:solidFill>
                  <a:srgbClr val="0066CC"/>
                </a:solidFill>
              </a:rPr>
              <a:t>Schwerionenforschung</a:t>
            </a:r>
            <a:r>
              <a:rPr lang="en-US" sz="1600" i="1" dirty="0" smtClean="0">
                <a:solidFill>
                  <a:srgbClr val="0066CC"/>
                </a:solidFill>
              </a:rPr>
              <a:t>, </a:t>
            </a:r>
            <a:r>
              <a:rPr lang="en-GB" sz="1600" i="1" dirty="0" smtClean="0">
                <a:solidFill>
                  <a:srgbClr val="0066CC"/>
                </a:solidFill>
              </a:rPr>
              <a:t>Darmstadt)</a:t>
            </a:r>
          </a:p>
          <a:p>
            <a:pPr>
              <a:lnSpc>
                <a:spcPct val="80000"/>
              </a:lnSpc>
            </a:pPr>
            <a:endParaRPr lang="en-GB" sz="1600" i="1" dirty="0">
              <a:solidFill>
                <a:srgbClr val="0066CC"/>
              </a:solidFill>
            </a:endParaRPr>
          </a:p>
          <a:p>
            <a:pPr>
              <a:lnSpc>
                <a:spcPct val="80000"/>
              </a:lnSpc>
            </a:pPr>
            <a:endParaRPr lang="en-GB" sz="1600" i="1" dirty="0" smtClean="0">
              <a:solidFill>
                <a:srgbClr val="0066CC"/>
              </a:solidFill>
            </a:endParaRPr>
          </a:p>
          <a:p>
            <a:pPr>
              <a:lnSpc>
                <a:spcPct val="80000"/>
              </a:lnSpc>
            </a:pPr>
            <a:endParaRPr lang="en-GB" sz="1600" i="1" dirty="0">
              <a:solidFill>
                <a:srgbClr val="0066CC"/>
              </a:solidFill>
            </a:endParaRPr>
          </a:p>
          <a:p>
            <a:pPr>
              <a:lnSpc>
                <a:spcPct val="80000"/>
              </a:lnSpc>
            </a:pPr>
            <a:r>
              <a:rPr lang="en-GB" sz="1600" i="1" dirty="0" smtClean="0">
                <a:solidFill>
                  <a:srgbClr val="0066CC"/>
                </a:solidFill>
              </a:rPr>
              <a:t>   </a:t>
            </a:r>
          </a:p>
          <a:p>
            <a:pPr>
              <a:lnSpc>
                <a:spcPct val="80000"/>
              </a:lnSpc>
            </a:pPr>
            <a:endParaRPr lang="en-GB" sz="1600" i="1" dirty="0">
              <a:solidFill>
                <a:srgbClr val="0066CC"/>
              </a:solidFill>
            </a:endParaRPr>
          </a:p>
          <a:p>
            <a:pPr>
              <a:lnSpc>
                <a:spcPct val="80000"/>
              </a:lnSpc>
            </a:pPr>
            <a:endParaRPr lang="en-GB" sz="1600" i="1" dirty="0" smtClean="0">
              <a:solidFill>
                <a:srgbClr val="0066CC"/>
              </a:solidFill>
            </a:endParaRPr>
          </a:p>
          <a:p>
            <a:pPr>
              <a:lnSpc>
                <a:spcPct val="80000"/>
              </a:lnSpc>
            </a:pPr>
            <a:endParaRPr lang="en-GB" sz="1600" i="1" dirty="0">
              <a:solidFill>
                <a:srgbClr val="0066CC"/>
              </a:solidFill>
            </a:endParaRPr>
          </a:p>
          <a:p>
            <a:pPr>
              <a:lnSpc>
                <a:spcPct val="80000"/>
              </a:lnSpc>
            </a:pPr>
            <a:r>
              <a:rPr lang="fr-FR" sz="1200" i="1" dirty="0" smtClean="0"/>
              <a:t>pp: PRC</a:t>
            </a:r>
            <a:r>
              <a:rPr lang="fr-FR" sz="1200" dirty="0" smtClean="0"/>
              <a:t> </a:t>
            </a:r>
            <a:r>
              <a:rPr lang="fr-FR" sz="1200" dirty="0"/>
              <a:t>96 </a:t>
            </a:r>
            <a:r>
              <a:rPr lang="fr-FR" sz="1200" dirty="0" smtClean="0"/>
              <a:t>014907</a:t>
            </a:r>
          </a:p>
          <a:p>
            <a:pPr>
              <a:lnSpc>
                <a:spcPct val="80000"/>
              </a:lnSpc>
            </a:pPr>
            <a:r>
              <a:rPr lang="fr-FR" sz="1200" dirty="0"/>
              <a:t>f</a:t>
            </a:r>
            <a:r>
              <a:rPr lang="fr-FR" sz="1200" dirty="0" smtClean="0"/>
              <a:t>irst </a:t>
            </a:r>
            <a:r>
              <a:rPr lang="fr-FR" sz="1200" dirty="0" err="1" smtClean="0"/>
              <a:t>results</a:t>
            </a:r>
            <a:r>
              <a:rPr lang="fr-FR" sz="1200" dirty="0" smtClean="0"/>
              <a:t> in AA:</a:t>
            </a:r>
            <a:br>
              <a:rPr lang="fr-FR" sz="1200" dirty="0" smtClean="0"/>
            </a:br>
            <a:r>
              <a:rPr lang="fr-FR" sz="1200" dirty="0" smtClean="0"/>
              <a:t>2206.0130</a:t>
            </a:r>
            <a:r>
              <a:rPr lang="en-GB" sz="1200" i="1" dirty="0" smtClean="0">
                <a:solidFill>
                  <a:srgbClr val="0066CC"/>
                </a:solidFill>
              </a:rPr>
              <a:t> </a:t>
            </a:r>
            <a:r>
              <a:rPr lang="en-GB" sz="1200" i="1" dirty="0" smtClean="0">
                <a:solidFill>
                  <a:srgbClr val="0066CC"/>
                </a:solidFill>
              </a:rPr>
              <a:t>(soon revised version)</a:t>
            </a:r>
          </a:p>
        </p:txBody>
      </p:sp>
      <p:sp>
        <p:nvSpPr>
          <p:cNvPr id="19" name="Rectangle 2"/>
          <p:cNvSpPr txBox="1">
            <a:spLocks noChangeArrowheads="1"/>
          </p:cNvSpPr>
          <p:nvPr/>
        </p:nvSpPr>
        <p:spPr>
          <a:xfrm>
            <a:off x="148781" y="1934220"/>
            <a:ext cx="8064500" cy="1073150"/>
          </a:xfrm>
          <a:prstGeom prst="rect">
            <a:avLst/>
          </a:prstGeo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pitchFamily="34" charset="0"/>
              </a:defRPr>
            </a:lvl5pPr>
            <a:lvl6pPr marL="457144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pitchFamily="34" charset="0"/>
              </a:defRPr>
            </a:lvl6pPr>
            <a:lvl7pPr marL="914287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pitchFamily="34" charset="0"/>
              </a:defRPr>
            </a:lvl7pPr>
            <a:lvl8pPr marL="1371431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pitchFamily="34" charset="0"/>
              </a:defRPr>
            </a:lvl8pPr>
            <a:lvl9pPr marL="1828574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pitchFamily="34" charset="0"/>
              </a:defRPr>
            </a:lvl9pPr>
          </a:lstStyle>
          <a:p>
            <a:pPr defTabSz="914400"/>
            <a:r>
              <a:rPr lang="en-US" sz="3200" b="1" kern="0" dirty="0" smtClean="0">
                <a:solidFill>
                  <a:schemeClr val="bg1"/>
                </a:solidFill>
              </a:rPr>
              <a:t>               </a:t>
            </a:r>
            <a:r>
              <a:rPr lang="en-US" sz="3200" b="1" kern="0" dirty="0" smtClean="0">
                <a:solidFill>
                  <a:srgbClr val="0066CC"/>
                </a:solidFill>
              </a:rPr>
              <a:t>J/</a:t>
            </a:r>
            <a:r>
              <a:rPr lang="el-GR" sz="3200" b="1" kern="0" dirty="0" smtClean="0">
                <a:solidFill>
                  <a:srgbClr val="0066CC"/>
                </a:solidFill>
              </a:rPr>
              <a:t>ψ</a:t>
            </a:r>
            <a:r>
              <a:rPr lang="en-US" sz="3200" b="1" kern="0" dirty="0" smtClean="0">
                <a:solidFill>
                  <a:srgbClr val="0066CC"/>
                </a:solidFill>
              </a:rPr>
              <a:t> production in pp and </a:t>
            </a:r>
          </a:p>
          <a:p>
            <a:pPr defTabSz="914400"/>
            <a:r>
              <a:rPr lang="en-US" sz="3200" b="1" kern="0" dirty="0">
                <a:solidFill>
                  <a:srgbClr val="0066CC"/>
                </a:solidFill>
              </a:rPr>
              <a:t> </a:t>
            </a:r>
            <a:r>
              <a:rPr lang="en-US" sz="3200" b="1" kern="0" dirty="0" smtClean="0">
                <a:solidFill>
                  <a:srgbClr val="0066CC"/>
                </a:solidFill>
              </a:rPr>
              <a:t>                 Heavy Ion Collisions</a:t>
            </a:r>
            <a:endParaRPr lang="de-DE" sz="3200" b="1" kern="0" dirty="0">
              <a:solidFill>
                <a:srgbClr val="0066CC"/>
              </a:solidFill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4039803" y="5945371"/>
            <a:ext cx="4768886" cy="329619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en-US" sz="1100" dirty="0">
                <a:hlinkClick r:id="rId6"/>
              </a:rPr>
              <a:t>8th International Conference on High Energy Physics in the LHC Era </a:t>
            </a:r>
            <a:endParaRPr lang="en-US" sz="1100" dirty="0"/>
          </a:p>
          <a:p>
            <a:r>
              <a:rPr lang="en-US" sz="1100" dirty="0" smtClean="0"/>
              <a:t>Valparaiso, Chili  January 9-13, 2023</a:t>
            </a:r>
            <a:endParaRPr lang="en-US" sz="1100" dirty="0"/>
          </a:p>
        </p:txBody>
      </p:sp>
      <p:sp>
        <p:nvSpPr>
          <p:cNvPr id="3" name="ZoneTexte 2"/>
          <p:cNvSpPr txBox="1"/>
          <p:nvPr/>
        </p:nvSpPr>
        <p:spPr>
          <a:xfrm>
            <a:off x="2948432" y="4869160"/>
            <a:ext cx="914400" cy="9144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fr-FR" dirty="0" err="1"/>
              <a:t>w</a:t>
            </a:r>
            <a:r>
              <a:rPr lang="fr-FR" dirty="0" err="1" smtClean="0"/>
              <a:t>ork</a:t>
            </a:r>
            <a:r>
              <a:rPr lang="fr-FR" dirty="0" smtClean="0"/>
              <a:t> in </a:t>
            </a:r>
            <a:r>
              <a:rPr lang="fr-FR" dirty="0" err="1" smtClean="0"/>
              <a:t>progress</a:t>
            </a: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78314164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20F2564-FC3D-455B-A5C4-38AA51E8D585}" type="slidenum">
              <a:rPr lang="de-DE" smtClean="0"/>
              <a:pPr/>
              <a:t>10</a:t>
            </a:fld>
            <a:endParaRPr lang="de-DE"/>
          </a:p>
        </p:txBody>
      </p:sp>
      <p:sp>
        <p:nvSpPr>
          <p:cNvPr id="3" name="ZoneTexte 2"/>
          <p:cNvSpPr txBox="1"/>
          <p:nvPr/>
        </p:nvSpPr>
        <p:spPr>
          <a:xfrm>
            <a:off x="2771800" y="2996952"/>
            <a:ext cx="3600400" cy="9144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sz="3600" dirty="0" smtClean="0">
                <a:solidFill>
                  <a:srgbClr val="0099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AA collisions</a:t>
            </a:r>
          </a:p>
        </p:txBody>
      </p:sp>
    </p:spTree>
    <p:extLst>
      <p:ext uri="{BB962C8B-B14F-4D97-AF65-F5344CB8AC3E}">
        <p14:creationId xmlns:p14="http://schemas.microsoft.com/office/powerpoint/2010/main" val="22555764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000" dirty="0" smtClean="0"/>
              <a:t>                   AA</a:t>
            </a:r>
            <a:r>
              <a:rPr lang="en-US" sz="3000" dirty="0"/>
              <a:t>: without </a:t>
            </a:r>
            <a:r>
              <a:rPr lang="en-US" sz="3000" dirty="0" smtClean="0"/>
              <a:t>any QGP</a:t>
            </a:r>
            <a:endParaRPr lang="en-US" sz="3000" dirty="0"/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708920"/>
            <a:ext cx="3028950" cy="2313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5673" y="2720280"/>
            <a:ext cx="3028950" cy="2331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827584" y="1412776"/>
            <a:ext cx="914400" cy="9144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fr-FR" dirty="0" smtClean="0"/>
              <a:t> </a:t>
            </a:r>
            <a:endParaRPr lang="en-US" dirty="0" smtClean="0"/>
          </a:p>
        </p:txBody>
      </p:sp>
      <p:sp>
        <p:nvSpPr>
          <p:cNvPr id="4" name="ZoneTexte 3"/>
          <p:cNvSpPr txBox="1"/>
          <p:nvPr/>
        </p:nvSpPr>
        <p:spPr>
          <a:xfrm>
            <a:off x="2037829" y="2327176"/>
            <a:ext cx="914400" cy="9144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dirty="0"/>
              <a:t>e</a:t>
            </a:r>
            <a:r>
              <a:rPr lang="en-US" dirty="0" smtClean="0"/>
              <a:t>nhancement </a:t>
            </a:r>
            <a:r>
              <a:rPr lang="en-US" dirty="0" smtClean="0">
                <a:solidFill>
                  <a:srgbClr val="FF0000"/>
                </a:solidFill>
              </a:rPr>
              <a:t>46%                   </a:t>
            </a:r>
            <a:r>
              <a:rPr lang="en-US" dirty="0" smtClean="0"/>
              <a:t>enhancement </a:t>
            </a:r>
            <a:r>
              <a:rPr lang="en-US" dirty="0" smtClean="0">
                <a:solidFill>
                  <a:srgbClr val="FF0000"/>
                </a:solidFill>
              </a:rPr>
              <a:t>270%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1187624" y="5301208"/>
            <a:ext cx="914400" cy="9144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dirty="0">
                <a:solidFill>
                  <a:srgbClr val="FF0000"/>
                </a:solidFill>
              </a:rPr>
              <a:t>b</a:t>
            </a:r>
            <a:r>
              <a:rPr lang="en-US" dirty="0" smtClean="0">
                <a:solidFill>
                  <a:srgbClr val="FF0000"/>
                </a:solidFill>
              </a:rPr>
              <a:t>ut experiments show suppression</a:t>
            </a: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dirty="0" smtClean="0"/>
              <a:t>Reason:</a:t>
            </a:r>
            <a:r>
              <a:rPr lang="en-US" dirty="0"/>
              <a:t> </a:t>
            </a:r>
            <a:r>
              <a:rPr lang="en-US" dirty="0" smtClean="0"/>
              <a:t>J/</a:t>
            </a:r>
            <a:r>
              <a:rPr lang="el-GR" dirty="0" smtClean="0"/>
              <a:t>ψ</a:t>
            </a:r>
            <a:r>
              <a:rPr lang="fr-FR" dirty="0" smtClean="0"/>
              <a:t> production in HI collisions </a:t>
            </a:r>
            <a:r>
              <a:rPr lang="fr-FR" dirty="0" err="1" smtClean="0"/>
              <a:t>is</a:t>
            </a:r>
            <a:r>
              <a:rPr lang="fr-FR" dirty="0" smtClean="0"/>
              <a:t> a </a:t>
            </a:r>
            <a:r>
              <a:rPr lang="fr-FR" dirty="0" err="1" smtClean="0"/>
              <a:t>very</a:t>
            </a:r>
            <a:r>
              <a:rPr lang="fr-FR" dirty="0" smtClean="0"/>
              <a:t> </a:t>
            </a:r>
            <a:r>
              <a:rPr lang="fr-FR" dirty="0" err="1" smtClean="0"/>
              <a:t>complex</a:t>
            </a:r>
            <a:r>
              <a:rPr lang="fr-FR" dirty="0" smtClean="0"/>
              <a:t> </a:t>
            </a:r>
            <a:r>
              <a:rPr lang="fr-FR" dirty="0" err="1" smtClean="0"/>
              <a:t>process</a:t>
            </a:r>
            <a:endParaRPr lang="en-US" dirty="0" smtClean="0"/>
          </a:p>
        </p:txBody>
      </p:sp>
      <p:sp>
        <p:nvSpPr>
          <p:cNvPr id="5" name="Rectangle 4"/>
          <p:cNvSpPr/>
          <p:nvPr/>
        </p:nvSpPr>
        <p:spPr>
          <a:xfrm>
            <a:off x="1214304" y="1249070"/>
            <a:ext cx="7039992" cy="6514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sz="1600" dirty="0"/>
              <a:t>Without the formation of a QGP we expect a (large) </a:t>
            </a:r>
            <a:r>
              <a:rPr lang="en-US" sz="1600" dirty="0">
                <a:solidFill>
                  <a:srgbClr val="C00000"/>
                </a:solidFill>
              </a:rPr>
              <a:t>enhancement of the</a:t>
            </a: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sz="1600" dirty="0">
                <a:solidFill>
                  <a:srgbClr val="C00000"/>
                </a:solidFill>
              </a:rPr>
              <a:t>J/</a:t>
            </a:r>
            <a:r>
              <a:rPr lang="el-GR" sz="1600" dirty="0">
                <a:solidFill>
                  <a:srgbClr val="C00000"/>
                </a:solidFill>
              </a:rPr>
              <a:t>ψ</a:t>
            </a:r>
            <a:r>
              <a:rPr lang="fr-FR" sz="1600" dirty="0">
                <a:solidFill>
                  <a:srgbClr val="C00000"/>
                </a:solidFill>
              </a:rPr>
              <a:t> production</a:t>
            </a:r>
            <a:r>
              <a:rPr lang="fr-FR" sz="1600" dirty="0"/>
              <a:t> </a:t>
            </a:r>
            <a:r>
              <a:rPr lang="fr-FR" sz="1600" dirty="0" err="1"/>
              <a:t>because</a:t>
            </a:r>
            <a:r>
              <a:rPr lang="fr-FR" sz="1600" dirty="0"/>
              <a:t> c and </a:t>
            </a:r>
            <a:r>
              <a:rPr lang="fr-FR" sz="1600" dirty="0" err="1"/>
              <a:t>cbar</a:t>
            </a:r>
            <a:r>
              <a:rPr lang="fr-FR" sz="1600" dirty="0"/>
              <a:t> </a:t>
            </a:r>
            <a:r>
              <a:rPr lang="fr-FR" sz="1600" dirty="0" err="1">
                <a:solidFill>
                  <a:srgbClr val="0099FF"/>
                </a:solidFill>
              </a:rPr>
              <a:t>from</a:t>
            </a:r>
            <a:r>
              <a:rPr lang="fr-FR" sz="1600" dirty="0">
                <a:solidFill>
                  <a:srgbClr val="0099FF"/>
                </a:solidFill>
              </a:rPr>
              <a:t> </a:t>
            </a:r>
            <a:r>
              <a:rPr lang="fr-FR" sz="1600" dirty="0" err="1">
                <a:solidFill>
                  <a:srgbClr val="0099FF"/>
                </a:solidFill>
              </a:rPr>
              <a:t>different</a:t>
            </a:r>
            <a:r>
              <a:rPr lang="fr-FR" sz="1600" dirty="0">
                <a:solidFill>
                  <a:srgbClr val="0099FF"/>
                </a:solidFill>
              </a:rPr>
              <a:t> </a:t>
            </a:r>
            <a:r>
              <a:rPr lang="fr-FR" sz="1600" dirty="0" err="1">
                <a:solidFill>
                  <a:srgbClr val="0099FF"/>
                </a:solidFill>
              </a:rPr>
              <a:t>vertices</a:t>
            </a:r>
            <a:r>
              <a:rPr lang="fr-FR" sz="1600" dirty="0">
                <a:solidFill>
                  <a:srgbClr val="0099FF"/>
                </a:solidFill>
              </a:rPr>
              <a:t> </a:t>
            </a:r>
            <a:r>
              <a:rPr lang="fr-FR" sz="1600" dirty="0" err="1"/>
              <a:t>can</a:t>
            </a:r>
            <a:r>
              <a:rPr lang="fr-FR" sz="1600" dirty="0"/>
              <a:t> </a:t>
            </a:r>
            <a:r>
              <a:rPr lang="fr-FR" sz="1600" dirty="0" err="1"/>
              <a:t>form</a:t>
            </a:r>
            <a:r>
              <a:rPr lang="fr-FR" sz="1600" dirty="0"/>
              <a:t> a</a:t>
            </a:r>
            <a:r>
              <a:rPr lang="en-US" sz="1600" dirty="0"/>
              <a:t> J/</a:t>
            </a:r>
            <a:r>
              <a:rPr lang="el-GR" sz="1600" dirty="0"/>
              <a:t>ψ</a:t>
            </a:r>
            <a:r>
              <a:rPr lang="fr-FR" sz="1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391104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38" name="Freeform 30"/>
          <p:cNvSpPr>
            <a:spLocks/>
          </p:cNvSpPr>
          <p:nvPr/>
        </p:nvSpPr>
        <p:spPr bwMode="auto">
          <a:xfrm>
            <a:off x="1181101" y="981076"/>
            <a:ext cx="6979627" cy="5040313"/>
          </a:xfrm>
          <a:custGeom>
            <a:avLst/>
            <a:gdLst/>
            <a:ahLst/>
            <a:cxnLst>
              <a:cxn ang="0">
                <a:pos x="320" y="24"/>
              </a:cxn>
              <a:cxn ang="0">
                <a:pos x="176" y="72"/>
              </a:cxn>
              <a:cxn ang="0">
                <a:pos x="32" y="216"/>
              </a:cxn>
              <a:cxn ang="0">
                <a:pos x="32" y="504"/>
              </a:cxn>
              <a:cxn ang="0">
                <a:pos x="224" y="696"/>
              </a:cxn>
              <a:cxn ang="0">
                <a:pos x="608" y="792"/>
              </a:cxn>
              <a:cxn ang="0">
                <a:pos x="992" y="648"/>
              </a:cxn>
              <a:cxn ang="0">
                <a:pos x="1088" y="456"/>
              </a:cxn>
              <a:cxn ang="0">
                <a:pos x="944" y="168"/>
              </a:cxn>
              <a:cxn ang="0">
                <a:pos x="608" y="24"/>
              </a:cxn>
              <a:cxn ang="0">
                <a:pos x="320" y="24"/>
              </a:cxn>
            </a:cxnLst>
            <a:rect l="0" t="0" r="r" b="b"/>
            <a:pathLst>
              <a:path w="1096" h="800">
                <a:moveTo>
                  <a:pt x="320" y="24"/>
                </a:moveTo>
                <a:cubicBezTo>
                  <a:pt x="248" y="32"/>
                  <a:pt x="224" y="40"/>
                  <a:pt x="176" y="72"/>
                </a:cubicBezTo>
                <a:cubicBezTo>
                  <a:pt x="128" y="104"/>
                  <a:pt x="56" y="144"/>
                  <a:pt x="32" y="216"/>
                </a:cubicBezTo>
                <a:cubicBezTo>
                  <a:pt x="8" y="288"/>
                  <a:pt x="0" y="424"/>
                  <a:pt x="32" y="504"/>
                </a:cubicBezTo>
                <a:cubicBezTo>
                  <a:pt x="64" y="584"/>
                  <a:pt x="128" y="648"/>
                  <a:pt x="224" y="696"/>
                </a:cubicBezTo>
                <a:cubicBezTo>
                  <a:pt x="320" y="744"/>
                  <a:pt x="480" y="800"/>
                  <a:pt x="608" y="792"/>
                </a:cubicBezTo>
                <a:cubicBezTo>
                  <a:pt x="736" y="784"/>
                  <a:pt x="912" y="704"/>
                  <a:pt x="992" y="648"/>
                </a:cubicBezTo>
                <a:cubicBezTo>
                  <a:pt x="1072" y="592"/>
                  <a:pt x="1096" y="536"/>
                  <a:pt x="1088" y="456"/>
                </a:cubicBezTo>
                <a:cubicBezTo>
                  <a:pt x="1080" y="376"/>
                  <a:pt x="1024" y="240"/>
                  <a:pt x="944" y="168"/>
                </a:cubicBezTo>
                <a:cubicBezTo>
                  <a:pt x="864" y="96"/>
                  <a:pt x="712" y="48"/>
                  <a:pt x="608" y="24"/>
                </a:cubicBezTo>
                <a:cubicBezTo>
                  <a:pt x="504" y="0"/>
                  <a:pt x="392" y="16"/>
                  <a:pt x="320" y="24"/>
                </a:cubicBezTo>
                <a:close/>
              </a:path>
            </a:pathLst>
          </a:custGeom>
          <a:solidFill>
            <a:srgbClr val="FFCC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94210" name="AutoShape 2"/>
          <p:cNvSpPr>
            <a:spLocks noChangeArrowheads="1"/>
          </p:cNvSpPr>
          <p:nvPr/>
        </p:nvSpPr>
        <p:spPr bwMode="auto">
          <a:xfrm rot="-8515573">
            <a:off x="1562848" y="1196974"/>
            <a:ext cx="694592" cy="304800"/>
          </a:xfrm>
          <a:prstGeom prst="rightArrow">
            <a:avLst>
              <a:gd name="adj1" fmla="val 50000"/>
              <a:gd name="adj2" fmla="val 61719"/>
            </a:avLst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94211" name="Freeform 3"/>
          <p:cNvSpPr>
            <a:spLocks/>
          </p:cNvSpPr>
          <p:nvPr/>
        </p:nvSpPr>
        <p:spPr bwMode="auto">
          <a:xfrm>
            <a:off x="2513136" y="1577976"/>
            <a:ext cx="5218234" cy="3813175"/>
          </a:xfrm>
          <a:custGeom>
            <a:avLst/>
            <a:gdLst/>
            <a:ahLst/>
            <a:cxnLst>
              <a:cxn ang="0">
                <a:pos x="320" y="24"/>
              </a:cxn>
              <a:cxn ang="0">
                <a:pos x="176" y="72"/>
              </a:cxn>
              <a:cxn ang="0">
                <a:pos x="32" y="216"/>
              </a:cxn>
              <a:cxn ang="0">
                <a:pos x="32" y="504"/>
              </a:cxn>
              <a:cxn ang="0">
                <a:pos x="224" y="696"/>
              </a:cxn>
              <a:cxn ang="0">
                <a:pos x="608" y="792"/>
              </a:cxn>
              <a:cxn ang="0">
                <a:pos x="992" y="648"/>
              </a:cxn>
              <a:cxn ang="0">
                <a:pos x="1088" y="456"/>
              </a:cxn>
              <a:cxn ang="0">
                <a:pos x="944" y="168"/>
              </a:cxn>
              <a:cxn ang="0">
                <a:pos x="608" y="24"/>
              </a:cxn>
              <a:cxn ang="0">
                <a:pos x="320" y="24"/>
              </a:cxn>
            </a:cxnLst>
            <a:rect l="0" t="0" r="r" b="b"/>
            <a:pathLst>
              <a:path w="1096" h="800">
                <a:moveTo>
                  <a:pt x="320" y="24"/>
                </a:moveTo>
                <a:cubicBezTo>
                  <a:pt x="248" y="32"/>
                  <a:pt x="224" y="40"/>
                  <a:pt x="176" y="72"/>
                </a:cubicBezTo>
                <a:cubicBezTo>
                  <a:pt x="128" y="104"/>
                  <a:pt x="56" y="144"/>
                  <a:pt x="32" y="216"/>
                </a:cubicBezTo>
                <a:cubicBezTo>
                  <a:pt x="8" y="288"/>
                  <a:pt x="0" y="424"/>
                  <a:pt x="32" y="504"/>
                </a:cubicBezTo>
                <a:cubicBezTo>
                  <a:pt x="64" y="584"/>
                  <a:pt x="128" y="648"/>
                  <a:pt x="224" y="696"/>
                </a:cubicBezTo>
                <a:cubicBezTo>
                  <a:pt x="320" y="744"/>
                  <a:pt x="480" y="800"/>
                  <a:pt x="608" y="792"/>
                </a:cubicBezTo>
                <a:cubicBezTo>
                  <a:pt x="736" y="784"/>
                  <a:pt x="912" y="704"/>
                  <a:pt x="992" y="648"/>
                </a:cubicBezTo>
                <a:cubicBezTo>
                  <a:pt x="1072" y="592"/>
                  <a:pt x="1096" y="536"/>
                  <a:pt x="1088" y="456"/>
                </a:cubicBezTo>
                <a:cubicBezTo>
                  <a:pt x="1080" y="376"/>
                  <a:pt x="1024" y="240"/>
                  <a:pt x="944" y="168"/>
                </a:cubicBezTo>
                <a:cubicBezTo>
                  <a:pt x="864" y="96"/>
                  <a:pt x="712" y="48"/>
                  <a:pt x="608" y="24"/>
                </a:cubicBezTo>
                <a:cubicBezTo>
                  <a:pt x="504" y="0"/>
                  <a:pt x="392" y="16"/>
                  <a:pt x="320" y="24"/>
                </a:cubicBezTo>
                <a:close/>
              </a:path>
            </a:pathLst>
          </a:cu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94213" name="Line 5"/>
          <p:cNvSpPr>
            <a:spLocks noChangeShapeType="1"/>
          </p:cNvSpPr>
          <p:nvPr/>
        </p:nvSpPr>
        <p:spPr bwMode="auto">
          <a:xfrm flipH="1" flipV="1">
            <a:off x="5364774" y="3141664"/>
            <a:ext cx="634511" cy="719137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 type="stealth" w="med" len="med"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94214" name="Line 6"/>
          <p:cNvSpPr>
            <a:spLocks noChangeShapeType="1"/>
          </p:cNvSpPr>
          <p:nvPr/>
        </p:nvSpPr>
        <p:spPr bwMode="auto">
          <a:xfrm>
            <a:off x="5219700" y="2276476"/>
            <a:ext cx="23446" cy="619125"/>
          </a:xfrm>
          <a:prstGeom prst="line">
            <a:avLst/>
          </a:prstGeom>
          <a:noFill/>
          <a:ln w="76200">
            <a:solidFill>
              <a:srgbClr val="FF9900"/>
            </a:solidFill>
            <a:round/>
            <a:headEnd type="stealth" w="med" len="med"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94215" name="AutoShape 7"/>
          <p:cNvSpPr>
            <a:spLocks noChangeArrowheads="1"/>
          </p:cNvSpPr>
          <p:nvPr/>
        </p:nvSpPr>
        <p:spPr bwMode="auto">
          <a:xfrm>
            <a:off x="5061439" y="2708275"/>
            <a:ext cx="518746" cy="604838"/>
          </a:xfrm>
          <a:prstGeom prst="irregularSeal2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94216" name="Freeform 8"/>
          <p:cNvSpPr>
            <a:spLocks/>
          </p:cNvSpPr>
          <p:nvPr/>
        </p:nvSpPr>
        <p:spPr bwMode="auto">
          <a:xfrm>
            <a:off x="4437185" y="3894139"/>
            <a:ext cx="1475643" cy="471487"/>
          </a:xfrm>
          <a:custGeom>
            <a:avLst/>
            <a:gdLst/>
            <a:ahLst/>
            <a:cxnLst>
              <a:cxn ang="0">
                <a:pos x="0" y="224"/>
              </a:cxn>
              <a:cxn ang="0">
                <a:pos x="384" y="32"/>
              </a:cxn>
              <a:cxn ang="0">
                <a:pos x="672" y="32"/>
              </a:cxn>
              <a:cxn ang="0">
                <a:pos x="816" y="80"/>
              </a:cxn>
            </a:cxnLst>
            <a:rect l="0" t="0" r="r" b="b"/>
            <a:pathLst>
              <a:path w="816" h="224">
                <a:moveTo>
                  <a:pt x="0" y="224"/>
                </a:moveTo>
                <a:cubicBezTo>
                  <a:pt x="136" y="144"/>
                  <a:pt x="272" y="64"/>
                  <a:pt x="384" y="32"/>
                </a:cubicBezTo>
                <a:cubicBezTo>
                  <a:pt x="496" y="0"/>
                  <a:pt x="600" y="24"/>
                  <a:pt x="672" y="32"/>
                </a:cubicBezTo>
                <a:cubicBezTo>
                  <a:pt x="744" y="40"/>
                  <a:pt x="792" y="72"/>
                  <a:pt x="816" y="80"/>
                </a:cubicBezTo>
              </a:path>
            </a:pathLst>
          </a:custGeom>
          <a:noFill/>
          <a:ln w="76200">
            <a:solidFill>
              <a:srgbClr val="FF9900"/>
            </a:solidFill>
            <a:round/>
            <a:headEnd type="none" w="med" len="med"/>
            <a:tailEnd type="stealth" w="med" len="med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94217" name="AutoShape 9"/>
          <p:cNvSpPr>
            <a:spLocks noChangeArrowheads="1"/>
          </p:cNvSpPr>
          <p:nvPr/>
        </p:nvSpPr>
        <p:spPr bwMode="auto">
          <a:xfrm rot="1035940">
            <a:off x="6084278" y="3960813"/>
            <a:ext cx="694592" cy="304800"/>
          </a:xfrm>
          <a:prstGeom prst="rightArrow">
            <a:avLst>
              <a:gd name="adj1" fmla="val 50000"/>
              <a:gd name="adj2" fmla="val 61719"/>
            </a:avLst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94218" name="Text Box 10"/>
          <p:cNvSpPr txBox="1">
            <a:spLocks noChangeArrowheads="1"/>
          </p:cNvSpPr>
          <p:nvPr/>
        </p:nvSpPr>
        <p:spPr bwMode="auto">
          <a:xfrm>
            <a:off x="467544" y="5229226"/>
            <a:ext cx="3798192" cy="1323439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000" dirty="0" smtClean="0"/>
              <a:t>1) (hard</a:t>
            </a:r>
            <a:r>
              <a:rPr lang="fr-FR" sz="2000" dirty="0"/>
              <a:t>) production of </a:t>
            </a:r>
            <a:r>
              <a:rPr lang="fr-FR" sz="2000" dirty="0" err="1"/>
              <a:t>heavy</a:t>
            </a:r>
            <a:r>
              <a:rPr lang="fr-FR" sz="2000" dirty="0"/>
              <a:t> quarks in initial NN </a:t>
            </a:r>
            <a:r>
              <a:rPr lang="fr-FR" sz="2000" dirty="0" smtClean="0"/>
              <a:t>collisions (</a:t>
            </a:r>
            <a:r>
              <a:rPr lang="fr-FR" sz="2000" dirty="0" err="1" smtClean="0">
                <a:solidFill>
                  <a:srgbClr val="FF0000"/>
                </a:solidFill>
              </a:rPr>
              <a:t>generalized</a:t>
            </a:r>
            <a:r>
              <a:rPr lang="fr-FR" sz="2000" dirty="0" smtClean="0">
                <a:solidFill>
                  <a:srgbClr val="FF0000"/>
                </a:solidFill>
              </a:rPr>
              <a:t> parton distribution </a:t>
            </a:r>
            <a:r>
              <a:rPr lang="fr-FR" sz="2000" dirty="0" err="1" smtClean="0">
                <a:solidFill>
                  <a:srgbClr val="FF0000"/>
                </a:solidFill>
              </a:rPr>
              <a:t>fcts</a:t>
            </a:r>
            <a:r>
              <a:rPr lang="fr-FR" sz="2000" dirty="0" smtClean="0">
                <a:solidFill>
                  <a:srgbClr val="FF0000"/>
                </a:solidFill>
              </a:rPr>
              <a:t>, </a:t>
            </a:r>
            <a:r>
              <a:rPr lang="fr-FR" sz="2000" dirty="0" err="1" smtClean="0">
                <a:solidFill>
                  <a:srgbClr val="FF0000"/>
                </a:solidFill>
              </a:rPr>
              <a:t>pQCD</a:t>
            </a:r>
            <a:r>
              <a:rPr lang="fr-FR" sz="2000" dirty="0" smtClean="0">
                <a:solidFill>
                  <a:srgbClr val="FF0000"/>
                </a:solidFill>
              </a:rPr>
              <a:t>, FONLL</a:t>
            </a:r>
            <a:r>
              <a:rPr lang="fr-FR" sz="2000" dirty="0" smtClean="0"/>
              <a:t>) </a:t>
            </a:r>
            <a:endParaRPr lang="fr-FR" sz="2000" dirty="0"/>
          </a:p>
        </p:txBody>
      </p:sp>
      <p:sp>
        <p:nvSpPr>
          <p:cNvPr id="94219" name="Line 11"/>
          <p:cNvSpPr>
            <a:spLocks noChangeShapeType="1"/>
          </p:cNvSpPr>
          <p:nvPr/>
        </p:nvSpPr>
        <p:spPr bwMode="auto">
          <a:xfrm flipH="1">
            <a:off x="3326721" y="1480049"/>
            <a:ext cx="578232" cy="458433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 type="stealth" w="lg" len="lg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94220" name="Text Box 12"/>
          <p:cNvSpPr txBox="1">
            <a:spLocks noChangeArrowheads="1"/>
          </p:cNvSpPr>
          <p:nvPr/>
        </p:nvSpPr>
        <p:spPr bwMode="auto">
          <a:xfrm>
            <a:off x="6445626" y="1001380"/>
            <a:ext cx="2571488" cy="1323439"/>
          </a:xfrm>
          <a:prstGeom prst="rect">
            <a:avLst/>
          </a:prstGeom>
          <a:solidFill>
            <a:schemeClr val="bg1"/>
          </a:solidFill>
          <a:ln w="254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2000" dirty="0" smtClean="0"/>
              <a:t>2) Evolution of the QGP </a:t>
            </a:r>
            <a:r>
              <a:rPr lang="fr-FR" sz="2000" dirty="0" smtClean="0">
                <a:solidFill>
                  <a:srgbClr val="C00000"/>
                </a:solidFill>
              </a:rPr>
              <a:t>(transport </a:t>
            </a:r>
            <a:r>
              <a:rPr lang="fr-FR" sz="2000" dirty="0" err="1" smtClean="0">
                <a:solidFill>
                  <a:srgbClr val="C00000"/>
                </a:solidFill>
              </a:rPr>
              <a:t>theory</a:t>
            </a:r>
            <a:r>
              <a:rPr lang="fr-FR" sz="2000" dirty="0">
                <a:solidFill>
                  <a:srgbClr val="C00000"/>
                </a:solidFill>
              </a:rPr>
              <a:t>, </a:t>
            </a:r>
            <a:r>
              <a:rPr lang="fr-FR" sz="2000" dirty="0" smtClean="0">
                <a:solidFill>
                  <a:srgbClr val="C00000"/>
                </a:solidFill>
              </a:rPr>
              <a:t> </a:t>
            </a:r>
            <a:r>
              <a:rPr lang="fr-FR" sz="2000" dirty="0" err="1" smtClean="0">
                <a:solidFill>
                  <a:srgbClr val="C00000"/>
                </a:solidFill>
              </a:rPr>
              <a:t>EoS</a:t>
            </a:r>
            <a:r>
              <a:rPr lang="fr-FR" sz="2000" dirty="0" smtClean="0">
                <a:solidFill>
                  <a:srgbClr val="C00000"/>
                </a:solidFill>
              </a:rPr>
              <a:t> </a:t>
            </a:r>
            <a:r>
              <a:rPr lang="fr-FR" sz="2000" dirty="0" err="1" smtClean="0">
                <a:solidFill>
                  <a:srgbClr val="C00000"/>
                </a:solidFill>
              </a:rPr>
              <a:t>from</a:t>
            </a:r>
            <a:r>
              <a:rPr lang="fr-FR" sz="2000" dirty="0" smtClean="0">
                <a:solidFill>
                  <a:srgbClr val="C00000"/>
                </a:solidFill>
              </a:rPr>
              <a:t>  </a:t>
            </a:r>
            <a:r>
              <a:rPr lang="fr-FR" sz="2000" dirty="0" err="1" smtClean="0">
                <a:solidFill>
                  <a:srgbClr val="C00000"/>
                </a:solidFill>
              </a:rPr>
              <a:t>lattice</a:t>
            </a:r>
            <a:r>
              <a:rPr lang="fr-FR" sz="2000" dirty="0" smtClean="0">
                <a:solidFill>
                  <a:srgbClr val="C00000"/>
                </a:solidFill>
              </a:rPr>
              <a:t> gauge </a:t>
            </a:r>
            <a:r>
              <a:rPr lang="fr-FR" sz="2000" dirty="0" err="1" smtClean="0">
                <a:solidFill>
                  <a:srgbClr val="C00000"/>
                </a:solidFill>
              </a:rPr>
              <a:t>theory</a:t>
            </a:r>
            <a:r>
              <a:rPr lang="fr-FR" sz="2000" dirty="0" smtClean="0">
                <a:solidFill>
                  <a:srgbClr val="C00000"/>
                </a:solidFill>
              </a:rPr>
              <a:t>)</a:t>
            </a:r>
            <a:endParaRPr lang="fr-FR" sz="1800" dirty="0">
              <a:solidFill>
                <a:srgbClr val="C00000"/>
              </a:solidFill>
            </a:endParaRPr>
          </a:p>
        </p:txBody>
      </p:sp>
      <p:sp>
        <p:nvSpPr>
          <p:cNvPr id="94221" name="Text Box 13"/>
          <p:cNvSpPr txBox="1">
            <a:spLocks noChangeArrowheads="1"/>
          </p:cNvSpPr>
          <p:nvPr/>
        </p:nvSpPr>
        <p:spPr bwMode="auto">
          <a:xfrm>
            <a:off x="6054970" y="4989514"/>
            <a:ext cx="2970335" cy="1154162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000" dirty="0" smtClean="0"/>
              <a:t>3)</a:t>
            </a:r>
            <a:r>
              <a:rPr lang="fr-FR" sz="2000" dirty="0" err="1" smtClean="0"/>
              <a:t>Quarkonia</a:t>
            </a:r>
            <a:r>
              <a:rPr lang="fr-FR" sz="2000" dirty="0" smtClean="0"/>
              <a:t> </a:t>
            </a:r>
            <a:r>
              <a:rPr lang="fr-FR" sz="2000" dirty="0"/>
              <a:t>formation in QGP </a:t>
            </a:r>
            <a:r>
              <a:rPr lang="fr-FR" sz="2000" dirty="0" smtClean="0"/>
              <a:t>(</a:t>
            </a:r>
            <a:r>
              <a:rPr lang="fr-FR" sz="2000" dirty="0" err="1" smtClean="0">
                <a:solidFill>
                  <a:srgbClr val="C00000"/>
                </a:solidFill>
              </a:rPr>
              <a:t>finite</a:t>
            </a:r>
            <a:r>
              <a:rPr lang="fr-FR" sz="2000" dirty="0" smtClean="0">
                <a:solidFill>
                  <a:srgbClr val="C00000"/>
                </a:solidFill>
              </a:rPr>
              <a:t> </a:t>
            </a:r>
            <a:r>
              <a:rPr lang="fr-FR" sz="2000" dirty="0" err="1" smtClean="0">
                <a:solidFill>
                  <a:srgbClr val="C00000"/>
                </a:solidFill>
              </a:rPr>
              <a:t>temp</a:t>
            </a:r>
            <a:r>
              <a:rPr lang="fr-FR" sz="2000" dirty="0">
                <a:solidFill>
                  <a:srgbClr val="C00000"/>
                </a:solidFill>
              </a:rPr>
              <a:t> </a:t>
            </a:r>
            <a:r>
              <a:rPr lang="fr-FR" sz="2000" dirty="0" smtClean="0">
                <a:solidFill>
                  <a:srgbClr val="C00000"/>
                </a:solidFill>
              </a:rPr>
              <a:t>QCD,  </a:t>
            </a:r>
            <a:r>
              <a:rPr lang="fr-FR" sz="2000" dirty="0" err="1" smtClean="0">
                <a:solidFill>
                  <a:srgbClr val="C00000"/>
                </a:solidFill>
              </a:rPr>
              <a:t>pQCD</a:t>
            </a:r>
            <a:r>
              <a:rPr lang="fr-FR" sz="2000" dirty="0" smtClean="0"/>
              <a:t>)</a:t>
            </a:r>
            <a:r>
              <a:rPr lang="fr-FR" sz="600" dirty="0" smtClean="0"/>
              <a:t>   </a:t>
            </a:r>
          </a:p>
          <a:p>
            <a:pPr>
              <a:spcBef>
                <a:spcPct val="50000"/>
              </a:spcBef>
            </a:pPr>
            <a:r>
              <a:rPr lang="fr-FR" sz="600" dirty="0"/>
              <a:t>(</a:t>
            </a:r>
          </a:p>
        </p:txBody>
      </p:sp>
      <p:sp>
        <p:nvSpPr>
          <p:cNvPr id="94222" name="Oval 14"/>
          <p:cNvSpPr>
            <a:spLocks noChangeArrowheads="1"/>
          </p:cNvSpPr>
          <p:nvPr/>
        </p:nvSpPr>
        <p:spPr bwMode="auto">
          <a:xfrm>
            <a:off x="1927728" y="1341437"/>
            <a:ext cx="433754" cy="500062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94223" name="Freeform 15"/>
          <p:cNvSpPr>
            <a:spLocks/>
          </p:cNvSpPr>
          <p:nvPr/>
        </p:nvSpPr>
        <p:spPr bwMode="auto">
          <a:xfrm>
            <a:off x="2244970" y="1700213"/>
            <a:ext cx="2249366" cy="2736850"/>
          </a:xfrm>
          <a:custGeom>
            <a:avLst/>
            <a:gdLst/>
            <a:ahLst/>
            <a:cxnLst>
              <a:cxn ang="0">
                <a:pos x="336" y="480"/>
              </a:cxn>
              <a:cxn ang="0">
                <a:pos x="240" y="240"/>
              </a:cxn>
              <a:cxn ang="0">
                <a:pos x="0" y="0"/>
              </a:cxn>
            </a:cxnLst>
            <a:rect l="0" t="0" r="r" b="b"/>
            <a:pathLst>
              <a:path w="336" h="480">
                <a:moveTo>
                  <a:pt x="336" y="480"/>
                </a:moveTo>
                <a:cubicBezTo>
                  <a:pt x="316" y="400"/>
                  <a:pt x="296" y="320"/>
                  <a:pt x="240" y="240"/>
                </a:cubicBezTo>
                <a:cubicBezTo>
                  <a:pt x="184" y="160"/>
                  <a:pt x="40" y="40"/>
                  <a:pt x="0" y="0"/>
                </a:cubicBezTo>
              </a:path>
            </a:pathLst>
          </a:custGeom>
          <a:noFill/>
          <a:ln w="101600">
            <a:solidFill>
              <a:schemeClr val="accent2"/>
            </a:solidFill>
            <a:round/>
            <a:headEnd/>
            <a:tailEnd type="stealth" w="med" len="med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94224" name="AutoShape 16"/>
          <p:cNvSpPr>
            <a:spLocks noChangeArrowheads="1"/>
          </p:cNvSpPr>
          <p:nvPr/>
        </p:nvSpPr>
        <p:spPr bwMode="auto">
          <a:xfrm>
            <a:off x="4265736" y="4060826"/>
            <a:ext cx="518746" cy="606425"/>
          </a:xfrm>
          <a:prstGeom prst="irregularSeal2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94225" name="Line 17"/>
          <p:cNvSpPr>
            <a:spLocks noChangeShapeType="1"/>
          </p:cNvSpPr>
          <p:nvPr/>
        </p:nvSpPr>
        <p:spPr bwMode="auto">
          <a:xfrm flipV="1">
            <a:off x="1981200" y="1916113"/>
            <a:ext cx="64477" cy="137795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 type="stealth" w="lg" len="lg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94226" name="Text Box 18"/>
          <p:cNvSpPr txBox="1">
            <a:spLocks noChangeArrowheads="1"/>
          </p:cNvSpPr>
          <p:nvPr/>
        </p:nvSpPr>
        <p:spPr bwMode="auto">
          <a:xfrm>
            <a:off x="152400" y="3333751"/>
            <a:ext cx="2891204" cy="147732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000" dirty="0"/>
              <a:t>D/B formation at the </a:t>
            </a:r>
            <a:r>
              <a:rPr lang="fr-FR" sz="2000" dirty="0" err="1"/>
              <a:t>boundary</a:t>
            </a:r>
            <a:r>
              <a:rPr lang="fr-FR" sz="2000" dirty="0"/>
              <a:t> of QGP </a:t>
            </a:r>
            <a:r>
              <a:rPr lang="fr-FR" sz="2000" dirty="0" smtClean="0"/>
              <a:t> </a:t>
            </a:r>
          </a:p>
          <a:p>
            <a:pPr>
              <a:spcBef>
                <a:spcPct val="50000"/>
              </a:spcBef>
            </a:pPr>
            <a:r>
              <a:rPr lang="fr-FR" sz="2000" dirty="0" smtClean="0"/>
              <a:t>fragmentation or coalescence (</a:t>
            </a:r>
            <a:r>
              <a:rPr lang="fr-FR" sz="2000" dirty="0" err="1" smtClean="0">
                <a:solidFill>
                  <a:srgbClr val="FF0000"/>
                </a:solidFill>
              </a:rPr>
              <a:t>pQCD</a:t>
            </a:r>
            <a:r>
              <a:rPr lang="fr-FR" sz="2000" dirty="0" smtClean="0"/>
              <a:t>)</a:t>
            </a:r>
            <a:endParaRPr lang="fr-FR" sz="2000" dirty="0"/>
          </a:p>
        </p:txBody>
      </p:sp>
      <p:sp>
        <p:nvSpPr>
          <p:cNvPr id="94227" name="Oval 19"/>
          <p:cNvSpPr>
            <a:spLocks noChangeArrowheads="1"/>
          </p:cNvSpPr>
          <p:nvPr/>
        </p:nvSpPr>
        <p:spPr bwMode="auto">
          <a:xfrm>
            <a:off x="5865935" y="3708401"/>
            <a:ext cx="433754" cy="500063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94228" name="Line 20"/>
          <p:cNvSpPr>
            <a:spLocks noChangeShapeType="1"/>
          </p:cNvSpPr>
          <p:nvPr/>
        </p:nvSpPr>
        <p:spPr bwMode="auto">
          <a:xfrm>
            <a:off x="1181101" y="1304130"/>
            <a:ext cx="864576" cy="574676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 type="stealth" w="lg" len="lg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94229" name="Line 21"/>
          <p:cNvSpPr>
            <a:spLocks noChangeShapeType="1"/>
          </p:cNvSpPr>
          <p:nvPr/>
        </p:nvSpPr>
        <p:spPr bwMode="auto">
          <a:xfrm flipH="1" flipV="1">
            <a:off x="6233747" y="4292600"/>
            <a:ext cx="307731" cy="58420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 type="stealth" w="lg" len="lg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94230" name="Text Box 22"/>
          <p:cNvSpPr txBox="1">
            <a:spLocks noChangeArrowheads="1"/>
          </p:cNvSpPr>
          <p:nvPr/>
        </p:nvSpPr>
        <p:spPr bwMode="auto">
          <a:xfrm>
            <a:off x="323527" y="188913"/>
            <a:ext cx="8424937" cy="523220"/>
          </a:xfrm>
          <a:prstGeom prst="rect">
            <a:avLst/>
          </a:prstGeom>
          <a:noFill/>
          <a:ln w="38100">
            <a:solidFill>
              <a:srgbClr val="0033CC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2800" dirty="0" err="1" smtClean="0">
                <a:solidFill>
                  <a:srgbClr val="0066CC"/>
                </a:solidFill>
              </a:rPr>
              <a:t>Complexity</a:t>
            </a:r>
            <a:r>
              <a:rPr lang="fr-FR" sz="2800" dirty="0" smtClean="0">
                <a:solidFill>
                  <a:srgbClr val="0066CC"/>
                </a:solidFill>
              </a:rPr>
              <a:t> of </a:t>
            </a:r>
            <a:r>
              <a:rPr lang="fr-FR" sz="2800" dirty="0" err="1" smtClean="0">
                <a:solidFill>
                  <a:srgbClr val="0066CC"/>
                </a:solidFill>
              </a:rPr>
              <a:t>heavy</a:t>
            </a:r>
            <a:r>
              <a:rPr lang="fr-FR" sz="2800" dirty="0" smtClean="0">
                <a:solidFill>
                  <a:srgbClr val="0066CC"/>
                </a:solidFill>
              </a:rPr>
              <a:t> quark </a:t>
            </a:r>
            <a:r>
              <a:rPr lang="fr-FR" sz="2800" dirty="0" err="1" smtClean="0">
                <a:solidFill>
                  <a:srgbClr val="0066CC"/>
                </a:solidFill>
              </a:rPr>
              <a:t>physics</a:t>
            </a:r>
            <a:r>
              <a:rPr lang="fr-FR" sz="2800" dirty="0" smtClean="0">
                <a:solidFill>
                  <a:srgbClr val="0066CC"/>
                </a:solidFill>
              </a:rPr>
              <a:t> in HI </a:t>
            </a:r>
            <a:r>
              <a:rPr lang="fr-FR" sz="2800" dirty="0" err="1" smtClean="0">
                <a:solidFill>
                  <a:srgbClr val="0066CC"/>
                </a:solidFill>
              </a:rPr>
              <a:t>reactions</a:t>
            </a:r>
            <a:endParaRPr lang="fr-FR" sz="2800" dirty="0">
              <a:solidFill>
                <a:srgbClr val="0066CC"/>
              </a:solidFill>
            </a:endParaRPr>
          </a:p>
        </p:txBody>
      </p:sp>
      <p:sp>
        <p:nvSpPr>
          <p:cNvPr id="94232" name="Rectangle 24"/>
          <p:cNvSpPr>
            <a:spLocks noChangeArrowheads="1"/>
          </p:cNvSpPr>
          <p:nvPr/>
        </p:nvSpPr>
        <p:spPr bwMode="auto">
          <a:xfrm>
            <a:off x="4572001" y="4508500"/>
            <a:ext cx="1368669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en-US"/>
              <a:t>QGP</a:t>
            </a:r>
          </a:p>
        </p:txBody>
      </p:sp>
      <p:sp>
        <p:nvSpPr>
          <p:cNvPr id="94239" name="Rectangle 31"/>
          <p:cNvSpPr>
            <a:spLocks noChangeArrowheads="1"/>
          </p:cNvSpPr>
          <p:nvPr/>
        </p:nvSpPr>
        <p:spPr bwMode="auto">
          <a:xfrm>
            <a:off x="4040066" y="5373689"/>
            <a:ext cx="1368669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en-US" dirty="0" smtClean="0"/>
              <a:t>hadrons</a:t>
            </a:r>
            <a:endParaRPr lang="en-US" dirty="0"/>
          </a:p>
        </p:txBody>
      </p:sp>
      <p:sp>
        <p:nvSpPr>
          <p:cNvPr id="94240" name="Line 32"/>
          <p:cNvSpPr>
            <a:spLocks noChangeShapeType="1"/>
          </p:cNvSpPr>
          <p:nvPr/>
        </p:nvSpPr>
        <p:spPr bwMode="auto">
          <a:xfrm flipV="1">
            <a:off x="1979736" y="2205039"/>
            <a:ext cx="864577" cy="1152525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 type="stealth" w="lg" len="lg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34" name="Text Box 18"/>
          <p:cNvSpPr txBox="1">
            <a:spLocks noChangeArrowheads="1"/>
          </p:cNvSpPr>
          <p:nvPr/>
        </p:nvSpPr>
        <p:spPr bwMode="auto">
          <a:xfrm>
            <a:off x="3615837" y="792568"/>
            <a:ext cx="2617910" cy="1785104"/>
          </a:xfrm>
          <a:prstGeom prst="rect">
            <a:avLst/>
          </a:prstGeom>
          <a:solidFill>
            <a:schemeClr val="bg2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000" dirty="0" err="1" smtClean="0"/>
              <a:t>Hadronisation</a:t>
            </a:r>
            <a:r>
              <a:rPr lang="fr-FR" sz="2000" dirty="0" smtClean="0"/>
              <a:t> of light quarks:</a:t>
            </a:r>
          </a:p>
          <a:p>
            <a:pPr>
              <a:spcBef>
                <a:spcPct val="50000"/>
              </a:spcBef>
            </a:pPr>
            <a:r>
              <a:rPr lang="fr-FR" sz="2000" dirty="0" smtClean="0"/>
              <a:t>Cross over or phase transition (</a:t>
            </a:r>
            <a:r>
              <a:rPr lang="fr-FR" sz="2000" dirty="0" err="1" smtClean="0">
                <a:solidFill>
                  <a:srgbClr val="FF0000"/>
                </a:solidFill>
              </a:rPr>
              <a:t>statistical</a:t>
            </a:r>
            <a:r>
              <a:rPr lang="fr-FR" sz="2000" dirty="0" smtClean="0">
                <a:solidFill>
                  <a:srgbClr val="FF0000"/>
                </a:solidFill>
              </a:rPr>
              <a:t> </a:t>
            </a:r>
            <a:r>
              <a:rPr lang="fr-FR" sz="2000" dirty="0" err="1" smtClean="0">
                <a:solidFill>
                  <a:srgbClr val="FF0000"/>
                </a:solidFill>
              </a:rPr>
              <a:t>physics</a:t>
            </a:r>
            <a:r>
              <a:rPr lang="fr-FR" sz="2000" dirty="0" smtClean="0">
                <a:solidFill>
                  <a:srgbClr val="FF0000"/>
                </a:solidFill>
              </a:rPr>
              <a:t>, </a:t>
            </a:r>
            <a:r>
              <a:rPr lang="fr-FR" sz="2000" dirty="0" err="1" smtClean="0">
                <a:solidFill>
                  <a:srgbClr val="FF0000"/>
                </a:solidFill>
              </a:rPr>
              <a:t>nonpert</a:t>
            </a:r>
            <a:r>
              <a:rPr lang="fr-FR" sz="2000" dirty="0" smtClean="0">
                <a:solidFill>
                  <a:srgbClr val="FF0000"/>
                </a:solidFill>
              </a:rPr>
              <a:t>. QCD</a:t>
            </a:r>
            <a:r>
              <a:rPr lang="fr-FR" sz="2000" dirty="0" smtClean="0"/>
              <a:t>)</a:t>
            </a:r>
            <a:endParaRPr lang="fr-FR" sz="2000" dirty="0"/>
          </a:p>
        </p:txBody>
      </p:sp>
      <p:sp>
        <p:nvSpPr>
          <p:cNvPr id="35" name="Line 11"/>
          <p:cNvSpPr>
            <a:spLocks noChangeShapeType="1"/>
          </p:cNvSpPr>
          <p:nvPr/>
        </p:nvSpPr>
        <p:spPr bwMode="auto">
          <a:xfrm flipH="1">
            <a:off x="5999284" y="1835916"/>
            <a:ext cx="961568" cy="1059685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 type="stealth" w="lg" len="lg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36" name="Text Box 18"/>
          <p:cNvSpPr txBox="1">
            <a:spLocks noChangeArrowheads="1"/>
          </p:cNvSpPr>
          <p:nvPr/>
        </p:nvSpPr>
        <p:spPr bwMode="auto">
          <a:xfrm>
            <a:off x="6337590" y="2574449"/>
            <a:ext cx="2626898" cy="1631216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000" dirty="0" smtClean="0"/>
              <a:t>2) Interaction of </a:t>
            </a:r>
            <a:r>
              <a:rPr lang="fr-FR" sz="2000" dirty="0" err="1" smtClean="0"/>
              <a:t>heavy</a:t>
            </a:r>
            <a:r>
              <a:rPr lang="fr-FR" sz="2000" dirty="0" smtClean="0"/>
              <a:t> quarks </a:t>
            </a:r>
            <a:r>
              <a:rPr lang="fr-FR" sz="2000" dirty="0" err="1" smtClean="0"/>
              <a:t>with</a:t>
            </a:r>
            <a:r>
              <a:rPr lang="fr-FR" sz="2000" dirty="0" smtClean="0"/>
              <a:t> plasma </a:t>
            </a:r>
            <a:r>
              <a:rPr lang="fr-FR" sz="2000" dirty="0" err="1" smtClean="0"/>
              <a:t>constituents</a:t>
            </a:r>
            <a:r>
              <a:rPr lang="fr-FR" sz="2000" dirty="0" smtClean="0"/>
              <a:t>, </a:t>
            </a:r>
            <a:r>
              <a:rPr lang="fr-FR" sz="2000" dirty="0" smtClean="0">
                <a:solidFill>
                  <a:srgbClr val="C00000"/>
                </a:solidFill>
              </a:rPr>
              <a:t>LPM</a:t>
            </a:r>
            <a:r>
              <a:rPr lang="fr-FR" sz="2000" dirty="0" smtClean="0"/>
              <a:t>, </a:t>
            </a:r>
            <a:r>
              <a:rPr lang="fr-FR" sz="2000" dirty="0" err="1" smtClean="0">
                <a:solidFill>
                  <a:srgbClr val="C00000"/>
                </a:solidFill>
              </a:rPr>
              <a:t>pQCD</a:t>
            </a:r>
            <a:r>
              <a:rPr lang="fr-FR" sz="2000" dirty="0" smtClean="0">
                <a:solidFill>
                  <a:srgbClr val="C00000"/>
                </a:solidFill>
              </a:rPr>
              <a:t>, transport </a:t>
            </a:r>
            <a:r>
              <a:rPr lang="fr-FR" sz="2000" dirty="0" err="1" smtClean="0">
                <a:solidFill>
                  <a:srgbClr val="C00000"/>
                </a:solidFill>
              </a:rPr>
              <a:t>theory</a:t>
            </a:r>
            <a:endParaRPr lang="fr-FR" sz="2000" dirty="0" smtClean="0">
              <a:solidFill>
                <a:srgbClr val="C00000"/>
              </a:solidFill>
            </a:endParaRPr>
          </a:p>
        </p:txBody>
      </p:sp>
      <p:sp>
        <p:nvSpPr>
          <p:cNvPr id="37" name="Line 11"/>
          <p:cNvSpPr>
            <a:spLocks noChangeShapeType="1"/>
          </p:cNvSpPr>
          <p:nvPr/>
        </p:nvSpPr>
        <p:spPr bwMode="auto">
          <a:xfrm flipH="1">
            <a:off x="4220308" y="3128347"/>
            <a:ext cx="2258521" cy="458433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 type="stealth" w="lg" len="lg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38" name="Text Box 18"/>
          <p:cNvSpPr txBox="1">
            <a:spLocks noChangeArrowheads="1"/>
          </p:cNvSpPr>
          <p:nvPr/>
        </p:nvSpPr>
        <p:spPr bwMode="auto">
          <a:xfrm>
            <a:off x="155352" y="1093153"/>
            <a:ext cx="1430111" cy="132343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000" dirty="0" err="1" smtClean="0"/>
              <a:t>Hadronic</a:t>
            </a:r>
            <a:r>
              <a:rPr lang="fr-FR" sz="2000" dirty="0" smtClean="0"/>
              <a:t>  interactions (</a:t>
            </a:r>
            <a:r>
              <a:rPr lang="fr-FR" sz="2000" dirty="0" smtClean="0">
                <a:solidFill>
                  <a:srgbClr val="FF0000"/>
                </a:solidFill>
              </a:rPr>
              <a:t>hadron </a:t>
            </a:r>
            <a:r>
              <a:rPr lang="fr-FR" sz="2000" dirty="0" err="1" smtClean="0">
                <a:solidFill>
                  <a:srgbClr val="FF0000"/>
                </a:solidFill>
              </a:rPr>
              <a:t>physics</a:t>
            </a:r>
            <a:r>
              <a:rPr lang="fr-FR" sz="2000" dirty="0" smtClean="0"/>
              <a:t>)</a:t>
            </a:r>
          </a:p>
        </p:txBody>
      </p:sp>
      <p:sp>
        <p:nvSpPr>
          <p:cNvPr id="39" name="Line 20"/>
          <p:cNvSpPr>
            <a:spLocks noChangeShapeType="1"/>
          </p:cNvSpPr>
          <p:nvPr/>
        </p:nvSpPr>
        <p:spPr bwMode="auto">
          <a:xfrm flipV="1">
            <a:off x="3810000" y="4722814"/>
            <a:ext cx="562708" cy="763587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 type="stealth" w="lg" len="lg"/>
          </a:ln>
          <a:effectLst/>
        </p:spPr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6282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different processes which influences the J/</a:t>
            </a:r>
            <a:r>
              <a:rPr lang="el-GR" dirty="0" smtClean="0"/>
              <a:t>ψ</a:t>
            </a:r>
            <a:r>
              <a:rPr lang="fr-FR" dirty="0" smtClean="0"/>
              <a:t> </a:t>
            </a:r>
            <a:r>
              <a:rPr lang="fr-FR" dirty="0" err="1" smtClean="0"/>
              <a:t>yield</a:t>
            </a:r>
            <a:endParaRPr lang="en-US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6CB60A-4D97-4E08-93CA-E4297F5AFD4A}" type="slidenum">
              <a:rPr lang="de-DE" smtClean="0"/>
              <a:pPr/>
              <a:t>13</a:t>
            </a:fld>
            <a:endParaRPr lang="de-DE"/>
          </a:p>
        </p:txBody>
      </p:sp>
      <p:sp>
        <p:nvSpPr>
          <p:cNvPr id="4" name="ZoneTexte 3"/>
          <p:cNvSpPr txBox="1"/>
          <p:nvPr/>
        </p:nvSpPr>
        <p:spPr>
          <a:xfrm>
            <a:off x="683568" y="1340768"/>
            <a:ext cx="914400" cy="9144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marL="285750" indent="-285750"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US" dirty="0" smtClean="0"/>
              <a:t>Creation of heavy quarks (shadowing)</a:t>
            </a:r>
          </a:p>
          <a:p>
            <a:pPr marL="285750" indent="-285750"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US" dirty="0" smtClean="0"/>
              <a:t>J/</a:t>
            </a:r>
            <a:r>
              <a:rPr lang="el-GR" dirty="0" smtClean="0"/>
              <a:t>ψ</a:t>
            </a:r>
            <a:r>
              <a:rPr lang="fr-FR" dirty="0" smtClean="0"/>
              <a:t> are first </a:t>
            </a:r>
            <a:r>
              <a:rPr lang="fr-FR" dirty="0" err="1" smtClean="0"/>
              <a:t>unstable</a:t>
            </a:r>
            <a:r>
              <a:rPr lang="fr-FR" dirty="0" smtClean="0"/>
              <a:t> in the quark gluon plasma and are </a:t>
            </a:r>
            <a:r>
              <a:rPr lang="fr-FR" dirty="0" err="1" smtClean="0"/>
              <a:t>created</a:t>
            </a:r>
            <a:r>
              <a:rPr lang="fr-FR" dirty="0" smtClean="0"/>
              <a:t> </a:t>
            </a:r>
            <a:r>
              <a:rPr lang="fr-FR" dirty="0" err="1"/>
              <a:t>l</a:t>
            </a:r>
            <a:r>
              <a:rPr lang="fr-FR" dirty="0" err="1" smtClean="0"/>
              <a:t>ater</a:t>
            </a:r>
            <a:endParaRPr lang="fr-FR" dirty="0" smtClean="0"/>
          </a:p>
          <a:p>
            <a:pPr marL="285750" indent="-285750"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fr-FR" dirty="0"/>
              <a:t>c</a:t>
            </a:r>
            <a:r>
              <a:rPr lang="fr-FR" dirty="0" smtClean="0"/>
              <a:t> and </a:t>
            </a:r>
            <a:r>
              <a:rPr lang="fr-FR" dirty="0" err="1" smtClean="0"/>
              <a:t>cbar</a:t>
            </a:r>
            <a:r>
              <a:rPr lang="fr-FR" dirty="0" smtClean="0"/>
              <a:t> </a:t>
            </a:r>
            <a:r>
              <a:rPr lang="fr-FR" dirty="0" err="1" smtClean="0"/>
              <a:t>interact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the QGP</a:t>
            </a:r>
          </a:p>
          <a:p>
            <a:pPr marL="285750" indent="-285750"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fr-FR" dirty="0"/>
              <a:t>c</a:t>
            </a:r>
            <a:r>
              <a:rPr lang="fr-FR" dirty="0" smtClean="0"/>
              <a:t> and </a:t>
            </a:r>
            <a:r>
              <a:rPr lang="fr-FR" dirty="0" err="1" smtClean="0"/>
              <a:t>cbar</a:t>
            </a:r>
            <a:r>
              <a:rPr lang="fr-FR" dirty="0" smtClean="0"/>
              <a:t> </a:t>
            </a:r>
            <a:r>
              <a:rPr lang="fr-FR" dirty="0" err="1" smtClean="0"/>
              <a:t>interact</a:t>
            </a:r>
            <a:r>
              <a:rPr lang="fr-FR" dirty="0" smtClean="0"/>
              <a:t> </a:t>
            </a:r>
            <a:r>
              <a:rPr lang="fr-FR" dirty="0" err="1" smtClean="0"/>
              <a:t>among</a:t>
            </a:r>
            <a:r>
              <a:rPr lang="fr-FR" dirty="0" smtClean="0"/>
              <a:t> </a:t>
            </a:r>
            <a:r>
              <a:rPr lang="fr-FR" dirty="0" err="1" smtClean="0"/>
              <a:t>themselves</a:t>
            </a:r>
            <a:r>
              <a:rPr lang="fr-FR" dirty="0" smtClean="0"/>
              <a:t> (&lt;-</a:t>
            </a:r>
            <a:r>
              <a:rPr lang="fr-FR" dirty="0" err="1" smtClean="0"/>
              <a:t>lattice</a:t>
            </a:r>
            <a:r>
              <a:rPr lang="fr-FR" dirty="0" smtClean="0"/>
              <a:t> QCD)</a:t>
            </a:r>
          </a:p>
          <a:p>
            <a:pPr marL="285750" indent="-285750"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fr-FR" dirty="0" smtClean="0"/>
              <a:t>If QGP arrives at the dissociation </a:t>
            </a:r>
            <a:r>
              <a:rPr lang="fr-FR" dirty="0" err="1" smtClean="0"/>
              <a:t>temperature</a:t>
            </a:r>
            <a:r>
              <a:rPr lang="fr-FR" dirty="0" smtClean="0"/>
              <a:t> </a:t>
            </a:r>
            <a:r>
              <a:rPr lang="fr-FR" dirty="0" err="1" smtClean="0"/>
              <a:t>T</a:t>
            </a:r>
            <a:r>
              <a:rPr lang="fr-FR" baseline="-25000" dirty="0" err="1" smtClean="0"/>
              <a:t>diss</a:t>
            </a:r>
            <a:r>
              <a:rPr lang="fr-FR" dirty="0" smtClean="0"/>
              <a:t> , stable J/</a:t>
            </a:r>
            <a:r>
              <a:rPr lang="el-GR" dirty="0" smtClean="0"/>
              <a:t>ψ</a:t>
            </a:r>
            <a:r>
              <a:rPr lang="fr-FR" dirty="0" smtClean="0"/>
              <a:t> are possible</a:t>
            </a:r>
          </a:p>
          <a:p>
            <a:pPr marL="285750" indent="-285750"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fr-FR" dirty="0" smtClean="0"/>
              <a:t>J/</a:t>
            </a:r>
            <a:r>
              <a:rPr lang="el-GR" dirty="0" smtClean="0"/>
              <a:t>ψ</a:t>
            </a:r>
            <a:r>
              <a:rPr lang="fr-FR" dirty="0" smtClean="0"/>
              <a:t> </a:t>
            </a:r>
            <a:r>
              <a:rPr lang="fr-FR" dirty="0" err="1" smtClean="0"/>
              <a:t>creation</a:t>
            </a:r>
            <a:r>
              <a:rPr lang="fr-FR" dirty="0" smtClean="0"/>
              <a:t> ends </a:t>
            </a:r>
            <a:r>
              <a:rPr lang="fr-FR" dirty="0" err="1" smtClean="0"/>
              <a:t>when</a:t>
            </a:r>
            <a:r>
              <a:rPr lang="fr-FR" dirty="0" smtClean="0"/>
              <a:t> the QGP </a:t>
            </a:r>
            <a:r>
              <a:rPr lang="fr-FR" dirty="0" err="1" smtClean="0"/>
              <a:t>hadroni</a:t>
            </a:r>
            <a:r>
              <a:rPr lang="fr-FR" dirty="0" err="1" smtClean="0"/>
              <a:t>zes</a:t>
            </a:r>
            <a:endParaRPr lang="fr-FR" dirty="0" smtClean="0"/>
          </a:p>
          <a:p>
            <a:pPr marL="285750" indent="-285750"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fr-FR" dirty="0" smtClean="0"/>
              <a:t>J/</a:t>
            </a:r>
            <a:r>
              <a:rPr lang="el-GR" dirty="0" smtClean="0"/>
              <a:t>ψ</a:t>
            </a:r>
            <a:r>
              <a:rPr lang="fr-FR" dirty="0" smtClean="0"/>
              <a:t> </a:t>
            </a:r>
            <a:r>
              <a:rPr lang="fr-FR" dirty="0" err="1" smtClean="0"/>
              <a:t>can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further</a:t>
            </a:r>
            <a:r>
              <a:rPr lang="fr-FR" dirty="0" smtClean="0"/>
              <a:t> </a:t>
            </a:r>
            <a:r>
              <a:rPr lang="fr-FR" dirty="0" err="1" smtClean="0"/>
              <a:t>suppressed</a:t>
            </a:r>
            <a:r>
              <a:rPr lang="fr-FR" dirty="0" smtClean="0"/>
              <a:t> or </a:t>
            </a:r>
            <a:r>
              <a:rPr lang="fr-FR" dirty="0" err="1" smtClean="0"/>
              <a:t>created</a:t>
            </a:r>
            <a:r>
              <a:rPr lang="fr-FR" dirty="0" smtClean="0"/>
              <a:t> by </a:t>
            </a:r>
            <a:r>
              <a:rPr lang="fr-FR" dirty="0" err="1" smtClean="0"/>
              <a:t>hadronic</a:t>
            </a:r>
            <a:r>
              <a:rPr lang="fr-FR" dirty="0" smtClean="0"/>
              <a:t> interaction </a:t>
            </a:r>
            <a:br>
              <a:rPr lang="fr-FR" dirty="0" smtClean="0"/>
            </a:br>
            <a:r>
              <a:rPr lang="fr-FR" dirty="0" smtClean="0"/>
              <a:t>(</a:t>
            </a:r>
            <a:r>
              <a:rPr lang="fr-FR" dirty="0" err="1" smtClean="0"/>
              <a:t>task</a:t>
            </a:r>
            <a:r>
              <a:rPr lang="fr-FR" dirty="0" smtClean="0"/>
              <a:t> for the future -&gt; Torres-</a:t>
            </a:r>
            <a:r>
              <a:rPr lang="fr-FR" dirty="0" err="1" smtClean="0"/>
              <a:t>Rincon</a:t>
            </a:r>
            <a:r>
              <a:rPr lang="fr-FR" dirty="0" smtClean="0"/>
              <a:t>)</a:t>
            </a:r>
          </a:p>
          <a:p>
            <a:pPr marL="285750" indent="-285750"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fr-FR" dirty="0" smtClean="0"/>
              <a:t>There </a:t>
            </a:r>
            <a:r>
              <a:rPr lang="fr-FR" dirty="0" smtClean="0"/>
              <a:t>are</a:t>
            </a:r>
            <a:r>
              <a:rPr lang="fr-FR" dirty="0" smtClean="0"/>
              <a:t> </a:t>
            </a:r>
            <a:r>
              <a:rPr lang="fr-FR" dirty="0" smtClean="0"/>
              <a:t>in addition </a:t>
            </a:r>
            <a:r>
              <a:rPr lang="fr-FR" dirty="0"/>
              <a:t>J/</a:t>
            </a:r>
            <a:r>
              <a:rPr lang="el-GR" dirty="0" smtClean="0"/>
              <a:t>ψ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the </a:t>
            </a:r>
            <a:r>
              <a:rPr lang="fr-FR" dirty="0" smtClean="0"/>
              <a:t>corona (do not </a:t>
            </a:r>
            <a:r>
              <a:rPr lang="fr-FR" dirty="0" err="1" smtClean="0"/>
              <a:t>pass</a:t>
            </a:r>
            <a:r>
              <a:rPr lang="fr-FR" dirty="0" smtClean="0"/>
              <a:t> the QGP)</a:t>
            </a:r>
            <a:r>
              <a:rPr lang="fr-FR" dirty="0" smtClean="0"/>
              <a:t/>
            </a:r>
            <a:br>
              <a:rPr lang="fr-FR" dirty="0" smtClean="0"/>
            </a:br>
            <a:endParaRPr lang="fr-FR" dirty="0" smtClean="0"/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endParaRPr lang="en-US" dirty="0" smtClean="0"/>
          </a:p>
        </p:txBody>
      </p:sp>
      <p:sp>
        <p:nvSpPr>
          <p:cNvPr id="5" name="ZoneTexte 4"/>
          <p:cNvSpPr txBox="1"/>
          <p:nvPr/>
        </p:nvSpPr>
        <p:spPr>
          <a:xfrm>
            <a:off x="755576" y="4365104"/>
            <a:ext cx="914400" cy="9144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dirty="0" smtClean="0"/>
              <a:t>The model we developed </a:t>
            </a:r>
            <a:r>
              <a:rPr lang="en-US" dirty="0" smtClean="0">
                <a:solidFill>
                  <a:srgbClr val="FF0000"/>
                </a:solidFill>
              </a:rPr>
              <a:t>follows the time evolution of all c and </a:t>
            </a:r>
            <a:r>
              <a:rPr lang="en-US" dirty="0" err="1" smtClean="0">
                <a:solidFill>
                  <a:srgbClr val="FF0000"/>
                </a:solidFill>
              </a:rPr>
              <a:t>cbar</a:t>
            </a:r>
            <a:r>
              <a:rPr lang="en-US" dirty="0" smtClean="0">
                <a:solidFill>
                  <a:srgbClr val="FF0000"/>
                </a:solidFill>
              </a:rPr>
              <a:t> quarks</a:t>
            </a: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dirty="0" smtClean="0"/>
              <a:t>Is based</a:t>
            </a:r>
            <a:r>
              <a:rPr lang="en-US" dirty="0" smtClean="0"/>
              <a:t>, as our pp calculation, on the </a:t>
            </a:r>
            <a:r>
              <a:rPr lang="en-US" dirty="0" smtClean="0">
                <a:solidFill>
                  <a:srgbClr val="FF0000"/>
                </a:solidFill>
              </a:rPr>
              <a:t>Wigner density formalism</a:t>
            </a: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dirty="0" smtClean="0"/>
              <a:t>assumes that </a:t>
            </a:r>
            <a:r>
              <a:rPr lang="fr-FR" dirty="0" smtClean="0"/>
              <a:t> 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>
                <a:solidFill>
                  <a:srgbClr val="0099FF"/>
                </a:solidFill>
              </a:rPr>
              <a:t>all</a:t>
            </a:r>
            <a:r>
              <a:rPr lang="fr-FR" dirty="0" smtClean="0">
                <a:solidFill>
                  <a:srgbClr val="0099FF"/>
                </a:solidFill>
              </a:rPr>
              <a:t> </a:t>
            </a:r>
            <a:r>
              <a:rPr lang="fr-FR" dirty="0" smtClean="0">
                <a:solidFill>
                  <a:srgbClr val="0099FF"/>
                </a:solidFill>
              </a:rPr>
              <a:t>c and </a:t>
            </a:r>
            <a:r>
              <a:rPr lang="fr-FR" dirty="0" err="1" smtClean="0">
                <a:solidFill>
                  <a:srgbClr val="0099FF"/>
                </a:solidFill>
              </a:rPr>
              <a:t>cbar</a:t>
            </a:r>
            <a:r>
              <a:rPr lang="fr-FR" dirty="0" smtClean="0">
                <a:solidFill>
                  <a:srgbClr val="0099FF"/>
                </a:solidFill>
              </a:rPr>
              <a:t> </a:t>
            </a:r>
            <a:r>
              <a:rPr lang="fr-FR" dirty="0" err="1" smtClean="0">
                <a:solidFill>
                  <a:srgbClr val="0099FF"/>
                </a:solidFill>
              </a:rPr>
              <a:t>interact</a:t>
            </a:r>
            <a:r>
              <a:rPr lang="fr-FR" dirty="0" smtClean="0">
                <a:solidFill>
                  <a:srgbClr val="0099FF"/>
                </a:solidFill>
              </a:rPr>
              <a:t> </a:t>
            </a:r>
            <a:r>
              <a:rPr lang="fr-FR" dirty="0" err="1" smtClean="0">
                <a:solidFill>
                  <a:srgbClr val="0099FF"/>
                </a:solidFill>
              </a:rPr>
              <a:t>with</a:t>
            </a:r>
            <a:r>
              <a:rPr lang="fr-FR" dirty="0">
                <a:solidFill>
                  <a:srgbClr val="0099FF"/>
                </a:solidFill>
              </a:rPr>
              <a:t> </a:t>
            </a:r>
            <a:r>
              <a:rPr lang="fr-FR" dirty="0" smtClean="0">
                <a:solidFill>
                  <a:srgbClr val="0099FF"/>
                </a:solidFill>
              </a:rPr>
              <a:t>the medium as </a:t>
            </a:r>
            <a:r>
              <a:rPr lang="fr-FR" dirty="0" err="1" smtClean="0">
                <a:solidFill>
                  <a:srgbClr val="0099FF"/>
                </a:solidFill>
              </a:rPr>
              <a:t>those</a:t>
            </a:r>
            <a:r>
              <a:rPr lang="fr-FR" dirty="0" smtClean="0">
                <a:solidFill>
                  <a:srgbClr val="0099FF"/>
                </a:solidFill>
              </a:rPr>
              <a:t> </a:t>
            </a:r>
            <a:r>
              <a:rPr lang="fr-FR" dirty="0" err="1" smtClean="0">
                <a:solidFill>
                  <a:srgbClr val="0099FF"/>
                </a:solidFill>
              </a:rPr>
              <a:t>observed</a:t>
            </a:r>
            <a:r>
              <a:rPr lang="fr-FR" dirty="0" smtClean="0">
                <a:solidFill>
                  <a:srgbClr val="0099FF"/>
                </a:solidFill>
              </a:rPr>
              <a:t> </a:t>
            </a:r>
            <a:r>
              <a:rPr lang="fr-FR" dirty="0" err="1" smtClean="0">
                <a:solidFill>
                  <a:srgbClr val="0099FF"/>
                </a:solidFill>
              </a:rPr>
              <a:t>finally</a:t>
            </a:r>
            <a:r>
              <a:rPr lang="fr-FR" dirty="0" smtClean="0">
                <a:solidFill>
                  <a:srgbClr val="0099FF"/>
                </a:solidFill>
              </a:rPr>
              <a:t> as D-</a:t>
            </a:r>
            <a:r>
              <a:rPr lang="fr-FR" dirty="0" err="1" smtClean="0">
                <a:solidFill>
                  <a:srgbClr val="0099FF"/>
                </a:solidFill>
              </a:rPr>
              <a:t>mesons</a:t>
            </a:r>
            <a:r>
              <a:rPr lang="fr-FR" dirty="0" smtClean="0">
                <a:solidFill>
                  <a:srgbClr val="0099FF"/>
                </a:solidFill>
              </a:rPr>
              <a:t>  </a:t>
            </a: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fr-FR" dirty="0" smtClean="0">
                <a:solidFill>
                  <a:srgbClr val="0099FF"/>
                </a:solidFill>
              </a:rPr>
              <a:t>all</a:t>
            </a:r>
            <a:r>
              <a:rPr lang="fr-FR" dirty="0" smtClean="0">
                <a:solidFill>
                  <a:srgbClr val="0099FF"/>
                </a:solidFill>
              </a:rPr>
              <a:t> </a:t>
            </a:r>
            <a:r>
              <a:rPr lang="fr-FR" dirty="0" smtClean="0">
                <a:solidFill>
                  <a:srgbClr val="0099FF"/>
                </a:solidFill>
              </a:rPr>
              <a:t>c and </a:t>
            </a:r>
            <a:r>
              <a:rPr lang="fr-FR" dirty="0" err="1" smtClean="0">
                <a:solidFill>
                  <a:srgbClr val="0099FF"/>
                </a:solidFill>
              </a:rPr>
              <a:t>cbar</a:t>
            </a:r>
            <a:r>
              <a:rPr lang="fr-FR" dirty="0" smtClean="0">
                <a:solidFill>
                  <a:srgbClr val="0099FF"/>
                </a:solidFill>
              </a:rPr>
              <a:t> </a:t>
            </a:r>
            <a:r>
              <a:rPr lang="fr-FR" dirty="0" err="1" smtClean="0">
                <a:solidFill>
                  <a:srgbClr val="0099FF"/>
                </a:solidFill>
              </a:rPr>
              <a:t>interact</a:t>
            </a:r>
            <a:r>
              <a:rPr lang="fr-FR" dirty="0" smtClean="0">
                <a:solidFill>
                  <a:srgbClr val="0099FF"/>
                </a:solidFill>
              </a:rPr>
              <a:t> </a:t>
            </a:r>
            <a:r>
              <a:rPr lang="fr-FR" dirty="0" err="1" smtClean="0">
                <a:solidFill>
                  <a:srgbClr val="0099FF"/>
                </a:solidFill>
              </a:rPr>
              <a:t>among</a:t>
            </a:r>
            <a:r>
              <a:rPr lang="fr-FR" dirty="0" smtClean="0">
                <a:solidFill>
                  <a:srgbClr val="0099FF"/>
                </a:solidFill>
              </a:rPr>
              <a:t> </a:t>
            </a:r>
            <a:r>
              <a:rPr lang="fr-FR" dirty="0" err="1" smtClean="0">
                <a:solidFill>
                  <a:srgbClr val="0099FF"/>
                </a:solidFill>
              </a:rPr>
              <a:t>themselves</a:t>
            </a:r>
            <a:endParaRPr lang="fr-FR" dirty="0" smtClean="0">
              <a:solidFill>
                <a:srgbClr val="0099FF"/>
              </a:solidFill>
            </a:endParaRP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fr-FR" dirty="0"/>
              <a:t>u</a:t>
            </a:r>
            <a:r>
              <a:rPr lang="fr-FR" dirty="0" smtClean="0"/>
              <a:t>ses EPOS2 to </a:t>
            </a:r>
            <a:r>
              <a:rPr lang="fr-FR" dirty="0" err="1" smtClean="0"/>
              <a:t>describe</a:t>
            </a:r>
            <a:r>
              <a:rPr lang="fr-FR" dirty="0" smtClean="0"/>
              <a:t> the </a:t>
            </a:r>
            <a:r>
              <a:rPr lang="fr-FR" dirty="0" err="1" smtClean="0"/>
              <a:t>expanding</a:t>
            </a:r>
            <a:r>
              <a:rPr lang="fr-FR" dirty="0" smtClean="0"/>
              <a:t> QGP </a:t>
            </a:r>
            <a:r>
              <a:rPr lang="en-US" dirty="0" smtClean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918560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HQ interactions with the QGP </a:t>
            </a:r>
            <a:r>
              <a:rPr lang="fr-FR" sz="1100" i="1" dirty="0" err="1" smtClean="0">
                <a:solidFill>
                  <a:schemeClr val="tx1"/>
                </a:solidFill>
              </a:rPr>
              <a:t>Phys.Rev.C</a:t>
            </a:r>
            <a:r>
              <a:rPr lang="fr-FR" sz="1100" dirty="0" smtClean="0">
                <a:solidFill>
                  <a:schemeClr val="tx1"/>
                </a:solidFill>
              </a:rPr>
              <a:t> </a:t>
            </a:r>
            <a:r>
              <a:rPr lang="fr-FR" sz="1100" dirty="0">
                <a:solidFill>
                  <a:schemeClr val="tx1"/>
                </a:solidFill>
              </a:rPr>
              <a:t>78 (2008) </a:t>
            </a:r>
            <a:r>
              <a:rPr lang="fr-FR" sz="1100" dirty="0" smtClean="0">
                <a:solidFill>
                  <a:schemeClr val="tx1"/>
                </a:solidFill>
              </a:rPr>
              <a:t>014904 </a:t>
            </a:r>
            <a:r>
              <a:rPr lang="fr-FR" dirty="0">
                <a:solidFill>
                  <a:schemeClr val="tx1"/>
                </a:solidFill>
              </a:rPr>
              <a:t/>
            </a:r>
            <a:br>
              <a:rPr lang="fr-FR" dirty="0">
                <a:solidFill>
                  <a:schemeClr val="tx1"/>
                </a:solidFill>
              </a:rPr>
            </a:b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6CB60A-4D97-4E08-93CA-E4297F5AFD4A}" type="slidenum">
              <a:rPr lang="de-DE" smtClean="0"/>
              <a:pPr/>
              <a:t>14</a:t>
            </a:fld>
            <a:endParaRPr lang="de-DE"/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61038"/>
            <a:ext cx="6264275" cy="896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395536" y="995107"/>
            <a:ext cx="914400" cy="9144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dirty="0" smtClean="0"/>
              <a:t>The interaction between HQ and q and g is described by Born type diagrams</a:t>
            </a: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endParaRPr lang="en-US" dirty="0"/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endParaRPr lang="en-US" dirty="0" smtClean="0"/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endParaRPr lang="en-US" dirty="0"/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dirty="0" smtClean="0"/>
              <a:t>q/g is randomly chosen from a Fermi/Bose distribution with the hydro cell temperature</a:t>
            </a: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endParaRPr lang="en-US" dirty="0"/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dirty="0" smtClean="0"/>
              <a:t>coupling constant and infrared screening are input</a:t>
            </a:r>
          </a:p>
        </p:txBody>
      </p:sp>
      <p:pic>
        <p:nvPicPr>
          <p:cNvPr id="6" name="Picture 15" descr="fig03_w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1910" y="1432044"/>
            <a:ext cx="2222153" cy="780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1" y="3448390"/>
            <a:ext cx="2708137" cy="18528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16"/>
          <p:cNvSpPr txBox="1">
            <a:spLocks noChangeArrowheads="1"/>
          </p:cNvSpPr>
          <p:nvPr/>
        </p:nvSpPr>
        <p:spPr bwMode="auto">
          <a:xfrm>
            <a:off x="252778" y="5435077"/>
            <a:ext cx="2195574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r>
              <a:rPr lang="en-US" altLang="en-US" sz="1600" dirty="0" err="1" smtClean="0">
                <a:latin typeface="Times New Roman" pitchFamily="18" charset="0"/>
              </a:rPr>
              <a:t>Peshier</a:t>
            </a:r>
            <a:r>
              <a:rPr lang="en-US" altLang="en-US" sz="1600" dirty="0" smtClean="0">
                <a:latin typeface="Times New Roman" pitchFamily="18" charset="0"/>
              </a:rPr>
              <a:t> 0801.0595</a:t>
            </a:r>
          </a:p>
          <a:p>
            <a:r>
              <a:rPr lang="en-US" altLang="en-US" sz="1600" dirty="0">
                <a:latin typeface="Times New Roman" pitchFamily="18" charset="0"/>
              </a:rPr>
              <a:t>b</a:t>
            </a:r>
            <a:r>
              <a:rPr lang="en-US" altLang="en-US" sz="1600" dirty="0" smtClean="0">
                <a:latin typeface="Times New Roman" pitchFamily="18" charset="0"/>
              </a:rPr>
              <a:t>ased on universality constraint of </a:t>
            </a:r>
            <a:r>
              <a:rPr lang="en-US" altLang="en-US" sz="1600" dirty="0" err="1" smtClean="0">
                <a:latin typeface="Times New Roman" pitchFamily="18" charset="0"/>
              </a:rPr>
              <a:t>Dokshitzer</a:t>
            </a:r>
            <a:endParaRPr lang="en-US" altLang="en-US" sz="1600" dirty="0">
              <a:latin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779912" y="3573016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CA" alt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If t is small (&lt;&lt;T) : </a:t>
            </a:r>
            <a:r>
              <a:rPr lang="en-CA" altLang="en-US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Born has to be replaced by a </a:t>
            </a:r>
            <a:r>
              <a:rPr lang="en-CA" alt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hard</a:t>
            </a:r>
            <a:r>
              <a:rPr lang="fr-FR" alt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CA" alt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thermal loop (HTL)</a:t>
            </a:r>
            <a:r>
              <a:rPr lang="en-CA" altLang="en-US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approach</a:t>
            </a:r>
            <a:r>
              <a:rPr lang="en-CA" alt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>
              <a:defRPr/>
            </a:pPr>
            <a:r>
              <a:rPr lang="en-CA" alt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For t&gt;T Born approximation is (almost) ok</a:t>
            </a:r>
          </a:p>
        </p:txBody>
      </p:sp>
      <p:sp>
        <p:nvSpPr>
          <p:cNvPr id="10" name="Rectangle 9"/>
          <p:cNvSpPr/>
          <p:nvPr/>
        </p:nvSpPr>
        <p:spPr>
          <a:xfrm>
            <a:off x="3793410" y="4607992"/>
            <a:ext cx="535059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CA" alt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n-CA" altLang="en-US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Braaten</a:t>
            </a:r>
            <a:r>
              <a:rPr lang="en-CA" alt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and </a:t>
            </a:r>
            <a:r>
              <a:rPr lang="en-CA" altLang="en-US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Thoma</a:t>
            </a:r>
            <a:r>
              <a:rPr lang="en-CA" alt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CA" alt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PRD441298,2625</a:t>
            </a:r>
            <a:r>
              <a:rPr lang="en-CA" alt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 </a:t>
            </a:r>
            <a:r>
              <a:rPr lang="en-CA" alt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for </a:t>
            </a:r>
            <a:r>
              <a:rPr lang="en-CA" alt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QED:</a:t>
            </a:r>
          </a:p>
          <a:p>
            <a:pPr>
              <a:defRPr/>
            </a:pPr>
            <a:r>
              <a:rPr lang="fr-FR" altLang="en-US" dirty="0" err="1"/>
              <a:t>Energy</a:t>
            </a:r>
            <a:r>
              <a:rPr lang="fr-FR" altLang="en-US" dirty="0"/>
              <a:t> </a:t>
            </a:r>
            <a:r>
              <a:rPr lang="fr-FR" altLang="en-US" dirty="0" err="1"/>
              <a:t>loss</a:t>
            </a:r>
            <a:r>
              <a:rPr lang="fr-FR" altLang="en-US" dirty="0"/>
              <a:t> </a:t>
            </a:r>
            <a:r>
              <a:rPr lang="fr-FR" altLang="en-US" dirty="0" err="1"/>
              <a:t>indep</a:t>
            </a:r>
            <a:r>
              <a:rPr lang="fr-FR" altLang="en-US" dirty="0"/>
              <a:t>. </a:t>
            </a:r>
            <a:r>
              <a:rPr lang="en-CA" altLang="en-US" dirty="0"/>
              <a:t>o</a:t>
            </a:r>
            <a:r>
              <a:rPr lang="fr-FR" altLang="en-US" dirty="0"/>
              <a:t>f</a:t>
            </a:r>
            <a:r>
              <a:rPr lang="en-CA" altLang="en-US" dirty="0"/>
              <a:t> </a:t>
            </a:r>
            <a:r>
              <a:rPr lang="fr-FR" altLang="en-US" dirty="0">
                <a:solidFill>
                  <a:schemeClr val="accent2"/>
                </a:solidFill>
              </a:rPr>
              <a:t>the </a:t>
            </a:r>
            <a:r>
              <a:rPr lang="fr-FR" altLang="en-US" dirty="0" err="1">
                <a:solidFill>
                  <a:schemeClr val="accent2"/>
                </a:solidFill>
              </a:rPr>
              <a:t>artificial</a:t>
            </a:r>
            <a:r>
              <a:rPr lang="fr-FR" altLang="en-US" dirty="0">
                <a:solidFill>
                  <a:schemeClr val="accent2"/>
                </a:solidFill>
              </a:rPr>
              <a:t> </a:t>
            </a:r>
            <a:r>
              <a:rPr lang="fr-FR" altLang="en-US" dirty="0" err="1">
                <a:solidFill>
                  <a:schemeClr val="accent2"/>
                </a:solidFill>
              </a:rPr>
              <a:t>scale</a:t>
            </a:r>
            <a:r>
              <a:rPr lang="fr-FR" altLang="en-US" dirty="0">
                <a:solidFill>
                  <a:schemeClr val="accent2"/>
                </a:solidFill>
              </a:rPr>
              <a:t> </a:t>
            </a:r>
            <a:r>
              <a:rPr lang="en-CA" altLang="en-US" dirty="0">
                <a:solidFill>
                  <a:schemeClr val="accent2"/>
                </a:solidFill>
              </a:rPr>
              <a:t>t</a:t>
            </a:r>
            <a:r>
              <a:rPr lang="en-CA" altLang="en-US" dirty="0"/>
              <a:t>* which </a:t>
            </a:r>
            <a:r>
              <a:rPr lang="en-CA" altLang="en-US" dirty="0" smtClean="0"/>
              <a:t>separates </a:t>
            </a:r>
            <a:r>
              <a:rPr lang="en-CA" altLang="en-US" dirty="0"/>
              <a:t>the </a:t>
            </a:r>
            <a:r>
              <a:rPr lang="en-CA" altLang="en-US" dirty="0" smtClean="0"/>
              <a:t>regimes</a:t>
            </a:r>
          </a:p>
          <a:p>
            <a:pPr>
              <a:defRPr/>
            </a:pPr>
            <a:r>
              <a:rPr lang="en-CA" alt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Extension to QCD (</a:t>
            </a:r>
            <a:r>
              <a:rPr lang="fr-FR" altLang="en-US" dirty="0" smtClean="0"/>
              <a:t>PRC78:014904)</a:t>
            </a:r>
            <a:endParaRPr lang="fr-FR" altLang="en-US" dirty="0"/>
          </a:p>
          <a:p>
            <a:pPr>
              <a:defRPr/>
            </a:pPr>
            <a:endParaRPr lang="en-CA" altLang="en-U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2" name="Rectangle 19"/>
          <p:cNvSpPr>
            <a:spLocks noChangeArrowheads="1"/>
          </p:cNvSpPr>
          <p:nvPr/>
        </p:nvSpPr>
        <p:spPr bwMode="auto">
          <a:xfrm>
            <a:off x="4960740" y="5865271"/>
            <a:ext cx="1843087" cy="425153"/>
          </a:xfrm>
          <a:prstGeom prst="rect">
            <a:avLst/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algn="ctr"/>
            <a:r>
              <a:rPr lang="el-GR" altLang="en-US" dirty="0"/>
              <a:t>κ</a:t>
            </a:r>
            <a:r>
              <a:rPr lang="fr-FR" altLang="en-US" dirty="0"/>
              <a:t>  ≈ 0.2 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1368988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8BB4C-C463-47A2-BCF4-3737954FEAC5}" type="slidenum">
              <a:rPr lang="en-US" smtClean="0"/>
              <a:t>15</a:t>
            </a:fld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31" y="1360417"/>
            <a:ext cx="4698179" cy="3025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969" y="358586"/>
            <a:ext cx="4367471" cy="2920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477641" y="276904"/>
            <a:ext cx="2494594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66CC"/>
                </a:solidFill>
              </a:rPr>
              <a:t>D meson </a:t>
            </a:r>
            <a:r>
              <a:rPr lang="en-US" sz="2400" dirty="0" smtClean="0">
                <a:solidFill>
                  <a:srgbClr val="0066CC"/>
                </a:solidFill>
              </a:rPr>
              <a:t>results </a:t>
            </a:r>
            <a:endParaRPr lang="en-US" sz="2400" dirty="0" smtClean="0">
              <a:solidFill>
                <a:srgbClr val="0066CC"/>
              </a:solidFill>
            </a:endParaRP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7" name="ZoneTexte 6"/>
          <p:cNvSpPr txBox="1"/>
          <p:nvPr/>
        </p:nvSpPr>
        <p:spPr>
          <a:xfrm>
            <a:off x="209355" y="4385687"/>
            <a:ext cx="424026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3</a:t>
            </a:r>
            <a:r>
              <a:rPr lang="en-US" sz="1600" dirty="0" smtClean="0"/>
              <a:t> options :      Collisions only  K factor = 1.5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                Collision and radiation K = 0.8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                Radiation only K= 1.8 </a:t>
            </a:r>
            <a:endParaRPr lang="en-US" sz="1600" dirty="0"/>
          </a:p>
        </p:txBody>
      </p:sp>
      <p:sp>
        <p:nvSpPr>
          <p:cNvPr id="2" name="ZoneTexte 1"/>
          <p:cNvSpPr txBox="1"/>
          <p:nvPr/>
        </p:nvSpPr>
        <p:spPr>
          <a:xfrm>
            <a:off x="91931" y="5303578"/>
            <a:ext cx="628210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US" sz="2000" baseline="-25000" dirty="0" smtClean="0">
                <a:solidFill>
                  <a:srgbClr val="00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AA</a:t>
            </a:r>
            <a:r>
              <a:rPr lang="en-US" sz="2000" dirty="0" smtClean="0">
                <a:solidFill>
                  <a:srgbClr val="00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and  v</a:t>
            </a:r>
            <a:r>
              <a:rPr lang="en-US" sz="2000" baseline="-25000" dirty="0" smtClean="0">
                <a:solidFill>
                  <a:srgbClr val="00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sz="2000" dirty="0" smtClean="0">
                <a:solidFill>
                  <a:srgbClr val="00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for </a:t>
            </a:r>
            <a:r>
              <a:rPr lang="en-US" sz="2000" dirty="0" err="1" smtClean="0">
                <a:solidFill>
                  <a:srgbClr val="00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coll</a:t>
            </a:r>
            <a:r>
              <a:rPr lang="en-US" sz="2000" dirty="0" smtClean="0">
                <a:solidFill>
                  <a:srgbClr val="00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</a:p>
          <a:p>
            <a:r>
              <a:rPr lang="en-US" sz="2000" dirty="0" err="1" smtClean="0">
                <a:solidFill>
                  <a:srgbClr val="00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coll</a:t>
            </a:r>
            <a:r>
              <a:rPr lang="en-US" sz="2000" dirty="0" smtClean="0">
                <a:solidFill>
                  <a:srgbClr val="00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+ radiative </a:t>
            </a:r>
            <a:r>
              <a:rPr lang="en-US" sz="2000" dirty="0" smtClean="0">
                <a:solidFill>
                  <a:srgbClr val="00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give about  </a:t>
            </a:r>
            <a:r>
              <a:rPr lang="en-US" sz="2000" dirty="0" smtClean="0">
                <a:solidFill>
                  <a:srgbClr val="00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US" sz="2000" dirty="0" smtClean="0">
                <a:solidFill>
                  <a:srgbClr val="00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same result</a:t>
            </a:r>
          </a:p>
          <a:p>
            <a:endParaRPr lang="en-US" sz="2000" dirty="0" smtClean="0">
              <a:solidFill>
                <a:srgbClr val="0033CC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000" dirty="0" smtClean="0">
                <a:solidFill>
                  <a:srgbClr val="00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                                                     b </a:t>
            </a:r>
            <a:r>
              <a:rPr lang="en-US" sz="2000" dirty="0" smtClean="0">
                <a:solidFill>
                  <a:srgbClr val="00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much more suppressed</a:t>
            </a:r>
            <a:endParaRPr lang="en-US" sz="2000" dirty="0">
              <a:solidFill>
                <a:srgbClr val="0033CC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001142" y="3098"/>
            <a:ext cx="41040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cs typeface="Calibri" panose="020F0502020204030204" pitchFamily="34" charset="0"/>
              </a:rPr>
              <a:t>v</a:t>
            </a:r>
            <a:r>
              <a:rPr lang="en-US" baseline="-25000" dirty="0" smtClean="0">
                <a:solidFill>
                  <a:srgbClr val="FF0000"/>
                </a:solidFill>
                <a:cs typeface="Calibri" panose="020F0502020204030204" pitchFamily="34" charset="0"/>
              </a:rPr>
              <a:t>2</a:t>
            </a:r>
            <a:r>
              <a:rPr lang="en-US" dirty="0" smtClean="0">
                <a:solidFill>
                  <a:srgbClr val="FF0000"/>
                </a:solidFill>
                <a:cs typeface="Calibri" panose="020F0502020204030204" pitchFamily="34" charset="0"/>
              </a:rPr>
              <a:t>  tests </a:t>
            </a:r>
            <a:r>
              <a:rPr lang="en-US" dirty="0">
                <a:solidFill>
                  <a:srgbClr val="FF0000"/>
                </a:solidFill>
                <a:cs typeface="Calibri" panose="020F0502020204030204" pitchFamily="34" charset="0"/>
              </a:rPr>
              <a:t>the late stage of the expansion</a:t>
            </a:r>
            <a:endParaRPr lang="en-US" baseline="-25000" dirty="0">
              <a:solidFill>
                <a:srgbClr val="FF0000"/>
              </a:solidFill>
              <a:cs typeface="Calibri" panose="020F050202020403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27798" y="83788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solidFill>
                  <a:srgbClr val="FF0000"/>
                </a:solidFill>
                <a:cs typeface="Calibri" panose="020F0502020204030204" pitchFamily="34" charset="0"/>
              </a:rPr>
              <a:t>Energy loss tests the initial phase of the expansion</a:t>
            </a:r>
          </a:p>
        </p:txBody>
      </p:sp>
      <p:pic>
        <p:nvPicPr>
          <p:cNvPr id="10" name="Picture 5" descr="RAA_w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1129" y="2132856"/>
            <a:ext cx="5778500" cy="505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6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J/</a:t>
            </a:r>
            <a:r>
              <a:rPr lang="el-GR" dirty="0" smtClean="0"/>
              <a:t>ψ</a:t>
            </a:r>
            <a:r>
              <a:rPr lang="fr-FR" dirty="0" smtClean="0"/>
              <a:t> </a:t>
            </a:r>
            <a:r>
              <a:rPr lang="fr-FR" dirty="0" err="1" smtClean="0"/>
              <a:t>creation</a:t>
            </a:r>
            <a:r>
              <a:rPr lang="fr-FR" dirty="0" smtClean="0"/>
              <a:t> in </a:t>
            </a:r>
            <a:r>
              <a:rPr lang="fr-FR" dirty="0" err="1" smtClean="0"/>
              <a:t>heavy</a:t>
            </a:r>
            <a:r>
              <a:rPr lang="fr-FR" dirty="0" smtClean="0"/>
              <a:t> ion collisions</a:t>
            </a:r>
            <a:endParaRPr lang="en-US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6CB60A-4D97-4E08-93CA-E4297F5AFD4A}" type="slidenum">
              <a:rPr lang="de-DE" smtClean="0"/>
              <a:pPr/>
              <a:t>16</a:t>
            </a:fld>
            <a:endParaRPr lang="de-DE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2633" y="1807275"/>
            <a:ext cx="2161905" cy="419048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8270" y="1783466"/>
            <a:ext cx="2047619" cy="466667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65966" y="2779930"/>
            <a:ext cx="2095238" cy="390476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11126" y="2778287"/>
            <a:ext cx="1761905" cy="266667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34936" y="3888943"/>
            <a:ext cx="2561905" cy="676190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287339" y="1102399"/>
            <a:ext cx="914400" cy="9144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dirty="0" smtClean="0"/>
              <a:t>Starting point: </a:t>
            </a:r>
            <a:r>
              <a:rPr lang="en-US" dirty="0" smtClean="0">
                <a:solidFill>
                  <a:srgbClr val="0099FF"/>
                </a:solidFill>
              </a:rPr>
              <a:t>von Neumann equation </a:t>
            </a:r>
            <a:r>
              <a:rPr lang="en-US" dirty="0" smtClean="0"/>
              <a:t>for the density matrix of all particles</a:t>
            </a: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dirty="0" smtClean="0"/>
              <a:t>                                   </a:t>
            </a: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dirty="0"/>
              <a:t> </a:t>
            </a:r>
            <a:r>
              <a:rPr lang="en-US" dirty="0" smtClean="0"/>
              <a:t>                                                     with</a:t>
            </a: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dirty="0" smtClean="0"/>
              <a:t>gives the probability that at time t the state </a:t>
            </a:r>
            <a:r>
              <a:rPr lang="el-GR" dirty="0" smtClean="0"/>
              <a:t>Φ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produced</a:t>
            </a:r>
            <a:r>
              <a:rPr lang="fr-FR" dirty="0" smtClean="0"/>
              <a:t>:</a:t>
            </a: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fr-FR" dirty="0"/>
              <a:t> </a:t>
            </a:r>
            <a:r>
              <a:rPr lang="fr-FR" dirty="0" smtClean="0"/>
              <a:t>                                                </a:t>
            </a: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fr-FR" dirty="0" smtClean="0"/>
              <a:t>                                           </a:t>
            </a:r>
            <a:endParaRPr lang="en-US" dirty="0" smtClean="0"/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dirty="0" smtClean="0">
                <a:solidFill>
                  <a:srgbClr val="0099FF"/>
                </a:solidFill>
              </a:rPr>
              <a:t>This is the solution if we could calculate the quantal</a:t>
            </a: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dirty="0" smtClean="0"/>
              <a:t>In our </a:t>
            </a:r>
            <a:r>
              <a:rPr lang="en-US" dirty="0" err="1" smtClean="0"/>
              <a:t>semiclassical</a:t>
            </a:r>
            <a:r>
              <a:rPr lang="en-US" dirty="0" smtClean="0"/>
              <a:t> approach (correlations are lost)  preferable to calculate the rate</a:t>
            </a: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endParaRPr lang="en-US" dirty="0"/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endParaRPr lang="en-US" dirty="0" smtClean="0"/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endParaRPr lang="en-US" dirty="0" smtClean="0"/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dirty="0" smtClean="0"/>
              <a:t>For </a:t>
            </a:r>
            <a:r>
              <a:rPr lang="en-US" dirty="0" smtClean="0"/>
              <a:t>time independent   : </a:t>
            </a: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44967" y="3962182"/>
            <a:ext cx="3085714" cy="600000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22439" y="5230887"/>
            <a:ext cx="7471889" cy="1112499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52120" y="3064250"/>
            <a:ext cx="771429" cy="485714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555776" y="4876675"/>
            <a:ext cx="432048" cy="395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04576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J/</a:t>
            </a:r>
            <a:r>
              <a:rPr lang="el-GR" dirty="0" smtClean="0"/>
              <a:t>ψ</a:t>
            </a:r>
            <a:r>
              <a:rPr lang="fr-FR" dirty="0" smtClean="0"/>
              <a:t> </a:t>
            </a:r>
            <a:r>
              <a:rPr lang="fr-FR" dirty="0" err="1" smtClean="0"/>
              <a:t>creation</a:t>
            </a:r>
            <a:r>
              <a:rPr lang="fr-FR" dirty="0" smtClean="0"/>
              <a:t> in </a:t>
            </a:r>
            <a:r>
              <a:rPr lang="fr-FR" dirty="0" err="1" smtClean="0"/>
              <a:t>heavy</a:t>
            </a:r>
            <a:r>
              <a:rPr lang="fr-FR" dirty="0" smtClean="0"/>
              <a:t> ion collisions</a:t>
            </a:r>
            <a:endParaRPr lang="en-US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6CB60A-4D97-4E08-93CA-E4297F5AFD4A}" type="slidenum">
              <a:rPr lang="de-DE" smtClean="0"/>
              <a:pPr/>
              <a:t>17</a:t>
            </a:fld>
            <a:endParaRPr lang="de-DE"/>
          </a:p>
        </p:txBody>
      </p:sp>
      <p:sp>
        <p:nvSpPr>
          <p:cNvPr id="10" name="ZoneTexte 9"/>
          <p:cNvSpPr txBox="1"/>
          <p:nvPr/>
        </p:nvSpPr>
        <p:spPr>
          <a:xfrm>
            <a:off x="305626" y="2677451"/>
            <a:ext cx="914400" cy="9144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endParaRPr lang="en-US" dirty="0" smtClean="0"/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endParaRPr lang="en-US" dirty="0" smtClean="0"/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4914" y="3501008"/>
            <a:ext cx="3895238" cy="809524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762826" y="1412776"/>
            <a:ext cx="914400" cy="9144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dirty="0" smtClean="0"/>
              <a:t>Heavy ion studies (BUU,QMD,PHSD) have shown that we obtain very</a:t>
            </a:r>
            <a:br>
              <a:rPr lang="en-US" dirty="0" smtClean="0"/>
            </a:br>
            <a:r>
              <a:rPr lang="en-US" dirty="0" smtClean="0"/>
              <a:t>satisfying results if we assume</a:t>
            </a: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dirty="0"/>
              <a:t> </a:t>
            </a:r>
            <a:r>
              <a:rPr lang="en-US" dirty="0" smtClean="0"/>
              <a:t>                                    </a:t>
            </a:r>
            <a:r>
              <a:rPr lang="en-US" sz="2400" dirty="0" smtClean="0">
                <a:solidFill>
                  <a:srgbClr val="0066CC"/>
                </a:solidFill>
              </a:rPr>
              <a:t>W = &lt;</a:t>
            </a:r>
            <a:r>
              <a:rPr lang="en-US" sz="2400" dirty="0" err="1" smtClean="0">
                <a:solidFill>
                  <a:srgbClr val="0066CC"/>
                </a:solidFill>
              </a:rPr>
              <a:t>W</a:t>
            </a:r>
            <a:r>
              <a:rPr lang="en-US" sz="2400" baseline="30000" dirty="0" err="1" smtClean="0">
                <a:solidFill>
                  <a:srgbClr val="0066CC"/>
                </a:solidFill>
              </a:rPr>
              <a:t>classic</a:t>
            </a:r>
            <a:r>
              <a:rPr lang="en-US" sz="2400" dirty="0" smtClean="0">
                <a:solidFill>
                  <a:srgbClr val="0066CC"/>
                </a:solidFill>
              </a:rPr>
              <a:t> &gt; </a:t>
            </a: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dirty="0" smtClean="0"/>
              <a:t>We assume in addition that heavy quarks and QGP </a:t>
            </a:r>
            <a:r>
              <a:rPr lang="en-US" dirty="0" err="1" smtClean="0"/>
              <a:t>partons</a:t>
            </a:r>
            <a:r>
              <a:rPr lang="en-US" dirty="0" smtClean="0"/>
              <a:t> interact </a:t>
            </a: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dirty="0"/>
              <a:t>b</a:t>
            </a:r>
            <a:r>
              <a:rPr lang="en-US" dirty="0" smtClean="0"/>
              <a:t>y collisions only</a:t>
            </a: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endParaRPr lang="en-US" dirty="0"/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endParaRPr lang="en-US" dirty="0" smtClean="0"/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endParaRPr lang="en-US" dirty="0"/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dirty="0" smtClean="0"/>
              <a:t>with</a:t>
            </a: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endParaRPr lang="en-US" dirty="0" smtClean="0"/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1435" y="4797152"/>
            <a:ext cx="5909809" cy="1211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5425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6CB60A-4D97-4E08-93CA-E4297F5AFD4A}" type="slidenum">
              <a:rPr lang="de-DE" smtClean="0"/>
              <a:pPr/>
              <a:t>18</a:t>
            </a:fld>
            <a:endParaRPr lang="de-DE"/>
          </a:p>
        </p:txBody>
      </p:sp>
      <p:sp>
        <p:nvSpPr>
          <p:cNvPr id="5" name="ZoneTexte 4"/>
          <p:cNvSpPr txBox="1"/>
          <p:nvPr/>
        </p:nvSpPr>
        <p:spPr>
          <a:xfrm>
            <a:off x="683568" y="1196752"/>
            <a:ext cx="914400" cy="9144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endParaRPr lang="en-US" dirty="0" smtClean="0"/>
          </a:p>
        </p:txBody>
      </p:sp>
      <p:sp>
        <p:nvSpPr>
          <p:cNvPr id="6" name="ZoneTexte 5"/>
          <p:cNvSpPr txBox="1"/>
          <p:nvPr/>
        </p:nvSpPr>
        <p:spPr>
          <a:xfrm>
            <a:off x="514400" y="1096357"/>
            <a:ext cx="914400" cy="9144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dirty="0" smtClean="0"/>
              <a:t>If the collisions are point like in time and if                               is time independent                    </a:t>
            </a:r>
            <a:r>
              <a:rPr lang="en-US" dirty="0" smtClean="0">
                <a:sym typeface="Wingdings" panose="05000000000000000000" pitchFamily="2" charset="2"/>
              </a:rPr>
              <a:t>:</a:t>
            </a:r>
            <a:endParaRPr lang="en-US" dirty="0" smtClean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574" y="1831596"/>
            <a:ext cx="4752381" cy="1514286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9058" y="3726276"/>
            <a:ext cx="4742566" cy="2532048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5406146" y="4087525"/>
            <a:ext cx="914400" cy="9144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dirty="0" smtClean="0"/>
              <a:t>t+</a:t>
            </a:r>
            <a:r>
              <a:rPr lang="el-GR" dirty="0" smtClean="0"/>
              <a:t>ε</a:t>
            </a:r>
            <a:endParaRPr lang="en-US" dirty="0" smtClean="0"/>
          </a:p>
        </p:txBody>
      </p:sp>
      <p:sp>
        <p:nvSpPr>
          <p:cNvPr id="10" name="ZoneTexte 9"/>
          <p:cNvSpPr txBox="1"/>
          <p:nvPr/>
        </p:nvSpPr>
        <p:spPr>
          <a:xfrm>
            <a:off x="971600" y="4087525"/>
            <a:ext cx="914400" cy="9144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dirty="0" smtClean="0"/>
              <a:t>t-</a:t>
            </a:r>
            <a:r>
              <a:rPr lang="el-GR" dirty="0" smtClean="0"/>
              <a:t>ε</a:t>
            </a:r>
            <a:endParaRPr lang="en-US" dirty="0" smtClean="0"/>
          </a:p>
        </p:txBody>
      </p:sp>
      <p:sp>
        <p:nvSpPr>
          <p:cNvPr id="11" name="ZoneTexte 10"/>
          <p:cNvSpPr txBox="1"/>
          <p:nvPr/>
        </p:nvSpPr>
        <p:spPr>
          <a:xfrm>
            <a:off x="2656942" y="6093296"/>
            <a:ext cx="914400" cy="9144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dirty="0" smtClean="0"/>
              <a:t>QGP </a:t>
            </a:r>
            <a:r>
              <a:rPr lang="en-US" dirty="0" err="1" smtClean="0"/>
              <a:t>parton</a:t>
            </a:r>
            <a:endParaRPr lang="en-US" dirty="0" smtClean="0"/>
          </a:p>
        </p:txBody>
      </p:sp>
      <p:sp>
        <p:nvSpPr>
          <p:cNvPr id="1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J/</a:t>
            </a:r>
            <a:r>
              <a:rPr lang="el-GR" dirty="0" smtClean="0"/>
              <a:t>ψ</a:t>
            </a:r>
            <a:r>
              <a:rPr lang="fr-FR" dirty="0" smtClean="0"/>
              <a:t> </a:t>
            </a:r>
            <a:r>
              <a:rPr lang="fr-FR" dirty="0" err="1" smtClean="0"/>
              <a:t>creation</a:t>
            </a:r>
            <a:r>
              <a:rPr lang="fr-FR" dirty="0" smtClean="0"/>
              <a:t> in </a:t>
            </a:r>
            <a:r>
              <a:rPr lang="fr-FR" dirty="0" err="1" smtClean="0"/>
              <a:t>heavy</a:t>
            </a:r>
            <a:r>
              <a:rPr lang="fr-FR" dirty="0" smtClean="0"/>
              <a:t> ion collisions</a:t>
            </a:r>
            <a:endParaRPr lang="en-US" dirty="0"/>
          </a:p>
        </p:txBody>
      </p:sp>
      <p:sp>
        <p:nvSpPr>
          <p:cNvPr id="13" name="ZoneTexte 12"/>
          <p:cNvSpPr txBox="1"/>
          <p:nvPr/>
        </p:nvSpPr>
        <p:spPr>
          <a:xfrm>
            <a:off x="5634605" y="2955862"/>
            <a:ext cx="914400" cy="9144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endParaRPr lang="en-US" dirty="0" smtClean="0"/>
          </a:p>
        </p:txBody>
      </p:sp>
      <p:pic>
        <p:nvPicPr>
          <p:cNvPr id="14" name="Imag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68108" y="1127392"/>
            <a:ext cx="1790476" cy="323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06364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6CB60A-4D97-4E08-93CA-E4297F5AFD4A}" type="slidenum">
              <a:rPr lang="de-DE" smtClean="0"/>
              <a:pPr/>
              <a:t>19</a:t>
            </a:fld>
            <a:endParaRPr lang="de-DE"/>
          </a:p>
        </p:txBody>
      </p:sp>
      <p:sp>
        <p:nvSpPr>
          <p:cNvPr id="4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J/</a:t>
            </a:r>
            <a:r>
              <a:rPr lang="el-GR" dirty="0" smtClean="0"/>
              <a:t>ψ</a:t>
            </a:r>
            <a:r>
              <a:rPr lang="fr-FR" dirty="0" smtClean="0"/>
              <a:t> </a:t>
            </a:r>
            <a:r>
              <a:rPr lang="fr-FR" dirty="0" err="1" smtClean="0"/>
              <a:t>creation</a:t>
            </a:r>
            <a:r>
              <a:rPr lang="fr-FR" dirty="0" smtClean="0"/>
              <a:t> in </a:t>
            </a:r>
            <a:r>
              <a:rPr lang="fr-FR" dirty="0" err="1" smtClean="0"/>
              <a:t>heavy</a:t>
            </a:r>
            <a:r>
              <a:rPr lang="fr-FR" dirty="0" smtClean="0"/>
              <a:t> ion collisions</a:t>
            </a:r>
            <a:endParaRPr lang="en-US" dirty="0"/>
          </a:p>
        </p:txBody>
      </p:sp>
      <p:sp>
        <p:nvSpPr>
          <p:cNvPr id="5" name="ZoneTexte 4"/>
          <p:cNvSpPr txBox="1"/>
          <p:nvPr/>
        </p:nvSpPr>
        <p:spPr>
          <a:xfrm>
            <a:off x="3059832" y="1484784"/>
            <a:ext cx="914400" cy="9144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marL="285750" indent="-285750"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  <a:buFont typeface="Wingdings" panose="05000000000000000000" pitchFamily="2" charset="2"/>
              <a:buChar char="§"/>
            </a:pPr>
            <a:endParaRPr lang="en-US" dirty="0" smtClean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1920" y="1126201"/>
            <a:ext cx="1624130" cy="291878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179512" y="1124744"/>
            <a:ext cx="914400" cy="9144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dirty="0" smtClean="0"/>
              <a:t>Lattice </a:t>
            </a:r>
            <a:r>
              <a:rPr lang="en-US" dirty="0" err="1" smtClean="0"/>
              <a:t>calc</a:t>
            </a:r>
            <a:r>
              <a:rPr lang="en-US" dirty="0" smtClean="0"/>
              <a:t>: In an expanding QGP                             </a:t>
            </a:r>
            <a:r>
              <a:rPr lang="en-US" dirty="0" smtClean="0">
                <a:solidFill>
                  <a:srgbClr val="0000FF"/>
                </a:solidFill>
              </a:rPr>
              <a:t>depends </a:t>
            </a: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                   on the  temperature </a:t>
            </a:r>
            <a:r>
              <a:rPr lang="en-US" dirty="0" smtClean="0"/>
              <a:t>and hence on time</a:t>
            </a: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endParaRPr lang="en-US" dirty="0">
              <a:solidFill>
                <a:srgbClr val="0000FF"/>
              </a:solidFill>
            </a:endParaRP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dirty="0" smtClean="0"/>
              <a:t>Parametrization of the lattice results (Lafferty and </a:t>
            </a:r>
            <a:r>
              <a:rPr lang="en-US" dirty="0" err="1" smtClean="0"/>
              <a:t>Rothkopf</a:t>
            </a:r>
            <a:r>
              <a:rPr lang="en-US" dirty="0" smtClean="0"/>
              <a:t> PRD 101,056010)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395536" y="3933056"/>
            <a:ext cx="914400" cy="9144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fr-FR" dirty="0" smtClean="0"/>
              <a:t> </a:t>
            </a:r>
            <a:endParaRPr lang="en-US" dirty="0" smtClean="0"/>
          </a:p>
        </p:txBody>
      </p:sp>
      <p:sp>
        <p:nvSpPr>
          <p:cNvPr id="11" name="ZoneTexte 10"/>
          <p:cNvSpPr txBox="1"/>
          <p:nvPr/>
        </p:nvSpPr>
        <p:spPr>
          <a:xfrm>
            <a:off x="179512" y="5813323"/>
            <a:ext cx="914400" cy="9144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dirty="0" smtClean="0"/>
              <a:t>This creates an additional rate, called </a:t>
            </a:r>
            <a:r>
              <a:rPr lang="en-US" dirty="0" smtClean="0">
                <a:solidFill>
                  <a:srgbClr val="0000FF"/>
                </a:solidFill>
              </a:rPr>
              <a:t>local rate</a:t>
            </a:r>
            <a:r>
              <a:rPr lang="en-US" dirty="0" smtClean="0"/>
              <a:t>.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44000" y="2636912"/>
            <a:ext cx="4600000" cy="2828571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5476050" y="3140968"/>
            <a:ext cx="914400" cy="9144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l-GR" dirty="0"/>
              <a:t>σ</a:t>
            </a:r>
            <a:r>
              <a:rPr lang="fr-FR" baseline="-25000" dirty="0" err="1"/>
              <a:t>wigner</a:t>
            </a:r>
            <a:r>
              <a:rPr lang="fr-FR" baseline="-25000" dirty="0"/>
              <a:t> </a:t>
            </a:r>
            <a:r>
              <a:rPr lang="fr-FR" dirty="0"/>
              <a:t> =2/3 &lt;</a:t>
            </a:r>
            <a:r>
              <a:rPr lang="fr-FR" dirty="0" smtClean="0"/>
              <a:t>r</a:t>
            </a:r>
            <a:r>
              <a:rPr lang="fr-FR" baseline="30000" dirty="0" smtClean="0"/>
              <a:t>2</a:t>
            </a:r>
            <a:r>
              <a:rPr lang="fr-FR" dirty="0" smtClean="0"/>
              <a:t>&gt; </a:t>
            </a:r>
            <a:endParaRPr lang="en-US" dirty="0"/>
          </a:p>
          <a:p>
            <a:pPr marL="285750" indent="-285750"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  <a:buFont typeface="Wingdings" panose="05000000000000000000" pitchFamily="2" charset="2"/>
              <a:buChar char="§"/>
            </a:pPr>
            <a:endParaRPr lang="en-US" dirty="0" smtClean="0"/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7339" y="2533825"/>
            <a:ext cx="4650516" cy="3034744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5652120" y="3861048"/>
            <a:ext cx="914400" cy="9144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dirty="0" smtClean="0"/>
              <a:t>R. Katz, thesis</a:t>
            </a:r>
          </a:p>
        </p:txBody>
      </p:sp>
    </p:spTree>
    <p:extLst>
      <p:ext uri="{BB962C8B-B14F-4D97-AF65-F5344CB8AC3E}">
        <p14:creationId xmlns:p14="http://schemas.microsoft.com/office/powerpoint/2010/main" val="2502405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20F2564-FC3D-455B-A5C4-38AA51E8D585}" type="slidenum">
              <a:rPr lang="de-DE" smtClean="0"/>
              <a:pPr/>
              <a:t>2</a:t>
            </a:fld>
            <a:endParaRPr lang="de-DE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0072" y="3912073"/>
            <a:ext cx="2448272" cy="2444596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0567" y="3789040"/>
            <a:ext cx="2520280" cy="2536155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82595" y="3280965"/>
            <a:ext cx="2016224" cy="422592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8104" y="2708920"/>
            <a:ext cx="2174559" cy="868853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08104" y="3525136"/>
            <a:ext cx="2372635" cy="393179"/>
          </a:xfrm>
          <a:prstGeom prst="rect">
            <a:avLst/>
          </a:prstGeom>
        </p:spPr>
      </p:pic>
      <p:sp>
        <p:nvSpPr>
          <p:cNvPr id="8" name="제목 3"/>
          <p:cNvSpPr txBox="1">
            <a:spLocks/>
          </p:cNvSpPr>
          <p:nvPr/>
        </p:nvSpPr>
        <p:spPr>
          <a:xfrm>
            <a:off x="287339" y="225425"/>
            <a:ext cx="8605837" cy="490538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pitchFamily="34" charset="0"/>
              </a:defRPr>
            </a:lvl5pPr>
            <a:lvl6pPr marL="457144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pitchFamily="34" charset="0"/>
              </a:defRPr>
            </a:lvl6pPr>
            <a:lvl7pPr marL="914287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pitchFamily="34" charset="0"/>
              </a:defRPr>
            </a:lvl7pPr>
            <a:lvl8pPr marL="1371431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pitchFamily="34" charset="0"/>
              </a:defRPr>
            </a:lvl8pPr>
            <a:lvl9pPr marL="1828574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pitchFamily="34" charset="0"/>
              </a:defRPr>
            </a:lvl9pPr>
          </a:lstStyle>
          <a:p>
            <a:pPr defTabSz="914400"/>
            <a:r>
              <a:rPr lang="en-US" sz="3000" kern="0" dirty="0" smtClean="0"/>
              <a:t>        Why do we study J/</a:t>
            </a:r>
            <a:r>
              <a:rPr lang="el-GR" sz="3000" kern="0" dirty="0" smtClean="0"/>
              <a:t>ψ</a:t>
            </a:r>
            <a:r>
              <a:rPr lang="en-US" sz="3000" kern="0" dirty="0" smtClean="0"/>
              <a:t> production in heavy-ion collisions?</a:t>
            </a:r>
            <a:endParaRPr lang="en-US" sz="3000" kern="0" dirty="0"/>
          </a:p>
        </p:txBody>
      </p:sp>
      <p:sp>
        <p:nvSpPr>
          <p:cNvPr id="9" name="ZoneTexte 8"/>
          <p:cNvSpPr txBox="1"/>
          <p:nvPr/>
        </p:nvSpPr>
        <p:spPr>
          <a:xfrm>
            <a:off x="827584" y="1196752"/>
            <a:ext cx="914400" cy="9144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endParaRPr lang="fr-FR" dirty="0" smtClean="0"/>
          </a:p>
        </p:txBody>
      </p:sp>
      <p:sp>
        <p:nvSpPr>
          <p:cNvPr id="10" name="ZoneTexte 9"/>
          <p:cNvSpPr txBox="1"/>
          <p:nvPr/>
        </p:nvSpPr>
        <p:spPr>
          <a:xfrm>
            <a:off x="514549" y="1016732"/>
            <a:ext cx="626070" cy="36004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kern="0" dirty="0"/>
              <a:t>J/</a:t>
            </a:r>
            <a:r>
              <a:rPr lang="el-GR" kern="0" dirty="0" smtClean="0"/>
              <a:t>ψ</a:t>
            </a:r>
            <a:r>
              <a:rPr lang="fr-FR" kern="0" dirty="0" smtClean="0"/>
              <a:t> </a:t>
            </a:r>
            <a:r>
              <a:rPr lang="fr-FR" kern="0" dirty="0" err="1" smtClean="0"/>
              <a:t>mesons</a:t>
            </a:r>
            <a:endParaRPr lang="fr-FR" kern="0" dirty="0" smtClean="0"/>
          </a:p>
          <a:p>
            <a:pPr marL="285750" indent="-285750"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fr-FR" kern="0" dirty="0" smtClean="0"/>
              <a:t>are a hard probe: tests quark gluon plasma </a:t>
            </a:r>
            <a:r>
              <a:rPr lang="fr-FR" kern="0" dirty="0" err="1" smtClean="0"/>
              <a:t>from</a:t>
            </a:r>
            <a:r>
              <a:rPr lang="fr-FR" kern="0" dirty="0" smtClean="0"/>
              <a:t> </a:t>
            </a:r>
            <a:r>
              <a:rPr lang="fr-FR" kern="0" dirty="0" err="1" smtClean="0"/>
              <a:t>creation</a:t>
            </a:r>
            <a:r>
              <a:rPr lang="fr-FR" kern="0" dirty="0" smtClean="0"/>
              <a:t> to </a:t>
            </a:r>
            <a:r>
              <a:rPr lang="fr-FR" kern="0" dirty="0" err="1" smtClean="0"/>
              <a:t>hadronization</a:t>
            </a:r>
            <a:endParaRPr lang="fr-FR" kern="0" dirty="0" smtClean="0"/>
          </a:p>
          <a:p>
            <a:pPr marL="285750" indent="-285750"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fr-FR" kern="0" dirty="0" smtClean="0"/>
              <a:t>no consistent </a:t>
            </a:r>
            <a:r>
              <a:rPr lang="fr-FR" kern="0" dirty="0" err="1" smtClean="0"/>
              <a:t>microscopical</a:t>
            </a:r>
            <a:r>
              <a:rPr lang="fr-FR" kern="0" dirty="0" smtClean="0"/>
              <a:t> </a:t>
            </a:r>
            <a:r>
              <a:rPr lang="fr-FR" kern="0" dirty="0" err="1" smtClean="0"/>
              <a:t>theory</a:t>
            </a:r>
            <a:r>
              <a:rPr lang="fr-FR" kern="0" dirty="0" smtClean="0"/>
              <a:t> </a:t>
            </a:r>
            <a:r>
              <a:rPr lang="fr-FR" kern="0" dirty="0" err="1" smtClean="0"/>
              <a:t>available</a:t>
            </a:r>
            <a:r>
              <a:rPr lang="fr-FR" kern="0" dirty="0" smtClean="0"/>
              <a:t> </a:t>
            </a:r>
            <a:r>
              <a:rPr lang="fr-FR" kern="0" dirty="0" err="1" smtClean="0"/>
              <a:t>yet</a:t>
            </a:r>
            <a:r>
              <a:rPr lang="fr-FR" kern="0" dirty="0" smtClean="0"/>
              <a:t> </a:t>
            </a:r>
            <a:endParaRPr lang="fr-FR" dirty="0" smtClean="0"/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fr-FR" kern="0" dirty="0" smtClean="0"/>
              <a:t>     </a:t>
            </a:r>
            <a:r>
              <a:rPr lang="fr-FR" kern="0" dirty="0" err="1" smtClean="0"/>
              <a:t>which</a:t>
            </a:r>
            <a:r>
              <a:rPr lang="fr-FR" kern="0" dirty="0" smtClean="0"/>
              <a:t> are not </a:t>
            </a:r>
            <a:r>
              <a:rPr lang="fr-FR" kern="0" dirty="0" err="1" smtClean="0"/>
              <a:t>understood</a:t>
            </a:r>
            <a:r>
              <a:rPr lang="fr-FR" kern="0" dirty="0" smtClean="0"/>
              <a:t> </a:t>
            </a:r>
            <a:r>
              <a:rPr lang="fr-FR" kern="0" dirty="0" err="1" smtClean="0"/>
              <a:t>yet</a:t>
            </a:r>
          </a:p>
          <a:p>
            <a:pPr marL="285750" indent="-285750"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fr-FR" kern="0" dirty="0" smtClean="0"/>
              <a:t>s</a:t>
            </a:r>
            <a:r>
              <a:rPr lang="fr-FR" kern="0" dirty="0" smtClean="0"/>
              <a:t>how </a:t>
            </a:r>
            <a:r>
              <a:rPr lang="fr-FR" kern="0" dirty="0" err="1" smtClean="0"/>
              <a:t>quite</a:t>
            </a:r>
            <a:r>
              <a:rPr lang="fr-FR" kern="0" dirty="0" smtClean="0"/>
              <a:t> </a:t>
            </a:r>
            <a:r>
              <a:rPr lang="fr-FR" kern="0" dirty="0" err="1" smtClean="0"/>
              <a:t>different</a:t>
            </a:r>
            <a:r>
              <a:rPr lang="fr-FR" kern="0" dirty="0" smtClean="0"/>
              <a:t> </a:t>
            </a:r>
            <a:r>
              <a:rPr lang="fr-FR" kern="0" dirty="0" err="1" smtClean="0"/>
              <a:t>results</a:t>
            </a:r>
            <a:r>
              <a:rPr lang="fr-FR" kern="0" dirty="0" smtClean="0"/>
              <a:t> for key observables at RHIC and LHC:</a:t>
            </a:r>
          </a:p>
        </p:txBody>
      </p:sp>
    </p:spTree>
    <p:extLst>
      <p:ext uri="{BB962C8B-B14F-4D97-AF65-F5344CB8AC3E}">
        <p14:creationId xmlns:p14="http://schemas.microsoft.com/office/powerpoint/2010/main" val="9817582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               Local Rate</a:t>
            </a:r>
            <a:endParaRPr lang="en-US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6CB60A-4D97-4E08-93CA-E4297F5AFD4A}" type="slidenum">
              <a:rPr lang="de-DE" smtClean="0"/>
              <a:pPr/>
              <a:t>20</a:t>
            </a:fld>
            <a:endParaRPr lang="de-DE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5115" y="2469999"/>
            <a:ext cx="5123809" cy="542857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91048" y="3071093"/>
            <a:ext cx="4485714" cy="590476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755576" y="1052736"/>
            <a:ext cx="914400" cy="9144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dirty="0" smtClean="0"/>
              <a:t>Lattice : </a:t>
            </a:r>
            <a:r>
              <a:rPr lang="fr-FR" dirty="0"/>
              <a:t>J/</a:t>
            </a:r>
            <a:r>
              <a:rPr lang="el-GR" dirty="0"/>
              <a:t>ψ</a:t>
            </a:r>
            <a:r>
              <a:rPr lang="fr-FR" dirty="0"/>
              <a:t> </a:t>
            </a:r>
            <a:r>
              <a:rPr lang="fr-FR" dirty="0" err="1" smtClean="0">
                <a:solidFill>
                  <a:srgbClr val="0099FF"/>
                </a:solidFill>
              </a:rPr>
              <a:t>wavefct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a </a:t>
            </a:r>
            <a:r>
              <a:rPr lang="fr-FR" dirty="0" err="1" smtClean="0"/>
              <a:t>function</a:t>
            </a:r>
            <a:r>
              <a:rPr lang="fr-FR" dirty="0" smtClean="0"/>
              <a:t> of the </a:t>
            </a:r>
            <a:r>
              <a:rPr lang="fr-FR" dirty="0" smtClean="0">
                <a:solidFill>
                  <a:srgbClr val="0099FF"/>
                </a:solidFill>
              </a:rPr>
              <a:t>local QGP </a:t>
            </a:r>
            <a:r>
              <a:rPr lang="fr-FR" dirty="0" err="1" smtClean="0">
                <a:solidFill>
                  <a:srgbClr val="0099FF"/>
                </a:solidFill>
              </a:rPr>
              <a:t>temperature</a:t>
            </a:r>
            <a:endParaRPr lang="fr-FR" dirty="0" smtClean="0">
              <a:solidFill>
                <a:srgbClr val="0099FF"/>
              </a:solidFill>
            </a:endParaRP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fr-FR" dirty="0"/>
              <a:t> </a:t>
            </a:r>
            <a:r>
              <a:rPr lang="fr-FR" dirty="0" smtClean="0"/>
              <a:t>     The QGP </a:t>
            </a:r>
            <a:r>
              <a:rPr lang="fr-FR" dirty="0" err="1" smtClean="0"/>
              <a:t>temperature</a:t>
            </a:r>
            <a:r>
              <a:rPr lang="fr-FR" dirty="0" smtClean="0"/>
              <a:t> </a:t>
            </a:r>
            <a:r>
              <a:rPr lang="fr-FR" dirty="0" err="1" smtClean="0"/>
              <a:t>decreases</a:t>
            </a:r>
            <a:r>
              <a:rPr lang="fr-FR" dirty="0" smtClean="0"/>
              <a:t> </a:t>
            </a:r>
            <a:r>
              <a:rPr lang="fr-FR" dirty="0" err="1" smtClean="0"/>
              <a:t>during</a:t>
            </a:r>
            <a:r>
              <a:rPr lang="fr-FR" dirty="0" smtClean="0"/>
              <a:t> the expansion</a:t>
            </a: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fr-FR" dirty="0"/>
              <a:t> </a:t>
            </a:r>
            <a:r>
              <a:rPr lang="fr-FR" dirty="0" smtClean="0"/>
              <a:t>      </a:t>
            </a:r>
            <a:r>
              <a:rPr lang="fr-FR" dirty="0" smtClean="0">
                <a:sym typeface="Wingdings" panose="05000000000000000000" pitchFamily="2" charset="2"/>
              </a:rPr>
              <a:t> </a:t>
            </a:r>
            <a:r>
              <a:rPr lang="fr-FR" dirty="0">
                <a:solidFill>
                  <a:srgbClr val="0099FF"/>
                </a:solidFill>
              </a:rPr>
              <a:t>J/</a:t>
            </a:r>
            <a:r>
              <a:rPr lang="el-GR" dirty="0">
                <a:solidFill>
                  <a:srgbClr val="0099FF"/>
                </a:solidFill>
              </a:rPr>
              <a:t>ψ</a:t>
            </a:r>
            <a:r>
              <a:rPr lang="fr-FR" dirty="0">
                <a:solidFill>
                  <a:srgbClr val="0099FF"/>
                </a:solidFill>
              </a:rPr>
              <a:t> </a:t>
            </a:r>
            <a:r>
              <a:rPr lang="fr-FR" dirty="0" err="1" smtClean="0">
                <a:solidFill>
                  <a:srgbClr val="0099FF"/>
                </a:solidFill>
              </a:rPr>
              <a:t>wavefct</a:t>
            </a:r>
            <a:r>
              <a:rPr lang="fr-FR" dirty="0" smtClean="0">
                <a:solidFill>
                  <a:srgbClr val="0099FF"/>
                </a:solidFill>
              </a:rPr>
              <a:t> </a:t>
            </a:r>
            <a:r>
              <a:rPr lang="fr-FR" dirty="0" err="1" smtClean="0">
                <a:solidFill>
                  <a:srgbClr val="0099FF"/>
                </a:solidFill>
              </a:rPr>
              <a:t>becomes</a:t>
            </a:r>
            <a:r>
              <a:rPr lang="fr-FR" dirty="0" smtClean="0">
                <a:solidFill>
                  <a:srgbClr val="0099FF"/>
                </a:solidFill>
              </a:rPr>
              <a:t> time </a:t>
            </a:r>
            <a:r>
              <a:rPr lang="fr-FR" dirty="0" err="1" smtClean="0">
                <a:solidFill>
                  <a:srgbClr val="0099FF"/>
                </a:solidFill>
              </a:rPr>
              <a:t>dependent</a:t>
            </a:r>
            <a:r>
              <a:rPr lang="fr-FR" dirty="0" smtClean="0">
                <a:solidFill>
                  <a:srgbClr val="0099FF"/>
                </a:solidFill>
              </a:rPr>
              <a:t> </a:t>
            </a: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fr-FR" dirty="0" smtClean="0"/>
              <a:t>       </a:t>
            </a:r>
            <a:r>
              <a:rPr lang="fr-FR" dirty="0" err="1" smtClean="0"/>
              <a:t>creates</a:t>
            </a:r>
            <a:r>
              <a:rPr lang="fr-FR" dirty="0" smtClean="0"/>
              <a:t> for T&lt;T</a:t>
            </a:r>
            <a:r>
              <a:rPr lang="fr-FR" baseline="-25000" dirty="0" smtClean="0"/>
              <a:t> </a:t>
            </a:r>
            <a:r>
              <a:rPr lang="fr-FR" baseline="-25000" dirty="0" err="1" smtClean="0"/>
              <a:t>diss</a:t>
            </a:r>
            <a:r>
              <a:rPr lang="fr-FR" dirty="0" smtClean="0"/>
              <a:t> =400 MeV  a local J/</a:t>
            </a:r>
            <a:r>
              <a:rPr lang="el-GR" dirty="0" smtClean="0"/>
              <a:t>ψ</a:t>
            </a:r>
            <a:r>
              <a:rPr lang="fr-FR" dirty="0" smtClean="0"/>
              <a:t> </a:t>
            </a:r>
            <a:r>
              <a:rPr lang="fr-FR" dirty="0" err="1" smtClean="0"/>
              <a:t>prod</a:t>
            </a:r>
            <a:r>
              <a:rPr lang="fr-FR" dirty="0" smtClean="0"/>
              <a:t>. rate </a:t>
            </a: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endParaRPr lang="fr-FR" dirty="0"/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endParaRPr lang="fr-FR" dirty="0" smtClean="0"/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fr-FR" dirty="0"/>
              <a:t> </a:t>
            </a:r>
            <a:r>
              <a:rPr lang="fr-FR" dirty="0" smtClean="0"/>
              <a:t>               =     </a:t>
            </a: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endParaRPr lang="en-US" dirty="0" smtClean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47664" y="4699909"/>
            <a:ext cx="5504762" cy="714286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1212776" y="4221088"/>
            <a:ext cx="914400" cy="9144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dirty="0" smtClean="0"/>
              <a:t>Total J/</a:t>
            </a:r>
            <a:r>
              <a:rPr lang="el-GR" dirty="0" smtClean="0"/>
              <a:t>ψ</a:t>
            </a:r>
            <a:r>
              <a:rPr lang="fr-FR" dirty="0" smtClean="0"/>
              <a:t> </a:t>
            </a:r>
            <a:r>
              <a:rPr lang="fr-FR" dirty="0" err="1" smtClean="0"/>
              <a:t>multiplicity</a:t>
            </a:r>
            <a:r>
              <a:rPr lang="fr-FR" dirty="0" smtClean="0"/>
              <a:t> at time t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then</a:t>
            </a:r>
            <a:r>
              <a:rPr lang="fr-FR" dirty="0" smtClean="0"/>
              <a:t> </a:t>
            </a:r>
            <a:r>
              <a:rPr lang="fr-FR" dirty="0" err="1" smtClean="0"/>
              <a:t>given</a:t>
            </a:r>
            <a:r>
              <a:rPr lang="fr-FR" dirty="0" smtClean="0"/>
              <a:t> by</a:t>
            </a: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endParaRPr lang="fr-FR" dirty="0"/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endParaRPr lang="fr-FR" dirty="0" smtClean="0"/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endParaRPr lang="fr-FR" dirty="0"/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fr-FR" dirty="0" smtClean="0"/>
              <a:t>For t </a:t>
            </a:r>
            <a:r>
              <a:rPr lang="fr-FR" dirty="0" smtClean="0">
                <a:sym typeface="Wingdings" panose="05000000000000000000" pitchFamily="2" charset="2"/>
              </a:rPr>
              <a:t>→∞</a:t>
            </a:r>
            <a:r>
              <a:rPr lang="fr-FR" dirty="0" smtClean="0"/>
              <a:t> </a:t>
            </a:r>
            <a:r>
              <a:rPr lang="fr-FR" dirty="0" smtClean="0">
                <a:solidFill>
                  <a:srgbClr val="0099FF"/>
                </a:solidFill>
              </a:rPr>
              <a:t>P(t) </a:t>
            </a:r>
            <a:r>
              <a:rPr lang="fr-FR" dirty="0" err="1" smtClean="0">
                <a:solidFill>
                  <a:srgbClr val="0099FF"/>
                </a:solidFill>
              </a:rPr>
              <a:t>is</a:t>
            </a:r>
            <a:r>
              <a:rPr lang="fr-FR" dirty="0" smtClean="0">
                <a:solidFill>
                  <a:srgbClr val="0099FF"/>
                </a:solidFill>
              </a:rPr>
              <a:t>  the observable J/</a:t>
            </a:r>
            <a:r>
              <a:rPr lang="el-GR" dirty="0" smtClean="0">
                <a:solidFill>
                  <a:srgbClr val="0099FF"/>
                </a:solidFill>
              </a:rPr>
              <a:t>ψ</a:t>
            </a:r>
            <a:r>
              <a:rPr lang="fr-FR" dirty="0" smtClean="0">
                <a:solidFill>
                  <a:srgbClr val="0099FF"/>
                </a:solidFill>
              </a:rPr>
              <a:t> </a:t>
            </a:r>
            <a:r>
              <a:rPr lang="fr-FR" dirty="0" err="1" smtClean="0">
                <a:solidFill>
                  <a:srgbClr val="0099FF"/>
                </a:solidFill>
              </a:rPr>
              <a:t>multiplicity</a:t>
            </a:r>
            <a:endParaRPr lang="en-US" dirty="0" smtClean="0">
              <a:solidFill>
                <a:srgbClr val="0099FF"/>
              </a:solidFill>
            </a:endParaRP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27177" y="3032998"/>
            <a:ext cx="1004664" cy="595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148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</a:t>
            </a:r>
            <a:r>
              <a:rPr lang="en-US" dirty="0"/>
              <a:t>I</a:t>
            </a:r>
            <a:r>
              <a:rPr lang="en-US" dirty="0" smtClean="0"/>
              <a:t>nteraction </a:t>
            </a:r>
            <a:r>
              <a:rPr lang="en-US" dirty="0" smtClean="0"/>
              <a:t>of c and </a:t>
            </a:r>
            <a:r>
              <a:rPr lang="en-US" dirty="0" err="1" smtClean="0"/>
              <a:t>cbar</a:t>
            </a:r>
            <a:r>
              <a:rPr lang="en-US" dirty="0" smtClean="0"/>
              <a:t> in the QGP</a:t>
            </a:r>
            <a:endParaRPr lang="en-US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6CB60A-4D97-4E08-93CA-E4297F5AFD4A}" type="slidenum">
              <a:rPr lang="de-DE" smtClean="0"/>
              <a:pPr/>
              <a:t>21</a:t>
            </a:fld>
            <a:endParaRPr lang="de-DE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5031" y="1766787"/>
            <a:ext cx="2333333" cy="447619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8176" y="2325339"/>
            <a:ext cx="1800000" cy="285714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86828" y="2099992"/>
            <a:ext cx="2057143" cy="666667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51920" y="1588355"/>
            <a:ext cx="2961905" cy="628571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886747" y="949105"/>
            <a:ext cx="914400" cy="9144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dirty="0" smtClean="0"/>
              <a:t>V(r) = attractive potential between c and </a:t>
            </a:r>
            <a:r>
              <a:rPr lang="en-US" dirty="0" err="1" smtClean="0"/>
              <a:t>cbar</a:t>
            </a:r>
            <a:r>
              <a:rPr lang="en-US" dirty="0" smtClean="0"/>
              <a:t> (PRD101,056010)</a:t>
            </a: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dirty="0" smtClean="0"/>
              <a:t>We work in leading order in</a:t>
            </a: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endParaRPr lang="en-US" dirty="0"/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endParaRPr lang="en-US" dirty="0" smtClean="0"/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dirty="0" smtClean="0"/>
              <a:t>Time evolution equation: </a:t>
            </a: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32809" y="1274312"/>
            <a:ext cx="447619" cy="323810"/>
          </a:xfrm>
          <a:prstGeom prst="rect">
            <a:avLst/>
          </a:prstGeom>
        </p:spPr>
      </p:pic>
      <p:sp>
        <p:nvSpPr>
          <p:cNvPr id="12" name="ZoneTexte 11"/>
          <p:cNvSpPr txBox="1"/>
          <p:nvPr/>
        </p:nvSpPr>
        <p:spPr>
          <a:xfrm>
            <a:off x="5374235" y="2766659"/>
            <a:ext cx="914400" cy="9144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dirty="0"/>
              <a:t>p</a:t>
            </a:r>
            <a:r>
              <a:rPr lang="en-US" dirty="0" smtClean="0"/>
              <a:t>osition and momentum of each </a:t>
            </a: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dirty="0"/>
              <a:t>c</a:t>
            </a:r>
            <a:r>
              <a:rPr lang="en-US" dirty="0" smtClean="0"/>
              <a:t> </a:t>
            </a:r>
            <a:r>
              <a:rPr lang="en-US" dirty="0" err="1" smtClean="0"/>
              <a:t>cbar</a:t>
            </a:r>
            <a:r>
              <a:rPr lang="en-US" dirty="0" smtClean="0"/>
              <a:t> pair evolve according to</a:t>
            </a: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dirty="0"/>
              <a:t>t</a:t>
            </a:r>
            <a:r>
              <a:rPr lang="en-US" dirty="0" smtClean="0"/>
              <a:t>hese equations </a:t>
            </a:r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51246" y="1723929"/>
            <a:ext cx="1542857" cy="266667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217777" y="3836665"/>
            <a:ext cx="3740342" cy="2591235"/>
          </a:xfrm>
          <a:prstGeom prst="rect">
            <a:avLst/>
          </a:prstGeom>
        </p:spPr>
      </p:pic>
      <p:sp>
        <p:nvSpPr>
          <p:cNvPr id="18" name="ZoneTexte 17"/>
          <p:cNvSpPr txBox="1"/>
          <p:nvPr/>
        </p:nvSpPr>
        <p:spPr>
          <a:xfrm>
            <a:off x="5328617" y="4522455"/>
            <a:ext cx="914400" cy="9144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marL="285750" indent="-285750"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  <a:buFont typeface="Wingdings" panose="05000000000000000000" pitchFamily="2" charset="2"/>
              <a:buChar char="§"/>
            </a:pPr>
            <a:endParaRPr lang="en-US" dirty="0" smtClean="0"/>
          </a:p>
        </p:txBody>
      </p:sp>
      <p:sp>
        <p:nvSpPr>
          <p:cNvPr id="19" name="ZoneTexte 18"/>
          <p:cNvSpPr txBox="1"/>
          <p:nvPr/>
        </p:nvSpPr>
        <p:spPr>
          <a:xfrm rot="16200000">
            <a:off x="3811091" y="4835638"/>
            <a:ext cx="3128739" cy="28803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dirty="0"/>
              <a:t>c</a:t>
            </a:r>
            <a:r>
              <a:rPr lang="en-US" dirty="0" smtClean="0"/>
              <a:t> </a:t>
            </a:r>
            <a:r>
              <a:rPr lang="en-US" dirty="0" err="1" smtClean="0"/>
              <a:t>cbar</a:t>
            </a:r>
            <a:r>
              <a:rPr lang="en-US" dirty="0" smtClean="0"/>
              <a:t> pairs with </a:t>
            </a:r>
            <a:r>
              <a:rPr lang="el-GR" dirty="0" smtClean="0"/>
              <a:t>Δ</a:t>
            </a:r>
            <a:r>
              <a:rPr lang="fr-FR" dirty="0" smtClean="0"/>
              <a:t>r &lt; 1fm</a:t>
            </a:r>
            <a:r>
              <a:rPr lang="en-US" dirty="0" smtClean="0"/>
              <a:t> </a:t>
            </a:r>
          </a:p>
        </p:txBody>
      </p:sp>
      <p:sp>
        <p:nvSpPr>
          <p:cNvPr id="20" name="Rectangle 19"/>
          <p:cNvSpPr/>
          <p:nvPr/>
        </p:nvSpPr>
        <p:spPr bwMode="auto">
          <a:xfrm>
            <a:off x="5127231" y="4522455"/>
            <a:ext cx="205641" cy="9144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2" name="Image 2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49967" y="2749905"/>
            <a:ext cx="4290660" cy="3476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01090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</a:t>
            </a:r>
            <a:r>
              <a:rPr lang="en-US" dirty="0" smtClean="0"/>
              <a:t>Consequences of the c </a:t>
            </a:r>
            <a:r>
              <a:rPr lang="en-US" dirty="0" err="1" smtClean="0"/>
              <a:t>cbar</a:t>
            </a:r>
            <a:r>
              <a:rPr lang="en-US" dirty="0" smtClean="0"/>
              <a:t> Interaction </a:t>
            </a:r>
            <a:endParaRPr lang="en-US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6CB60A-4D97-4E08-93CA-E4297F5AFD4A}" type="slidenum">
              <a:rPr lang="de-DE" smtClean="0"/>
              <a:pPr/>
              <a:t>22</a:t>
            </a:fld>
            <a:endParaRPr lang="de-DE"/>
          </a:p>
        </p:txBody>
      </p:sp>
      <p:sp>
        <p:nvSpPr>
          <p:cNvPr id="6" name="ZoneTexte 5"/>
          <p:cNvSpPr txBox="1"/>
          <p:nvPr/>
        </p:nvSpPr>
        <p:spPr>
          <a:xfrm>
            <a:off x="611560" y="1268760"/>
            <a:ext cx="914400" cy="9144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dirty="0" err="1" smtClean="0"/>
              <a:t>Qq</a:t>
            </a:r>
            <a:r>
              <a:rPr lang="en-US" dirty="0" smtClean="0"/>
              <a:t> and </a:t>
            </a:r>
            <a:r>
              <a:rPr lang="en-US" dirty="0" err="1" smtClean="0"/>
              <a:t>Qg</a:t>
            </a:r>
            <a:r>
              <a:rPr lang="en-US" dirty="0" smtClean="0"/>
              <a:t> collisions shift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spectra</a:t>
            </a:r>
            <a:br>
              <a:rPr lang="en-US" dirty="0" smtClean="0"/>
            </a:br>
            <a:r>
              <a:rPr lang="en-US" dirty="0" smtClean="0"/>
              <a:t>to lower values</a:t>
            </a: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dirty="0" smtClean="0"/>
              <a:t>(as for D mesons)</a:t>
            </a: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dirty="0" err="1" smtClean="0"/>
              <a:t>QQbar</a:t>
            </a:r>
            <a:r>
              <a:rPr lang="en-US" dirty="0" smtClean="0"/>
              <a:t> potential interaction increases</a:t>
            </a:r>
            <a:br>
              <a:rPr lang="en-US" dirty="0" smtClean="0"/>
            </a:br>
            <a:r>
              <a:rPr lang="en-US" dirty="0" smtClean="0"/>
              <a:t>the production rate</a:t>
            </a: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dirty="0" smtClean="0"/>
              <a:t>     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5292080" y="4365104"/>
            <a:ext cx="914400" cy="9144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endParaRPr lang="en-US" dirty="0" smtClean="0"/>
          </a:p>
        </p:txBody>
      </p:sp>
      <p:cxnSp>
        <p:nvCxnSpPr>
          <p:cNvPr id="15" name="Connecteur droit avec flèche 14"/>
          <p:cNvCxnSpPr/>
          <p:nvPr/>
        </p:nvCxnSpPr>
        <p:spPr bwMode="auto">
          <a:xfrm>
            <a:off x="2843808" y="3140968"/>
            <a:ext cx="0" cy="0"/>
          </a:xfrm>
          <a:prstGeom prst="straightConnector1">
            <a:avLst/>
          </a:prstGeom>
          <a:solidFill>
            <a:srgbClr val="3366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9" name="Imag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5362" y="3680503"/>
            <a:ext cx="4270673" cy="3047184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5362" y="996715"/>
            <a:ext cx="4167814" cy="2937839"/>
          </a:xfrm>
          <a:prstGeom prst="rect">
            <a:avLst/>
          </a:prstGeom>
        </p:spPr>
      </p:pic>
      <p:sp>
        <p:nvSpPr>
          <p:cNvPr id="12" name="ZoneTexte 11"/>
          <p:cNvSpPr txBox="1"/>
          <p:nvPr/>
        </p:nvSpPr>
        <p:spPr>
          <a:xfrm>
            <a:off x="5946298" y="1360919"/>
            <a:ext cx="914400" cy="9144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dirty="0" err="1"/>
              <a:t>c</a:t>
            </a:r>
            <a:r>
              <a:rPr lang="en-US" dirty="0" err="1" smtClean="0"/>
              <a:t>cbar</a:t>
            </a:r>
            <a:r>
              <a:rPr lang="en-US" dirty="0" smtClean="0"/>
              <a:t> potential off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5819202" y="3959520"/>
            <a:ext cx="914400" cy="9144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dirty="0" smtClean="0"/>
              <a:t>   </a:t>
            </a:r>
            <a:r>
              <a:rPr lang="en-US" dirty="0" err="1" smtClean="0"/>
              <a:t>ccbar</a:t>
            </a:r>
            <a:r>
              <a:rPr lang="en-US" dirty="0" smtClean="0"/>
              <a:t> potential on</a:t>
            </a:r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1240" y="3212976"/>
            <a:ext cx="3785422" cy="2822398"/>
          </a:xfrm>
          <a:prstGeom prst="rect">
            <a:avLst/>
          </a:prstGeom>
        </p:spPr>
      </p:pic>
      <p:sp>
        <p:nvSpPr>
          <p:cNvPr id="17" name="ZoneTexte 16"/>
          <p:cNvSpPr txBox="1"/>
          <p:nvPr/>
        </p:nvSpPr>
        <p:spPr>
          <a:xfrm>
            <a:off x="1730457" y="3732291"/>
            <a:ext cx="914400" cy="9144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fr-FR" dirty="0"/>
              <a:t>t</a:t>
            </a:r>
            <a:r>
              <a:rPr lang="fr-FR" dirty="0" smtClean="0"/>
              <a:t>=4fm/c</a:t>
            </a:r>
          </a:p>
        </p:txBody>
      </p:sp>
      <p:sp>
        <p:nvSpPr>
          <p:cNvPr id="18" name="ZoneTexte 17"/>
          <p:cNvSpPr txBox="1"/>
          <p:nvPr/>
        </p:nvSpPr>
        <p:spPr>
          <a:xfrm>
            <a:off x="3373560" y="4320615"/>
            <a:ext cx="914400" cy="9144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fr-FR" dirty="0" smtClean="0"/>
              <a:t>t=8fm/c</a:t>
            </a:r>
          </a:p>
        </p:txBody>
      </p:sp>
    </p:spTree>
    <p:extLst>
      <p:ext uri="{BB962C8B-B14F-4D97-AF65-F5344CB8AC3E}">
        <p14:creationId xmlns:p14="http://schemas.microsoft.com/office/powerpoint/2010/main" val="28049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                  Influence of the Corona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6CB60A-4D97-4E08-93CA-E4297F5AFD4A}" type="slidenum">
              <a:rPr lang="de-DE" smtClean="0"/>
              <a:pPr/>
              <a:t>23</a:t>
            </a:fld>
            <a:endParaRPr lang="de-DE"/>
          </a:p>
        </p:txBody>
      </p:sp>
      <p:sp>
        <p:nvSpPr>
          <p:cNvPr id="4" name="ZoneTexte 3"/>
          <p:cNvSpPr txBox="1"/>
          <p:nvPr/>
        </p:nvSpPr>
        <p:spPr>
          <a:xfrm>
            <a:off x="302762" y="1196752"/>
            <a:ext cx="914400" cy="9144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fr-FR" dirty="0" smtClean="0"/>
              <a:t>Standard </a:t>
            </a:r>
            <a:r>
              <a:rPr lang="fr-FR" dirty="0" err="1" smtClean="0"/>
              <a:t>hydrodynamical</a:t>
            </a:r>
            <a:r>
              <a:rPr lang="fr-FR" dirty="0" smtClean="0"/>
              <a:t> </a:t>
            </a:r>
            <a:r>
              <a:rPr lang="fr-FR" dirty="0" err="1" smtClean="0"/>
              <a:t>calculations</a:t>
            </a:r>
            <a:r>
              <a:rPr lang="fr-FR" dirty="0" smtClean="0"/>
              <a:t> (EPOS 2) show </a:t>
            </a:r>
            <a:r>
              <a:rPr lang="fr-FR" dirty="0" err="1" smtClean="0"/>
              <a:t>two</a:t>
            </a:r>
            <a:r>
              <a:rPr lang="fr-FR" dirty="0" smtClean="0"/>
              <a:t> classes of </a:t>
            </a:r>
            <a:r>
              <a:rPr lang="fr-FR" dirty="0" err="1" smtClean="0"/>
              <a:t>particles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of </a:t>
            </a:r>
            <a:r>
              <a:rPr lang="fr-FR" dirty="0" err="1" smtClean="0"/>
              <a:t>initially</a:t>
            </a:r>
            <a:r>
              <a:rPr lang="fr-FR" dirty="0" smtClean="0"/>
              <a:t> </a:t>
            </a:r>
            <a:r>
              <a:rPr lang="fr-FR" dirty="0" err="1" smtClean="0"/>
              <a:t>produced</a:t>
            </a:r>
            <a:r>
              <a:rPr lang="fr-FR" dirty="0" smtClean="0"/>
              <a:t> </a:t>
            </a:r>
            <a:r>
              <a:rPr lang="fr-FR" dirty="0" err="1" smtClean="0"/>
              <a:t>particles</a:t>
            </a:r>
            <a:r>
              <a:rPr lang="fr-FR" dirty="0" smtClean="0"/>
              <a:t>:</a:t>
            </a:r>
          </a:p>
          <a:p>
            <a:pPr marL="285750" indent="-285750"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fr-FR" dirty="0" err="1" smtClean="0">
                <a:solidFill>
                  <a:srgbClr val="FF0000"/>
                </a:solidFill>
              </a:rPr>
              <a:t>Core</a:t>
            </a:r>
            <a:r>
              <a:rPr lang="fr-FR" dirty="0" smtClean="0"/>
              <a:t> </a:t>
            </a:r>
            <a:r>
              <a:rPr lang="fr-FR" dirty="0" err="1" smtClean="0"/>
              <a:t>particles</a:t>
            </a:r>
            <a:r>
              <a:rPr lang="fr-FR" dirty="0" smtClean="0"/>
              <a:t> </a:t>
            </a:r>
            <a:r>
              <a:rPr lang="fr-FR" dirty="0" err="1" smtClean="0"/>
              <a:t>which</a:t>
            </a:r>
            <a:r>
              <a:rPr lang="fr-FR" dirty="0" smtClean="0"/>
              <a:t> </a:t>
            </a:r>
            <a:r>
              <a:rPr lang="fr-FR" dirty="0" err="1" smtClean="0"/>
              <a:t>become</a:t>
            </a:r>
            <a:r>
              <a:rPr lang="fr-FR" dirty="0" smtClean="0"/>
              <a:t> part of QGP</a:t>
            </a:r>
          </a:p>
          <a:p>
            <a:pPr marL="285750" indent="-285750"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rgbClr val="FF0000"/>
                </a:solidFill>
              </a:rPr>
              <a:t>Corona</a:t>
            </a:r>
            <a:r>
              <a:rPr lang="fr-FR" dirty="0" smtClean="0"/>
              <a:t> </a:t>
            </a:r>
            <a:r>
              <a:rPr lang="fr-FR" dirty="0" err="1" smtClean="0"/>
              <a:t>particles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the surface of the interaction zone </a:t>
            </a:r>
            <a:br>
              <a:rPr lang="fr-FR" dirty="0" smtClean="0"/>
            </a:br>
            <a:r>
              <a:rPr lang="fr-FR" dirty="0" smtClean="0"/>
              <a:t>(</a:t>
            </a:r>
            <a:r>
              <a:rPr lang="fr-FR" dirty="0" err="1" smtClean="0"/>
              <a:t>energy</a:t>
            </a:r>
            <a:r>
              <a:rPr lang="fr-FR" dirty="0" smtClean="0"/>
              <a:t> </a:t>
            </a:r>
            <a:r>
              <a:rPr lang="fr-FR" dirty="0" err="1" smtClean="0"/>
              <a:t>density</a:t>
            </a:r>
            <a:r>
              <a:rPr lang="fr-FR" dirty="0" smtClean="0"/>
              <a:t> </a:t>
            </a:r>
            <a:r>
              <a:rPr lang="fr-FR" dirty="0" err="1" smtClean="0"/>
              <a:t>too</a:t>
            </a:r>
            <a:r>
              <a:rPr lang="fr-FR" dirty="0" smtClean="0"/>
              <a:t> </a:t>
            </a:r>
            <a:r>
              <a:rPr lang="fr-FR" dirty="0" err="1" smtClean="0"/>
              <a:t>low</a:t>
            </a:r>
            <a:r>
              <a:rPr lang="fr-FR" dirty="0" smtClean="0"/>
              <a:t>,  no collision </a:t>
            </a:r>
            <a:r>
              <a:rPr lang="fr-FR" dirty="0" err="1" smtClean="0"/>
              <a:t>after</a:t>
            </a:r>
            <a:r>
              <a:rPr lang="fr-FR" dirty="0" smtClean="0"/>
              <a:t> production </a:t>
            </a:r>
            <a:r>
              <a:rPr lang="fr-FR" dirty="0" smtClean="0">
                <a:sym typeface="Wingdings" panose="05000000000000000000" pitchFamily="2" charset="2"/>
              </a:rPr>
              <a:t> </a:t>
            </a:r>
            <a:r>
              <a:rPr lang="fr-FR" dirty="0" err="1" smtClean="0">
                <a:sym typeface="Wingdings" panose="05000000000000000000" pitchFamily="2" charset="2"/>
              </a:rPr>
              <a:t>like</a:t>
            </a:r>
            <a:r>
              <a:rPr lang="fr-FR" dirty="0" smtClean="0">
                <a:sym typeface="Wingdings" panose="05000000000000000000" pitchFamily="2" charset="2"/>
              </a:rPr>
              <a:t> pp</a:t>
            </a:r>
            <a:r>
              <a:rPr lang="fr-FR" dirty="0" smtClean="0"/>
              <a:t>)</a:t>
            </a: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fr-FR" dirty="0" smtClean="0"/>
              <a:t>     importent for high pt  and for v2</a:t>
            </a: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fr-FR" dirty="0" err="1" smtClean="0">
                <a:solidFill>
                  <a:srgbClr val="0000FF"/>
                </a:solidFill>
              </a:rPr>
              <a:t>Confirmed</a:t>
            </a:r>
            <a:r>
              <a:rPr lang="fr-FR" dirty="0" smtClean="0">
                <a:solidFill>
                  <a:srgbClr val="0000FF"/>
                </a:solidFill>
              </a:rPr>
              <a:t> by </a:t>
            </a:r>
            <a:r>
              <a:rPr lang="fr-FR" dirty="0" err="1" smtClean="0">
                <a:solidFill>
                  <a:srgbClr val="0000FF"/>
                </a:solidFill>
              </a:rPr>
              <a:t>centrality</a:t>
            </a:r>
            <a:r>
              <a:rPr lang="fr-FR" dirty="0" smtClean="0">
                <a:solidFill>
                  <a:srgbClr val="0000FF"/>
                </a:solidFill>
              </a:rPr>
              <a:t> </a:t>
            </a:r>
            <a:r>
              <a:rPr lang="fr-FR" dirty="0" err="1" smtClean="0">
                <a:solidFill>
                  <a:srgbClr val="0000FF"/>
                </a:solidFill>
              </a:rPr>
              <a:t>dependence</a:t>
            </a:r>
            <a:r>
              <a:rPr lang="fr-FR" dirty="0" smtClean="0">
                <a:solidFill>
                  <a:srgbClr val="0000FF"/>
                </a:solidFill>
              </a:rPr>
              <a:t> of </a:t>
            </a:r>
            <a:r>
              <a:rPr lang="fr-FR" dirty="0" err="1" smtClean="0">
                <a:solidFill>
                  <a:srgbClr val="0000FF"/>
                </a:solidFill>
              </a:rPr>
              <a:t>multiplicity</a:t>
            </a:r>
            <a:endParaRPr lang="fr-FR" dirty="0">
              <a:solidFill>
                <a:srgbClr val="0000FF"/>
              </a:solidFill>
            </a:endParaRP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endParaRPr lang="fr-FR" dirty="0" smtClean="0"/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fr-FR" dirty="0" smtClean="0"/>
              <a:t>For </a:t>
            </a:r>
            <a:r>
              <a:rPr lang="fr-FR" dirty="0" err="1" smtClean="0"/>
              <a:t>elementary</a:t>
            </a:r>
            <a:r>
              <a:rPr lang="fr-FR" dirty="0" smtClean="0"/>
              <a:t> </a:t>
            </a:r>
            <a:r>
              <a:rPr lang="fr-FR" dirty="0" err="1" smtClean="0"/>
              <a:t>particles</a:t>
            </a:r>
            <a:r>
              <a:rPr lang="fr-FR" dirty="0" smtClean="0"/>
              <a:t> </a:t>
            </a:r>
            <a:r>
              <a:rPr lang="fr-FR" dirty="0" err="1" smtClean="0"/>
              <a:t>it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easy</a:t>
            </a:r>
            <a:r>
              <a:rPr lang="fr-FR" dirty="0" smtClean="0"/>
              <a:t> to </a:t>
            </a:r>
            <a:r>
              <a:rPr lang="fr-FR" dirty="0" err="1" smtClean="0"/>
              <a:t>define</a:t>
            </a:r>
            <a:r>
              <a:rPr lang="fr-FR" dirty="0" smtClean="0"/>
              <a:t> corona and </a:t>
            </a:r>
            <a:r>
              <a:rPr lang="fr-FR" dirty="0" err="1" smtClean="0"/>
              <a:t>core</a:t>
            </a:r>
            <a:r>
              <a:rPr lang="fr-FR" dirty="0" smtClean="0"/>
              <a:t> </a:t>
            </a:r>
            <a:r>
              <a:rPr lang="fr-FR" dirty="0" err="1" smtClean="0"/>
              <a:t>particle</a:t>
            </a:r>
            <a:endParaRPr lang="fr-FR" dirty="0" smtClean="0"/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endParaRPr lang="fr-FR" dirty="0" smtClean="0"/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fr-FR" dirty="0" smtClean="0"/>
              <a:t>For </a:t>
            </a:r>
            <a:r>
              <a:rPr lang="en-US" dirty="0" smtClean="0">
                <a:solidFill>
                  <a:srgbClr val="C00000"/>
                </a:solidFill>
              </a:rPr>
              <a:t>J/ψ </a:t>
            </a:r>
            <a:r>
              <a:rPr lang="en-US" dirty="0" smtClean="0"/>
              <a:t>mesons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fr-FR" dirty="0" err="1" smtClean="0"/>
              <a:t>we</a:t>
            </a:r>
            <a:r>
              <a:rPr lang="fr-FR" dirty="0" smtClean="0"/>
              <a:t> use </a:t>
            </a:r>
            <a:r>
              <a:rPr lang="fr-FR" dirty="0" err="1" smtClean="0"/>
              <a:t>working</a:t>
            </a:r>
            <a:r>
              <a:rPr lang="fr-FR" dirty="0" smtClean="0"/>
              <a:t> description:</a:t>
            </a: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fr-FR" dirty="0" smtClean="0">
                <a:solidFill>
                  <a:srgbClr val="FF0000"/>
                </a:solidFill>
              </a:rPr>
              <a:t>Corona </a:t>
            </a:r>
            <a:r>
              <a:rPr lang="en-US" dirty="0">
                <a:solidFill>
                  <a:srgbClr val="C00000"/>
                </a:solidFill>
              </a:rPr>
              <a:t>J/ψ</a:t>
            </a:r>
            <a:r>
              <a:rPr lang="fr-FR" dirty="0" smtClean="0">
                <a:solidFill>
                  <a:srgbClr val="FF0000"/>
                </a:solidFill>
              </a:rPr>
              <a:t> are </a:t>
            </a:r>
            <a:r>
              <a:rPr lang="fr-FR" dirty="0" err="1" smtClean="0">
                <a:solidFill>
                  <a:srgbClr val="FF0000"/>
                </a:solidFill>
              </a:rPr>
              <a:t>those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err="1" smtClean="0">
                <a:solidFill>
                  <a:srgbClr val="FF0000"/>
                </a:solidFill>
              </a:rPr>
              <a:t>where</a:t>
            </a:r>
            <a:r>
              <a:rPr lang="fr-FR" dirty="0" smtClean="0">
                <a:solidFill>
                  <a:srgbClr val="FF0000"/>
                </a:solidFill>
              </a:rPr>
              <a:t> none of </a:t>
            </a:r>
            <a:r>
              <a:rPr lang="fr-FR" dirty="0" err="1" smtClean="0">
                <a:solidFill>
                  <a:srgbClr val="FF0000"/>
                </a:solidFill>
              </a:rPr>
              <a:t>its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err="1" smtClean="0">
                <a:solidFill>
                  <a:srgbClr val="FF0000"/>
                </a:solidFill>
              </a:rPr>
              <a:t>constituents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err="1" smtClean="0">
                <a:solidFill>
                  <a:srgbClr val="FF0000"/>
                </a:solidFill>
              </a:rPr>
              <a:t>suffers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err="1" smtClean="0">
                <a:solidFill>
                  <a:srgbClr val="FF0000"/>
                </a:solidFill>
              </a:rPr>
              <a:t>from</a:t>
            </a:r>
            <a:r>
              <a:rPr lang="fr-FR" dirty="0" smtClean="0">
                <a:solidFill>
                  <a:srgbClr val="FF0000"/>
                </a:solidFill>
              </a:rPr>
              <a:t> a </a:t>
            </a:r>
            <a:r>
              <a:rPr lang="fr-FR" dirty="0" err="1" smtClean="0">
                <a:solidFill>
                  <a:srgbClr val="FF0000"/>
                </a:solidFill>
              </a:rPr>
              <a:t>momentum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fr-FR" dirty="0">
                <a:solidFill>
                  <a:srgbClr val="FF0000"/>
                </a:solidFill>
              </a:rPr>
              <a:t>c</a:t>
            </a:r>
            <a:r>
              <a:rPr lang="fr-FR" dirty="0" smtClean="0">
                <a:solidFill>
                  <a:srgbClr val="FF0000"/>
                </a:solidFill>
              </a:rPr>
              <a:t>hange of q &gt; </a:t>
            </a:r>
            <a:r>
              <a:rPr lang="fr-FR" dirty="0" err="1" smtClean="0">
                <a:solidFill>
                  <a:srgbClr val="FF0000"/>
                </a:solidFill>
              </a:rPr>
              <a:t>q</a:t>
            </a:r>
            <a:r>
              <a:rPr lang="fr-FR" baseline="-25000" dirty="0" err="1" smtClean="0">
                <a:solidFill>
                  <a:srgbClr val="FF0000"/>
                </a:solidFill>
              </a:rPr>
              <a:t>thres</a:t>
            </a:r>
            <a:r>
              <a:rPr lang="fr-FR" baseline="-25000" dirty="0" smtClean="0">
                <a:solidFill>
                  <a:srgbClr val="FF0000"/>
                </a:solidFill>
              </a:rPr>
              <a:t> </a:t>
            </a:r>
            <a:r>
              <a:rPr lang="fr-FR" dirty="0" smtClean="0">
                <a:solidFill>
                  <a:srgbClr val="FF0000"/>
                </a:solidFill>
              </a:rPr>
              <a:t>. </a:t>
            </a:r>
            <a:r>
              <a:rPr lang="fr-FR" dirty="0" err="1" smtClean="0"/>
              <a:t>Larger</a:t>
            </a:r>
            <a:r>
              <a:rPr lang="fr-FR" dirty="0" smtClean="0"/>
              <a:t> q </a:t>
            </a:r>
            <a:r>
              <a:rPr lang="fr-FR" dirty="0" err="1" smtClean="0"/>
              <a:t>would</a:t>
            </a:r>
            <a:r>
              <a:rPr lang="fr-FR" dirty="0" smtClean="0"/>
              <a:t> destroy a </a:t>
            </a:r>
            <a:r>
              <a:rPr lang="en-US" dirty="0" smtClean="0"/>
              <a:t>J/</a:t>
            </a:r>
            <a:r>
              <a:rPr lang="el-GR" dirty="0" smtClean="0"/>
              <a:t>ψ</a:t>
            </a:r>
            <a:r>
              <a:rPr lang="fr-FR" dirty="0" smtClean="0"/>
              <a:t>.</a:t>
            </a: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endParaRPr lang="fr-FR" dirty="0" smtClean="0"/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endParaRPr lang="fr-FR" dirty="0" smtClean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4000" y="1653952"/>
            <a:ext cx="2000000" cy="1733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430897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  Comparison with ALICE data</a:t>
            </a:r>
            <a:endParaRPr lang="en-US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6CB60A-4D97-4E08-93CA-E4297F5AFD4A}" type="slidenum">
              <a:rPr lang="de-DE" smtClean="0"/>
              <a:pPr/>
              <a:t>24</a:t>
            </a:fld>
            <a:endParaRPr lang="de-DE"/>
          </a:p>
        </p:txBody>
      </p:sp>
      <p:sp>
        <p:nvSpPr>
          <p:cNvPr id="6" name="ZoneTexte 5"/>
          <p:cNvSpPr txBox="1"/>
          <p:nvPr/>
        </p:nvSpPr>
        <p:spPr>
          <a:xfrm>
            <a:off x="611560" y="908720"/>
            <a:ext cx="914400" cy="9144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endParaRPr lang="en-US" sz="1400" dirty="0"/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endParaRPr lang="en-US" sz="1400" dirty="0" smtClean="0"/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sz="1400" dirty="0"/>
              <a:t> </a:t>
            </a:r>
            <a:r>
              <a:rPr lang="en-US" sz="1400" dirty="0" smtClean="0"/>
              <a:t>              [</a:t>
            </a:r>
            <a:r>
              <a:rPr lang="en-US" sz="1400" dirty="0"/>
              <a:t>0-20%]   </a:t>
            </a:r>
            <a:r>
              <a:rPr lang="en-US" sz="1400" dirty="0" smtClean="0"/>
              <a:t>no corona                                                                influence of the corona                      </a:t>
            </a:r>
            <a:endParaRPr lang="en-US" sz="1400" dirty="0"/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endParaRPr lang="en-US" sz="1400" dirty="0" smtClean="0"/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endParaRPr lang="en-US" sz="1400" dirty="0"/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endParaRPr lang="en-US" sz="1400" dirty="0" smtClean="0"/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endParaRPr lang="en-US" sz="1400" dirty="0"/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endParaRPr lang="en-US" sz="1400" dirty="0" smtClean="0"/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sz="1400" dirty="0" smtClean="0"/>
              <a:t> </a:t>
            </a: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endParaRPr lang="en-US" sz="1400" dirty="0"/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sz="1400" dirty="0" smtClean="0"/>
              <a:t>                   </a:t>
            </a: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sz="1400" dirty="0"/>
              <a:t> </a:t>
            </a:r>
            <a:r>
              <a:rPr lang="en-US" sz="1400" dirty="0" smtClean="0"/>
              <a:t>              </a:t>
            </a:r>
            <a:r>
              <a:rPr lang="en-US" sz="1400" dirty="0" smtClean="0"/>
              <a:t>[</a:t>
            </a:r>
            <a:r>
              <a:rPr lang="en-US" sz="1400" dirty="0" smtClean="0"/>
              <a:t>20-40</a:t>
            </a:r>
            <a:r>
              <a:rPr lang="en-US" sz="1400" dirty="0" smtClean="0"/>
              <a:t>%] no corona     </a:t>
            </a:r>
            <a:endParaRPr lang="en-US" sz="1400" dirty="0" smtClean="0"/>
          </a:p>
        </p:txBody>
      </p:sp>
      <p:sp>
        <p:nvSpPr>
          <p:cNvPr id="7" name="ZoneTexte 6"/>
          <p:cNvSpPr txBox="1"/>
          <p:nvPr/>
        </p:nvSpPr>
        <p:spPr>
          <a:xfrm>
            <a:off x="1351203" y="6185998"/>
            <a:ext cx="914400" cy="55436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sz="1400" dirty="0" smtClean="0"/>
              <a:t>.</a:t>
            </a:r>
            <a:endParaRPr lang="en-US" sz="1400" dirty="0" smtClean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3504" y="1700808"/>
            <a:ext cx="2893070" cy="2283158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60" y="4186999"/>
            <a:ext cx="2576959" cy="1998999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64400" y="2060848"/>
            <a:ext cx="3249320" cy="2068020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52804" y="3872306"/>
            <a:ext cx="3160916" cy="2313692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287339" y="931205"/>
            <a:ext cx="914400" cy="9144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fr-FR" sz="1600" dirty="0"/>
              <a:t>C</a:t>
            </a:r>
            <a:r>
              <a:rPr lang="fr-FR" sz="1600" dirty="0" smtClean="0"/>
              <a:t>aution: </a:t>
            </a:r>
            <a:r>
              <a:rPr lang="fr-FR" sz="1600" dirty="0" err="1" smtClean="0"/>
              <a:t>excited</a:t>
            </a:r>
            <a:r>
              <a:rPr lang="fr-FR" sz="1600" dirty="0" smtClean="0"/>
              <a:t> state </a:t>
            </a:r>
            <a:r>
              <a:rPr lang="fr-FR" sz="1600" dirty="0" err="1" smtClean="0"/>
              <a:t>decay</a:t>
            </a:r>
            <a:r>
              <a:rPr lang="fr-FR" sz="1600" dirty="0" smtClean="0"/>
              <a:t>, b </a:t>
            </a:r>
            <a:r>
              <a:rPr lang="fr-FR" sz="1600" dirty="0" err="1" smtClean="0"/>
              <a:t>decay</a:t>
            </a:r>
            <a:r>
              <a:rPr lang="fr-FR" sz="1600" dirty="0" smtClean="0"/>
              <a:t> and </a:t>
            </a:r>
            <a:r>
              <a:rPr lang="fr-FR" sz="1600" dirty="0" err="1" smtClean="0"/>
              <a:t>hadronic</a:t>
            </a:r>
            <a:r>
              <a:rPr lang="fr-FR" sz="1600" dirty="0" smtClean="0"/>
              <a:t> </a:t>
            </a:r>
            <a:r>
              <a:rPr lang="fr-FR" sz="1600" dirty="0" err="1" smtClean="0"/>
              <a:t>rescattering</a:t>
            </a:r>
            <a:r>
              <a:rPr lang="fr-FR" sz="1600" dirty="0" smtClean="0"/>
              <a:t> not in </a:t>
            </a:r>
            <a:r>
              <a:rPr lang="fr-FR" sz="1600" dirty="0" err="1" smtClean="0"/>
              <a:t>yet</a:t>
            </a:r>
            <a:endParaRPr lang="fr-FR" sz="1600" dirty="0" smtClean="0"/>
          </a:p>
        </p:txBody>
      </p:sp>
    </p:spTree>
    <p:extLst>
      <p:ext uri="{BB962C8B-B14F-4D97-AF65-F5344CB8AC3E}">
        <p14:creationId xmlns:p14="http://schemas.microsoft.com/office/powerpoint/2010/main" val="252264254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              </a:t>
            </a:r>
            <a:r>
              <a:rPr lang="fr-FR" dirty="0" err="1" smtClean="0"/>
              <a:t>Comparison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ALICE data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6CB60A-4D97-4E08-93CA-E4297F5AFD4A}" type="slidenum">
              <a:rPr lang="de-DE" smtClean="0"/>
              <a:pPr/>
              <a:t>25</a:t>
            </a:fld>
            <a:endParaRPr lang="de-DE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1042395"/>
            <a:ext cx="4020491" cy="2619174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7339" y="3579161"/>
            <a:ext cx="4032448" cy="2523014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6016" y="3422854"/>
            <a:ext cx="3842983" cy="2679321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5004048" y="1268760"/>
            <a:ext cx="914400" cy="9144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fr-FR" dirty="0" smtClean="0"/>
              <a:t>Corona</a:t>
            </a:r>
            <a:r>
              <a:rPr lang="en-US" dirty="0"/>
              <a:t> J/ψ</a:t>
            </a:r>
            <a:r>
              <a:rPr lang="en-US" dirty="0" smtClean="0"/>
              <a:t> </a:t>
            </a:r>
            <a:r>
              <a:rPr lang="en-US" dirty="0" smtClean="0">
                <a:sym typeface="Mathematica1" panose="05000502060100000001" pitchFamily="2" charset="2"/>
              </a:rPr>
              <a:t> bring</a:t>
            </a:r>
            <a:r>
              <a:rPr lang="fr-FR" dirty="0" smtClean="0"/>
              <a:t>   </a:t>
            </a:r>
          </a:p>
          <a:p>
            <a:pPr marL="285750" indent="-285750"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fr-FR" dirty="0" smtClean="0"/>
              <a:t>R</a:t>
            </a:r>
            <a:r>
              <a:rPr lang="fr-FR" baseline="-25000" dirty="0" smtClean="0"/>
              <a:t>AA</a:t>
            </a:r>
            <a:r>
              <a:rPr lang="fr-FR" dirty="0" smtClean="0"/>
              <a:t> close to one for </a:t>
            </a: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fr-FR" dirty="0"/>
              <a:t> </a:t>
            </a:r>
            <a:r>
              <a:rPr lang="fr-FR" dirty="0" smtClean="0"/>
              <a:t>    </a:t>
            </a:r>
            <a:r>
              <a:rPr lang="fr-FR" dirty="0" err="1" smtClean="0"/>
              <a:t>peripheral</a:t>
            </a:r>
            <a:r>
              <a:rPr lang="fr-FR" dirty="0" smtClean="0"/>
              <a:t> </a:t>
            </a:r>
            <a:r>
              <a:rPr lang="fr-FR" dirty="0" err="1" smtClean="0"/>
              <a:t>reactions</a:t>
            </a:r>
            <a:endParaRPr lang="fr-FR" dirty="0" smtClean="0"/>
          </a:p>
          <a:p>
            <a:pPr marL="285750" indent="-285750"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fr-FR" dirty="0" smtClean="0"/>
              <a:t>the participant </a:t>
            </a:r>
            <a:r>
              <a:rPr lang="fr-FR" dirty="0" err="1" smtClean="0"/>
              <a:t>dependence</a:t>
            </a:r>
            <a:endParaRPr lang="fr-FR" dirty="0" smtClean="0"/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fr-FR" dirty="0" smtClean="0"/>
              <a:t>     c</a:t>
            </a:r>
            <a:r>
              <a:rPr lang="fr-FR" dirty="0" smtClean="0"/>
              <a:t>lose to data</a:t>
            </a:r>
            <a:endParaRPr lang="fr-FR" dirty="0" smtClean="0"/>
          </a:p>
        </p:txBody>
      </p:sp>
      <p:sp>
        <p:nvSpPr>
          <p:cNvPr id="8" name="ZoneTexte 7"/>
          <p:cNvSpPr txBox="1"/>
          <p:nvPr/>
        </p:nvSpPr>
        <p:spPr>
          <a:xfrm>
            <a:off x="2117749" y="2780928"/>
            <a:ext cx="914400" cy="9144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marL="285750" indent="-285750"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fr-FR" dirty="0" smtClean="0"/>
              <a:t>No corona</a:t>
            </a: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14112635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Comparison with ALICE data</a:t>
            </a:r>
            <a:endParaRPr lang="en-US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6CB60A-4D97-4E08-93CA-E4297F5AFD4A}" type="slidenum">
              <a:rPr lang="de-DE" smtClean="0"/>
              <a:pPr/>
              <a:t>26</a:t>
            </a:fld>
            <a:endParaRPr lang="de-DE"/>
          </a:p>
        </p:txBody>
      </p:sp>
      <p:sp>
        <p:nvSpPr>
          <p:cNvPr id="5" name="ZoneTexte 4"/>
          <p:cNvSpPr txBox="1"/>
          <p:nvPr/>
        </p:nvSpPr>
        <p:spPr>
          <a:xfrm>
            <a:off x="1763688" y="1124744"/>
            <a:ext cx="914400" cy="9144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dirty="0" smtClean="0"/>
              <a:t>[30-50%]                                                          [30-50%]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755576" y="4889336"/>
            <a:ext cx="914400" cy="9144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endParaRPr lang="en-US" dirty="0" smtClean="0"/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endParaRPr lang="en-US" dirty="0"/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dirty="0" smtClean="0"/>
              <a:t>caution</a:t>
            </a:r>
            <a:r>
              <a:rPr lang="en-US" dirty="0" smtClean="0"/>
              <a:t>: </a:t>
            </a: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dirty="0" smtClean="0"/>
              <a:t>comparison of mid and forward </a:t>
            </a:r>
            <a:r>
              <a:rPr lang="en-US" dirty="0" err="1" smtClean="0"/>
              <a:t>rapidities</a:t>
            </a:r>
            <a:endParaRPr lang="en-US" dirty="0" smtClean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64176" y="1581944"/>
            <a:ext cx="4679824" cy="3063954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536" y="1581944"/>
            <a:ext cx="3745789" cy="2898611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5364088" y="4712136"/>
            <a:ext cx="914400" cy="9144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fr-FR" dirty="0" smtClean="0"/>
              <a:t>Corona</a:t>
            </a:r>
            <a:r>
              <a:rPr lang="en-US" dirty="0"/>
              <a:t> J/ψ</a:t>
            </a:r>
            <a:r>
              <a:rPr lang="en-US" dirty="0" smtClean="0"/>
              <a:t> </a:t>
            </a:r>
            <a:r>
              <a:rPr lang="fr-FR" dirty="0" smtClean="0"/>
              <a:t> </a:t>
            </a:r>
          </a:p>
          <a:p>
            <a:pPr marL="285750" indent="-285750"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fr-FR" dirty="0" err="1" smtClean="0"/>
              <a:t>bring</a:t>
            </a:r>
            <a:r>
              <a:rPr lang="fr-FR" dirty="0" smtClean="0"/>
              <a:t> v</a:t>
            </a:r>
            <a:r>
              <a:rPr lang="fr-FR" baseline="-25000" dirty="0" smtClean="0"/>
              <a:t>2  </a:t>
            </a:r>
            <a:r>
              <a:rPr lang="fr-FR" dirty="0" smtClean="0"/>
              <a:t> </a:t>
            </a:r>
            <a:r>
              <a:rPr lang="fr-FR" dirty="0" err="1" smtClean="0"/>
              <a:t>closer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to the </a:t>
            </a:r>
            <a:r>
              <a:rPr lang="fr-FR" dirty="0" err="1" smtClean="0"/>
              <a:t>experimental</a:t>
            </a:r>
            <a:r>
              <a:rPr lang="fr-FR" dirty="0" smtClean="0"/>
              <a:t> values</a:t>
            </a:r>
          </a:p>
          <a:p>
            <a:pPr marL="285750" indent="-285750"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fr-FR" dirty="0" err="1" smtClean="0"/>
              <a:t>create</a:t>
            </a:r>
            <a:r>
              <a:rPr lang="fr-FR" dirty="0" smtClean="0"/>
              <a:t> </a:t>
            </a:r>
            <a:r>
              <a:rPr lang="fr-FR" dirty="0" err="1" smtClean="0"/>
              <a:t>difference</a:t>
            </a:r>
            <a:r>
              <a:rPr lang="fr-FR" dirty="0" smtClean="0"/>
              <a:t> </a:t>
            </a:r>
            <a:r>
              <a:rPr lang="fr-FR" dirty="0" err="1" smtClean="0"/>
              <a:t>between</a:t>
            </a:r>
            <a:endParaRPr lang="fr-FR" dirty="0"/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fr-FR" dirty="0" smtClean="0"/>
              <a:t>     diagonal and off-diagonal</a:t>
            </a: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fr-FR" baseline="-25000" dirty="0" smtClean="0"/>
              <a:t> </a:t>
            </a:r>
            <a:endParaRPr lang="fr-FR" dirty="0" smtClean="0"/>
          </a:p>
        </p:txBody>
      </p:sp>
      <p:sp>
        <p:nvSpPr>
          <p:cNvPr id="8" name="ZoneTexte 7"/>
          <p:cNvSpPr txBox="1"/>
          <p:nvPr/>
        </p:nvSpPr>
        <p:spPr>
          <a:xfrm>
            <a:off x="1181572" y="2905125"/>
            <a:ext cx="914400" cy="9144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fr-FR" dirty="0" smtClean="0"/>
              <a:t>No corona</a:t>
            </a: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205619085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6CB60A-4D97-4E08-93CA-E4297F5AFD4A}" type="slidenum">
              <a:rPr lang="de-DE" smtClean="0"/>
              <a:pPr/>
              <a:t>27</a:t>
            </a:fld>
            <a:endParaRPr lang="de-DE"/>
          </a:p>
        </p:txBody>
      </p:sp>
      <p:sp>
        <p:nvSpPr>
          <p:cNvPr id="6" name="ZoneTexte 5"/>
          <p:cNvSpPr txBox="1"/>
          <p:nvPr/>
        </p:nvSpPr>
        <p:spPr>
          <a:xfrm>
            <a:off x="539552" y="908720"/>
            <a:ext cx="914400" cy="9144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sz="1400" dirty="0" smtClean="0"/>
              <a:t>New </a:t>
            </a:r>
            <a:r>
              <a:rPr lang="en-US" sz="1400" dirty="0" smtClean="0"/>
              <a:t>microscopic approach </a:t>
            </a:r>
            <a:r>
              <a:rPr lang="en-US" sz="1400" dirty="0" smtClean="0">
                <a:solidFill>
                  <a:srgbClr val="C00000"/>
                </a:solidFill>
              </a:rPr>
              <a:t>which follows each c and </a:t>
            </a:r>
            <a:r>
              <a:rPr lang="en-US" sz="1400" dirty="0" err="1" smtClean="0">
                <a:solidFill>
                  <a:srgbClr val="C00000"/>
                </a:solidFill>
              </a:rPr>
              <a:t>cbar</a:t>
            </a:r>
            <a:r>
              <a:rPr lang="en-US" sz="1400" dirty="0" smtClean="0">
                <a:solidFill>
                  <a:srgbClr val="C00000"/>
                </a:solidFill>
              </a:rPr>
              <a:t> from creation until detection as J/ψ</a:t>
            </a: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sz="1400" dirty="0" smtClean="0"/>
              <a:t>      (no rate equation, no Fokker Planck eq., no thermal assumptions)</a:t>
            </a:r>
          </a:p>
          <a:p>
            <a:pPr marL="285750" indent="-285750"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US" sz="1400" dirty="0" smtClean="0"/>
              <a:t> </a:t>
            </a:r>
            <a:r>
              <a:rPr lang="en-US" sz="1400" dirty="0" smtClean="0"/>
              <a:t> </a:t>
            </a:r>
            <a:r>
              <a:rPr lang="en-US" sz="1400" dirty="0" smtClean="0"/>
              <a:t>c and </a:t>
            </a:r>
            <a:r>
              <a:rPr lang="en-US" sz="1400" dirty="0" err="1" smtClean="0"/>
              <a:t>cbar</a:t>
            </a:r>
            <a:r>
              <a:rPr lang="en-US" sz="1400" dirty="0" smtClean="0"/>
              <a:t> are created in initial hard collisions (controlled by pp data)</a:t>
            </a:r>
          </a:p>
          <a:p>
            <a:pPr marL="285750" indent="-285750"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US" sz="1400" dirty="0" smtClean="0"/>
              <a:t> </a:t>
            </a:r>
            <a:r>
              <a:rPr lang="en-US" sz="1400" dirty="0" smtClean="0"/>
              <a:t> </a:t>
            </a:r>
            <a:r>
              <a:rPr lang="en-US" sz="1400" dirty="0" smtClean="0"/>
              <a:t>when entering the QGP  J/ψ become unstable   </a:t>
            </a:r>
          </a:p>
          <a:p>
            <a:pPr marL="285750" indent="-285750"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US" sz="1400" dirty="0" smtClean="0"/>
              <a:t> </a:t>
            </a:r>
            <a:r>
              <a:rPr lang="en-US" sz="1400" dirty="0" smtClean="0"/>
              <a:t> </a:t>
            </a:r>
            <a:r>
              <a:rPr lang="en-US" sz="1400" dirty="0" smtClean="0"/>
              <a:t>c and </a:t>
            </a:r>
            <a:r>
              <a:rPr lang="en-US" sz="1400" dirty="0" err="1" smtClean="0"/>
              <a:t>cbar</a:t>
            </a:r>
            <a:r>
              <a:rPr lang="en-US" sz="1400" dirty="0" smtClean="0"/>
              <a:t> interact by potential interaction (lattice potential)</a:t>
            </a:r>
            <a:br>
              <a:rPr lang="en-US" sz="1400" dirty="0" smtClean="0"/>
            </a:br>
            <a:r>
              <a:rPr lang="en-US" sz="1400" dirty="0" smtClean="0"/>
              <a:t> </a:t>
            </a:r>
            <a:r>
              <a:rPr lang="en-US" sz="1400" dirty="0" smtClean="0"/>
              <a:t> </a:t>
            </a:r>
            <a:r>
              <a:rPr lang="en-US" sz="1400" dirty="0" smtClean="0"/>
              <a:t>c and </a:t>
            </a:r>
            <a:r>
              <a:rPr lang="en-US" sz="1400" dirty="0" err="1" smtClean="0"/>
              <a:t>cbar</a:t>
            </a:r>
            <a:r>
              <a:rPr lang="en-US" sz="1400" dirty="0" smtClean="0"/>
              <a:t> interact by collisions with </a:t>
            </a:r>
            <a:r>
              <a:rPr lang="en-US" sz="1400" dirty="0" err="1" smtClean="0"/>
              <a:t>q,g</a:t>
            </a:r>
            <a:r>
              <a:rPr lang="en-US" sz="1400" dirty="0" smtClean="0"/>
              <a:t> from </a:t>
            </a:r>
            <a:r>
              <a:rPr lang="en-US" sz="1400" dirty="0" smtClean="0"/>
              <a:t>QGP</a:t>
            </a:r>
            <a:endParaRPr lang="en-US" sz="1400" dirty="0" smtClean="0"/>
          </a:p>
          <a:p>
            <a:pPr marL="285750" indent="-285750"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  <a:buFont typeface="Courier New" panose="02070309020205020404" pitchFamily="49" charset="0"/>
              <a:buChar char="o"/>
            </a:pPr>
            <a:r>
              <a:rPr lang="en-US" sz="1400" dirty="0" smtClean="0"/>
              <a:t> </a:t>
            </a:r>
            <a:r>
              <a:rPr lang="en-US" sz="1400" dirty="0" smtClean="0"/>
              <a:t> when </a:t>
            </a:r>
            <a:r>
              <a:rPr lang="en-US" sz="1400" dirty="0" smtClean="0"/>
              <a:t>T &lt; </a:t>
            </a:r>
            <a:r>
              <a:rPr lang="en-US" sz="1400" dirty="0" err="1" smtClean="0"/>
              <a:t>T</a:t>
            </a:r>
            <a:r>
              <a:rPr lang="en-US" sz="1400" baseline="-25000" dirty="0" err="1" smtClean="0"/>
              <a:t>diss</a:t>
            </a:r>
            <a:r>
              <a:rPr lang="en-US" sz="1400" baseline="-25000" dirty="0" smtClean="0"/>
              <a:t> </a:t>
            </a:r>
            <a:r>
              <a:rPr lang="en-US" sz="1400" dirty="0" smtClean="0"/>
              <a:t> = 400 MeV  J/ψ can be formed (and later destroyed)</a:t>
            </a:r>
          </a:p>
          <a:p>
            <a:pPr marL="285750" indent="-285750"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  <a:buFont typeface="Courier New" panose="02070309020205020404" pitchFamily="49" charset="0"/>
              <a:buChar char="o"/>
            </a:pPr>
            <a:r>
              <a:rPr lang="en-US" sz="1400" dirty="0" smtClean="0"/>
              <a:t>  </a:t>
            </a:r>
            <a:r>
              <a:rPr lang="en-US" sz="1400" dirty="0" smtClean="0"/>
              <a:t> described </a:t>
            </a:r>
            <a:r>
              <a:rPr lang="en-US" sz="1400" dirty="0" smtClean="0"/>
              <a:t>by Wigner density formalism (as in pp)   </a:t>
            </a: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endParaRPr lang="en-US" sz="1400" dirty="0" smtClean="0"/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endParaRPr lang="en-US" sz="1400" dirty="0" smtClean="0"/>
          </a:p>
          <a:p>
            <a:pPr marL="285750" indent="-285750">
              <a:lnSpc>
                <a:spcPct val="110000"/>
              </a:lnSpc>
              <a:spcAft>
                <a:spcPts val="300"/>
              </a:spcAft>
              <a:buClr>
                <a:srgbClr val="00B0F0"/>
              </a:buClr>
              <a:buFont typeface="Wingdings" panose="05000000000000000000" pitchFamily="2" charset="2"/>
              <a:buChar char="Ø"/>
            </a:pPr>
            <a:r>
              <a:rPr lang="en-US" sz="1400" dirty="0" smtClean="0"/>
              <a:t>Including </a:t>
            </a:r>
            <a:r>
              <a:rPr lang="en-US" sz="1400" dirty="0"/>
              <a:t>corona J/</a:t>
            </a:r>
            <a:r>
              <a:rPr lang="en-US" sz="1400" dirty="0">
                <a:sym typeface="Mathematica1" panose="05000502060100000001" pitchFamily="2" charset="2"/>
              </a:rPr>
              <a:t></a:t>
            </a:r>
            <a:r>
              <a:rPr lang="en-US" sz="1400" dirty="0" smtClean="0"/>
              <a:t>, preliminary </a:t>
            </a:r>
            <a:r>
              <a:rPr lang="en-US" sz="1400" dirty="0" smtClean="0"/>
              <a:t>results agree reasonably with ALICE data for R</a:t>
            </a:r>
            <a:r>
              <a:rPr lang="en-US" sz="1400" baseline="-25000" dirty="0" smtClean="0"/>
              <a:t>AA</a:t>
            </a:r>
            <a:r>
              <a:rPr lang="en-US" sz="1400" dirty="0" smtClean="0"/>
              <a:t> as well as for v</a:t>
            </a:r>
            <a:r>
              <a:rPr lang="en-US" sz="1400" baseline="-25000" dirty="0" smtClean="0"/>
              <a:t>2</a:t>
            </a:r>
            <a:r>
              <a:rPr lang="en-US" sz="1400" dirty="0" smtClean="0"/>
              <a:t> .</a:t>
            </a:r>
          </a:p>
          <a:p>
            <a:pPr marL="285750" indent="-285750">
              <a:lnSpc>
                <a:spcPct val="110000"/>
              </a:lnSpc>
              <a:spcAft>
                <a:spcPts val="300"/>
              </a:spcAft>
              <a:buClr>
                <a:srgbClr val="00B0F0"/>
              </a:buClr>
              <a:buFont typeface="Wingdings" panose="05000000000000000000" pitchFamily="2" charset="2"/>
              <a:buChar char="Ø"/>
            </a:pPr>
            <a:endParaRPr lang="en-US" sz="1400" dirty="0" smtClean="0"/>
          </a:p>
          <a:p>
            <a:pPr marL="285750" indent="-285750">
              <a:lnSpc>
                <a:spcPct val="110000"/>
              </a:lnSpc>
              <a:spcAft>
                <a:spcPts val="300"/>
              </a:spcAft>
              <a:buClr>
                <a:srgbClr val="00B0F0"/>
              </a:buClr>
              <a:buFont typeface="Wingdings" panose="05000000000000000000" pitchFamily="2" charset="2"/>
              <a:buChar char="Ø"/>
            </a:pPr>
            <a:r>
              <a:rPr lang="en-US" sz="1400" dirty="0" smtClean="0">
                <a:solidFill>
                  <a:srgbClr val="0099FF"/>
                </a:solidFill>
              </a:rPr>
              <a:t>The later production (over) compensates the expected multiplicity </a:t>
            </a:r>
            <a:br>
              <a:rPr lang="en-US" sz="1400" dirty="0" smtClean="0">
                <a:solidFill>
                  <a:srgbClr val="0099FF"/>
                </a:solidFill>
              </a:rPr>
            </a:br>
            <a:r>
              <a:rPr lang="en-US" sz="1400" dirty="0" smtClean="0">
                <a:solidFill>
                  <a:srgbClr val="0099FF"/>
                </a:solidFill>
              </a:rPr>
              <a:t> increase (with respect to pp) due to c and </a:t>
            </a:r>
            <a:r>
              <a:rPr lang="en-US" sz="1400" dirty="0" err="1" smtClean="0">
                <a:solidFill>
                  <a:srgbClr val="0099FF"/>
                </a:solidFill>
              </a:rPr>
              <a:t>cbar</a:t>
            </a:r>
            <a:r>
              <a:rPr lang="en-US" sz="1400" dirty="0" smtClean="0">
                <a:solidFill>
                  <a:srgbClr val="0099FF"/>
                </a:solidFill>
              </a:rPr>
              <a:t> from different vertices</a:t>
            </a:r>
          </a:p>
          <a:p>
            <a:pPr marL="285750" indent="-285750">
              <a:lnSpc>
                <a:spcPct val="110000"/>
              </a:lnSpc>
              <a:spcAft>
                <a:spcPts val="300"/>
              </a:spcAft>
              <a:buClr>
                <a:srgbClr val="00B0F0"/>
              </a:buClr>
              <a:buFont typeface="Wingdings" panose="05000000000000000000" pitchFamily="2" charset="2"/>
              <a:buChar char="Ø"/>
            </a:pPr>
            <a:endParaRPr lang="en-US" sz="1400" dirty="0" smtClean="0"/>
          </a:p>
          <a:p>
            <a:pPr marL="285750" indent="-285750">
              <a:lnSpc>
                <a:spcPct val="110000"/>
              </a:lnSpc>
              <a:spcAft>
                <a:spcPts val="300"/>
              </a:spcAft>
              <a:buClr>
                <a:srgbClr val="00B0F0"/>
              </a:buClr>
              <a:buFont typeface="Wingdings" panose="05000000000000000000" pitchFamily="2" charset="2"/>
              <a:buChar char="Ø"/>
            </a:pPr>
            <a:r>
              <a:rPr lang="en-US" sz="1400" dirty="0" smtClean="0"/>
              <a:t>Has many common features with </a:t>
            </a:r>
            <a:r>
              <a:rPr lang="en-US" sz="1400" dirty="0" smtClean="0">
                <a:solidFill>
                  <a:srgbClr val="0099FF"/>
                </a:solidFill>
              </a:rPr>
              <a:t>open quantum system </a:t>
            </a:r>
            <a:r>
              <a:rPr lang="en-US" sz="1400" dirty="0" smtClean="0"/>
              <a:t>approach (however bottom up</a:t>
            </a:r>
            <a:r>
              <a:rPr lang="en-US" sz="1400" dirty="0" smtClean="0"/>
              <a:t>)</a:t>
            </a: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endParaRPr lang="en-US" sz="1400" dirty="0" smtClean="0"/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sz="1400" dirty="0" smtClean="0">
                <a:solidFill>
                  <a:srgbClr val="FFC000"/>
                </a:solidFill>
              </a:rPr>
              <a:t>Outlook; </a:t>
            </a:r>
            <a:r>
              <a:rPr lang="en-US" sz="1400" dirty="0" smtClean="0"/>
              <a:t>a l</a:t>
            </a:r>
            <a:r>
              <a:rPr lang="en-US" sz="1400" dirty="0" smtClean="0"/>
              <a:t>ot </a:t>
            </a:r>
            <a:r>
              <a:rPr lang="en-US" sz="1400" dirty="0" smtClean="0"/>
              <a:t>remains to be done. </a:t>
            </a:r>
          </a:p>
          <a:p>
            <a:pPr marL="285750" indent="-285750"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  <a:buFontTx/>
              <a:buChar char="-"/>
            </a:pPr>
            <a:r>
              <a:rPr lang="en-US" sz="1400" dirty="0" smtClean="0"/>
              <a:t>Follow the color structure, excited </a:t>
            </a:r>
            <a:r>
              <a:rPr lang="en-US" sz="1400" dirty="0" smtClean="0"/>
              <a:t>states</a:t>
            </a:r>
            <a:r>
              <a:rPr lang="en-US" sz="1400" dirty="0"/>
              <a:t> </a:t>
            </a:r>
            <a:r>
              <a:rPr lang="en-US" sz="1400" dirty="0" smtClean="0">
                <a:sym typeface="Mathematica1" panose="05000502060100000001" pitchFamily="2" charset="2"/>
              </a:rPr>
              <a:t> </a:t>
            </a:r>
            <a:endParaRPr lang="en-US" sz="1400" dirty="0" smtClean="0"/>
          </a:p>
          <a:p>
            <a:pPr marL="285750" indent="-285750"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  <a:buFontTx/>
              <a:buChar char="-"/>
            </a:pPr>
            <a:r>
              <a:rPr lang="en-US" sz="1400" dirty="0" smtClean="0"/>
              <a:t>Relativistic kinematics, </a:t>
            </a:r>
            <a:r>
              <a:rPr lang="en-US" sz="1400" dirty="0"/>
              <a:t>J/ψ</a:t>
            </a:r>
            <a:r>
              <a:rPr lang="en-US" sz="1400" dirty="0" smtClean="0">
                <a:sym typeface="Mathematica1" panose="05000502060100000001" pitchFamily="2" charset="2"/>
              </a:rPr>
              <a:t>  interaction in the </a:t>
            </a:r>
            <a:r>
              <a:rPr lang="en-US" sz="1400" dirty="0" smtClean="0"/>
              <a:t>hadronic </a:t>
            </a:r>
            <a:r>
              <a:rPr lang="en-US" sz="1400" dirty="0" smtClean="0"/>
              <a:t>expansion</a:t>
            </a:r>
            <a:br>
              <a:rPr lang="en-US" sz="1400" dirty="0" smtClean="0"/>
            </a:br>
            <a:r>
              <a:rPr lang="en-US" sz="1400" dirty="0" smtClean="0"/>
              <a:t>Collisions of preformed </a:t>
            </a:r>
            <a:r>
              <a:rPr lang="en-US" sz="1400" dirty="0" smtClean="0"/>
              <a:t>J/ψ (</a:t>
            </a:r>
            <a:r>
              <a:rPr lang="en-US" sz="1400" dirty="0"/>
              <a:t>r </a:t>
            </a:r>
            <a:r>
              <a:rPr lang="en-US" sz="1400" dirty="0" smtClean="0"/>
              <a:t>&lt; interaction range) </a:t>
            </a:r>
            <a:r>
              <a:rPr lang="en-US" sz="1400" dirty="0" smtClean="0">
                <a:sym typeface="Mathematica1" panose="05000502060100000001" pitchFamily="2" charset="2"/>
              </a:rPr>
              <a:t>with </a:t>
            </a:r>
            <a:r>
              <a:rPr lang="en-US" sz="1400" dirty="0" smtClean="0">
                <a:sym typeface="Mathematica1" panose="05000502060100000001" pitchFamily="2" charset="2"/>
              </a:rPr>
              <a:t>QGP </a:t>
            </a:r>
            <a:r>
              <a:rPr lang="en-US" sz="1400" dirty="0" err="1" smtClean="0">
                <a:sym typeface="Mathematica1" panose="05000502060100000001" pitchFamily="2" charset="2"/>
              </a:rPr>
              <a:t>partons</a:t>
            </a:r>
            <a:r>
              <a:rPr lang="en-US" sz="1400" dirty="0" smtClean="0">
                <a:sym typeface="Mathematica1" panose="05000502060100000001" pitchFamily="2" charset="2"/>
              </a:rPr>
              <a:t> (dipole cross section)</a:t>
            </a:r>
            <a:endParaRPr lang="en-US" sz="1400" dirty="0" smtClean="0"/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fr-FR" dirty="0" smtClean="0"/>
              <a:t> </a:t>
            </a:r>
            <a:endParaRPr lang="en-US" dirty="0" smtClean="0"/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endParaRPr lang="en-US" dirty="0" smtClean="0"/>
          </a:p>
        </p:txBody>
      </p:sp>
      <p:sp>
        <p:nvSpPr>
          <p:cNvPr id="4" name="Flèche vers le bas 3"/>
          <p:cNvSpPr/>
          <p:nvPr/>
        </p:nvSpPr>
        <p:spPr bwMode="auto">
          <a:xfrm>
            <a:off x="3707904" y="3140968"/>
            <a:ext cx="576064" cy="360040"/>
          </a:xfrm>
          <a:prstGeom prst="downArrow">
            <a:avLst/>
          </a:prstGeom>
          <a:solidFill>
            <a:schemeClr val="accent5"/>
          </a:solidFill>
          <a:ln w="9525" cap="flat" cmpd="sng" algn="ctr">
            <a:solidFill>
              <a:srgbClr val="33CCFF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1077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20F2564-FC3D-455B-A5C4-38AA51E8D585}" type="slidenum">
              <a:rPr lang="de-DE" smtClean="0"/>
              <a:pPr/>
              <a:t>28</a:t>
            </a:fld>
            <a:endParaRPr lang="de-DE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1268760"/>
            <a:ext cx="2600000" cy="609524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1840" y="1416379"/>
            <a:ext cx="2580952" cy="314286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30320" y="1416379"/>
            <a:ext cx="2285714" cy="438095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10229" y="2045080"/>
            <a:ext cx="1256988" cy="325606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67217" y="1984214"/>
            <a:ext cx="1304438" cy="395990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28089" y="2023180"/>
            <a:ext cx="1847386" cy="423712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872525" y="2392948"/>
            <a:ext cx="3422408" cy="569084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51520" y="5517232"/>
            <a:ext cx="2176569" cy="542508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350159" y="5527000"/>
            <a:ext cx="3960440" cy="548369"/>
          </a:xfrm>
          <a:prstGeom prst="rect">
            <a:avLst/>
          </a:prstGeom>
        </p:spPr>
      </p:pic>
      <p:sp>
        <p:nvSpPr>
          <p:cNvPr id="14" name="ZoneTexte 13"/>
          <p:cNvSpPr txBox="1"/>
          <p:nvPr/>
        </p:nvSpPr>
        <p:spPr>
          <a:xfrm>
            <a:off x="23044" y="5073598"/>
            <a:ext cx="69712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err="1" smtClean="0"/>
              <a:t>Lindblad</a:t>
            </a:r>
            <a:r>
              <a:rPr lang="fr-FR" sz="1400" dirty="0" smtClean="0"/>
              <a:t> </a:t>
            </a:r>
            <a:r>
              <a:rPr lang="fr-FR" sz="1400" dirty="0" err="1" smtClean="0"/>
              <a:t>eq</a:t>
            </a:r>
            <a:r>
              <a:rPr lang="fr-FR" sz="1400" dirty="0" smtClean="0"/>
              <a:t>. </a:t>
            </a:r>
            <a:r>
              <a:rPr lang="fr-FR" sz="1400" dirty="0" smtClean="0"/>
              <a:t>(open quantum </a:t>
            </a:r>
            <a:r>
              <a:rPr lang="fr-FR" sz="1400" dirty="0" err="1" smtClean="0"/>
              <a:t>systems</a:t>
            </a:r>
            <a:r>
              <a:rPr lang="fr-FR" sz="1400" dirty="0" smtClean="0"/>
              <a:t>) in </a:t>
            </a:r>
            <a:r>
              <a:rPr lang="fr-FR" sz="1400" dirty="0" smtClean="0"/>
              <a:t>the </a:t>
            </a:r>
            <a:r>
              <a:rPr lang="fr-FR" sz="1400" dirty="0" err="1" smtClean="0"/>
              <a:t>quantal</a:t>
            </a:r>
            <a:r>
              <a:rPr lang="fr-FR" sz="1400" dirty="0" smtClean="0"/>
              <a:t> </a:t>
            </a:r>
            <a:r>
              <a:rPr lang="fr-FR" sz="1400" dirty="0" err="1" smtClean="0"/>
              <a:t>Brownian</a:t>
            </a:r>
            <a:r>
              <a:rPr lang="fr-FR" sz="1400" dirty="0" smtClean="0"/>
              <a:t> motion </a:t>
            </a:r>
            <a:r>
              <a:rPr lang="fr-FR" sz="1400" dirty="0" err="1" smtClean="0"/>
              <a:t>regime</a:t>
            </a:r>
            <a:r>
              <a:rPr lang="fr-FR" sz="1400" dirty="0" smtClean="0"/>
              <a:t> </a:t>
            </a:r>
            <a:r>
              <a:rPr lang="fr-FR" sz="1400" dirty="0" smtClean="0">
                <a:sym typeface="Mathematica1" panose="05000502060100000001" pitchFamily="2" charset="2"/>
              </a:rPr>
              <a:t> </a:t>
            </a:r>
            <a:r>
              <a:rPr lang="fr-FR" sz="1400" dirty="0" smtClean="0"/>
              <a:t>  </a:t>
            </a:r>
            <a:endParaRPr lang="fr-FR" sz="1400" dirty="0"/>
          </a:p>
        </p:txBody>
      </p:sp>
      <p:sp>
        <p:nvSpPr>
          <p:cNvPr id="15" name="ZoneTexte 14"/>
          <p:cNvSpPr txBox="1"/>
          <p:nvPr/>
        </p:nvSpPr>
        <p:spPr>
          <a:xfrm>
            <a:off x="5004921" y="6201341"/>
            <a:ext cx="26113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err="1" smtClean="0"/>
              <a:t>Miura</a:t>
            </a:r>
            <a:r>
              <a:rPr lang="fr-FR" sz="1400" dirty="0" smtClean="0"/>
              <a:t>, </a:t>
            </a:r>
            <a:r>
              <a:rPr lang="fr-FR" sz="1400" dirty="0" err="1"/>
              <a:t>A</a:t>
            </a:r>
            <a:r>
              <a:rPr lang="fr-FR" sz="1400" dirty="0" err="1" smtClean="0"/>
              <a:t>kamatsu</a:t>
            </a:r>
            <a:r>
              <a:rPr lang="fr-FR" sz="1400" dirty="0" smtClean="0"/>
              <a:t> ,</a:t>
            </a:r>
            <a:r>
              <a:rPr lang="fr-FR" sz="1400" dirty="0">
                <a:hlinkClick r:id="rId11"/>
              </a:rPr>
              <a:t> 2205.15551</a:t>
            </a:r>
            <a:endParaRPr lang="fr-FR" sz="1400" dirty="0"/>
          </a:p>
          <a:p>
            <a:endParaRPr lang="fr-FR" dirty="0"/>
          </a:p>
        </p:txBody>
      </p:sp>
      <p:sp>
        <p:nvSpPr>
          <p:cNvPr id="16" name="ZoneTexte 15"/>
          <p:cNvSpPr txBox="1"/>
          <p:nvPr/>
        </p:nvSpPr>
        <p:spPr>
          <a:xfrm>
            <a:off x="69213" y="952547"/>
            <a:ext cx="5136342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Von </a:t>
            </a:r>
            <a:r>
              <a:rPr lang="fr-FR" sz="1400" dirty="0" err="1" smtClean="0"/>
              <a:t>Neuman</a:t>
            </a:r>
            <a:r>
              <a:rPr lang="fr-FR" sz="1400" dirty="0" smtClean="0"/>
              <a:t> </a:t>
            </a:r>
            <a:r>
              <a:rPr lang="fr-FR" sz="1400" dirty="0" err="1" smtClean="0"/>
              <a:t>eq</a:t>
            </a:r>
            <a:r>
              <a:rPr lang="fr-FR" sz="1400" dirty="0" smtClean="0"/>
              <a:t>.</a:t>
            </a:r>
          </a:p>
          <a:p>
            <a:endParaRPr lang="fr-FR" sz="1400" dirty="0"/>
          </a:p>
          <a:p>
            <a:endParaRPr lang="fr-FR" sz="1400" dirty="0" smtClean="0"/>
          </a:p>
          <a:p>
            <a:r>
              <a:rPr lang="fr-FR" sz="1400" dirty="0" smtClean="0"/>
              <a:t> </a:t>
            </a:r>
            <a:endParaRPr lang="fr-FR" sz="1400" dirty="0"/>
          </a:p>
          <a:p>
            <a:r>
              <a:rPr lang="fr-FR" sz="1400" dirty="0" smtClean="0"/>
              <a:t> </a:t>
            </a:r>
            <a:endParaRPr lang="fr-FR" sz="1400" dirty="0" smtClean="0"/>
          </a:p>
          <a:p>
            <a:r>
              <a:rPr lang="fr-FR" sz="1400" dirty="0" err="1" smtClean="0"/>
              <a:t>Prob</a:t>
            </a:r>
            <a:r>
              <a:rPr lang="fr-FR" sz="1400" dirty="0" smtClean="0"/>
              <a:t>. </a:t>
            </a:r>
            <a:r>
              <a:rPr lang="fr-FR" sz="1400" dirty="0" smtClean="0"/>
              <a:t>to </a:t>
            </a:r>
            <a:r>
              <a:rPr lang="fr-FR" sz="1400" dirty="0" err="1" smtClean="0"/>
              <a:t>find</a:t>
            </a:r>
            <a:r>
              <a:rPr lang="fr-FR" sz="1400" dirty="0" smtClean="0"/>
              <a:t> </a:t>
            </a:r>
            <a:r>
              <a:rPr lang="fr-FR" sz="1400" dirty="0" err="1" smtClean="0"/>
              <a:t>quarkonium</a:t>
            </a:r>
            <a:r>
              <a:rPr lang="fr-FR" sz="1400" dirty="0" smtClean="0"/>
              <a:t>                                                      </a:t>
            </a:r>
            <a:r>
              <a:rPr lang="fr-FR" sz="1400" dirty="0" err="1" smtClean="0"/>
              <a:t>with</a:t>
            </a:r>
            <a:endParaRPr lang="fr-FR" sz="1400" dirty="0" smtClean="0"/>
          </a:p>
          <a:p>
            <a:endParaRPr lang="fr-FR" sz="1400" dirty="0"/>
          </a:p>
          <a:p>
            <a:r>
              <a:rPr lang="fr-FR" sz="1400" dirty="0" err="1" smtClean="0"/>
              <a:t>Quarkonium</a:t>
            </a:r>
            <a:r>
              <a:rPr lang="fr-FR" sz="1400" dirty="0" smtClean="0"/>
              <a:t> </a:t>
            </a:r>
            <a:r>
              <a:rPr lang="fr-FR" sz="1400" dirty="0" smtClean="0"/>
              <a:t>rate: </a:t>
            </a:r>
            <a:endParaRPr lang="fr-FR" sz="1400" dirty="0" smtClean="0"/>
          </a:p>
          <a:p>
            <a:endParaRPr lang="fr-FR" sz="1400" dirty="0"/>
          </a:p>
          <a:p>
            <a:endParaRPr lang="fr-FR" sz="1400" dirty="0" smtClean="0"/>
          </a:p>
          <a:p>
            <a:endParaRPr lang="fr-FR" sz="1400" dirty="0"/>
          </a:p>
          <a:p>
            <a:endParaRPr lang="fr-FR" sz="1400" dirty="0" smtClean="0"/>
          </a:p>
          <a:p>
            <a:endParaRPr lang="fr-FR" sz="1400" dirty="0" smtClean="0"/>
          </a:p>
          <a:p>
            <a:r>
              <a:rPr lang="fr-FR" sz="1400" dirty="0" smtClean="0"/>
              <a:t>Interaction</a:t>
            </a:r>
            <a:r>
              <a:rPr lang="fr-FR" sz="1400" dirty="0" smtClean="0"/>
              <a:t>: coll. </a:t>
            </a:r>
            <a:r>
              <a:rPr lang="fr-FR" sz="1400" dirty="0" err="1" smtClean="0"/>
              <a:t>heavy</a:t>
            </a:r>
            <a:r>
              <a:rPr lang="fr-FR" sz="1400" dirty="0" smtClean="0"/>
              <a:t> quarks </a:t>
            </a:r>
            <a:r>
              <a:rPr lang="fr-FR" sz="1400" dirty="0" smtClean="0"/>
              <a:t>– partons</a:t>
            </a:r>
            <a:r>
              <a:rPr lang="fr-FR" sz="1400" dirty="0" smtClean="0"/>
              <a:t>:</a:t>
            </a:r>
          </a:p>
          <a:p>
            <a:endParaRPr lang="fr-FR" sz="1400" dirty="0"/>
          </a:p>
          <a:p>
            <a:endParaRPr lang="fr-FR" sz="1400" dirty="0" smtClean="0"/>
          </a:p>
          <a:p>
            <a:r>
              <a:rPr lang="fr-FR" sz="1400" dirty="0" err="1" smtClean="0"/>
              <a:t>yields</a:t>
            </a:r>
            <a:endParaRPr lang="fr-FR" sz="1400" dirty="0"/>
          </a:p>
          <a:p>
            <a:r>
              <a:rPr lang="fr-FR" sz="1400" dirty="0" smtClean="0"/>
              <a:t> </a:t>
            </a:r>
            <a:endParaRPr lang="fr-FR" sz="1400" dirty="0"/>
          </a:p>
        </p:txBody>
      </p:sp>
      <p:sp>
        <p:nvSpPr>
          <p:cNvPr id="18" name="제목 3"/>
          <p:cNvSpPr txBox="1">
            <a:spLocks/>
          </p:cNvSpPr>
          <p:nvPr/>
        </p:nvSpPr>
        <p:spPr>
          <a:xfrm>
            <a:off x="287339" y="225425"/>
            <a:ext cx="8605837" cy="490538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pitchFamily="34" charset="0"/>
              </a:defRPr>
            </a:lvl5pPr>
            <a:lvl6pPr marL="457144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pitchFamily="34" charset="0"/>
              </a:defRPr>
            </a:lvl6pPr>
            <a:lvl7pPr marL="914287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pitchFamily="34" charset="0"/>
              </a:defRPr>
            </a:lvl7pPr>
            <a:lvl8pPr marL="1371431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pitchFamily="34" charset="0"/>
              </a:defRPr>
            </a:lvl8pPr>
            <a:lvl9pPr marL="1828574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pitchFamily="34" charset="0"/>
              </a:defRPr>
            </a:lvl9pPr>
          </a:lstStyle>
          <a:p>
            <a:pPr defTabSz="914400"/>
            <a:r>
              <a:rPr lang="en-US" sz="3000" kern="0" dirty="0" smtClean="0"/>
              <a:t>       Our approach and open quantum systems</a:t>
            </a:r>
            <a:endParaRPr lang="en-US" sz="3000" kern="0" dirty="0"/>
          </a:p>
        </p:txBody>
      </p:sp>
      <p:pic>
        <p:nvPicPr>
          <p:cNvPr id="22" name="Image 2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575333" y="3647904"/>
            <a:ext cx="3669791" cy="782471"/>
          </a:xfrm>
          <a:prstGeom prst="rect">
            <a:avLst/>
          </a:prstGeom>
        </p:spPr>
      </p:pic>
      <p:pic>
        <p:nvPicPr>
          <p:cNvPr id="23" name="Image 2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3062493"/>
            <a:ext cx="4567673" cy="441485"/>
          </a:xfrm>
          <a:prstGeom prst="rect">
            <a:avLst/>
          </a:prstGeom>
        </p:spPr>
      </p:pic>
      <p:pic>
        <p:nvPicPr>
          <p:cNvPr id="24" name="Image 23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613537" y="4507397"/>
            <a:ext cx="2850371" cy="566967"/>
          </a:xfrm>
          <a:prstGeom prst="rect">
            <a:avLst/>
          </a:prstGeom>
        </p:spPr>
      </p:pic>
      <p:pic>
        <p:nvPicPr>
          <p:cNvPr id="25" name="Image 24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27584" y="4520588"/>
            <a:ext cx="3917383" cy="540584"/>
          </a:xfrm>
          <a:prstGeom prst="rect">
            <a:avLst/>
          </a:prstGeom>
        </p:spPr>
      </p:pic>
      <p:cxnSp>
        <p:nvCxnSpPr>
          <p:cNvPr id="27" name="Connecteur droit avec flèche 26"/>
          <p:cNvCxnSpPr/>
          <p:nvPr/>
        </p:nvCxnSpPr>
        <p:spPr bwMode="auto">
          <a:xfrm flipH="1">
            <a:off x="1905738" y="2374217"/>
            <a:ext cx="4021993" cy="3353052"/>
          </a:xfrm>
          <a:prstGeom prst="straightConnector1">
            <a:avLst/>
          </a:prstGeom>
          <a:solidFill>
            <a:srgbClr val="3366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" name="Connecteur droit avec flèche 28"/>
          <p:cNvCxnSpPr/>
          <p:nvPr/>
        </p:nvCxnSpPr>
        <p:spPr bwMode="auto">
          <a:xfrm>
            <a:off x="4103623" y="4956588"/>
            <a:ext cx="509914" cy="675720"/>
          </a:xfrm>
          <a:prstGeom prst="straightConnector1">
            <a:avLst/>
          </a:prstGeom>
          <a:solidFill>
            <a:srgbClr val="3366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17733033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6290" y="188640"/>
            <a:ext cx="8605837" cy="490538"/>
          </a:xfrm>
        </p:spPr>
        <p:txBody>
          <a:bodyPr/>
          <a:lstStyle/>
          <a:p>
            <a:r>
              <a:rPr lang="en-US" dirty="0" smtClean="0"/>
              <a:t>    new description of c and </a:t>
            </a:r>
            <a:r>
              <a:rPr lang="en-US" dirty="0" err="1" smtClean="0"/>
              <a:t>cbar</a:t>
            </a:r>
            <a:r>
              <a:rPr lang="en-US" dirty="0" smtClean="0"/>
              <a:t> potential interaction</a:t>
            </a:r>
            <a:endParaRPr lang="en-US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6CB60A-4D97-4E08-93CA-E4297F5AFD4A}" type="slidenum">
              <a:rPr lang="de-DE" smtClean="0"/>
              <a:pPr/>
              <a:t>29</a:t>
            </a:fld>
            <a:endParaRPr lang="de-DE"/>
          </a:p>
        </p:txBody>
      </p:sp>
      <p:sp>
        <p:nvSpPr>
          <p:cNvPr id="6" name="ZoneTexte 5"/>
          <p:cNvSpPr txBox="1"/>
          <p:nvPr/>
        </p:nvSpPr>
        <p:spPr>
          <a:xfrm>
            <a:off x="755576" y="1052736"/>
            <a:ext cx="914400" cy="9144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endParaRPr lang="fr-FR" dirty="0"/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endParaRPr lang="fr-FR" dirty="0" smtClean="0"/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fr-FR" dirty="0"/>
              <a:t> </a:t>
            </a:r>
            <a:r>
              <a:rPr lang="fr-FR" dirty="0" smtClean="0"/>
              <a:t>                    </a:t>
            </a: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endParaRPr lang="en-US" dirty="0" smtClean="0"/>
          </a:p>
        </p:txBody>
      </p:sp>
      <p:sp>
        <p:nvSpPr>
          <p:cNvPr id="9" name="ZoneTexte 8"/>
          <p:cNvSpPr txBox="1"/>
          <p:nvPr/>
        </p:nvSpPr>
        <p:spPr>
          <a:xfrm>
            <a:off x="755576" y="1268760"/>
            <a:ext cx="914400" cy="9144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fr-FR" dirty="0" smtClean="0"/>
              <a:t>Not </a:t>
            </a:r>
            <a:r>
              <a:rPr lang="fr-FR" dirty="0" err="1" smtClean="0"/>
              <a:t>used</a:t>
            </a:r>
            <a:r>
              <a:rPr lang="fr-FR" dirty="0" smtClean="0"/>
              <a:t> in the </a:t>
            </a:r>
            <a:r>
              <a:rPr lang="fr-FR" dirty="0" err="1" smtClean="0"/>
              <a:t>present</a:t>
            </a:r>
            <a:r>
              <a:rPr lang="fr-FR" dirty="0" smtClean="0"/>
              <a:t> </a:t>
            </a:r>
            <a:r>
              <a:rPr lang="fr-FR" dirty="0" err="1" smtClean="0"/>
              <a:t>calculation</a:t>
            </a:r>
            <a:endParaRPr lang="fr-FR" dirty="0" smtClean="0"/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fr-FR" dirty="0" smtClean="0"/>
              <a:t>Extension to a real </a:t>
            </a:r>
            <a:r>
              <a:rPr lang="fr-FR" dirty="0" err="1" smtClean="0"/>
              <a:t>relativistic</a:t>
            </a:r>
            <a:r>
              <a:rPr lang="fr-FR" dirty="0" smtClean="0"/>
              <a:t> </a:t>
            </a:r>
            <a:r>
              <a:rPr lang="fr-FR" dirty="0" err="1" smtClean="0"/>
              <a:t>two</a:t>
            </a:r>
            <a:r>
              <a:rPr lang="fr-FR" dirty="0" smtClean="0"/>
              <a:t> body </a:t>
            </a:r>
            <a:r>
              <a:rPr lang="fr-FR" dirty="0" err="1" smtClean="0"/>
              <a:t>kinematics</a:t>
            </a:r>
            <a:r>
              <a:rPr lang="fr-FR" dirty="0" smtClean="0"/>
              <a:t>:</a:t>
            </a: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fr-FR" dirty="0" err="1" smtClean="0"/>
              <a:t>Energy</a:t>
            </a:r>
            <a:r>
              <a:rPr lang="fr-FR" dirty="0" smtClean="0"/>
              <a:t> and time </a:t>
            </a:r>
            <a:r>
              <a:rPr lang="fr-FR" dirty="0" err="1" smtClean="0"/>
              <a:t>constraints</a:t>
            </a:r>
            <a:r>
              <a:rPr lang="fr-FR" dirty="0" smtClean="0"/>
              <a:t> </a:t>
            </a:r>
            <a:r>
              <a:rPr lang="fr-FR" dirty="0" err="1" smtClean="0"/>
              <a:t>reduce</a:t>
            </a:r>
            <a:r>
              <a:rPr lang="fr-FR" dirty="0" smtClean="0"/>
              <a:t> 8 </a:t>
            </a:r>
            <a:r>
              <a:rPr lang="fr-FR" dirty="0" err="1" smtClean="0"/>
              <a:t>dim</a:t>
            </a:r>
            <a:r>
              <a:rPr lang="fr-FR" dirty="0" smtClean="0"/>
              <a:t> </a:t>
            </a:r>
            <a:r>
              <a:rPr lang="fr-FR" dirty="0" smtClean="0">
                <a:sym typeface="Wingdings" panose="05000000000000000000" pitchFamily="2" charset="2"/>
              </a:rPr>
              <a:t> 6+1 </a:t>
            </a:r>
            <a:r>
              <a:rPr lang="fr-FR" dirty="0" err="1" smtClean="0">
                <a:sym typeface="Wingdings" panose="05000000000000000000" pitchFamily="2" charset="2"/>
              </a:rPr>
              <a:t>dim</a:t>
            </a:r>
            <a:r>
              <a:rPr lang="fr-FR" dirty="0" smtClean="0">
                <a:sym typeface="Wingdings" panose="05000000000000000000" pitchFamily="2" charset="2"/>
              </a:rPr>
              <a:t> phase </a:t>
            </a:r>
            <a:r>
              <a:rPr lang="fr-FR" dirty="0" err="1" smtClean="0">
                <a:sym typeface="Wingdings" panose="05000000000000000000" pitchFamily="2" charset="2"/>
              </a:rPr>
              <a:t>space</a:t>
            </a:r>
            <a:endParaRPr lang="fr-FR" dirty="0" smtClean="0">
              <a:sym typeface="Wingdings" panose="05000000000000000000" pitchFamily="2" charset="2"/>
            </a:endParaRP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endParaRPr lang="fr-FR" dirty="0" smtClean="0">
              <a:sym typeface="Wingdings" panose="05000000000000000000" pitchFamily="2" charset="2"/>
            </a:endParaRP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fr-FR" dirty="0">
                <a:sym typeface="Wingdings" panose="05000000000000000000" pitchFamily="2" charset="2"/>
              </a:rPr>
              <a:t> </a:t>
            </a:r>
            <a:r>
              <a:rPr lang="fr-FR" dirty="0" smtClean="0">
                <a:sym typeface="Wingdings" panose="05000000000000000000" pitchFamily="2" charset="2"/>
              </a:rPr>
              <a:t>     </a:t>
            </a:r>
            <a:r>
              <a:rPr lang="fr-FR" dirty="0" err="1" smtClean="0">
                <a:sym typeface="Wingdings" panose="05000000000000000000" pitchFamily="2" charset="2"/>
              </a:rPr>
              <a:t>energy</a:t>
            </a:r>
            <a:r>
              <a:rPr lang="fr-FR" dirty="0" smtClean="0">
                <a:sym typeface="Wingdings" panose="05000000000000000000" pitchFamily="2" charset="2"/>
              </a:rPr>
              <a:t> </a:t>
            </a:r>
            <a:r>
              <a:rPr lang="fr-FR" dirty="0" err="1" smtClean="0">
                <a:sym typeface="Wingdings" panose="05000000000000000000" pitchFamily="2" charset="2"/>
              </a:rPr>
              <a:t>constraints</a:t>
            </a:r>
            <a:r>
              <a:rPr lang="fr-FR" dirty="0" smtClean="0">
                <a:sym typeface="Wingdings" panose="05000000000000000000" pitchFamily="2" charset="2"/>
              </a:rPr>
              <a:t>                                  </a:t>
            </a:r>
            <a:r>
              <a:rPr lang="fr-FR" dirty="0" err="1" smtClean="0">
                <a:sym typeface="Wingdings" panose="05000000000000000000" pitchFamily="2" charset="2"/>
              </a:rPr>
              <a:t>generalized</a:t>
            </a:r>
            <a:r>
              <a:rPr lang="fr-FR" dirty="0" smtClean="0">
                <a:sym typeface="Wingdings" panose="05000000000000000000" pitchFamily="2" charset="2"/>
              </a:rPr>
              <a:t> Poisson </a:t>
            </a:r>
            <a:r>
              <a:rPr lang="fr-FR" dirty="0" err="1" smtClean="0">
                <a:sym typeface="Wingdings" panose="05000000000000000000" pitchFamily="2" charset="2"/>
              </a:rPr>
              <a:t>brackets</a:t>
            </a:r>
            <a:endParaRPr lang="fr-FR" dirty="0" smtClean="0">
              <a:sym typeface="Wingdings" panose="05000000000000000000" pitchFamily="2" charset="2"/>
            </a:endParaRP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endParaRPr lang="fr-FR" dirty="0">
              <a:sym typeface="Wingdings" panose="05000000000000000000" pitchFamily="2" charset="2"/>
            </a:endParaRP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endParaRPr lang="fr-FR" dirty="0" smtClean="0">
              <a:sym typeface="Wingdings" panose="05000000000000000000" pitchFamily="2" charset="2"/>
            </a:endParaRP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fr-FR" dirty="0">
                <a:sym typeface="Wingdings" panose="05000000000000000000" pitchFamily="2" charset="2"/>
              </a:rPr>
              <a:t> </a:t>
            </a:r>
            <a:r>
              <a:rPr lang="fr-FR" dirty="0" smtClean="0">
                <a:sym typeface="Wingdings" panose="05000000000000000000" pitchFamily="2" charset="2"/>
              </a:rPr>
              <a:t>     </a:t>
            </a:r>
            <a:r>
              <a:rPr lang="fr-FR" dirty="0" err="1" smtClean="0">
                <a:sym typeface="Wingdings" panose="05000000000000000000" pitchFamily="2" charset="2"/>
              </a:rPr>
              <a:t>which</a:t>
            </a:r>
            <a:r>
              <a:rPr lang="fr-FR" dirty="0" smtClean="0">
                <a:sym typeface="Wingdings" panose="05000000000000000000" pitchFamily="2" charset="2"/>
              </a:rPr>
              <a:t> </a:t>
            </a:r>
            <a:r>
              <a:rPr lang="fr-FR" dirty="0" err="1" smtClean="0">
                <a:sym typeface="Wingdings" panose="05000000000000000000" pitchFamily="2" charset="2"/>
              </a:rPr>
              <a:t>gives</a:t>
            </a:r>
            <a:r>
              <a:rPr lang="fr-FR" dirty="0" smtClean="0">
                <a:sym typeface="Wingdings" panose="05000000000000000000" pitchFamily="2" charset="2"/>
              </a:rPr>
              <a:t> the time </a:t>
            </a:r>
            <a:r>
              <a:rPr lang="fr-FR" dirty="0" err="1" smtClean="0">
                <a:sym typeface="Wingdings" panose="05000000000000000000" pitchFamily="2" charset="2"/>
              </a:rPr>
              <a:t>evolution</a:t>
            </a:r>
            <a:r>
              <a:rPr lang="fr-FR" dirty="0" smtClean="0">
                <a:sym typeface="Wingdings" panose="05000000000000000000" pitchFamily="2" charset="2"/>
              </a:rPr>
              <a:t> </a:t>
            </a:r>
            <a:r>
              <a:rPr lang="fr-FR" dirty="0" err="1" smtClean="0">
                <a:sym typeface="Wingdings" panose="05000000000000000000" pitchFamily="2" charset="2"/>
              </a:rPr>
              <a:t>equations</a:t>
            </a:r>
            <a:endParaRPr lang="fr-FR" dirty="0" smtClean="0">
              <a:sym typeface="Wingdings" panose="05000000000000000000" pitchFamily="2" charset="2"/>
            </a:endParaRP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endParaRPr lang="fr-FR" dirty="0">
              <a:sym typeface="Wingdings" panose="05000000000000000000" pitchFamily="2" charset="2"/>
            </a:endParaRP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endParaRPr lang="fr-FR" dirty="0" smtClean="0">
              <a:sym typeface="Wingdings" panose="05000000000000000000" pitchFamily="2" charset="2"/>
            </a:endParaRP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fr-FR" dirty="0">
                <a:sym typeface="Wingdings" panose="05000000000000000000" pitchFamily="2" charset="2"/>
              </a:rPr>
              <a:t> </a:t>
            </a:r>
            <a:r>
              <a:rPr lang="fr-FR" dirty="0" smtClean="0">
                <a:sym typeface="Wingdings" panose="05000000000000000000" pitchFamily="2" charset="2"/>
              </a:rPr>
              <a:t>     to know </a:t>
            </a:r>
            <a:r>
              <a:rPr lang="fr-FR" dirty="0" err="1" smtClean="0">
                <a:sym typeface="Wingdings" panose="05000000000000000000" pitchFamily="2" charset="2"/>
              </a:rPr>
              <a:t>what</a:t>
            </a:r>
            <a:r>
              <a:rPr lang="fr-FR" dirty="0" smtClean="0">
                <a:sym typeface="Wingdings" panose="05000000000000000000" pitchFamily="2" charset="2"/>
              </a:rPr>
              <a:t> the dot </a:t>
            </a:r>
            <a:r>
              <a:rPr lang="fr-FR" dirty="0" err="1" smtClean="0">
                <a:sym typeface="Wingdings" panose="05000000000000000000" pitchFamily="2" charset="2"/>
              </a:rPr>
              <a:t>means</a:t>
            </a:r>
            <a:r>
              <a:rPr lang="fr-FR" dirty="0" smtClean="0">
                <a:sym typeface="Wingdings" panose="05000000000000000000" pitchFamily="2" charset="2"/>
              </a:rPr>
              <a:t> </a:t>
            </a:r>
            <a:r>
              <a:rPr lang="fr-FR" dirty="0" err="1" smtClean="0">
                <a:sym typeface="Wingdings" panose="05000000000000000000" pitchFamily="2" charset="2"/>
              </a:rPr>
              <a:t>we</a:t>
            </a:r>
            <a:r>
              <a:rPr lang="fr-FR" dirty="0" smtClean="0">
                <a:sym typeface="Wingdings" panose="05000000000000000000" pitchFamily="2" charset="2"/>
              </a:rPr>
              <a:t> </a:t>
            </a:r>
            <a:r>
              <a:rPr lang="fr-FR" dirty="0" err="1" smtClean="0">
                <a:sym typeface="Wingdings" panose="05000000000000000000" pitchFamily="2" charset="2"/>
              </a:rPr>
              <a:t>need</a:t>
            </a:r>
            <a:r>
              <a:rPr lang="fr-FR" dirty="0" smtClean="0">
                <a:sym typeface="Wingdings" panose="05000000000000000000" pitchFamily="2" charset="2"/>
              </a:rPr>
              <a:t> time fixations to the system time </a:t>
            </a:r>
            <a:r>
              <a:rPr lang="fr-FR" dirty="0" smtClean="0">
                <a:sym typeface="Mathematica1" panose="05000502060100000001" pitchFamily="2" charset="2"/>
              </a:rPr>
              <a:t></a:t>
            </a:r>
            <a:endParaRPr lang="fr-FR" dirty="0" smtClean="0">
              <a:sym typeface="Wingdings" panose="05000000000000000000" pitchFamily="2" charset="2"/>
            </a:endParaRP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endParaRPr lang="fr-FR" dirty="0">
              <a:sym typeface="Wingdings" panose="05000000000000000000" pitchFamily="2" charset="2"/>
            </a:endParaRP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endParaRPr lang="fr-FR" dirty="0" smtClean="0">
              <a:sym typeface="Wingdings" panose="05000000000000000000" pitchFamily="2" charset="2"/>
            </a:endParaRP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fr-FR" dirty="0">
                <a:sym typeface="Wingdings" panose="05000000000000000000" pitchFamily="2" charset="2"/>
              </a:rPr>
              <a:t> </a:t>
            </a:r>
            <a:r>
              <a:rPr lang="fr-FR" dirty="0" smtClean="0">
                <a:sym typeface="Wingdings" panose="05000000000000000000" pitchFamily="2" charset="2"/>
              </a:rPr>
              <a:t>     </a:t>
            </a:r>
            <a:r>
              <a:rPr lang="fr-FR" dirty="0" err="1" smtClean="0">
                <a:sym typeface="Wingdings" panose="05000000000000000000" pitchFamily="2" charset="2"/>
              </a:rPr>
              <a:t>where</a:t>
            </a:r>
            <a:r>
              <a:rPr lang="fr-FR" dirty="0" smtClean="0">
                <a:sym typeface="Wingdings" panose="05000000000000000000" pitchFamily="2" charset="2"/>
              </a:rPr>
              <a:t> U </a:t>
            </a:r>
            <a:r>
              <a:rPr lang="fr-FR" dirty="0" err="1" smtClean="0">
                <a:sym typeface="Wingdings" panose="05000000000000000000" pitchFamily="2" charset="2"/>
              </a:rPr>
              <a:t>is</a:t>
            </a:r>
            <a:r>
              <a:rPr lang="fr-FR" dirty="0" smtClean="0">
                <a:sym typeface="Wingdings" panose="05000000000000000000" pitchFamily="2" charset="2"/>
              </a:rPr>
              <a:t> the center of mass </a:t>
            </a:r>
            <a:r>
              <a:rPr lang="fr-FR" dirty="0" err="1" smtClean="0">
                <a:sym typeface="Wingdings" panose="05000000000000000000" pitchFamily="2" charset="2"/>
              </a:rPr>
              <a:t>velocity</a:t>
            </a:r>
            <a:endParaRPr lang="fr-FR" dirty="0" smtClean="0">
              <a:sym typeface="Wingdings" panose="05000000000000000000" pitchFamily="2" charset="2"/>
            </a:endParaRP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fr-FR" dirty="0">
                <a:sym typeface="Wingdings" panose="05000000000000000000" pitchFamily="2" charset="2"/>
              </a:rPr>
              <a:t> </a:t>
            </a:r>
            <a:r>
              <a:rPr lang="fr-FR" dirty="0" smtClean="0">
                <a:sym typeface="Wingdings" panose="05000000000000000000" pitchFamily="2" charset="2"/>
              </a:rPr>
              <a:t>                                                                  for </a:t>
            </a:r>
            <a:r>
              <a:rPr lang="fr-FR" dirty="0" err="1" smtClean="0">
                <a:sym typeface="Wingdings" panose="05000000000000000000" pitchFamily="2" charset="2"/>
              </a:rPr>
              <a:t>details</a:t>
            </a:r>
            <a:r>
              <a:rPr lang="fr-FR" dirty="0" smtClean="0">
                <a:sym typeface="Wingdings" panose="05000000000000000000" pitchFamily="2" charset="2"/>
              </a:rPr>
              <a:t>: </a:t>
            </a:r>
            <a:r>
              <a:rPr lang="fr-FR" dirty="0">
                <a:sym typeface="Wingdings" panose="05000000000000000000" pitchFamily="2" charset="2"/>
              </a:rPr>
              <a:t>M</a:t>
            </a:r>
            <a:r>
              <a:rPr lang="fr-FR" dirty="0" smtClean="0">
                <a:sym typeface="Wingdings" panose="05000000000000000000" pitchFamily="2" charset="2"/>
              </a:rPr>
              <a:t>arty et al. PRC87,034912</a:t>
            </a:r>
            <a:endParaRPr lang="fr-FR" dirty="0" smtClean="0"/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3032247"/>
            <a:ext cx="3136104" cy="610929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879" y="2935227"/>
            <a:ext cx="3971176" cy="804968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25134" y="4225596"/>
            <a:ext cx="4333333" cy="533333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58255" y="5013176"/>
            <a:ext cx="6961905" cy="780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8651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000" dirty="0" smtClean="0"/>
              <a:t>             J/</a:t>
            </a:r>
            <a:r>
              <a:rPr lang="el-GR" sz="3000" dirty="0"/>
              <a:t>ψ</a:t>
            </a:r>
            <a:r>
              <a:rPr lang="en-US" sz="3000" dirty="0"/>
              <a:t> production in </a:t>
            </a:r>
            <a:r>
              <a:rPr lang="en-US" sz="3000" dirty="0" err="1"/>
              <a:t>p+p</a:t>
            </a:r>
            <a:r>
              <a:rPr lang="en-US" sz="3000" dirty="0"/>
              <a:t> collisions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E9DCA0F-A1DA-46EB-A061-DAE9B6A5074F}"/>
              </a:ext>
            </a:extLst>
          </p:cNvPr>
          <p:cNvGrpSpPr/>
          <p:nvPr/>
        </p:nvGrpSpPr>
        <p:grpSpPr>
          <a:xfrm>
            <a:off x="2083238" y="3212976"/>
            <a:ext cx="5014037" cy="2622383"/>
            <a:chOff x="1050490" y="2438400"/>
            <a:chExt cx="6685383" cy="3496509"/>
          </a:xfrm>
        </p:grpSpPr>
        <p:grpSp>
          <p:nvGrpSpPr>
            <p:cNvPr id="17" name="그룹 16"/>
            <p:cNvGrpSpPr/>
            <p:nvPr/>
          </p:nvGrpSpPr>
          <p:grpSpPr>
            <a:xfrm>
              <a:off x="1050490" y="2438400"/>
              <a:ext cx="6685383" cy="2743200"/>
              <a:chOff x="518138" y="1219200"/>
              <a:chExt cx="8054362" cy="4191000"/>
            </a:xfrm>
          </p:grpSpPr>
          <p:pic>
            <p:nvPicPr>
              <p:cNvPr id="6" name="Picture 2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71500" y="1420019"/>
                <a:ext cx="8001000" cy="36671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7" name="TextBox 6"/>
              <p:cNvSpPr txBox="1"/>
              <p:nvPr/>
            </p:nvSpPr>
            <p:spPr>
              <a:xfrm>
                <a:off x="611444" y="1751427"/>
                <a:ext cx="585041" cy="9404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>
                    <a:solidFill>
                      <a:prstClr val="black"/>
                    </a:solidFill>
                    <a:latin typeface="Constantia"/>
                  </a:rPr>
                  <a:t>P</a:t>
                </a: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518138" y="4267200"/>
                <a:ext cx="585041" cy="9404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>
                    <a:solidFill>
                      <a:prstClr val="black"/>
                    </a:solidFill>
                    <a:latin typeface="Constantia"/>
                  </a:rPr>
                  <a:t>P</a:t>
                </a:r>
              </a:p>
            </p:txBody>
          </p:sp>
          <p:cxnSp>
            <p:nvCxnSpPr>
              <p:cNvPr id="9" name="직선 연결선 8"/>
              <p:cNvCxnSpPr/>
              <p:nvPr/>
            </p:nvCxnSpPr>
            <p:spPr>
              <a:xfrm>
                <a:off x="3505200" y="1219200"/>
                <a:ext cx="0" cy="4191000"/>
              </a:xfrm>
              <a:prstGeom prst="line">
                <a:avLst/>
              </a:prstGeom>
              <a:ln w="25400"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직선 연결선 9"/>
              <p:cNvCxnSpPr/>
              <p:nvPr/>
            </p:nvCxnSpPr>
            <p:spPr>
              <a:xfrm>
                <a:off x="5638800" y="1219200"/>
                <a:ext cx="0" cy="4191000"/>
              </a:xfrm>
              <a:prstGeom prst="line">
                <a:avLst/>
              </a:prstGeom>
              <a:ln w="25400"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" name="TextBox 10"/>
            <p:cNvSpPr txBox="1"/>
            <p:nvPr/>
          </p:nvSpPr>
          <p:spPr>
            <a:xfrm>
              <a:off x="1219201" y="5257799"/>
              <a:ext cx="2514599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50" dirty="0">
                  <a:solidFill>
                    <a:prstClr val="black"/>
                  </a:solidFill>
                  <a:latin typeface="Constantia"/>
                </a:rPr>
                <a:t>PYTHIA event generator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742361" y="5257801"/>
              <a:ext cx="1820239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50" dirty="0">
                  <a:solidFill>
                    <a:prstClr val="black"/>
                  </a:solidFill>
                  <a:latin typeface="Constantia"/>
                </a:rPr>
                <a:t>Wigner projection</a:t>
              </a:r>
              <a:endParaRPr lang="en-US" sz="1350" dirty="0">
                <a:solidFill>
                  <a:srgbClr val="0070C0"/>
                </a:solidFill>
                <a:latin typeface="Constantia"/>
              </a:endParaRPr>
            </a:p>
          </p:txBody>
        </p:sp>
      </p:grpSp>
      <p:sp>
        <p:nvSpPr>
          <p:cNvPr id="3" name="ZoneTexte 2"/>
          <p:cNvSpPr txBox="1"/>
          <p:nvPr/>
        </p:nvSpPr>
        <p:spPr>
          <a:xfrm>
            <a:off x="467544" y="1412776"/>
            <a:ext cx="8136904" cy="1368152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dirty="0" smtClean="0"/>
              <a:t>     How to describe a </a:t>
            </a:r>
            <a:r>
              <a:rPr lang="en-US" dirty="0" smtClean="0">
                <a:solidFill>
                  <a:srgbClr val="0099FF"/>
                </a:solidFill>
              </a:rPr>
              <a:t>composite</a:t>
            </a:r>
            <a:r>
              <a:rPr lang="en-US" dirty="0" smtClean="0"/>
              <a:t> object if perturbative QCD </a:t>
            </a:r>
            <a:r>
              <a:rPr lang="en-US" dirty="0" smtClean="0"/>
              <a:t>can only deal with</a:t>
            </a:r>
            <a:endParaRPr lang="en-US" dirty="0" smtClean="0"/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dirty="0" smtClean="0"/>
              <a:t>                                           quarks and gluons</a:t>
            </a: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dirty="0" smtClean="0"/>
              <a:t>     Need </a:t>
            </a:r>
            <a:r>
              <a:rPr lang="en-US" dirty="0" smtClean="0">
                <a:solidFill>
                  <a:srgbClr val="0099FF"/>
                </a:solidFill>
              </a:rPr>
              <a:t>non </a:t>
            </a:r>
            <a:r>
              <a:rPr lang="en-US" dirty="0" smtClean="0">
                <a:solidFill>
                  <a:srgbClr val="0099FF"/>
                </a:solidFill>
              </a:rPr>
              <a:t>perturbative </a:t>
            </a:r>
            <a:r>
              <a:rPr lang="en-US" dirty="0" smtClean="0"/>
              <a:t>input </a:t>
            </a:r>
            <a:r>
              <a:rPr lang="en-US" dirty="0" smtClean="0">
                <a:sym typeface="Wingdings" panose="05000000000000000000" pitchFamily="2" charset="2"/>
              </a:rPr>
              <a:t> </a:t>
            </a:r>
            <a:r>
              <a:rPr lang="en-US" dirty="0" smtClean="0"/>
              <a:t>assumptions</a:t>
            </a:r>
            <a:r>
              <a:rPr lang="en-US" dirty="0" smtClean="0"/>
              <a:t>.</a:t>
            </a: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dirty="0"/>
              <a:t> </a:t>
            </a:r>
            <a:r>
              <a:rPr lang="en-US" dirty="0" smtClean="0"/>
              <a:t>    Our approach: </a:t>
            </a:r>
            <a:r>
              <a:rPr lang="en-US" dirty="0" smtClean="0">
                <a:solidFill>
                  <a:srgbClr val="C00000"/>
                </a:solidFill>
              </a:rPr>
              <a:t>Wigner density </a:t>
            </a:r>
            <a:r>
              <a:rPr lang="en-US" dirty="0" smtClean="0"/>
              <a:t>formalism (as successful at lower energies)</a:t>
            </a: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endParaRPr lang="en-US" dirty="0"/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endParaRPr lang="en-US" dirty="0" smtClean="0"/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46603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6290" y="188640"/>
            <a:ext cx="8605837" cy="490538"/>
          </a:xfrm>
        </p:spPr>
        <p:txBody>
          <a:bodyPr/>
          <a:lstStyle/>
          <a:p>
            <a:r>
              <a:rPr lang="en-US" dirty="0" smtClean="0"/>
              <a:t>    new description of c and </a:t>
            </a:r>
            <a:r>
              <a:rPr lang="en-US" dirty="0" err="1" smtClean="0"/>
              <a:t>cbar</a:t>
            </a:r>
            <a:r>
              <a:rPr lang="en-US" dirty="0" smtClean="0"/>
              <a:t> potential interaction</a:t>
            </a:r>
            <a:endParaRPr lang="en-US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6CB60A-4D97-4E08-93CA-E4297F5AFD4A}" type="slidenum">
              <a:rPr lang="de-DE" smtClean="0"/>
              <a:pPr/>
              <a:t>30</a:t>
            </a:fld>
            <a:endParaRPr lang="de-DE"/>
          </a:p>
        </p:txBody>
      </p:sp>
      <p:sp>
        <p:nvSpPr>
          <p:cNvPr id="6" name="ZoneTexte 5"/>
          <p:cNvSpPr txBox="1"/>
          <p:nvPr/>
        </p:nvSpPr>
        <p:spPr>
          <a:xfrm>
            <a:off x="755576" y="1052736"/>
            <a:ext cx="914400" cy="9144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endParaRPr lang="fr-FR" dirty="0"/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endParaRPr lang="fr-FR" dirty="0" smtClean="0"/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fr-FR" dirty="0"/>
              <a:t> </a:t>
            </a:r>
            <a:r>
              <a:rPr lang="fr-FR" dirty="0" smtClean="0"/>
              <a:t>                    </a:t>
            </a: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endParaRPr lang="en-US" dirty="0" smtClean="0"/>
          </a:p>
        </p:txBody>
      </p:sp>
      <p:sp>
        <p:nvSpPr>
          <p:cNvPr id="9" name="ZoneTexte 8"/>
          <p:cNvSpPr txBox="1"/>
          <p:nvPr/>
        </p:nvSpPr>
        <p:spPr>
          <a:xfrm>
            <a:off x="755576" y="1268760"/>
            <a:ext cx="914400" cy="9144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fr-FR" dirty="0" err="1" smtClean="0"/>
              <a:t>Fiziev</a:t>
            </a:r>
            <a:r>
              <a:rPr lang="fr-FR" dirty="0" smtClean="0"/>
              <a:t> and Todorov (PRD63,104007) </a:t>
            </a:r>
            <a:endParaRPr lang="fr-FR" dirty="0"/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fr-FR" dirty="0" smtClean="0"/>
              <a:t>approximation </a:t>
            </a:r>
            <a:r>
              <a:rPr lang="fr-FR" dirty="0" err="1" smtClean="0"/>
              <a:t>which</a:t>
            </a:r>
            <a:r>
              <a:rPr lang="fr-FR" dirty="0" smtClean="0"/>
              <a:t> </a:t>
            </a:r>
            <a:r>
              <a:rPr lang="fr-FR" dirty="0" err="1" smtClean="0"/>
              <a:t>allows</a:t>
            </a:r>
            <a:r>
              <a:rPr lang="fr-FR" dirty="0" smtClean="0"/>
              <a:t> for a </a:t>
            </a:r>
            <a:r>
              <a:rPr lang="fr-FR" dirty="0" err="1" smtClean="0"/>
              <a:t>separation</a:t>
            </a:r>
            <a:r>
              <a:rPr lang="fr-FR" dirty="0" smtClean="0"/>
              <a:t> of CM and relative motion</a:t>
            </a: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endParaRPr lang="fr-FR" dirty="0"/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endParaRPr lang="fr-FR" dirty="0" smtClean="0"/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endParaRPr lang="fr-FR" dirty="0"/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endParaRPr lang="fr-FR" dirty="0" smtClean="0"/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endParaRPr lang="fr-FR" dirty="0" smtClean="0"/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fr-FR" dirty="0" smtClean="0"/>
              <a:t>H </a:t>
            </a:r>
            <a:r>
              <a:rPr lang="fr-FR" dirty="0" err="1" smtClean="0"/>
              <a:t>can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rewritten</a:t>
            </a:r>
            <a:r>
              <a:rPr lang="fr-FR" dirty="0" smtClean="0"/>
              <a:t> (for Coulomb)                 </a:t>
            </a:r>
            <a:r>
              <a:rPr lang="fr-FR" dirty="0" err="1" smtClean="0"/>
              <a:t>with</a:t>
            </a:r>
            <a:r>
              <a:rPr lang="fr-FR" dirty="0" smtClean="0"/>
              <a:t> the time </a:t>
            </a:r>
            <a:r>
              <a:rPr lang="fr-FR" dirty="0" err="1" smtClean="0"/>
              <a:t>evolution</a:t>
            </a:r>
            <a:r>
              <a:rPr lang="fr-FR" dirty="0" smtClean="0"/>
              <a:t> </a:t>
            </a:r>
            <a:r>
              <a:rPr lang="fr-FR" dirty="0" err="1" smtClean="0"/>
              <a:t>eqs</a:t>
            </a:r>
            <a:r>
              <a:rPr lang="fr-FR" dirty="0" smtClean="0"/>
              <a:t>.</a:t>
            </a: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endParaRPr lang="fr-FR" dirty="0"/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endParaRPr lang="fr-FR" dirty="0" smtClean="0"/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endParaRPr lang="fr-FR" dirty="0"/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endParaRPr lang="fr-FR" dirty="0" smtClean="0"/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fr-FR" dirty="0" smtClean="0"/>
              <a:t>J: </a:t>
            </a:r>
            <a:r>
              <a:rPr lang="fr-FR" dirty="0" err="1" smtClean="0"/>
              <a:t>angular</a:t>
            </a:r>
            <a:r>
              <a:rPr lang="fr-FR" dirty="0" smtClean="0"/>
              <a:t> </a:t>
            </a:r>
            <a:r>
              <a:rPr lang="fr-FR" dirty="0" err="1" smtClean="0"/>
              <a:t>momentum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>
                <a:sym typeface="Mathematica1" panose="05000502060100000001" pitchFamily="2" charset="2"/>
              </a:rPr>
              <a:t>: </a:t>
            </a:r>
            <a:r>
              <a:rPr lang="fr-FR" dirty="0" err="1" smtClean="0">
                <a:sym typeface="Mathematica1" panose="05000502060100000001" pitchFamily="2" charset="2"/>
              </a:rPr>
              <a:t>const</a:t>
            </a:r>
            <a:r>
              <a:rPr lang="fr-FR" dirty="0" smtClean="0"/>
              <a:t/>
            </a:r>
            <a:br>
              <a:rPr lang="fr-FR" dirty="0" smtClean="0"/>
            </a:br>
            <a:endParaRPr lang="fr-FR" dirty="0" smtClean="0"/>
          </a:p>
        </p:txBody>
      </p:sp>
      <p:sp>
        <p:nvSpPr>
          <p:cNvPr id="4" name="ZoneTexte 3"/>
          <p:cNvSpPr txBox="1"/>
          <p:nvPr/>
        </p:nvSpPr>
        <p:spPr>
          <a:xfrm>
            <a:off x="4644008" y="116632"/>
            <a:ext cx="914400" cy="9144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marL="285750" indent="-285750"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  <a:buFont typeface="Wingdings" panose="05000000000000000000" pitchFamily="2" charset="2"/>
              <a:buChar char="§"/>
            </a:pPr>
            <a:endParaRPr lang="fr-FR" dirty="0" smtClean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2716914"/>
            <a:ext cx="5445502" cy="679039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68440" y="2713248"/>
            <a:ext cx="1643872" cy="504555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78308" y="3213593"/>
            <a:ext cx="1224136" cy="317869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62763" y="4266267"/>
            <a:ext cx="3254150" cy="1971211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1560" y="4471478"/>
            <a:ext cx="3376560" cy="635374"/>
          </a:xfrm>
          <a:prstGeom prst="rect">
            <a:avLst/>
          </a:prstGeom>
        </p:spPr>
      </p:pic>
      <p:pic>
        <p:nvPicPr>
          <p:cNvPr id="18" name="Image 1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15616" y="2092431"/>
            <a:ext cx="2736304" cy="537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86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20F2564-FC3D-455B-A5C4-38AA51E8D585}" type="slidenum">
              <a:rPr lang="de-DE" smtClean="0"/>
              <a:pPr/>
              <a:t>4</a:t>
            </a:fld>
            <a:endParaRPr lang="de-DE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4567" y="2037327"/>
            <a:ext cx="1714286" cy="485714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584" y="3513959"/>
            <a:ext cx="5328592" cy="573738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2399" y="4426807"/>
            <a:ext cx="4824536" cy="519674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01233" y="1410911"/>
            <a:ext cx="723810" cy="361905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2339752" y="300107"/>
            <a:ext cx="3024336" cy="464597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endParaRPr lang="en-US" dirty="0" smtClean="0"/>
          </a:p>
        </p:txBody>
      </p:sp>
      <p:sp>
        <p:nvSpPr>
          <p:cNvPr id="9" name="ZoneTexte 8"/>
          <p:cNvSpPr txBox="1"/>
          <p:nvPr/>
        </p:nvSpPr>
        <p:spPr>
          <a:xfrm>
            <a:off x="484726" y="1287102"/>
            <a:ext cx="3151170" cy="485714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marL="285750" indent="-285750"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  <a:buFont typeface="Wingdings" panose="05000000000000000000" pitchFamily="2" charset="2"/>
              <a:buChar char="§"/>
            </a:pPr>
            <a:endParaRPr lang="en-US" dirty="0" smtClean="0"/>
          </a:p>
        </p:txBody>
      </p:sp>
      <p:sp>
        <p:nvSpPr>
          <p:cNvPr id="10" name="ZoneTexte 9"/>
          <p:cNvSpPr txBox="1"/>
          <p:nvPr/>
        </p:nvSpPr>
        <p:spPr>
          <a:xfrm>
            <a:off x="457730" y="1081137"/>
            <a:ext cx="2376264" cy="47916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dirty="0" smtClean="0"/>
              <a:t>Interaction depends on relative coordinates only, -&gt; plane wave of CM</a:t>
            </a: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dirty="0" smtClean="0"/>
              <a:t>Starting point: Wave function (w.f.) of the relative motion of state i:</a:t>
            </a: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endParaRPr lang="en-US" dirty="0" smtClean="0"/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dirty="0" err="1" smtClean="0"/>
              <a:t>w.f</a:t>
            </a:r>
            <a:r>
              <a:rPr lang="en-US" dirty="0" smtClean="0"/>
              <a:t> </a:t>
            </a:r>
            <a:r>
              <a:rPr lang="en-US" dirty="0" smtClean="0">
                <a:sym typeface="Wingdings" panose="05000000000000000000" pitchFamily="2" charset="2"/>
              </a:rPr>
              <a:t>  density matrix</a:t>
            </a:r>
            <a:r>
              <a:rPr lang="en-US" dirty="0" smtClean="0"/>
              <a:t>  </a:t>
            </a: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endParaRPr lang="en-US" dirty="0"/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dirty="0" smtClean="0"/>
              <a:t>Fourier transform of density matrix in relative </a:t>
            </a:r>
            <a:r>
              <a:rPr lang="en-US" dirty="0" err="1"/>
              <a:t>c</a:t>
            </a:r>
            <a:r>
              <a:rPr lang="en-US" dirty="0" err="1" smtClean="0"/>
              <a:t>oord</a:t>
            </a:r>
            <a:r>
              <a:rPr lang="en-US" dirty="0" smtClean="0"/>
              <a:t>. </a:t>
            </a:r>
            <a:r>
              <a:rPr lang="en-US" dirty="0" smtClean="0">
                <a:sym typeface="Wingdings" panose="05000000000000000000" pitchFamily="2" charset="2"/>
              </a:rPr>
              <a:t> Wigner density of </a:t>
            </a: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dirty="0" smtClean="0">
                <a:sym typeface="Wingdings" panose="05000000000000000000" pitchFamily="2" charset="2"/>
              </a:rPr>
              <a:t>(close to classical phase space density) </a:t>
            </a:r>
            <a:endParaRPr lang="en-US" dirty="0" smtClean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6408" y="5105171"/>
            <a:ext cx="1911776" cy="314596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2376794" y="5048163"/>
            <a:ext cx="914400" cy="9144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dirty="0"/>
              <a:t>t</a:t>
            </a:r>
            <a:r>
              <a:rPr lang="en-US" dirty="0" smtClean="0"/>
              <a:t>wo body c </a:t>
            </a:r>
            <a:r>
              <a:rPr lang="en-US" dirty="0" err="1" smtClean="0"/>
              <a:t>cbar</a:t>
            </a:r>
            <a:r>
              <a:rPr lang="en-US" dirty="0" smtClean="0"/>
              <a:t> density matrix</a:t>
            </a: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dirty="0"/>
              <a:t>p</a:t>
            </a:r>
            <a:r>
              <a:rPr lang="en-US" dirty="0" smtClean="0"/>
              <a:t>p: In momentum space given by PYTHIA (Innsbruck tune)</a:t>
            </a: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dirty="0" smtClean="0"/>
              <a:t>      In coordinate space </a:t>
            </a:r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70931" y="3513959"/>
            <a:ext cx="2574644" cy="713094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938469" y="2780928"/>
            <a:ext cx="563043" cy="371609"/>
          </a:xfrm>
          <a:prstGeom prst="rect">
            <a:avLst/>
          </a:prstGeom>
        </p:spPr>
      </p:pic>
      <p:sp>
        <p:nvSpPr>
          <p:cNvPr id="14" name="Titre 1"/>
          <p:cNvSpPr txBox="1">
            <a:spLocks/>
          </p:cNvSpPr>
          <p:nvPr/>
        </p:nvSpPr>
        <p:spPr>
          <a:xfrm>
            <a:off x="287339" y="225425"/>
            <a:ext cx="8605837" cy="490538"/>
          </a:xfrm>
          <a:prstGeom prst="rect">
            <a:avLst/>
          </a:prstGeo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pitchFamily="34" charset="0"/>
              </a:defRPr>
            </a:lvl5pPr>
            <a:lvl6pPr marL="457144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pitchFamily="34" charset="0"/>
              </a:defRPr>
            </a:lvl6pPr>
            <a:lvl7pPr marL="914287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pitchFamily="34" charset="0"/>
              </a:defRPr>
            </a:lvl7pPr>
            <a:lvl8pPr marL="1371431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pitchFamily="34" charset="0"/>
              </a:defRPr>
            </a:lvl8pPr>
            <a:lvl9pPr marL="1828574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pitchFamily="34" charset="0"/>
              </a:defRPr>
            </a:lvl9pPr>
          </a:lstStyle>
          <a:p>
            <a:pPr defTabSz="914400"/>
            <a:r>
              <a:rPr lang="en-US" kern="0" smtClean="0"/>
              <a:t>                 Wigner Density Formalism</a:t>
            </a:r>
            <a:endParaRPr lang="en-US" kern="0" dirty="0"/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048729" y="5699668"/>
            <a:ext cx="1590476" cy="552381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639205" y="5785383"/>
            <a:ext cx="2238095" cy="380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1048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Wigner Density Formalism</a:t>
            </a:r>
            <a:endParaRPr lang="en-US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6CB60A-4D97-4E08-93CA-E4297F5AFD4A}" type="slidenum">
              <a:rPr lang="de-DE" smtClean="0"/>
              <a:pPr/>
              <a:t>5</a:t>
            </a:fld>
            <a:endParaRPr lang="de-DE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866864"/>
            <a:ext cx="7419048" cy="1571429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436004" y="1227071"/>
            <a:ext cx="914400" cy="9144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dirty="0" smtClean="0"/>
              <a:t>If there are N  c </a:t>
            </a:r>
            <a:r>
              <a:rPr lang="en-US" dirty="0" err="1" smtClean="0"/>
              <a:t>cbar</a:t>
            </a:r>
            <a:r>
              <a:rPr lang="en-US" dirty="0" smtClean="0"/>
              <a:t> pairs in the system the phase space density of states 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2616" y="1288524"/>
            <a:ext cx="563043" cy="371609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 bwMode="auto">
          <a:xfrm>
            <a:off x="7236296" y="2492896"/>
            <a:ext cx="576064" cy="491309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683568" y="3645024"/>
            <a:ext cx="914400" cy="9144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endParaRPr lang="en-US" dirty="0" smtClean="0"/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endParaRPr lang="en-US" dirty="0"/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endParaRPr lang="en-US" dirty="0" smtClean="0"/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dirty="0" smtClean="0"/>
              <a:t>Multiplicity of</a:t>
            </a: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endParaRPr lang="en-US" dirty="0"/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endParaRPr lang="en-US" dirty="0" smtClean="0"/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dirty="0" smtClean="0"/>
              <a:t>Momentum distribution</a:t>
            </a: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endParaRPr lang="en-US" dirty="0" smtClean="0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67944" y="4365104"/>
            <a:ext cx="2949454" cy="1672488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5736" y="4725144"/>
            <a:ext cx="563043" cy="371609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683568" y="3573016"/>
            <a:ext cx="914400" cy="9144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dirty="0" smtClean="0">
                <a:solidFill>
                  <a:srgbClr val="0000FF"/>
                </a:solidFill>
              </a:rPr>
              <a:t>Sum over all possible </a:t>
            </a:r>
            <a:r>
              <a:rPr lang="en-US" dirty="0" err="1" smtClean="0">
                <a:solidFill>
                  <a:srgbClr val="0000FF"/>
                </a:solidFill>
              </a:rPr>
              <a:t>ccbar</a:t>
            </a:r>
            <a:r>
              <a:rPr lang="en-US" dirty="0" smtClean="0">
                <a:solidFill>
                  <a:srgbClr val="0000FF"/>
                </a:solidFill>
              </a:rPr>
              <a:t> pairs </a:t>
            </a:r>
            <a:r>
              <a:rPr lang="en-US" dirty="0" smtClean="0"/>
              <a:t>after </a:t>
            </a:r>
            <a:r>
              <a:rPr lang="en-US" dirty="0" smtClean="0">
                <a:solidFill>
                  <a:srgbClr val="0000FF"/>
                </a:solidFill>
              </a:rPr>
              <a:t>integration of the relative coordinates </a:t>
            </a: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dirty="0" smtClean="0"/>
              <a:t>Integration over all N-2 left particles. </a:t>
            </a:r>
          </a:p>
        </p:txBody>
      </p:sp>
    </p:spTree>
    <p:extLst>
      <p:ext uri="{BB962C8B-B14F-4D97-AF65-F5344CB8AC3E}">
        <p14:creationId xmlns:p14="http://schemas.microsoft.com/office/powerpoint/2010/main" val="436023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20F2564-FC3D-455B-A5C4-38AA51E8D585}" type="slidenum">
              <a:rPr lang="de-DE" smtClean="0"/>
              <a:pPr/>
              <a:t>6</a:t>
            </a:fld>
            <a:endParaRPr lang="de-DE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3" y="2046384"/>
            <a:ext cx="4392488" cy="1926530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611560" y="1268760"/>
            <a:ext cx="914400" cy="9144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dirty="0" smtClean="0"/>
              <a:t>The Wigner density of the state              is different for S and P states</a:t>
            </a: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dirty="0" smtClean="0"/>
              <a:t>We choose the simplest possible parametrization</a:t>
            </a: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endParaRPr lang="en-US" dirty="0"/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endParaRPr lang="en-US" dirty="0" smtClean="0"/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endParaRPr lang="en-US" dirty="0"/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endParaRPr lang="en-US" dirty="0" smtClean="0"/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endParaRPr lang="en-US" dirty="0"/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endParaRPr lang="en-US" dirty="0" smtClean="0"/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endParaRPr lang="en-US" dirty="0"/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dirty="0" smtClean="0"/>
              <a:t>Where  </a:t>
            </a:r>
            <a:r>
              <a:rPr lang="el-GR" dirty="0" smtClean="0"/>
              <a:t>σ</a:t>
            </a:r>
            <a:r>
              <a:rPr lang="en-US" dirty="0" smtClean="0"/>
              <a:t> reproduces the </a:t>
            </a:r>
            <a:r>
              <a:rPr lang="en-US" dirty="0" err="1" smtClean="0"/>
              <a:t>rms</a:t>
            </a:r>
            <a:r>
              <a:rPr lang="en-US" dirty="0" smtClean="0"/>
              <a:t> radius of the vacuum c </a:t>
            </a:r>
            <a:r>
              <a:rPr lang="en-US" dirty="0" err="1" smtClean="0"/>
              <a:t>cbar</a:t>
            </a:r>
            <a:r>
              <a:rPr lang="en-US" dirty="0" smtClean="0"/>
              <a:t> state  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5936" y="1268760"/>
            <a:ext cx="563043" cy="37160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5"/>
              <p:cNvSpPr txBox="1"/>
              <p:nvPr/>
            </p:nvSpPr>
            <p:spPr>
              <a:xfrm>
                <a:off x="5292080" y="2058746"/>
                <a:ext cx="2170787" cy="199605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𝑟</m:t>
                      </m:r>
                      <m:r>
                        <a:rPr lang="en-US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𝑟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𝑐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−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𝑟</m:t>
                          </m:r>
                        </m:e>
                        <m:sub>
                          <m:acc>
                            <m:accPr>
                              <m:chr m:val="̅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𝑐</m:t>
                              </m:r>
                            </m:e>
                          </m:acc>
                        </m:sub>
                      </m:sSub>
                    </m:oMath>
                  </m:oMathPara>
                </a14:m>
                <a:endParaRPr lang="en-US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𝑝</m:t>
                      </m:r>
                      <m:r>
                        <a:rPr lang="en-US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𝑐</m:t>
                              </m:r>
                            </m:sub>
                          </m:sSub>
                          <m:r>
                            <a:rPr lang="en-US" i="1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𝑝</m:t>
                              </m:r>
                            </m:e>
                            <m:sub>
                              <m:acc>
                                <m:accPr>
                                  <m:chr m:val="̅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𝑐</m:t>
                                  </m:r>
                                </m:e>
                              </m:acc>
                            </m:sub>
                          </m:sSub>
                        </m:num>
                        <m:den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dirty="0"/>
              </a:p>
              <a:p>
                <a:endParaRPr lang="en-US" sz="1500" dirty="0"/>
              </a:p>
              <a:p>
                <a:r>
                  <a:rPr lang="en-US" sz="1500" dirty="0"/>
                  <a:t>D : degeneracy of </a:t>
                </a:r>
                <a:r>
                  <a:rPr lang="el-GR" sz="1500" dirty="0"/>
                  <a:t>Φ</a:t>
                </a:r>
                <a:endParaRPr lang="en-US" sz="1500" dirty="0"/>
              </a:p>
              <a:p>
                <a:r>
                  <a:rPr lang="en-US" sz="1500" dirty="0"/>
                  <a:t>d</a:t>
                </a:r>
                <a:r>
                  <a:rPr lang="en-US" sz="1500" baseline="-25000" dirty="0"/>
                  <a:t>1</a:t>
                </a:r>
                <a:r>
                  <a:rPr lang="en-US" sz="1500" dirty="0"/>
                  <a:t> : degeneracy of c</a:t>
                </a:r>
              </a:p>
              <a:p>
                <a:r>
                  <a:rPr lang="en-US" sz="1500" dirty="0"/>
                  <a:t>d</a:t>
                </a:r>
                <a:r>
                  <a:rPr lang="en-US" sz="1500" baseline="-25000" dirty="0"/>
                  <a:t>2</a:t>
                </a:r>
                <a:r>
                  <a:rPr lang="en-US" sz="1500" dirty="0"/>
                  <a:t> : degeneracy of </a:t>
                </a:r>
                <a:r>
                  <a:rPr lang="en-US" sz="1500" dirty="0" err="1" smtClean="0"/>
                  <a:t>cbar</a:t>
                </a:r>
                <a:endParaRPr lang="en-US" sz="1500" dirty="0"/>
              </a:p>
              <a:p>
                <a:r>
                  <a:rPr lang="en-US" sz="1500" dirty="0"/>
                  <a:t>σ ~ radius of </a:t>
                </a:r>
                <a:r>
                  <a:rPr lang="el-GR" sz="1500" dirty="0"/>
                  <a:t>Φ</a:t>
                </a:r>
                <a:endParaRPr lang="en-US" sz="1500" dirty="0"/>
              </a:p>
            </p:txBody>
          </p:sp>
        </mc:Choice>
        <mc:Fallback xmlns="">
          <p:sp>
            <p:nvSpPr>
              <p:cNvPr id="7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2080" y="2058746"/>
                <a:ext cx="2170787" cy="1996059"/>
              </a:xfrm>
              <a:prstGeom prst="rect">
                <a:avLst/>
              </a:prstGeom>
              <a:blipFill>
                <a:blip r:embed="rId4"/>
                <a:stretch>
                  <a:fillRect l="-1124" b="-24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Imag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77525" y="4365104"/>
            <a:ext cx="563043" cy="37160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1112917" y="4797152"/>
                <a:ext cx="368350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>
                          <a:latin typeface="Cambria Math"/>
                          <a:ea typeface="Cambria Math"/>
                        </a:rPr>
                        <m:t>Φ</m:t>
                      </m:r>
                      <m:r>
                        <a:rPr lang="en-US" i="1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US" i="1">
                          <a:latin typeface="Cambria Math"/>
                          <a:ea typeface="Cambria Math"/>
                        </a:rPr>
                        <m:t>𝐽</m:t>
                      </m:r>
                      <m:r>
                        <a:rPr lang="en-US" i="1">
                          <a:latin typeface="Cambria Math"/>
                          <a:ea typeface="Cambria Math"/>
                        </a:rPr>
                        <m:t>/</m:t>
                      </m:r>
                      <m:r>
                        <a:rPr lang="en-US" i="1">
                          <a:latin typeface="Cambria Math"/>
                          <a:ea typeface="Cambria Math"/>
                        </a:rPr>
                        <m:t>𝜓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1</m:t>
                          </m:r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𝑆</m:t>
                          </m:r>
                        </m:e>
                      </m:d>
                      <m:r>
                        <a:rPr lang="en-US" i="1">
                          <a:latin typeface="Cambria Math"/>
                          <a:ea typeface="Cambria Math"/>
                        </a:rPr>
                        <m:t>,   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𝜒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𝑐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1</m:t>
                          </m:r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𝑃</m:t>
                          </m:r>
                        </m:e>
                      </m:d>
                      <m:r>
                        <a:rPr lang="en-US" i="1">
                          <a:latin typeface="Cambria Math"/>
                          <a:ea typeface="Cambria Math"/>
                        </a:rPr>
                        <m:t>, 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  </m:t>
                          </m:r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𝜓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′</m:t>
                          </m:r>
                        </m:sup>
                      </m:sSup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2</m:t>
                          </m:r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𝑆</m:t>
                          </m: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2917" y="4797152"/>
                <a:ext cx="3683509" cy="369332"/>
              </a:xfrm>
              <a:prstGeom prst="rect">
                <a:avLst/>
              </a:prstGeom>
              <a:blipFill>
                <a:blip r:embed="rId5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itre 1"/>
          <p:cNvSpPr txBox="1">
            <a:spLocks/>
          </p:cNvSpPr>
          <p:nvPr/>
        </p:nvSpPr>
        <p:spPr>
          <a:xfrm>
            <a:off x="287339" y="225425"/>
            <a:ext cx="8605837" cy="490538"/>
          </a:xfrm>
          <a:prstGeom prst="rect">
            <a:avLst/>
          </a:prstGeo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pitchFamily="34" charset="0"/>
              </a:defRPr>
            </a:lvl5pPr>
            <a:lvl6pPr marL="457144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pitchFamily="34" charset="0"/>
              </a:defRPr>
            </a:lvl6pPr>
            <a:lvl7pPr marL="914287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pitchFamily="34" charset="0"/>
              </a:defRPr>
            </a:lvl7pPr>
            <a:lvl8pPr marL="1371431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pitchFamily="34" charset="0"/>
              </a:defRPr>
            </a:lvl8pPr>
            <a:lvl9pPr marL="1828574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pitchFamily="34" charset="0"/>
              </a:defRPr>
            </a:lvl9pPr>
          </a:lstStyle>
          <a:p>
            <a:pPr defTabSz="914400"/>
            <a:r>
              <a:rPr lang="en-US" kern="0" smtClean="0"/>
              <a:t>                 Wigner Density Formalism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3974414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6CB60A-4D97-4E08-93CA-E4297F5AFD4A}" type="slidenum">
              <a:rPr lang="de-DE" smtClean="0"/>
              <a:pPr/>
              <a:t>7</a:t>
            </a:fld>
            <a:endParaRPr lang="de-DE"/>
          </a:p>
        </p:txBody>
      </p:sp>
      <p:sp>
        <p:nvSpPr>
          <p:cNvPr id="4" name="ZoneTexte 3"/>
          <p:cNvSpPr txBox="1"/>
          <p:nvPr/>
        </p:nvSpPr>
        <p:spPr>
          <a:xfrm>
            <a:off x="287339" y="1064035"/>
            <a:ext cx="70839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(Innsbruck) tuned PYTHIA reproduces FONLL </a:t>
            </a:r>
            <a:r>
              <a:rPr lang="en-US" dirty="0" smtClean="0"/>
              <a:t>calculations </a:t>
            </a:r>
            <a:endParaRPr lang="en-US" dirty="0" smtClean="0"/>
          </a:p>
          <a:p>
            <a:r>
              <a:rPr lang="en-US" dirty="0" smtClean="0"/>
              <a:t> but in addition it </a:t>
            </a:r>
            <a:r>
              <a:rPr lang="en-US" dirty="0" smtClean="0">
                <a:solidFill>
                  <a:srgbClr val="0099FF"/>
                </a:solidFill>
              </a:rPr>
              <a:t>keeps the </a:t>
            </a:r>
            <a:r>
              <a:rPr lang="en-US" dirty="0" err="1" smtClean="0">
                <a:solidFill>
                  <a:srgbClr val="0099FF"/>
                </a:solidFill>
              </a:rPr>
              <a:t>ccbar</a:t>
            </a:r>
            <a:r>
              <a:rPr lang="en-US" dirty="0">
                <a:solidFill>
                  <a:srgbClr val="0099FF"/>
                </a:solidFill>
              </a:rPr>
              <a:t> </a:t>
            </a:r>
            <a:r>
              <a:rPr lang="en-US" dirty="0" smtClean="0">
                <a:solidFill>
                  <a:srgbClr val="0099FF"/>
                </a:solidFill>
              </a:rPr>
              <a:t> correlation </a:t>
            </a:r>
            <a:r>
              <a:rPr lang="en-US" dirty="0" smtClean="0"/>
              <a:t>(not known in FONLL)</a:t>
            </a:r>
            <a:endParaRPr lang="en-US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572" y="1710366"/>
            <a:ext cx="3220308" cy="2572319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519" y="4302750"/>
            <a:ext cx="3222057" cy="2304425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92080" y="1724891"/>
            <a:ext cx="3222605" cy="2481406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2051720" y="4901306"/>
            <a:ext cx="132760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Tuned Pythia:</a:t>
            </a:r>
          </a:p>
          <a:p>
            <a:r>
              <a:rPr lang="en-US" sz="1400" dirty="0" smtClean="0"/>
              <a:t>distribution</a:t>
            </a:r>
          </a:p>
          <a:p>
            <a:r>
              <a:rPr lang="en-US" sz="1400" dirty="0" smtClean="0"/>
              <a:t>of  </a:t>
            </a:r>
            <a:r>
              <a:rPr lang="en-US" sz="1400" dirty="0" err="1" smtClean="0"/>
              <a:t>p</a:t>
            </a:r>
            <a:r>
              <a:rPr lang="en-US" sz="1400" baseline="-25000" dirty="0" err="1" smtClean="0"/>
              <a:t>rel</a:t>
            </a:r>
            <a:r>
              <a:rPr lang="en-US" sz="1400" baseline="-25000" dirty="0" smtClean="0"/>
              <a:t> </a:t>
            </a:r>
            <a:r>
              <a:rPr lang="en-US" sz="1400" dirty="0" smtClean="0"/>
              <a:t> in </a:t>
            </a:r>
            <a:r>
              <a:rPr lang="en-US" sz="1400" dirty="0" err="1" smtClean="0"/>
              <a:t>c.m</a:t>
            </a:r>
            <a:r>
              <a:rPr lang="en-US" sz="1400" dirty="0" smtClean="0"/>
              <a:t>. </a:t>
            </a:r>
            <a:endParaRPr lang="en-US" sz="1400" dirty="0"/>
          </a:p>
        </p:txBody>
      </p:sp>
      <p:sp>
        <p:nvSpPr>
          <p:cNvPr id="9" name="Titre 1"/>
          <p:cNvSpPr txBox="1">
            <a:spLocks/>
          </p:cNvSpPr>
          <p:nvPr/>
        </p:nvSpPr>
        <p:spPr bwMode="auto">
          <a:xfrm>
            <a:off x="431960" y="309582"/>
            <a:ext cx="8605837" cy="490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pitchFamily="34" charset="0"/>
              </a:defRPr>
            </a:lvl5pPr>
            <a:lvl6pPr marL="457144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pitchFamily="34" charset="0"/>
              </a:defRPr>
            </a:lvl6pPr>
            <a:lvl7pPr marL="914287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pitchFamily="34" charset="0"/>
              </a:defRPr>
            </a:lvl7pPr>
            <a:lvl8pPr marL="1371431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pitchFamily="34" charset="0"/>
              </a:defRPr>
            </a:lvl8pPr>
            <a:lvl9pPr marL="1828574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pitchFamily="34" charset="0"/>
              </a:defRPr>
            </a:lvl9pPr>
          </a:lstStyle>
          <a:p>
            <a:pPr defTabSz="914400"/>
            <a:r>
              <a:rPr lang="en-US" kern="0" smtClean="0"/>
              <a:t>                 Wigner Density Formalism</a:t>
            </a:r>
            <a:endParaRPr lang="en-US" kern="0" dirty="0"/>
          </a:p>
        </p:txBody>
      </p:sp>
      <p:sp>
        <p:nvSpPr>
          <p:cNvPr id="10" name="ZoneTexte 9"/>
          <p:cNvSpPr txBox="1"/>
          <p:nvPr/>
        </p:nvSpPr>
        <p:spPr>
          <a:xfrm>
            <a:off x="4139952" y="4581128"/>
            <a:ext cx="38609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</a:t>
            </a:r>
            <a:r>
              <a:rPr lang="en-US" dirty="0" smtClean="0"/>
              <a:t>ut quite </a:t>
            </a:r>
            <a:r>
              <a:rPr lang="en-US" dirty="0" smtClean="0"/>
              <a:t>different relative momenta 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at RHIC and LHC</a:t>
            </a:r>
            <a:endParaRPr lang="en-US" dirty="0"/>
          </a:p>
        </p:txBody>
      </p:sp>
      <p:sp>
        <p:nvSpPr>
          <p:cNvPr id="12" name="ZoneTexte 11"/>
          <p:cNvSpPr txBox="1"/>
          <p:nvPr/>
        </p:nvSpPr>
        <p:spPr>
          <a:xfrm>
            <a:off x="3491880" y="2146831"/>
            <a:ext cx="159530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Distribution of</a:t>
            </a:r>
            <a:br>
              <a:rPr lang="fr-FR" dirty="0" smtClean="0"/>
            </a:br>
            <a:r>
              <a:rPr lang="fr-FR" dirty="0" err="1" smtClean="0"/>
              <a:t>charm</a:t>
            </a:r>
            <a:r>
              <a:rPr lang="fr-FR" dirty="0" smtClean="0"/>
              <a:t> quarks</a:t>
            </a:r>
          </a:p>
          <a:p>
            <a:r>
              <a:rPr lang="fr-FR" dirty="0" err="1" smtClean="0"/>
              <a:t>agrees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80950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6CB60A-4D97-4E08-93CA-E4297F5AFD4A}" type="slidenum">
              <a:rPr lang="de-DE" smtClean="0"/>
              <a:pPr/>
              <a:t>8</a:t>
            </a:fld>
            <a:endParaRPr lang="de-DE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006248"/>
            <a:ext cx="3528392" cy="2807538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2913" y="1107484"/>
            <a:ext cx="3888432" cy="2905735"/>
          </a:xfrm>
          <a:prstGeom prst="rect">
            <a:avLst/>
          </a:prstGeom>
        </p:spPr>
      </p:pic>
      <p:sp>
        <p:nvSpPr>
          <p:cNvPr id="6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000" dirty="0"/>
              <a:t>pp: comparison with </a:t>
            </a:r>
            <a:r>
              <a:rPr lang="en-US" sz="3000" dirty="0" err="1" smtClean="0"/>
              <a:t>Phenix</a:t>
            </a:r>
            <a:r>
              <a:rPr lang="en-US" sz="3000" dirty="0" smtClean="0"/>
              <a:t> </a:t>
            </a:r>
            <a:r>
              <a:rPr lang="en-US" sz="3000" dirty="0"/>
              <a:t>data</a:t>
            </a: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504" y="3694515"/>
            <a:ext cx="3589305" cy="2785613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4499992" y="4293096"/>
            <a:ext cx="3813865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Good agreement for </a:t>
            </a:r>
          </a:p>
          <a:p>
            <a:r>
              <a:rPr lang="en-US" dirty="0" smtClean="0"/>
              <a:t>rapidity </a:t>
            </a:r>
            <a:r>
              <a:rPr lang="en-US" dirty="0" smtClean="0"/>
              <a:t>spectra</a:t>
            </a:r>
            <a:endParaRPr lang="en-US" dirty="0" smtClean="0"/>
          </a:p>
          <a:p>
            <a:r>
              <a:rPr lang="en-US" dirty="0" err="1" smtClean="0"/>
              <a:t>pt</a:t>
            </a:r>
            <a:r>
              <a:rPr lang="en-US" dirty="0" smtClean="0"/>
              <a:t> </a:t>
            </a:r>
            <a:r>
              <a:rPr lang="en-US" dirty="0" smtClean="0"/>
              <a:t>spectra </a:t>
            </a:r>
            <a:r>
              <a:rPr lang="en-US" dirty="0" smtClean="0"/>
              <a:t>at |y| &lt; 0.35</a:t>
            </a:r>
          </a:p>
          <a:p>
            <a:r>
              <a:rPr lang="en-US" dirty="0" err="1"/>
              <a:t>p</a:t>
            </a:r>
            <a:r>
              <a:rPr lang="en-US" dirty="0" err="1" smtClean="0"/>
              <a:t>t</a:t>
            </a:r>
            <a:r>
              <a:rPr lang="en-US" dirty="0" smtClean="0"/>
              <a:t> </a:t>
            </a:r>
            <a:r>
              <a:rPr lang="en-US" dirty="0" smtClean="0"/>
              <a:t>spectra </a:t>
            </a:r>
            <a:r>
              <a:rPr lang="en-US" dirty="0" smtClean="0"/>
              <a:t>at 1.25 &lt; |y| &lt; 2.2</a:t>
            </a:r>
          </a:p>
          <a:p>
            <a:endParaRPr lang="en-US" dirty="0"/>
          </a:p>
          <a:p>
            <a:r>
              <a:rPr lang="en-US" dirty="0" smtClean="0">
                <a:solidFill>
                  <a:srgbClr val="0099FF"/>
                </a:solidFill>
              </a:rPr>
              <a:t>Feeding at RHIC not very important</a:t>
            </a:r>
            <a:endParaRPr lang="en-US" dirty="0">
              <a:solidFill>
                <a:srgbClr val="0099FF"/>
              </a:solidFill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3149196" y="1255455"/>
            <a:ext cx="504056" cy="216024"/>
          </a:xfrm>
          <a:prstGeom prst="rect">
            <a:avLst/>
          </a:prstGeom>
          <a:noFill/>
          <a:ln w="19050">
            <a:solidFill>
              <a:srgbClr val="FF0000"/>
            </a:solidFill>
          </a:ln>
          <a:effectLst>
            <a:outerShdw blurRad="127000" dist="76201" dir="2700000" algn="ctr" rotWithShape="0">
              <a:srgbClr val="C0C0C0"/>
            </a:outerShdw>
          </a:effectLst>
        </p:spPr>
        <p:txBody>
          <a:bodyPr lIns="0" tIns="0" rIns="0" bIns="0" rtlCol="0" anchor="ctr"/>
          <a:lstStyle/>
          <a:p>
            <a:pPr algn="ctr" eaLnBrk="1">
              <a:lnSpc>
                <a:spcPct val="114000"/>
              </a:lnSpc>
            </a:pPr>
            <a:endParaRPr lang="en-US" sz="13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2843808" y="3933056"/>
            <a:ext cx="648072" cy="216024"/>
          </a:xfrm>
          <a:prstGeom prst="rect">
            <a:avLst/>
          </a:prstGeom>
          <a:noFill/>
          <a:ln w="19050">
            <a:solidFill>
              <a:srgbClr val="FF0000"/>
            </a:solidFill>
          </a:ln>
          <a:effectLst>
            <a:outerShdw blurRad="127000" dist="76201" dir="2700000" algn="ctr" rotWithShape="0">
              <a:srgbClr val="C0C0C0"/>
            </a:outerShdw>
          </a:effectLst>
        </p:spPr>
        <p:txBody>
          <a:bodyPr lIns="0" tIns="0" rIns="0" bIns="0" rtlCol="0" anchor="ctr"/>
          <a:lstStyle/>
          <a:p>
            <a:pPr algn="ctr" eaLnBrk="1">
              <a:lnSpc>
                <a:spcPct val="114000"/>
              </a:lnSpc>
            </a:pPr>
            <a:endParaRPr lang="en-US" sz="1300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823871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000" dirty="0"/>
              <a:t>pp: comparison with ALICE data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idx="1"/>
          </p:nvPr>
        </p:nvSpPr>
        <p:spPr>
          <a:xfrm>
            <a:off x="1234694" y="1359228"/>
            <a:ext cx="6599370" cy="494514"/>
          </a:xfrm>
        </p:spPr>
        <p:txBody>
          <a:bodyPr/>
          <a:lstStyle/>
          <a:p>
            <a:r>
              <a:rPr lang="en-US" b="0" dirty="0">
                <a:solidFill>
                  <a:srgbClr val="FF0000"/>
                </a:solidFill>
              </a:rPr>
              <a:t> </a:t>
            </a:r>
            <a:r>
              <a:rPr lang="en-US" b="0" dirty="0" smtClean="0">
                <a:solidFill>
                  <a:srgbClr val="FF0000"/>
                </a:solidFill>
              </a:rPr>
              <a:t>  </a:t>
            </a:r>
            <a:r>
              <a:rPr lang="en-US" b="0" dirty="0" smtClean="0">
                <a:solidFill>
                  <a:srgbClr val="0099FF"/>
                </a:solidFill>
              </a:rPr>
              <a:t>same </a:t>
            </a:r>
            <a:r>
              <a:rPr lang="en-US" b="0" dirty="0" err="1">
                <a:solidFill>
                  <a:srgbClr val="0099FF"/>
                </a:solidFill>
              </a:rPr>
              <a:t>charmonia</a:t>
            </a:r>
            <a:r>
              <a:rPr lang="en-US" b="0" dirty="0">
                <a:solidFill>
                  <a:srgbClr val="0099FF"/>
                </a:solidFill>
              </a:rPr>
              <a:t> radii as </a:t>
            </a:r>
            <a:r>
              <a:rPr lang="en-US" b="0" dirty="0" smtClean="0">
                <a:solidFill>
                  <a:srgbClr val="0099FF"/>
                </a:solidFill>
              </a:rPr>
              <a:t>at RHIC </a:t>
            </a:r>
            <a:endParaRPr lang="en-US" b="0" dirty="0">
              <a:solidFill>
                <a:srgbClr val="0099FF"/>
              </a:solidFill>
            </a:endParaRPr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71600" y="2289846"/>
            <a:ext cx="3369260" cy="2795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16016" y="2289846"/>
            <a:ext cx="3473622" cy="2831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107504" y="5030657"/>
            <a:ext cx="1922512" cy="9144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dirty="0" smtClean="0"/>
              <a:t>                                         </a:t>
            </a:r>
            <a:r>
              <a:rPr lang="en-US" dirty="0" smtClean="0">
                <a:solidFill>
                  <a:srgbClr val="0099FF"/>
                </a:solidFill>
              </a:rPr>
              <a:t>Important </a:t>
            </a:r>
            <a:r>
              <a:rPr lang="en-US" dirty="0">
                <a:solidFill>
                  <a:srgbClr val="0099FF"/>
                </a:solidFill>
              </a:rPr>
              <a:t>contribution of feeding</a:t>
            </a: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endParaRPr lang="en-US" dirty="0" smtClean="0">
              <a:solidFill>
                <a:srgbClr val="FF0000"/>
              </a:solidFill>
            </a:endParaRP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dirty="0">
                <a:solidFill>
                  <a:srgbClr val="FF0000"/>
                </a:solidFill>
              </a:rPr>
              <a:t>T</a:t>
            </a:r>
            <a:r>
              <a:rPr lang="en-US" dirty="0" smtClean="0">
                <a:solidFill>
                  <a:srgbClr val="FF0000"/>
                </a:solidFill>
              </a:rPr>
              <a:t>he observed J/</a:t>
            </a:r>
            <a:r>
              <a:rPr lang="el-GR" dirty="0" smtClean="0">
                <a:solidFill>
                  <a:srgbClr val="FF0000"/>
                </a:solidFill>
              </a:rPr>
              <a:t>ψ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data in pp at RHIC and LHC can be well described by Wigner dens</a:t>
            </a:r>
            <a:r>
              <a:rPr lang="en-US" dirty="0" smtClean="0"/>
              <a:t>.</a:t>
            </a:r>
            <a:endParaRPr lang="en-US" dirty="0"/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endParaRPr lang="en-US" dirty="0" smtClean="0">
              <a:solidFill>
                <a:srgbClr val="FF0000"/>
              </a:solidFill>
            </a:endParaRP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133090931"/>
      </p:ext>
    </p:extLst>
  </p:cSld>
  <p:clrMapOvr>
    <a:masterClrMapping/>
  </p:clrMapOvr>
</p:sld>
</file>

<file path=ppt/theme/theme1.xml><?xml version="1.0" encoding="utf-8"?>
<a:theme xmlns:a="http://schemas.openxmlformats.org/drawingml/2006/main" name="1_Benutzerdefiniertes Design">
  <a:themeElements>
    <a:clrScheme name="1_Benutzerdefiniertes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Benutzerdefiniertes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3366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3366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  <a:txDef>
      <a:spPr>
        <a:noFill/>
      </a:spPr>
      <a:bodyPr wrap="square" rtlCol="0">
        <a:noAutofit/>
      </a:bodyPr>
      <a:lstStyle>
        <a:defPPr marL="285750" indent="-285750">
          <a:lnSpc>
            <a:spcPct val="110000"/>
          </a:lnSpc>
          <a:spcAft>
            <a:spcPts val="300"/>
          </a:spcAft>
          <a:buClr>
            <a:srgbClr val="FFC000"/>
          </a:buClr>
          <a:buFont typeface="Wingdings" panose="05000000000000000000" pitchFamily="2" charset="2"/>
          <a:buChar char="§"/>
          <a:defRPr dirty="0" smtClean="0"/>
        </a:defPPr>
      </a:lstStyle>
    </a:txDef>
  </a:objectDefaults>
  <a:extraClrSchemeLst>
    <a:extraClrScheme>
      <a:clrScheme name="1_Benutzerdefiniertes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enutzerdefiniertes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enutzerdefiniertes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enutzerdefiniertes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enutzerdefiniertes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enutzerdefiniertes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enutzerdefiniertes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enutzerdefiniertes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enutzerdefiniertes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enutzerdefiniertes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enutzerdefiniertes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enutzerdefiniertes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Benutzerdefiniertes Design">
  <a:themeElements>
    <a:clrScheme name="1_Benutzerdefiniertes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Benutzerdefiniertes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E6E6FF"/>
        </a:solidFill>
        <a:ln>
          <a:noFill/>
        </a:ln>
        <a:effectLst>
          <a:outerShdw blurRad="127000" dist="76201" dir="2700000" algn="ctr" rotWithShape="0">
            <a:srgbClr val="C0C0C0"/>
          </a:outerShdw>
        </a:effectLst>
      </a:spPr>
      <a:bodyPr lIns="0" tIns="0" rIns="0" bIns="0"/>
      <a:lstStyle>
        <a:defPPr eaLnBrk="1">
          <a:lnSpc>
            <a:spcPct val="114000"/>
          </a:lnSpc>
          <a:defRPr sz="1300" dirty="0">
            <a:solidFill>
              <a:schemeClr val="tx1"/>
            </a:solidFill>
            <a:latin typeface="+mj-lt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3366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1_Benutzerdefiniertes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enutzerdefiniertes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enutzerdefiniertes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enutzerdefiniertes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enutzerdefiniertes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enutzerdefiniertes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enutzerdefiniertes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enutzerdefiniertes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enutzerdefiniertes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enutzerdefiniertes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enutzerdefiniertes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enutzerdefiniertes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4_Default Design">
  <a:themeElements>
    <a:clrScheme name="4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4_Default Design">
      <a:majorFont>
        <a:latin typeface="Kimberley Alternate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4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25787</TotalTime>
  <Words>2103</Words>
  <Application>Microsoft Office PowerPoint</Application>
  <PresentationFormat>Affichage à l'écran (4:3)</PresentationFormat>
  <Paragraphs>388</Paragraphs>
  <Slides>30</Slides>
  <Notes>2</Notes>
  <HiddenSlides>0</HiddenSlides>
  <MMClips>0</MMClips>
  <ScaleCrop>false</ScaleCrop>
  <HeadingPairs>
    <vt:vector size="8" baseType="variant">
      <vt:variant>
        <vt:lpstr>Polices utilisées</vt:lpstr>
      </vt:variant>
      <vt:variant>
        <vt:i4>13</vt:i4>
      </vt:variant>
      <vt:variant>
        <vt:lpstr>Thème</vt:lpstr>
      </vt:variant>
      <vt:variant>
        <vt:i4>3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30</vt:i4>
      </vt:variant>
    </vt:vector>
  </HeadingPairs>
  <TitlesOfParts>
    <vt:vector size="47" baseType="lpstr">
      <vt:lpstr>Arial</vt:lpstr>
      <vt:lpstr>Arial Narrow</vt:lpstr>
      <vt:lpstr>Calibri</vt:lpstr>
      <vt:lpstr>Cambria Math</vt:lpstr>
      <vt:lpstr>Constantia</vt:lpstr>
      <vt:lpstr>Courier New</vt:lpstr>
      <vt:lpstr>Kimberley Alternate</vt:lpstr>
      <vt:lpstr>Mathematica1</vt:lpstr>
      <vt:lpstr>StarSymbol</vt:lpstr>
      <vt:lpstr>Times New Roman</vt:lpstr>
      <vt:lpstr>Trebuchet MS</vt:lpstr>
      <vt:lpstr>Verdana</vt:lpstr>
      <vt:lpstr>Wingdings</vt:lpstr>
      <vt:lpstr>1_Benutzerdefiniertes Design</vt:lpstr>
      <vt:lpstr>2_Benutzerdefiniertes Design</vt:lpstr>
      <vt:lpstr>4_Default Design</vt:lpstr>
      <vt:lpstr>Acrobat Document</vt:lpstr>
      <vt:lpstr>Présentation PowerPoint</vt:lpstr>
      <vt:lpstr>Présentation PowerPoint</vt:lpstr>
      <vt:lpstr>             J/ψ production in p+p collisions</vt:lpstr>
      <vt:lpstr>Présentation PowerPoint</vt:lpstr>
      <vt:lpstr>                 Wigner Density Formalism</vt:lpstr>
      <vt:lpstr>Présentation PowerPoint</vt:lpstr>
      <vt:lpstr> </vt:lpstr>
      <vt:lpstr>pp: comparison with Phenix data</vt:lpstr>
      <vt:lpstr>pp: comparison with ALICE data</vt:lpstr>
      <vt:lpstr>Présentation PowerPoint</vt:lpstr>
      <vt:lpstr>                   AA: without any QGP</vt:lpstr>
      <vt:lpstr>Présentation PowerPoint</vt:lpstr>
      <vt:lpstr>The different processes which influences the J/ψ yield</vt:lpstr>
      <vt:lpstr>             HQ interactions with the QGP Phys.Rev.C 78 (2008) 014904  </vt:lpstr>
      <vt:lpstr>Présentation PowerPoint</vt:lpstr>
      <vt:lpstr>         J/ψ creation in heavy ion collisions</vt:lpstr>
      <vt:lpstr>         J/ψ creation in heavy ion collisions</vt:lpstr>
      <vt:lpstr>            J/ψ creation in heavy ion collisions</vt:lpstr>
      <vt:lpstr>           J/ψ creation in heavy ion collisions</vt:lpstr>
      <vt:lpstr>                                Local Rate</vt:lpstr>
      <vt:lpstr>          Interaction of c and cbar in the QGP</vt:lpstr>
      <vt:lpstr>            Consequences of the c cbar Interaction </vt:lpstr>
      <vt:lpstr>                  Influence of the Corona</vt:lpstr>
      <vt:lpstr>                   Comparison with ALICE data</vt:lpstr>
      <vt:lpstr>              Comparison with ALICE data</vt:lpstr>
      <vt:lpstr>                 Comparison with ALICE data</vt:lpstr>
      <vt:lpstr>Summary</vt:lpstr>
      <vt:lpstr>Présentation PowerPoint</vt:lpstr>
      <vt:lpstr>    new description of c and cbar potential interaction</vt:lpstr>
      <vt:lpstr>    new description of c and cbar potential interaction</vt:lpstr>
    </vt:vector>
  </TitlesOfParts>
  <Company>GSI Helmholzzentrum für Schwerionenforschung mbH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Neutron star properties from nuclear reactions</dc:title>
  <dc:creator>Leifels, Yvonne Dr.</dc:creator>
  <cp:lastModifiedBy>Joerg AICHELIN</cp:lastModifiedBy>
  <cp:revision>872</cp:revision>
  <cp:lastPrinted>2022-09-28T11:21:27Z</cp:lastPrinted>
  <dcterms:created xsi:type="dcterms:W3CDTF">2013-09-17T21:52:04Z</dcterms:created>
  <dcterms:modified xsi:type="dcterms:W3CDTF">2023-01-10T22:19:44Z</dcterms:modified>
</cp:coreProperties>
</file>