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2"/>
  </p:notesMasterIdLst>
  <p:sldIdLst>
    <p:sldId id="256" r:id="rId5"/>
    <p:sldId id="2104" r:id="rId6"/>
    <p:sldId id="2105" r:id="rId7"/>
    <p:sldId id="2095" r:id="rId8"/>
    <p:sldId id="2106" r:id="rId9"/>
    <p:sldId id="258" r:id="rId10"/>
    <p:sldId id="264" r:id="rId11"/>
    <p:sldId id="261" r:id="rId12"/>
    <p:sldId id="266" r:id="rId13"/>
    <p:sldId id="262" r:id="rId14"/>
    <p:sldId id="263" r:id="rId15"/>
    <p:sldId id="269" r:id="rId16"/>
    <p:sldId id="267" r:id="rId17"/>
    <p:sldId id="280" r:id="rId18"/>
    <p:sldId id="2107" r:id="rId19"/>
    <p:sldId id="268" r:id="rId20"/>
    <p:sldId id="25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24"/>
    <p:restoredTop sz="94694"/>
  </p:normalViewPr>
  <p:slideViewPr>
    <p:cSldViewPr snapToGrid="0" snapToObjects="1">
      <p:cViewPr varScale="1">
        <p:scale>
          <a:sx n="68" d="100"/>
          <a:sy n="68" d="100"/>
        </p:scale>
        <p:origin x="13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12/13/2023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4C6E50E-3840-229D-97E9-6585956B40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1963" y="981075"/>
            <a:ext cx="11499850" cy="50657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D9BCDB3-24E9-1B4D-0A74-4298674A9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7522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/>
            </a:lvl1pPr>
          </a:lstStyle>
          <a:p>
            <a:pPr algn="ctr"/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18873" y="6311898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42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724400" y="6218237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5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5"/>
            <a:ext cx="432486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00" b="1">
                <a:solidFill>
                  <a:schemeClr val="bg2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7" r:id="rId4"/>
    <p:sldLayoutId id="2147483668" r:id="rId5"/>
    <p:sldLayoutId id="214748366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Muon-Ion Collider at BNL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4" y="5086055"/>
            <a:ext cx="10334625" cy="746185"/>
          </a:xfrm>
        </p:spPr>
        <p:txBody>
          <a:bodyPr/>
          <a:lstStyle/>
          <a:p>
            <a:r>
              <a:rPr lang="en-US" dirty="0"/>
              <a:t>December 13 – 15, 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Christoph Montag, BNL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Muon-Ion Collider Workshop</a:t>
            </a:r>
          </a:p>
          <a:p>
            <a:r>
              <a:rPr lang="en-US" dirty="0"/>
              <a:t>Rice University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46A72E-DB4F-88F1-5F44-5BC58A1238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F67563-BAB5-B956-270E-C2644DA5E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332C1FD-40E7-ABFE-572E-B85C87BC590C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Beam-beam parameter: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Limit for hadron beams (RHIC, LHC, …):</a:t>
                </a:r>
                <a:r>
                  <a:rPr lang="el-GR" dirty="0"/>
                  <a:t> ζ</a:t>
                </a:r>
                <a:r>
                  <a:rPr lang="en-US" dirty="0"/>
                  <a:t> = 0.015</a:t>
                </a:r>
              </a:p>
              <a:p>
                <a:r>
                  <a:rPr lang="en-US" dirty="0"/>
                  <a:t>MUIC: </a:t>
                </a:r>
                <a:r>
                  <a:rPr lang="el-GR" dirty="0"/>
                  <a:t>ζ</a:t>
                </a:r>
                <a:r>
                  <a:rPr lang="en-US" dirty="0"/>
                  <a:t> = 1.55</a:t>
                </a:r>
              </a:p>
              <a:p>
                <a:r>
                  <a:rPr lang="en-US" dirty="0"/>
                  <a:t>Remedy: reduce muon bunch charge by factor 100, increase number of bunches by factor 100 </a:t>
                </a:r>
              </a:p>
              <a:p>
                <a:r>
                  <a:rPr lang="en-US" dirty="0"/>
                  <a:t>Consequence: no impact on luminosity, proton beam current increases to 375 mA (RHIC: 300 mA, EIC: 1 A)</a:t>
                </a:r>
              </a:p>
              <a:p>
                <a:r>
                  <a:rPr lang="en-US" dirty="0">
                    <a:solidFill>
                      <a:srgbClr val="00B050"/>
                    </a:solidFill>
                  </a:rPr>
                  <a:t>Luminosity is still at 3*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332C1FD-40E7-ABFE-572E-B85C87BC59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742" t="-2286" r="-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88358D4C-A00A-7CC4-5464-09B81F649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041" y="1242829"/>
            <a:ext cx="3447373" cy="172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52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1D50C8-B036-3605-CDA1-AF1A071C25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EAD4D6-9B11-27BB-19DB-75370F7FC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replacement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A1A921A-475F-06EB-3712-7281D2B85C3A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61963" y="981075"/>
                <a:ext cx="11499850" cy="5285089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Muon bunches deplete over a few thousand turns and need to be refilled</a:t>
                </a:r>
              </a:p>
              <a:p>
                <a:r>
                  <a:rPr lang="en-US" dirty="0"/>
                  <a:t>MUIC replacement frequency: 15 Hz</a:t>
                </a:r>
              </a:p>
              <a:p>
                <a:r>
                  <a:rPr lang="en-US" dirty="0"/>
                  <a:t>Each replacement causes hadron beam emittance growth </a:t>
                </a:r>
              </a:p>
              <a:p>
                <a:r>
                  <a:rPr lang="en-US" dirty="0"/>
                  <a:t>Growth rate: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MUIC: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=0.27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, using reduced beam-beam parameter </a:t>
                </a:r>
                <a:r>
                  <a:rPr lang="el-GR" dirty="0"/>
                  <a:t>ζ</a:t>
                </a:r>
                <a:r>
                  <a:rPr lang="en-US" dirty="0"/>
                  <a:t> = 0.015 (100 bunches)</a:t>
                </a:r>
              </a:p>
              <a:p>
                <a:r>
                  <a:rPr lang="en-US" dirty="0"/>
                  <a:t>If we only collide and blow up one proton bunch for ~3 seconds at a time, then we need 3600/3=1200 proton bunches in the machine to have sufficient time for each bunch to cool down within 1 hour. Same number of proton bunches as in EIC</a:t>
                </a:r>
              </a:p>
              <a:p>
                <a:r>
                  <a:rPr lang="en-US" dirty="0"/>
                  <a:t>Instead of 100 muon bunches, only one at 15 Hz – so </a:t>
                </a:r>
                <a:r>
                  <a:rPr lang="en-US" dirty="0">
                    <a:solidFill>
                      <a:srgbClr val="FF0000"/>
                    </a:solidFill>
                  </a:rPr>
                  <a:t>luminosity drops by factor 100, to 3*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  </a:t>
                </a:r>
                <a:endParaRPr lang="en-US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2A1A921A-475F-06EB-3712-7281D2B85C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61963" y="981075"/>
                <a:ext cx="11499850" cy="5285089"/>
              </a:xfrm>
              <a:blipFill>
                <a:blip r:embed="rId2"/>
                <a:stretch>
                  <a:fillRect l="-636" t="-1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oup of math symbols&#10;&#10;Description automatically generated">
            <a:extLst>
              <a:ext uri="{FF2B5EF4-FFF2-40B4-BE49-F238E27FC236}">
                <a16:creationId xmlns:a16="http://schemas.microsoft.com/office/drawing/2014/main" id="{6DCABEBD-BECC-BA97-E859-BBB818A47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819" y="2597033"/>
            <a:ext cx="3563479" cy="133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44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9A6EAB-1B1B-3284-38F5-8CAF2EC56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63A938-CFAA-0368-138F-0B14DC500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Approach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0394E7D-A713-8E61-1A15-1DBBD0172D73}"/>
                  </a:ext>
                </a:extLst>
              </p:cNvPr>
              <p:cNvSpPr txBox="1"/>
              <p:nvPr/>
            </p:nvSpPr>
            <p:spPr>
              <a:xfrm>
                <a:off x="718055" y="956226"/>
                <a:ext cx="10520251" cy="52629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70C0"/>
                    </a:solidFill>
                  </a:rPr>
                  <a:t>So far, we just reduced bunch intensities and adjusted number of bunches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All limitations presented so far also depend on the beam emittances – space charge, </a:t>
                </a:r>
                <a:r>
                  <a:rPr lang="en-US" sz="2400" dirty="0" err="1"/>
                  <a:t>intrabeam</a:t>
                </a:r>
                <a:r>
                  <a:rPr lang="en-US" sz="2400" dirty="0"/>
                  <a:t> scattering, beam-beam all favor large emittances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70C0"/>
                    </a:solidFill>
                  </a:rPr>
                  <a:t>Let’s increase the transverse muon and proton emittances</a:t>
                </a:r>
                <a:r>
                  <a:rPr lang="en-US" sz="2400" dirty="0"/>
                  <a:t> by factor 15: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Space charge tune shift </a:t>
                </a:r>
                <a:r>
                  <a:rPr lang="el-GR" sz="2400" dirty="0"/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</m:oMath>
                </a14:m>
                <a:r>
                  <a:rPr lang="en-US" sz="2400" dirty="0"/>
                  <a:t>= 0.008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 err="1"/>
                  <a:t>Intrabeam</a:t>
                </a:r>
                <a:r>
                  <a:rPr lang="en-US" sz="2400" dirty="0"/>
                  <a:t> scattering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=225 times longer – about 2 hours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0000"/>
                    </a:solidFill>
                  </a:rPr>
                  <a:t>Beam-beam parameter </a:t>
                </a:r>
                <a:r>
                  <a:rPr lang="el-GR" sz="2400" dirty="0">
                    <a:solidFill>
                      <a:srgbClr val="FF0000"/>
                    </a:solidFill>
                  </a:rPr>
                  <a:t>ζ</a:t>
                </a:r>
                <a:r>
                  <a:rPr lang="en-US" sz="2400" dirty="0">
                    <a:solidFill>
                      <a:srgbClr val="FF0000"/>
                    </a:solidFill>
                  </a:rPr>
                  <a:t> = 0.1 – factor 7 too large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Now lower the muon bunch charge by that factor 7 to reduce beam-beam: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Beam-beam parameter OK for protons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B050"/>
                    </a:solidFill>
                  </a:rPr>
                  <a:t>Muon replacement OK </a:t>
                </a:r>
                <a:r>
                  <a:rPr lang="en-US" sz="2400" dirty="0"/>
                  <a:t>for </a:t>
                </a:r>
                <a:r>
                  <a:rPr lang="en-US" sz="2400" dirty="0">
                    <a:solidFill>
                      <a:srgbClr val="FF0000"/>
                    </a:solidFill>
                  </a:rPr>
                  <a:t>1200 proton bunches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B050"/>
                    </a:solidFill>
                  </a:rPr>
                  <a:t>Luminosity reduced by factor 7*15=100, to 7*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0394E7D-A713-8E61-1A15-1DBBD0172D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055" y="956226"/>
                <a:ext cx="10520251" cy="5262979"/>
              </a:xfrm>
              <a:prstGeom prst="rect">
                <a:avLst/>
              </a:prstGeom>
              <a:blipFill>
                <a:blip r:embed="rId2"/>
                <a:stretch>
                  <a:fillRect l="-811" t="-811" r="-695" b="-1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8987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994C36-C26F-6947-A39D-F894ABAA7E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231481-EBAE-E890-7360-63874DFA6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80" y="0"/>
            <a:ext cx="7239698" cy="825178"/>
          </a:xfrm>
        </p:spPr>
        <p:txBody>
          <a:bodyPr/>
          <a:lstStyle/>
          <a:p>
            <a:r>
              <a:rPr lang="en-US" dirty="0"/>
              <a:t>Challenges and Downsides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0371CFC7-BC06-83B6-3EE0-6CFA8D10772F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15-fold emittance increase results in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e>
                    </m:rad>
                  </m:oMath>
                </a14:m>
                <a:r>
                  <a:rPr lang="en-US" dirty="0"/>
                  <a:t> = 4-fold larger beam sizes in focusing magnets outside detector (and everywhere else)</a:t>
                </a:r>
              </a:p>
              <a:p>
                <a:r>
                  <a:rPr lang="en-US" dirty="0"/>
                  <a:t>Required large apertures may not allow reaching the necessary gradients</a:t>
                </a:r>
              </a:p>
              <a:p>
                <a:r>
                  <a:rPr lang="en-US" dirty="0"/>
                  <a:t>RMS muon </a:t>
                </a:r>
                <a:r>
                  <a:rPr lang="en-US" dirty="0">
                    <a:solidFill>
                      <a:srgbClr val="FF0000"/>
                    </a:solidFill>
                  </a:rPr>
                  <a:t>beam divergence at IP </a:t>
                </a:r>
                <a:r>
                  <a:rPr lang="en-US" dirty="0"/>
                  <a:t>is 2 </a:t>
                </a:r>
                <a:r>
                  <a:rPr lang="en-US" dirty="0" err="1"/>
                  <a:t>mrad</a:t>
                </a:r>
                <a:r>
                  <a:rPr lang="en-US" dirty="0"/>
                  <a:t>, and 0.5 </a:t>
                </a:r>
                <a:r>
                  <a:rPr lang="en-US" dirty="0" err="1"/>
                  <a:t>mrad</a:t>
                </a:r>
                <a:r>
                  <a:rPr lang="en-US" dirty="0"/>
                  <a:t> for protons with nominal emittance, factor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dirty="0"/>
                  <a:t> larger after 3 sec blow-up due to replacement</a:t>
                </a:r>
              </a:p>
              <a:p>
                <a:r>
                  <a:rPr lang="en-US" dirty="0"/>
                  <a:t>Large beam sizes and divergences require a </a:t>
                </a:r>
                <a:r>
                  <a:rPr lang="en-US" dirty="0">
                    <a:solidFill>
                      <a:srgbClr val="FF0000"/>
                    </a:solidFill>
                  </a:rPr>
                  <a:t>large crossing angle </a:t>
                </a:r>
                <a:r>
                  <a:rPr lang="en-US" dirty="0"/>
                  <a:t>to separate muons and protons into their respective focusing channels</a:t>
                </a:r>
              </a:p>
              <a:p>
                <a:r>
                  <a:rPr lang="en-US" dirty="0"/>
                  <a:t>Large crossing angle means </a:t>
                </a:r>
                <a:r>
                  <a:rPr lang="en-US" dirty="0">
                    <a:solidFill>
                      <a:srgbClr val="FF0000"/>
                    </a:solidFill>
                  </a:rPr>
                  <a:t>high crab cavity voltages </a:t>
                </a:r>
                <a:r>
                  <a:rPr lang="en-US" dirty="0"/>
                  <a:t>and </a:t>
                </a:r>
                <a:r>
                  <a:rPr lang="en-US" dirty="0">
                    <a:solidFill>
                      <a:srgbClr val="FF0000"/>
                    </a:solidFill>
                  </a:rPr>
                  <a:t>challenging beam dynamics</a:t>
                </a:r>
              </a:p>
              <a:p>
                <a:r>
                  <a:rPr lang="en-US" dirty="0"/>
                  <a:t>Large beam divergences </a:t>
                </a:r>
                <a:r>
                  <a:rPr lang="en-US" dirty="0">
                    <a:solidFill>
                      <a:srgbClr val="FF0000"/>
                    </a:solidFill>
                  </a:rPr>
                  <a:t>don’t allow detection of low-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particles </a:t>
                </a:r>
                <a:r>
                  <a:rPr lang="en-US" dirty="0"/>
                  <a:t>by Roman Pots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0371CFC7-BC06-83B6-3EE0-6CFA8D1077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742" t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9198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28609" y="4292262"/>
            <a:ext cx="4913525" cy="218146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0070C0"/>
                </a:solidFill>
              </a:rPr>
              <a:t>Multi-stage separation: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Electrons from protons – 25mrad crossing angle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Protons from neutrons – separator dipole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Electrons from Bethe-</a:t>
            </a:r>
            <a:r>
              <a:rPr lang="en-US" dirty="0" err="1"/>
              <a:t>Heitler</a:t>
            </a:r>
            <a:r>
              <a:rPr lang="en-US" dirty="0"/>
              <a:t> photons for luminosity monitoring – separator dipole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140552-B4A2-4204-83BE-8D945B8C7DDD}"/>
              </a:ext>
            </a:extLst>
          </p:cNvPr>
          <p:cNvSpPr txBox="1"/>
          <p:nvPr/>
        </p:nvSpPr>
        <p:spPr>
          <a:xfrm>
            <a:off x="80052" y="884324"/>
            <a:ext cx="536208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     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luminosity: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 for high luminosity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Limited IR chromaticity contributions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Large final focus quadrupole aperture</a:t>
            </a:r>
          </a:p>
          <a:p>
            <a:pPr lvl="1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requirements: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Large detector acceptance for forward-scattered particles, and safe passing of synchrotron radiation fan – even larger magnet apertures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Forward spectrometer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 machine elements within +/- 4.5m from the 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Space for luminosity detector, neutron detector, “Roman Pots”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104596-0373-4CA9-A3D9-FCF4DC6D638C}"/>
              </a:ext>
            </a:extLst>
          </p:cNvPr>
          <p:cNvSpPr txBox="1"/>
          <p:nvPr/>
        </p:nvSpPr>
        <p:spPr>
          <a:xfrm>
            <a:off x="528610" y="61708"/>
            <a:ext cx="49135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EIC Inner IR Layout</a:t>
            </a:r>
          </a:p>
        </p:txBody>
      </p:sp>
      <p:pic>
        <p:nvPicPr>
          <p:cNvPr id="9" name="Content Placeholder 13">
            <a:extLst>
              <a:ext uri="{FF2B5EF4-FFF2-40B4-BE49-F238E27FC236}">
                <a16:creationId xmlns:a16="http://schemas.microsoft.com/office/drawing/2014/main" id="{1283C8FF-25DE-44D6-B4B9-0FEEDDA0A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135" y="1078776"/>
            <a:ext cx="6545816" cy="47068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97AACC3-D4B4-58B4-90E4-AD213E7ED851}"/>
                  </a:ext>
                </a:extLst>
              </p:cNvPr>
              <p:cNvSpPr txBox="1"/>
              <p:nvPr/>
            </p:nvSpPr>
            <p:spPr>
              <a:xfrm>
                <a:off x="4493464" y="5934670"/>
                <a:ext cx="758406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MUIC: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B050"/>
                    </a:solidFill>
                  </a:rPr>
                  <a:t>No synchrotron radiation fan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00"/>
                    </a:solidFill>
                  </a:rPr>
                  <a:t>Much smaller (</a:t>
                </a:r>
                <a:r>
                  <a:rPr lang="en-US" dirty="0" err="1">
                    <a:solidFill>
                      <a:srgbClr val="FF0000"/>
                    </a:solidFill>
                  </a:rPr>
                  <a:t>horiz</a:t>
                </a:r>
                <a:r>
                  <a:rPr lang="en-US" dirty="0">
                    <a:solidFill>
                      <a:srgbClr val="FF0000"/>
                    </a:solidFill>
                  </a:rPr>
                  <a:t>.)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β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dirty="0"/>
                  <a:t>- larger </a:t>
                </a:r>
                <a:r>
                  <a:rPr lang="el-GR" dirty="0"/>
                  <a:t>β</a:t>
                </a:r>
                <a:r>
                  <a:rPr lang="en-US" dirty="0"/>
                  <a:t> and therefore beam size in magnets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97AACC3-D4B4-58B4-90E4-AD213E7ED8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3464" y="5934670"/>
                <a:ext cx="7584064" cy="923330"/>
              </a:xfrm>
              <a:prstGeom prst="rect">
                <a:avLst/>
              </a:prstGeom>
              <a:blipFill>
                <a:blip r:embed="rId3"/>
                <a:stretch>
                  <a:fillRect l="-643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0731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07EF06-598C-A1E0-22C2-DC959E21E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F15717-902B-DE75-8B6E-A20751B34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“Staging”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EA4DEAFF-578C-3312-C01F-643A5FC51A2C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Hadron beam benefits from higher energy – beam-beam, space charge, </a:t>
                </a:r>
                <a:r>
                  <a:rPr lang="en-US" dirty="0" err="1"/>
                  <a:t>intrabeam</a:t>
                </a:r>
                <a:r>
                  <a:rPr lang="en-US" dirty="0"/>
                  <a:t> scattering, …</a:t>
                </a:r>
              </a:p>
              <a:p>
                <a:r>
                  <a:rPr lang="en-US" dirty="0"/>
                  <a:t>Replacing the 275 GeV EIC hadron storage ring with a 1 </a:t>
                </a:r>
                <a:r>
                  <a:rPr lang="en-US" dirty="0" err="1"/>
                  <a:t>TeV</a:t>
                </a:r>
                <a:r>
                  <a:rPr lang="en-US" dirty="0"/>
                  <a:t> ring would result in higher luminosity</a:t>
                </a:r>
              </a:p>
              <a:p>
                <a:r>
                  <a:rPr lang="en-US" dirty="0"/>
                  <a:t>Instead of colliding with one hadron bunch out of 1200 at a time, increase total number of bunches by factor 7, and collide with 7 bunches at a time </a:t>
                </a:r>
              </a:p>
              <a:p>
                <a:r>
                  <a:rPr lang="en-US" dirty="0"/>
                  <a:t>This would increase the luminosity by factor 7, to </a:t>
                </a:r>
                <a:r>
                  <a:rPr lang="en-US" dirty="0">
                    <a:solidFill>
                      <a:srgbClr val="00B050"/>
                    </a:solidFill>
                  </a:rPr>
                  <a:t>5</a:t>
                </a:r>
                <a:r>
                  <a:rPr lang="en-US" sz="2400" dirty="0">
                    <a:solidFill>
                      <a:srgbClr val="00B050"/>
                    </a:solidFill>
                  </a:rPr>
                  <a:t>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Note that total number of muons would be unchanged from original proposal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20∗10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EA4DEAFF-578C-3312-C01F-643A5FC51A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742" t="-1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5193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4CC3EB-586A-FEA3-97F1-83D144FF88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B1D468-6A2D-0EE5-D4C6-EADD8937C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80" y="0"/>
            <a:ext cx="3217460" cy="825178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70B626AF-C638-356E-211D-AEBB80D0F9A8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r>
                  <a:rPr lang="en-US" dirty="0"/>
                  <a:t>Muon-ion collider is an exciting, very challenging idea </a:t>
                </a:r>
              </a:p>
              <a:p>
                <a:r>
                  <a:rPr lang="en-US" dirty="0"/>
                  <a:t>Parameter set presented in </a:t>
                </a:r>
                <a:r>
                  <a:rPr lang="en-US" dirty="0" err="1"/>
                  <a:t>arxiv</a:t>
                </a:r>
                <a:r>
                  <a:rPr lang="en-US" dirty="0"/>
                  <a:t> paper is not realistic</a:t>
                </a:r>
              </a:p>
              <a:p>
                <a:r>
                  <a:rPr lang="en-US" dirty="0"/>
                  <a:t>Necessary muon replacement due to short lifetime presents biggest challenge</a:t>
                </a:r>
              </a:p>
              <a:p>
                <a:r>
                  <a:rPr lang="en-US" dirty="0"/>
                  <a:t>A simple approach to stay within typical limitations leads to four orders of magnitude luminosity reduction - 6*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29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More sophisticated approach results in 7*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31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- but with many challenges for IR design and reduced detector acceptance</a:t>
                </a:r>
              </a:p>
              <a:p>
                <a:r>
                  <a:rPr lang="en-US" dirty="0"/>
                  <a:t>These luminosities do not take into account the hadron beam blow-up during collision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70B626AF-C638-356E-211D-AEBB80D0F9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4992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401A9F-4730-FC86-E9B0-9D20C1076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880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EIC Facility layout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1349" y="972671"/>
            <a:ext cx="48221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Hadron Storage Ring comprised of “Blue” and “Yellow” RHIC arcs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Layout breaks RHIC symmetry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Retaining RHIC injector chain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Strong Hadron Cooling in IR12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Electron complex to be installed in existing RHIC tunnel – cost effective</a:t>
            </a:r>
          </a:p>
        </p:txBody>
      </p:sp>
      <p:pic>
        <p:nvPicPr>
          <p:cNvPr id="6" name="Picture 5" descr="A map of a circuit&#10;&#10;Description automatically generated">
            <a:extLst>
              <a:ext uri="{FF2B5EF4-FFF2-40B4-BE49-F238E27FC236}">
                <a16:creationId xmlns:a16="http://schemas.microsoft.com/office/drawing/2014/main" id="{44E61E0C-5001-3507-19C9-1FD8D289A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961" y="897571"/>
            <a:ext cx="4070859" cy="5258194"/>
          </a:xfrm>
          <a:prstGeom prst="rect">
            <a:avLst/>
          </a:prstGeom>
        </p:spPr>
      </p:pic>
      <p:pic>
        <p:nvPicPr>
          <p:cNvPr id="5" name="Content Placeholder 10" descr="A picture containing text, map, circle, diagram&#10;&#10;Description automatically generated">
            <a:extLst>
              <a:ext uri="{FF2B5EF4-FFF2-40B4-BE49-F238E27FC236}">
                <a16:creationId xmlns:a16="http://schemas.microsoft.com/office/drawing/2014/main" id="{9440E3A5-B2B9-0C98-BF5C-7C1E8E9057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227896" y="3890681"/>
            <a:ext cx="1733301" cy="2238567"/>
          </a:xfrm>
        </p:spPr>
      </p:pic>
    </p:spTree>
    <p:extLst>
      <p:ext uri="{BB962C8B-B14F-4D97-AF65-F5344CB8AC3E}">
        <p14:creationId xmlns:p14="http://schemas.microsoft.com/office/powerpoint/2010/main" val="2247074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967" y="193660"/>
            <a:ext cx="11348672" cy="480981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tx1"/>
                </a:solidFill>
              </a:rPr>
              <a:t>EIC e-p Luminosity versus Center-of-Mass Energy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370" y="1690690"/>
            <a:ext cx="6195221" cy="42988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996294-5E2F-4B05-C3D7-6E1622C2BDBB}"/>
              </a:ext>
            </a:extLst>
          </p:cNvPr>
          <p:cNvSpPr txBox="1"/>
          <p:nvPr/>
        </p:nvSpPr>
        <p:spPr>
          <a:xfrm>
            <a:off x="8358626" y="2170998"/>
            <a:ext cx="3117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Electron-nucleon luminosities in e-A collisions are similar within a factor of 2 to 3</a:t>
            </a:r>
          </a:p>
        </p:txBody>
      </p:sp>
    </p:spTree>
    <p:extLst>
      <p:ext uri="{BB962C8B-B14F-4D97-AF65-F5344CB8AC3E}">
        <p14:creationId xmlns:p14="http://schemas.microsoft.com/office/powerpoint/2010/main" val="2808676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4AC78-0C2C-48D1-929E-FF6034C89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EIC Parameters for Highest e-p Luminosity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F81924E-C9E1-44DB-9B73-4A79EF8B34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91077" y="1635340"/>
            <a:ext cx="5544989" cy="293104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642B6F5-3380-46D4-A70E-CD2FF6B73074}"/>
                  </a:ext>
                </a:extLst>
              </p:cNvPr>
              <p:cNvSpPr txBox="1"/>
              <p:nvPr/>
            </p:nvSpPr>
            <p:spPr>
              <a:xfrm>
                <a:off x="680310" y="1459038"/>
                <a:ext cx="4721943" cy="3978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70C0"/>
                    </a:solidFill>
                  </a:rPr>
                  <a:t>Hadron</a:t>
                </a:r>
                <a:r>
                  <a:rPr lang="en-US" sz="2400" dirty="0"/>
                  <a:t> beam parameters </a:t>
                </a:r>
                <a:r>
                  <a:rPr lang="en-US" sz="2400" dirty="0">
                    <a:solidFill>
                      <a:srgbClr val="0070C0"/>
                    </a:solidFill>
                  </a:rPr>
                  <a:t>similar to present RHIC,</a:t>
                </a:r>
                <a:r>
                  <a:rPr lang="en-US" sz="2400" dirty="0"/>
                  <a:t> but </a:t>
                </a:r>
                <a:r>
                  <a:rPr lang="en-US" sz="2400" dirty="0">
                    <a:solidFill>
                      <a:srgbClr val="0070C0"/>
                    </a:solidFill>
                  </a:rPr>
                  <a:t>”flat” beams with an emittance ratio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latin typeface="Cambria Math" panose="02040503050406030204" pitchFamily="18" charset="0"/>
                              </a:rPr>
                              <m:t>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latin typeface="Cambria Math" panose="02040503050406030204" pitchFamily="18" charset="0"/>
                              </a:rPr>
                              <m:t>ε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=0.1 </m:t>
                    </m:r>
                  </m:oMath>
                </a14:m>
                <a:r>
                  <a:rPr lang="en-US" sz="2400" dirty="0"/>
                  <a:t>and </a:t>
                </a:r>
                <a:r>
                  <a:rPr lang="en-US" sz="2400" dirty="0">
                    <a:solidFill>
                      <a:srgbClr val="0070C0"/>
                    </a:solidFill>
                  </a:rPr>
                  <a:t>many more bunches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70C0"/>
                    </a:solidFill>
                  </a:rPr>
                  <a:t>2 hour IBS growth time</a:t>
                </a:r>
                <a:r>
                  <a:rPr lang="en-US" sz="2400" dirty="0"/>
                  <a:t> requires </a:t>
                </a:r>
                <a:r>
                  <a:rPr lang="en-US" sz="2400" dirty="0">
                    <a:solidFill>
                      <a:srgbClr val="0070C0"/>
                    </a:solidFill>
                  </a:rPr>
                  <a:t>Strong Hadron Cooling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0070C0"/>
                    </a:solidFill>
                  </a:rPr>
                  <a:t>Electron</a:t>
                </a:r>
                <a:r>
                  <a:rPr lang="en-US" sz="2400" dirty="0"/>
                  <a:t> beam parameters resemble a </a:t>
                </a:r>
                <a:r>
                  <a:rPr lang="en-US" sz="2400" dirty="0">
                    <a:solidFill>
                      <a:srgbClr val="0070C0"/>
                    </a:solidFill>
                  </a:rPr>
                  <a:t>B-Factory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642B6F5-3380-46D4-A70E-CD2FF6B730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10" y="1459038"/>
                <a:ext cx="4721943" cy="3978846"/>
              </a:xfrm>
              <a:prstGeom prst="rect">
                <a:avLst/>
              </a:prstGeom>
              <a:blipFill>
                <a:blip r:embed="rId3"/>
                <a:stretch>
                  <a:fillRect l="-1809" t="-1072" r="-3618" b="-2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2BD1050-9254-AD16-1ED3-B48EFDADA091}"/>
              </a:ext>
            </a:extLst>
          </p:cNvPr>
          <p:cNvSpPr txBox="1"/>
          <p:nvPr/>
        </p:nvSpPr>
        <p:spPr>
          <a:xfrm>
            <a:off x="2905885" y="5702412"/>
            <a:ext cx="7232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Now, let’s replace the electron ring with a muon ring</a:t>
            </a:r>
          </a:p>
        </p:txBody>
      </p:sp>
    </p:spTree>
    <p:extLst>
      <p:ext uri="{BB962C8B-B14F-4D97-AF65-F5344CB8AC3E}">
        <p14:creationId xmlns:p14="http://schemas.microsoft.com/office/powerpoint/2010/main" val="3738163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F6D9B-FC40-00CB-2C87-E2D899AB8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Muon Collider Facility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5FDB5-EC34-AD60-6D55-4BC159537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6"/>
            <a:ext cx="11049000" cy="183979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Front end: capture muons, convert to bunch train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Cooling: reduce emittance, combine into one bunch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Acceleration: increase energy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Collider ring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FF6F7A-D18C-8974-4B91-C5A2AEE40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5</a:t>
            </a:fld>
            <a:endParaRPr lang="en-US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699F7B-61EA-FDBC-A6EF-A2E31A1C15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571500" y="3665415"/>
            <a:ext cx="11046606" cy="236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31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455894-6BDB-16B0-6752-A1DD503E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06902D-327E-A150-853A-A765EAF5C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MUIC Parameters</a:t>
            </a:r>
          </a:p>
        </p:txBody>
      </p:sp>
      <p:pic>
        <p:nvPicPr>
          <p:cNvPr id="4" name="Picture 3" descr="A close-up of a document&#10;&#10;Description automatically generated">
            <a:extLst>
              <a:ext uri="{FF2B5EF4-FFF2-40B4-BE49-F238E27FC236}">
                <a16:creationId xmlns:a16="http://schemas.microsoft.com/office/drawing/2014/main" id="{91DAB29B-4E05-1EE5-A074-8F121D1AD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790" y="1873495"/>
            <a:ext cx="3829512" cy="4635430"/>
          </a:xfrm>
          <a:prstGeom prst="rect">
            <a:avLst/>
          </a:prstGeom>
        </p:spPr>
      </p:pic>
      <p:pic>
        <p:nvPicPr>
          <p:cNvPr id="7" name="Picture 6" descr="A table with text and numbers&#10;&#10;Description automatically generated">
            <a:extLst>
              <a:ext uri="{FF2B5EF4-FFF2-40B4-BE49-F238E27FC236}">
                <a16:creationId xmlns:a16="http://schemas.microsoft.com/office/drawing/2014/main" id="{D62AC4A3-203D-1013-34CE-BA124A45B4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579" y="1074991"/>
            <a:ext cx="4950893" cy="49823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2C361D-B4EC-11A6-A74A-F671723AE520}"/>
              </a:ext>
            </a:extLst>
          </p:cNvPr>
          <p:cNvSpPr txBox="1"/>
          <p:nvPr/>
        </p:nvSpPr>
        <p:spPr>
          <a:xfrm>
            <a:off x="6778530" y="1301477"/>
            <a:ext cx="424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Parameters taken from Acosta, Li paper</a:t>
            </a:r>
          </a:p>
        </p:txBody>
      </p:sp>
    </p:spTree>
    <p:extLst>
      <p:ext uri="{BB962C8B-B14F-4D97-AF65-F5344CB8AC3E}">
        <p14:creationId xmlns:p14="http://schemas.microsoft.com/office/powerpoint/2010/main" val="1123109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31046D-ED5E-B944-5563-0EDE5BC1B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CFA181-2C89-DD41-A4FC-79C49F0E7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Assumptions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E050E90-129D-AB5D-1AA7-476DEDDD60E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Muon injector can provide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20∗10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dirty="0"/>
                  <a:t>muons at 15 Hz</a:t>
                </a:r>
              </a:p>
              <a:p>
                <a:r>
                  <a:rPr lang="en-US" dirty="0"/>
                  <a:t>Muon beam lifetime is dominated by muon lifetime</a:t>
                </a:r>
              </a:p>
              <a:p>
                <a:r>
                  <a:rPr lang="en-US" dirty="0"/>
                  <a:t>No beam-beam limit for muons due to short lifetime, no emittance blow-up</a:t>
                </a:r>
              </a:p>
              <a:p>
                <a:r>
                  <a:rPr lang="en-US" dirty="0"/>
                  <a:t>Any arbitrary bunch pattern is possible in both muon and hadron ring</a:t>
                </a:r>
              </a:p>
              <a:p>
                <a:r>
                  <a:rPr lang="en-US" dirty="0"/>
                  <a:t>Hadron ring is identical to EIC HSR, with ~30 min turnaround time between stores – </a:t>
                </a:r>
                <a:r>
                  <a:rPr lang="en-US" dirty="0">
                    <a:solidFill>
                      <a:srgbClr val="FF0000"/>
                    </a:solidFill>
                  </a:rPr>
                  <a:t>stores need to be long compared to turnaround time to make this meaningful</a:t>
                </a:r>
              </a:p>
              <a:p>
                <a:r>
                  <a:rPr lang="en-US" dirty="0"/>
                  <a:t>Some form of </a:t>
                </a:r>
                <a:r>
                  <a:rPr lang="en-US" dirty="0">
                    <a:solidFill>
                      <a:srgbClr val="FF0000"/>
                    </a:solidFill>
                  </a:rPr>
                  <a:t>hadron cooling exists with a cooling time of ~1 hour </a:t>
                </a:r>
                <a:r>
                  <a:rPr lang="en-US" dirty="0"/>
                  <a:t>(cautiously optimistic; EIC assumes 2 hours)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4E050E90-129D-AB5D-1AA7-476DEDDD60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742" t="-1564" r="-10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3620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3037C3-08B8-619F-BF05-2CAA45F3C8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FC95B8-DEB4-6E9D-5712-3A3B94D4F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E14CCA7F-67ED-69C8-B55B-626647E5A7D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en-US" dirty="0"/>
                  <a:t>Space charge tune shift: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Reasonable limit for protons:</a:t>
                </a:r>
                <a:r>
                  <a:rPr lang="el-GR" dirty="0"/>
                  <a:t> 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</m:oMath>
                </a14:m>
                <a:r>
                  <a:rPr lang="en-US" dirty="0"/>
                  <a:t>= 0.01</a:t>
                </a:r>
              </a:p>
              <a:p>
                <a:r>
                  <a:rPr lang="en-US" dirty="0"/>
                  <a:t>MUIC: </a:t>
                </a:r>
                <a:r>
                  <a:rPr lang="el-GR" dirty="0"/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𝑠𝑐</m:t>
                        </m:r>
                      </m:sub>
                    </m:sSub>
                  </m:oMath>
                </a14:m>
                <a:r>
                  <a:rPr lang="en-US" dirty="0"/>
                  <a:t>= 0.12</a:t>
                </a:r>
              </a:p>
              <a:p>
                <a:r>
                  <a:rPr lang="en-US" dirty="0"/>
                  <a:t>Remedy: reduce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/>
                  <a:t> by factor ~12</a:t>
                </a:r>
              </a:p>
              <a:p>
                <a:r>
                  <a:rPr lang="en-US" dirty="0"/>
                  <a:t>Consequence: </a:t>
                </a:r>
                <a:r>
                  <a:rPr lang="en-US" dirty="0">
                    <a:solidFill>
                      <a:srgbClr val="FF0000"/>
                    </a:solidFill>
                  </a:rPr>
                  <a:t>luminosity drops by factor 12, to 6*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E14CCA7F-67ED-69C8-B55B-626647E5A7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742" t="-1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9129E221-919A-79EB-4D04-656A1DC60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813" y="1666488"/>
            <a:ext cx="3122819" cy="116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80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D72C39-3F72-31F0-1B85-E5DE70A09C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/>
            <a:fld id="{933A556B-7C63-244D-9B7C-B0EA8042B330}" type="slidenum">
              <a:rPr lang="en-US" smtClean="0"/>
              <a:pPr algn="ctr"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533089-0AF6-DF36-2CE1-A98C4A16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Intrabeam</a:t>
            </a:r>
            <a:r>
              <a:rPr lang="en-US" dirty="0"/>
              <a:t>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68C0538-6296-BEF3-266B-E64DE906D033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61963" y="981075"/>
                <a:ext cx="11245723" cy="5065713"/>
              </a:xfrm>
            </p:spPr>
            <p:txBody>
              <a:bodyPr/>
              <a:lstStyle/>
              <a:p>
                <a:r>
                  <a:rPr lang="en-US" dirty="0"/>
                  <a:t>Horizontal proton emittance growth time with proposed numbers from paper: ~30 seconds (EIC HSR: 2 hours)</a:t>
                </a:r>
              </a:p>
              <a:p>
                <a:r>
                  <a:rPr lang="en-US" dirty="0"/>
                  <a:t>Growth rate scales linearly with bunch intensity, so we have to lower the proton bunch intensity by a factor 240 to get to 2 hours</a:t>
                </a:r>
              </a:p>
              <a:p>
                <a:r>
                  <a:rPr lang="en-US" dirty="0"/>
                  <a:t>That’s another factor 20 on top of the space charge reduction (previous slide)</a:t>
                </a:r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Luminosity drops to 3*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31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𝑠𝑒𝑐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68C0538-6296-BEF3-266B-E64DE906D0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61963" y="981075"/>
                <a:ext cx="11245723" cy="5065713"/>
              </a:xfrm>
              <a:blipFill>
                <a:blip r:embed="rId2"/>
                <a:stretch>
                  <a:fillRect l="-759" t="-1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6506946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IC_PPT_Template_Widescreen_0923" id="{B3C6C6E8-A343-9F46-9C14-8D262507CB52}" vid="{B0F72776-BFD3-D14D-97CB-9DB1BA4DAE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DC25A386985D4D9C8290A9164CEF14" ma:contentTypeVersion="3" ma:contentTypeDescription="Create a new document." ma:contentTypeScope="" ma:versionID="4733f5963f51fac17c4a7581402530f4">
  <xsd:schema xmlns:xsd="http://www.w3.org/2001/XMLSchema" xmlns:xs="http://www.w3.org/2001/XMLSchema" xmlns:p="http://schemas.microsoft.com/office/2006/metadata/properties" xmlns:ns2="529a15d4-1790-4751-ae5d-38613b265d38" targetNamespace="http://schemas.microsoft.com/office/2006/metadata/properties" ma:root="true" ma:fieldsID="d044e8944dcdc3d347e2a6707ccad318" ns2:_="">
    <xsd:import namespace="529a15d4-1790-4751-ae5d-38613b265d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9a15d4-1790-4751-ae5d-38613b265d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209D19-ECD3-440E-A44C-BD3D2F2668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3155C97-93AE-4177-A39C-ECB812270D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9a15d4-1790-4751-ae5d-38613b265d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65637A3-DEB1-4C7D-9F81-D2184D65C3B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EIC_PPT_Template_Widescreen_0923</Template>
  <TotalTime>225</TotalTime>
  <Words>1121</Words>
  <Application>Microsoft Office PowerPoint</Application>
  <PresentationFormat>Widescreen</PresentationFormat>
  <Paragraphs>134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Cambria Math</vt:lpstr>
      <vt:lpstr>BNL</vt:lpstr>
      <vt:lpstr>Muon-Ion Collider at BNL</vt:lpstr>
      <vt:lpstr>EIC Facility layout</vt:lpstr>
      <vt:lpstr>EIC e-p Luminosity versus Center-of-Mass Energy</vt:lpstr>
      <vt:lpstr>EIC Parameters for Highest e-p Luminosity</vt:lpstr>
      <vt:lpstr>Muon Collider Facility Overview</vt:lpstr>
      <vt:lpstr>MUIC Parameters</vt:lpstr>
      <vt:lpstr>Assumptions</vt:lpstr>
      <vt:lpstr>Space Charge</vt:lpstr>
      <vt:lpstr>Intrabeam Scattering</vt:lpstr>
      <vt:lpstr>Beam-beam</vt:lpstr>
      <vt:lpstr>Muon replacement</vt:lpstr>
      <vt:lpstr>Alternative Approach</vt:lpstr>
      <vt:lpstr>Challenges and Downsides </vt:lpstr>
      <vt:lpstr>PowerPoint Presentation</vt:lpstr>
      <vt:lpstr>“Staging”</vt:lpstr>
      <vt:lpstr>Summary</vt:lpstr>
      <vt:lpstr>PowerPoint Presentation</vt:lpstr>
    </vt:vector>
  </TitlesOfParts>
  <Manager/>
  <Company>Brookhaven National Laboratory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Thelen, Mary Ellen</dc:creator>
  <cp:keywords/>
  <dc:description/>
  <cp:lastModifiedBy>Montag, Christoph</cp:lastModifiedBy>
  <cp:revision>50</cp:revision>
  <dcterms:created xsi:type="dcterms:W3CDTF">2023-09-12T20:39:44Z</dcterms:created>
  <dcterms:modified xsi:type="dcterms:W3CDTF">2023-12-13T20:13:56Z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0x01010064DC25A386985D4D9C8290A9164CEF14</vt:lpwstr>
  </property>
</Properties>
</file>