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62"/>
  </p:notesMasterIdLst>
  <p:handoutMasterIdLst>
    <p:handoutMasterId r:id="rId63"/>
  </p:handoutMasterIdLst>
  <p:sldIdLst>
    <p:sldId id="294" r:id="rId2"/>
    <p:sldId id="2673" r:id="rId3"/>
    <p:sldId id="2669" r:id="rId4"/>
    <p:sldId id="2670" r:id="rId5"/>
    <p:sldId id="2674" r:id="rId6"/>
    <p:sldId id="2675" r:id="rId7"/>
    <p:sldId id="2657" r:id="rId8"/>
    <p:sldId id="2676" r:id="rId9"/>
    <p:sldId id="2680" r:id="rId10"/>
    <p:sldId id="2681" r:id="rId11"/>
    <p:sldId id="2682" r:id="rId12"/>
    <p:sldId id="2602" r:id="rId13"/>
    <p:sldId id="2470" r:id="rId14"/>
    <p:sldId id="2539" r:id="rId15"/>
    <p:sldId id="2666" r:id="rId16"/>
    <p:sldId id="2468" r:id="rId17"/>
    <p:sldId id="2668" r:id="rId18"/>
    <p:sldId id="2570" r:id="rId19"/>
    <p:sldId id="2667" r:id="rId20"/>
    <p:sldId id="2538" r:id="rId21"/>
    <p:sldId id="2549" r:id="rId22"/>
    <p:sldId id="2659" r:id="rId23"/>
    <p:sldId id="2677" r:id="rId24"/>
    <p:sldId id="2662" r:id="rId25"/>
    <p:sldId id="2678" r:id="rId26"/>
    <p:sldId id="2679" r:id="rId27"/>
    <p:sldId id="2683" r:id="rId28"/>
    <p:sldId id="2482" r:id="rId29"/>
    <p:sldId id="2684" r:id="rId30"/>
    <p:sldId id="299" r:id="rId31"/>
    <p:sldId id="309" r:id="rId32"/>
    <p:sldId id="2653" r:id="rId33"/>
    <p:sldId id="2612" r:id="rId34"/>
    <p:sldId id="2616" r:id="rId35"/>
    <p:sldId id="2663" r:id="rId36"/>
    <p:sldId id="2480" r:id="rId37"/>
    <p:sldId id="502" r:id="rId38"/>
    <p:sldId id="2623" r:id="rId39"/>
    <p:sldId id="2532" r:id="rId40"/>
    <p:sldId id="2622" r:id="rId41"/>
    <p:sldId id="314" r:id="rId42"/>
    <p:sldId id="311" r:id="rId43"/>
    <p:sldId id="2495" r:id="rId44"/>
    <p:sldId id="2492" r:id="rId45"/>
    <p:sldId id="2493" r:id="rId46"/>
    <p:sldId id="2481" r:id="rId47"/>
    <p:sldId id="2496" r:id="rId48"/>
    <p:sldId id="486" r:id="rId49"/>
    <p:sldId id="498" r:id="rId50"/>
    <p:sldId id="487" r:id="rId51"/>
    <p:sldId id="2501" r:id="rId52"/>
    <p:sldId id="2566" r:id="rId53"/>
    <p:sldId id="2559" r:id="rId54"/>
    <p:sldId id="256" r:id="rId55"/>
    <p:sldId id="257" r:id="rId56"/>
    <p:sldId id="2562" r:id="rId57"/>
    <p:sldId id="2563" r:id="rId58"/>
    <p:sldId id="2558" r:id="rId59"/>
    <p:sldId id="313" r:id="rId60"/>
    <p:sldId id="2486" r:id="rId61"/>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04040"/>
    <a:srgbClr val="97D7EB"/>
    <a:srgbClr val="98D7EA"/>
    <a:srgbClr val="98D7EB"/>
    <a:srgbClr val="50504E"/>
    <a:srgbClr val="4E4E4E"/>
    <a:srgbClr val="004C97"/>
    <a:srgbClr val="63666A"/>
    <a:srgbClr val="99D6EA"/>
    <a:srgbClr val="50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08" autoAdjust="0"/>
    <p:restoredTop sz="95958"/>
  </p:normalViewPr>
  <p:slideViewPr>
    <p:cSldViewPr snapToGrid="0" snapToObjects="1" showGuides="1">
      <p:cViewPr varScale="1">
        <p:scale>
          <a:sx n="148" d="100"/>
          <a:sy n="148" d="100"/>
        </p:scale>
        <p:origin x="472" y="176"/>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sorterViewPr>
    <p:cViewPr>
      <p:scale>
        <a:sx n="80" d="100"/>
        <a:sy n="8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12/12/23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12/12/23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7</a:t>
            </a:fld>
            <a:endParaRPr lang="en-US"/>
          </a:p>
        </p:txBody>
      </p:sp>
    </p:spTree>
    <p:extLst>
      <p:ext uri="{BB962C8B-B14F-4D97-AF65-F5344CB8AC3E}">
        <p14:creationId xmlns:p14="http://schemas.microsoft.com/office/powerpoint/2010/main" val="1226666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20</a:t>
            </a:fld>
            <a:endParaRPr lang="en-US"/>
          </a:p>
        </p:txBody>
      </p:sp>
    </p:spTree>
    <p:extLst>
      <p:ext uri="{BB962C8B-B14F-4D97-AF65-F5344CB8AC3E}">
        <p14:creationId xmlns:p14="http://schemas.microsoft.com/office/powerpoint/2010/main" val="2689463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21</a:t>
            </a:fld>
            <a:endParaRPr lang="en-US"/>
          </a:p>
        </p:txBody>
      </p:sp>
    </p:spTree>
    <p:extLst>
      <p:ext uri="{BB962C8B-B14F-4D97-AF65-F5344CB8AC3E}">
        <p14:creationId xmlns:p14="http://schemas.microsoft.com/office/powerpoint/2010/main" val="3643749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22</a:t>
            </a:fld>
            <a:endParaRPr lang="en-US"/>
          </a:p>
        </p:txBody>
      </p:sp>
    </p:spTree>
    <p:extLst>
      <p:ext uri="{BB962C8B-B14F-4D97-AF65-F5344CB8AC3E}">
        <p14:creationId xmlns:p14="http://schemas.microsoft.com/office/powerpoint/2010/main" val="1943346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23</a:t>
            </a:fld>
            <a:endParaRPr lang="en-US"/>
          </a:p>
        </p:txBody>
      </p:sp>
    </p:spTree>
    <p:extLst>
      <p:ext uri="{BB962C8B-B14F-4D97-AF65-F5344CB8AC3E}">
        <p14:creationId xmlns:p14="http://schemas.microsoft.com/office/powerpoint/2010/main" val="2788423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25</a:t>
            </a:fld>
            <a:endParaRPr lang="en-US"/>
          </a:p>
        </p:txBody>
      </p:sp>
    </p:spTree>
    <p:extLst>
      <p:ext uri="{BB962C8B-B14F-4D97-AF65-F5344CB8AC3E}">
        <p14:creationId xmlns:p14="http://schemas.microsoft.com/office/powerpoint/2010/main" val="2568215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26</a:t>
            </a:fld>
            <a:endParaRPr lang="en-US"/>
          </a:p>
        </p:txBody>
      </p:sp>
    </p:spTree>
    <p:extLst>
      <p:ext uri="{BB962C8B-B14F-4D97-AF65-F5344CB8AC3E}">
        <p14:creationId xmlns:p14="http://schemas.microsoft.com/office/powerpoint/2010/main" val="41641139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34</a:t>
            </a:fld>
            <a:endParaRPr lang="en-US"/>
          </a:p>
        </p:txBody>
      </p:sp>
    </p:spTree>
    <p:extLst>
      <p:ext uri="{BB962C8B-B14F-4D97-AF65-F5344CB8AC3E}">
        <p14:creationId xmlns:p14="http://schemas.microsoft.com/office/powerpoint/2010/main" val="589904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35</a:t>
            </a:fld>
            <a:endParaRPr lang="en-US"/>
          </a:p>
        </p:txBody>
      </p:sp>
    </p:spTree>
    <p:extLst>
      <p:ext uri="{BB962C8B-B14F-4D97-AF65-F5344CB8AC3E}">
        <p14:creationId xmlns:p14="http://schemas.microsoft.com/office/powerpoint/2010/main" val="13283142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39</a:t>
            </a:fld>
            <a:endParaRPr lang="en-US"/>
          </a:p>
        </p:txBody>
      </p:sp>
    </p:spTree>
    <p:extLst>
      <p:ext uri="{BB962C8B-B14F-4D97-AF65-F5344CB8AC3E}">
        <p14:creationId xmlns:p14="http://schemas.microsoft.com/office/powerpoint/2010/main" val="41641139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52</a:t>
            </a:fld>
            <a:endParaRPr lang="en-US"/>
          </a:p>
        </p:txBody>
      </p:sp>
    </p:spTree>
    <p:extLst>
      <p:ext uri="{BB962C8B-B14F-4D97-AF65-F5344CB8AC3E}">
        <p14:creationId xmlns:p14="http://schemas.microsoft.com/office/powerpoint/2010/main" val="1964460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8</a:t>
            </a:fld>
            <a:endParaRPr lang="en-US"/>
          </a:p>
        </p:txBody>
      </p:sp>
    </p:spTree>
    <p:extLst>
      <p:ext uri="{BB962C8B-B14F-4D97-AF65-F5344CB8AC3E}">
        <p14:creationId xmlns:p14="http://schemas.microsoft.com/office/powerpoint/2010/main" val="12049710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53</a:t>
            </a:fld>
            <a:endParaRPr lang="en-US"/>
          </a:p>
        </p:txBody>
      </p:sp>
    </p:spTree>
    <p:extLst>
      <p:ext uri="{BB962C8B-B14F-4D97-AF65-F5344CB8AC3E}">
        <p14:creationId xmlns:p14="http://schemas.microsoft.com/office/powerpoint/2010/main" val="26992712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54</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55</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56</a:t>
            </a:fld>
            <a:endParaRPr lang="en-US"/>
          </a:p>
        </p:txBody>
      </p:sp>
    </p:spTree>
    <p:extLst>
      <p:ext uri="{BB962C8B-B14F-4D97-AF65-F5344CB8AC3E}">
        <p14:creationId xmlns:p14="http://schemas.microsoft.com/office/powerpoint/2010/main" val="24976340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57</a:t>
            </a:fld>
            <a:endParaRPr lang="en-US"/>
          </a:p>
        </p:txBody>
      </p:sp>
    </p:spTree>
    <p:extLst>
      <p:ext uri="{BB962C8B-B14F-4D97-AF65-F5344CB8AC3E}">
        <p14:creationId xmlns:p14="http://schemas.microsoft.com/office/powerpoint/2010/main" val="4854764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58</a:t>
            </a:fld>
            <a:endParaRPr lang="en-US"/>
          </a:p>
        </p:txBody>
      </p:sp>
    </p:spTree>
    <p:extLst>
      <p:ext uri="{BB962C8B-B14F-4D97-AF65-F5344CB8AC3E}">
        <p14:creationId xmlns:p14="http://schemas.microsoft.com/office/powerpoint/2010/main" val="2773271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9</a:t>
            </a:fld>
            <a:endParaRPr lang="en-US"/>
          </a:p>
        </p:txBody>
      </p:sp>
    </p:spTree>
    <p:extLst>
      <p:ext uri="{BB962C8B-B14F-4D97-AF65-F5344CB8AC3E}">
        <p14:creationId xmlns:p14="http://schemas.microsoft.com/office/powerpoint/2010/main" val="3582900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10</a:t>
            </a:fld>
            <a:endParaRPr lang="en-US"/>
          </a:p>
        </p:txBody>
      </p:sp>
    </p:spTree>
    <p:extLst>
      <p:ext uri="{BB962C8B-B14F-4D97-AF65-F5344CB8AC3E}">
        <p14:creationId xmlns:p14="http://schemas.microsoft.com/office/powerpoint/2010/main" val="3527241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11</a:t>
            </a:fld>
            <a:endParaRPr lang="en-US"/>
          </a:p>
        </p:txBody>
      </p:sp>
    </p:spTree>
    <p:extLst>
      <p:ext uri="{BB962C8B-B14F-4D97-AF65-F5344CB8AC3E}">
        <p14:creationId xmlns:p14="http://schemas.microsoft.com/office/powerpoint/2010/main" val="1840960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14</a:t>
            </a:fld>
            <a:endParaRPr lang="en-US"/>
          </a:p>
        </p:txBody>
      </p:sp>
    </p:spTree>
    <p:extLst>
      <p:ext uri="{BB962C8B-B14F-4D97-AF65-F5344CB8AC3E}">
        <p14:creationId xmlns:p14="http://schemas.microsoft.com/office/powerpoint/2010/main" val="2647187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15</a:t>
            </a:fld>
            <a:endParaRPr lang="en-US"/>
          </a:p>
        </p:txBody>
      </p:sp>
    </p:spTree>
    <p:extLst>
      <p:ext uri="{BB962C8B-B14F-4D97-AF65-F5344CB8AC3E}">
        <p14:creationId xmlns:p14="http://schemas.microsoft.com/office/powerpoint/2010/main" val="2454319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18</a:t>
            </a:fld>
            <a:endParaRPr lang="en-US"/>
          </a:p>
        </p:txBody>
      </p:sp>
    </p:spTree>
    <p:extLst>
      <p:ext uri="{BB962C8B-B14F-4D97-AF65-F5344CB8AC3E}">
        <p14:creationId xmlns:p14="http://schemas.microsoft.com/office/powerpoint/2010/main" val="2302294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19</a:t>
            </a:fld>
            <a:endParaRPr lang="en-US"/>
          </a:p>
        </p:txBody>
      </p:sp>
    </p:spTree>
    <p:extLst>
      <p:ext uri="{BB962C8B-B14F-4D97-AF65-F5344CB8AC3E}">
        <p14:creationId xmlns:p14="http://schemas.microsoft.com/office/powerpoint/2010/main" val="40348288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pic>
        <p:nvPicPr>
          <p:cNvPr id="5" name="Picture 4" descr="A picture containing text, accessory&#10;&#10;Description automatically generated">
            <a:extLst>
              <a:ext uri="{FF2B5EF4-FFF2-40B4-BE49-F238E27FC236}">
                <a16:creationId xmlns:a16="http://schemas.microsoft.com/office/drawing/2014/main" id="{A13BB21C-D063-A8EF-0181-45F9A14D6AE9}"/>
              </a:ext>
            </a:extLst>
          </p:cNvPr>
          <p:cNvPicPr>
            <a:picLocks noChangeAspect="1"/>
          </p:cNvPicPr>
          <p:nvPr userDrawn="1"/>
        </p:nvPicPr>
        <p:blipFill rotWithShape="1">
          <a:blip r:embed="rId4">
            <a:alphaModFix amt="40000"/>
          </a:blip>
          <a:srcRect l="10689" t="19689" r="16645" b="8991"/>
          <a:stretch/>
        </p:blipFill>
        <p:spPr>
          <a:xfrm>
            <a:off x="2115" y="600541"/>
            <a:ext cx="3029223" cy="2521137"/>
          </a:xfrm>
          <a:prstGeom prst="rect">
            <a:avLst/>
          </a:prstGeom>
        </p:spPr>
      </p:pic>
      <p:pic>
        <p:nvPicPr>
          <p:cNvPr id="6" name="Picture 5" descr="Chart, radar chart&#10;&#10;Description automatically generated">
            <a:extLst>
              <a:ext uri="{FF2B5EF4-FFF2-40B4-BE49-F238E27FC236}">
                <a16:creationId xmlns:a16="http://schemas.microsoft.com/office/drawing/2014/main" id="{6DE80556-DDAA-99C4-EEA0-AF83A6709272}"/>
              </a:ext>
            </a:extLst>
          </p:cNvPr>
          <p:cNvPicPr>
            <a:picLocks noChangeAspect="1"/>
          </p:cNvPicPr>
          <p:nvPr userDrawn="1"/>
        </p:nvPicPr>
        <p:blipFill rotWithShape="1">
          <a:blip r:embed="rId5">
            <a:alphaModFix amt="40000"/>
          </a:blip>
          <a:srcRect l="13608" t="6949" r="13210" b="5685"/>
          <a:stretch/>
        </p:blipFill>
        <p:spPr>
          <a:xfrm>
            <a:off x="3031338" y="628281"/>
            <a:ext cx="2546813" cy="2578301"/>
          </a:xfrm>
          <a:prstGeom prst="rect">
            <a:avLst/>
          </a:prstGeom>
        </p:spPr>
      </p:pic>
      <p:pic>
        <p:nvPicPr>
          <p:cNvPr id="10" name="Picture 9" descr="Chart&#10;&#10;Description automatically generated with medium confidence">
            <a:extLst>
              <a:ext uri="{FF2B5EF4-FFF2-40B4-BE49-F238E27FC236}">
                <a16:creationId xmlns:a16="http://schemas.microsoft.com/office/drawing/2014/main" id="{AE943FD6-92F1-1740-4D93-4FA148F2E7DD}"/>
              </a:ext>
            </a:extLst>
          </p:cNvPr>
          <p:cNvPicPr>
            <a:picLocks noChangeAspect="1"/>
          </p:cNvPicPr>
          <p:nvPr userDrawn="1"/>
        </p:nvPicPr>
        <p:blipFill rotWithShape="1">
          <a:blip r:embed="rId6">
            <a:alphaModFix amt="40000"/>
          </a:blip>
          <a:srcRect l="17858" t="23255" r="16736" b="23255"/>
          <a:stretch/>
        </p:blipFill>
        <p:spPr>
          <a:xfrm>
            <a:off x="5587052" y="629360"/>
            <a:ext cx="3584906" cy="2486153"/>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a:solidFill>
                  <a:srgbClr val="505050"/>
                </a:solidFill>
              </a:defRPr>
            </a:lvl1pPr>
            <a:lvl2pPr marL="514350"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fld id="{F106FAC2-6CAE-524B-B84C-49B4837A3899}" type="datetime1">
              <a:rPr lang="en-US" smtClean="0"/>
              <a:t>12/12/23</a:t>
            </a:fld>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a:t>S. Jindariani, Muon-Ion Collider Workshop, 2023</a:t>
            </a:r>
            <a:endParaRPr lang="en-US" b="1"/>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40194241-8708-CC41-BAA6-6028792DD3FE}" type="datetime1">
              <a:rPr lang="en-US" smtClean="0"/>
              <a:t>12/12/23</a:t>
            </a:fld>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Jindariani, Muon-Ion Collider Workshop, 2023</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fld id="{2209CB55-8D94-CF4B-B63F-B5B444513E23}" type="datetime1">
              <a:rPr lang="en-US" smtClean="0"/>
              <a:t>12/12/23</a:t>
            </a:fld>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a:t>S. Jindariani, Muon-Ion Collider Workshop, 2023</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EBBED5DA-2FE9-A542-8AE2-2B761E7E20D1}" type="datetime1">
              <a:rPr lang="en-US" smtClean="0"/>
              <a:t>12/12/23</a:t>
            </a:fld>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0161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Default - Title and Content">
    <p:spTree>
      <p:nvGrpSpPr>
        <p:cNvPr id="1" name=""/>
        <p:cNvGrpSpPr/>
        <p:nvPr/>
      </p:nvGrpSpPr>
      <p:grpSpPr>
        <a:xfrm>
          <a:off x="0" y="0"/>
          <a:ext cx="0" cy="0"/>
          <a:chOff x="0" y="0"/>
          <a:chExt cx="0" cy="0"/>
        </a:xfrm>
      </p:grpSpPr>
      <p:sp>
        <p:nvSpPr>
          <p:cNvPr id="3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
        <p:nvSpPr>
          <p:cNvPr id="36" name="Title Text"/>
          <p:cNvSpPr txBox="1">
            <a:spLocks noGrp="1"/>
          </p:cNvSpPr>
          <p:nvPr>
            <p:ph type="title"/>
          </p:nvPr>
        </p:nvSpPr>
        <p:spPr>
          <a:xfrm>
            <a:off x="1837936" y="-7620"/>
            <a:ext cx="7307817" cy="531628"/>
          </a:xfrm>
          <a:prstGeom prst="rect">
            <a:avLst/>
          </a:prstGeom>
        </p:spPr>
        <p:txBody>
          <a:bodyPr/>
          <a:lstStyle/>
          <a:p>
            <a:r>
              <a:t>Title Text</a:t>
            </a:r>
          </a:p>
        </p:txBody>
      </p:sp>
    </p:spTree>
    <p:extLst>
      <p:ext uri="{BB962C8B-B14F-4D97-AF65-F5344CB8AC3E}">
        <p14:creationId xmlns:p14="http://schemas.microsoft.com/office/powerpoint/2010/main" val="43597381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17762" y="612648"/>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107222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18288"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966611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3852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465988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31751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6137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228603" y="728664"/>
            <a:ext cx="8672513" cy="3794522"/>
          </a:xfrm>
          <a:prstGeom prst="rect">
            <a:avLst/>
          </a:prstGeom>
        </p:spPr>
        <p:txBody>
          <a:bodyPr lIns="0" tIns="0" rIns="0" bIns="0"/>
          <a:lstStyle>
            <a:lvl1pPr marL="230188" indent="-230188">
              <a:spcBef>
                <a:spcPts val="984"/>
              </a:spcBef>
              <a:defRPr sz="1800">
                <a:solidFill>
                  <a:srgbClr val="505050"/>
                </a:solidFill>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a:solidFill>
                  <a:srgbClr val="505050"/>
                </a:solidFill>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a:solidFill>
                  <a:srgbClr val="505050"/>
                </a:solidFill>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a:solidFill>
                  <a:srgbClr val="505050"/>
                </a:solidFill>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a:solidFill>
                  <a:srgbClr val="505050"/>
                </a:solidFill>
              </a:defRPr>
            </a:lvl5pPr>
          </a:lstStyle>
          <a:p>
            <a:pPr lvl="0"/>
            <a:r>
              <a:rPr lang="en-US" dirty="0"/>
              <a:t>Click to edit Master text styles.</a:t>
            </a:r>
          </a:p>
          <a:p>
            <a:pPr marL="512763"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dirty="0"/>
              <a:t>Second level</a:t>
            </a:r>
          </a:p>
          <a:p>
            <a:pPr marL="803275"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dirty="0"/>
              <a:t>Third level</a:t>
            </a:r>
          </a:p>
          <a:p>
            <a:pPr marL="1085850" marR="0" lvl="3" indent="-228600" algn="l" defTabSz="457200" rtl="0" eaLnBrk="1" fontAlgn="base" latinLnBrk="0" hangingPunct="1">
              <a:lnSpc>
                <a:spcPct val="100000"/>
              </a:lnSpc>
              <a:spcBef>
                <a:spcPts val="984"/>
              </a:spcBef>
              <a:spcAft>
                <a:spcPct val="0"/>
              </a:spcAft>
              <a:buClrTx/>
              <a:buSzTx/>
              <a:buFont typeface="Arial" charset="0"/>
              <a:buChar char="–"/>
              <a:tabLst/>
              <a:defRPr/>
            </a:pPr>
            <a:r>
              <a:rPr lang="en-US" dirty="0"/>
              <a:t>Fourth level</a:t>
            </a:r>
          </a:p>
          <a:p>
            <a:pPr marL="1370013" marR="0" lvl="4" indent="-230188" algn="l" defTabSz="457200" rtl="0" eaLnBrk="1" fontAlgn="base" latinLnBrk="0" hangingPunct="1">
              <a:lnSpc>
                <a:spcPct val="100000"/>
              </a:lnSpc>
              <a:spcBef>
                <a:spcPts val="984"/>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484A0C8C-1F8D-F84F-BE09-C7F336F909EB}" type="datetime1">
              <a:rPr lang="en-US" smtClean="0"/>
              <a:t>12/12/23</a:t>
            </a:fld>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Jindariani, Muon-Ion Collider Workshop, 2023</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0" marR="0" indent="0" algn="l" defTabSz="457200" rtl="0" eaLnBrk="1" fontAlgn="base" latinLnBrk="0" hangingPunct="1">
              <a:lnSpc>
                <a:spcPct val="100000"/>
              </a:lnSpc>
              <a:spcBef>
                <a:spcPts val="984"/>
              </a:spcBef>
              <a:spcAft>
                <a:spcPct val="0"/>
              </a:spcAft>
              <a:buClrTx/>
              <a:buSzTx/>
              <a:buFont typeface="Arial" charset="0"/>
              <a:buNone/>
              <a:tabLst/>
              <a:defRPr sz="1800">
                <a:solidFill>
                  <a:srgbClr val="505050"/>
                </a:solidFill>
              </a:defRPr>
            </a:lvl1pPr>
            <a:lvl2pPr marL="512763" indent="-230188">
              <a:spcBef>
                <a:spcPts val="984"/>
              </a:spcBef>
              <a:defRPr sz="1600">
                <a:solidFill>
                  <a:srgbClr val="505050"/>
                </a:solidFill>
              </a:defRPr>
            </a:lvl2pPr>
            <a:lvl3pPr marL="803275" indent="-230188">
              <a:spcBef>
                <a:spcPts val="984"/>
              </a:spcBef>
              <a:defRPr sz="1500">
                <a:solidFill>
                  <a:srgbClr val="505050"/>
                </a:solidFill>
              </a:defRPr>
            </a:lvl3pPr>
            <a:lvl4pPr marL="1085850" indent="-228600">
              <a:spcBef>
                <a:spcPts val="984"/>
              </a:spcBef>
              <a:defRPr sz="1400">
                <a:solidFill>
                  <a:srgbClr val="505050"/>
                </a:solidFill>
              </a:defRPr>
            </a:lvl4pPr>
            <a:lvl5pPr marL="1370013" indent="-230188">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a:solidFill>
                  <a:srgbClr val="505050"/>
                </a:solidFill>
              </a:defRPr>
            </a:lvl1pPr>
            <a:lvl2pPr marL="512763"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A92AC027-D959-F545-AFF4-6F0D1F405F90}" type="datetime1">
              <a:rPr lang="en-US" smtClean="0"/>
              <a:t>12/12/23</a:t>
            </a:fld>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Jindariani, Muon-Ion Collider Workshop, 2023</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3958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3EF6F02C-DE04-0F4E-9238-369F36ED05CC}" type="datetime1">
              <a:rPr lang="en-US" smtClean="0"/>
              <a:t>12/12/23</a:t>
            </a:fld>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Jindariani, Muon-Ion Collider Workshop, 2023</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23" r:id="rId2"/>
    <p:sldLayoutId id="2147484124" r:id="rId3"/>
    <p:sldLayoutId id="2147484125" r:id="rId4"/>
    <p:sldLayoutId id="2147484126" r:id="rId5"/>
    <p:sldLayoutId id="2147484128" r:id="rId6"/>
    <p:sldLayoutId id="2147484127" r:id="rId7"/>
    <p:sldLayoutId id="2147484104" r:id="rId8"/>
    <p:sldLayoutId id="2147484105" r:id="rId9"/>
    <p:sldLayoutId id="2147484120" r:id="rId10"/>
    <p:sldLayoutId id="2147484103" r:id="rId11"/>
    <p:sldLayoutId id="2147484122" r:id="rId12"/>
    <p:sldLayoutId id="2147484116" r:id="rId13"/>
    <p:sldLayoutId id="2147484129" r:id="rId14"/>
  </p:sldLayoutIdLst>
  <p:hf hdr="0" dt="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8.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png"/><Relationship Id="rId1" Type="http://schemas.openxmlformats.org/officeDocument/2006/relationships/slideLayout" Target="../slideLayouts/slideLayout8.xml"/><Relationship Id="rId4" Type="http://schemas.openxmlformats.org/officeDocument/2006/relationships/image" Target="../media/image42.emf"/></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54.jpg"/><Relationship Id="rId4" Type="http://schemas.openxmlformats.org/officeDocument/2006/relationships/image" Target="../media/image53.jpg"/></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57.png"/><Relationship Id="rId4" Type="http://schemas.openxmlformats.org/officeDocument/2006/relationships/image" Target="../media/image5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hyperlink" Target="https://drive.google.com/file/d/1_ztkY5wcdhclpyZs6haR2fDlp8Nfk9lX/view"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jpe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emf"/><Relationship Id="rId1" Type="http://schemas.openxmlformats.org/officeDocument/2006/relationships/slideLayout" Target="../slideLayouts/slideLayout8.xml"/><Relationship Id="rId4" Type="http://schemas.openxmlformats.org/officeDocument/2006/relationships/image" Target="../media/image81.emf"/></Relationships>
</file>

<file path=ppt/slides/_rels/slide4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hyperlink" Target="https://arxiv.org/abs/2201.07895" TargetMode="External"/><Relationship Id="rId2" Type="http://schemas.openxmlformats.org/officeDocument/2006/relationships/image" Target="../media/image84.emf"/><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hyperlink" Target="https://arxiv.org/abs/2209.03472" TargetMode="External"/><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hyperlink" Target="https://arxiv.org/abs/2103.14043" TargetMode="External"/><Relationship Id="rId7" Type="http://schemas.openxmlformats.org/officeDocument/2006/relationships/hyperlink" Target="https://arxiv.org/abs/2209.01318" TargetMode="External"/><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hyperlink" Target="https://indico.cern.ch/event/1130036/attachments/2404077/4113092/2203.07224.pdf" TargetMode="External"/><Relationship Id="rId5" Type="http://schemas.openxmlformats.org/officeDocument/2006/relationships/hyperlink" Target="https://indico.cern.ch/event/1130036/attachments/2404077/4112661/2203.07964.pdf" TargetMode="External"/><Relationship Id="rId4" Type="http://schemas.openxmlformats.org/officeDocument/2006/relationships/hyperlink" Target="https://indico.cern.ch/event/1130036/attachments/2404077/4131127/A%20Muon%20Collider%20Facily%20for%20Physics%20Discovery.pdf"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94.png"/></Relationships>
</file>

<file path=ppt/slides/_rels/slide5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91.png"/><Relationship Id="rId5" Type="http://schemas.openxmlformats.org/officeDocument/2006/relationships/image" Target="../media/image89.png"/><Relationship Id="rId4" Type="http://schemas.openxmlformats.org/officeDocument/2006/relationships/image" Target="../media/image87.png"/></Relationships>
</file>

<file path=ppt/slides/_rels/slide5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95.png"/><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arxiv.org/abs/2209.03472" TargetMode="Externa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Autofit/>
          </a:bodyPr>
          <a:lstStyle/>
          <a:p>
            <a:r>
              <a:rPr lang="en-US" sz="1800" dirty="0"/>
              <a:t>Introduction to Muon Collider Concept and US Efforts</a:t>
            </a:r>
          </a:p>
        </p:txBody>
      </p:sp>
      <p:sp>
        <p:nvSpPr>
          <p:cNvPr id="4" name="Text Placeholder 3"/>
          <p:cNvSpPr>
            <a:spLocks noGrp="1"/>
          </p:cNvSpPr>
          <p:nvPr>
            <p:ph type="body" sz="quarter" idx="10"/>
          </p:nvPr>
        </p:nvSpPr>
        <p:spPr>
          <a:xfrm>
            <a:off x="393964" y="3849336"/>
            <a:ext cx="8499231" cy="935794"/>
          </a:xfrm>
        </p:spPr>
        <p:txBody>
          <a:bodyPr/>
          <a:lstStyle/>
          <a:p>
            <a:r>
              <a:rPr lang="en-US" sz="1400" dirty="0"/>
              <a:t>Sergo Jindariani (Fermilab) </a:t>
            </a:r>
          </a:p>
          <a:p>
            <a:r>
              <a:rPr lang="en-US" sz="1400" dirty="0"/>
              <a:t>Muon-Ion Collider Workshop</a:t>
            </a:r>
          </a:p>
          <a:p>
            <a:r>
              <a:rPr lang="en-US" sz="1400" dirty="0"/>
              <a:t>December 2023</a:t>
            </a:r>
          </a:p>
        </p:txBody>
      </p:sp>
      <p:sp>
        <p:nvSpPr>
          <p:cNvPr id="5" name="Rectangle 4">
            <a:extLst>
              <a:ext uri="{FF2B5EF4-FFF2-40B4-BE49-F238E27FC236}">
                <a16:creationId xmlns:a16="http://schemas.microsoft.com/office/drawing/2014/main" id="{3913AB04-646C-C8BC-375A-8FE5F09BF8D0}"/>
              </a:ext>
            </a:extLst>
          </p:cNvPr>
          <p:cNvSpPr/>
          <p:nvPr/>
        </p:nvSpPr>
        <p:spPr>
          <a:xfrm>
            <a:off x="3027872" y="4340013"/>
            <a:ext cx="6036800" cy="600164"/>
          </a:xfrm>
          <a:prstGeom prst="rect">
            <a:avLst/>
          </a:prstGeom>
        </p:spPr>
        <p:txBody>
          <a:bodyPr wrap="square">
            <a:spAutoFit/>
          </a:bodyPr>
          <a:lstStyle/>
          <a:p>
            <a:pPr algn="ctr">
              <a:spcBef>
                <a:spcPts val="600"/>
              </a:spcBef>
            </a:pPr>
            <a:r>
              <a:rPr lang="en-US" sz="1400" dirty="0">
                <a:latin typeface="Helvetica" pitchFamily="2" charset="0"/>
                <a:cs typeface="Times New Roman" panose="02020603050405020304" pitchFamily="18" charset="0"/>
              </a:rPr>
              <a:t>With material from the US Muon Collider R&amp;D Coordination Group</a:t>
            </a:r>
          </a:p>
          <a:p>
            <a:pPr algn="ctr">
              <a:spcBef>
                <a:spcPts val="600"/>
              </a:spcBef>
            </a:pPr>
            <a:r>
              <a:rPr lang="en-US" sz="1400" dirty="0">
                <a:latin typeface="Helvetica" pitchFamily="2" charset="0"/>
                <a:cs typeface="Times New Roman" panose="02020603050405020304" pitchFamily="18" charset="0"/>
              </a:rPr>
              <a:t>IMCC, MAP, Muon Collider Forum, </a:t>
            </a:r>
            <a:r>
              <a:rPr lang="en-US" sz="1400" dirty="0" err="1">
                <a:latin typeface="Helvetica" pitchFamily="2" charset="0"/>
                <a:cs typeface="Times New Roman" panose="02020603050405020304" pitchFamily="18" charset="0"/>
              </a:rPr>
              <a:t>etc</a:t>
            </a:r>
            <a:endParaRPr lang="en-US" sz="1400" dirty="0">
              <a:latin typeface="Helvetica" pitchFamily="2" charset="0"/>
              <a:cs typeface="Times New Roman" panose="02020603050405020304" pitchFamily="18" charset="0"/>
            </a:endParaRPr>
          </a:p>
        </p:txBody>
      </p:sp>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sp>
        <p:nvSpPr>
          <p:cNvPr id="6" name="Title 5">
            <a:extLst>
              <a:ext uri="{FF2B5EF4-FFF2-40B4-BE49-F238E27FC236}">
                <a16:creationId xmlns:a16="http://schemas.microsoft.com/office/drawing/2014/main" id="{733B57E6-DDE1-8B52-55E9-6977F9500C1B}"/>
              </a:ext>
            </a:extLst>
          </p:cNvPr>
          <p:cNvSpPr>
            <a:spLocks noGrp="1"/>
          </p:cNvSpPr>
          <p:nvPr>
            <p:ph type="title"/>
          </p:nvPr>
        </p:nvSpPr>
        <p:spPr/>
        <p:txBody>
          <a:bodyPr/>
          <a:lstStyle/>
          <a:p>
            <a:r>
              <a:rPr lang="en-US"/>
              <a:t>Ionization </a:t>
            </a:r>
            <a:r>
              <a:rPr lang="en-US" dirty="0"/>
              <a:t>Cooling </a:t>
            </a:r>
          </a:p>
        </p:txBody>
      </p:sp>
      <p:sp>
        <p:nvSpPr>
          <p:cNvPr id="31" name="TextBox 30">
            <a:extLst>
              <a:ext uri="{FF2B5EF4-FFF2-40B4-BE49-F238E27FC236}">
                <a16:creationId xmlns:a16="http://schemas.microsoft.com/office/drawing/2014/main" id="{FCBC7B9F-52B0-702C-14E1-F999C9085B14}"/>
              </a:ext>
            </a:extLst>
          </p:cNvPr>
          <p:cNvSpPr txBox="1"/>
          <p:nvPr/>
        </p:nvSpPr>
        <p:spPr>
          <a:xfrm>
            <a:off x="6132848" y="-11264"/>
            <a:ext cx="2907334" cy="461665"/>
          </a:xfrm>
          <a:prstGeom prst="rect">
            <a:avLst/>
          </a:prstGeom>
          <a:noFill/>
        </p:spPr>
        <p:txBody>
          <a:bodyPr wrap="none" rtlCol="0">
            <a:spAutoFit/>
          </a:bodyPr>
          <a:lstStyle/>
          <a:p>
            <a:r>
              <a:rPr lang="en-US" dirty="0"/>
              <a:t>More in Katsuya’s talk</a:t>
            </a:r>
          </a:p>
        </p:txBody>
      </p:sp>
      <p:pic>
        <p:nvPicPr>
          <p:cNvPr id="2" name="Picture 1">
            <a:extLst>
              <a:ext uri="{FF2B5EF4-FFF2-40B4-BE49-F238E27FC236}">
                <a16:creationId xmlns:a16="http://schemas.microsoft.com/office/drawing/2014/main" id="{BD2DE690-77F5-CBAA-39FB-726E091F873D}"/>
              </a:ext>
            </a:extLst>
          </p:cNvPr>
          <p:cNvPicPr>
            <a:picLocks noChangeAspect="1"/>
          </p:cNvPicPr>
          <p:nvPr/>
        </p:nvPicPr>
        <p:blipFill>
          <a:blip r:embed="rId3"/>
          <a:stretch>
            <a:fillRect/>
          </a:stretch>
        </p:blipFill>
        <p:spPr>
          <a:xfrm>
            <a:off x="679491" y="2227956"/>
            <a:ext cx="3068683" cy="807920"/>
          </a:xfrm>
          <a:prstGeom prst="rect">
            <a:avLst/>
          </a:prstGeom>
        </p:spPr>
      </p:pic>
      <p:pic>
        <p:nvPicPr>
          <p:cNvPr id="3" name="Picture 2">
            <a:extLst>
              <a:ext uri="{FF2B5EF4-FFF2-40B4-BE49-F238E27FC236}">
                <a16:creationId xmlns:a16="http://schemas.microsoft.com/office/drawing/2014/main" id="{0DB1E347-DEAB-C88C-850D-598028F3E90C}"/>
              </a:ext>
            </a:extLst>
          </p:cNvPr>
          <p:cNvPicPr>
            <a:picLocks noChangeAspect="1"/>
          </p:cNvPicPr>
          <p:nvPr/>
        </p:nvPicPr>
        <p:blipFill>
          <a:blip r:embed="rId4"/>
          <a:stretch>
            <a:fillRect/>
          </a:stretch>
        </p:blipFill>
        <p:spPr>
          <a:xfrm>
            <a:off x="228600" y="791149"/>
            <a:ext cx="3531298" cy="1254390"/>
          </a:xfrm>
          <a:prstGeom prst="rect">
            <a:avLst/>
          </a:prstGeom>
        </p:spPr>
      </p:pic>
      <p:sp>
        <p:nvSpPr>
          <p:cNvPr id="7" name="Content Placeholder 5">
            <a:extLst>
              <a:ext uri="{FF2B5EF4-FFF2-40B4-BE49-F238E27FC236}">
                <a16:creationId xmlns:a16="http://schemas.microsoft.com/office/drawing/2014/main" id="{820FC862-B077-4CAE-D87E-D8CA396C9D11}"/>
              </a:ext>
            </a:extLst>
          </p:cNvPr>
          <p:cNvSpPr>
            <a:spLocks noGrp="1"/>
          </p:cNvSpPr>
          <p:nvPr>
            <p:ph idx="1"/>
          </p:nvPr>
        </p:nvSpPr>
        <p:spPr>
          <a:xfrm>
            <a:off x="198552" y="3097962"/>
            <a:ext cx="8629790" cy="1577555"/>
          </a:xfrm>
          <a:ln>
            <a:noFill/>
          </a:ln>
        </p:spPr>
        <p:style>
          <a:lnRef idx="2">
            <a:schemeClr val="dk1"/>
          </a:lnRef>
          <a:fillRef idx="1">
            <a:schemeClr val="lt1"/>
          </a:fillRef>
          <a:effectRef idx="0">
            <a:schemeClr val="dk1"/>
          </a:effectRef>
          <a:fontRef idx="minor">
            <a:schemeClr val="dk1"/>
          </a:fontRef>
        </p:style>
        <p:txBody>
          <a:bodyPr/>
          <a:lstStyle/>
          <a:p>
            <a:pPr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Large bore solenoidal magnets: From 2 T (500 mm IR), to 20+ T (50 mm IR)</a:t>
            </a:r>
          </a:p>
          <a:p>
            <a:pPr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Normal conducting rf that can provide high-gradients within a multi-T fields</a:t>
            </a:r>
          </a:p>
          <a:p>
            <a:pPr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Absorbers that can tolerate large muon intensities</a:t>
            </a:r>
          </a:p>
          <a:p>
            <a:pPr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Integration: Solenoids coupled to each other, near high power rf &amp; absorbers</a:t>
            </a:r>
            <a:endParaRPr lang="en-US" altLang="en-US" sz="1800" kern="0" dirty="0">
              <a:solidFill>
                <a:srgbClr val="000000"/>
              </a:solidFill>
              <a:latin typeface="Helvetica" panose="020B0604020202020204" pitchFamily="34" charset="0"/>
              <a:ea typeface="+mn-ea"/>
              <a:cs typeface="Helvetica" panose="020B0604020202020204" pitchFamily="34" charset="0"/>
            </a:endParaRPr>
          </a:p>
          <a:p>
            <a:pPr marL="0" marR="0" lvl="0" indent="0" algn="l" defTabSz="914400" rtl="0" eaLnBrk="1" fontAlgn="base" latinLnBrk="0" hangingPunct="1">
              <a:lnSpc>
                <a:spcPct val="100000"/>
              </a:lnSpc>
              <a:spcBef>
                <a:spcPts val="500"/>
              </a:spcBef>
              <a:spcAft>
                <a:spcPts val="500"/>
              </a:spcAft>
              <a:buClrTx/>
              <a:buSzTx/>
              <a:buNone/>
              <a:tabLst/>
              <a:defRPr/>
            </a:pPr>
            <a:endParaRPr lang="en-US" altLang="en-US" sz="2200" kern="0" dirty="0">
              <a:solidFill>
                <a:srgbClr val="000000"/>
              </a:solidFill>
              <a:latin typeface="Arial"/>
              <a:ea typeface="+mn-ea"/>
              <a:cs typeface="+mn-cs"/>
            </a:endParaRPr>
          </a:p>
          <a:p>
            <a:pPr marL="0" indent="0">
              <a:spcBef>
                <a:spcPts val="600"/>
              </a:spcBef>
              <a:spcAft>
                <a:spcPts val="600"/>
              </a:spcAft>
              <a:buNone/>
            </a:pPr>
            <a:endParaRPr lang="en-US" dirty="0"/>
          </a:p>
          <a:p>
            <a:pPr marL="0" indent="0">
              <a:spcBef>
                <a:spcPts val="600"/>
              </a:spcBef>
              <a:spcAft>
                <a:spcPts val="600"/>
              </a:spcAft>
              <a:buNone/>
            </a:pPr>
            <a:endParaRPr lang="en-US" dirty="0"/>
          </a:p>
          <a:p>
            <a:pPr marL="0" indent="0">
              <a:spcBef>
                <a:spcPts val="600"/>
              </a:spcBef>
              <a:spcAft>
                <a:spcPts val="600"/>
              </a:spcAft>
              <a:buNone/>
            </a:pPr>
            <a:endParaRPr lang="en-US" dirty="0"/>
          </a:p>
          <a:p>
            <a:pPr marL="0" indent="0">
              <a:spcBef>
                <a:spcPts val="600"/>
              </a:spcBef>
              <a:spcAft>
                <a:spcPts val="600"/>
              </a:spcAft>
              <a:buNone/>
            </a:pPr>
            <a:endParaRPr lang="en-US" dirty="0"/>
          </a:p>
          <a:p>
            <a:pPr marL="0" indent="0">
              <a:spcBef>
                <a:spcPts val="600"/>
              </a:spcBef>
              <a:spcAft>
                <a:spcPts val="600"/>
              </a:spcAft>
              <a:buNone/>
            </a:pPr>
            <a:endParaRPr lang="en-US" dirty="0"/>
          </a:p>
          <a:p>
            <a:pPr marL="0" indent="0">
              <a:spcBef>
                <a:spcPts val="600"/>
              </a:spcBef>
              <a:spcAft>
                <a:spcPts val="600"/>
              </a:spcAft>
              <a:buNone/>
            </a:pPr>
            <a:endParaRPr lang="en-US" dirty="0"/>
          </a:p>
        </p:txBody>
      </p:sp>
      <p:pic>
        <p:nvPicPr>
          <p:cNvPr id="12" name="Picture 11">
            <a:extLst>
              <a:ext uri="{FF2B5EF4-FFF2-40B4-BE49-F238E27FC236}">
                <a16:creationId xmlns:a16="http://schemas.microsoft.com/office/drawing/2014/main" id="{CBC518BB-9EFB-DA63-98C7-8F0FE31B96A2}"/>
              </a:ext>
            </a:extLst>
          </p:cNvPr>
          <p:cNvPicPr>
            <a:picLocks noChangeAspect="1"/>
          </p:cNvPicPr>
          <p:nvPr/>
        </p:nvPicPr>
        <p:blipFill>
          <a:blip r:embed="rId5" cstate="print">
            <a:extLst>
              <a:ext uri="{28A0092B-C50C-407E-A947-70E740481C1C}">
                <a14:useLocalDpi xmlns:a14="http://schemas.microsoft.com/office/drawing/2010/main" val="0"/>
              </a:ext>
            </a:extLst>
          </a:blip>
          <a:srcRect l="6090" t="8717" r="12608" b="3932"/>
          <a:stretch>
            <a:fillRect/>
          </a:stretch>
        </p:blipFill>
        <p:spPr bwMode="auto">
          <a:xfrm>
            <a:off x="3905505" y="954070"/>
            <a:ext cx="2177975" cy="1811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3">
            <a:extLst>
              <a:ext uri="{FF2B5EF4-FFF2-40B4-BE49-F238E27FC236}">
                <a16:creationId xmlns:a16="http://schemas.microsoft.com/office/drawing/2014/main" id="{7C554893-A996-C720-440A-1F687D59D6E4}"/>
              </a:ext>
            </a:extLst>
          </p:cNvPr>
          <p:cNvPicPr>
            <a:picLocks noChangeAspect="1"/>
          </p:cNvPicPr>
          <p:nvPr/>
        </p:nvPicPr>
        <p:blipFill>
          <a:blip r:embed="rId6" cstate="print">
            <a:extLst>
              <a:ext uri="{28A0092B-C50C-407E-A947-70E740481C1C}">
                <a14:useLocalDpi xmlns:a14="http://schemas.microsoft.com/office/drawing/2010/main" val="0"/>
              </a:ext>
            </a:extLst>
          </a:blip>
          <a:srcRect l="5956" t="9059" r="2629" b="4102"/>
          <a:stretch>
            <a:fillRect/>
          </a:stretch>
        </p:blipFill>
        <p:spPr bwMode="auto">
          <a:xfrm>
            <a:off x="6342350" y="863171"/>
            <a:ext cx="2573050" cy="1902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E042AE11-DF9C-705B-F045-A6989419818A}"/>
              </a:ext>
            </a:extLst>
          </p:cNvPr>
          <p:cNvSpPr txBox="1"/>
          <p:nvPr/>
        </p:nvSpPr>
        <p:spPr>
          <a:xfrm flipH="1">
            <a:off x="3798540" y="450401"/>
            <a:ext cx="2567177" cy="323165"/>
          </a:xfrm>
          <a:prstGeom prst="rect">
            <a:avLst/>
          </a:prstGeom>
          <a:noFill/>
          <a:ln w="25400">
            <a:solidFill>
              <a:schemeClr val="tx2">
                <a:lumMod val="60000"/>
                <a:lumOff val="40000"/>
              </a:schemeClr>
            </a:solidFill>
          </a:ln>
        </p:spPr>
        <p:txBody>
          <a:bodyPr wrap="square" rtlCol="0">
            <a:spAutoFit/>
          </a:bodyPr>
          <a:lstStyle/>
          <a:p>
            <a:r>
              <a:rPr lang="en-US" sz="1500" dirty="0">
                <a:solidFill>
                  <a:srgbClr val="404040"/>
                </a:solidFill>
                <a:latin typeface="Helvetica" panose="020B0604020202020204" pitchFamily="34" charset="0"/>
                <a:cs typeface="Helvetica" panose="020B0604020202020204" pitchFamily="34" charset="0"/>
              </a:rPr>
              <a:t>Early cell (“easy”) – 2T peak</a:t>
            </a:r>
          </a:p>
        </p:txBody>
      </p:sp>
      <p:sp>
        <p:nvSpPr>
          <p:cNvPr id="15" name="TextBox 14">
            <a:extLst>
              <a:ext uri="{FF2B5EF4-FFF2-40B4-BE49-F238E27FC236}">
                <a16:creationId xmlns:a16="http://schemas.microsoft.com/office/drawing/2014/main" id="{E779ECD6-5674-857F-C9A6-C3CB16C13885}"/>
              </a:ext>
            </a:extLst>
          </p:cNvPr>
          <p:cNvSpPr txBox="1"/>
          <p:nvPr/>
        </p:nvSpPr>
        <p:spPr>
          <a:xfrm flipH="1">
            <a:off x="6432585" y="467983"/>
            <a:ext cx="2720271" cy="323165"/>
          </a:xfrm>
          <a:prstGeom prst="rect">
            <a:avLst/>
          </a:prstGeom>
          <a:noFill/>
          <a:ln w="25400">
            <a:solidFill>
              <a:schemeClr val="accent2">
                <a:lumMod val="75000"/>
              </a:schemeClr>
            </a:solidFill>
          </a:ln>
        </p:spPr>
        <p:txBody>
          <a:bodyPr wrap="square" rtlCol="0">
            <a:spAutoFit/>
          </a:bodyPr>
          <a:lstStyle/>
          <a:p>
            <a:r>
              <a:rPr lang="en-US" sz="1500" dirty="0">
                <a:solidFill>
                  <a:srgbClr val="404040"/>
                </a:solidFill>
                <a:latin typeface="Helvetica" panose="020B0604020202020204" pitchFamily="34" charset="0"/>
                <a:cs typeface="Helvetica" panose="020B0604020202020204" pitchFamily="34" charset="0"/>
              </a:rPr>
              <a:t>Late cell ( “hard”) – 14 T peak</a:t>
            </a:r>
          </a:p>
        </p:txBody>
      </p:sp>
    </p:spTree>
    <p:extLst>
      <p:ext uri="{BB962C8B-B14F-4D97-AF65-F5344CB8AC3E}">
        <p14:creationId xmlns:p14="http://schemas.microsoft.com/office/powerpoint/2010/main" val="3315825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sp>
        <p:nvSpPr>
          <p:cNvPr id="6" name="Title 5">
            <a:extLst>
              <a:ext uri="{FF2B5EF4-FFF2-40B4-BE49-F238E27FC236}">
                <a16:creationId xmlns:a16="http://schemas.microsoft.com/office/drawing/2014/main" id="{733B57E6-DDE1-8B52-55E9-6977F9500C1B}"/>
              </a:ext>
            </a:extLst>
          </p:cNvPr>
          <p:cNvSpPr>
            <a:spLocks noGrp="1"/>
          </p:cNvSpPr>
          <p:nvPr>
            <p:ph type="title"/>
          </p:nvPr>
        </p:nvSpPr>
        <p:spPr/>
        <p:txBody>
          <a:bodyPr/>
          <a:lstStyle/>
          <a:p>
            <a:r>
              <a:rPr lang="en-US" dirty="0"/>
              <a:t>Accelerator and Collider Rings</a:t>
            </a:r>
          </a:p>
        </p:txBody>
      </p:sp>
      <p:sp>
        <p:nvSpPr>
          <p:cNvPr id="31" name="TextBox 30">
            <a:extLst>
              <a:ext uri="{FF2B5EF4-FFF2-40B4-BE49-F238E27FC236}">
                <a16:creationId xmlns:a16="http://schemas.microsoft.com/office/drawing/2014/main" id="{FCBC7B9F-52B0-702C-14E1-F999C9085B14}"/>
              </a:ext>
            </a:extLst>
          </p:cNvPr>
          <p:cNvSpPr txBox="1"/>
          <p:nvPr/>
        </p:nvSpPr>
        <p:spPr>
          <a:xfrm>
            <a:off x="6132848" y="-11264"/>
            <a:ext cx="2697662" cy="461665"/>
          </a:xfrm>
          <a:prstGeom prst="rect">
            <a:avLst/>
          </a:prstGeom>
          <a:noFill/>
        </p:spPr>
        <p:txBody>
          <a:bodyPr wrap="none" rtlCol="0">
            <a:spAutoFit/>
          </a:bodyPr>
          <a:lstStyle/>
          <a:p>
            <a:r>
              <a:rPr lang="en-US" dirty="0"/>
              <a:t>More in </a:t>
            </a:r>
            <a:r>
              <a:rPr lang="en-US" dirty="0" err="1"/>
              <a:t>Diktys’s</a:t>
            </a:r>
            <a:r>
              <a:rPr lang="en-US" dirty="0"/>
              <a:t> talk</a:t>
            </a:r>
          </a:p>
        </p:txBody>
      </p:sp>
      <p:pic>
        <p:nvPicPr>
          <p:cNvPr id="9" name="Picture 8">
            <a:extLst>
              <a:ext uri="{FF2B5EF4-FFF2-40B4-BE49-F238E27FC236}">
                <a16:creationId xmlns:a16="http://schemas.microsoft.com/office/drawing/2014/main" id="{05D4C46C-FDA7-89F4-E86B-C24F3813DD01}"/>
              </a:ext>
            </a:extLst>
          </p:cNvPr>
          <p:cNvPicPr>
            <a:picLocks noChangeAspect="1"/>
          </p:cNvPicPr>
          <p:nvPr/>
        </p:nvPicPr>
        <p:blipFill rotWithShape="1">
          <a:blip r:embed="rId3"/>
          <a:srcRect b="73811"/>
          <a:stretch/>
        </p:blipFill>
        <p:spPr>
          <a:xfrm>
            <a:off x="-10487" y="831287"/>
            <a:ext cx="4934309" cy="1162418"/>
          </a:xfrm>
          <a:prstGeom prst="rect">
            <a:avLst/>
          </a:prstGeom>
        </p:spPr>
      </p:pic>
      <p:sp>
        <p:nvSpPr>
          <p:cNvPr id="10" name="TextBox 9">
            <a:extLst>
              <a:ext uri="{FF2B5EF4-FFF2-40B4-BE49-F238E27FC236}">
                <a16:creationId xmlns:a16="http://schemas.microsoft.com/office/drawing/2014/main" id="{39DC377D-844C-AB7E-0455-783368246DCE}"/>
              </a:ext>
            </a:extLst>
          </p:cNvPr>
          <p:cNvSpPr txBox="1"/>
          <p:nvPr/>
        </p:nvSpPr>
        <p:spPr>
          <a:xfrm>
            <a:off x="617957" y="1925750"/>
            <a:ext cx="1028668" cy="338554"/>
          </a:xfrm>
          <a:prstGeom prst="rect">
            <a:avLst/>
          </a:prstGeom>
          <a:noFill/>
          <a:ln>
            <a:solidFill>
              <a:schemeClr val="accent1"/>
            </a:solidFill>
          </a:ln>
        </p:spPr>
        <p:txBody>
          <a:bodyPr wrap="square" rtlCol="0">
            <a:spAutoFit/>
          </a:bodyPr>
          <a:lstStyle/>
          <a:p>
            <a:r>
              <a:rPr lang="en-US" sz="1600" dirty="0">
                <a:solidFill>
                  <a:srgbClr val="99D6EA"/>
                </a:solidFill>
                <a:latin typeface="Helvetica" panose="020B0604020202020204" pitchFamily="34" charset="0"/>
                <a:cs typeface="Helvetica" panose="020B0604020202020204" pitchFamily="34" charset="0"/>
              </a:rPr>
              <a:t>DC field</a:t>
            </a: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E53F2EDE-F67E-17D9-D52A-72E461AF9ED2}"/>
                  </a:ext>
                </a:extLst>
              </p:cNvPr>
              <p:cNvSpPr txBox="1"/>
              <p:nvPr/>
            </p:nvSpPr>
            <p:spPr>
              <a:xfrm>
                <a:off x="1465471" y="2095027"/>
                <a:ext cx="2477641" cy="338554"/>
              </a:xfrm>
              <a:prstGeom prst="rect">
                <a:avLst/>
              </a:prstGeom>
              <a:noFill/>
              <a:ln>
                <a:solidFill>
                  <a:srgbClr val="E0C5A4"/>
                </a:solidFill>
              </a:ln>
            </p:spPr>
            <p:txBody>
              <a:bodyPr wrap="square" rtlCol="0">
                <a:spAutoFit/>
              </a:bodyPr>
              <a:lstStyle/>
              <a:p>
                <a:r>
                  <a:rPr lang="en-US" sz="1600" dirty="0">
                    <a:solidFill>
                      <a:srgbClr val="E0C5A4"/>
                    </a:solidFill>
                    <a:latin typeface="Helvetica" panose="020B0604020202020204" pitchFamily="34" charset="0"/>
                    <a:cs typeface="Helvetica" panose="020B0604020202020204" pitchFamily="34" charset="0"/>
                  </a:rPr>
                  <a:t>Pulsed from </a:t>
                </a:r>
                <a14:m>
                  <m:oMath xmlns:m="http://schemas.openxmlformats.org/officeDocument/2006/math">
                    <m:sSub>
                      <m:sSubPr>
                        <m:ctrlPr>
                          <a:rPr lang="en-US" sz="1600" i="1" smtClean="0">
                            <a:solidFill>
                              <a:srgbClr val="E0C5A4"/>
                            </a:solidFill>
                            <a:latin typeface="Cambria Math" panose="02040503050406030204" pitchFamily="18" charset="0"/>
                            <a:cs typeface="Helvetica" panose="020B0604020202020204" pitchFamily="34" charset="0"/>
                          </a:rPr>
                        </m:ctrlPr>
                      </m:sSubPr>
                      <m:e>
                        <m:r>
                          <a:rPr lang="en-US" sz="1600" b="0" i="1" smtClean="0">
                            <a:solidFill>
                              <a:srgbClr val="E0C5A4"/>
                            </a:solidFill>
                            <a:latin typeface="Cambria Math" panose="02040503050406030204" pitchFamily="18" charset="0"/>
                            <a:cs typeface="Helvetica" panose="020B0604020202020204" pitchFamily="34" charset="0"/>
                          </a:rPr>
                          <m:t>−</m:t>
                        </m:r>
                        <m:r>
                          <a:rPr lang="en-US" sz="1600" b="0" i="1" smtClean="0">
                            <a:solidFill>
                              <a:srgbClr val="E0C5A4"/>
                            </a:solidFill>
                            <a:latin typeface="Cambria Math" panose="02040503050406030204" pitchFamily="18" charset="0"/>
                            <a:cs typeface="Helvetica" panose="020B0604020202020204" pitchFamily="34" charset="0"/>
                          </a:rPr>
                          <m:t>𝐵</m:t>
                        </m:r>
                      </m:e>
                      <m:sub>
                        <m:r>
                          <a:rPr lang="en-US" sz="1600" b="0" i="1" smtClean="0">
                            <a:solidFill>
                              <a:srgbClr val="E0C5A4"/>
                            </a:solidFill>
                            <a:latin typeface="Cambria Math" panose="02040503050406030204" pitchFamily="18" charset="0"/>
                            <a:cs typeface="Helvetica" panose="020B0604020202020204" pitchFamily="34" charset="0"/>
                          </a:rPr>
                          <m:t>𝑤</m:t>
                        </m:r>
                      </m:sub>
                    </m:sSub>
                  </m:oMath>
                </a14:m>
                <a:r>
                  <a:rPr lang="en-US" sz="1600" dirty="0">
                    <a:solidFill>
                      <a:srgbClr val="E0C5A4"/>
                    </a:solidFill>
                    <a:latin typeface="Helvetica" panose="020B0604020202020204" pitchFamily="34" charset="0"/>
                    <a:cs typeface="Helvetica" panose="020B0604020202020204" pitchFamily="34" charset="0"/>
                  </a:rPr>
                  <a:t> to </a:t>
                </a:r>
                <a14:m>
                  <m:oMath xmlns:m="http://schemas.openxmlformats.org/officeDocument/2006/math">
                    <m:sSub>
                      <m:sSubPr>
                        <m:ctrlPr>
                          <a:rPr lang="en-US" sz="1600" i="1" smtClean="0">
                            <a:solidFill>
                              <a:srgbClr val="E0C5A4"/>
                            </a:solidFill>
                            <a:latin typeface="Cambria Math" panose="02040503050406030204" pitchFamily="18" charset="0"/>
                            <a:cs typeface="Helvetica" panose="020B0604020202020204" pitchFamily="34" charset="0"/>
                          </a:rPr>
                        </m:ctrlPr>
                      </m:sSubPr>
                      <m:e>
                        <m:r>
                          <a:rPr lang="en-US" sz="1600" b="0" i="1" smtClean="0">
                            <a:solidFill>
                              <a:srgbClr val="E0C5A4"/>
                            </a:solidFill>
                            <a:latin typeface="Cambria Math" panose="02040503050406030204" pitchFamily="18" charset="0"/>
                            <a:cs typeface="Helvetica" panose="020B0604020202020204" pitchFamily="34" charset="0"/>
                          </a:rPr>
                          <m:t>+</m:t>
                        </m:r>
                        <m:r>
                          <a:rPr lang="en-US" sz="1600" b="0" i="1" smtClean="0">
                            <a:solidFill>
                              <a:srgbClr val="E0C5A4"/>
                            </a:solidFill>
                            <a:latin typeface="Cambria Math" panose="02040503050406030204" pitchFamily="18" charset="0"/>
                            <a:cs typeface="Helvetica" panose="020B0604020202020204" pitchFamily="34" charset="0"/>
                          </a:rPr>
                          <m:t>𝐵</m:t>
                        </m:r>
                      </m:e>
                      <m:sub>
                        <m:r>
                          <a:rPr lang="en-US" sz="1600" b="0" i="1" smtClean="0">
                            <a:solidFill>
                              <a:srgbClr val="E0C5A4"/>
                            </a:solidFill>
                            <a:latin typeface="Cambria Math" panose="02040503050406030204" pitchFamily="18" charset="0"/>
                            <a:cs typeface="Helvetica" panose="020B0604020202020204" pitchFamily="34" charset="0"/>
                          </a:rPr>
                          <m:t>𝑤</m:t>
                        </m:r>
                      </m:sub>
                    </m:sSub>
                  </m:oMath>
                </a14:m>
                <a:endParaRPr lang="en-US" sz="1600" dirty="0">
                  <a:solidFill>
                    <a:srgbClr val="404040"/>
                  </a:solidFill>
                  <a:latin typeface="Helvetica" panose="020B0604020202020204" pitchFamily="34" charset="0"/>
                  <a:cs typeface="Helvetica" panose="020B0604020202020204" pitchFamily="34" charset="0"/>
                </a:endParaRPr>
              </a:p>
            </p:txBody>
          </p:sp>
        </mc:Choice>
        <mc:Fallback>
          <p:sp>
            <p:nvSpPr>
              <p:cNvPr id="11" name="TextBox 10">
                <a:extLst>
                  <a:ext uri="{FF2B5EF4-FFF2-40B4-BE49-F238E27FC236}">
                    <a16:creationId xmlns:a16="http://schemas.microsoft.com/office/drawing/2014/main" id="{E53F2EDE-F67E-17D9-D52A-72E461AF9ED2}"/>
                  </a:ext>
                </a:extLst>
              </p:cNvPr>
              <p:cNvSpPr txBox="1">
                <a:spLocks noRot="1" noChangeAspect="1" noMove="1" noResize="1" noEditPoints="1" noAdjustHandles="1" noChangeArrowheads="1" noChangeShapeType="1" noTextEdit="1"/>
              </p:cNvSpPr>
              <p:nvPr/>
            </p:nvSpPr>
            <p:spPr>
              <a:xfrm>
                <a:off x="1465471" y="2095027"/>
                <a:ext cx="2477641" cy="338554"/>
              </a:xfrm>
              <a:prstGeom prst="rect">
                <a:avLst/>
              </a:prstGeom>
              <a:blipFill>
                <a:blip r:embed="rId4"/>
                <a:stretch>
                  <a:fillRect l="-1010" t="-3571" b="-21429"/>
                </a:stretch>
              </a:blipFill>
              <a:ln>
                <a:solidFill>
                  <a:srgbClr val="E0C5A4"/>
                </a:solidFill>
              </a:ln>
            </p:spPr>
            <p:txBody>
              <a:bodyPr/>
              <a:lstStyle/>
              <a:p>
                <a:r>
                  <a:rPr lang="en-US">
                    <a:noFill/>
                  </a:rPr>
                  <a:t> </a:t>
                </a:r>
              </a:p>
            </p:txBody>
          </p:sp>
        </mc:Fallback>
      </mc:AlternateContent>
      <p:sp>
        <p:nvSpPr>
          <p:cNvPr id="14" name="Content Placeholder 5">
            <a:extLst>
              <a:ext uri="{FF2B5EF4-FFF2-40B4-BE49-F238E27FC236}">
                <a16:creationId xmlns:a16="http://schemas.microsoft.com/office/drawing/2014/main" id="{872C3D9B-EAB0-B358-3350-952C31792A08}"/>
              </a:ext>
            </a:extLst>
          </p:cNvPr>
          <p:cNvSpPr>
            <a:spLocks noGrp="1"/>
          </p:cNvSpPr>
          <p:nvPr>
            <p:ph idx="1"/>
          </p:nvPr>
        </p:nvSpPr>
        <p:spPr>
          <a:xfrm>
            <a:off x="317305" y="2759632"/>
            <a:ext cx="4278723" cy="1622913"/>
          </a:xfrm>
          <a:ln>
            <a:noFill/>
          </a:ln>
        </p:spPr>
        <p:style>
          <a:lnRef idx="2">
            <a:schemeClr val="dk1"/>
          </a:lnRef>
          <a:fillRef idx="1">
            <a:schemeClr val="lt1"/>
          </a:fillRef>
          <a:effectRef idx="0">
            <a:schemeClr val="dk1"/>
          </a:effectRef>
          <a:fontRef idx="minor">
            <a:schemeClr val="dk1"/>
          </a:fontRef>
        </p:style>
        <p:txBody>
          <a:bodyPr/>
          <a:lstStyle/>
          <a:p>
            <a:pPr marL="0"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Rapid Cycling Synchrotron accelerators </a:t>
            </a:r>
          </a:p>
          <a:p>
            <a:pPr marL="0"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Fast ramping magnets (&lt;0.5 </a:t>
            </a:r>
            <a:r>
              <a:rPr lang="en-US" altLang="en-US" sz="1800" kern="0" dirty="0" err="1">
                <a:solidFill>
                  <a:srgbClr val="003087"/>
                </a:solidFill>
                <a:latin typeface="Helvetica" panose="020B0604020202020204" pitchFamily="34" charset="0"/>
                <a:ea typeface="+mn-ea"/>
                <a:cs typeface="Helvetica" panose="020B0604020202020204" pitchFamily="34" charset="0"/>
              </a:rPr>
              <a:t>ms</a:t>
            </a:r>
            <a:r>
              <a:rPr lang="en-US" altLang="en-US" sz="1800" kern="0" dirty="0">
                <a:solidFill>
                  <a:srgbClr val="003087"/>
                </a:solidFill>
                <a:latin typeface="Helvetica" panose="020B0604020202020204" pitchFamily="34" charset="0"/>
                <a:ea typeface="+mn-ea"/>
                <a:cs typeface="Helvetica" panose="020B0604020202020204" pitchFamily="34" charset="0"/>
              </a:rPr>
              <a:t>) accompanied with 8-10 T  DC magnet</a:t>
            </a:r>
          </a:p>
          <a:p>
            <a:pPr marL="0"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Energy sources with good power management for pulsed magnets</a:t>
            </a:r>
          </a:p>
          <a:p>
            <a:pPr marL="0" lvl="1" defTabSz="914400">
              <a:spcBef>
                <a:spcPts val="500"/>
              </a:spcBef>
              <a:spcAft>
                <a:spcPts val="500"/>
              </a:spcAft>
              <a:defRPr/>
            </a:pPr>
            <a:endParaRPr lang="en-US" altLang="en-US" sz="1800" kern="0" dirty="0">
              <a:solidFill>
                <a:srgbClr val="004C97"/>
              </a:solidFill>
              <a:latin typeface="Arial"/>
              <a:ea typeface="+mn-ea"/>
              <a:cs typeface="+mn-cs"/>
            </a:endParaRPr>
          </a:p>
          <a:p>
            <a:pPr marL="0" indent="0">
              <a:spcBef>
                <a:spcPts val="600"/>
              </a:spcBef>
              <a:spcAft>
                <a:spcPts val="600"/>
              </a:spcAft>
              <a:buNone/>
            </a:pPr>
            <a:endParaRPr lang="en-US" dirty="0"/>
          </a:p>
          <a:p>
            <a:pPr marL="0" indent="0">
              <a:spcBef>
                <a:spcPts val="600"/>
              </a:spcBef>
              <a:spcAft>
                <a:spcPts val="600"/>
              </a:spcAft>
              <a:buNone/>
            </a:pPr>
            <a:endParaRPr lang="en-US" dirty="0"/>
          </a:p>
          <a:p>
            <a:pPr marL="0" indent="0">
              <a:spcBef>
                <a:spcPts val="600"/>
              </a:spcBef>
              <a:spcAft>
                <a:spcPts val="600"/>
              </a:spcAft>
              <a:buNone/>
            </a:pPr>
            <a:endParaRPr lang="en-US" dirty="0"/>
          </a:p>
          <a:p>
            <a:pPr marL="0" indent="0">
              <a:spcBef>
                <a:spcPts val="600"/>
              </a:spcBef>
              <a:spcAft>
                <a:spcPts val="600"/>
              </a:spcAft>
              <a:buNone/>
            </a:pPr>
            <a:endParaRPr lang="en-US" dirty="0"/>
          </a:p>
          <a:p>
            <a:pPr marL="0" indent="0">
              <a:spcBef>
                <a:spcPts val="600"/>
              </a:spcBef>
              <a:spcAft>
                <a:spcPts val="600"/>
              </a:spcAft>
              <a:buNone/>
            </a:pPr>
            <a:endParaRPr lang="en-US" dirty="0"/>
          </a:p>
          <a:p>
            <a:pPr marL="0" indent="0">
              <a:spcBef>
                <a:spcPts val="600"/>
              </a:spcBef>
              <a:spcAft>
                <a:spcPts val="600"/>
              </a:spcAft>
              <a:buNone/>
            </a:pPr>
            <a:endParaRPr lang="en-US" dirty="0"/>
          </a:p>
        </p:txBody>
      </p:sp>
      <p:pic>
        <p:nvPicPr>
          <p:cNvPr id="15" name="Picture 14">
            <a:extLst>
              <a:ext uri="{FF2B5EF4-FFF2-40B4-BE49-F238E27FC236}">
                <a16:creationId xmlns:a16="http://schemas.microsoft.com/office/drawing/2014/main" id="{953360CC-2E05-598A-05B3-814FF445129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r="3204" b="9832"/>
          <a:stretch/>
        </p:blipFill>
        <p:spPr>
          <a:xfrm>
            <a:off x="4790626" y="1028553"/>
            <a:ext cx="4257202" cy="1213749"/>
          </a:xfrm>
          <a:prstGeom prst="rect">
            <a:avLst/>
          </a:prstGeom>
        </p:spPr>
      </p:pic>
      <p:sp>
        <p:nvSpPr>
          <p:cNvPr id="16" name="TextBox 15">
            <a:extLst>
              <a:ext uri="{FF2B5EF4-FFF2-40B4-BE49-F238E27FC236}">
                <a16:creationId xmlns:a16="http://schemas.microsoft.com/office/drawing/2014/main" id="{E3B692BC-CE0D-3AAD-A8ED-C12ABA47DE56}"/>
              </a:ext>
            </a:extLst>
          </p:cNvPr>
          <p:cNvSpPr txBox="1"/>
          <p:nvPr/>
        </p:nvSpPr>
        <p:spPr>
          <a:xfrm>
            <a:off x="4572000" y="462869"/>
            <a:ext cx="2497017" cy="338554"/>
          </a:xfrm>
          <a:prstGeom prst="rect">
            <a:avLst/>
          </a:prstGeom>
          <a:noFill/>
          <a:ln>
            <a:solidFill>
              <a:srgbClr val="404040"/>
            </a:solidFill>
          </a:ln>
        </p:spPr>
        <p:txBody>
          <a:bodyPr wrap="square" rtlCol="0">
            <a:spAutoFit/>
          </a:bodyPr>
          <a:lstStyle/>
          <a:p>
            <a:r>
              <a:rPr lang="en-US" sz="1600" dirty="0">
                <a:solidFill>
                  <a:srgbClr val="404040"/>
                </a:solidFill>
                <a:latin typeface="Helvetica" panose="020B0604020202020204" pitchFamily="34" charset="0"/>
                <a:cs typeface="Helvetica" panose="020B0604020202020204" pitchFamily="34" charset="0"/>
              </a:rPr>
              <a:t>IR region (</a:t>
            </a:r>
            <a:r>
              <a:rPr lang="en-US" sz="1400" dirty="0">
                <a:solidFill>
                  <a:srgbClr val="404040"/>
                </a:solidFill>
                <a:latin typeface="Helvetica" panose="020B0604020202020204" pitchFamily="34" charset="0"/>
                <a:cs typeface="Helvetica" panose="020B0604020202020204" pitchFamily="34" charset="0"/>
              </a:rPr>
              <a:t>high-B</a:t>
            </a:r>
            <a:r>
              <a:rPr lang="en-US" sz="1600" dirty="0">
                <a:solidFill>
                  <a:srgbClr val="404040"/>
                </a:solidFill>
                <a:latin typeface="Helvetica" panose="020B0604020202020204" pitchFamily="34" charset="0"/>
                <a:cs typeface="Helvetica" panose="020B0604020202020204" pitchFamily="34" charset="0"/>
              </a:rPr>
              <a:t> quads) </a:t>
            </a:r>
          </a:p>
        </p:txBody>
      </p:sp>
      <p:sp>
        <p:nvSpPr>
          <p:cNvPr id="17" name="TextBox 16">
            <a:extLst>
              <a:ext uri="{FF2B5EF4-FFF2-40B4-BE49-F238E27FC236}">
                <a16:creationId xmlns:a16="http://schemas.microsoft.com/office/drawing/2014/main" id="{A21483A7-0F91-4014-422C-2C4C5C5915A7}"/>
              </a:ext>
            </a:extLst>
          </p:cNvPr>
          <p:cNvSpPr txBox="1"/>
          <p:nvPr/>
        </p:nvSpPr>
        <p:spPr>
          <a:xfrm>
            <a:off x="7108114" y="372911"/>
            <a:ext cx="1982497" cy="584775"/>
          </a:xfrm>
          <a:prstGeom prst="rect">
            <a:avLst/>
          </a:prstGeom>
          <a:noFill/>
          <a:ln>
            <a:solidFill>
              <a:srgbClr val="404040"/>
            </a:solidFill>
          </a:ln>
        </p:spPr>
        <p:txBody>
          <a:bodyPr wrap="square" rtlCol="0">
            <a:spAutoFit/>
          </a:bodyPr>
          <a:lstStyle/>
          <a:p>
            <a:r>
              <a:rPr lang="en-US" sz="1600" dirty="0">
                <a:solidFill>
                  <a:srgbClr val="404040"/>
                </a:solidFill>
                <a:latin typeface="Helvetica" panose="020B0604020202020204" pitchFamily="34" charset="0"/>
                <a:cs typeface="Helvetica" panose="020B0604020202020204" pitchFamily="34" charset="0"/>
              </a:rPr>
              <a:t>bend region (high-B dipoles) </a:t>
            </a:r>
          </a:p>
        </p:txBody>
      </p:sp>
      <p:cxnSp>
        <p:nvCxnSpPr>
          <p:cNvPr id="18" name="Straight Arrow Connector 17">
            <a:extLst>
              <a:ext uri="{FF2B5EF4-FFF2-40B4-BE49-F238E27FC236}">
                <a16:creationId xmlns:a16="http://schemas.microsoft.com/office/drawing/2014/main" id="{DFC34161-1AA6-A8FB-1314-EEC6E19677BB}"/>
              </a:ext>
            </a:extLst>
          </p:cNvPr>
          <p:cNvCxnSpPr>
            <a:cxnSpLocks/>
          </p:cNvCxnSpPr>
          <p:nvPr/>
        </p:nvCxnSpPr>
        <p:spPr>
          <a:xfrm>
            <a:off x="5329001" y="847016"/>
            <a:ext cx="0" cy="363074"/>
          </a:xfrm>
          <a:prstGeom prst="straightConnector1">
            <a:avLst/>
          </a:prstGeom>
          <a:ln>
            <a:solidFill>
              <a:srgbClr val="40404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1BD8D17A-9FAD-ED8F-75B5-71E991CE8011}"/>
              </a:ext>
            </a:extLst>
          </p:cNvPr>
          <p:cNvCxnSpPr>
            <a:cxnSpLocks/>
          </p:cNvCxnSpPr>
          <p:nvPr/>
        </p:nvCxnSpPr>
        <p:spPr>
          <a:xfrm>
            <a:off x="8257896" y="711465"/>
            <a:ext cx="0" cy="363074"/>
          </a:xfrm>
          <a:prstGeom prst="straightConnector1">
            <a:avLst/>
          </a:prstGeom>
          <a:ln>
            <a:solidFill>
              <a:srgbClr val="404040"/>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88158403-69F6-6A29-3975-27170260934F}"/>
              </a:ext>
            </a:extLst>
          </p:cNvPr>
          <p:cNvSpPr txBox="1"/>
          <p:nvPr/>
        </p:nvSpPr>
        <p:spPr>
          <a:xfrm>
            <a:off x="4551787" y="2264304"/>
            <a:ext cx="4278723" cy="2287806"/>
          </a:xfrm>
          <a:prstGeom prst="rect">
            <a:avLst/>
          </a:prstGeom>
          <a:noFill/>
        </p:spPr>
        <p:txBody>
          <a:bodyPr wrap="square">
            <a:spAutoFit/>
          </a:bodyPr>
          <a:lstStyle/>
          <a:p>
            <a:pPr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Dipoles with strong field (12-16 T for 10 </a:t>
            </a:r>
            <a:r>
              <a:rPr lang="en-US" altLang="en-US" sz="1800" kern="0" dirty="0" err="1">
                <a:solidFill>
                  <a:srgbClr val="003087"/>
                </a:solidFill>
                <a:latin typeface="Helvetica" panose="020B0604020202020204" pitchFamily="34" charset="0"/>
                <a:ea typeface="+mn-ea"/>
                <a:cs typeface="Helvetica" panose="020B0604020202020204" pitchFamily="34" charset="0"/>
              </a:rPr>
              <a:t>TeV</a:t>
            </a:r>
            <a:r>
              <a:rPr lang="en-US" altLang="en-US" sz="1800" kern="0" dirty="0">
                <a:solidFill>
                  <a:srgbClr val="003087"/>
                </a:solidFill>
                <a:latin typeface="Helvetica" panose="020B0604020202020204" pitchFamily="34" charset="0"/>
                <a:ea typeface="+mn-ea"/>
                <a:cs typeface="Helvetica" panose="020B0604020202020204" pitchFamily="34" charset="0"/>
              </a:rPr>
              <a:t>) and large aperture (~150 mm) to allow for shielding  </a:t>
            </a:r>
          </a:p>
          <a:p>
            <a:pPr lvl="1" defTabSz="914400">
              <a:spcBef>
                <a:spcPts val="500"/>
              </a:spcBef>
              <a:spcAft>
                <a:spcPts val="500"/>
              </a:spcAft>
              <a:defRPr/>
            </a:pPr>
            <a:r>
              <a:rPr lang="en-US" altLang="en-US" sz="1800" kern="0" dirty="0">
                <a:solidFill>
                  <a:srgbClr val="003087"/>
                </a:solidFill>
                <a:latin typeface="Helvetica" panose="020B0604020202020204" pitchFamily="34" charset="0"/>
                <a:ea typeface="+mn-ea"/>
                <a:cs typeface="Helvetica" panose="020B0604020202020204" pitchFamily="34" charset="0"/>
              </a:rPr>
              <a:t>Quadrupoles with strong fields for the IR (15-20 T for 10 </a:t>
            </a:r>
            <a:r>
              <a:rPr lang="en-US" altLang="en-US" sz="1800" kern="0" dirty="0" err="1">
                <a:solidFill>
                  <a:srgbClr val="003087"/>
                </a:solidFill>
                <a:latin typeface="Helvetica" panose="020B0604020202020204" pitchFamily="34" charset="0"/>
                <a:ea typeface="+mn-ea"/>
                <a:cs typeface="Helvetica" panose="020B0604020202020204" pitchFamily="34" charset="0"/>
              </a:rPr>
              <a:t>TeV</a:t>
            </a:r>
            <a:r>
              <a:rPr lang="en-US" altLang="en-US" sz="1800" kern="0" dirty="0">
                <a:solidFill>
                  <a:srgbClr val="003087"/>
                </a:solidFill>
                <a:latin typeface="Helvetica" panose="020B0604020202020204" pitchFamily="34" charset="0"/>
                <a:ea typeface="+mn-ea"/>
                <a:cs typeface="Helvetica" panose="020B0604020202020204" pitchFamily="34" charset="0"/>
              </a:rPr>
              <a:t>)</a:t>
            </a:r>
          </a:p>
          <a:p>
            <a:pPr lvl="1" defTabSz="914400">
              <a:spcBef>
                <a:spcPts val="500"/>
              </a:spcBef>
              <a:spcAft>
                <a:spcPts val="500"/>
              </a:spcAft>
              <a:defRPr/>
            </a:pPr>
            <a:r>
              <a:rPr lang="en-US" sz="1800" kern="0" dirty="0">
                <a:solidFill>
                  <a:srgbClr val="003087"/>
                </a:solidFill>
                <a:latin typeface="Helvetica" panose="020B0604020202020204" pitchFamily="34" charset="0"/>
                <a:ea typeface="+mn-ea"/>
                <a:cs typeface="Helvetica" panose="020B0604020202020204" pitchFamily="34" charset="0"/>
              </a:rPr>
              <a:t>Mitigation system for the neutrino flux from muon decays</a:t>
            </a:r>
            <a:endParaRPr lang="en-US" sz="1800" dirty="0">
              <a:solidFill>
                <a:srgbClr val="003087"/>
              </a:solidFill>
            </a:endParaRPr>
          </a:p>
        </p:txBody>
      </p:sp>
    </p:spTree>
    <p:extLst>
      <p:ext uri="{BB962C8B-B14F-4D97-AF65-F5344CB8AC3E}">
        <p14:creationId xmlns:p14="http://schemas.microsoft.com/office/powerpoint/2010/main" val="303430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build="p" animBg="1"/>
      <p:bldP spid="16" grpId="0" animBg="1"/>
      <p:bldP spid="17" grpId="0" animBg="1"/>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8151" y="135700"/>
            <a:ext cx="6691313" cy="320908"/>
          </a:xfrm>
        </p:spPr>
        <p:txBody>
          <a:bodyPr/>
          <a:lstStyle/>
          <a:p>
            <a:r>
              <a:rPr lang="en-US" dirty="0"/>
              <a:t> Possibilities within the US</a:t>
            </a:r>
          </a:p>
        </p:txBody>
      </p:sp>
      <p:sp>
        <p:nvSpPr>
          <p:cNvPr id="12" name="Content Placeholder 5">
            <a:extLst>
              <a:ext uri="{FF2B5EF4-FFF2-40B4-BE49-F238E27FC236}">
                <a16:creationId xmlns:a16="http://schemas.microsoft.com/office/drawing/2014/main" id="{6CA1A9B7-09E0-4055-86BF-36A09B257CF5}"/>
              </a:ext>
            </a:extLst>
          </p:cNvPr>
          <p:cNvSpPr txBox="1">
            <a:spLocks/>
          </p:cNvSpPr>
          <p:nvPr/>
        </p:nvSpPr>
        <p:spPr>
          <a:xfrm>
            <a:off x="337942" y="579369"/>
            <a:ext cx="6822135" cy="1085201"/>
          </a:xfrm>
          <a:prstGeom prst="rect">
            <a:avLst/>
          </a:prstGeom>
          <a:no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685800">
              <a:spcBef>
                <a:spcPts val="375"/>
              </a:spcBef>
              <a:spcAft>
                <a:spcPts val="375"/>
              </a:spcAft>
              <a:buFontTx/>
              <a:buChar char="•"/>
              <a:defRPr/>
            </a:pPr>
            <a:r>
              <a:rPr lang="en-US" altLang="en-US" sz="1650" kern="0" dirty="0">
                <a:solidFill>
                  <a:schemeClr val="tx1"/>
                </a:solidFill>
                <a:latin typeface="Helvetica" panose="020B0604020202020204" pitchFamily="34" charset="0"/>
                <a:ea typeface="+mn-ea"/>
                <a:cs typeface="Helvetica" panose="020B0604020202020204" pitchFamily="34" charset="0"/>
              </a:rPr>
              <a:t>Several </a:t>
            </a:r>
            <a:r>
              <a:rPr lang="en-US" altLang="en-US" sz="1650" b="1" kern="0" dirty="0">
                <a:solidFill>
                  <a:schemeClr val="tx1"/>
                </a:solidFill>
                <a:latin typeface="Helvetica" panose="020B0604020202020204" pitchFamily="34" charset="0"/>
                <a:ea typeface="+mn-ea"/>
                <a:cs typeface="Helvetica" panose="020B0604020202020204" pitchFamily="34" charset="0"/>
              </a:rPr>
              <a:t>existing US based facilities </a:t>
            </a:r>
            <a:r>
              <a:rPr lang="en-US" altLang="en-US" sz="1650" kern="0" dirty="0">
                <a:solidFill>
                  <a:schemeClr val="tx1"/>
                </a:solidFill>
                <a:latin typeface="Helvetica" panose="020B0604020202020204" pitchFamily="34" charset="0"/>
                <a:ea typeface="+mn-ea"/>
                <a:cs typeface="Helvetica" panose="020B0604020202020204" pitchFamily="34" charset="0"/>
              </a:rPr>
              <a:t>can aid the MuC R&amp;D program: </a:t>
            </a:r>
            <a:r>
              <a:rPr lang="en-US" altLang="en-US" sz="1650" b="1" kern="0" dirty="0">
                <a:solidFill>
                  <a:schemeClr val="tx1"/>
                </a:solidFill>
                <a:latin typeface="Helvetica" panose="020B0604020202020204" pitchFamily="34" charset="0"/>
                <a:ea typeface="+mn-ea"/>
                <a:cs typeface="Helvetica" panose="020B0604020202020204" pitchFamily="34" charset="0"/>
              </a:rPr>
              <a:t>they expressed interest </a:t>
            </a:r>
            <a:r>
              <a:rPr lang="en-US" altLang="en-US" sz="1650" kern="0" dirty="0">
                <a:solidFill>
                  <a:schemeClr val="tx1"/>
                </a:solidFill>
                <a:latin typeface="Helvetica" panose="020B0604020202020204" pitchFamily="34" charset="0"/>
                <a:ea typeface="+mn-ea"/>
                <a:cs typeface="Helvetica" panose="020B0604020202020204" pitchFamily="34" charset="0"/>
              </a:rPr>
              <a:t>and are currently explored</a:t>
            </a:r>
          </a:p>
          <a:p>
            <a:pPr marL="0" indent="0" defTabSz="685800">
              <a:spcBef>
                <a:spcPts val="375"/>
              </a:spcBef>
              <a:spcAft>
                <a:spcPts val="375"/>
              </a:spcAft>
              <a:buNone/>
              <a:defRPr/>
            </a:pPr>
            <a:endParaRPr lang="en-US" altLang="en-US" sz="1650" kern="0" dirty="0">
              <a:solidFill>
                <a:schemeClr val="tx1"/>
              </a:solidFill>
              <a:latin typeface="Helvetica" panose="020B0604020202020204" pitchFamily="34" charset="0"/>
              <a:ea typeface="+mn-ea"/>
              <a:cs typeface="Helvetica" panose="020B0604020202020204" pitchFamily="34" charset="0"/>
            </a:endParaRPr>
          </a:p>
        </p:txBody>
      </p:sp>
      <p:pic>
        <p:nvPicPr>
          <p:cNvPr id="8" name="Picture 7">
            <a:extLst>
              <a:ext uri="{FF2B5EF4-FFF2-40B4-BE49-F238E27FC236}">
                <a16:creationId xmlns:a16="http://schemas.microsoft.com/office/drawing/2014/main" id="{E479A3D0-FE88-3BCC-10C2-080252C71425}"/>
              </a:ext>
            </a:extLst>
          </p:cNvPr>
          <p:cNvPicPr>
            <a:picLocks noChangeAspect="1"/>
          </p:cNvPicPr>
          <p:nvPr/>
        </p:nvPicPr>
        <p:blipFill rotWithShape="1">
          <a:blip r:embed="rId2"/>
          <a:srcRect t="11307" b="6314"/>
          <a:stretch/>
        </p:blipFill>
        <p:spPr>
          <a:xfrm>
            <a:off x="5053163" y="3145702"/>
            <a:ext cx="3072384" cy="1265500"/>
          </a:xfrm>
          <a:prstGeom prst="rect">
            <a:avLst/>
          </a:prstGeom>
        </p:spPr>
      </p:pic>
      <p:pic>
        <p:nvPicPr>
          <p:cNvPr id="10" name="Picture 9">
            <a:extLst>
              <a:ext uri="{FF2B5EF4-FFF2-40B4-BE49-F238E27FC236}">
                <a16:creationId xmlns:a16="http://schemas.microsoft.com/office/drawing/2014/main" id="{E6A98CDE-FFF6-8F5B-0EED-967A9A531831}"/>
              </a:ext>
            </a:extLst>
          </p:cNvPr>
          <p:cNvPicPr>
            <a:picLocks noChangeAspect="1"/>
          </p:cNvPicPr>
          <p:nvPr/>
        </p:nvPicPr>
        <p:blipFill rotWithShape="1">
          <a:blip r:embed="rId3"/>
          <a:srcRect l="26385" t="22991" r="28773" b="34504"/>
          <a:stretch/>
        </p:blipFill>
        <p:spPr>
          <a:xfrm>
            <a:off x="411560" y="2910277"/>
            <a:ext cx="3280282" cy="1749001"/>
          </a:xfrm>
          <a:prstGeom prst="rect">
            <a:avLst/>
          </a:prstGeom>
        </p:spPr>
      </p:pic>
      <p:pic>
        <p:nvPicPr>
          <p:cNvPr id="11" name="Picture 10">
            <a:extLst>
              <a:ext uri="{FF2B5EF4-FFF2-40B4-BE49-F238E27FC236}">
                <a16:creationId xmlns:a16="http://schemas.microsoft.com/office/drawing/2014/main" id="{E19B6C75-6C48-512E-C927-0D286C1B9562}"/>
              </a:ext>
            </a:extLst>
          </p:cNvPr>
          <p:cNvPicPr>
            <a:picLocks noChangeAspect="1"/>
          </p:cNvPicPr>
          <p:nvPr/>
        </p:nvPicPr>
        <p:blipFill>
          <a:blip r:embed="rId4"/>
          <a:stretch>
            <a:fillRect/>
          </a:stretch>
        </p:blipFill>
        <p:spPr>
          <a:xfrm>
            <a:off x="4928616" y="1421763"/>
            <a:ext cx="2984861" cy="1280271"/>
          </a:xfrm>
          <a:prstGeom prst="rect">
            <a:avLst/>
          </a:prstGeom>
        </p:spPr>
      </p:pic>
      <p:pic>
        <p:nvPicPr>
          <p:cNvPr id="16" name="Picture 15">
            <a:extLst>
              <a:ext uri="{FF2B5EF4-FFF2-40B4-BE49-F238E27FC236}">
                <a16:creationId xmlns:a16="http://schemas.microsoft.com/office/drawing/2014/main" id="{7DFDE00C-C258-39F4-0C1A-DCDA5693833E}"/>
              </a:ext>
            </a:extLst>
          </p:cNvPr>
          <p:cNvPicPr>
            <a:picLocks noChangeAspect="1"/>
          </p:cNvPicPr>
          <p:nvPr/>
        </p:nvPicPr>
        <p:blipFill rotWithShape="1">
          <a:blip r:embed="rId5"/>
          <a:srcRect l="32924" t="48068" r="15461" b="15333"/>
          <a:stretch/>
        </p:blipFill>
        <p:spPr>
          <a:xfrm>
            <a:off x="411560" y="1421763"/>
            <a:ext cx="3303773" cy="1317729"/>
          </a:xfrm>
          <a:prstGeom prst="rect">
            <a:avLst/>
          </a:prstGeom>
          <a:ln w="12700">
            <a:solidFill>
              <a:srgbClr val="404040"/>
            </a:solidFill>
          </a:ln>
        </p:spPr>
      </p:pic>
      <p:sp>
        <p:nvSpPr>
          <p:cNvPr id="17" name="TextBox 16">
            <a:extLst>
              <a:ext uri="{FF2B5EF4-FFF2-40B4-BE49-F238E27FC236}">
                <a16:creationId xmlns:a16="http://schemas.microsoft.com/office/drawing/2014/main" id="{993A4846-D983-A403-940D-6C93B89EF92F}"/>
              </a:ext>
            </a:extLst>
          </p:cNvPr>
          <p:cNvSpPr txBox="1"/>
          <p:nvPr/>
        </p:nvSpPr>
        <p:spPr>
          <a:xfrm flipH="1">
            <a:off x="480589" y="1484119"/>
            <a:ext cx="2294150" cy="300082"/>
          </a:xfrm>
          <a:prstGeom prst="rect">
            <a:avLst/>
          </a:prstGeom>
          <a:noFill/>
        </p:spPr>
        <p:txBody>
          <a:bodyPr wrap="square" rtlCol="0">
            <a:spAutoFit/>
          </a:bodyPr>
          <a:lstStyle/>
          <a:p>
            <a:r>
              <a:rPr lang="en-US" sz="1350" dirty="0">
                <a:solidFill>
                  <a:srgbClr val="00B050"/>
                </a:solidFill>
                <a:latin typeface="Arial" panose="020B0604020202020204" pitchFamily="34" charset="0"/>
                <a:cs typeface="Arial" panose="020B0604020202020204" pitchFamily="34" charset="0"/>
              </a:rPr>
              <a:t>SNS </a:t>
            </a:r>
            <a:r>
              <a:rPr lang="en-US" sz="1350" dirty="0" err="1">
                <a:solidFill>
                  <a:srgbClr val="00B050"/>
                </a:solidFill>
                <a:latin typeface="Arial" panose="020B0604020202020204" pitchFamily="34" charset="0"/>
                <a:cs typeface="Arial" panose="020B0604020202020204" pitchFamily="34" charset="0"/>
              </a:rPr>
              <a:t>linac</a:t>
            </a:r>
            <a:r>
              <a:rPr lang="en-US" sz="1350" dirty="0">
                <a:solidFill>
                  <a:srgbClr val="00B050"/>
                </a:solidFill>
                <a:latin typeface="Arial" panose="020B0604020202020204" pitchFamily="34" charset="0"/>
                <a:cs typeface="Arial" panose="020B0604020202020204" pitchFamily="34" charset="0"/>
              </a:rPr>
              <a:t> @ Oak Ridge</a:t>
            </a:r>
          </a:p>
        </p:txBody>
      </p:sp>
      <p:sp>
        <p:nvSpPr>
          <p:cNvPr id="18" name="TextBox 17">
            <a:extLst>
              <a:ext uri="{FF2B5EF4-FFF2-40B4-BE49-F238E27FC236}">
                <a16:creationId xmlns:a16="http://schemas.microsoft.com/office/drawing/2014/main" id="{084B5A61-951F-A92C-472B-ADB5AC306652}"/>
              </a:ext>
            </a:extLst>
          </p:cNvPr>
          <p:cNvSpPr txBox="1"/>
          <p:nvPr/>
        </p:nvSpPr>
        <p:spPr>
          <a:xfrm flipH="1">
            <a:off x="5434362" y="1188325"/>
            <a:ext cx="2437517" cy="300082"/>
          </a:xfrm>
          <a:prstGeom prst="rect">
            <a:avLst/>
          </a:prstGeom>
          <a:noFill/>
        </p:spPr>
        <p:txBody>
          <a:bodyPr wrap="square" rtlCol="0">
            <a:spAutoFit/>
          </a:bodyPr>
          <a:lstStyle/>
          <a:p>
            <a:r>
              <a:rPr lang="en-US" sz="1350" dirty="0">
                <a:solidFill>
                  <a:srgbClr val="00B050"/>
                </a:solidFill>
                <a:latin typeface="Arial" panose="020B0604020202020204" pitchFamily="34" charset="0"/>
                <a:cs typeface="Arial" panose="020B0604020202020204" pitchFamily="34" charset="0"/>
              </a:rPr>
              <a:t>Muon Campus @ Fermilab</a:t>
            </a:r>
          </a:p>
        </p:txBody>
      </p:sp>
      <p:sp>
        <p:nvSpPr>
          <p:cNvPr id="19" name="TextBox 18">
            <a:extLst>
              <a:ext uri="{FF2B5EF4-FFF2-40B4-BE49-F238E27FC236}">
                <a16:creationId xmlns:a16="http://schemas.microsoft.com/office/drawing/2014/main" id="{0E4EDDE4-0489-665C-47C1-94995AB372EB}"/>
              </a:ext>
            </a:extLst>
          </p:cNvPr>
          <p:cNvSpPr txBox="1"/>
          <p:nvPr/>
        </p:nvSpPr>
        <p:spPr>
          <a:xfrm flipH="1">
            <a:off x="1220990" y="2801848"/>
            <a:ext cx="2437517" cy="300082"/>
          </a:xfrm>
          <a:prstGeom prst="rect">
            <a:avLst/>
          </a:prstGeom>
          <a:noFill/>
        </p:spPr>
        <p:txBody>
          <a:bodyPr wrap="square" rtlCol="0">
            <a:spAutoFit/>
          </a:bodyPr>
          <a:lstStyle/>
          <a:p>
            <a:r>
              <a:rPr lang="en-US" sz="1350" dirty="0">
                <a:solidFill>
                  <a:srgbClr val="00B050"/>
                </a:solidFill>
                <a:latin typeface="Arial" panose="020B0604020202020204" pitchFamily="34" charset="0"/>
                <a:cs typeface="Arial" panose="020B0604020202020204" pitchFamily="34" charset="0"/>
              </a:rPr>
              <a:t>NLCTA @ SLAC</a:t>
            </a:r>
          </a:p>
        </p:txBody>
      </p:sp>
      <p:sp>
        <p:nvSpPr>
          <p:cNvPr id="20" name="TextBox 19">
            <a:extLst>
              <a:ext uri="{FF2B5EF4-FFF2-40B4-BE49-F238E27FC236}">
                <a16:creationId xmlns:a16="http://schemas.microsoft.com/office/drawing/2014/main" id="{22C98809-BA09-C267-3C01-C874FEE45CE8}"/>
              </a:ext>
            </a:extLst>
          </p:cNvPr>
          <p:cNvSpPr txBox="1"/>
          <p:nvPr/>
        </p:nvSpPr>
        <p:spPr>
          <a:xfrm flipH="1">
            <a:off x="5735509" y="2889367"/>
            <a:ext cx="2437517" cy="300082"/>
          </a:xfrm>
          <a:prstGeom prst="rect">
            <a:avLst/>
          </a:prstGeom>
          <a:noFill/>
        </p:spPr>
        <p:txBody>
          <a:bodyPr wrap="square" rtlCol="0">
            <a:spAutoFit/>
          </a:bodyPr>
          <a:lstStyle/>
          <a:p>
            <a:r>
              <a:rPr lang="en-US" sz="1350" dirty="0">
                <a:solidFill>
                  <a:srgbClr val="00B050"/>
                </a:solidFill>
                <a:latin typeface="Arial" panose="020B0604020202020204" pitchFamily="34" charset="0"/>
                <a:cs typeface="Arial" panose="020B0604020202020204" pitchFamily="34" charset="0"/>
              </a:rPr>
              <a:t>FAST/ IOTA @ Fermilab</a:t>
            </a:r>
          </a:p>
        </p:txBody>
      </p:sp>
      <p:sp>
        <p:nvSpPr>
          <p:cNvPr id="5" name="Footer Placeholder 4">
            <a:extLst>
              <a:ext uri="{FF2B5EF4-FFF2-40B4-BE49-F238E27FC236}">
                <a16:creationId xmlns:a16="http://schemas.microsoft.com/office/drawing/2014/main" id="{952936D0-82A6-C118-4931-A6063AFD3C81}"/>
              </a:ext>
            </a:extLst>
          </p:cNvPr>
          <p:cNvSpPr>
            <a:spLocks noGrp="1"/>
          </p:cNvSpPr>
          <p:nvPr>
            <p:ph type="ftr" sz="quarter" idx="3"/>
          </p:nvPr>
        </p:nvSpPr>
        <p:spPr/>
        <p:txBody>
          <a:bodyPr/>
          <a:lstStyle/>
          <a:p>
            <a:pPr>
              <a:defRPr/>
            </a:pPr>
            <a:r>
              <a:rPr lang="en-US" b="1"/>
              <a:t>S. Jindariani, Muon-Ion Collider Workshop, 2023</a:t>
            </a:r>
            <a:endParaRPr lang="en-US" b="1" dirty="0"/>
          </a:p>
        </p:txBody>
      </p:sp>
      <p:sp>
        <p:nvSpPr>
          <p:cNvPr id="6" name="Slide Number Placeholder 5">
            <a:extLst>
              <a:ext uri="{FF2B5EF4-FFF2-40B4-BE49-F238E27FC236}">
                <a16:creationId xmlns:a16="http://schemas.microsoft.com/office/drawing/2014/main" id="{D102656E-DF33-8424-52C2-5588869EFA81}"/>
              </a:ext>
            </a:extLst>
          </p:cNvPr>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sp>
        <p:nvSpPr>
          <p:cNvPr id="9" name="TextBox 8">
            <a:extLst>
              <a:ext uri="{FF2B5EF4-FFF2-40B4-BE49-F238E27FC236}">
                <a16:creationId xmlns:a16="http://schemas.microsoft.com/office/drawing/2014/main" id="{BDE865E8-4586-7BAB-28D7-7046FFCCA1EE}"/>
              </a:ext>
            </a:extLst>
          </p:cNvPr>
          <p:cNvSpPr txBox="1"/>
          <p:nvPr/>
        </p:nvSpPr>
        <p:spPr>
          <a:xfrm>
            <a:off x="6640766" y="4240385"/>
            <a:ext cx="1384261" cy="461665"/>
          </a:xfrm>
          <a:prstGeom prst="rect">
            <a:avLst/>
          </a:prstGeom>
          <a:solidFill>
            <a:srgbClr val="FFFF00"/>
          </a:solidFill>
        </p:spPr>
        <p:txBody>
          <a:bodyPr wrap="square" rtlCol="0">
            <a:spAutoFit/>
          </a:bodyPr>
          <a:lstStyle/>
          <a:p>
            <a:r>
              <a:rPr lang="en-US" sz="1200" dirty="0">
                <a:solidFill>
                  <a:srgbClr val="50504E"/>
                </a:solidFill>
                <a:latin typeface="Arial" panose="020B0604020202020204" pitchFamily="34" charset="0"/>
                <a:cs typeface="Arial" panose="020B0604020202020204" pitchFamily="34" charset="0"/>
              </a:rPr>
              <a:t>Proton driver tests</a:t>
            </a:r>
          </a:p>
        </p:txBody>
      </p:sp>
      <p:sp>
        <p:nvSpPr>
          <p:cNvPr id="13" name="TextBox 12">
            <a:extLst>
              <a:ext uri="{FF2B5EF4-FFF2-40B4-BE49-F238E27FC236}">
                <a16:creationId xmlns:a16="http://schemas.microsoft.com/office/drawing/2014/main" id="{A5B060D8-9A22-16F2-8BF9-C5FBB5748902}"/>
              </a:ext>
            </a:extLst>
          </p:cNvPr>
          <p:cNvSpPr txBox="1"/>
          <p:nvPr/>
        </p:nvSpPr>
        <p:spPr>
          <a:xfrm>
            <a:off x="3309073" y="2610071"/>
            <a:ext cx="1619543" cy="276999"/>
          </a:xfrm>
          <a:prstGeom prst="rect">
            <a:avLst/>
          </a:prstGeom>
          <a:solidFill>
            <a:srgbClr val="FFFF00"/>
          </a:solidFill>
        </p:spPr>
        <p:txBody>
          <a:bodyPr wrap="square" rtlCol="0">
            <a:spAutoFit/>
          </a:bodyPr>
          <a:lstStyle/>
          <a:p>
            <a:r>
              <a:rPr lang="en-US" sz="1200" dirty="0">
                <a:solidFill>
                  <a:srgbClr val="50504E"/>
                </a:solidFill>
                <a:latin typeface="Arial" panose="020B0604020202020204" pitchFamily="34" charset="0"/>
                <a:cs typeface="Arial" panose="020B0604020202020204" pitchFamily="34" charset="0"/>
              </a:rPr>
              <a:t>Proton driver tests</a:t>
            </a:r>
          </a:p>
        </p:txBody>
      </p:sp>
      <p:sp>
        <p:nvSpPr>
          <p:cNvPr id="14" name="TextBox 13">
            <a:extLst>
              <a:ext uri="{FF2B5EF4-FFF2-40B4-BE49-F238E27FC236}">
                <a16:creationId xmlns:a16="http://schemas.microsoft.com/office/drawing/2014/main" id="{72C8E7D9-5FCA-D798-931E-AEA3354E2FA5}"/>
              </a:ext>
            </a:extLst>
          </p:cNvPr>
          <p:cNvSpPr txBox="1"/>
          <p:nvPr/>
        </p:nvSpPr>
        <p:spPr>
          <a:xfrm>
            <a:off x="6757368" y="2407935"/>
            <a:ext cx="1201429" cy="276999"/>
          </a:xfrm>
          <a:prstGeom prst="rect">
            <a:avLst/>
          </a:prstGeom>
          <a:solidFill>
            <a:srgbClr val="FFFF00"/>
          </a:solidFill>
        </p:spPr>
        <p:txBody>
          <a:bodyPr wrap="square" rtlCol="0">
            <a:spAutoFit/>
          </a:bodyPr>
          <a:lstStyle/>
          <a:p>
            <a:r>
              <a:rPr lang="en-US" sz="1200" dirty="0">
                <a:solidFill>
                  <a:srgbClr val="50504E"/>
                </a:solidFill>
                <a:latin typeface="Arial" panose="020B0604020202020204" pitchFamily="34" charset="0"/>
                <a:cs typeface="Arial" panose="020B0604020202020204" pitchFamily="34" charset="0"/>
              </a:rPr>
              <a:t>Cooling demo</a:t>
            </a:r>
          </a:p>
        </p:txBody>
      </p:sp>
      <p:sp>
        <p:nvSpPr>
          <p:cNvPr id="15" name="TextBox 14">
            <a:extLst>
              <a:ext uri="{FF2B5EF4-FFF2-40B4-BE49-F238E27FC236}">
                <a16:creationId xmlns:a16="http://schemas.microsoft.com/office/drawing/2014/main" id="{E5C7383C-C5B1-1DA3-F0D0-334DABC75A3D}"/>
              </a:ext>
            </a:extLst>
          </p:cNvPr>
          <p:cNvSpPr txBox="1"/>
          <p:nvPr/>
        </p:nvSpPr>
        <p:spPr>
          <a:xfrm>
            <a:off x="3419301" y="4425051"/>
            <a:ext cx="981265" cy="276999"/>
          </a:xfrm>
          <a:prstGeom prst="rect">
            <a:avLst/>
          </a:prstGeom>
          <a:solidFill>
            <a:srgbClr val="FFFF00"/>
          </a:solidFill>
        </p:spPr>
        <p:txBody>
          <a:bodyPr wrap="square" rtlCol="0">
            <a:spAutoFit/>
          </a:bodyPr>
          <a:lstStyle/>
          <a:p>
            <a:r>
              <a:rPr lang="en-US" sz="1200" dirty="0">
                <a:solidFill>
                  <a:srgbClr val="50504E"/>
                </a:solidFill>
                <a:latin typeface="Arial" panose="020B0604020202020204" pitchFamily="34" charset="0"/>
                <a:cs typeface="Arial" panose="020B0604020202020204" pitchFamily="34" charset="0"/>
              </a:rPr>
              <a:t>NC rf tests</a:t>
            </a:r>
          </a:p>
        </p:txBody>
      </p:sp>
      <p:sp>
        <p:nvSpPr>
          <p:cNvPr id="3" name="TextBox 2">
            <a:extLst>
              <a:ext uri="{FF2B5EF4-FFF2-40B4-BE49-F238E27FC236}">
                <a16:creationId xmlns:a16="http://schemas.microsoft.com/office/drawing/2014/main" id="{88FD6237-974A-FF73-0254-C433FDDD1C38}"/>
              </a:ext>
            </a:extLst>
          </p:cNvPr>
          <p:cNvSpPr txBox="1"/>
          <p:nvPr/>
        </p:nvSpPr>
        <p:spPr>
          <a:xfrm>
            <a:off x="6132848" y="-11264"/>
            <a:ext cx="2697662" cy="461665"/>
          </a:xfrm>
          <a:prstGeom prst="rect">
            <a:avLst/>
          </a:prstGeom>
          <a:noFill/>
        </p:spPr>
        <p:txBody>
          <a:bodyPr wrap="none" rtlCol="0">
            <a:spAutoFit/>
          </a:bodyPr>
          <a:lstStyle/>
          <a:p>
            <a:r>
              <a:rPr lang="en-US" dirty="0"/>
              <a:t>More in </a:t>
            </a:r>
            <a:r>
              <a:rPr lang="en-US" dirty="0" err="1"/>
              <a:t>Diktys’s</a:t>
            </a:r>
            <a:r>
              <a:rPr lang="en-US" dirty="0"/>
              <a:t> talk</a:t>
            </a:r>
          </a:p>
        </p:txBody>
      </p:sp>
    </p:spTree>
    <p:extLst>
      <p:ext uri="{BB962C8B-B14F-4D97-AF65-F5344CB8AC3E}">
        <p14:creationId xmlns:p14="http://schemas.microsoft.com/office/powerpoint/2010/main" val="381243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Beam Induced Background</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sp>
        <p:nvSpPr>
          <p:cNvPr id="2" name="Rectangle 1">
            <a:extLst>
              <a:ext uri="{FF2B5EF4-FFF2-40B4-BE49-F238E27FC236}">
                <a16:creationId xmlns:a16="http://schemas.microsoft.com/office/drawing/2014/main" id="{A8516054-0B6C-D347-81AD-38C296476BEE}"/>
              </a:ext>
            </a:extLst>
          </p:cNvPr>
          <p:cNvSpPr/>
          <p:nvPr/>
        </p:nvSpPr>
        <p:spPr>
          <a:xfrm>
            <a:off x="8467" y="2709333"/>
            <a:ext cx="341048" cy="2682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a:extLst>
              <a:ext uri="{FF2B5EF4-FFF2-40B4-BE49-F238E27FC236}">
                <a16:creationId xmlns:a16="http://schemas.microsoft.com/office/drawing/2014/main" id="{4CB90093-53E8-191D-1ABD-FC4FDED52D7A}"/>
              </a:ext>
            </a:extLst>
          </p:cNvPr>
          <p:cNvSpPr/>
          <p:nvPr/>
        </p:nvSpPr>
        <p:spPr>
          <a:xfrm>
            <a:off x="318262" y="610702"/>
            <a:ext cx="8686800" cy="2585323"/>
          </a:xfrm>
          <a:prstGeom prst="rect">
            <a:avLst/>
          </a:prstGeom>
        </p:spPr>
        <p:txBody>
          <a:bodyPr wrap="square">
            <a:spAutoFit/>
          </a:bodyPr>
          <a:lstStyle/>
          <a:p>
            <a:pPr marL="285750" indent="-285750">
              <a:buFont typeface="Arial" panose="020B0604020202020204" pitchFamily="34" charset="0"/>
              <a:buChar char="•"/>
            </a:pPr>
            <a:r>
              <a:rPr lang="en-US" sz="1800" dirty="0">
                <a:solidFill>
                  <a:srgbClr val="C00000"/>
                </a:solidFill>
                <a:latin typeface="+mj-lt"/>
                <a:cs typeface="Times New Roman" panose="02020603050405020304" pitchFamily="18" charset="0"/>
              </a:rPr>
              <a:t>Beam background is one of the unique features/challenges of Muon Colliders</a:t>
            </a:r>
            <a:endParaRPr lang="en-US" sz="1800" dirty="0">
              <a:latin typeface="+mj-lt"/>
              <a:cs typeface="Times New Roman" panose="02020603050405020304" pitchFamily="18" charset="0"/>
            </a:endParaRPr>
          </a:p>
          <a:p>
            <a:pPr marL="285750" indent="-285750">
              <a:buFont typeface="Arial" panose="020B0604020202020204" pitchFamily="34" charset="0"/>
              <a:buChar char="•"/>
            </a:pPr>
            <a:r>
              <a:rPr lang="en-US" sz="1800" dirty="0">
                <a:latin typeface="+mj-lt"/>
              </a:rPr>
              <a:t>Main Source of Beam Induced Background (BIB) are showers produced by electrons originating in beam muon decays </a:t>
            </a:r>
            <a:endParaRPr lang="en-US" sz="1800" dirty="0">
              <a:latin typeface="+mj-lt"/>
              <a:cs typeface="Times New Roman" panose="02020603050405020304" pitchFamily="18" charset="0"/>
            </a:endParaRPr>
          </a:p>
          <a:p>
            <a:pPr marL="285750" indent="-285750">
              <a:buFont typeface="Arial" panose="020B0604020202020204" pitchFamily="34" charset="0"/>
              <a:buChar char="•"/>
            </a:pPr>
            <a:r>
              <a:rPr lang="en-US" sz="1800" dirty="0">
                <a:latin typeface="+mj-lt"/>
                <a:cs typeface="Times New Roman" panose="02020603050405020304" pitchFamily="18" charset="0"/>
              </a:rPr>
              <a:t>The challenge is to separate collision particles from the BIB</a:t>
            </a:r>
          </a:p>
          <a:p>
            <a:pPr marL="285750" indent="-285750">
              <a:buFont typeface="Arial" panose="020B0604020202020204" pitchFamily="34" charset="0"/>
              <a:buChar char="•"/>
            </a:pPr>
            <a:r>
              <a:rPr lang="en-US" sz="1800" dirty="0">
                <a:latin typeface="+mj-lt"/>
                <a:cs typeface="Times New Roman" panose="02020603050405020304" pitchFamily="18" charset="0"/>
              </a:rPr>
              <a:t>Detector environment and occupancy can be harsh</a:t>
            </a:r>
          </a:p>
          <a:p>
            <a:endParaRPr lang="en-US" sz="1800" dirty="0">
              <a:latin typeface="+mj-lt"/>
              <a:ea typeface="Times New Roman" panose="02020603050405020304" pitchFamily="18" charset="0"/>
            </a:endParaRPr>
          </a:p>
          <a:p>
            <a:pPr marL="285750" indent="-285750">
              <a:buFont typeface="Arial" panose="020B0604020202020204" pitchFamily="34" charset="0"/>
              <a:buChar char="•"/>
            </a:pPr>
            <a:endParaRPr lang="en-US" sz="1800" dirty="0">
              <a:solidFill>
                <a:schemeClr val="tx1"/>
              </a:solidFill>
              <a:latin typeface="+mj-lt"/>
            </a:endParaRPr>
          </a:p>
          <a:p>
            <a:pPr marL="285750" indent="-285750">
              <a:buFont typeface="Arial" panose="020B0604020202020204" pitchFamily="34" charset="0"/>
              <a:buChar char="•"/>
            </a:pPr>
            <a:endParaRPr lang="en-US" sz="1800" dirty="0">
              <a:latin typeface="+mj-lt"/>
              <a:cs typeface="Times New Roman" panose="02020603050405020304" pitchFamily="18" charset="0"/>
            </a:endParaRPr>
          </a:p>
          <a:p>
            <a:endParaRPr lang="en-US" sz="1800" dirty="0">
              <a:latin typeface="+mj-lt"/>
            </a:endParaRPr>
          </a:p>
        </p:txBody>
      </p:sp>
      <p:pic>
        <p:nvPicPr>
          <p:cNvPr id="11" name="Picture 10" descr="Diagram&#10;&#10;Description automatically generated with medium confidence">
            <a:extLst>
              <a:ext uri="{FF2B5EF4-FFF2-40B4-BE49-F238E27FC236}">
                <a16:creationId xmlns:a16="http://schemas.microsoft.com/office/drawing/2014/main" id="{DCE8F9D8-CD1F-F795-BD80-FA2817749D85}"/>
              </a:ext>
            </a:extLst>
          </p:cNvPr>
          <p:cNvPicPr>
            <a:picLocks noChangeAspect="1"/>
          </p:cNvPicPr>
          <p:nvPr/>
        </p:nvPicPr>
        <p:blipFill>
          <a:blip r:embed="rId2"/>
          <a:stretch>
            <a:fillRect/>
          </a:stretch>
        </p:blipFill>
        <p:spPr>
          <a:xfrm>
            <a:off x="636588" y="2263675"/>
            <a:ext cx="4526339" cy="2066660"/>
          </a:xfrm>
          <a:prstGeom prst="rect">
            <a:avLst/>
          </a:prstGeom>
        </p:spPr>
      </p:pic>
      <p:pic>
        <p:nvPicPr>
          <p:cNvPr id="1026" name="Picture 2">
            <a:extLst>
              <a:ext uri="{FF2B5EF4-FFF2-40B4-BE49-F238E27FC236}">
                <a16:creationId xmlns:a16="http://schemas.microsoft.com/office/drawing/2014/main" id="{C80CC657-57C9-764E-B7C0-4026509D8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660" y="2191858"/>
            <a:ext cx="2815109" cy="218885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2B5ED42-1D76-0D0E-C7AF-1DDC765E6208}"/>
              </a:ext>
            </a:extLst>
          </p:cNvPr>
          <p:cNvSpPr/>
          <p:nvPr/>
        </p:nvSpPr>
        <p:spPr>
          <a:xfrm>
            <a:off x="7792721" y="2191858"/>
            <a:ext cx="712301" cy="78569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BBE3E887-0E83-3FC6-3D04-0A6BEACF585E}"/>
              </a:ext>
            </a:extLst>
          </p:cNvPr>
          <p:cNvSpPr txBox="1"/>
          <p:nvPr/>
        </p:nvSpPr>
        <p:spPr>
          <a:xfrm>
            <a:off x="5878633" y="0"/>
            <a:ext cx="3139834" cy="461665"/>
          </a:xfrm>
          <a:prstGeom prst="rect">
            <a:avLst/>
          </a:prstGeom>
          <a:noFill/>
        </p:spPr>
        <p:txBody>
          <a:bodyPr wrap="none" rtlCol="0">
            <a:spAutoFit/>
          </a:bodyPr>
          <a:lstStyle/>
          <a:p>
            <a:r>
              <a:rPr lang="en-US" dirty="0"/>
              <a:t>More in Donatella’s talk</a:t>
            </a:r>
          </a:p>
        </p:txBody>
      </p:sp>
    </p:spTree>
    <p:extLst>
      <p:ext uri="{BB962C8B-B14F-4D97-AF65-F5344CB8AC3E}">
        <p14:creationId xmlns:p14="http://schemas.microsoft.com/office/powerpoint/2010/main" val="2757069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machine&#10;&#10;Description automatically generated">
            <a:extLst>
              <a:ext uri="{FF2B5EF4-FFF2-40B4-BE49-F238E27FC236}">
                <a16:creationId xmlns:a16="http://schemas.microsoft.com/office/drawing/2014/main" id="{F5673629-8070-3F8B-BFF1-3775D7B011F7}"/>
              </a:ext>
            </a:extLst>
          </p:cNvPr>
          <p:cNvPicPr>
            <a:picLocks noChangeAspect="1"/>
          </p:cNvPicPr>
          <p:nvPr/>
        </p:nvPicPr>
        <p:blipFill>
          <a:blip r:embed="rId3"/>
          <a:stretch>
            <a:fillRect/>
          </a:stretch>
        </p:blipFill>
        <p:spPr>
          <a:xfrm>
            <a:off x="1213624" y="534865"/>
            <a:ext cx="6716751" cy="4073769"/>
          </a:xfrm>
          <a:prstGeom prst="rect">
            <a:avLst/>
          </a:prstGeom>
        </p:spPr>
      </p:pic>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3 </a:t>
            </a:r>
            <a:r>
              <a:rPr lang="en-US" sz="2400" dirty="0" err="1">
                <a:latin typeface="Helvetica" pitchFamily="2" charset="0"/>
              </a:rPr>
              <a:t>TeV</a:t>
            </a:r>
            <a:r>
              <a:rPr lang="en-US" sz="2400" dirty="0">
                <a:latin typeface="Helvetica" pitchFamily="2" charset="0"/>
              </a:rPr>
              <a:t> Detector Concept</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sp>
        <p:nvSpPr>
          <p:cNvPr id="8" name="TextBox 7">
            <a:extLst>
              <a:ext uri="{FF2B5EF4-FFF2-40B4-BE49-F238E27FC236}">
                <a16:creationId xmlns:a16="http://schemas.microsoft.com/office/drawing/2014/main" id="{5481AE49-17D1-2E86-4FBC-18034B7A0E69}"/>
              </a:ext>
            </a:extLst>
          </p:cNvPr>
          <p:cNvSpPr txBox="1"/>
          <p:nvPr/>
        </p:nvSpPr>
        <p:spPr>
          <a:xfrm>
            <a:off x="5384591" y="3390900"/>
            <a:ext cx="2063959" cy="4001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US" sz="1000" dirty="0"/>
          </a:p>
          <a:p>
            <a:endParaRPr lang="en-US" sz="1000" dirty="0"/>
          </a:p>
        </p:txBody>
      </p:sp>
      <p:pic>
        <p:nvPicPr>
          <p:cNvPr id="2" name="Image" descr="Image">
            <a:extLst>
              <a:ext uri="{FF2B5EF4-FFF2-40B4-BE49-F238E27FC236}">
                <a16:creationId xmlns:a16="http://schemas.microsoft.com/office/drawing/2014/main" id="{0077FBB0-90F6-12E1-D191-BE4A90A26461}"/>
              </a:ext>
            </a:extLst>
          </p:cNvPr>
          <p:cNvPicPr>
            <a:picLocks noChangeAspect="1"/>
          </p:cNvPicPr>
          <p:nvPr/>
        </p:nvPicPr>
        <p:blipFill>
          <a:blip r:embed="rId4"/>
          <a:srcRect l="31924" t="34590" r="28782" b="41919"/>
          <a:stretch>
            <a:fillRect/>
          </a:stretch>
        </p:blipFill>
        <p:spPr>
          <a:xfrm rot="9385741" flipV="1">
            <a:off x="2046952" y="2505025"/>
            <a:ext cx="1184351" cy="35263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21600"/>
                </a:lnTo>
                <a:lnTo>
                  <a:pt x="21600" y="0"/>
                </a:lnTo>
                <a:lnTo>
                  <a:pt x="0" y="10800"/>
                </a:lnTo>
                <a:close/>
              </a:path>
            </a:pathLst>
          </a:custGeom>
          <a:solidFill>
            <a:schemeClr val="tx1"/>
          </a:solidFill>
          <a:ln w="12700" cap="flat">
            <a:solidFill>
              <a:srgbClr val="000000"/>
            </a:solidFill>
            <a:prstDash val="solid"/>
            <a:miter lim="400000"/>
          </a:ln>
          <a:effectLst>
            <a:outerShdw blurRad="190500" dist="12700" dir="5400000" rotWithShape="0">
              <a:srgbClr val="000000">
                <a:alpha val="53127"/>
              </a:srgbClr>
            </a:outerShdw>
          </a:effectLst>
        </p:spPr>
      </p:pic>
      <p:pic>
        <p:nvPicPr>
          <p:cNvPr id="6" name="Image" descr="Image">
            <a:extLst>
              <a:ext uri="{FF2B5EF4-FFF2-40B4-BE49-F238E27FC236}">
                <a16:creationId xmlns:a16="http://schemas.microsoft.com/office/drawing/2014/main" id="{667ABE6D-6576-FE4E-6BAB-DD2BE199D092}"/>
              </a:ext>
            </a:extLst>
          </p:cNvPr>
          <p:cNvPicPr>
            <a:picLocks noChangeAspect="1"/>
          </p:cNvPicPr>
          <p:nvPr/>
        </p:nvPicPr>
        <p:blipFill>
          <a:blip r:embed="rId4"/>
          <a:srcRect l="31924" t="34590" r="28782" b="41919"/>
          <a:stretch>
            <a:fillRect/>
          </a:stretch>
        </p:blipFill>
        <p:spPr>
          <a:xfrm rot="20068152" flipV="1">
            <a:off x="3306702" y="1918354"/>
            <a:ext cx="1254988" cy="35263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21600"/>
                </a:lnTo>
                <a:lnTo>
                  <a:pt x="21600" y="0"/>
                </a:lnTo>
                <a:lnTo>
                  <a:pt x="0" y="10800"/>
                </a:lnTo>
                <a:close/>
              </a:path>
            </a:pathLst>
          </a:custGeom>
          <a:solidFill>
            <a:schemeClr val="tx1"/>
          </a:solidFill>
          <a:ln w="12700" cap="flat">
            <a:solidFill>
              <a:srgbClr val="000000"/>
            </a:solidFill>
            <a:prstDash val="solid"/>
            <a:miter lim="400000"/>
          </a:ln>
          <a:effectLst>
            <a:outerShdw blurRad="190500" dist="12700" dir="5400000" rotWithShape="0">
              <a:srgbClr val="000000">
                <a:alpha val="53127"/>
              </a:srgbClr>
            </a:outerShdw>
          </a:effectLst>
        </p:spPr>
      </p:pic>
      <p:cxnSp>
        <p:nvCxnSpPr>
          <p:cNvPr id="9" name="Straight Arrow Connector 8">
            <a:extLst>
              <a:ext uri="{FF2B5EF4-FFF2-40B4-BE49-F238E27FC236}">
                <a16:creationId xmlns:a16="http://schemas.microsoft.com/office/drawing/2014/main" id="{7C403F7C-5C21-5E05-2746-8F5CD1FD38EE}"/>
              </a:ext>
            </a:extLst>
          </p:cNvPr>
          <p:cNvCxnSpPr>
            <a:cxnSpLocks/>
          </p:cNvCxnSpPr>
          <p:nvPr/>
        </p:nvCxnSpPr>
        <p:spPr>
          <a:xfrm flipV="1">
            <a:off x="1073888" y="2406846"/>
            <a:ext cx="2172163" cy="94242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Straight Arrow Connector 11">
            <a:extLst>
              <a:ext uri="{FF2B5EF4-FFF2-40B4-BE49-F238E27FC236}">
                <a16:creationId xmlns:a16="http://schemas.microsoft.com/office/drawing/2014/main" id="{B7F0AAE8-289A-4524-CB78-184F0B00426C}"/>
              </a:ext>
            </a:extLst>
          </p:cNvPr>
          <p:cNvCxnSpPr>
            <a:cxnSpLocks/>
          </p:cNvCxnSpPr>
          <p:nvPr/>
        </p:nvCxnSpPr>
        <p:spPr>
          <a:xfrm flipH="1">
            <a:off x="3296391" y="1595232"/>
            <a:ext cx="1673279" cy="80098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5" name="TextBox 14">
            <a:extLst>
              <a:ext uri="{FF2B5EF4-FFF2-40B4-BE49-F238E27FC236}">
                <a16:creationId xmlns:a16="http://schemas.microsoft.com/office/drawing/2014/main" id="{49AD5649-15F0-DC3D-ED58-2B0A3A86E26E}"/>
              </a:ext>
            </a:extLst>
          </p:cNvPr>
          <p:cNvSpPr txBox="1"/>
          <p:nvPr/>
        </p:nvSpPr>
        <p:spPr>
          <a:xfrm>
            <a:off x="429419" y="2878060"/>
            <a:ext cx="915635" cy="461665"/>
          </a:xfrm>
          <a:prstGeom prst="rect">
            <a:avLst/>
          </a:prstGeom>
          <a:noFill/>
        </p:spPr>
        <p:txBody>
          <a:bodyPr wrap="none" rtlCol="0">
            <a:spAutoFit/>
          </a:bodyPr>
          <a:lstStyle/>
          <a:p>
            <a:r>
              <a:rPr lang="en-US" dirty="0"/>
              <a:t>muon</a:t>
            </a:r>
          </a:p>
        </p:txBody>
      </p:sp>
      <p:sp>
        <p:nvSpPr>
          <p:cNvPr id="16" name="TextBox 15">
            <a:extLst>
              <a:ext uri="{FF2B5EF4-FFF2-40B4-BE49-F238E27FC236}">
                <a16:creationId xmlns:a16="http://schemas.microsoft.com/office/drawing/2014/main" id="{5C8AFDE8-DCA6-1CAE-6159-7D3FBEC953A4}"/>
              </a:ext>
            </a:extLst>
          </p:cNvPr>
          <p:cNvSpPr txBox="1"/>
          <p:nvPr/>
        </p:nvSpPr>
        <p:spPr>
          <a:xfrm>
            <a:off x="3714152" y="1154267"/>
            <a:ext cx="1395254" cy="461665"/>
          </a:xfrm>
          <a:prstGeom prst="rect">
            <a:avLst/>
          </a:prstGeom>
          <a:noFill/>
        </p:spPr>
        <p:txBody>
          <a:bodyPr wrap="none" rtlCol="0">
            <a:spAutoFit/>
          </a:bodyPr>
          <a:lstStyle/>
          <a:p>
            <a:r>
              <a:rPr lang="en-US" dirty="0"/>
              <a:t>antimuon</a:t>
            </a:r>
          </a:p>
        </p:txBody>
      </p:sp>
      <p:sp>
        <p:nvSpPr>
          <p:cNvPr id="7" name="TextBox 6">
            <a:extLst>
              <a:ext uri="{FF2B5EF4-FFF2-40B4-BE49-F238E27FC236}">
                <a16:creationId xmlns:a16="http://schemas.microsoft.com/office/drawing/2014/main" id="{ECD441CA-2E57-7A62-9482-94214FF52E95}"/>
              </a:ext>
            </a:extLst>
          </p:cNvPr>
          <p:cNvSpPr txBox="1"/>
          <p:nvPr/>
        </p:nvSpPr>
        <p:spPr>
          <a:xfrm>
            <a:off x="5878633" y="0"/>
            <a:ext cx="3139834" cy="461665"/>
          </a:xfrm>
          <a:prstGeom prst="rect">
            <a:avLst/>
          </a:prstGeom>
          <a:noFill/>
        </p:spPr>
        <p:txBody>
          <a:bodyPr wrap="none" rtlCol="0">
            <a:spAutoFit/>
          </a:bodyPr>
          <a:lstStyle/>
          <a:p>
            <a:r>
              <a:rPr lang="en-US" dirty="0"/>
              <a:t>More in Donatella’s talk</a:t>
            </a:r>
          </a:p>
        </p:txBody>
      </p:sp>
    </p:spTree>
    <p:extLst>
      <p:ext uri="{BB962C8B-B14F-4D97-AF65-F5344CB8AC3E}">
        <p14:creationId xmlns:p14="http://schemas.microsoft.com/office/powerpoint/2010/main" val="3923788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Radiation Environment</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sp>
        <p:nvSpPr>
          <p:cNvPr id="8" name="TextBox 7">
            <a:extLst>
              <a:ext uri="{FF2B5EF4-FFF2-40B4-BE49-F238E27FC236}">
                <a16:creationId xmlns:a16="http://schemas.microsoft.com/office/drawing/2014/main" id="{5481AE49-17D1-2E86-4FBC-18034B7A0E69}"/>
              </a:ext>
            </a:extLst>
          </p:cNvPr>
          <p:cNvSpPr txBox="1"/>
          <p:nvPr/>
        </p:nvSpPr>
        <p:spPr>
          <a:xfrm>
            <a:off x="5384591" y="3390900"/>
            <a:ext cx="2063959" cy="4001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US" sz="1000" dirty="0"/>
          </a:p>
          <a:p>
            <a:endParaRPr lang="en-US" sz="1000" dirty="0"/>
          </a:p>
        </p:txBody>
      </p:sp>
      <p:pic>
        <p:nvPicPr>
          <p:cNvPr id="14" name="Picture 13" descr="A screenshot of a graph&#10;&#10;Description automatically generated">
            <a:extLst>
              <a:ext uri="{FF2B5EF4-FFF2-40B4-BE49-F238E27FC236}">
                <a16:creationId xmlns:a16="http://schemas.microsoft.com/office/drawing/2014/main" id="{CDC99C4E-8A60-B4AF-8C16-C6B02D529C88}"/>
              </a:ext>
            </a:extLst>
          </p:cNvPr>
          <p:cNvPicPr>
            <a:picLocks noChangeAspect="1"/>
          </p:cNvPicPr>
          <p:nvPr/>
        </p:nvPicPr>
        <p:blipFill>
          <a:blip r:embed="rId3"/>
          <a:stretch>
            <a:fillRect/>
          </a:stretch>
        </p:blipFill>
        <p:spPr>
          <a:xfrm>
            <a:off x="138223" y="597175"/>
            <a:ext cx="9005777" cy="3949149"/>
          </a:xfrm>
          <a:prstGeom prst="rect">
            <a:avLst/>
          </a:prstGeom>
        </p:spPr>
      </p:pic>
      <p:pic>
        <p:nvPicPr>
          <p:cNvPr id="6" name="Google Shape;158;p32">
            <a:extLst>
              <a:ext uri="{FF2B5EF4-FFF2-40B4-BE49-F238E27FC236}">
                <a16:creationId xmlns:a16="http://schemas.microsoft.com/office/drawing/2014/main" id="{AF86917B-B6E1-A6A4-B5B0-CFDE0CCAF67D}"/>
              </a:ext>
            </a:extLst>
          </p:cNvPr>
          <p:cNvPicPr preferRelativeResize="0"/>
          <p:nvPr/>
        </p:nvPicPr>
        <p:blipFill>
          <a:blip r:embed="rId4">
            <a:alphaModFix/>
          </a:blip>
          <a:stretch>
            <a:fillRect/>
          </a:stretch>
        </p:blipFill>
        <p:spPr>
          <a:xfrm>
            <a:off x="4775639" y="673718"/>
            <a:ext cx="4290723" cy="2683954"/>
          </a:xfrm>
          <a:prstGeom prst="rect">
            <a:avLst/>
          </a:prstGeom>
          <a:noFill/>
          <a:ln>
            <a:noFill/>
          </a:ln>
        </p:spPr>
      </p:pic>
      <p:sp>
        <p:nvSpPr>
          <p:cNvPr id="7" name="Google Shape;157;p32">
            <a:extLst>
              <a:ext uri="{FF2B5EF4-FFF2-40B4-BE49-F238E27FC236}">
                <a16:creationId xmlns:a16="http://schemas.microsoft.com/office/drawing/2014/main" id="{D06A1162-D957-26DD-D247-795619E0DA0D}"/>
              </a:ext>
            </a:extLst>
          </p:cNvPr>
          <p:cNvSpPr txBox="1">
            <a:spLocks/>
          </p:cNvSpPr>
          <p:nvPr/>
        </p:nvSpPr>
        <p:spPr>
          <a:xfrm>
            <a:off x="4775639" y="473490"/>
            <a:ext cx="4299249" cy="320908"/>
          </a:xfrm>
          <a:prstGeom prst="rect">
            <a:avLst/>
          </a:prstGeom>
        </p:spPr>
        <p:txBody>
          <a:bodyPr spcFirstLastPara="1" vert="horz" wrap="square" lIns="0" tIns="0" rIns="0" bIns="0" numCol="1" anchor="t" anchorCtr="0" compatLnSpc="1">
            <a:prstTxWarp prst="textNoShape">
              <a:avLst/>
            </a:prstTxWarp>
            <a:noAutofit/>
          </a:bodyPr>
          <a:lstStyle>
            <a:defPPr>
              <a:defRPr lang="en-US"/>
            </a:defPPr>
            <a:lvl1pPr algn="l" defTabSz="457200" rtl="0" fontAlgn="base">
              <a:spcBef>
                <a:spcPct val="0"/>
              </a:spcBef>
              <a:spcAft>
                <a:spcPct val="0"/>
              </a:spcAft>
              <a:defRPr sz="9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pPr>
              <a:spcBef>
                <a:spcPts val="0"/>
              </a:spcBef>
              <a:spcAft>
                <a:spcPts val="0"/>
              </a:spcAft>
            </a:pPr>
            <a:r>
              <a:rPr lang="en-US" sz="1200" dirty="0"/>
              <a:t>Total Ionizing Dose for one year of operation (200 days)</a:t>
            </a:r>
          </a:p>
          <a:p>
            <a:pPr>
              <a:spcBef>
                <a:spcPts val="0"/>
              </a:spcBef>
              <a:spcAft>
                <a:spcPts val="0"/>
              </a:spcAft>
            </a:pPr>
            <a:endParaRPr lang="en-US" sz="1200" dirty="0"/>
          </a:p>
        </p:txBody>
      </p:sp>
      <p:sp>
        <p:nvSpPr>
          <p:cNvPr id="9" name="Google Shape;147;p31">
            <a:extLst>
              <a:ext uri="{FF2B5EF4-FFF2-40B4-BE49-F238E27FC236}">
                <a16:creationId xmlns:a16="http://schemas.microsoft.com/office/drawing/2014/main" id="{A8DB0C60-3C11-D947-B2ED-AA390A6E9A31}"/>
              </a:ext>
            </a:extLst>
          </p:cNvPr>
          <p:cNvSpPr txBox="1">
            <a:spLocks/>
          </p:cNvSpPr>
          <p:nvPr/>
        </p:nvSpPr>
        <p:spPr>
          <a:xfrm>
            <a:off x="336777" y="517345"/>
            <a:ext cx="8669000" cy="379200"/>
          </a:xfrm>
          <a:prstGeom prst="rect">
            <a:avLst/>
          </a:prstGeom>
        </p:spPr>
        <p:txBody>
          <a:bodyPr spcFirstLastPara="1" vert="horz" wrap="square" lIns="0" tIns="0" rIns="0" bIns="0" numCol="1" anchor="t" anchorCtr="0" compatLnSpc="1">
            <a:prstTxWarp prst="textNoShape">
              <a:avLst/>
            </a:prstTxWarp>
            <a:noAutofit/>
          </a:bodyPr>
          <a:lstStyle>
            <a:defPPr>
              <a:defRPr lang="en-US"/>
            </a:defPPr>
            <a:lvl1pPr algn="l" defTabSz="457200" rtl="0" fontAlgn="base">
              <a:spcBef>
                <a:spcPct val="0"/>
              </a:spcBef>
              <a:spcAft>
                <a:spcPct val="0"/>
              </a:spcAft>
              <a:defRPr sz="9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pPr>
              <a:spcBef>
                <a:spcPts val="0"/>
              </a:spcBef>
              <a:spcAft>
                <a:spcPts val="0"/>
              </a:spcAft>
            </a:pPr>
            <a:r>
              <a:rPr lang="en-US" sz="1200" dirty="0"/>
              <a:t>1-MeV-neq fluence for one year of operation (200 days)</a:t>
            </a:r>
          </a:p>
        </p:txBody>
      </p:sp>
      <p:pic>
        <p:nvPicPr>
          <p:cNvPr id="10" name="Google Shape;148;p31">
            <a:extLst>
              <a:ext uri="{FF2B5EF4-FFF2-40B4-BE49-F238E27FC236}">
                <a16:creationId xmlns:a16="http://schemas.microsoft.com/office/drawing/2014/main" id="{9B716D65-2B6B-6975-C01B-146C3DDB8860}"/>
              </a:ext>
            </a:extLst>
          </p:cNvPr>
          <p:cNvPicPr preferRelativeResize="0"/>
          <p:nvPr/>
        </p:nvPicPr>
        <p:blipFill>
          <a:blip r:embed="rId5">
            <a:alphaModFix/>
          </a:blip>
          <a:stretch>
            <a:fillRect/>
          </a:stretch>
        </p:blipFill>
        <p:spPr>
          <a:xfrm>
            <a:off x="433223" y="706946"/>
            <a:ext cx="4385238" cy="2632192"/>
          </a:xfrm>
          <a:prstGeom prst="rect">
            <a:avLst/>
          </a:prstGeom>
          <a:noFill/>
          <a:ln>
            <a:noFill/>
          </a:ln>
        </p:spPr>
      </p:pic>
    </p:spTree>
    <p:extLst>
      <p:ext uri="{BB962C8B-B14F-4D97-AF65-F5344CB8AC3E}">
        <p14:creationId xmlns:p14="http://schemas.microsoft.com/office/powerpoint/2010/main" val="1519219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Tracking Detectors		</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p:sp>
        <p:nvSpPr>
          <p:cNvPr id="21" name="TextBox 20">
            <a:extLst>
              <a:ext uri="{FF2B5EF4-FFF2-40B4-BE49-F238E27FC236}">
                <a16:creationId xmlns:a16="http://schemas.microsoft.com/office/drawing/2014/main" id="{E57AD7BC-2886-D745-8860-C0DDDB093552}"/>
              </a:ext>
            </a:extLst>
          </p:cNvPr>
          <p:cNvSpPr txBox="1"/>
          <p:nvPr/>
        </p:nvSpPr>
        <p:spPr>
          <a:xfrm>
            <a:off x="386017" y="3163726"/>
            <a:ext cx="8766302" cy="1554272"/>
          </a:xfrm>
          <a:prstGeom prst="rect">
            <a:avLst/>
          </a:prstGeom>
          <a:noFill/>
        </p:spPr>
        <p:txBody>
          <a:bodyPr wrap="square" rtlCol="0">
            <a:spAutoFit/>
          </a:bodyPr>
          <a:lstStyle/>
          <a:p>
            <a:pPr marL="342900" indent="-342900">
              <a:spcBef>
                <a:spcPts val="600"/>
              </a:spcBef>
              <a:buClr>
                <a:srgbClr val="0432FF"/>
              </a:buClr>
              <a:buFont typeface="Arial" panose="020B0604020202020204" pitchFamily="34" charset="0"/>
              <a:buChar char="•"/>
            </a:pPr>
            <a:r>
              <a:rPr lang="en-US" sz="2000" dirty="0">
                <a:latin typeface="Helvetica" pitchFamily="2" charset="0"/>
                <a:cs typeface="Times New Roman" panose="02020603050405020304" pitchFamily="18" charset="0"/>
              </a:rPr>
              <a:t>Large occupancy in the inner layers of the vertex detector</a:t>
            </a:r>
          </a:p>
          <a:p>
            <a:pPr marL="342900" indent="-342900">
              <a:spcBef>
                <a:spcPts val="600"/>
              </a:spcBef>
              <a:buClr>
                <a:srgbClr val="0432FF"/>
              </a:buClr>
              <a:buFont typeface="Arial" panose="020B0604020202020204" pitchFamily="34" charset="0"/>
              <a:buChar char="•"/>
            </a:pPr>
            <a:r>
              <a:rPr lang="en-US" sz="2000" dirty="0">
                <a:latin typeface="Helvetica" pitchFamily="2" charset="0"/>
                <a:cs typeface="Times New Roman" panose="02020603050405020304" pitchFamily="18" charset="0"/>
              </a:rPr>
              <a:t>Hits partially out-of-time with respect to the bunch crossing</a:t>
            </a:r>
          </a:p>
          <a:p>
            <a:pPr marL="342900" indent="-342900">
              <a:spcBef>
                <a:spcPts val="600"/>
              </a:spcBef>
              <a:buClr>
                <a:srgbClr val="0432FF"/>
              </a:buClr>
              <a:buFont typeface="Arial" panose="020B0604020202020204" pitchFamily="34" charset="0"/>
              <a:buChar char="•"/>
            </a:pPr>
            <a:r>
              <a:rPr lang="en-US" sz="2000" dirty="0">
                <a:latin typeface="Helvetica" pitchFamily="2" charset="0"/>
                <a:cs typeface="Times New Roman" panose="02020603050405020304" pitchFamily="18" charset="0"/>
              </a:rPr>
              <a:t>Not pointing to the interaction region</a:t>
            </a:r>
          </a:p>
          <a:p>
            <a:pPr marL="342900" indent="-342900">
              <a:spcBef>
                <a:spcPts val="600"/>
              </a:spcBef>
              <a:buClr>
                <a:srgbClr val="0432FF"/>
              </a:buClr>
              <a:buFont typeface="Arial" panose="020B0604020202020204" pitchFamily="34" charset="0"/>
              <a:buChar char="•"/>
            </a:pPr>
            <a:r>
              <a:rPr lang="en-US" sz="2000" dirty="0">
                <a:latin typeface="Helvetica" pitchFamily="2" charset="0"/>
                <a:cs typeface="Times New Roman" panose="02020603050405020304" pitchFamily="18" charset="0"/>
              </a:rPr>
              <a:t>Potential technologies: hybrid pixels, LGADs, MAPs</a:t>
            </a:r>
          </a:p>
        </p:txBody>
      </p:sp>
      <p:pic>
        <p:nvPicPr>
          <p:cNvPr id="12" name="Picture 11" descr="A diagram of a micro-strips&#10;&#10;Description automatically generated">
            <a:extLst>
              <a:ext uri="{FF2B5EF4-FFF2-40B4-BE49-F238E27FC236}">
                <a16:creationId xmlns:a16="http://schemas.microsoft.com/office/drawing/2014/main" id="{A9F0C2B3-5E36-BBC6-A35F-3C247EC8B70F}"/>
              </a:ext>
            </a:extLst>
          </p:cNvPr>
          <p:cNvPicPr>
            <a:picLocks noChangeAspect="1"/>
          </p:cNvPicPr>
          <p:nvPr/>
        </p:nvPicPr>
        <p:blipFill>
          <a:blip r:embed="rId2"/>
          <a:stretch>
            <a:fillRect/>
          </a:stretch>
        </p:blipFill>
        <p:spPr>
          <a:xfrm>
            <a:off x="386017" y="509722"/>
            <a:ext cx="3834442" cy="2717383"/>
          </a:xfrm>
          <a:prstGeom prst="rect">
            <a:avLst/>
          </a:prstGeom>
        </p:spPr>
      </p:pic>
      <p:pic>
        <p:nvPicPr>
          <p:cNvPr id="14" name="Picture 13" descr="A graph of data on a white background&#10;&#10;Description automatically generated">
            <a:extLst>
              <a:ext uri="{FF2B5EF4-FFF2-40B4-BE49-F238E27FC236}">
                <a16:creationId xmlns:a16="http://schemas.microsoft.com/office/drawing/2014/main" id="{154CA642-0343-FE58-CB5E-80140BBD223D}"/>
              </a:ext>
            </a:extLst>
          </p:cNvPr>
          <p:cNvPicPr>
            <a:picLocks noChangeAspect="1"/>
          </p:cNvPicPr>
          <p:nvPr/>
        </p:nvPicPr>
        <p:blipFill>
          <a:blip r:embed="rId3"/>
          <a:stretch>
            <a:fillRect/>
          </a:stretch>
        </p:blipFill>
        <p:spPr>
          <a:xfrm>
            <a:off x="4220459" y="396170"/>
            <a:ext cx="4033808" cy="2767556"/>
          </a:xfrm>
          <a:prstGeom prst="rect">
            <a:avLst/>
          </a:prstGeom>
        </p:spPr>
      </p:pic>
    </p:spTree>
    <p:extLst>
      <p:ext uri="{BB962C8B-B14F-4D97-AF65-F5344CB8AC3E}">
        <p14:creationId xmlns:p14="http://schemas.microsoft.com/office/powerpoint/2010/main" val="708472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Calorimeters</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pic>
        <p:nvPicPr>
          <p:cNvPr id="6" name="Picture 5" descr="A close-up of a blue and red diagram&#10;&#10;Description automatically generated">
            <a:extLst>
              <a:ext uri="{FF2B5EF4-FFF2-40B4-BE49-F238E27FC236}">
                <a16:creationId xmlns:a16="http://schemas.microsoft.com/office/drawing/2014/main" id="{958F37F0-46A9-7D96-EE99-1803125C17A9}"/>
              </a:ext>
            </a:extLst>
          </p:cNvPr>
          <p:cNvPicPr>
            <a:picLocks noChangeAspect="1"/>
          </p:cNvPicPr>
          <p:nvPr/>
        </p:nvPicPr>
        <p:blipFill>
          <a:blip r:embed="rId2"/>
          <a:stretch>
            <a:fillRect/>
          </a:stretch>
        </p:blipFill>
        <p:spPr>
          <a:xfrm>
            <a:off x="323490" y="602674"/>
            <a:ext cx="2661250" cy="3995279"/>
          </a:xfrm>
          <a:prstGeom prst="rect">
            <a:avLst/>
          </a:prstGeom>
        </p:spPr>
      </p:pic>
      <p:sp>
        <p:nvSpPr>
          <p:cNvPr id="8" name="TextBox 7">
            <a:extLst>
              <a:ext uri="{FF2B5EF4-FFF2-40B4-BE49-F238E27FC236}">
                <a16:creationId xmlns:a16="http://schemas.microsoft.com/office/drawing/2014/main" id="{A99A0028-2CBC-660D-02C2-E25CEF225D40}"/>
              </a:ext>
            </a:extLst>
          </p:cNvPr>
          <p:cNvSpPr txBox="1"/>
          <p:nvPr/>
        </p:nvSpPr>
        <p:spPr>
          <a:xfrm>
            <a:off x="3273725" y="239082"/>
            <a:ext cx="5641675" cy="2339102"/>
          </a:xfrm>
          <a:prstGeom prst="rect">
            <a:avLst/>
          </a:prstGeom>
          <a:noFill/>
        </p:spPr>
        <p:txBody>
          <a:bodyPr wrap="square">
            <a:spAutoFit/>
          </a:bodyPr>
          <a:lstStyle/>
          <a:p>
            <a:r>
              <a:rPr lang="en-US" sz="2000" dirty="0">
                <a:effectLst/>
                <a:latin typeface="Helvetica" pitchFamily="2" charset="0"/>
              </a:rPr>
              <a:t>Mostly low-E photons and neutrons</a:t>
            </a:r>
            <a:endParaRPr lang="en-US" sz="2000" dirty="0">
              <a:latin typeface="Helvetica" pitchFamily="2" charset="0"/>
            </a:endParaRPr>
          </a:p>
          <a:p>
            <a:pPr marL="285750" indent="-285750">
              <a:buFont typeface="Arial" panose="020B0604020202020204" pitchFamily="34" charset="0"/>
              <a:buChar char="•"/>
            </a:pPr>
            <a:r>
              <a:rPr lang="en-US" sz="1800" dirty="0">
                <a:effectLst/>
                <a:latin typeface="Helvetica" pitchFamily="2" charset="0"/>
              </a:rPr>
              <a:t>300 particles/cm</a:t>
            </a:r>
            <a:r>
              <a:rPr lang="en-US" sz="1800" baseline="30000" dirty="0">
                <a:effectLst/>
                <a:latin typeface="Helvetica" pitchFamily="2" charset="0"/>
              </a:rPr>
              <a:t>2</a:t>
            </a:r>
            <a:r>
              <a:rPr lang="en-US" sz="1800" dirty="0">
                <a:effectLst/>
                <a:latin typeface="Helvetica" pitchFamily="2" charset="0"/>
              </a:rPr>
              <a:t> and &lt;E&gt; ~ 1 MeV/photon </a:t>
            </a:r>
          </a:p>
          <a:p>
            <a:pPr marL="285750" indent="-285750">
              <a:buFont typeface="Arial" panose="020B0604020202020204" pitchFamily="34" charset="0"/>
              <a:buChar char="•"/>
            </a:pPr>
            <a:r>
              <a:rPr lang="en-US" sz="1800" dirty="0">
                <a:effectLst/>
                <a:latin typeface="Helvetica" pitchFamily="2" charset="0"/>
              </a:rPr>
              <a:t>Severe for the front of the EM calorimeter but steeply falling going deeper</a:t>
            </a:r>
          </a:p>
          <a:p>
            <a:pPr marL="285750" indent="-285750">
              <a:buFont typeface="Arial" panose="020B0604020202020204" pitchFamily="34" charset="0"/>
              <a:buChar char="•"/>
            </a:pPr>
            <a:r>
              <a:rPr lang="en-US" sz="1800" dirty="0">
                <a:latin typeface="Helvetica" pitchFamily="2" charset="0"/>
              </a:rPr>
              <a:t>Timing and depth segmentation help a lot!</a:t>
            </a:r>
            <a:endParaRPr lang="en-US" sz="1800" dirty="0">
              <a:effectLst/>
              <a:latin typeface="Helvetica" pitchFamily="2" charset="0"/>
            </a:endParaRPr>
          </a:p>
          <a:p>
            <a:pPr marL="285750" indent="-285750">
              <a:buFont typeface="Arial" panose="020B0604020202020204" pitchFamily="34" charset="0"/>
              <a:buChar char="•"/>
            </a:pPr>
            <a:r>
              <a:rPr lang="en-US" sz="1800" dirty="0">
                <a:latin typeface="Helvetica" pitchFamily="2" charset="0"/>
              </a:rPr>
              <a:t>Current baseline – </a:t>
            </a:r>
            <a:r>
              <a:rPr lang="en-US" sz="1800" dirty="0" err="1">
                <a:latin typeface="Helvetica" pitchFamily="2" charset="0"/>
              </a:rPr>
              <a:t>SiW</a:t>
            </a:r>
            <a:r>
              <a:rPr lang="en-US" sz="1800" dirty="0">
                <a:latin typeface="Helvetica" pitchFamily="2" charset="0"/>
              </a:rPr>
              <a:t>, </a:t>
            </a:r>
          </a:p>
          <a:p>
            <a:pPr marL="285750" indent="-285750">
              <a:buFont typeface="Arial" panose="020B0604020202020204" pitchFamily="34" charset="0"/>
              <a:buChar char="•"/>
            </a:pPr>
            <a:r>
              <a:rPr lang="en-US" sz="1800" dirty="0">
                <a:latin typeface="Helvetica" pitchFamily="2" charset="0"/>
              </a:rPr>
              <a:t>strong interest in studying crystal based finely- segmented calorimeters ( with and w/o DRO)</a:t>
            </a:r>
            <a:endParaRPr lang="en-US" sz="1800" dirty="0">
              <a:effectLst/>
              <a:latin typeface="Helvetica" pitchFamily="2" charset="0"/>
            </a:endParaRPr>
          </a:p>
        </p:txBody>
      </p:sp>
      <p:pic>
        <p:nvPicPr>
          <p:cNvPr id="9" name="Picture 8">
            <a:extLst>
              <a:ext uri="{FF2B5EF4-FFF2-40B4-BE49-F238E27FC236}">
                <a16:creationId xmlns:a16="http://schemas.microsoft.com/office/drawing/2014/main" id="{45E84BE9-4313-406E-C1BE-DFC1185450B2}"/>
              </a:ext>
            </a:extLst>
          </p:cNvPr>
          <p:cNvPicPr>
            <a:picLocks noChangeAspect="1"/>
          </p:cNvPicPr>
          <p:nvPr/>
        </p:nvPicPr>
        <p:blipFill>
          <a:blip r:embed="rId3"/>
          <a:stretch>
            <a:fillRect/>
          </a:stretch>
        </p:blipFill>
        <p:spPr>
          <a:xfrm>
            <a:off x="2922521" y="2578184"/>
            <a:ext cx="3034260" cy="2275696"/>
          </a:xfrm>
          <a:prstGeom prst="rect">
            <a:avLst/>
          </a:prstGeom>
        </p:spPr>
      </p:pic>
      <p:pic>
        <p:nvPicPr>
          <p:cNvPr id="10" name="Picture 9">
            <a:extLst>
              <a:ext uri="{FF2B5EF4-FFF2-40B4-BE49-F238E27FC236}">
                <a16:creationId xmlns:a16="http://schemas.microsoft.com/office/drawing/2014/main" id="{AE55F522-9342-50D4-439E-EE5D3550AEA6}"/>
              </a:ext>
            </a:extLst>
          </p:cNvPr>
          <p:cNvPicPr>
            <a:picLocks noChangeAspect="1"/>
          </p:cNvPicPr>
          <p:nvPr/>
        </p:nvPicPr>
        <p:blipFill>
          <a:blip r:embed="rId4"/>
          <a:stretch>
            <a:fillRect/>
          </a:stretch>
        </p:blipFill>
        <p:spPr>
          <a:xfrm>
            <a:off x="5956781" y="2583977"/>
            <a:ext cx="3187219" cy="2390415"/>
          </a:xfrm>
          <a:prstGeom prst="rect">
            <a:avLst/>
          </a:prstGeom>
        </p:spPr>
      </p:pic>
    </p:spTree>
    <p:extLst>
      <p:ext uri="{BB962C8B-B14F-4D97-AF65-F5344CB8AC3E}">
        <p14:creationId xmlns:p14="http://schemas.microsoft.com/office/powerpoint/2010/main" val="42849571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nchor="b">
            <a:normAutofit/>
          </a:bodyPr>
          <a:lstStyle/>
          <a:p>
            <a:pPr>
              <a:lnSpc>
                <a:spcPct val="90000"/>
              </a:lnSpc>
            </a:pPr>
            <a:r>
              <a:rPr lang="en-US" dirty="0"/>
              <a:t>Performance in Simulation</a:t>
            </a:r>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a:xfrm>
            <a:off x="1530603" y="4878161"/>
            <a:ext cx="6262118" cy="182155"/>
          </a:xfrm>
        </p:spPr>
        <p:txBody>
          <a:bodyPr anchor="t">
            <a:normAutofit/>
          </a:bodyPr>
          <a:lstStyle/>
          <a:p>
            <a:pPr>
              <a:spcAft>
                <a:spcPts val="600"/>
              </a:spcAft>
              <a:defRPr/>
            </a:pPr>
            <a:r>
              <a:rPr lang="en-US"/>
              <a:t>S. Jindariani, Muon-Ion Collider Workshop, 2023</a:t>
            </a:r>
            <a:endParaRPr lang="en-US" b="1"/>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a:xfrm>
            <a:off x="222250" y="4878161"/>
            <a:ext cx="414338" cy="177964"/>
          </a:xfrm>
        </p:spPr>
        <p:txBody>
          <a:bodyPr wrap="square" anchor="t">
            <a:normAutofit/>
          </a:bodyPr>
          <a:lstStyle/>
          <a:p>
            <a:pPr>
              <a:spcAft>
                <a:spcPts val="600"/>
              </a:spcAft>
              <a:defRPr/>
            </a:pPr>
            <a:fld id="{148C009B-CB69-E04A-B9B3-34B26D69E9CF}" type="slidenum">
              <a:rPr lang="en-US" smtClean="0"/>
              <a:pPr>
                <a:spcAft>
                  <a:spcPts val="600"/>
                </a:spcAft>
                <a:defRPr/>
              </a:pPr>
              <a:t>18</a:t>
            </a:fld>
            <a:endParaRPr lang="en-US"/>
          </a:p>
        </p:txBody>
      </p:sp>
      <p:pic>
        <p:nvPicPr>
          <p:cNvPr id="8" name="Screen Shot 2023-03-06 at 8.32.32 AM.png" descr="Screen Shot 2023-03-06 at 8.32.32 AM.png">
            <a:extLst>
              <a:ext uri="{FF2B5EF4-FFF2-40B4-BE49-F238E27FC236}">
                <a16:creationId xmlns:a16="http://schemas.microsoft.com/office/drawing/2014/main" id="{4D3DC65A-9BB2-81FA-6D1E-A60F74102E3E}"/>
              </a:ext>
            </a:extLst>
          </p:cNvPr>
          <p:cNvPicPr>
            <a:picLocks noChangeAspect="1"/>
          </p:cNvPicPr>
          <p:nvPr/>
        </p:nvPicPr>
        <p:blipFill>
          <a:blip r:embed="rId3"/>
          <a:stretch>
            <a:fillRect/>
          </a:stretch>
        </p:blipFill>
        <p:spPr>
          <a:xfrm>
            <a:off x="0" y="1371784"/>
            <a:ext cx="4485383" cy="2876314"/>
          </a:xfrm>
          <a:prstGeom prst="rect">
            <a:avLst/>
          </a:prstGeom>
          <a:ln w="12700" cap="flat">
            <a:noFill/>
            <a:miter lim="400000"/>
          </a:ln>
          <a:effectLst/>
        </p:spPr>
      </p:pic>
      <p:sp>
        <p:nvSpPr>
          <p:cNvPr id="16" name="TextBox 15">
            <a:extLst>
              <a:ext uri="{FF2B5EF4-FFF2-40B4-BE49-F238E27FC236}">
                <a16:creationId xmlns:a16="http://schemas.microsoft.com/office/drawing/2014/main" id="{D52BCB59-3149-56B5-1481-FD7D61680674}"/>
              </a:ext>
            </a:extLst>
          </p:cNvPr>
          <p:cNvSpPr txBox="1"/>
          <p:nvPr/>
        </p:nvSpPr>
        <p:spPr>
          <a:xfrm>
            <a:off x="236976" y="740310"/>
            <a:ext cx="4248407" cy="707886"/>
          </a:xfrm>
          <a:prstGeom prst="rect">
            <a:avLst/>
          </a:prstGeom>
          <a:noFill/>
        </p:spPr>
        <p:txBody>
          <a:bodyPr wrap="none" rtlCol="0">
            <a:spAutoFit/>
          </a:bodyPr>
          <a:lstStyle/>
          <a:p>
            <a:r>
              <a:rPr lang="en-US" sz="2000" dirty="0">
                <a:latin typeface="+mj-lt"/>
              </a:rPr>
              <a:t>Track relative momentum resolution</a:t>
            </a:r>
          </a:p>
          <a:p>
            <a:pPr algn="ctr"/>
            <a:r>
              <a:rPr lang="en-US" sz="2000" dirty="0">
                <a:latin typeface="+mj-lt"/>
              </a:rPr>
              <a:t>BIB effects are small</a:t>
            </a:r>
          </a:p>
        </p:txBody>
      </p:sp>
      <p:sp>
        <p:nvSpPr>
          <p:cNvPr id="2" name="TextBox 1">
            <a:extLst>
              <a:ext uri="{FF2B5EF4-FFF2-40B4-BE49-F238E27FC236}">
                <a16:creationId xmlns:a16="http://schemas.microsoft.com/office/drawing/2014/main" id="{6B647D95-4BCF-4DD6-9D0C-F984A61785DC}"/>
              </a:ext>
            </a:extLst>
          </p:cNvPr>
          <p:cNvSpPr txBox="1"/>
          <p:nvPr/>
        </p:nvSpPr>
        <p:spPr>
          <a:xfrm>
            <a:off x="5027392" y="687655"/>
            <a:ext cx="3952706" cy="707886"/>
          </a:xfrm>
          <a:prstGeom prst="rect">
            <a:avLst/>
          </a:prstGeom>
          <a:noFill/>
        </p:spPr>
        <p:txBody>
          <a:bodyPr wrap="square" rtlCol="0">
            <a:spAutoFit/>
          </a:bodyPr>
          <a:lstStyle/>
          <a:p>
            <a:r>
              <a:rPr lang="en-US" sz="2000" dirty="0">
                <a:latin typeface="+mj-lt"/>
              </a:rPr>
              <a:t>Few % Electron/Photon Energy Resolution</a:t>
            </a:r>
          </a:p>
        </p:txBody>
      </p:sp>
      <p:pic>
        <p:nvPicPr>
          <p:cNvPr id="6" name="Picture 5" descr="Chart&#10;&#10;Description automatically generated">
            <a:extLst>
              <a:ext uri="{FF2B5EF4-FFF2-40B4-BE49-F238E27FC236}">
                <a16:creationId xmlns:a16="http://schemas.microsoft.com/office/drawing/2014/main" id="{D5D45B27-4AB0-2D55-E9C5-CE1D74227725}"/>
              </a:ext>
            </a:extLst>
          </p:cNvPr>
          <p:cNvPicPr>
            <a:picLocks noChangeAspect="1"/>
          </p:cNvPicPr>
          <p:nvPr/>
        </p:nvPicPr>
        <p:blipFill>
          <a:blip r:embed="rId4"/>
          <a:stretch>
            <a:fillRect/>
          </a:stretch>
        </p:blipFill>
        <p:spPr>
          <a:xfrm>
            <a:off x="4670861" y="1491906"/>
            <a:ext cx="4375580" cy="2888956"/>
          </a:xfrm>
          <a:prstGeom prst="rect">
            <a:avLst/>
          </a:prstGeom>
        </p:spPr>
      </p:pic>
    </p:spTree>
    <p:extLst>
      <p:ext uri="{BB962C8B-B14F-4D97-AF65-F5344CB8AC3E}">
        <p14:creationId xmlns:p14="http://schemas.microsoft.com/office/powerpoint/2010/main" val="120920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Steps towards 10 </a:t>
            </a:r>
            <a:r>
              <a:rPr lang="en-US" sz="2400" dirty="0" err="1">
                <a:latin typeface="Helvetica" pitchFamily="2" charset="0"/>
              </a:rPr>
              <a:t>TeV</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pic>
        <p:nvPicPr>
          <p:cNvPr id="11" name="Picture 10" descr="A diagram of a computer&#10;&#10;Description automatically generated with medium confidence">
            <a:extLst>
              <a:ext uri="{FF2B5EF4-FFF2-40B4-BE49-F238E27FC236}">
                <a16:creationId xmlns:a16="http://schemas.microsoft.com/office/drawing/2014/main" id="{9405906A-AAFB-9E24-E90C-3909F53CEEDB}"/>
              </a:ext>
            </a:extLst>
          </p:cNvPr>
          <p:cNvPicPr>
            <a:picLocks noChangeAspect="1"/>
          </p:cNvPicPr>
          <p:nvPr/>
        </p:nvPicPr>
        <p:blipFill>
          <a:blip r:embed="rId3"/>
          <a:stretch>
            <a:fillRect/>
          </a:stretch>
        </p:blipFill>
        <p:spPr>
          <a:xfrm>
            <a:off x="320287" y="702461"/>
            <a:ext cx="6610452" cy="3715108"/>
          </a:xfrm>
          <a:prstGeom prst="rect">
            <a:avLst/>
          </a:prstGeom>
        </p:spPr>
      </p:pic>
      <p:sp>
        <p:nvSpPr>
          <p:cNvPr id="17" name="TextBox 16">
            <a:extLst>
              <a:ext uri="{FF2B5EF4-FFF2-40B4-BE49-F238E27FC236}">
                <a16:creationId xmlns:a16="http://schemas.microsoft.com/office/drawing/2014/main" id="{03AFF00F-DF72-3010-E2D4-48B99FDEDBCF}"/>
              </a:ext>
            </a:extLst>
          </p:cNvPr>
          <p:cNvSpPr txBox="1"/>
          <p:nvPr/>
        </p:nvSpPr>
        <p:spPr>
          <a:xfrm>
            <a:off x="3949371" y="29601"/>
            <a:ext cx="5652339" cy="646331"/>
          </a:xfrm>
          <a:prstGeom prst="rect">
            <a:avLst/>
          </a:prstGeom>
          <a:noFill/>
        </p:spPr>
        <p:txBody>
          <a:bodyPr wrap="square">
            <a:spAutoFit/>
          </a:bodyPr>
          <a:lstStyle/>
          <a:p>
            <a:r>
              <a:rPr lang="en-US" sz="1800" dirty="0">
                <a:latin typeface="CMSS10"/>
              </a:rPr>
              <a:t>Preliminary results look promising (see CPAD’2023)</a:t>
            </a:r>
            <a:br>
              <a:rPr lang="en-US" sz="1800" dirty="0">
                <a:effectLst/>
                <a:latin typeface="CMSS10"/>
              </a:rPr>
            </a:br>
            <a:endParaRPr lang="en-US" sz="1800" dirty="0">
              <a:effectLst/>
            </a:endParaRPr>
          </a:p>
        </p:txBody>
      </p:sp>
      <p:sp>
        <p:nvSpPr>
          <p:cNvPr id="18" name="Rectangle 17">
            <a:extLst>
              <a:ext uri="{FF2B5EF4-FFF2-40B4-BE49-F238E27FC236}">
                <a16:creationId xmlns:a16="http://schemas.microsoft.com/office/drawing/2014/main" id="{54D32483-1856-0E3F-629A-1285E7F67F9F}"/>
              </a:ext>
            </a:extLst>
          </p:cNvPr>
          <p:cNvSpPr/>
          <p:nvPr/>
        </p:nvSpPr>
        <p:spPr>
          <a:xfrm>
            <a:off x="4567255" y="3333478"/>
            <a:ext cx="2493034" cy="103517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9" name="TextBox 18">
            <a:extLst>
              <a:ext uri="{FF2B5EF4-FFF2-40B4-BE49-F238E27FC236}">
                <a16:creationId xmlns:a16="http://schemas.microsoft.com/office/drawing/2014/main" id="{AB14FFDB-D4EF-D40E-DA98-461705576F02}"/>
              </a:ext>
            </a:extLst>
          </p:cNvPr>
          <p:cNvSpPr txBox="1"/>
          <p:nvPr/>
        </p:nvSpPr>
        <p:spPr>
          <a:xfrm>
            <a:off x="4567255" y="3354413"/>
            <a:ext cx="6092286" cy="1200329"/>
          </a:xfrm>
          <a:prstGeom prst="rect">
            <a:avLst/>
          </a:prstGeom>
          <a:noFill/>
        </p:spPr>
        <p:txBody>
          <a:bodyPr wrap="square" rtlCol="0">
            <a:spAutoFit/>
          </a:bodyPr>
          <a:lstStyle/>
          <a:p>
            <a:pPr marL="342900" indent="-342900">
              <a:buFont typeface="Arial" panose="020B0604020202020204" pitchFamily="34" charset="0"/>
              <a:buChar char="•"/>
            </a:pPr>
            <a:r>
              <a:rPr lang="en-US" sz="1800" dirty="0">
                <a:latin typeface="+mj-lt"/>
              </a:rPr>
              <a:t>Removed most double layers</a:t>
            </a:r>
          </a:p>
          <a:p>
            <a:pPr marL="342900" indent="-342900">
              <a:buFont typeface="Arial" panose="020B0604020202020204" pitchFamily="34" charset="0"/>
              <a:buChar char="•"/>
            </a:pPr>
            <a:r>
              <a:rPr lang="en-US" sz="1800" dirty="0">
                <a:latin typeface="+mj-lt"/>
              </a:rPr>
              <a:t>Increased solenoidal field to 5T</a:t>
            </a:r>
          </a:p>
          <a:p>
            <a:pPr marL="342900" indent="-342900">
              <a:buFont typeface="Arial" panose="020B0604020202020204" pitchFamily="34" charset="0"/>
              <a:buChar char="•"/>
            </a:pPr>
            <a:r>
              <a:rPr lang="en-US" sz="1800" dirty="0">
                <a:latin typeface="+mj-lt"/>
              </a:rPr>
              <a:t>Moved calorimeters outside of the magnet</a:t>
            </a:r>
          </a:p>
          <a:p>
            <a:pPr marL="342900" indent="-342900">
              <a:buFont typeface="Arial" panose="020B0604020202020204" pitchFamily="34" charset="0"/>
              <a:buChar char="•"/>
            </a:pPr>
            <a:r>
              <a:rPr lang="en-US" sz="1800" dirty="0">
                <a:latin typeface="+mj-lt"/>
              </a:rPr>
              <a:t>Increased calorimeter depth</a:t>
            </a:r>
          </a:p>
        </p:txBody>
      </p:sp>
    </p:spTree>
    <p:extLst>
      <p:ext uri="{BB962C8B-B14F-4D97-AF65-F5344CB8AC3E}">
        <p14:creationId xmlns:p14="http://schemas.microsoft.com/office/powerpoint/2010/main" val="3631525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254586" cy="320908"/>
          </a:xfrm>
        </p:spPr>
        <p:txBody>
          <a:bodyPr/>
          <a:lstStyle/>
          <a:p>
            <a:r>
              <a:rPr lang="en-US" sz="2400" dirty="0"/>
              <a:t>A bit of history</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sp>
        <p:nvSpPr>
          <p:cNvPr id="12" name="Content Placeholder 1">
            <a:extLst>
              <a:ext uri="{FF2B5EF4-FFF2-40B4-BE49-F238E27FC236}">
                <a16:creationId xmlns:a16="http://schemas.microsoft.com/office/drawing/2014/main" id="{58B422DE-7649-5FD9-5751-34ED949B549C}"/>
              </a:ext>
            </a:extLst>
          </p:cNvPr>
          <p:cNvSpPr txBox="1">
            <a:spLocks noGrp="1"/>
          </p:cNvSpPr>
          <p:nvPr>
            <p:ph idx="1"/>
          </p:nvPr>
        </p:nvSpPr>
        <p:spPr>
          <a:xfrm>
            <a:off x="249238" y="1084036"/>
            <a:ext cx="8672512" cy="3794125"/>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endParaRPr lang="en-US" dirty="0">
              <a:solidFill>
                <a:schemeClr val="tx1"/>
              </a:solidFill>
            </a:endParaRPr>
          </a:p>
          <a:p>
            <a:pPr lvl="1"/>
            <a:endParaRPr lang="en-US" dirty="0">
              <a:solidFill>
                <a:schemeClr val="tx1"/>
              </a:solidFill>
            </a:endParaRPr>
          </a:p>
          <a:p>
            <a:pPr marL="57150" indent="0">
              <a:buNone/>
            </a:pPr>
            <a:endParaRPr lang="en-US" sz="1600" dirty="0"/>
          </a:p>
          <a:p>
            <a:pPr marL="457200" lvl="1" indent="0">
              <a:buNone/>
            </a:pPr>
            <a:endParaRPr lang="en-US" dirty="0"/>
          </a:p>
          <a:p>
            <a:pPr marL="457200" lvl="1" indent="0">
              <a:buNone/>
            </a:pPr>
            <a:endParaRPr lang="en-US" dirty="0"/>
          </a:p>
          <a:p>
            <a:pPr lvl="1"/>
            <a:endParaRPr lang="en-US" dirty="0"/>
          </a:p>
          <a:p>
            <a:pPr lvl="1"/>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8" name="We have no idea exactly what DM is other than it appears to act like matter gravitationally">
            <a:extLst>
              <a:ext uri="{FF2B5EF4-FFF2-40B4-BE49-F238E27FC236}">
                <a16:creationId xmlns:a16="http://schemas.microsoft.com/office/drawing/2014/main" id="{7A4331D5-2A54-F6B8-58F4-5210BF37A345}"/>
              </a:ext>
            </a:extLst>
          </p:cNvPr>
          <p:cNvSpPr txBox="1">
            <a:spLocks/>
          </p:cNvSpPr>
          <p:nvPr/>
        </p:nvSpPr>
        <p:spPr>
          <a:xfrm>
            <a:off x="636588" y="1626117"/>
            <a:ext cx="8082083" cy="2739723"/>
          </a:xfrm>
          <a:prstGeom prst="rect">
            <a:avLst/>
          </a:prstGeom>
        </p:spPr>
        <p:txBody>
          <a:bodyPr lIns="0" tIns="0" rIns="0" bIns="0" anchor="b" anchorCtr="0"/>
          <a:lstStyle>
            <a:lvl1pPr algn="l" defTabSz="520065" rtl="0" eaLnBrk="1" fontAlgn="base" hangingPunct="1">
              <a:spcBef>
                <a:spcPct val="0"/>
              </a:spcBef>
              <a:spcAft>
                <a:spcPct val="0"/>
              </a:spcAft>
              <a:defRPr sz="7056"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endParaRPr lang="en-US" sz="1600" dirty="0"/>
          </a:p>
        </p:txBody>
      </p:sp>
      <p:sp>
        <p:nvSpPr>
          <p:cNvPr id="3" name="Content Placeholder 5">
            <a:extLst>
              <a:ext uri="{FF2B5EF4-FFF2-40B4-BE49-F238E27FC236}">
                <a16:creationId xmlns:a16="http://schemas.microsoft.com/office/drawing/2014/main" id="{4AE027B8-22C0-0660-D5A9-565DEDFA04D0}"/>
              </a:ext>
            </a:extLst>
          </p:cNvPr>
          <p:cNvSpPr txBox="1">
            <a:spLocks/>
          </p:cNvSpPr>
          <p:nvPr/>
        </p:nvSpPr>
        <p:spPr>
          <a:xfrm>
            <a:off x="195628" y="643962"/>
            <a:ext cx="8932067" cy="4704031"/>
          </a:xfrm>
          <a:prstGeom prst="rect">
            <a:avLst/>
          </a:prstGeom>
          <a:noFill/>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kern="1200">
                <a:solidFill>
                  <a:srgbClr val="505050"/>
                </a:solidFill>
                <a:latin typeface="Helvetica"/>
                <a:ea typeface="ＭＳ Ｐゴシック" charset="0"/>
                <a:cs typeface="ＭＳ Ｐゴシック" charset="0"/>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kern="1200">
                <a:solidFill>
                  <a:srgbClr val="505050"/>
                </a:solidFill>
                <a:latin typeface="Helvetica"/>
                <a:ea typeface="ＭＳ Ｐゴシック" charset="0"/>
                <a:cs typeface="ＭＳ Ｐゴシック" charset="0"/>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kern="1200">
                <a:solidFill>
                  <a:srgbClr val="505050"/>
                </a:solidFill>
                <a:latin typeface="Helvetica"/>
                <a:ea typeface="ＭＳ Ｐゴシック" charset="0"/>
                <a:cs typeface="ＭＳ Ｐゴシック" charset="0"/>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defTabSz="914400">
              <a:spcBef>
                <a:spcPts val="500"/>
              </a:spcBef>
              <a:spcAft>
                <a:spcPts val="500"/>
              </a:spcAft>
              <a:buFontTx/>
              <a:buChar char="•"/>
              <a:defRPr/>
            </a:pPr>
            <a:r>
              <a:rPr lang="en-US" altLang="en-US" sz="1400" b="1" kern="0" dirty="0">
                <a:solidFill>
                  <a:srgbClr val="000000"/>
                </a:solidFill>
                <a:latin typeface="Helvetica" panose="020B0604020202020204" pitchFamily="34" charset="0"/>
                <a:ea typeface="+mn-ea"/>
                <a:cs typeface="Helvetica" panose="020B0604020202020204" pitchFamily="34" charset="0"/>
              </a:rPr>
              <a:t>1960s:</a:t>
            </a:r>
            <a:r>
              <a:rPr lang="en-US" altLang="en-US" sz="1400" kern="0" dirty="0">
                <a:solidFill>
                  <a:srgbClr val="000000"/>
                </a:solidFill>
                <a:latin typeface="Helvetica" panose="020B0604020202020204" pitchFamily="34" charset="0"/>
                <a:ea typeface="+mn-ea"/>
                <a:cs typeface="Helvetica" panose="020B0604020202020204" pitchFamily="34" charset="0"/>
              </a:rPr>
              <a:t> First mention of Muon Colliders in the literature </a:t>
            </a:r>
          </a:p>
          <a:p>
            <a:pPr marL="342900" indent="-342900" defTabSz="914400">
              <a:spcBef>
                <a:spcPts val="500"/>
              </a:spcBef>
              <a:spcAft>
                <a:spcPts val="500"/>
              </a:spcAft>
              <a:buFontTx/>
              <a:buChar char="•"/>
              <a:defRPr/>
            </a:pPr>
            <a:r>
              <a:rPr lang="en-US" altLang="en-US" sz="1400" b="1" kern="0" dirty="0">
                <a:solidFill>
                  <a:srgbClr val="000000"/>
                </a:solidFill>
                <a:latin typeface="Helvetica" panose="020B0604020202020204" pitchFamily="34" charset="0"/>
                <a:ea typeface="+mn-ea"/>
                <a:cs typeface="Helvetica" panose="020B0604020202020204" pitchFamily="34" charset="0"/>
              </a:rPr>
              <a:t>1990s-2010:</a:t>
            </a:r>
            <a:r>
              <a:rPr lang="en-US" altLang="en-US" sz="1400" kern="0" dirty="0">
                <a:solidFill>
                  <a:srgbClr val="000000"/>
                </a:solidFill>
                <a:latin typeface="Helvetica" panose="020B0604020202020204" pitchFamily="34" charset="0"/>
                <a:ea typeface="+mn-ea"/>
                <a:cs typeface="Helvetica" panose="020B0604020202020204" pitchFamily="34" charset="0"/>
              </a:rPr>
              <a:t> Design studies through US institutional collaborations</a:t>
            </a:r>
          </a:p>
          <a:p>
            <a:pPr marL="342900" indent="-342900" defTabSz="914400">
              <a:spcBef>
                <a:spcPts val="500"/>
              </a:spcBef>
              <a:spcAft>
                <a:spcPts val="500"/>
              </a:spcAft>
              <a:buFontTx/>
              <a:buChar char="•"/>
              <a:defRPr/>
            </a:pPr>
            <a:r>
              <a:rPr lang="en-US" altLang="en-US" sz="1400" b="1" kern="0" dirty="0">
                <a:solidFill>
                  <a:srgbClr val="000000"/>
                </a:solidFill>
                <a:latin typeface="Helvetica" panose="020B0604020202020204" pitchFamily="34" charset="0"/>
                <a:ea typeface="+mn-ea"/>
                <a:cs typeface="Helvetica" panose="020B0604020202020204" pitchFamily="34" charset="0"/>
              </a:rPr>
              <a:t>2011-2016: </a:t>
            </a:r>
            <a:r>
              <a:rPr lang="en-US" altLang="en-US" sz="1400" kern="0" dirty="0">
                <a:solidFill>
                  <a:srgbClr val="000000"/>
                </a:solidFill>
                <a:latin typeface="Helvetica" panose="020B0604020202020204" pitchFamily="34" charset="0"/>
                <a:ea typeface="+mn-ea"/>
                <a:cs typeface="Helvetica" panose="020B0604020202020204" pitchFamily="34" charset="0"/>
              </a:rPr>
              <a:t>Muon Accelerator Program was approved by DOE</a:t>
            </a:r>
          </a:p>
          <a:p>
            <a:pPr lvl="1" defTabSz="914400">
              <a:spcBef>
                <a:spcPts val="500"/>
              </a:spcBef>
              <a:spcAft>
                <a:spcPts val="500"/>
              </a:spcAft>
              <a:buFont typeface="Arial" panose="020B0604020202020204" pitchFamily="34" charset="0"/>
              <a:buChar char="•"/>
              <a:defRPr/>
            </a:pPr>
            <a:r>
              <a:rPr lang="en-US" altLang="en-US" sz="1400" kern="0" dirty="0">
                <a:solidFill>
                  <a:srgbClr val="003087"/>
                </a:solidFill>
                <a:latin typeface="Helvetica" panose="020B0604020202020204" pitchFamily="34" charset="0"/>
                <a:cs typeface="Helvetica" panose="020B0604020202020204" pitchFamily="34" charset="0"/>
              </a:rPr>
              <a:t> Focused on a proton-driver solution; studied</a:t>
            </a:r>
            <a:r>
              <a:rPr lang="en-US" sz="1400" dirty="0">
                <a:solidFill>
                  <a:srgbClr val="003087"/>
                </a:solidFill>
                <a:latin typeface="Helvetica" panose="020B0604020202020204" pitchFamily="34" charset="0"/>
                <a:cs typeface="Helvetica" panose="020B0604020202020204" pitchFamily="34" charset="0"/>
              </a:rPr>
              <a:t> 125 GeV and 1.5, 3 and 6 </a:t>
            </a:r>
            <a:r>
              <a:rPr lang="en-US" sz="1400" dirty="0" err="1">
                <a:solidFill>
                  <a:srgbClr val="003087"/>
                </a:solidFill>
                <a:latin typeface="Helvetica" panose="020B0604020202020204" pitchFamily="34" charset="0"/>
                <a:cs typeface="Helvetica" panose="020B0604020202020204" pitchFamily="34" charset="0"/>
              </a:rPr>
              <a:t>TeV</a:t>
            </a:r>
            <a:r>
              <a:rPr lang="en-US" sz="1400" dirty="0">
                <a:solidFill>
                  <a:srgbClr val="003087"/>
                </a:solidFill>
                <a:latin typeface="Helvetica" panose="020B0604020202020204" pitchFamily="34" charset="0"/>
                <a:cs typeface="Helvetica" panose="020B0604020202020204" pitchFamily="34" charset="0"/>
              </a:rPr>
              <a:t> colliders</a:t>
            </a:r>
            <a:endParaRPr lang="en-US" altLang="en-US" sz="1400" kern="0" dirty="0">
              <a:solidFill>
                <a:srgbClr val="003087"/>
              </a:solidFill>
              <a:latin typeface="Helvetica" panose="020B0604020202020204" pitchFamily="34" charset="0"/>
              <a:cs typeface="Helvetica" panose="020B0604020202020204" pitchFamily="34" charset="0"/>
            </a:endParaRPr>
          </a:p>
          <a:p>
            <a:pPr marL="342900" indent="-342900" defTabSz="914400">
              <a:spcBef>
                <a:spcPts val="500"/>
              </a:spcBef>
              <a:spcAft>
                <a:spcPts val="500"/>
              </a:spcAft>
              <a:buFontTx/>
              <a:buChar char="•"/>
              <a:defRPr/>
            </a:pPr>
            <a:r>
              <a:rPr lang="en-US" altLang="en-US" sz="1400" b="1" kern="0" dirty="0">
                <a:solidFill>
                  <a:srgbClr val="000000"/>
                </a:solidFill>
                <a:latin typeface="Helvetica" panose="020B0604020202020204" pitchFamily="34" charset="0"/>
                <a:ea typeface="+mn-ea"/>
                <a:cs typeface="Helvetica" panose="020B0604020202020204" pitchFamily="34" charset="0"/>
              </a:rPr>
              <a:t>2021:</a:t>
            </a:r>
            <a:r>
              <a:rPr lang="en-US" altLang="en-US" sz="1400" kern="0" dirty="0">
                <a:solidFill>
                  <a:srgbClr val="000000"/>
                </a:solidFill>
                <a:latin typeface="Helvetica" panose="020B0604020202020204" pitchFamily="34" charset="0"/>
                <a:ea typeface="+mn-ea"/>
                <a:cs typeface="Helvetica" panose="020B0604020202020204" pitchFamily="34" charset="0"/>
              </a:rPr>
              <a:t> Muon Colliders become part of the EU Accel. R&amp;D Roadmap</a:t>
            </a:r>
          </a:p>
          <a:p>
            <a:pPr marL="576262" lvl="2" indent="-285750" defTabSz="914400">
              <a:spcBef>
                <a:spcPts val="500"/>
              </a:spcBef>
              <a:spcAft>
                <a:spcPts val="500"/>
              </a:spcAft>
              <a:buFont typeface="Arial" panose="020B0604020202020204" pitchFamily="34" charset="0"/>
              <a:buChar char="•"/>
              <a:defRPr/>
            </a:pPr>
            <a:r>
              <a:rPr lang="en-US" altLang="en-US" sz="1400" kern="0" dirty="0">
                <a:solidFill>
                  <a:srgbClr val="003087"/>
                </a:solidFill>
                <a:latin typeface="Helvetica" panose="020B0604020202020204" pitchFamily="34" charset="0"/>
                <a:ea typeface="+mn-ea"/>
                <a:cs typeface="Helvetica" panose="020B0604020202020204" pitchFamily="34" charset="0"/>
              </a:rPr>
              <a:t>International Muon Collider Collaboration (IMCC) formed, CERN host for now</a:t>
            </a:r>
            <a:endParaRPr lang="en-US" altLang="en-US" sz="1400" b="1" kern="0" dirty="0">
              <a:solidFill>
                <a:srgbClr val="404040"/>
              </a:solidFill>
              <a:latin typeface="Helvetica" panose="020B0604020202020204" pitchFamily="34" charset="0"/>
              <a:ea typeface="+mn-ea"/>
              <a:cs typeface="Helvetica" panose="020B0604020202020204" pitchFamily="34" charset="0"/>
            </a:endParaRPr>
          </a:p>
          <a:p>
            <a:pPr defTabSz="914400">
              <a:spcBef>
                <a:spcPts val="500"/>
              </a:spcBef>
              <a:spcAft>
                <a:spcPts val="500"/>
              </a:spcAft>
              <a:buFontTx/>
              <a:buChar char="•"/>
              <a:defRPr/>
            </a:pPr>
            <a:r>
              <a:rPr lang="en-US" altLang="en-US" sz="1400" b="1" kern="0" dirty="0">
                <a:solidFill>
                  <a:srgbClr val="404040"/>
                </a:solidFill>
                <a:latin typeface="Helvetica" panose="020B0604020202020204" pitchFamily="34" charset="0"/>
                <a:ea typeface="+mn-ea"/>
                <a:cs typeface="Helvetica" panose="020B0604020202020204" pitchFamily="34" charset="0"/>
              </a:rPr>
              <a:t>2022: </a:t>
            </a:r>
            <a:r>
              <a:rPr lang="en-US" altLang="en-US" sz="1400" kern="0" dirty="0">
                <a:solidFill>
                  <a:srgbClr val="404040"/>
                </a:solidFill>
                <a:latin typeface="Helvetica" panose="020B0604020202020204" pitchFamily="34" charset="0"/>
                <a:ea typeface="+mn-ea"/>
                <a:cs typeface="Helvetica" panose="020B0604020202020204" pitchFamily="34" charset="0"/>
              </a:rPr>
              <a:t>US Snowmass study reveal strong interest on Muon Colliders</a:t>
            </a:r>
          </a:p>
          <a:p>
            <a:pPr lvl="1" defTabSz="914400">
              <a:spcBef>
                <a:spcPts val="500"/>
              </a:spcBef>
              <a:spcAft>
                <a:spcPts val="500"/>
              </a:spcAft>
              <a:buFontTx/>
              <a:buChar char="•"/>
              <a:defRPr/>
            </a:pPr>
            <a:r>
              <a:rPr lang="en-US" altLang="en-US" sz="1200" kern="0" dirty="0">
                <a:solidFill>
                  <a:srgbClr val="404040"/>
                </a:solidFill>
                <a:latin typeface="Helvetica" panose="020B0604020202020204" pitchFamily="34" charset="0"/>
                <a:ea typeface="+mn-ea"/>
                <a:cs typeface="Helvetica" panose="020B0604020202020204" pitchFamily="34" charset="0"/>
              </a:rPr>
              <a:t> </a:t>
            </a:r>
            <a:r>
              <a:rPr lang="en-US" altLang="en-US" sz="1400" kern="0" dirty="0">
                <a:solidFill>
                  <a:srgbClr val="003087"/>
                </a:solidFill>
                <a:latin typeface="Helvetica" panose="020B0604020202020204" pitchFamily="34" charset="0"/>
                <a:ea typeface="+mn-ea"/>
                <a:cs typeface="Helvetica" panose="020B0604020202020204" pitchFamily="34" charset="0"/>
              </a:rPr>
              <a:t>Muon Collider Forum Report: a vision from the US perspective</a:t>
            </a:r>
          </a:p>
          <a:p>
            <a:pPr lvl="1" defTabSz="914400">
              <a:spcBef>
                <a:spcPts val="500"/>
              </a:spcBef>
              <a:spcAft>
                <a:spcPts val="500"/>
              </a:spcAft>
              <a:buFontTx/>
              <a:buChar char="•"/>
              <a:defRPr/>
            </a:pPr>
            <a:r>
              <a:rPr lang="en-US" altLang="en-US" sz="1400" kern="0" dirty="0">
                <a:solidFill>
                  <a:srgbClr val="003087"/>
                </a:solidFill>
                <a:latin typeface="Helvetica" panose="020B0604020202020204" pitchFamily="34" charset="0"/>
                <a:ea typeface="+mn-ea"/>
                <a:cs typeface="Helvetica" panose="020B0604020202020204" pitchFamily="34" charset="0"/>
              </a:rPr>
              <a:t> Supported the National Collider R&amp;D Initiative </a:t>
            </a:r>
          </a:p>
          <a:p>
            <a:pPr defTabSz="914400">
              <a:spcBef>
                <a:spcPts val="500"/>
              </a:spcBef>
              <a:spcAft>
                <a:spcPts val="500"/>
              </a:spcAft>
              <a:buFontTx/>
              <a:buChar char="•"/>
              <a:defRPr/>
            </a:pPr>
            <a:r>
              <a:rPr lang="en-US" altLang="en-US" sz="1400" b="1" kern="0" dirty="0">
                <a:solidFill>
                  <a:srgbClr val="404040"/>
                </a:solidFill>
                <a:latin typeface="Helvetica" panose="020B0604020202020204" pitchFamily="34" charset="0"/>
                <a:ea typeface="+mn-ea"/>
                <a:cs typeface="Helvetica" panose="020B0604020202020204" pitchFamily="34" charset="0"/>
              </a:rPr>
              <a:t>March 2023: </a:t>
            </a:r>
            <a:r>
              <a:rPr lang="en-US" altLang="en-US" sz="1400" kern="0" dirty="0">
                <a:solidFill>
                  <a:srgbClr val="404040"/>
                </a:solidFill>
                <a:latin typeface="Helvetica" panose="020B0604020202020204" pitchFamily="34" charset="0"/>
                <a:ea typeface="+mn-ea"/>
                <a:cs typeface="Helvetica" panose="020B0604020202020204" pitchFamily="34" charset="0"/>
              </a:rPr>
              <a:t>Formation of the US Muon Collider R&amp;D coordination group</a:t>
            </a:r>
          </a:p>
          <a:p>
            <a:pPr lvl="1" defTabSz="914400">
              <a:spcBef>
                <a:spcPts val="500"/>
              </a:spcBef>
              <a:spcAft>
                <a:spcPts val="500"/>
              </a:spcAft>
              <a:buFontTx/>
              <a:buChar char="•"/>
              <a:defRPr/>
            </a:pPr>
            <a:r>
              <a:rPr lang="en-US" altLang="en-US" sz="1400" kern="0" dirty="0">
                <a:solidFill>
                  <a:srgbClr val="003087"/>
                </a:solidFill>
                <a:latin typeface="Helvetica" panose="020B0604020202020204" pitchFamily="34" charset="0"/>
                <a:ea typeface="+mn-ea"/>
                <a:cs typeface="Helvetica" panose="020B0604020202020204" pitchFamily="34" charset="0"/>
              </a:rPr>
              <a:t> Provide input to the P5 panel on US-based Muon Collider research</a:t>
            </a:r>
          </a:p>
          <a:p>
            <a:pPr defTabSz="914400">
              <a:spcBef>
                <a:spcPts val="500"/>
              </a:spcBef>
              <a:spcAft>
                <a:spcPts val="500"/>
              </a:spcAft>
              <a:buFontTx/>
              <a:buChar char="•"/>
              <a:defRPr/>
            </a:pPr>
            <a:r>
              <a:rPr lang="en-US" altLang="en-US" sz="1400" b="1" kern="0" dirty="0">
                <a:solidFill>
                  <a:srgbClr val="404040"/>
                </a:solidFill>
                <a:latin typeface="Helvetica" panose="020B0604020202020204" pitchFamily="34" charset="0"/>
                <a:ea typeface="+mn-ea"/>
                <a:cs typeface="Helvetica" panose="020B0604020202020204" pitchFamily="34" charset="0"/>
              </a:rPr>
              <a:t>December 2023: </a:t>
            </a:r>
            <a:r>
              <a:rPr lang="en-US" altLang="en-US" sz="1400" kern="0" dirty="0">
                <a:solidFill>
                  <a:srgbClr val="404040"/>
                </a:solidFill>
                <a:latin typeface="Helvetica" panose="020B0604020202020204" pitchFamily="34" charset="0"/>
                <a:ea typeface="+mn-ea"/>
                <a:cs typeface="Helvetica" panose="020B0604020202020204" pitchFamily="34" charset="0"/>
              </a:rPr>
              <a:t>P5 Report released, with strong support for Muon Collider R&amp;D</a:t>
            </a:r>
            <a:r>
              <a:rPr lang="en-US" altLang="en-US" sz="1400" kern="0" dirty="0">
                <a:solidFill>
                  <a:srgbClr val="003087"/>
                </a:solidFill>
                <a:latin typeface="Helvetica" panose="020B0604020202020204" pitchFamily="34" charset="0"/>
                <a:ea typeface="+mn-ea"/>
                <a:cs typeface="Helvetica" panose="020B0604020202020204" pitchFamily="34" charset="0"/>
              </a:rPr>
              <a:t> </a:t>
            </a:r>
          </a:p>
          <a:p>
            <a:pPr lvl="1" defTabSz="914400">
              <a:spcBef>
                <a:spcPts val="500"/>
              </a:spcBef>
              <a:spcAft>
                <a:spcPts val="500"/>
              </a:spcAft>
              <a:buFontTx/>
              <a:buChar char="•"/>
              <a:defRPr/>
            </a:pPr>
            <a:endParaRPr lang="en-US" altLang="en-US" sz="1400" kern="0" dirty="0">
              <a:solidFill>
                <a:srgbClr val="003087"/>
              </a:solidFill>
              <a:latin typeface="Helvetica" panose="020B0604020202020204" pitchFamily="34" charset="0"/>
              <a:ea typeface="+mn-ea"/>
              <a:cs typeface="Helvetica" panose="020B0604020202020204" pitchFamily="34" charset="0"/>
            </a:endParaRPr>
          </a:p>
          <a:p>
            <a:pPr lvl="1" defTabSz="914400">
              <a:spcBef>
                <a:spcPts val="500"/>
              </a:spcBef>
              <a:spcAft>
                <a:spcPts val="500"/>
              </a:spcAft>
              <a:defRPr/>
            </a:pPr>
            <a:endParaRPr lang="en-US" altLang="en-US" sz="1400" kern="0" dirty="0">
              <a:solidFill>
                <a:srgbClr val="003087"/>
              </a:solidFill>
              <a:latin typeface="Helvetica" panose="020B0604020202020204" pitchFamily="34" charset="0"/>
              <a:ea typeface="+mn-ea"/>
              <a:cs typeface="Helvetica" panose="020B0604020202020204" pitchFamily="34" charset="0"/>
            </a:endParaRPr>
          </a:p>
          <a:p>
            <a:pPr lvl="1" defTabSz="914400">
              <a:spcBef>
                <a:spcPts val="500"/>
              </a:spcBef>
              <a:spcAft>
                <a:spcPts val="500"/>
              </a:spcAft>
              <a:buFontTx/>
              <a:buChar char="•"/>
              <a:defRPr/>
            </a:pPr>
            <a:endParaRPr lang="en-US" altLang="en-US" sz="1400" kern="0" dirty="0">
              <a:solidFill>
                <a:srgbClr val="003087"/>
              </a:solidFill>
              <a:latin typeface="Helvetica" panose="020B0604020202020204" pitchFamily="34" charset="0"/>
              <a:ea typeface="+mn-ea"/>
              <a:cs typeface="Helvetica" panose="020B0604020202020204" pitchFamily="34" charset="0"/>
            </a:endParaRPr>
          </a:p>
          <a:p>
            <a:pPr marL="0" indent="0">
              <a:spcBef>
                <a:spcPts val="600"/>
              </a:spcBef>
              <a:spcAft>
                <a:spcPts val="600"/>
              </a:spcAft>
              <a:buFont typeface="Arial" charset="0"/>
              <a:buNone/>
            </a:pPr>
            <a:endParaRPr lang="en-US" sz="1400" dirty="0">
              <a:latin typeface="Helvetica" panose="020B0604020202020204" pitchFamily="34" charset="0"/>
              <a:cs typeface="Helvetica" panose="020B0604020202020204" pitchFamily="34" charset="0"/>
            </a:endParaRPr>
          </a:p>
          <a:p>
            <a:pPr marL="342900" indent="-342900" defTabSz="914400">
              <a:spcBef>
                <a:spcPts val="500"/>
              </a:spcBef>
              <a:spcAft>
                <a:spcPts val="500"/>
              </a:spcAft>
              <a:buFontTx/>
              <a:buChar char="•"/>
              <a:defRPr/>
            </a:pPr>
            <a:endParaRPr lang="en-US" altLang="en-US" sz="1400" b="1" kern="0" dirty="0">
              <a:solidFill>
                <a:srgbClr val="000000"/>
              </a:solidFill>
              <a:latin typeface="Helvetica" panose="020B0604020202020204" pitchFamily="34" charset="0"/>
              <a:ea typeface="+mn-ea"/>
              <a:cs typeface="Helvetica" panose="020B0604020202020204" pitchFamily="34" charset="0"/>
            </a:endParaRPr>
          </a:p>
          <a:p>
            <a:pPr marL="400050" lvl="1" defTabSz="914400">
              <a:spcBef>
                <a:spcPts val="500"/>
              </a:spcBef>
              <a:spcAft>
                <a:spcPts val="500"/>
              </a:spcAft>
              <a:defRPr/>
            </a:pPr>
            <a:endParaRPr lang="en-US" altLang="en-US" sz="1400" kern="0" dirty="0">
              <a:solidFill>
                <a:srgbClr val="003087"/>
              </a:solidFill>
              <a:latin typeface="Helvetica" panose="020B0604020202020204" pitchFamily="34" charset="0"/>
              <a:ea typeface="+mn-ea"/>
              <a:cs typeface="Helvetica" panose="020B0604020202020204" pitchFamily="34" charset="0"/>
            </a:endParaRPr>
          </a:p>
          <a:p>
            <a:pPr defTabSz="914400">
              <a:spcBef>
                <a:spcPts val="500"/>
              </a:spcBef>
              <a:spcAft>
                <a:spcPts val="500"/>
              </a:spcAft>
              <a:buFontTx/>
              <a:buChar char="•"/>
              <a:defRPr/>
            </a:pPr>
            <a:endParaRPr lang="en-US" altLang="en-US" sz="1400" b="1" kern="0" dirty="0">
              <a:solidFill>
                <a:srgbClr val="000000"/>
              </a:solidFill>
              <a:latin typeface="Helvetica" panose="020B0604020202020204" pitchFamily="34" charset="0"/>
              <a:ea typeface="+mn-ea"/>
              <a:cs typeface="Helvetica" panose="020B0604020202020204" pitchFamily="34" charset="0"/>
            </a:endParaRPr>
          </a:p>
          <a:p>
            <a:pPr>
              <a:spcBef>
                <a:spcPts val="600"/>
              </a:spcBef>
              <a:spcAft>
                <a:spcPts val="600"/>
              </a:spcAft>
            </a:pPr>
            <a:endParaRPr lang="en-US" sz="1400" dirty="0"/>
          </a:p>
          <a:p>
            <a:pPr>
              <a:spcBef>
                <a:spcPts val="600"/>
              </a:spcBef>
              <a:spcAft>
                <a:spcPts val="600"/>
              </a:spcAft>
            </a:pPr>
            <a:endParaRPr lang="en-US" sz="1400" dirty="0"/>
          </a:p>
          <a:p>
            <a:pPr>
              <a:spcBef>
                <a:spcPts val="600"/>
              </a:spcBef>
              <a:spcAft>
                <a:spcPts val="600"/>
              </a:spcAft>
            </a:pPr>
            <a:endParaRPr lang="en-US" sz="1400" dirty="0"/>
          </a:p>
          <a:p>
            <a:pPr marL="0" indent="0">
              <a:spcBef>
                <a:spcPts val="600"/>
              </a:spcBef>
              <a:spcAft>
                <a:spcPts val="600"/>
              </a:spcAft>
              <a:buFont typeface="Arial" charset="0"/>
              <a:buNone/>
            </a:pPr>
            <a:endParaRPr lang="en-US" sz="1400" dirty="0"/>
          </a:p>
          <a:p>
            <a:pPr marL="0" indent="0">
              <a:spcBef>
                <a:spcPts val="600"/>
              </a:spcBef>
              <a:spcAft>
                <a:spcPts val="600"/>
              </a:spcAft>
              <a:buFont typeface="Arial" charset="0"/>
              <a:buNone/>
            </a:pPr>
            <a:endParaRPr lang="en-US" sz="1400" dirty="0"/>
          </a:p>
          <a:p>
            <a:pPr marL="0" indent="0">
              <a:spcBef>
                <a:spcPts val="600"/>
              </a:spcBef>
              <a:spcAft>
                <a:spcPts val="600"/>
              </a:spcAft>
              <a:buFont typeface="Arial" charset="0"/>
              <a:buNone/>
            </a:pPr>
            <a:endParaRPr lang="en-US" sz="1400" dirty="0"/>
          </a:p>
        </p:txBody>
      </p:sp>
    </p:spTree>
    <p:extLst>
      <p:ext uri="{BB962C8B-B14F-4D97-AF65-F5344CB8AC3E}">
        <p14:creationId xmlns:p14="http://schemas.microsoft.com/office/powerpoint/2010/main" val="706408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nchor="b">
            <a:normAutofit/>
          </a:bodyPr>
          <a:lstStyle/>
          <a:p>
            <a:pPr>
              <a:lnSpc>
                <a:spcPct val="90000"/>
              </a:lnSpc>
            </a:pPr>
            <a:r>
              <a:rPr lang="en-US" dirty="0"/>
              <a:t>R&amp;D Activities in US and Europe:</a:t>
            </a:r>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a:xfrm>
            <a:off x="1530603" y="4878161"/>
            <a:ext cx="6262118" cy="182155"/>
          </a:xfrm>
        </p:spPr>
        <p:txBody>
          <a:bodyPr anchor="t">
            <a:normAutofit/>
          </a:bodyPr>
          <a:lstStyle/>
          <a:p>
            <a:pPr>
              <a:spcAft>
                <a:spcPts val="600"/>
              </a:spcAft>
              <a:defRPr/>
            </a:pPr>
            <a:r>
              <a:rPr lang="en-US"/>
              <a:t>S. Jindariani, Muon-Ion Collider Workshop, 2023</a:t>
            </a:r>
            <a:endParaRPr lang="en-US" b="1"/>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a:xfrm>
            <a:off x="222250" y="4878161"/>
            <a:ext cx="414338" cy="177964"/>
          </a:xfrm>
        </p:spPr>
        <p:txBody>
          <a:bodyPr wrap="square" anchor="t">
            <a:normAutofit/>
          </a:bodyPr>
          <a:lstStyle/>
          <a:p>
            <a:pPr>
              <a:spcAft>
                <a:spcPts val="600"/>
              </a:spcAft>
              <a:defRPr/>
            </a:pPr>
            <a:fld id="{148C009B-CB69-E04A-B9B3-34B26D69E9CF}" type="slidenum">
              <a:rPr lang="en-US" smtClean="0"/>
              <a:pPr>
                <a:spcAft>
                  <a:spcPts val="600"/>
                </a:spcAft>
                <a:defRPr/>
              </a:pPr>
              <a:t>20</a:t>
            </a:fld>
            <a:endParaRPr lang="en-US"/>
          </a:p>
        </p:txBody>
      </p:sp>
      <p:sp>
        <p:nvSpPr>
          <p:cNvPr id="7" name="Content Placeholder 1">
            <a:extLst>
              <a:ext uri="{FF2B5EF4-FFF2-40B4-BE49-F238E27FC236}">
                <a16:creationId xmlns:a16="http://schemas.microsoft.com/office/drawing/2014/main" id="{36E88D8C-34E5-3524-0C7B-975D398153AB}"/>
              </a:ext>
            </a:extLst>
          </p:cNvPr>
          <p:cNvSpPr txBox="1">
            <a:spLocks/>
          </p:cNvSpPr>
          <p:nvPr/>
        </p:nvSpPr>
        <p:spPr>
          <a:xfrm>
            <a:off x="-1849" y="509722"/>
            <a:ext cx="5676237" cy="5008905"/>
          </a:xfrm>
          <a:prstGeom prst="rect">
            <a:avLst/>
          </a:prstGeom>
          <a:ln w="12700">
            <a:miter lim="400000"/>
          </a:ln>
          <a:extLst>
            <a:ext uri="{C572A759-6A51-4108-AA02-DFA0A04FC94B}">
              <ma14:wrappingTextBoxFlag xmlns="" xmlns:ma14="http://schemas.microsoft.com/office/mac/drawingml/2011/main" val="1"/>
            </a:ext>
          </a:extLst>
        </p:spPr>
        <p:txBody>
          <a:bodyPr wrap="square" lIns="72248" tIns="72248" rIns="72248" bIns="72248">
            <a:spAutoFit/>
          </a:bodyPr>
          <a:lstStyle>
            <a:lvl1pPr marL="444522" marR="0" indent="-381019" algn="l" defTabSz="457223" latinLnBrk="0">
              <a:lnSpc>
                <a:spcPct val="100000"/>
              </a:lnSpc>
              <a:spcBef>
                <a:spcPts val="1200"/>
              </a:spcBef>
              <a:spcAft>
                <a:spcPts val="0"/>
              </a:spcAft>
              <a:buClr>
                <a:srgbClr val="941100"/>
              </a:buClr>
              <a:buSzPct val="70000"/>
              <a:buFontTx/>
              <a:buChar char="✦"/>
              <a:tabLst/>
              <a:defRPr sz="3401" b="0" i="0" u="none" strike="noStrike" cap="none" spc="0" baseline="0">
                <a:ln>
                  <a:noFill/>
                </a:ln>
                <a:solidFill>
                  <a:srgbClr val="000000"/>
                </a:solidFill>
                <a:uFillTx/>
                <a:latin typeface="Arial"/>
                <a:ea typeface="Arial"/>
                <a:cs typeface="Arial"/>
                <a:sym typeface="Arial"/>
              </a:defRPr>
            </a:lvl1pPr>
            <a:lvl2pPr marL="736600" marR="0" indent="-355600" algn="l" defTabSz="457223" latinLnBrk="0">
              <a:lnSpc>
                <a:spcPct val="100000"/>
              </a:lnSpc>
              <a:spcBef>
                <a:spcPts val="400"/>
              </a:spcBef>
              <a:spcAft>
                <a:spcPts val="0"/>
              </a:spcAft>
              <a:buClr>
                <a:srgbClr val="005493"/>
              </a:buClr>
              <a:buSzPct val="60000"/>
              <a:buFont typeface="Wingdings"/>
              <a:buChar char="◼︎"/>
              <a:tabLst/>
              <a:defRPr sz="2800" b="0" i="0" u="none" strike="noStrike" cap="none" spc="0" baseline="0">
                <a:ln>
                  <a:noFill/>
                </a:ln>
                <a:solidFill>
                  <a:srgbClr val="456892"/>
                </a:solidFill>
                <a:uFillTx/>
                <a:latin typeface="Arial"/>
                <a:ea typeface="Arial"/>
                <a:cs typeface="Arial"/>
                <a:sym typeface="Arial"/>
              </a:defRPr>
            </a:lvl2pPr>
            <a:lvl3pPr marL="1028700" marR="0" indent="-342900" algn="l" defTabSz="457223" latinLnBrk="0">
              <a:lnSpc>
                <a:spcPct val="100000"/>
              </a:lnSpc>
              <a:spcBef>
                <a:spcPts val="400"/>
              </a:spcBef>
              <a:spcAft>
                <a:spcPts val="0"/>
              </a:spcAft>
              <a:buClr>
                <a:srgbClr val="D50001"/>
              </a:buClr>
              <a:buSzPct val="75000"/>
              <a:buFontTx/>
              <a:buChar char="★"/>
              <a:tabLst/>
              <a:defRPr sz="2400" b="0" i="0" u="none" strike="noStrike" cap="none" spc="0" baseline="0">
                <a:ln>
                  <a:noFill/>
                </a:ln>
                <a:solidFill>
                  <a:srgbClr val="456892"/>
                </a:solidFill>
                <a:uFillTx/>
                <a:latin typeface="Arial"/>
                <a:ea typeface="Arial"/>
                <a:cs typeface="Arial"/>
                <a:sym typeface="Arial"/>
              </a:defRPr>
            </a:lvl3pPr>
            <a:lvl4pPr marL="1244600" marR="0" indent="-355600" algn="l" defTabSz="457223" latinLnBrk="0">
              <a:lnSpc>
                <a:spcPct val="100000"/>
              </a:lnSpc>
              <a:spcBef>
                <a:spcPts val="400"/>
              </a:spcBef>
              <a:spcAft>
                <a:spcPts val="0"/>
              </a:spcAft>
              <a:buClr>
                <a:srgbClr val="005493"/>
              </a:buClr>
              <a:buSzPct val="80000"/>
              <a:buFont typeface="Wingdings"/>
              <a:buChar char="◼︎"/>
              <a:tabLst/>
              <a:defRPr sz="2200" b="0" i="0" u="none" strike="noStrike" cap="none" spc="0" baseline="0">
                <a:ln>
                  <a:noFill/>
                </a:ln>
                <a:solidFill>
                  <a:srgbClr val="456892"/>
                </a:solidFill>
                <a:uFillTx/>
                <a:latin typeface="Arial"/>
                <a:ea typeface="Arial"/>
                <a:cs typeface="Arial"/>
                <a:sym typeface="Arial"/>
              </a:defRPr>
            </a:lvl4pPr>
            <a:lvl5pPr marL="1457325" marR="0" indent="-314325" algn="l" defTabSz="457223" latinLnBrk="0">
              <a:lnSpc>
                <a:spcPct val="100000"/>
              </a:lnSpc>
              <a:spcBef>
                <a:spcPts val="400"/>
              </a:spcBef>
              <a:spcAft>
                <a:spcPts val="0"/>
              </a:spcAft>
              <a:buClr>
                <a:srgbClr val="005493"/>
              </a:buClr>
              <a:buSzPct val="100000"/>
              <a:buFontTx/>
              <a:buChar char="•"/>
              <a:tabLst/>
              <a:defRPr sz="2200" b="0" i="0" u="none" strike="noStrike" cap="none" spc="0" baseline="0">
                <a:ln>
                  <a:noFill/>
                </a:ln>
                <a:solidFill>
                  <a:srgbClr val="456892"/>
                </a:solidFill>
                <a:uFillTx/>
                <a:latin typeface="Arial"/>
                <a:ea typeface="Arial"/>
                <a:cs typeface="Arial"/>
                <a:sym typeface="Arial"/>
              </a:defRPr>
            </a:lvl5pPr>
            <a:lvl6pPr marL="2700155"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6pPr>
            <a:lvl7pPr marL="3157378"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7pPr>
            <a:lvl8pPr marL="3614601"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8pPr>
            <a:lvl9pPr marL="4071824"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9pPr>
          </a:lstStyle>
          <a:p>
            <a:r>
              <a:rPr lang="en-US" sz="1200" dirty="0">
                <a:solidFill>
                  <a:schemeClr val="tx1"/>
                </a:solidFill>
                <a:latin typeface="+mj-lt"/>
                <a:cs typeface="Arial" panose="020B0604020202020204" pitchFamily="34" charset="0"/>
              </a:rPr>
              <a:t>4D Trackers:</a:t>
            </a:r>
          </a:p>
          <a:p>
            <a:pPr lvl="1"/>
            <a:r>
              <a:rPr lang="en-US" sz="1200" dirty="0">
                <a:solidFill>
                  <a:schemeClr val="tx1"/>
                </a:solidFill>
                <a:latin typeface="+mj-lt"/>
                <a:cs typeface="Arial" panose="020B0604020202020204" pitchFamily="34" charset="0"/>
              </a:rPr>
              <a:t>Design, Sensors, Data Transmission, Power, Mechanics</a:t>
            </a:r>
          </a:p>
          <a:p>
            <a:pPr lvl="1"/>
            <a:r>
              <a:rPr lang="en-US" sz="1200" dirty="0">
                <a:solidFill>
                  <a:schemeClr val="tx1"/>
                </a:solidFill>
                <a:latin typeface="+mj-lt"/>
                <a:cs typeface="Arial" panose="020B0604020202020204" pitchFamily="34" charset="0"/>
              </a:rPr>
              <a:t>3D Integration, ASIC, Intelligent Sensors/Modules</a:t>
            </a:r>
          </a:p>
          <a:p>
            <a:r>
              <a:rPr lang="en-US" sz="1200" dirty="0">
                <a:solidFill>
                  <a:schemeClr val="tx1"/>
                </a:solidFill>
                <a:latin typeface="+mj-lt"/>
                <a:cs typeface="Arial" panose="020B0604020202020204" pitchFamily="34" charset="0"/>
              </a:rPr>
              <a:t>Calorimeters: </a:t>
            </a:r>
          </a:p>
          <a:p>
            <a:pPr lvl="1"/>
            <a:r>
              <a:rPr lang="en-US" sz="1200" dirty="0">
                <a:solidFill>
                  <a:schemeClr val="tx1"/>
                </a:solidFill>
                <a:latin typeface="+mj-lt"/>
                <a:cs typeface="Arial" panose="020B0604020202020204" pitchFamily="34" charset="0"/>
              </a:rPr>
              <a:t>Different technologies, design, reconstruction (with AI/ML)</a:t>
            </a:r>
          </a:p>
          <a:p>
            <a:pPr lvl="1"/>
            <a:r>
              <a:rPr lang="en-US" sz="1200" dirty="0">
                <a:solidFill>
                  <a:schemeClr val="tx1"/>
                </a:solidFill>
                <a:latin typeface="+mj-lt"/>
                <a:cs typeface="Arial" panose="020B0604020202020204" pitchFamily="34" charset="0"/>
              </a:rPr>
              <a:t>Integration of precision timing</a:t>
            </a:r>
          </a:p>
          <a:p>
            <a:r>
              <a:rPr lang="en-US" sz="1200" dirty="0">
                <a:solidFill>
                  <a:schemeClr val="tx1"/>
                </a:solidFill>
                <a:latin typeface="+mj-lt"/>
                <a:cs typeface="Arial" panose="020B0604020202020204" pitchFamily="34" charset="0"/>
              </a:rPr>
              <a:t>Muons: </a:t>
            </a:r>
          </a:p>
          <a:p>
            <a:pPr lvl="1"/>
            <a:r>
              <a:rPr lang="en-US" sz="1200" dirty="0">
                <a:solidFill>
                  <a:schemeClr val="tx1"/>
                </a:solidFill>
                <a:latin typeface="+mj-lt"/>
                <a:cs typeface="Arial" panose="020B0604020202020204" pitchFamily="34" charset="0"/>
              </a:rPr>
              <a:t>Qualification of new gases, fast timing,…</a:t>
            </a:r>
          </a:p>
          <a:p>
            <a:r>
              <a:rPr lang="en-US" sz="1200" dirty="0">
                <a:solidFill>
                  <a:schemeClr val="tx1"/>
                </a:solidFill>
                <a:latin typeface="+mj-lt"/>
                <a:cs typeface="Arial" panose="020B0604020202020204" pitchFamily="34" charset="0"/>
              </a:rPr>
              <a:t>TDAQ: </a:t>
            </a:r>
          </a:p>
          <a:p>
            <a:pPr lvl="1"/>
            <a:r>
              <a:rPr lang="en-US" sz="1200" dirty="0">
                <a:solidFill>
                  <a:schemeClr val="tx1"/>
                </a:solidFill>
                <a:latin typeface="+mj-lt"/>
                <a:cs typeface="Arial" panose="020B0604020202020204" pitchFamily="34" charset="0"/>
              </a:rPr>
              <a:t>Architecture studies</a:t>
            </a:r>
          </a:p>
          <a:p>
            <a:pPr lvl="1"/>
            <a:r>
              <a:rPr lang="en-US" sz="1200" dirty="0">
                <a:solidFill>
                  <a:schemeClr val="tx1"/>
                </a:solidFill>
                <a:latin typeface="+mj-lt"/>
                <a:cs typeface="Arial" panose="020B0604020202020204" pitchFamily="34" charset="0"/>
              </a:rPr>
              <a:t>Real-time reconstruction, novel readout technologies</a:t>
            </a:r>
          </a:p>
          <a:p>
            <a:r>
              <a:rPr lang="en-US" sz="1200" dirty="0" err="1">
                <a:solidFill>
                  <a:schemeClr val="tx1"/>
                </a:solidFill>
                <a:latin typeface="+mj-lt"/>
                <a:cs typeface="Arial" panose="020B0604020202020204" pitchFamily="34" charset="0"/>
              </a:rPr>
              <a:t>MDI+Forward</a:t>
            </a:r>
            <a:r>
              <a:rPr lang="en-US" sz="1200" dirty="0">
                <a:solidFill>
                  <a:schemeClr val="tx1"/>
                </a:solidFill>
                <a:latin typeface="+mj-lt"/>
                <a:cs typeface="Arial" panose="020B0604020202020204" pitchFamily="34" charset="0"/>
              </a:rPr>
              <a:t>:</a:t>
            </a:r>
          </a:p>
          <a:p>
            <a:pPr lvl="1"/>
            <a:r>
              <a:rPr lang="en-US" sz="1200" dirty="0">
                <a:solidFill>
                  <a:schemeClr val="tx1"/>
                </a:solidFill>
                <a:latin typeface="+mj-lt"/>
                <a:cs typeface="Arial" panose="020B0604020202020204" pitchFamily="34" charset="0"/>
              </a:rPr>
              <a:t>MDI Design, Forward Muon Tagger</a:t>
            </a:r>
          </a:p>
          <a:p>
            <a:pPr lvl="1"/>
            <a:r>
              <a:rPr lang="en-US" sz="1200" dirty="0">
                <a:solidFill>
                  <a:schemeClr val="tx1"/>
                </a:solidFill>
                <a:latin typeface="+mj-lt"/>
                <a:cs typeface="Arial" panose="020B0604020202020204" pitchFamily="34" charset="0"/>
              </a:rPr>
              <a:t>Luminosity Monitor </a:t>
            </a:r>
          </a:p>
          <a:p>
            <a:r>
              <a:rPr lang="en-US" sz="1200" b="1" dirty="0">
                <a:solidFill>
                  <a:srgbClr val="C00000"/>
                </a:solidFill>
                <a:latin typeface="+mj-lt"/>
                <a:cs typeface="Arial" panose="020B0604020202020204" pitchFamily="34" charset="0"/>
              </a:rPr>
              <a:t>Detector magnet!</a:t>
            </a:r>
          </a:p>
          <a:p>
            <a:pPr marL="63503" indent="0">
              <a:buNone/>
            </a:pPr>
            <a:endParaRPr lang="en-US" sz="1600" dirty="0">
              <a:solidFill>
                <a:schemeClr val="tx1"/>
              </a:solidFill>
              <a:latin typeface="+mj-lt"/>
              <a:cs typeface="Arial" panose="020B0604020202020204" pitchFamily="34" charset="0"/>
            </a:endParaRPr>
          </a:p>
          <a:p>
            <a:pPr marL="63503" indent="0">
              <a:buNone/>
            </a:pPr>
            <a:endParaRPr lang="en-US" sz="1400" dirty="0">
              <a:solidFill>
                <a:schemeClr val="tx1"/>
              </a:solidFill>
              <a:latin typeface="+mj-lt"/>
              <a:cs typeface="Arial" panose="020B0604020202020204" pitchFamily="34" charset="0"/>
            </a:endParaRPr>
          </a:p>
        </p:txBody>
      </p:sp>
      <p:grpSp>
        <p:nvGrpSpPr>
          <p:cNvPr id="8" name="Group">
            <a:extLst>
              <a:ext uri="{FF2B5EF4-FFF2-40B4-BE49-F238E27FC236}">
                <a16:creationId xmlns:a16="http://schemas.microsoft.com/office/drawing/2014/main" id="{096785F0-D8C6-563B-5DCF-D2A3770AD856}"/>
              </a:ext>
            </a:extLst>
          </p:cNvPr>
          <p:cNvGrpSpPr/>
          <p:nvPr/>
        </p:nvGrpSpPr>
        <p:grpSpPr>
          <a:xfrm>
            <a:off x="6328847" y="1598687"/>
            <a:ext cx="2343703" cy="1223195"/>
            <a:chOff x="0" y="0"/>
            <a:chExt cx="6220418" cy="2529670"/>
          </a:xfrm>
        </p:grpSpPr>
        <p:pic>
          <p:nvPicPr>
            <p:cNvPr id="9" name="Screen Shot 2023-03-05 at 6.38.00 PM.png" descr="Screen Shot 2023-03-05 at 6.38.00 PM.png">
              <a:extLst>
                <a:ext uri="{FF2B5EF4-FFF2-40B4-BE49-F238E27FC236}">
                  <a16:creationId xmlns:a16="http://schemas.microsoft.com/office/drawing/2014/main" id="{F37A0AB2-EA8E-F873-B640-D78F84C0F5B7}"/>
                </a:ext>
              </a:extLst>
            </p:cNvPr>
            <p:cNvPicPr>
              <a:picLocks noChangeAspect="1"/>
            </p:cNvPicPr>
            <p:nvPr/>
          </p:nvPicPr>
          <p:blipFill>
            <a:blip r:embed="rId3"/>
            <a:srcRect/>
            <a:stretch>
              <a:fillRect/>
            </a:stretch>
          </p:blipFill>
          <p:spPr>
            <a:xfrm>
              <a:off x="0" y="105268"/>
              <a:ext cx="4215551" cy="2215316"/>
            </a:xfrm>
            <a:prstGeom prst="rect">
              <a:avLst/>
            </a:prstGeom>
            <a:ln w="12700" cap="flat">
              <a:noFill/>
              <a:miter lim="400000"/>
            </a:ln>
            <a:effectLst/>
          </p:spPr>
        </p:pic>
        <p:pic>
          <p:nvPicPr>
            <p:cNvPr id="10" name="Screen Shot 2023-03-05 at 6.37.48 PM.png" descr="Screen Shot 2023-03-05 at 6.37.48 PM.png">
              <a:extLst>
                <a:ext uri="{FF2B5EF4-FFF2-40B4-BE49-F238E27FC236}">
                  <a16:creationId xmlns:a16="http://schemas.microsoft.com/office/drawing/2014/main" id="{113ED1A8-444E-4D43-C5FF-5821A1863032}"/>
                </a:ext>
              </a:extLst>
            </p:cNvPr>
            <p:cNvPicPr>
              <a:picLocks noChangeAspect="1"/>
            </p:cNvPicPr>
            <p:nvPr/>
          </p:nvPicPr>
          <p:blipFill>
            <a:blip r:embed="rId4"/>
            <a:srcRect l="22327" t="48961"/>
            <a:stretch>
              <a:fillRect/>
            </a:stretch>
          </p:blipFill>
          <p:spPr>
            <a:xfrm>
              <a:off x="676376" y="1184099"/>
              <a:ext cx="5544043" cy="1345572"/>
            </a:xfrm>
            <a:prstGeom prst="rect">
              <a:avLst/>
            </a:prstGeom>
            <a:ln w="12700" cap="flat">
              <a:noFill/>
              <a:miter lim="400000"/>
            </a:ln>
            <a:effectLst/>
          </p:spPr>
        </p:pic>
        <p:pic>
          <p:nvPicPr>
            <p:cNvPr id="11" name="Screen Shot 2023-03-05 at 6.37.48 PM.png" descr="Screen Shot 2023-03-05 at 6.37.48 PM.png">
              <a:extLst>
                <a:ext uri="{FF2B5EF4-FFF2-40B4-BE49-F238E27FC236}">
                  <a16:creationId xmlns:a16="http://schemas.microsoft.com/office/drawing/2014/main" id="{C8F9059D-6AA0-4308-BBAA-F5BC7FB0A3E0}"/>
                </a:ext>
              </a:extLst>
            </p:cNvPr>
            <p:cNvPicPr>
              <a:picLocks noChangeAspect="1"/>
            </p:cNvPicPr>
            <p:nvPr/>
          </p:nvPicPr>
          <p:blipFill>
            <a:blip r:embed="rId4"/>
            <a:srcRect l="70722" t="3816"/>
            <a:stretch>
              <a:fillRect/>
            </a:stretch>
          </p:blipFill>
          <p:spPr>
            <a:xfrm>
              <a:off x="4131010" y="0"/>
              <a:ext cx="2082871" cy="2527463"/>
            </a:xfrm>
            <a:prstGeom prst="rect">
              <a:avLst/>
            </a:prstGeom>
            <a:ln w="12700" cap="flat">
              <a:noFill/>
              <a:miter lim="400000"/>
            </a:ln>
            <a:effectLst/>
          </p:spPr>
        </p:pic>
        <p:sp>
          <p:nvSpPr>
            <p:cNvPr id="12" name="Line">
              <a:extLst>
                <a:ext uri="{FF2B5EF4-FFF2-40B4-BE49-F238E27FC236}">
                  <a16:creationId xmlns:a16="http://schemas.microsoft.com/office/drawing/2014/main" id="{416DDD2C-3199-CCFC-3FD5-75BAACA70FEE}"/>
                </a:ext>
              </a:extLst>
            </p:cNvPr>
            <p:cNvSpPr/>
            <p:nvPr/>
          </p:nvSpPr>
          <p:spPr>
            <a:xfrm flipH="1">
              <a:off x="3926296" y="480609"/>
              <a:ext cx="256131" cy="424397"/>
            </a:xfrm>
            <a:prstGeom prst="line">
              <a:avLst/>
            </a:prstGeom>
            <a:noFill/>
            <a:ln w="25400" cap="flat">
              <a:solidFill>
                <a:srgbClr val="000000"/>
              </a:solidFill>
              <a:prstDash val="solid"/>
              <a:miter lim="400000"/>
              <a:tailEnd type="arrow" w="med" len="med"/>
            </a:ln>
            <a:effectLst/>
          </p:spPr>
          <p:txBody>
            <a:bodyPr wrap="square" lIns="50800" tIns="50800" rIns="50800" bIns="50800" numCol="1" anchor="ctr">
              <a:noAutofit/>
            </a:bodyPr>
            <a:lstStyle/>
            <a:p>
              <a:pPr>
                <a:defRPr sz="2400" cap="all" spc="384">
                  <a:solidFill>
                    <a:schemeClr val="accent2">
                      <a:satOff val="44164"/>
                      <a:lumOff val="14231"/>
                    </a:schemeClr>
                  </a:solidFill>
                  <a:latin typeface="Avenir Medium"/>
                  <a:ea typeface="Avenir Medium"/>
                  <a:cs typeface="Avenir Medium"/>
                  <a:sym typeface="Avenir Medium"/>
                </a:defRPr>
              </a:pPr>
              <a:endParaRPr/>
            </a:p>
          </p:txBody>
        </p:sp>
        <p:sp>
          <p:nvSpPr>
            <p:cNvPr id="13" name="Line">
              <a:extLst>
                <a:ext uri="{FF2B5EF4-FFF2-40B4-BE49-F238E27FC236}">
                  <a16:creationId xmlns:a16="http://schemas.microsoft.com/office/drawing/2014/main" id="{02EDD1C3-540F-F5AD-5B52-92DA8975466B}"/>
                </a:ext>
              </a:extLst>
            </p:cNvPr>
            <p:cNvSpPr/>
            <p:nvPr/>
          </p:nvSpPr>
          <p:spPr>
            <a:xfrm flipH="1">
              <a:off x="4039985" y="1054753"/>
              <a:ext cx="275896" cy="48632"/>
            </a:xfrm>
            <a:prstGeom prst="line">
              <a:avLst/>
            </a:prstGeom>
            <a:noFill/>
            <a:ln w="25400" cap="flat">
              <a:solidFill>
                <a:srgbClr val="000000"/>
              </a:solidFill>
              <a:prstDash val="solid"/>
              <a:miter lim="400000"/>
              <a:tailEnd type="arrow" w="med" len="med"/>
            </a:ln>
            <a:effectLst/>
          </p:spPr>
          <p:txBody>
            <a:bodyPr wrap="square" lIns="50800" tIns="50800" rIns="50800" bIns="50800" numCol="1" anchor="ctr">
              <a:noAutofit/>
            </a:bodyPr>
            <a:lstStyle/>
            <a:p>
              <a:pPr>
                <a:defRPr sz="2400" cap="all" spc="384">
                  <a:solidFill>
                    <a:schemeClr val="accent2">
                      <a:satOff val="44164"/>
                      <a:lumOff val="14231"/>
                    </a:schemeClr>
                  </a:solidFill>
                  <a:latin typeface="Avenir Medium"/>
                  <a:ea typeface="Avenir Medium"/>
                  <a:cs typeface="Avenir Medium"/>
                  <a:sym typeface="Avenir Medium"/>
                </a:defRPr>
              </a:pPr>
              <a:endParaRPr/>
            </a:p>
          </p:txBody>
        </p:sp>
      </p:grpSp>
      <p:pic>
        <p:nvPicPr>
          <p:cNvPr id="14" name="Image" descr="Image">
            <a:extLst>
              <a:ext uri="{FF2B5EF4-FFF2-40B4-BE49-F238E27FC236}">
                <a16:creationId xmlns:a16="http://schemas.microsoft.com/office/drawing/2014/main" id="{32B38254-C16E-24E3-FACB-C9108E1DCAE3}"/>
              </a:ext>
            </a:extLst>
          </p:cNvPr>
          <p:cNvPicPr>
            <a:picLocks noChangeAspect="1"/>
          </p:cNvPicPr>
          <p:nvPr/>
        </p:nvPicPr>
        <p:blipFill>
          <a:blip r:embed="rId5"/>
          <a:stretch>
            <a:fillRect/>
          </a:stretch>
        </p:blipFill>
        <p:spPr>
          <a:xfrm>
            <a:off x="5308773" y="605226"/>
            <a:ext cx="1964544" cy="1409873"/>
          </a:xfrm>
          <a:prstGeom prst="rect">
            <a:avLst/>
          </a:prstGeom>
          <a:ln w="12700">
            <a:miter lim="400000"/>
          </a:ln>
        </p:spPr>
      </p:pic>
      <p:pic>
        <p:nvPicPr>
          <p:cNvPr id="18" name="Picture 17" descr="Graphical user interface, text&#10;&#10;Description automatically generated">
            <a:extLst>
              <a:ext uri="{FF2B5EF4-FFF2-40B4-BE49-F238E27FC236}">
                <a16:creationId xmlns:a16="http://schemas.microsoft.com/office/drawing/2014/main" id="{AD558D1A-52DD-6939-29A2-807CDD2AAF8E}"/>
              </a:ext>
            </a:extLst>
          </p:cNvPr>
          <p:cNvPicPr>
            <a:picLocks noChangeAspect="1"/>
          </p:cNvPicPr>
          <p:nvPr/>
        </p:nvPicPr>
        <p:blipFill>
          <a:blip r:embed="rId6"/>
          <a:stretch>
            <a:fillRect/>
          </a:stretch>
        </p:blipFill>
        <p:spPr>
          <a:xfrm>
            <a:off x="5381135" y="2793189"/>
            <a:ext cx="3628430" cy="1019478"/>
          </a:xfrm>
          <a:prstGeom prst="rect">
            <a:avLst/>
          </a:prstGeom>
        </p:spPr>
        <p:style>
          <a:lnRef idx="2">
            <a:schemeClr val="dk1"/>
          </a:lnRef>
          <a:fillRef idx="1">
            <a:schemeClr val="lt1"/>
          </a:fillRef>
          <a:effectRef idx="0">
            <a:schemeClr val="dk1"/>
          </a:effectRef>
          <a:fontRef idx="minor">
            <a:schemeClr val="dk1"/>
          </a:fontRef>
        </p:style>
      </p:pic>
      <p:sp>
        <p:nvSpPr>
          <p:cNvPr id="20" name="TextBox 19">
            <a:extLst>
              <a:ext uri="{FF2B5EF4-FFF2-40B4-BE49-F238E27FC236}">
                <a16:creationId xmlns:a16="http://schemas.microsoft.com/office/drawing/2014/main" id="{8EE1B319-D0AD-F15A-691A-A6F773CB0D73}"/>
              </a:ext>
            </a:extLst>
          </p:cNvPr>
          <p:cNvSpPr txBox="1"/>
          <p:nvPr/>
        </p:nvSpPr>
        <p:spPr>
          <a:xfrm>
            <a:off x="5173015" y="3960681"/>
            <a:ext cx="4044669" cy="584775"/>
          </a:xfrm>
          <a:prstGeom prst="rect">
            <a:avLst/>
          </a:prstGeom>
          <a:noFill/>
        </p:spPr>
        <p:txBody>
          <a:bodyPr wrap="square">
            <a:spAutoFit/>
          </a:bodyPr>
          <a:lstStyle/>
          <a:p>
            <a:pPr algn="ctr"/>
            <a:r>
              <a:rPr lang="en-US" sz="1600" dirty="0">
                <a:solidFill>
                  <a:srgbClr val="C00000"/>
                </a:solidFill>
                <a:latin typeface="+mj-lt"/>
              </a:rPr>
              <a:t>Significant synergies with HL-LHC and EIC, </a:t>
            </a:r>
            <a:r>
              <a:rPr lang="en-US" sz="1600" dirty="0" err="1">
                <a:solidFill>
                  <a:srgbClr val="C00000"/>
                </a:solidFill>
                <a:latin typeface="+mj-lt"/>
              </a:rPr>
              <a:t>e+e</a:t>
            </a:r>
            <a:r>
              <a:rPr lang="en-US" sz="1600" dirty="0">
                <a:solidFill>
                  <a:srgbClr val="C00000"/>
                </a:solidFill>
                <a:latin typeface="+mj-lt"/>
              </a:rPr>
              <a:t>-, and pp detectors</a:t>
            </a:r>
          </a:p>
        </p:txBody>
      </p:sp>
      <p:sp>
        <p:nvSpPr>
          <p:cNvPr id="22" name="TextBox 21">
            <a:extLst>
              <a:ext uri="{FF2B5EF4-FFF2-40B4-BE49-F238E27FC236}">
                <a16:creationId xmlns:a16="http://schemas.microsoft.com/office/drawing/2014/main" id="{7D8A7501-8DD6-506F-2796-35282F771F0F}"/>
              </a:ext>
            </a:extLst>
          </p:cNvPr>
          <p:cNvSpPr txBox="1"/>
          <p:nvPr/>
        </p:nvSpPr>
        <p:spPr>
          <a:xfrm>
            <a:off x="4873303" y="2543816"/>
            <a:ext cx="2102708" cy="276999"/>
          </a:xfrm>
          <a:prstGeom prst="rect">
            <a:avLst/>
          </a:prstGeom>
          <a:noFill/>
        </p:spPr>
        <p:txBody>
          <a:bodyPr wrap="square">
            <a:spAutoFit/>
          </a:bodyPr>
          <a:lstStyle/>
          <a:p>
            <a:r>
              <a:rPr lang="en-US" sz="1200" b="1" i="0" u="none" strike="noStrike" dirty="0" err="1">
                <a:solidFill>
                  <a:srgbClr val="000000"/>
                </a:solidFill>
                <a:effectLst/>
                <a:latin typeface="Lucida Grande" panose="020B0600040502020204" pitchFamily="34" charset="0"/>
              </a:rPr>
              <a:t>arXiv</a:t>
            </a:r>
            <a:r>
              <a:rPr lang="en-US" sz="1200" b="1" i="0" u="none" strike="noStrike" dirty="0">
                <a:solidFill>
                  <a:srgbClr val="000000"/>
                </a:solidFill>
                <a:effectLst/>
                <a:latin typeface="Lucida Grande" panose="020B0600040502020204" pitchFamily="34" charset="0"/>
              </a:rPr>
              <a:t>: 2203.07224</a:t>
            </a:r>
            <a:endParaRPr lang="en-US" sz="1200" dirty="0"/>
          </a:p>
        </p:txBody>
      </p:sp>
      <p:pic>
        <p:nvPicPr>
          <p:cNvPr id="23" name="Content Placeholder 8">
            <a:extLst>
              <a:ext uri="{FF2B5EF4-FFF2-40B4-BE49-F238E27FC236}">
                <a16:creationId xmlns:a16="http://schemas.microsoft.com/office/drawing/2014/main" id="{E21F01FF-4DE4-204F-6325-2B8F0319081C}"/>
              </a:ext>
            </a:extLst>
          </p:cNvPr>
          <p:cNvPicPr>
            <a:picLocks noChangeAspect="1"/>
          </p:cNvPicPr>
          <p:nvPr/>
        </p:nvPicPr>
        <p:blipFill>
          <a:blip r:embed="rId7"/>
          <a:stretch>
            <a:fillRect/>
          </a:stretch>
        </p:blipFill>
        <p:spPr>
          <a:xfrm>
            <a:off x="6138063" y="12349"/>
            <a:ext cx="2980111" cy="645387"/>
          </a:xfrm>
          <a:prstGeom prst="rect">
            <a:avLst/>
          </a:prstGeom>
        </p:spPr>
      </p:pic>
      <p:pic>
        <p:nvPicPr>
          <p:cNvPr id="30" name="Picture 29" descr="Diagram&#10;&#10;Description automatically generated">
            <a:extLst>
              <a:ext uri="{FF2B5EF4-FFF2-40B4-BE49-F238E27FC236}">
                <a16:creationId xmlns:a16="http://schemas.microsoft.com/office/drawing/2014/main" id="{46ED76C6-1566-C3EF-C23A-F578ED569951}"/>
              </a:ext>
            </a:extLst>
          </p:cNvPr>
          <p:cNvPicPr>
            <a:picLocks noChangeAspect="1"/>
          </p:cNvPicPr>
          <p:nvPr/>
        </p:nvPicPr>
        <p:blipFill>
          <a:blip r:embed="rId8"/>
          <a:stretch>
            <a:fillRect/>
          </a:stretch>
        </p:blipFill>
        <p:spPr>
          <a:xfrm>
            <a:off x="7492051" y="677230"/>
            <a:ext cx="1407389" cy="896522"/>
          </a:xfrm>
          <a:prstGeom prst="rect">
            <a:avLst/>
          </a:prstGeom>
        </p:spPr>
      </p:pic>
    </p:spTree>
    <p:extLst>
      <p:ext uri="{BB962C8B-B14F-4D97-AF65-F5344CB8AC3E}">
        <p14:creationId xmlns:p14="http://schemas.microsoft.com/office/powerpoint/2010/main" val="1392688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nchor="b">
            <a:normAutofit/>
          </a:bodyPr>
          <a:lstStyle/>
          <a:p>
            <a:pPr>
              <a:lnSpc>
                <a:spcPct val="90000"/>
              </a:lnSpc>
            </a:pPr>
            <a:r>
              <a:rPr lang="en-US" dirty="0"/>
              <a:t>Software and Simulations</a:t>
            </a:r>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a:xfrm>
            <a:off x="1530603" y="4878161"/>
            <a:ext cx="6262118" cy="182155"/>
          </a:xfrm>
        </p:spPr>
        <p:txBody>
          <a:bodyPr anchor="t">
            <a:normAutofit/>
          </a:bodyPr>
          <a:lstStyle/>
          <a:p>
            <a:pPr>
              <a:spcAft>
                <a:spcPts val="600"/>
              </a:spcAft>
              <a:defRPr/>
            </a:pPr>
            <a:r>
              <a:rPr lang="en-US"/>
              <a:t>S. Jindariani, Muon-Ion Collider Workshop, 2023</a:t>
            </a:r>
            <a:endParaRPr lang="en-US" b="1"/>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a:xfrm>
            <a:off x="222250" y="4878161"/>
            <a:ext cx="414338" cy="177964"/>
          </a:xfrm>
        </p:spPr>
        <p:txBody>
          <a:bodyPr wrap="square" anchor="t">
            <a:normAutofit/>
          </a:bodyPr>
          <a:lstStyle/>
          <a:p>
            <a:pPr>
              <a:spcAft>
                <a:spcPts val="600"/>
              </a:spcAft>
              <a:defRPr/>
            </a:pPr>
            <a:fld id="{148C009B-CB69-E04A-B9B3-34B26D69E9CF}" type="slidenum">
              <a:rPr lang="en-US" smtClean="0"/>
              <a:pPr>
                <a:spcAft>
                  <a:spcPts val="600"/>
                </a:spcAft>
                <a:defRPr/>
              </a:pPr>
              <a:t>21</a:t>
            </a:fld>
            <a:endParaRPr lang="en-US"/>
          </a:p>
        </p:txBody>
      </p:sp>
      <p:sp>
        <p:nvSpPr>
          <p:cNvPr id="11" name="Rectangle 10">
            <a:extLst>
              <a:ext uri="{FF2B5EF4-FFF2-40B4-BE49-F238E27FC236}">
                <a16:creationId xmlns:a16="http://schemas.microsoft.com/office/drawing/2014/main" id="{AE7B7EEE-E432-6830-DBAA-9F11E77BAB7E}"/>
              </a:ext>
            </a:extLst>
          </p:cNvPr>
          <p:cNvSpPr/>
          <p:nvPr/>
        </p:nvSpPr>
        <p:spPr>
          <a:xfrm>
            <a:off x="114300" y="643966"/>
            <a:ext cx="8915400" cy="4278094"/>
          </a:xfrm>
          <a:prstGeom prst="rect">
            <a:avLst/>
          </a:prstGeom>
        </p:spPr>
        <p:txBody>
          <a:bodyPr wrap="square">
            <a:spAutoFit/>
          </a:bodyPr>
          <a:lstStyle/>
          <a:p>
            <a:pPr marL="285750" indent="-285750">
              <a:spcBef>
                <a:spcPts val="0"/>
              </a:spcBef>
              <a:spcAft>
                <a:spcPts val="1200"/>
              </a:spcAft>
              <a:buFont typeface="Arial" panose="020B0604020202020204" pitchFamily="34" charset="0"/>
              <a:buChar char="•"/>
            </a:pPr>
            <a:r>
              <a:rPr lang="en-US" sz="1800" dirty="0">
                <a:latin typeface="+mj-lt"/>
                <a:cs typeface="Times New Roman" panose="02020603050405020304" pitchFamily="18" charset="0"/>
              </a:rPr>
              <a:t>Realistic simulation of the BIB is crucial for quantifying the detector performance </a:t>
            </a:r>
            <a:endParaRPr lang="en-US" sz="1800" dirty="0">
              <a:latin typeface="+mj-lt"/>
              <a:cs typeface="Gill Sans" panose="020B0502020104020203" pitchFamily="34" charset="-79"/>
            </a:endParaRPr>
          </a:p>
          <a:p>
            <a:pPr marL="285750" indent="-285750">
              <a:spcBef>
                <a:spcPts val="0"/>
              </a:spcBef>
              <a:spcAft>
                <a:spcPts val="1200"/>
              </a:spcAft>
              <a:buFont typeface="Arial" panose="020B0604020202020204" pitchFamily="34" charset="0"/>
              <a:buChar char="•"/>
            </a:pPr>
            <a:r>
              <a:rPr lang="en-US" sz="1800" dirty="0">
                <a:latin typeface="+mj-lt"/>
                <a:cs typeface="Times New Roman" panose="02020603050405020304" pitchFamily="18" charset="0"/>
              </a:rPr>
              <a:t>Complex event features due to beam-induced background</a:t>
            </a:r>
          </a:p>
          <a:p>
            <a:pPr marL="285750" indent="-285750">
              <a:spcBef>
                <a:spcPts val="0"/>
              </a:spcBef>
              <a:spcAft>
                <a:spcPts val="1200"/>
              </a:spcAft>
              <a:buFont typeface="Arial" panose="020B0604020202020204" pitchFamily="34" charset="0"/>
              <a:buChar char="•"/>
            </a:pPr>
            <a:r>
              <a:rPr lang="en-US" sz="1800" dirty="0">
                <a:latin typeface="+mj-lt"/>
                <a:cs typeface="Times New Roman" panose="02020603050405020304" pitchFamily="18" charset="0"/>
              </a:rPr>
              <a:t>The design, optimization, performance estimation and physics case of a muon collider are expected to require moderate dedicated computational resources.</a:t>
            </a:r>
          </a:p>
          <a:p>
            <a:pPr marL="742950" lvl="1" indent="-285750">
              <a:spcBef>
                <a:spcPts val="0"/>
              </a:spcBef>
              <a:spcAft>
                <a:spcPts val="1200"/>
              </a:spcAft>
              <a:buFont typeface="Arial" panose="020B0604020202020204" pitchFamily="34" charset="0"/>
              <a:buChar char="•"/>
            </a:pPr>
            <a:r>
              <a:rPr lang="en-US" sz="1600" dirty="0">
                <a:solidFill>
                  <a:srgbClr val="00B050"/>
                </a:solidFill>
                <a:latin typeface="+mj-lt"/>
                <a:cs typeface="Times New Roman" panose="02020603050405020304" pitchFamily="18" charset="0"/>
              </a:rPr>
              <a:t>Core software frameworks </a:t>
            </a:r>
            <a:r>
              <a:rPr lang="en-US" sz="1600" dirty="0">
                <a:latin typeface="+mj-lt"/>
                <a:cs typeface="Times New Roman" panose="02020603050405020304" pitchFamily="18" charset="0"/>
              </a:rPr>
              <a:t>and analysis tools. Focus on multi-threading; synergies with other future accelerators projects and HL-LHC</a:t>
            </a:r>
          </a:p>
          <a:p>
            <a:pPr marL="742950" lvl="1" indent="-285750">
              <a:spcBef>
                <a:spcPts val="0"/>
              </a:spcBef>
              <a:spcAft>
                <a:spcPts val="1200"/>
              </a:spcAft>
              <a:buFont typeface="Arial" panose="020B0604020202020204" pitchFamily="34" charset="0"/>
              <a:buChar char="•"/>
            </a:pPr>
            <a:r>
              <a:rPr lang="en-US" sz="1600" dirty="0">
                <a:latin typeface="+mj-lt"/>
                <a:cs typeface="Times New Roman" panose="02020603050405020304" pitchFamily="18" charset="0"/>
              </a:rPr>
              <a:t>BIB and shielding simulations </a:t>
            </a:r>
            <a:r>
              <a:rPr lang="en-US" sz="1600" dirty="0">
                <a:solidFill>
                  <a:srgbClr val="00B050"/>
                </a:solidFill>
                <a:latin typeface="+mj-lt"/>
                <a:cs typeface="Times New Roman" panose="02020603050405020304" pitchFamily="18" charset="0"/>
              </a:rPr>
              <a:t>(FLUKA, MARS, GEANT)</a:t>
            </a:r>
            <a:r>
              <a:rPr lang="en-US" sz="1600" dirty="0">
                <a:latin typeface="+mj-lt"/>
                <a:cs typeface="Times New Roman" panose="02020603050405020304" pitchFamily="18" charset="0"/>
              </a:rPr>
              <a:t> are CPU/disk-intensive. Need accuracy and efficiency. Ideal case for in-development GPU simulation engines</a:t>
            </a:r>
          </a:p>
          <a:p>
            <a:pPr marL="742950" lvl="1" indent="-285750">
              <a:spcBef>
                <a:spcPts val="0"/>
              </a:spcBef>
              <a:spcAft>
                <a:spcPts val="1200"/>
              </a:spcAft>
              <a:buFont typeface="Arial" panose="020B0604020202020204" pitchFamily="34" charset="0"/>
              <a:buChar char="•"/>
            </a:pPr>
            <a:r>
              <a:rPr lang="en-US" sz="1600" dirty="0">
                <a:latin typeface="+mj-lt"/>
                <a:cs typeface="Times New Roman" panose="02020603050405020304" pitchFamily="18" charset="0"/>
              </a:rPr>
              <a:t>Detector layout design and technology evaluation require iterations.</a:t>
            </a:r>
          </a:p>
          <a:p>
            <a:pPr marL="742950" lvl="1" indent="-285750">
              <a:spcBef>
                <a:spcPts val="0"/>
              </a:spcBef>
              <a:spcAft>
                <a:spcPts val="1200"/>
              </a:spcAft>
              <a:buFont typeface="Arial" panose="020B0604020202020204" pitchFamily="34" charset="0"/>
              <a:buChar char="•"/>
            </a:pPr>
            <a:r>
              <a:rPr lang="en-US" sz="1600" dirty="0">
                <a:latin typeface="+mj-lt"/>
                <a:cs typeface="Times New Roman" panose="02020603050405020304" pitchFamily="18" charset="0"/>
              </a:rPr>
              <a:t>Digitization and reconstruction algorithms require detailed studies and production of large samples for realistic physics projections. </a:t>
            </a:r>
            <a:r>
              <a:rPr lang="en-US" sz="1600" dirty="0">
                <a:solidFill>
                  <a:srgbClr val="00B050"/>
                </a:solidFill>
                <a:latin typeface="+mj-lt"/>
                <a:cs typeface="Times New Roman" panose="02020603050405020304" pitchFamily="18" charset="0"/>
              </a:rPr>
              <a:t>Balance full/fast simulations</a:t>
            </a:r>
            <a:r>
              <a:rPr lang="en-US" sz="1600" dirty="0">
                <a:latin typeface="+mj-lt"/>
                <a:cs typeface="Times New Roman" panose="02020603050405020304" pitchFamily="18" charset="0"/>
              </a:rPr>
              <a:t>.</a:t>
            </a:r>
          </a:p>
          <a:p>
            <a:pPr marL="285750" indent="-285750">
              <a:spcBef>
                <a:spcPts val="0"/>
              </a:spcBef>
              <a:spcAft>
                <a:spcPts val="1200"/>
              </a:spcAft>
              <a:buFont typeface="Arial" panose="020B0604020202020204" pitchFamily="34" charset="0"/>
              <a:buChar char="•"/>
            </a:pPr>
            <a:endParaRPr lang="en-US" sz="1800" dirty="0">
              <a:latin typeface="+mj-lt"/>
              <a:cs typeface="Times New Roman" panose="02020603050405020304" pitchFamily="18" charset="0"/>
            </a:endParaRPr>
          </a:p>
        </p:txBody>
      </p:sp>
    </p:spTree>
    <p:extLst>
      <p:ext uri="{BB962C8B-B14F-4D97-AF65-F5344CB8AC3E}">
        <p14:creationId xmlns:p14="http://schemas.microsoft.com/office/powerpoint/2010/main" val="1770588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Muon Collider during Snowmass</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pic>
        <p:nvPicPr>
          <p:cNvPr id="2" name="Picture 1" descr="A group of people sitting in a room&#10;&#10;Description automatically generated with medium confidence">
            <a:extLst>
              <a:ext uri="{FF2B5EF4-FFF2-40B4-BE49-F238E27FC236}">
                <a16:creationId xmlns:a16="http://schemas.microsoft.com/office/drawing/2014/main" id="{12879E05-0470-B205-7B57-564EE4B188E5}"/>
              </a:ext>
            </a:extLst>
          </p:cNvPr>
          <p:cNvPicPr>
            <a:picLocks noChangeAspect="1"/>
          </p:cNvPicPr>
          <p:nvPr/>
        </p:nvPicPr>
        <p:blipFill>
          <a:blip r:embed="rId3"/>
          <a:stretch>
            <a:fillRect/>
          </a:stretch>
        </p:blipFill>
        <p:spPr>
          <a:xfrm>
            <a:off x="5747986" y="0"/>
            <a:ext cx="3396014" cy="1289227"/>
          </a:xfrm>
          <a:prstGeom prst="rect">
            <a:avLst/>
          </a:prstGeom>
        </p:spPr>
      </p:pic>
      <p:pic>
        <p:nvPicPr>
          <p:cNvPr id="6" name="Picture 5" descr="A group of people posing for a photo&#10;&#10;Description automatically generated">
            <a:extLst>
              <a:ext uri="{FF2B5EF4-FFF2-40B4-BE49-F238E27FC236}">
                <a16:creationId xmlns:a16="http://schemas.microsoft.com/office/drawing/2014/main" id="{E9E8F769-0E30-25EC-A951-8899ABB75EE5}"/>
              </a:ext>
            </a:extLst>
          </p:cNvPr>
          <p:cNvPicPr>
            <a:picLocks noChangeAspect="1"/>
          </p:cNvPicPr>
          <p:nvPr/>
        </p:nvPicPr>
        <p:blipFill>
          <a:blip r:embed="rId4"/>
          <a:stretch>
            <a:fillRect/>
          </a:stretch>
        </p:blipFill>
        <p:spPr>
          <a:xfrm>
            <a:off x="5395819" y="1289227"/>
            <a:ext cx="3245674" cy="2163160"/>
          </a:xfrm>
          <a:prstGeom prst="rect">
            <a:avLst/>
          </a:prstGeom>
        </p:spPr>
      </p:pic>
      <p:sp>
        <p:nvSpPr>
          <p:cNvPr id="7" name="TextBox 6">
            <a:extLst>
              <a:ext uri="{FF2B5EF4-FFF2-40B4-BE49-F238E27FC236}">
                <a16:creationId xmlns:a16="http://schemas.microsoft.com/office/drawing/2014/main" id="{DA3B583A-C699-3EEC-4FDA-FFA45A2FC05D}"/>
              </a:ext>
            </a:extLst>
          </p:cNvPr>
          <p:cNvSpPr txBox="1"/>
          <p:nvPr/>
        </p:nvSpPr>
        <p:spPr>
          <a:xfrm>
            <a:off x="5395819" y="1322606"/>
            <a:ext cx="287768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err="1"/>
              <a:t>MuC</a:t>
            </a:r>
            <a:r>
              <a:rPr lang="en-US" sz="1200" dirty="0"/>
              <a:t> Physics and Detector Workshop, Fermilab, Dec 2022</a:t>
            </a:r>
          </a:p>
        </p:txBody>
      </p:sp>
      <p:pic>
        <p:nvPicPr>
          <p:cNvPr id="8" name="Picture 7" descr="A group of people sitting in a room&#10;&#10;Description automatically generated with medium confidence">
            <a:extLst>
              <a:ext uri="{FF2B5EF4-FFF2-40B4-BE49-F238E27FC236}">
                <a16:creationId xmlns:a16="http://schemas.microsoft.com/office/drawing/2014/main" id="{5611017A-7456-E430-147A-AF31580F5EC5}"/>
              </a:ext>
            </a:extLst>
          </p:cNvPr>
          <p:cNvPicPr>
            <a:picLocks noChangeAspect="1"/>
          </p:cNvPicPr>
          <p:nvPr/>
        </p:nvPicPr>
        <p:blipFill>
          <a:blip r:embed="rId5"/>
          <a:stretch>
            <a:fillRect/>
          </a:stretch>
        </p:blipFill>
        <p:spPr>
          <a:xfrm>
            <a:off x="6360315" y="3435388"/>
            <a:ext cx="2783685" cy="1593007"/>
          </a:xfrm>
          <a:prstGeom prst="rect">
            <a:avLst/>
          </a:prstGeom>
        </p:spPr>
      </p:pic>
      <p:sp>
        <p:nvSpPr>
          <p:cNvPr id="9" name="TextBox 8">
            <a:extLst>
              <a:ext uri="{FF2B5EF4-FFF2-40B4-BE49-F238E27FC236}">
                <a16:creationId xmlns:a16="http://schemas.microsoft.com/office/drawing/2014/main" id="{DD0AD5E1-3A52-E920-0783-77DD4A3329EB}"/>
              </a:ext>
            </a:extLst>
          </p:cNvPr>
          <p:cNvSpPr txBox="1"/>
          <p:nvPr/>
        </p:nvSpPr>
        <p:spPr>
          <a:xfrm>
            <a:off x="6360315" y="3452387"/>
            <a:ext cx="2067697"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a:t>KITP Workshop, Santa Barbara, March 2023</a:t>
            </a:r>
          </a:p>
        </p:txBody>
      </p:sp>
      <p:sp>
        <p:nvSpPr>
          <p:cNvPr id="12" name="TextBox 11">
            <a:extLst>
              <a:ext uri="{FF2B5EF4-FFF2-40B4-BE49-F238E27FC236}">
                <a16:creationId xmlns:a16="http://schemas.microsoft.com/office/drawing/2014/main" id="{504A0D95-20E9-6AF6-35E3-283D26499067}"/>
              </a:ext>
            </a:extLst>
          </p:cNvPr>
          <p:cNvSpPr txBox="1"/>
          <p:nvPr/>
        </p:nvSpPr>
        <p:spPr>
          <a:xfrm>
            <a:off x="71869" y="698536"/>
            <a:ext cx="5110469" cy="3929281"/>
          </a:xfrm>
          <a:prstGeom prst="rect">
            <a:avLst/>
          </a:prstGeom>
          <a:noFill/>
        </p:spPr>
        <p:txBody>
          <a:bodyPr wrap="square">
            <a:spAutoFit/>
          </a:bodyPr>
          <a:lstStyle/>
          <a:p>
            <a:pPr marL="400050" lvl="1"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AF+EF+TF Cross-frontier Muon Collider Forum : </a:t>
            </a:r>
          </a:p>
          <a:p>
            <a:pPr marL="857250" lvl="2"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Regular meetings with 50-100 participants in each, workshops</a:t>
            </a:r>
          </a:p>
          <a:p>
            <a:pPr marL="857250" lvl="2"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40+ dedicated White Papers</a:t>
            </a:r>
          </a:p>
          <a:p>
            <a:pPr marL="857250" lvl="2"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Final report with ~180 authors, 50+% from Early Career </a:t>
            </a:r>
            <a:r>
              <a:rPr lang="en-US" sz="1400" b="1" i="0" u="none" strike="noStrike" dirty="0">
                <a:solidFill>
                  <a:srgbClr val="000000"/>
                </a:solidFill>
                <a:effectLst/>
                <a:latin typeface="Lucida Grande" panose="020B0600040502020204" pitchFamily="34" charset="0"/>
              </a:rPr>
              <a:t>arXiv:2209.01318</a:t>
            </a:r>
            <a:endParaRPr lang="en-US" altLang="en-US" sz="1800" kern="0" dirty="0">
              <a:latin typeface="Helvetica" pitchFamily="2" charset="0"/>
              <a:ea typeface="+mn-ea"/>
              <a:cs typeface="+mn-cs"/>
            </a:endParaRPr>
          </a:p>
          <a:p>
            <a:pPr marL="400050" lvl="1" indent="-285750" defTabSz="914400">
              <a:spcBef>
                <a:spcPts val="500"/>
              </a:spcBef>
              <a:spcAft>
                <a:spcPts val="500"/>
              </a:spcAft>
              <a:buFont typeface="Arial" panose="020B0604020202020204" pitchFamily="34" charset="0"/>
              <a:buChar char="•"/>
              <a:defRPr/>
            </a:pPr>
            <a:r>
              <a:rPr lang="en-US" altLang="en-US" sz="1800" b="1" kern="0" dirty="0">
                <a:latin typeface="Helvetica" pitchFamily="2" charset="0"/>
                <a:ea typeface="+mn-ea"/>
                <a:cs typeface="+mn-cs"/>
              </a:rPr>
              <a:t>Conclusion of the Forum</a:t>
            </a:r>
            <a:r>
              <a:rPr lang="en-US" altLang="en-US" sz="1800" kern="0" dirty="0">
                <a:latin typeface="Helvetica" pitchFamily="2" charset="0"/>
                <a:ea typeface="+mn-ea"/>
                <a:cs typeface="+mn-cs"/>
              </a:rPr>
              <a:t>: No fundamental showstoppers identified, but many engineering challenges exist, requiring a significant R&amp;D investment and development cycle</a:t>
            </a:r>
          </a:p>
        </p:txBody>
      </p:sp>
      <p:sp>
        <p:nvSpPr>
          <p:cNvPr id="14" name="TextBox 13">
            <a:extLst>
              <a:ext uri="{FF2B5EF4-FFF2-40B4-BE49-F238E27FC236}">
                <a16:creationId xmlns:a16="http://schemas.microsoft.com/office/drawing/2014/main" id="{95E5BD57-031A-DF8C-9557-D605EA0FEFE0}"/>
              </a:ext>
            </a:extLst>
          </p:cNvPr>
          <p:cNvSpPr txBox="1"/>
          <p:nvPr/>
        </p:nvSpPr>
        <p:spPr>
          <a:xfrm>
            <a:off x="6353881" y="-58708"/>
            <a:ext cx="2877680"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a:t>IMCC Meeting, CERN, Oct 2022</a:t>
            </a:r>
          </a:p>
        </p:txBody>
      </p:sp>
    </p:spTree>
    <p:extLst>
      <p:ext uri="{BB962C8B-B14F-4D97-AF65-F5344CB8AC3E}">
        <p14:creationId xmlns:p14="http://schemas.microsoft.com/office/powerpoint/2010/main" val="1283569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International Muon </a:t>
            </a:r>
            <a:r>
              <a:rPr lang="en-US" sz="2400">
                <a:latin typeface="Helvetica" pitchFamily="2" charset="0"/>
              </a:rPr>
              <a:t>Collider Collaboration</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23</a:t>
            </a:fld>
            <a:endParaRPr lang="en-US" dirty="0"/>
          </a:p>
        </p:txBody>
      </p:sp>
      <p:sp>
        <p:nvSpPr>
          <p:cNvPr id="10" name="Content Placeholder 5">
            <a:extLst>
              <a:ext uri="{FF2B5EF4-FFF2-40B4-BE49-F238E27FC236}">
                <a16:creationId xmlns:a16="http://schemas.microsoft.com/office/drawing/2014/main" id="{6FBDAEFD-54D4-51E2-4ECD-119ABEEB7157}"/>
              </a:ext>
            </a:extLst>
          </p:cNvPr>
          <p:cNvSpPr txBox="1">
            <a:spLocks/>
          </p:cNvSpPr>
          <p:nvPr/>
        </p:nvSpPr>
        <p:spPr>
          <a:xfrm>
            <a:off x="76950" y="782047"/>
            <a:ext cx="3670289" cy="5418904"/>
          </a:xfrm>
          <a:prstGeom prst="rect">
            <a:avLst/>
          </a:prstGeom>
          <a:no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914400">
              <a:spcBef>
                <a:spcPts val="500"/>
              </a:spcBef>
              <a:spcAft>
                <a:spcPts val="500"/>
              </a:spcAft>
              <a:buFontTx/>
              <a:buChar char="•"/>
              <a:defRPr/>
            </a:pPr>
            <a:r>
              <a:rPr lang="en-US" altLang="en-US" sz="1800" kern="0" dirty="0">
                <a:solidFill>
                  <a:srgbClr val="000000"/>
                </a:solidFill>
                <a:latin typeface="Arial"/>
                <a:ea typeface="+mn-ea"/>
                <a:cs typeface="+mn-cs"/>
              </a:rPr>
              <a:t>IMCC formed in 2021; CERN is currently the host lab</a:t>
            </a:r>
          </a:p>
          <a:p>
            <a:pPr defTabSz="914400">
              <a:spcBef>
                <a:spcPts val="500"/>
              </a:spcBef>
              <a:spcAft>
                <a:spcPts val="500"/>
              </a:spcAft>
              <a:buFontTx/>
              <a:buChar char="•"/>
              <a:defRPr/>
            </a:pPr>
            <a:r>
              <a:rPr lang="en-US" altLang="en-US" sz="1800" kern="0" dirty="0">
                <a:solidFill>
                  <a:srgbClr val="000000"/>
                </a:solidFill>
                <a:latin typeface="Arial"/>
                <a:ea typeface="+mn-ea"/>
                <a:cs typeface="+mn-cs"/>
              </a:rPr>
              <a:t>50+ partner institutions, 30+ signed formal agreement</a:t>
            </a:r>
          </a:p>
          <a:p>
            <a:pPr defTabSz="914400">
              <a:spcBef>
                <a:spcPts val="600"/>
              </a:spcBef>
              <a:spcAft>
                <a:spcPts val="600"/>
              </a:spcAft>
              <a:buFontTx/>
              <a:buChar char="•"/>
              <a:defRPr/>
            </a:pPr>
            <a:r>
              <a:rPr lang="en-US" altLang="en-US" sz="1800" kern="0" dirty="0">
                <a:solidFill>
                  <a:schemeClr val="tx1">
                    <a:lumMod val="60000"/>
                    <a:lumOff val="40000"/>
                  </a:schemeClr>
                </a:solidFill>
                <a:latin typeface="Arial"/>
                <a:ea typeface="+mn-ea"/>
                <a:cs typeface="+mn-cs"/>
              </a:rPr>
              <a:t>Close collaboration between IMCC and US during Snowmass </a:t>
            </a:r>
            <a:endParaRPr lang="en-US" altLang="en-US" sz="1800" kern="0" dirty="0">
              <a:solidFill>
                <a:srgbClr val="404040"/>
              </a:solidFill>
              <a:latin typeface="Helvetica" panose="020B0604020202020204" pitchFamily="34" charset="0"/>
              <a:ea typeface="+mn-ea"/>
              <a:cs typeface="Helvetica" panose="020B0604020202020204" pitchFamily="34" charset="0"/>
            </a:endParaRPr>
          </a:p>
          <a:p>
            <a:pPr defTabSz="914400">
              <a:spcBef>
                <a:spcPts val="600"/>
              </a:spcBef>
              <a:spcAft>
                <a:spcPts val="600"/>
              </a:spcAft>
              <a:buFontTx/>
              <a:buChar char="•"/>
              <a:defRPr/>
            </a:pPr>
            <a:r>
              <a:rPr lang="en-US" altLang="en-US" sz="1800" kern="0" dirty="0">
                <a:solidFill>
                  <a:srgbClr val="404040"/>
                </a:solidFill>
                <a:latin typeface="Helvetica" panose="020B0604020202020204" pitchFamily="34" charset="0"/>
                <a:ea typeface="+mn-ea"/>
                <a:cs typeface="Helvetica" panose="020B0604020202020204" pitchFamily="34" charset="0"/>
              </a:rPr>
              <a:t>Several US institutions started to join, many more expressed interest</a:t>
            </a:r>
          </a:p>
          <a:p>
            <a:pPr defTabSz="914400">
              <a:spcBef>
                <a:spcPts val="600"/>
              </a:spcBef>
              <a:spcAft>
                <a:spcPts val="600"/>
              </a:spcAft>
              <a:buFontTx/>
              <a:buChar char="•"/>
              <a:defRPr/>
            </a:pPr>
            <a:r>
              <a:rPr lang="en-US" altLang="en-US" sz="1800" kern="0" dirty="0">
                <a:solidFill>
                  <a:srgbClr val="404040"/>
                </a:solidFill>
                <a:latin typeface="Helvetica" panose="020B0604020202020204" pitchFamily="34" charset="0"/>
                <a:ea typeface="+mn-ea"/>
                <a:cs typeface="Helvetica" panose="020B0604020202020204" pitchFamily="34" charset="0"/>
              </a:rPr>
              <a:t>IMCC has </a:t>
            </a:r>
            <a:r>
              <a:rPr lang="en-US" altLang="en-US" sz="1800" b="1" kern="0" dirty="0">
                <a:solidFill>
                  <a:srgbClr val="404040"/>
                </a:solidFill>
                <a:latin typeface="Helvetica" panose="020B0604020202020204" pitchFamily="34" charset="0"/>
                <a:ea typeface="+mn-ea"/>
                <a:cs typeface="Helvetica" panose="020B0604020202020204" pitchFamily="34" charset="0"/>
              </a:rPr>
              <a:t>~1/2 </a:t>
            </a:r>
            <a:r>
              <a:rPr lang="en-US" altLang="en-US" sz="1800" kern="0" dirty="0">
                <a:solidFill>
                  <a:srgbClr val="404040"/>
                </a:solidFill>
                <a:latin typeface="Helvetica" panose="020B0604020202020204" pitchFamily="34" charset="0"/>
                <a:ea typeface="+mn-ea"/>
                <a:cs typeface="Helvetica" panose="020B0604020202020204" pitchFamily="34" charset="0"/>
              </a:rPr>
              <a:t>of the FTEs to achieve goals under “aspirational scenario”</a:t>
            </a:r>
          </a:p>
          <a:p>
            <a:pPr defTabSz="914400">
              <a:spcBef>
                <a:spcPts val="500"/>
              </a:spcBef>
              <a:spcAft>
                <a:spcPts val="500"/>
              </a:spcAft>
              <a:buFontTx/>
              <a:buChar char="•"/>
              <a:defRPr/>
            </a:pPr>
            <a:endParaRPr lang="en-US" altLang="en-US" sz="1800" kern="0" dirty="0">
              <a:solidFill>
                <a:srgbClr val="000000"/>
              </a:solidFill>
              <a:latin typeface="Arial"/>
              <a:ea typeface="+mn-ea"/>
              <a:cs typeface="+mn-cs"/>
            </a:endParaRPr>
          </a:p>
          <a:p>
            <a:pPr marL="0" indent="0">
              <a:spcBef>
                <a:spcPts val="600"/>
              </a:spcBef>
              <a:spcAft>
                <a:spcPts val="600"/>
              </a:spcAft>
              <a:buFont typeface="Arial" charset="0"/>
              <a:buNone/>
            </a:pPr>
            <a:endParaRPr lang="en-US" sz="1800" dirty="0"/>
          </a:p>
          <a:p>
            <a:pPr>
              <a:spcBef>
                <a:spcPts val="600"/>
              </a:spcBef>
              <a:spcAft>
                <a:spcPts val="600"/>
              </a:spcAft>
            </a:pPr>
            <a:endParaRPr lang="en-US" sz="1800" dirty="0"/>
          </a:p>
          <a:p>
            <a:pPr>
              <a:spcBef>
                <a:spcPts val="600"/>
              </a:spcBef>
              <a:spcAft>
                <a:spcPts val="600"/>
              </a:spcAft>
            </a:pPr>
            <a:endParaRPr lang="en-US" sz="1800" dirty="0"/>
          </a:p>
          <a:p>
            <a:pPr marL="0" indent="0">
              <a:spcBef>
                <a:spcPts val="600"/>
              </a:spcBef>
              <a:spcAft>
                <a:spcPts val="600"/>
              </a:spcAft>
              <a:buFont typeface="Arial" charset="0"/>
              <a:buNone/>
            </a:pPr>
            <a:endParaRPr lang="en-US" sz="1800" dirty="0"/>
          </a:p>
          <a:p>
            <a:pPr marL="0" indent="0">
              <a:spcBef>
                <a:spcPts val="600"/>
              </a:spcBef>
              <a:spcAft>
                <a:spcPts val="600"/>
              </a:spcAft>
              <a:buFont typeface="Arial" charset="0"/>
              <a:buNone/>
            </a:pPr>
            <a:endParaRPr lang="en-US" sz="1800" dirty="0"/>
          </a:p>
          <a:p>
            <a:pPr marL="0" indent="0">
              <a:spcBef>
                <a:spcPts val="600"/>
              </a:spcBef>
              <a:spcAft>
                <a:spcPts val="600"/>
              </a:spcAft>
              <a:buFont typeface="Arial" charset="0"/>
              <a:buNone/>
            </a:pPr>
            <a:endParaRPr lang="en-US" sz="1800" dirty="0"/>
          </a:p>
        </p:txBody>
      </p:sp>
      <p:pic>
        <p:nvPicPr>
          <p:cNvPr id="11" name="Image 85">
            <a:extLst>
              <a:ext uri="{FF2B5EF4-FFF2-40B4-BE49-F238E27FC236}">
                <a16:creationId xmlns:a16="http://schemas.microsoft.com/office/drawing/2014/main" id="{2FE6B773-F041-A1C2-A820-97CE4D94CA2D}"/>
              </a:ext>
            </a:extLst>
          </p:cNvPr>
          <p:cNvPicPr>
            <a:picLocks noChangeAspect="1"/>
          </p:cNvPicPr>
          <p:nvPr/>
        </p:nvPicPr>
        <p:blipFill>
          <a:blip r:embed="rId3"/>
          <a:stretch>
            <a:fillRect/>
          </a:stretch>
        </p:blipFill>
        <p:spPr>
          <a:xfrm>
            <a:off x="7648191" y="83184"/>
            <a:ext cx="1267209" cy="1267209"/>
          </a:xfrm>
          <a:prstGeom prst="rect">
            <a:avLst/>
          </a:prstGeom>
        </p:spPr>
      </p:pic>
      <p:pic>
        <p:nvPicPr>
          <p:cNvPr id="13" name="Picture 12">
            <a:extLst>
              <a:ext uri="{FF2B5EF4-FFF2-40B4-BE49-F238E27FC236}">
                <a16:creationId xmlns:a16="http://schemas.microsoft.com/office/drawing/2014/main" id="{050DE54A-E834-80A4-D2E6-D7C9B20257EF}"/>
              </a:ext>
            </a:extLst>
          </p:cNvPr>
          <p:cNvPicPr>
            <a:picLocks noChangeAspect="1"/>
          </p:cNvPicPr>
          <p:nvPr/>
        </p:nvPicPr>
        <p:blipFill>
          <a:blip r:embed="rId4"/>
          <a:stretch>
            <a:fillRect/>
          </a:stretch>
        </p:blipFill>
        <p:spPr>
          <a:xfrm>
            <a:off x="6271724" y="83184"/>
            <a:ext cx="1219200" cy="1397726"/>
          </a:xfrm>
          <a:prstGeom prst="rect">
            <a:avLst/>
          </a:prstGeom>
        </p:spPr>
      </p:pic>
      <p:sp>
        <p:nvSpPr>
          <p:cNvPr id="15" name="TextBox 14">
            <a:extLst>
              <a:ext uri="{FF2B5EF4-FFF2-40B4-BE49-F238E27FC236}">
                <a16:creationId xmlns:a16="http://schemas.microsoft.com/office/drawing/2014/main" id="{1A7B9857-0C01-2BFD-A99C-7F31DBB8D10F}"/>
              </a:ext>
            </a:extLst>
          </p:cNvPr>
          <p:cNvSpPr txBox="1"/>
          <p:nvPr/>
        </p:nvSpPr>
        <p:spPr>
          <a:xfrm>
            <a:off x="3747239" y="664053"/>
            <a:ext cx="2360869" cy="954107"/>
          </a:xfrm>
          <a:prstGeom prst="rect">
            <a:avLst/>
          </a:prstGeom>
          <a:noFill/>
          <a:ln>
            <a:solidFill>
              <a:srgbClr val="FF0000"/>
            </a:solidFill>
          </a:ln>
        </p:spPr>
        <p:txBody>
          <a:bodyPr wrap="square" rtlCol="0">
            <a:spAutoFit/>
          </a:bodyPr>
          <a:lstStyle/>
          <a:p>
            <a:r>
              <a:rPr lang="en-US" sz="1400" dirty="0">
                <a:solidFill>
                  <a:srgbClr val="FF0000"/>
                </a:solidFill>
                <a:latin typeface="Helvetica" panose="020B0604020202020204" pitchFamily="34" charset="0"/>
                <a:cs typeface="Helvetica" panose="020B0604020202020204" pitchFamily="34" charset="0"/>
              </a:rPr>
              <a:t>AS OF TODAY: (1) Initial baseline set of parameters defined, (2) Interim design report is in preparation</a:t>
            </a:r>
          </a:p>
        </p:txBody>
      </p:sp>
      <p:pic>
        <p:nvPicPr>
          <p:cNvPr id="16" name="Picture 15">
            <a:extLst>
              <a:ext uri="{FF2B5EF4-FFF2-40B4-BE49-F238E27FC236}">
                <a16:creationId xmlns:a16="http://schemas.microsoft.com/office/drawing/2014/main" id="{A8BF891C-214C-19B9-2AD7-4D6817BAADA7}"/>
              </a:ext>
            </a:extLst>
          </p:cNvPr>
          <p:cNvPicPr>
            <a:picLocks noChangeAspect="1"/>
          </p:cNvPicPr>
          <p:nvPr/>
        </p:nvPicPr>
        <p:blipFill rotWithShape="1">
          <a:blip r:embed="rId5"/>
          <a:srcRect l="32308" t="29145" r="17461" b="9726"/>
          <a:stretch/>
        </p:blipFill>
        <p:spPr>
          <a:xfrm>
            <a:off x="4240197" y="1685873"/>
            <a:ext cx="4446539" cy="3043828"/>
          </a:xfrm>
          <a:prstGeom prst="rect">
            <a:avLst/>
          </a:prstGeom>
          <a:ln w="25400">
            <a:solidFill>
              <a:srgbClr val="404040"/>
            </a:solidFill>
          </a:ln>
        </p:spPr>
      </p:pic>
      <p:sp>
        <p:nvSpPr>
          <p:cNvPr id="17" name="TextBox 16">
            <a:extLst>
              <a:ext uri="{FF2B5EF4-FFF2-40B4-BE49-F238E27FC236}">
                <a16:creationId xmlns:a16="http://schemas.microsoft.com/office/drawing/2014/main" id="{CF11D743-145E-EE21-BE4C-71038D64B810}"/>
              </a:ext>
            </a:extLst>
          </p:cNvPr>
          <p:cNvSpPr txBox="1"/>
          <p:nvPr/>
        </p:nvSpPr>
        <p:spPr>
          <a:xfrm>
            <a:off x="5037276" y="4810104"/>
            <a:ext cx="2736558" cy="338554"/>
          </a:xfrm>
          <a:prstGeom prst="rect">
            <a:avLst/>
          </a:prstGeom>
          <a:noFill/>
        </p:spPr>
        <p:txBody>
          <a:bodyPr wrap="square" rtlCol="0">
            <a:spAutoFit/>
          </a:bodyPr>
          <a:lstStyle/>
          <a:p>
            <a:r>
              <a:rPr lang="en-US" sz="1600" dirty="0">
                <a:solidFill>
                  <a:srgbClr val="404040"/>
                </a:solidFill>
                <a:latin typeface="Helvetica" panose="020B0604020202020204" pitchFamily="34" charset="0"/>
                <a:cs typeface="Helvetica" panose="020B0604020202020204" pitchFamily="34" charset="0"/>
              </a:rPr>
              <a:t>Technically limited timeline</a:t>
            </a:r>
          </a:p>
        </p:txBody>
      </p:sp>
    </p:spTree>
    <p:extLst>
      <p:ext uri="{BB962C8B-B14F-4D97-AF65-F5344CB8AC3E}">
        <p14:creationId xmlns:p14="http://schemas.microsoft.com/office/powerpoint/2010/main" val="713428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lstStyle/>
          <a:p>
            <a:r>
              <a:rPr lang="en-US" sz="2400" dirty="0">
                <a:latin typeface="Helvetica" pitchFamily="2" charset="0"/>
              </a:rPr>
              <a:t>Snowmass Energy Frontier Priorities </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sp>
        <p:nvSpPr>
          <p:cNvPr id="10" name="TextBox 9">
            <a:extLst>
              <a:ext uri="{FF2B5EF4-FFF2-40B4-BE49-F238E27FC236}">
                <a16:creationId xmlns:a16="http://schemas.microsoft.com/office/drawing/2014/main" id="{E63B335A-C93D-CE51-290A-215701F06F0F}"/>
              </a:ext>
            </a:extLst>
          </p:cNvPr>
          <p:cNvSpPr txBox="1"/>
          <p:nvPr/>
        </p:nvSpPr>
        <p:spPr>
          <a:xfrm>
            <a:off x="228600" y="616449"/>
            <a:ext cx="8793279" cy="4154984"/>
          </a:xfrm>
          <a:prstGeom prst="rect">
            <a:avLst/>
          </a:prstGeom>
          <a:noFill/>
        </p:spPr>
        <p:txBody>
          <a:bodyPr wrap="square">
            <a:spAutoFit/>
          </a:bodyPr>
          <a:lstStyle/>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1) “The EF supports continued strong US participation in the success of the LHC, and the HL-LHC”</a:t>
            </a:r>
          </a:p>
          <a:p>
            <a:r>
              <a:rPr lang="en-US" sz="2000" dirty="0">
                <a:latin typeface="Arial" panose="020B0604020202020204" pitchFamily="34" charset="0"/>
                <a:cs typeface="Arial" panose="020B0604020202020204" pitchFamily="34" charset="0"/>
              </a:rPr>
              <a:t>2) “The EF supports a fast start for construction of an e+ e− Higgs factory (linear or circular),”</a:t>
            </a:r>
          </a:p>
          <a:p>
            <a:r>
              <a:rPr lang="en-US" sz="2000" dirty="0">
                <a:latin typeface="Arial" panose="020B0604020202020204" pitchFamily="34" charset="0"/>
                <a:cs typeface="Arial" panose="020B0604020202020204" pitchFamily="34" charset="0"/>
              </a:rPr>
              <a:t>3) </a:t>
            </a:r>
            <a:r>
              <a:rPr lang="en-US" sz="2000" dirty="0">
                <a:highlight>
                  <a:srgbClr val="FFFF00"/>
                </a:highlight>
                <a:latin typeface="Arial" panose="020B0604020202020204" pitchFamily="34" charset="0"/>
                <a:cs typeface="Arial" panose="020B0604020202020204" pitchFamily="34" charset="0"/>
              </a:rPr>
              <a:t>“and a significant R&amp;D program for multi-</a:t>
            </a:r>
            <a:r>
              <a:rPr lang="en-US" sz="2000" dirty="0" err="1">
                <a:highlight>
                  <a:srgbClr val="FFFF00"/>
                </a:highlight>
                <a:latin typeface="Arial" panose="020B0604020202020204" pitchFamily="34" charset="0"/>
                <a:cs typeface="Arial" panose="020B0604020202020204" pitchFamily="34" charset="0"/>
              </a:rPr>
              <a:t>TeV</a:t>
            </a:r>
            <a:r>
              <a:rPr lang="en-US" sz="2000" dirty="0">
                <a:highlight>
                  <a:srgbClr val="FFFF00"/>
                </a:highlight>
                <a:latin typeface="Arial" panose="020B0604020202020204" pitchFamily="34" charset="0"/>
                <a:cs typeface="Arial" panose="020B0604020202020204" pitchFamily="34" charset="0"/>
              </a:rPr>
              <a:t> colliders (hadron and muon)”</a:t>
            </a:r>
          </a:p>
          <a:p>
            <a:endParaRPr lang="en-US" sz="2000" dirty="0">
              <a:latin typeface="Arial" panose="020B0604020202020204" pitchFamily="34" charset="0"/>
              <a:cs typeface="Arial" panose="020B0604020202020204" pitchFamily="34" charset="0"/>
            </a:endParaRPr>
          </a:p>
          <a:p>
            <a:r>
              <a:rPr lang="en-US" sz="2000" dirty="0">
                <a:latin typeface="+mj-lt"/>
                <a:cs typeface="Arial" panose="020B0604020202020204" pitchFamily="34" charset="0"/>
              </a:rPr>
              <a:t>“The US EF community has also expressed renewed interest and ambition to </a:t>
            </a:r>
            <a:r>
              <a:rPr lang="en-US" sz="2000" dirty="0">
                <a:highlight>
                  <a:srgbClr val="FFFF00"/>
                </a:highlight>
                <a:latin typeface="+mj-lt"/>
                <a:cs typeface="Arial" panose="020B0604020202020204" pitchFamily="34" charset="0"/>
              </a:rPr>
              <a:t>bring back energy-frontier collider physics to the US soil </a:t>
            </a:r>
            <a:r>
              <a:rPr lang="en-US" sz="2000" dirty="0">
                <a:latin typeface="+mj-lt"/>
                <a:cs typeface="Arial" panose="020B0604020202020204" pitchFamily="34" charset="0"/>
              </a:rPr>
              <a:t>while maintaining its international </a:t>
            </a:r>
            <a:r>
              <a:rPr lang="en-US" sz="2000" dirty="0">
                <a:effectLst/>
                <a:latin typeface="+mj-lt"/>
              </a:rPr>
              <a:t>collaborative partnerships and obligations </a:t>
            </a:r>
          </a:p>
          <a:p>
            <a:endParaRPr lang="en-US" sz="2000" dirty="0">
              <a:effectLst/>
              <a:latin typeface="+mj-lt"/>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39302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US Muon Collider R&amp;D Coordination Group</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25</a:t>
            </a:fld>
            <a:endParaRPr lang="en-US" dirty="0"/>
          </a:p>
        </p:txBody>
      </p:sp>
      <p:sp>
        <p:nvSpPr>
          <p:cNvPr id="2" name="TextBox 1">
            <a:extLst>
              <a:ext uri="{FF2B5EF4-FFF2-40B4-BE49-F238E27FC236}">
                <a16:creationId xmlns:a16="http://schemas.microsoft.com/office/drawing/2014/main" id="{FC9C1DC7-8790-3EA6-62EF-83BCB09080DF}"/>
              </a:ext>
            </a:extLst>
          </p:cNvPr>
          <p:cNvSpPr txBox="1"/>
          <p:nvPr/>
        </p:nvSpPr>
        <p:spPr>
          <a:xfrm>
            <a:off x="105405" y="557343"/>
            <a:ext cx="8933189" cy="1077218"/>
          </a:xfrm>
          <a:prstGeom prst="rect">
            <a:avLst/>
          </a:prstGeom>
          <a:noFill/>
        </p:spPr>
        <p:txBody>
          <a:bodyPr wrap="square">
            <a:spAutoFit/>
          </a:bodyPr>
          <a:lstStyle/>
          <a:p>
            <a:pPr marL="342900" indent="-342900">
              <a:spcBef>
                <a:spcPts val="600"/>
              </a:spcBef>
              <a:buClr>
                <a:srgbClr val="0432FF"/>
              </a:buClr>
              <a:buFont typeface="Arial" panose="020B0604020202020204" pitchFamily="34" charset="0"/>
              <a:buChar char="•"/>
            </a:pPr>
            <a:r>
              <a:rPr lang="en-US" sz="1800" dirty="0">
                <a:latin typeface="Helvetica" pitchFamily="2" charset="0"/>
                <a:cs typeface="Times New Roman" panose="02020603050405020304" pitchFamily="18" charset="0"/>
              </a:rPr>
              <a:t>In March, R&amp;D Coordination Group was assembled to provide input to P5</a:t>
            </a:r>
          </a:p>
          <a:p>
            <a:pPr marL="342900" indent="-342900">
              <a:spcBef>
                <a:spcPts val="600"/>
              </a:spcBef>
              <a:buClr>
                <a:srgbClr val="0432FF"/>
              </a:buClr>
              <a:buFont typeface="Arial" panose="020B0604020202020204" pitchFamily="34" charset="0"/>
              <a:buChar char="•"/>
            </a:pPr>
            <a:r>
              <a:rPr lang="en-US" sz="1800" dirty="0">
                <a:latin typeface="Helvetica" pitchFamily="2" charset="0"/>
                <a:cs typeface="Times New Roman" panose="02020603050405020304" pitchFamily="18" charset="0"/>
              </a:rPr>
              <a:t>Focus on key elements of 10 </a:t>
            </a:r>
            <a:r>
              <a:rPr lang="en-US" sz="1800" dirty="0" err="1">
                <a:latin typeface="Helvetica" pitchFamily="2" charset="0"/>
                <a:cs typeface="Times New Roman" panose="02020603050405020304" pitchFamily="18" charset="0"/>
              </a:rPr>
              <a:t>TeV</a:t>
            </a:r>
            <a:r>
              <a:rPr lang="en-US" sz="1800" dirty="0">
                <a:latin typeface="Helvetica" pitchFamily="2" charset="0"/>
                <a:cs typeface="Times New Roman" panose="02020603050405020304" pitchFamily="18" charset="0"/>
              </a:rPr>
              <a:t> accelerator and detector design</a:t>
            </a:r>
          </a:p>
          <a:p>
            <a:pPr marL="342900" indent="-342900">
              <a:spcBef>
                <a:spcPts val="600"/>
              </a:spcBef>
              <a:buClr>
                <a:srgbClr val="0432FF"/>
              </a:buClr>
              <a:buFont typeface="Arial" panose="020B0604020202020204" pitchFamily="34" charset="0"/>
              <a:buChar char="•"/>
            </a:pPr>
            <a:r>
              <a:rPr lang="en-US" sz="1800" dirty="0">
                <a:latin typeface="Helvetica" pitchFamily="2" charset="0"/>
                <a:cs typeface="Times New Roman" panose="02020603050405020304" pitchFamily="18" charset="0"/>
              </a:rPr>
              <a:t>Develop R&amp;D plan, activities, budget and deliverables</a:t>
            </a:r>
          </a:p>
        </p:txBody>
      </p:sp>
      <p:pic>
        <p:nvPicPr>
          <p:cNvPr id="16" name="Picture 15" descr="Text&#10;&#10;Description automatically generated">
            <a:extLst>
              <a:ext uri="{FF2B5EF4-FFF2-40B4-BE49-F238E27FC236}">
                <a16:creationId xmlns:a16="http://schemas.microsoft.com/office/drawing/2014/main" id="{3D58BD59-9610-EB03-FDD4-35C8612DFD44}"/>
              </a:ext>
            </a:extLst>
          </p:cNvPr>
          <p:cNvPicPr>
            <a:picLocks noChangeAspect="1"/>
          </p:cNvPicPr>
          <p:nvPr/>
        </p:nvPicPr>
        <p:blipFill>
          <a:blip r:embed="rId3"/>
          <a:stretch>
            <a:fillRect/>
          </a:stretch>
        </p:blipFill>
        <p:spPr>
          <a:xfrm>
            <a:off x="544311" y="2002018"/>
            <a:ext cx="3943570" cy="2392641"/>
          </a:xfrm>
          <a:prstGeom prst="rect">
            <a:avLst/>
          </a:prstGeom>
          <a:ln>
            <a:noFill/>
          </a:ln>
        </p:spPr>
        <p:style>
          <a:lnRef idx="2">
            <a:schemeClr val="dk1"/>
          </a:lnRef>
          <a:fillRef idx="1">
            <a:schemeClr val="lt1"/>
          </a:fillRef>
          <a:effectRef idx="0">
            <a:schemeClr val="dk1"/>
          </a:effectRef>
          <a:fontRef idx="minor">
            <a:schemeClr val="dk1"/>
          </a:fontRef>
        </p:style>
      </p:pic>
      <p:pic>
        <p:nvPicPr>
          <p:cNvPr id="18" name="Picture 17" descr="Graphical user interface, text, application&#10;&#10;Description automatically generated">
            <a:extLst>
              <a:ext uri="{FF2B5EF4-FFF2-40B4-BE49-F238E27FC236}">
                <a16:creationId xmlns:a16="http://schemas.microsoft.com/office/drawing/2014/main" id="{A34FFF49-B055-9EC6-14D9-9D9C7C901FDE}"/>
              </a:ext>
            </a:extLst>
          </p:cNvPr>
          <p:cNvPicPr>
            <a:picLocks noChangeAspect="1"/>
          </p:cNvPicPr>
          <p:nvPr/>
        </p:nvPicPr>
        <p:blipFill>
          <a:blip r:embed="rId4"/>
          <a:stretch>
            <a:fillRect/>
          </a:stretch>
        </p:blipFill>
        <p:spPr>
          <a:xfrm>
            <a:off x="4682339" y="2020346"/>
            <a:ext cx="4461661" cy="2565811"/>
          </a:xfrm>
          <a:prstGeom prst="rect">
            <a:avLst/>
          </a:prstGeom>
        </p:spPr>
      </p:pic>
      <p:sp>
        <p:nvSpPr>
          <p:cNvPr id="19" name="TextBox 18">
            <a:extLst>
              <a:ext uri="{FF2B5EF4-FFF2-40B4-BE49-F238E27FC236}">
                <a16:creationId xmlns:a16="http://schemas.microsoft.com/office/drawing/2014/main" id="{4CFAC920-D6B4-22F0-6473-F1CA6C6722AF}"/>
              </a:ext>
            </a:extLst>
          </p:cNvPr>
          <p:cNvSpPr txBox="1"/>
          <p:nvPr/>
        </p:nvSpPr>
        <p:spPr>
          <a:xfrm>
            <a:off x="495934" y="1701208"/>
            <a:ext cx="5458546" cy="276999"/>
          </a:xfrm>
          <a:prstGeom prst="rect">
            <a:avLst/>
          </a:prstGeom>
          <a:noFill/>
        </p:spPr>
        <p:txBody>
          <a:bodyPr wrap="none" rtlCol="0">
            <a:spAutoFit/>
          </a:bodyPr>
          <a:lstStyle/>
          <a:p>
            <a:r>
              <a:rPr lang="en-US" sz="1200" b="1" dirty="0">
                <a:solidFill>
                  <a:schemeClr val="tx1">
                    <a:lumMod val="60000"/>
                    <a:lumOff val="40000"/>
                  </a:schemeClr>
                </a:solidFill>
                <a:latin typeface="+mj-lt"/>
              </a:rPr>
              <a:t>Chairs</a:t>
            </a:r>
            <a:r>
              <a:rPr lang="en-US" sz="1200" dirty="0">
                <a:solidFill>
                  <a:schemeClr val="tx1">
                    <a:lumMod val="60000"/>
                    <a:lumOff val="40000"/>
                  </a:schemeClr>
                </a:solidFill>
                <a:latin typeface="+mj-lt"/>
              </a:rPr>
              <a:t>: Sergo Jindariani, </a:t>
            </a:r>
            <a:r>
              <a:rPr lang="en-US" sz="1200" dirty="0" err="1">
                <a:solidFill>
                  <a:schemeClr val="tx1">
                    <a:lumMod val="60000"/>
                    <a:lumOff val="40000"/>
                  </a:schemeClr>
                </a:solidFill>
                <a:latin typeface="+mj-lt"/>
              </a:rPr>
              <a:t>Diktys</a:t>
            </a:r>
            <a:r>
              <a:rPr lang="en-US" sz="1200" dirty="0">
                <a:solidFill>
                  <a:schemeClr val="tx1">
                    <a:lumMod val="60000"/>
                    <a:lumOff val="40000"/>
                  </a:schemeClr>
                </a:solidFill>
                <a:latin typeface="+mj-lt"/>
              </a:rPr>
              <a:t> </a:t>
            </a:r>
            <a:r>
              <a:rPr lang="en-US" sz="1200" dirty="0" err="1">
                <a:solidFill>
                  <a:schemeClr val="tx1">
                    <a:lumMod val="60000"/>
                    <a:lumOff val="40000"/>
                  </a:schemeClr>
                </a:solidFill>
                <a:latin typeface="+mj-lt"/>
              </a:rPr>
              <a:t>Stratakis</a:t>
            </a:r>
            <a:r>
              <a:rPr lang="en-US" sz="1200" dirty="0">
                <a:solidFill>
                  <a:schemeClr val="tx1">
                    <a:lumMod val="60000"/>
                    <a:lumOff val="40000"/>
                  </a:schemeClr>
                </a:solidFill>
                <a:latin typeface="+mj-lt"/>
              </a:rPr>
              <a:t> (FNAL), </a:t>
            </a:r>
            <a:r>
              <a:rPr lang="en-US" sz="1200" dirty="0" err="1">
                <a:solidFill>
                  <a:schemeClr val="tx1">
                    <a:lumMod val="60000"/>
                    <a:lumOff val="40000"/>
                  </a:schemeClr>
                </a:solidFill>
                <a:latin typeface="+mj-lt"/>
              </a:rPr>
              <a:t>Sridhara</a:t>
            </a:r>
            <a:r>
              <a:rPr lang="en-US" sz="1200" dirty="0">
                <a:solidFill>
                  <a:schemeClr val="tx1">
                    <a:lumMod val="60000"/>
                    <a:lumOff val="40000"/>
                  </a:schemeClr>
                </a:solidFill>
                <a:latin typeface="+mj-lt"/>
              </a:rPr>
              <a:t> </a:t>
            </a:r>
            <a:r>
              <a:rPr lang="en-US" sz="1200" dirty="0" err="1">
                <a:solidFill>
                  <a:schemeClr val="tx1">
                    <a:lumMod val="60000"/>
                    <a:lumOff val="40000"/>
                  </a:schemeClr>
                </a:solidFill>
                <a:latin typeface="+mj-lt"/>
              </a:rPr>
              <a:t>Dasu</a:t>
            </a:r>
            <a:r>
              <a:rPr lang="en-US" sz="1200" dirty="0">
                <a:solidFill>
                  <a:schemeClr val="tx1">
                    <a:lumMod val="60000"/>
                    <a:lumOff val="40000"/>
                  </a:schemeClr>
                </a:solidFill>
                <a:latin typeface="+mj-lt"/>
              </a:rPr>
              <a:t> (Wisconsin) </a:t>
            </a:r>
          </a:p>
        </p:txBody>
      </p:sp>
      <p:cxnSp>
        <p:nvCxnSpPr>
          <p:cNvPr id="21" name="Straight Connector 20">
            <a:extLst>
              <a:ext uri="{FF2B5EF4-FFF2-40B4-BE49-F238E27FC236}">
                <a16:creationId xmlns:a16="http://schemas.microsoft.com/office/drawing/2014/main" id="{DF73FE6F-318A-B32D-8656-B9EC4555A037}"/>
              </a:ext>
            </a:extLst>
          </p:cNvPr>
          <p:cNvCxnSpPr/>
          <p:nvPr/>
        </p:nvCxnSpPr>
        <p:spPr>
          <a:xfrm>
            <a:off x="66515" y="1676494"/>
            <a:ext cx="9116377" cy="0"/>
          </a:xfrm>
          <a:prstGeom prst="line">
            <a:avLst/>
          </a:prstGeom>
        </p:spPr>
        <p:style>
          <a:lnRef idx="2">
            <a:schemeClr val="dk1"/>
          </a:lnRef>
          <a:fillRef idx="0">
            <a:schemeClr val="dk1"/>
          </a:fillRef>
          <a:effectRef idx="1">
            <a:schemeClr val="dk1"/>
          </a:effectRef>
          <a:fontRef idx="minor">
            <a:schemeClr val="tx1"/>
          </a:fontRef>
        </p:style>
      </p:cxnSp>
      <p:sp>
        <p:nvSpPr>
          <p:cNvPr id="22" name="TextBox 21">
            <a:extLst>
              <a:ext uri="{FF2B5EF4-FFF2-40B4-BE49-F238E27FC236}">
                <a16:creationId xmlns:a16="http://schemas.microsoft.com/office/drawing/2014/main" id="{2A216B8D-8CDA-26B2-02A9-D688898B4D78}"/>
              </a:ext>
            </a:extLst>
          </p:cNvPr>
          <p:cNvSpPr txBox="1"/>
          <p:nvPr/>
        </p:nvSpPr>
        <p:spPr>
          <a:xfrm>
            <a:off x="495934" y="4380626"/>
            <a:ext cx="3086551" cy="307777"/>
          </a:xfrm>
          <a:prstGeom prst="rect">
            <a:avLst/>
          </a:prstGeom>
          <a:noFill/>
        </p:spPr>
        <p:txBody>
          <a:bodyPr wrap="none" rtlCol="0">
            <a:spAutoFit/>
          </a:bodyPr>
          <a:lstStyle/>
          <a:p>
            <a:r>
              <a:rPr lang="en-US" sz="1400" dirty="0"/>
              <a:t>+ communication with DOE, CPAD, ECFA</a:t>
            </a:r>
          </a:p>
        </p:txBody>
      </p:sp>
    </p:spTree>
    <p:extLst>
      <p:ext uri="{BB962C8B-B14F-4D97-AF65-F5344CB8AC3E}">
        <p14:creationId xmlns:p14="http://schemas.microsoft.com/office/powerpoint/2010/main" val="31150637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Connector 41">
            <a:extLst>
              <a:ext uri="{FF2B5EF4-FFF2-40B4-BE49-F238E27FC236}">
                <a16:creationId xmlns:a16="http://schemas.microsoft.com/office/drawing/2014/main" id="{EFBDF523-DB31-27C3-3A51-A15614D069D5}"/>
              </a:ext>
            </a:extLst>
          </p:cNvPr>
          <p:cNvCxnSpPr>
            <a:cxnSpLocks/>
          </p:cNvCxnSpPr>
          <p:nvPr/>
        </p:nvCxnSpPr>
        <p:spPr>
          <a:xfrm flipH="1">
            <a:off x="2571350" y="1111684"/>
            <a:ext cx="2" cy="2895574"/>
          </a:xfrm>
          <a:prstGeom prst="line">
            <a:avLst/>
          </a:prstGeom>
          <a:ln>
            <a:prstDash val="dash"/>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55" name="Rounded Rectangle 54">
            <a:extLst>
              <a:ext uri="{FF2B5EF4-FFF2-40B4-BE49-F238E27FC236}">
                <a16:creationId xmlns:a16="http://schemas.microsoft.com/office/drawing/2014/main" id="{157C93EB-10CB-41B0-14AE-5594864FEB25}"/>
              </a:ext>
            </a:extLst>
          </p:cNvPr>
          <p:cNvSpPr/>
          <p:nvPr/>
        </p:nvSpPr>
        <p:spPr>
          <a:xfrm>
            <a:off x="1054571" y="1521775"/>
            <a:ext cx="2936104" cy="504237"/>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00" dirty="0"/>
              <a:t>Design Work/</a:t>
            </a:r>
            <a:r>
              <a:rPr lang="en-US" sz="1000" dirty="0" err="1"/>
              <a:t>Component+Technology</a:t>
            </a:r>
            <a:r>
              <a:rPr lang="en-US" sz="1000" dirty="0"/>
              <a:t> R&amp;D</a:t>
            </a:r>
          </a:p>
        </p:txBody>
      </p:sp>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97281"/>
            <a:ext cx="8686800" cy="320908"/>
          </a:xfrm>
        </p:spPr>
        <p:txBody>
          <a:bodyPr/>
          <a:lstStyle/>
          <a:p>
            <a:r>
              <a:rPr lang="en-US" sz="2400" dirty="0">
                <a:latin typeface="Helvetica" pitchFamily="2" charset="0"/>
              </a:rPr>
              <a:t>Preliminary US Muon Collider R&amp;D timeline </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26</a:t>
            </a:fld>
            <a:endParaRPr lang="en-US" dirty="0"/>
          </a:p>
        </p:txBody>
      </p:sp>
      <p:cxnSp>
        <p:nvCxnSpPr>
          <p:cNvPr id="32" name="Straight Arrow Connector 31">
            <a:extLst>
              <a:ext uri="{FF2B5EF4-FFF2-40B4-BE49-F238E27FC236}">
                <a16:creationId xmlns:a16="http://schemas.microsoft.com/office/drawing/2014/main" id="{6F8FD76C-C78A-8C90-81A8-FB30BF9199DE}"/>
              </a:ext>
            </a:extLst>
          </p:cNvPr>
          <p:cNvCxnSpPr>
            <a:cxnSpLocks/>
          </p:cNvCxnSpPr>
          <p:nvPr/>
        </p:nvCxnSpPr>
        <p:spPr>
          <a:xfrm flipV="1">
            <a:off x="4696818" y="2101967"/>
            <a:ext cx="0" cy="19081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4FC3F67-B704-BBD1-BA02-60CDA49B5174}"/>
              </a:ext>
            </a:extLst>
          </p:cNvPr>
          <p:cNvCxnSpPr>
            <a:cxnSpLocks/>
          </p:cNvCxnSpPr>
          <p:nvPr/>
        </p:nvCxnSpPr>
        <p:spPr>
          <a:xfrm flipV="1">
            <a:off x="4877990" y="2952768"/>
            <a:ext cx="0" cy="10573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3018CD7-11D4-CCBE-3A16-EF26862EC4A9}"/>
              </a:ext>
            </a:extLst>
          </p:cNvPr>
          <p:cNvCxnSpPr>
            <a:cxnSpLocks/>
          </p:cNvCxnSpPr>
          <p:nvPr/>
        </p:nvCxnSpPr>
        <p:spPr>
          <a:xfrm flipV="1">
            <a:off x="5050382" y="3752818"/>
            <a:ext cx="0" cy="2566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A67061D-FC64-DDC8-D4FE-7FF67FF3AEE4}"/>
              </a:ext>
            </a:extLst>
          </p:cNvPr>
          <p:cNvCxnSpPr>
            <a:cxnSpLocks/>
          </p:cNvCxnSpPr>
          <p:nvPr/>
        </p:nvCxnSpPr>
        <p:spPr>
          <a:xfrm flipV="1">
            <a:off x="1216331" y="2093729"/>
            <a:ext cx="0" cy="194931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A2B140AD-BB14-D533-6565-EEA5D9F52AF1}"/>
              </a:ext>
            </a:extLst>
          </p:cNvPr>
          <p:cNvCxnSpPr>
            <a:cxnSpLocks/>
          </p:cNvCxnSpPr>
          <p:nvPr/>
        </p:nvCxnSpPr>
        <p:spPr>
          <a:xfrm flipV="1">
            <a:off x="1397503" y="2952768"/>
            <a:ext cx="0" cy="109027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64630343-472F-B22E-F414-29B9C09D2D15}"/>
              </a:ext>
            </a:extLst>
          </p:cNvPr>
          <p:cNvSpPr txBox="1"/>
          <p:nvPr/>
        </p:nvSpPr>
        <p:spPr>
          <a:xfrm>
            <a:off x="480744" y="602812"/>
            <a:ext cx="7855000" cy="46166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endParaRPr lang="en-US" dirty="0"/>
          </a:p>
        </p:txBody>
      </p:sp>
      <p:cxnSp>
        <p:nvCxnSpPr>
          <p:cNvPr id="39" name="Straight Connector 38">
            <a:extLst>
              <a:ext uri="{FF2B5EF4-FFF2-40B4-BE49-F238E27FC236}">
                <a16:creationId xmlns:a16="http://schemas.microsoft.com/office/drawing/2014/main" id="{5BD0F778-F9AA-1C67-0313-5AC14B1467F9}"/>
              </a:ext>
            </a:extLst>
          </p:cNvPr>
          <p:cNvCxnSpPr>
            <a:cxnSpLocks/>
          </p:cNvCxnSpPr>
          <p:nvPr/>
        </p:nvCxnSpPr>
        <p:spPr>
          <a:xfrm>
            <a:off x="7462618" y="1152635"/>
            <a:ext cx="16740" cy="2854623"/>
          </a:xfrm>
          <a:prstGeom prst="line">
            <a:avLst/>
          </a:prstGeom>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3D747F2D-5CCB-033C-93E3-F4B678B7A3E4}"/>
              </a:ext>
            </a:extLst>
          </p:cNvPr>
          <p:cNvCxnSpPr>
            <a:cxnSpLocks/>
          </p:cNvCxnSpPr>
          <p:nvPr/>
        </p:nvCxnSpPr>
        <p:spPr>
          <a:xfrm flipH="1">
            <a:off x="999277" y="1120041"/>
            <a:ext cx="19010" cy="2899681"/>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Arrow Connector 40">
            <a:extLst>
              <a:ext uri="{FF2B5EF4-FFF2-40B4-BE49-F238E27FC236}">
                <a16:creationId xmlns:a16="http://schemas.microsoft.com/office/drawing/2014/main" id="{D1E68426-BFC6-3D68-9F78-41DBD18385BE}"/>
              </a:ext>
            </a:extLst>
          </p:cNvPr>
          <p:cNvCxnSpPr/>
          <p:nvPr/>
        </p:nvCxnSpPr>
        <p:spPr>
          <a:xfrm>
            <a:off x="480744" y="1111684"/>
            <a:ext cx="8106033"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3" name="Straight Connector 42">
            <a:extLst>
              <a:ext uri="{FF2B5EF4-FFF2-40B4-BE49-F238E27FC236}">
                <a16:creationId xmlns:a16="http://schemas.microsoft.com/office/drawing/2014/main" id="{170D8EE4-CE36-A09C-8204-7907E3124256}"/>
              </a:ext>
            </a:extLst>
          </p:cNvPr>
          <p:cNvCxnSpPr>
            <a:cxnSpLocks/>
          </p:cNvCxnSpPr>
          <p:nvPr/>
        </p:nvCxnSpPr>
        <p:spPr>
          <a:xfrm flipH="1">
            <a:off x="5955659" y="1120041"/>
            <a:ext cx="12" cy="2887217"/>
          </a:xfrm>
          <a:prstGeom prst="line">
            <a:avLst/>
          </a:prstGeom>
          <a:ln>
            <a:prstDash val="dash"/>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44" name="Rounded Rectangle 43">
            <a:extLst>
              <a:ext uri="{FF2B5EF4-FFF2-40B4-BE49-F238E27FC236}">
                <a16:creationId xmlns:a16="http://schemas.microsoft.com/office/drawing/2014/main" id="{F69FD34F-B7B7-0375-AEA4-7EE5DC3CF2F4}"/>
              </a:ext>
            </a:extLst>
          </p:cNvPr>
          <p:cNvSpPr/>
          <p:nvPr/>
        </p:nvSpPr>
        <p:spPr>
          <a:xfrm>
            <a:off x="1046172" y="2365649"/>
            <a:ext cx="2929496" cy="570643"/>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000" dirty="0"/>
              <a:t>Detector/MDI Design +  </a:t>
            </a:r>
          </a:p>
          <a:p>
            <a:pPr algn="ctr"/>
            <a:r>
              <a:rPr lang="en-US" sz="1000" dirty="0"/>
              <a:t>Component/Technology R&amp;D</a:t>
            </a:r>
          </a:p>
          <a:p>
            <a:pPr algn="ctr"/>
            <a:endParaRPr lang="en-US" sz="1000" dirty="0"/>
          </a:p>
        </p:txBody>
      </p:sp>
      <p:sp>
        <p:nvSpPr>
          <p:cNvPr id="45" name="Rounded Rectangle 44">
            <a:extLst>
              <a:ext uri="{FF2B5EF4-FFF2-40B4-BE49-F238E27FC236}">
                <a16:creationId xmlns:a16="http://schemas.microsoft.com/office/drawing/2014/main" id="{008B1895-DE14-2A80-4A99-C342C2053C7D}"/>
              </a:ext>
            </a:extLst>
          </p:cNvPr>
          <p:cNvSpPr/>
          <p:nvPr/>
        </p:nvSpPr>
        <p:spPr>
          <a:xfrm>
            <a:off x="1057367" y="3290159"/>
            <a:ext cx="2929498" cy="47490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000" dirty="0"/>
              <a:t>Physics Studies</a:t>
            </a:r>
          </a:p>
        </p:txBody>
      </p:sp>
      <p:sp>
        <p:nvSpPr>
          <p:cNvPr id="46" name="Rounded Rectangle 45">
            <a:extLst>
              <a:ext uri="{FF2B5EF4-FFF2-40B4-BE49-F238E27FC236}">
                <a16:creationId xmlns:a16="http://schemas.microsoft.com/office/drawing/2014/main" id="{1073FF77-7156-04C8-DA55-E1C65BB9FB1E}"/>
              </a:ext>
            </a:extLst>
          </p:cNvPr>
          <p:cNvSpPr/>
          <p:nvPr/>
        </p:nvSpPr>
        <p:spPr>
          <a:xfrm>
            <a:off x="4498184" y="2321210"/>
            <a:ext cx="1427630" cy="615082"/>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000" dirty="0"/>
              <a:t>System Design and Optimization</a:t>
            </a:r>
          </a:p>
          <a:p>
            <a:pPr algn="ctr"/>
            <a:endParaRPr lang="en-US" sz="1000" dirty="0"/>
          </a:p>
        </p:txBody>
      </p:sp>
      <p:sp>
        <p:nvSpPr>
          <p:cNvPr id="47" name="TextBox 46">
            <a:extLst>
              <a:ext uri="{FF2B5EF4-FFF2-40B4-BE49-F238E27FC236}">
                <a16:creationId xmlns:a16="http://schemas.microsoft.com/office/drawing/2014/main" id="{784AD35E-1C61-FD01-4B37-205F3F555EE7}"/>
              </a:ext>
            </a:extLst>
          </p:cNvPr>
          <p:cNvSpPr txBox="1"/>
          <p:nvPr/>
        </p:nvSpPr>
        <p:spPr>
          <a:xfrm rot="16200000">
            <a:off x="6396500" y="2313322"/>
            <a:ext cx="2769875"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t>Final Facility TDR+ Cost</a:t>
            </a:r>
          </a:p>
          <a:p>
            <a:pPr algn="ctr"/>
            <a:endParaRPr lang="en-US" sz="1200" dirty="0"/>
          </a:p>
        </p:txBody>
      </p:sp>
      <p:sp>
        <p:nvSpPr>
          <p:cNvPr id="48" name="TextBox 47">
            <a:extLst>
              <a:ext uri="{FF2B5EF4-FFF2-40B4-BE49-F238E27FC236}">
                <a16:creationId xmlns:a16="http://schemas.microsoft.com/office/drawing/2014/main" id="{D117F498-382C-0935-78CD-A809A6B5A713}"/>
              </a:ext>
            </a:extLst>
          </p:cNvPr>
          <p:cNvSpPr txBox="1"/>
          <p:nvPr/>
        </p:nvSpPr>
        <p:spPr>
          <a:xfrm rot="16200000">
            <a:off x="6821136" y="2399071"/>
            <a:ext cx="2769875" cy="27699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US" sz="1200" dirty="0"/>
              <a:t>Technical Readiness to Construct</a:t>
            </a:r>
          </a:p>
        </p:txBody>
      </p:sp>
      <p:sp>
        <p:nvSpPr>
          <p:cNvPr id="49" name="TextBox 48">
            <a:extLst>
              <a:ext uri="{FF2B5EF4-FFF2-40B4-BE49-F238E27FC236}">
                <a16:creationId xmlns:a16="http://schemas.microsoft.com/office/drawing/2014/main" id="{EB6230CB-8097-85C2-1EB3-FF64CB2B8D02}"/>
              </a:ext>
            </a:extLst>
          </p:cNvPr>
          <p:cNvSpPr txBox="1"/>
          <p:nvPr/>
        </p:nvSpPr>
        <p:spPr>
          <a:xfrm rot="16200000">
            <a:off x="220856" y="2534753"/>
            <a:ext cx="966838" cy="430887"/>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100" dirty="0"/>
              <a:t>Detector Design</a:t>
            </a:r>
          </a:p>
        </p:txBody>
      </p:sp>
      <p:sp>
        <p:nvSpPr>
          <p:cNvPr id="50" name="Rounded Rectangle 49">
            <a:extLst>
              <a:ext uri="{FF2B5EF4-FFF2-40B4-BE49-F238E27FC236}">
                <a16:creationId xmlns:a16="http://schemas.microsoft.com/office/drawing/2014/main" id="{A2F3E242-44F6-B31C-0A4D-1BD0B02C8AB8}"/>
              </a:ext>
            </a:extLst>
          </p:cNvPr>
          <p:cNvSpPr/>
          <p:nvPr/>
        </p:nvSpPr>
        <p:spPr>
          <a:xfrm>
            <a:off x="1040737" y="4048566"/>
            <a:ext cx="2929496" cy="2660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dirty="0"/>
              <a:t>Simulation and Computing Infrastructure</a:t>
            </a:r>
          </a:p>
        </p:txBody>
      </p:sp>
      <p:sp>
        <p:nvSpPr>
          <p:cNvPr id="51" name="TextBox 50">
            <a:extLst>
              <a:ext uri="{FF2B5EF4-FFF2-40B4-BE49-F238E27FC236}">
                <a16:creationId xmlns:a16="http://schemas.microsoft.com/office/drawing/2014/main" id="{37760499-8B65-2227-E083-0A496F367083}"/>
              </a:ext>
            </a:extLst>
          </p:cNvPr>
          <p:cNvSpPr txBox="1"/>
          <p:nvPr/>
        </p:nvSpPr>
        <p:spPr>
          <a:xfrm>
            <a:off x="1961839" y="1152993"/>
            <a:ext cx="1277590"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t>R&amp;D Phase</a:t>
            </a:r>
          </a:p>
        </p:txBody>
      </p:sp>
      <p:sp>
        <p:nvSpPr>
          <p:cNvPr id="52" name="TextBox 51">
            <a:extLst>
              <a:ext uri="{FF2B5EF4-FFF2-40B4-BE49-F238E27FC236}">
                <a16:creationId xmlns:a16="http://schemas.microsoft.com/office/drawing/2014/main" id="{75A04F1E-D24A-FF3C-BF94-EF057558359E}"/>
              </a:ext>
            </a:extLst>
          </p:cNvPr>
          <p:cNvSpPr txBox="1"/>
          <p:nvPr/>
        </p:nvSpPr>
        <p:spPr>
          <a:xfrm>
            <a:off x="5179606" y="1151129"/>
            <a:ext cx="140434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t>Demo Phase</a:t>
            </a:r>
          </a:p>
        </p:txBody>
      </p:sp>
      <p:sp>
        <p:nvSpPr>
          <p:cNvPr id="53" name="TextBox 52">
            <a:extLst>
              <a:ext uri="{FF2B5EF4-FFF2-40B4-BE49-F238E27FC236}">
                <a16:creationId xmlns:a16="http://schemas.microsoft.com/office/drawing/2014/main" id="{47EE2AC3-6DD3-A721-970D-4D2DEEB31CFB}"/>
              </a:ext>
            </a:extLst>
          </p:cNvPr>
          <p:cNvSpPr txBox="1"/>
          <p:nvPr/>
        </p:nvSpPr>
        <p:spPr>
          <a:xfrm rot="16200000">
            <a:off x="2800822" y="2438260"/>
            <a:ext cx="2887215" cy="40011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000" dirty="0"/>
              <a:t>Reference Design for the Final Facility + </a:t>
            </a:r>
          </a:p>
          <a:p>
            <a:pPr algn="ctr"/>
            <a:r>
              <a:rPr lang="en-US" sz="1000" dirty="0"/>
              <a:t>TDR and Cost for the Demo Phase</a:t>
            </a:r>
          </a:p>
        </p:txBody>
      </p:sp>
      <p:sp>
        <p:nvSpPr>
          <p:cNvPr id="54" name="TextBox 53">
            <a:extLst>
              <a:ext uri="{FF2B5EF4-FFF2-40B4-BE49-F238E27FC236}">
                <a16:creationId xmlns:a16="http://schemas.microsoft.com/office/drawing/2014/main" id="{4FCB9678-50F8-88F6-C1DB-5E3D9D8FA06B}"/>
              </a:ext>
            </a:extLst>
          </p:cNvPr>
          <p:cNvSpPr txBox="1"/>
          <p:nvPr/>
        </p:nvSpPr>
        <p:spPr>
          <a:xfrm rot="16200000">
            <a:off x="221598" y="1517691"/>
            <a:ext cx="966838" cy="430887"/>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100" dirty="0"/>
              <a:t>Accelerator Design</a:t>
            </a:r>
          </a:p>
        </p:txBody>
      </p:sp>
      <p:sp>
        <p:nvSpPr>
          <p:cNvPr id="56" name="Rounded Rectangle 55">
            <a:extLst>
              <a:ext uri="{FF2B5EF4-FFF2-40B4-BE49-F238E27FC236}">
                <a16:creationId xmlns:a16="http://schemas.microsoft.com/office/drawing/2014/main" id="{F92BFA32-71DF-5CD3-B991-424896B498C4}"/>
              </a:ext>
            </a:extLst>
          </p:cNvPr>
          <p:cNvSpPr/>
          <p:nvPr/>
        </p:nvSpPr>
        <p:spPr>
          <a:xfrm>
            <a:off x="4500682" y="1513634"/>
            <a:ext cx="2937214" cy="51237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00" dirty="0"/>
              <a:t>Demonstrator Construction and Operation</a:t>
            </a:r>
          </a:p>
        </p:txBody>
      </p:sp>
      <p:sp>
        <p:nvSpPr>
          <p:cNvPr id="57" name="TextBox 56">
            <a:extLst>
              <a:ext uri="{FF2B5EF4-FFF2-40B4-BE49-F238E27FC236}">
                <a16:creationId xmlns:a16="http://schemas.microsoft.com/office/drawing/2014/main" id="{6600BF6D-CE15-2FA8-5113-9CC4DAA3A910}"/>
              </a:ext>
            </a:extLst>
          </p:cNvPr>
          <p:cNvSpPr txBox="1"/>
          <p:nvPr/>
        </p:nvSpPr>
        <p:spPr>
          <a:xfrm rot="16200000">
            <a:off x="353368" y="3424429"/>
            <a:ext cx="701820" cy="430887"/>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100" dirty="0"/>
              <a:t>Physics</a:t>
            </a:r>
          </a:p>
          <a:p>
            <a:pPr algn="ctr"/>
            <a:endParaRPr lang="en-US" sz="1100" dirty="0"/>
          </a:p>
        </p:txBody>
      </p:sp>
      <p:sp>
        <p:nvSpPr>
          <p:cNvPr id="58" name="Rounded Rectangle 57">
            <a:extLst>
              <a:ext uri="{FF2B5EF4-FFF2-40B4-BE49-F238E27FC236}">
                <a16:creationId xmlns:a16="http://schemas.microsoft.com/office/drawing/2014/main" id="{2BF80D97-0928-79C1-4A07-5B4688B07180}"/>
              </a:ext>
            </a:extLst>
          </p:cNvPr>
          <p:cNvSpPr/>
          <p:nvPr/>
        </p:nvSpPr>
        <p:spPr>
          <a:xfrm>
            <a:off x="4503454" y="3288428"/>
            <a:ext cx="2919473" cy="44692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000" dirty="0"/>
              <a:t>Physics Studies</a:t>
            </a:r>
          </a:p>
        </p:txBody>
      </p:sp>
      <p:sp>
        <p:nvSpPr>
          <p:cNvPr id="59" name="Rounded Rectangle 58">
            <a:extLst>
              <a:ext uri="{FF2B5EF4-FFF2-40B4-BE49-F238E27FC236}">
                <a16:creationId xmlns:a16="http://schemas.microsoft.com/office/drawing/2014/main" id="{B2B75B1D-2415-DB9C-A4CC-D9F4ED4B5B32}"/>
              </a:ext>
            </a:extLst>
          </p:cNvPr>
          <p:cNvSpPr/>
          <p:nvPr/>
        </p:nvSpPr>
        <p:spPr>
          <a:xfrm>
            <a:off x="4528890" y="4015614"/>
            <a:ext cx="2950456" cy="2660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dirty="0"/>
              <a:t>Simulation and Computing Infrastructure</a:t>
            </a:r>
          </a:p>
        </p:txBody>
      </p:sp>
      <p:sp>
        <p:nvSpPr>
          <p:cNvPr id="60" name="Rounded Rectangle 59">
            <a:extLst>
              <a:ext uri="{FF2B5EF4-FFF2-40B4-BE49-F238E27FC236}">
                <a16:creationId xmlns:a16="http://schemas.microsoft.com/office/drawing/2014/main" id="{4B4BAD9D-3913-4970-675E-1ABAAF72090F}"/>
              </a:ext>
            </a:extLst>
          </p:cNvPr>
          <p:cNvSpPr/>
          <p:nvPr/>
        </p:nvSpPr>
        <p:spPr>
          <a:xfrm>
            <a:off x="5975293" y="2321210"/>
            <a:ext cx="1477299" cy="615082"/>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000" dirty="0"/>
              <a:t>Prototyping</a:t>
            </a:r>
          </a:p>
          <a:p>
            <a:pPr algn="ctr"/>
            <a:endParaRPr lang="en-US" sz="1000" dirty="0"/>
          </a:p>
        </p:txBody>
      </p:sp>
      <p:sp>
        <p:nvSpPr>
          <p:cNvPr id="61" name="TextBox 60">
            <a:extLst>
              <a:ext uri="{FF2B5EF4-FFF2-40B4-BE49-F238E27FC236}">
                <a16:creationId xmlns:a16="http://schemas.microsoft.com/office/drawing/2014/main" id="{D11F1C5B-A0A8-36D0-8EC2-6E37895953EF}"/>
              </a:ext>
            </a:extLst>
          </p:cNvPr>
          <p:cNvSpPr txBox="1"/>
          <p:nvPr/>
        </p:nvSpPr>
        <p:spPr>
          <a:xfrm>
            <a:off x="3826067" y="598024"/>
            <a:ext cx="532518" cy="461665"/>
          </a:xfrm>
          <a:prstGeom prst="rect">
            <a:avLst/>
          </a:prstGeom>
          <a:noFill/>
        </p:spPr>
        <p:txBody>
          <a:bodyPr wrap="none" rtlCol="0">
            <a:spAutoFit/>
          </a:bodyPr>
          <a:lstStyle/>
          <a:p>
            <a:r>
              <a:rPr lang="en-US" dirty="0">
                <a:latin typeface="Avenir Book" panose="02000503020000020003" pitchFamily="2" charset="0"/>
              </a:rPr>
              <a:t>Y7</a:t>
            </a:r>
          </a:p>
        </p:txBody>
      </p:sp>
      <p:sp>
        <p:nvSpPr>
          <p:cNvPr id="62" name="TextBox 61">
            <a:extLst>
              <a:ext uri="{FF2B5EF4-FFF2-40B4-BE49-F238E27FC236}">
                <a16:creationId xmlns:a16="http://schemas.microsoft.com/office/drawing/2014/main" id="{D2A0BB6E-F44A-CD70-8DB7-9644ABE434E8}"/>
              </a:ext>
            </a:extLst>
          </p:cNvPr>
          <p:cNvSpPr txBox="1"/>
          <p:nvPr/>
        </p:nvSpPr>
        <p:spPr>
          <a:xfrm>
            <a:off x="7452965" y="585583"/>
            <a:ext cx="704039" cy="461665"/>
          </a:xfrm>
          <a:prstGeom prst="rect">
            <a:avLst/>
          </a:prstGeom>
          <a:noFill/>
          <a:effectLst>
            <a:softEdge rad="0"/>
          </a:effectLst>
        </p:spPr>
        <p:txBody>
          <a:bodyPr wrap="none" rtlCol="0">
            <a:spAutoFit/>
          </a:bodyPr>
          <a:lstStyle/>
          <a:p>
            <a:r>
              <a:rPr lang="en-US" dirty="0">
                <a:latin typeface="Avenir Book" panose="02000503020000020003" pitchFamily="2" charset="0"/>
              </a:rPr>
              <a:t>Y17</a:t>
            </a:r>
          </a:p>
        </p:txBody>
      </p:sp>
      <p:sp>
        <p:nvSpPr>
          <p:cNvPr id="63" name="TextBox 62">
            <a:extLst>
              <a:ext uri="{FF2B5EF4-FFF2-40B4-BE49-F238E27FC236}">
                <a16:creationId xmlns:a16="http://schemas.microsoft.com/office/drawing/2014/main" id="{5C19B3A5-C9A8-1773-1C8E-A4D68991CFC3}"/>
              </a:ext>
            </a:extLst>
          </p:cNvPr>
          <p:cNvSpPr txBox="1"/>
          <p:nvPr/>
        </p:nvSpPr>
        <p:spPr>
          <a:xfrm>
            <a:off x="605361" y="609069"/>
            <a:ext cx="532518" cy="461665"/>
          </a:xfrm>
          <a:prstGeom prst="rect">
            <a:avLst/>
          </a:prstGeom>
          <a:noFill/>
        </p:spPr>
        <p:txBody>
          <a:bodyPr wrap="none" rtlCol="0">
            <a:spAutoFit/>
          </a:bodyPr>
          <a:lstStyle/>
          <a:p>
            <a:r>
              <a:rPr lang="en-US" dirty="0">
                <a:latin typeface="Avenir Book" panose="02000503020000020003" pitchFamily="2" charset="0"/>
              </a:rPr>
              <a:t>Y0</a:t>
            </a:r>
          </a:p>
        </p:txBody>
      </p:sp>
      <p:cxnSp>
        <p:nvCxnSpPr>
          <p:cNvPr id="72" name="Straight Arrow Connector 71">
            <a:extLst>
              <a:ext uri="{FF2B5EF4-FFF2-40B4-BE49-F238E27FC236}">
                <a16:creationId xmlns:a16="http://schemas.microsoft.com/office/drawing/2014/main" id="{2F4DA98F-C3CC-03B2-B99B-530DADC8E221}"/>
              </a:ext>
            </a:extLst>
          </p:cNvPr>
          <p:cNvCxnSpPr>
            <a:cxnSpLocks/>
          </p:cNvCxnSpPr>
          <p:nvPr/>
        </p:nvCxnSpPr>
        <p:spPr>
          <a:xfrm flipV="1">
            <a:off x="1621181" y="3786378"/>
            <a:ext cx="0" cy="2566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 name="Content Placeholder 5">
            <a:extLst>
              <a:ext uri="{FF2B5EF4-FFF2-40B4-BE49-F238E27FC236}">
                <a16:creationId xmlns:a16="http://schemas.microsoft.com/office/drawing/2014/main" id="{7E9C1637-093F-9C78-8214-7643A8C52F93}"/>
              </a:ext>
            </a:extLst>
          </p:cNvPr>
          <p:cNvSpPr>
            <a:spLocks noGrp="1"/>
          </p:cNvSpPr>
          <p:nvPr>
            <p:ph idx="1"/>
          </p:nvPr>
        </p:nvSpPr>
        <p:spPr>
          <a:xfrm>
            <a:off x="429419" y="4375667"/>
            <a:ext cx="8087023" cy="716463"/>
          </a:xfrm>
          <a:ln/>
        </p:spPr>
        <p:style>
          <a:lnRef idx="2">
            <a:schemeClr val="dk1"/>
          </a:lnRef>
          <a:fillRef idx="1">
            <a:schemeClr val="lt1"/>
          </a:fillRef>
          <a:effectRef idx="0">
            <a:schemeClr val="dk1"/>
          </a:effectRef>
          <a:fontRef idx="minor">
            <a:schemeClr val="dk1"/>
          </a:fontRef>
        </p:style>
        <p:txBody>
          <a:bodyPr/>
          <a:lstStyle/>
          <a:p>
            <a:pPr marL="0" marR="0" lvl="0" indent="0" algn="ctr" defTabSz="914400" rtl="0" eaLnBrk="1" fontAlgn="base" latinLnBrk="0" hangingPunct="1">
              <a:lnSpc>
                <a:spcPct val="100000"/>
              </a:lnSpc>
              <a:spcBef>
                <a:spcPct val="20000"/>
              </a:spcBef>
              <a:spcAft>
                <a:spcPts val="500"/>
              </a:spcAft>
              <a:buClrTx/>
              <a:buSzTx/>
              <a:buNone/>
              <a:tabLst/>
              <a:defRPr/>
            </a:pPr>
            <a:r>
              <a:rPr lang="en-US" altLang="en-US" sz="1600" kern="0" dirty="0">
                <a:solidFill>
                  <a:schemeClr val="tx1"/>
                </a:solidFill>
                <a:latin typeface="Helvetica" panose="020B0604020202020204" pitchFamily="34" charset="0"/>
                <a:ea typeface="+mn-ea"/>
                <a:cs typeface="Helvetica" panose="020B0604020202020204" pitchFamily="34" charset="0"/>
              </a:rPr>
              <a:t> A 10-page </a:t>
            </a:r>
            <a:r>
              <a:rPr lang="en-US" altLang="en-US" sz="1600" b="1" kern="0" dirty="0">
                <a:solidFill>
                  <a:schemeClr val="tx1"/>
                </a:solidFill>
                <a:latin typeface="Helvetica" panose="020B0604020202020204" pitchFamily="34" charset="0"/>
                <a:ea typeface="+mn-ea"/>
                <a:cs typeface="Helvetica" panose="020B0604020202020204" pitchFamily="34" charset="0"/>
              </a:rPr>
              <a:t>R&amp;D summary </a:t>
            </a:r>
            <a:r>
              <a:rPr lang="en-US" altLang="en-US" sz="1600" kern="0" dirty="0">
                <a:solidFill>
                  <a:schemeClr val="tx1"/>
                </a:solidFill>
                <a:latin typeface="Helvetica" panose="020B0604020202020204" pitchFamily="34" charset="0"/>
                <a:ea typeface="+mn-ea"/>
                <a:cs typeface="Helvetica" panose="020B0604020202020204" pitchFamily="34" charset="0"/>
              </a:rPr>
              <a:t>document submitted to P5 (</a:t>
            </a:r>
            <a:r>
              <a:rPr lang="en-US" altLang="en-US" sz="1600" kern="0" dirty="0">
                <a:solidFill>
                  <a:schemeClr val="tx1"/>
                </a:solidFill>
                <a:latin typeface="Helvetica" panose="020B0604020202020204" pitchFamily="34" charset="0"/>
                <a:ea typeface="+mn-ea"/>
                <a:cs typeface="Helvetica" panose="020B0604020202020204" pitchFamily="34" charset="0"/>
                <a:hlinkClick r:id="rId3">
                  <a:extLst>
                    <a:ext uri="{A12FA001-AC4F-418D-AE19-62706E023703}">
                      <ahyp:hlinkClr xmlns:ahyp="http://schemas.microsoft.com/office/drawing/2018/hyperlinkcolor" val="tx"/>
                    </a:ext>
                  </a:extLst>
                </a:hlinkClick>
              </a:rPr>
              <a:t>link</a:t>
            </a:r>
            <a:r>
              <a:rPr lang="en-US" altLang="en-US" sz="1600" kern="0" dirty="0">
                <a:solidFill>
                  <a:schemeClr val="tx1"/>
                </a:solidFill>
                <a:latin typeface="Helvetica" panose="020B0604020202020204" pitchFamily="34" charset="0"/>
                <a:ea typeface="+mn-ea"/>
                <a:cs typeface="Helvetica" panose="020B0604020202020204" pitchFamily="34" charset="0"/>
              </a:rPr>
              <a:t>). Includes R&amp;D plan, timeline, FTE and M&amp;S needs</a:t>
            </a:r>
          </a:p>
          <a:p>
            <a:pPr lvl="1" algn="ctr" defTabSz="914400">
              <a:spcBef>
                <a:spcPts val="500"/>
              </a:spcBef>
              <a:spcAft>
                <a:spcPts val="500"/>
              </a:spcAft>
              <a:defRPr/>
            </a:pPr>
            <a:endParaRPr lang="en-US" altLang="en-US" kern="0" dirty="0">
              <a:solidFill>
                <a:srgbClr val="000000"/>
              </a:solidFill>
              <a:latin typeface="Helvetica" panose="020B0604020202020204" pitchFamily="34" charset="0"/>
              <a:ea typeface="+mn-ea"/>
              <a:cs typeface="Helvetica" panose="020B0604020202020204" pitchFamily="34" charset="0"/>
            </a:endParaRPr>
          </a:p>
          <a:p>
            <a:pPr marL="0" indent="0" algn="ctr">
              <a:spcBef>
                <a:spcPts val="600"/>
              </a:spcBef>
              <a:spcAft>
                <a:spcPts val="600"/>
              </a:spcAft>
              <a:buNone/>
            </a:pPr>
            <a:endParaRPr lang="en-US" sz="1600" dirty="0"/>
          </a:p>
          <a:p>
            <a:pPr marL="0" indent="0" algn="ctr">
              <a:spcBef>
                <a:spcPts val="600"/>
              </a:spcBef>
              <a:spcAft>
                <a:spcPts val="600"/>
              </a:spcAft>
              <a:buNone/>
            </a:pPr>
            <a:endParaRPr lang="en-US" sz="1600" dirty="0"/>
          </a:p>
          <a:p>
            <a:pPr marL="0" indent="0" algn="ctr">
              <a:spcBef>
                <a:spcPts val="600"/>
              </a:spcBef>
              <a:spcAft>
                <a:spcPts val="600"/>
              </a:spcAft>
              <a:buNone/>
            </a:pPr>
            <a:endParaRPr lang="en-US" sz="1600" dirty="0"/>
          </a:p>
        </p:txBody>
      </p:sp>
    </p:spTree>
    <p:extLst>
      <p:ext uri="{BB962C8B-B14F-4D97-AF65-F5344CB8AC3E}">
        <p14:creationId xmlns:p14="http://schemas.microsoft.com/office/powerpoint/2010/main" val="1153812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lstStyle/>
          <a:p>
            <a:r>
              <a:rPr lang="en-US" sz="2400" dirty="0">
                <a:latin typeface="Helvetica" pitchFamily="2" charset="0"/>
              </a:rPr>
              <a:t>P5 – Key Messages</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p:sp>
        <p:nvSpPr>
          <p:cNvPr id="9" name="Realization of a future collider will require resources at a global scale and will be built through a world-wide collaborative effort where decisions will be taken collectively from the outset by the partners. This differs from current and past internati">
            <a:extLst>
              <a:ext uri="{FF2B5EF4-FFF2-40B4-BE49-F238E27FC236}">
                <a16:creationId xmlns:a16="http://schemas.microsoft.com/office/drawing/2014/main" id="{A96750E6-C216-96A1-B345-70A61204B073}"/>
              </a:ext>
            </a:extLst>
          </p:cNvPr>
          <p:cNvSpPr txBox="1">
            <a:spLocks/>
          </p:cNvSpPr>
          <p:nvPr/>
        </p:nvSpPr>
        <p:spPr>
          <a:xfrm>
            <a:off x="115618" y="679493"/>
            <a:ext cx="8912764" cy="3784513"/>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kern="1200">
                <a:solidFill>
                  <a:srgbClr val="505050"/>
                </a:solidFill>
                <a:latin typeface="Helvetica"/>
                <a:ea typeface="ＭＳ Ｐゴシック" charset="0"/>
                <a:cs typeface="ＭＳ Ｐゴシック" charset="0"/>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kern="1200">
                <a:solidFill>
                  <a:srgbClr val="505050"/>
                </a:solidFill>
                <a:latin typeface="Helvetica"/>
                <a:ea typeface="ＭＳ Ｐゴシック" charset="0"/>
                <a:cs typeface="ＭＳ Ｐゴシック" charset="0"/>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kern="1200">
                <a:solidFill>
                  <a:srgbClr val="505050"/>
                </a:solidFill>
                <a:latin typeface="Helvetica"/>
                <a:ea typeface="ＭＳ Ｐゴシック" charset="0"/>
                <a:cs typeface="ＭＳ Ｐゴシック" charset="0"/>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defTabSz="379475">
              <a:spcBef>
                <a:spcPts val="0"/>
              </a:spcBef>
              <a:buFont typeface="Arial" charset="0"/>
              <a:buNone/>
              <a:defRPr sz="3320"/>
            </a:pPr>
            <a:r>
              <a:rPr lang="en-US" sz="1400"/>
              <a:t>Realization of a future collider will require resources at a global scale and will be built through a world-wide collaborative effort where decisions will be taken collectively from the outset by the partners. This differs from current and past international projects in particle physics, where individual laboratories started projects that were later joined by other laboratories. The proposed program aligns with </a:t>
            </a:r>
            <a:r>
              <a:rPr lang="en-US" sz="1400" b="1">
                <a:solidFill>
                  <a:srgbClr val="FF2600"/>
                </a:solidFill>
              </a:rPr>
              <a:t>the long-term ambition of hosting a major international collider facility in the US, leading the global effort</a:t>
            </a:r>
            <a:r>
              <a:rPr lang="en-US" sz="1400"/>
              <a:t> to understand the fundamental nature of the universe. </a:t>
            </a:r>
          </a:p>
          <a:p>
            <a:pPr marL="0" indent="0" algn="just" defTabSz="379475">
              <a:spcBef>
                <a:spcPts val="0"/>
              </a:spcBef>
              <a:buFont typeface="Arial" charset="0"/>
              <a:buNone/>
              <a:defRPr sz="3320"/>
            </a:pPr>
            <a:r>
              <a:rPr lang="en-US" sz="1400">
                <a:latin typeface="Times Roman"/>
                <a:ea typeface="Times Roman"/>
                <a:cs typeface="Times Roman"/>
                <a:sym typeface="Times Roman"/>
              </a:rPr>
              <a:t>…</a:t>
            </a:r>
          </a:p>
          <a:p>
            <a:pPr marL="0" indent="0" algn="just" defTabSz="379475">
              <a:spcBef>
                <a:spcPts val="0"/>
              </a:spcBef>
              <a:buFont typeface="Arial" charset="0"/>
              <a:buNone/>
              <a:defRPr sz="3320"/>
            </a:pPr>
            <a:r>
              <a:rPr lang="en-US" sz="1400"/>
              <a:t>In particular, a muon collider presents an attractive option both for technological innovation and for bringing energy frontier colliders back to the US. The footprint of </a:t>
            </a:r>
            <a:r>
              <a:rPr lang="en-US" sz="1400" b="1">
                <a:solidFill>
                  <a:srgbClr val="0433FF"/>
                </a:solidFill>
              </a:rPr>
              <a:t>a 10 TeV pCM muon collider is almost exactly the size of the Fermilab campus</a:t>
            </a:r>
            <a:r>
              <a:rPr lang="en-US" sz="1400"/>
              <a:t>. A muon collider would rely on a powerful multi-megawatt proton driver delivering very intense and short beam pulses to a target, resulting in the production of pions, which in turn decay into muons. This cloud of muons needs to be captured and cooled before the bulk of the muons have decayed. Once cooled into a beam, fast acceleration is required to further suppress decay losses. </a:t>
            </a:r>
          </a:p>
          <a:p>
            <a:pPr marL="0" indent="0" algn="just" defTabSz="379475">
              <a:spcBef>
                <a:spcPts val="0"/>
              </a:spcBef>
              <a:buFont typeface="Arial" charset="0"/>
              <a:buNone/>
              <a:defRPr sz="3320"/>
            </a:pPr>
            <a:r>
              <a:rPr lang="en-US" sz="1400"/>
              <a:t>…</a:t>
            </a:r>
          </a:p>
          <a:p>
            <a:pPr marL="0" indent="0" algn="just" defTabSz="379475">
              <a:spcBef>
                <a:spcPts val="0"/>
              </a:spcBef>
              <a:buFont typeface="Arial" charset="0"/>
              <a:buNone/>
              <a:defRPr sz="3320"/>
            </a:pPr>
            <a:r>
              <a:rPr lang="en-US" sz="1400"/>
              <a:t>Although </a:t>
            </a:r>
            <a:r>
              <a:rPr lang="en-US" sz="1400" b="1">
                <a:solidFill>
                  <a:srgbClr val="FF2600"/>
                </a:solidFill>
              </a:rPr>
              <a:t>we do not know if a muon collider is ultimately feasible</a:t>
            </a:r>
            <a:r>
              <a:rPr lang="en-US" sz="1400"/>
              <a:t>, the road toward it leads from current Fermilab strengths and capabilities to </a:t>
            </a:r>
            <a:r>
              <a:rPr lang="en-US" sz="1400" b="1">
                <a:solidFill>
                  <a:srgbClr val="0433FF"/>
                </a:solidFill>
              </a:rPr>
              <a:t>a series of proton beam improvements and neutrino beam facilities</a:t>
            </a:r>
            <a:r>
              <a:rPr lang="en-US" sz="1400"/>
              <a:t>, each producing world-class science while performing critical R&amp;D towards a muon collider. At the end of the path is an unparalleled global facility on US soil. </a:t>
            </a:r>
            <a:r>
              <a:rPr lang="en-US" sz="1400" b="1"/>
              <a:t>This is our Muon Shot.</a:t>
            </a:r>
            <a:endParaRPr lang="en-US" sz="1400" b="1" dirty="0"/>
          </a:p>
        </p:txBody>
      </p:sp>
      <p:sp>
        <p:nvSpPr>
          <p:cNvPr id="10" name="TextBox 9">
            <a:extLst>
              <a:ext uri="{FF2B5EF4-FFF2-40B4-BE49-F238E27FC236}">
                <a16:creationId xmlns:a16="http://schemas.microsoft.com/office/drawing/2014/main" id="{43DBCC41-DB3A-29B4-448B-4A2898550949}"/>
              </a:ext>
            </a:extLst>
          </p:cNvPr>
          <p:cNvSpPr txBox="1"/>
          <p:nvPr/>
        </p:nvSpPr>
        <p:spPr>
          <a:xfrm>
            <a:off x="6132848" y="-11264"/>
            <a:ext cx="2597827" cy="461665"/>
          </a:xfrm>
          <a:prstGeom prst="rect">
            <a:avLst/>
          </a:prstGeom>
          <a:noFill/>
        </p:spPr>
        <p:txBody>
          <a:bodyPr wrap="none" rtlCol="0">
            <a:spAutoFit/>
          </a:bodyPr>
          <a:lstStyle/>
          <a:p>
            <a:r>
              <a:rPr lang="en-US" dirty="0"/>
              <a:t>More in Mark’s talk</a:t>
            </a:r>
          </a:p>
        </p:txBody>
      </p:sp>
    </p:spTree>
    <p:extLst>
      <p:ext uri="{BB962C8B-B14F-4D97-AF65-F5344CB8AC3E}">
        <p14:creationId xmlns:p14="http://schemas.microsoft.com/office/powerpoint/2010/main" val="1157747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lstStyle/>
          <a:p>
            <a:r>
              <a:rPr lang="en-US" sz="2400" dirty="0">
                <a:latin typeface="Helvetica" pitchFamily="2" charset="0"/>
              </a:rPr>
              <a:t>Muon Collider at Fermilab?</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sp>
        <p:nvSpPr>
          <p:cNvPr id="2" name="Content Placeholder 5">
            <a:extLst>
              <a:ext uri="{FF2B5EF4-FFF2-40B4-BE49-F238E27FC236}">
                <a16:creationId xmlns:a16="http://schemas.microsoft.com/office/drawing/2014/main" id="{3E1A654A-07D4-FCAD-C576-A950C17646D3}"/>
              </a:ext>
            </a:extLst>
          </p:cNvPr>
          <p:cNvSpPr txBox="1">
            <a:spLocks/>
          </p:cNvSpPr>
          <p:nvPr/>
        </p:nvSpPr>
        <p:spPr>
          <a:xfrm>
            <a:off x="109277" y="509722"/>
            <a:ext cx="5472013" cy="4303267"/>
          </a:xfrm>
          <a:prstGeom prst="rect">
            <a:avLst/>
          </a:prstGeom>
          <a:no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914400">
              <a:spcBef>
                <a:spcPts val="500"/>
              </a:spcBef>
              <a:spcAft>
                <a:spcPts val="500"/>
              </a:spcAft>
              <a:buFontTx/>
              <a:buChar char="•"/>
              <a:defRPr/>
            </a:pPr>
            <a:r>
              <a:rPr lang="en-US" altLang="en-US" sz="2000" kern="0" dirty="0">
                <a:solidFill>
                  <a:srgbClr val="000000"/>
                </a:solidFill>
                <a:latin typeface="Helvetica" panose="020B0604020202020204" pitchFamily="34" charset="0"/>
                <a:ea typeface="+mn-ea"/>
                <a:cs typeface="Helvetica" panose="020B0604020202020204" pitchFamily="34" charset="0"/>
              </a:rPr>
              <a:t>Initial concept for 10 </a:t>
            </a:r>
            <a:r>
              <a:rPr lang="en-US" altLang="en-US" sz="2000" kern="0" dirty="0" err="1">
                <a:solidFill>
                  <a:srgbClr val="000000"/>
                </a:solidFill>
                <a:latin typeface="Helvetica" panose="020B0604020202020204" pitchFamily="34" charset="0"/>
                <a:ea typeface="+mn-ea"/>
                <a:cs typeface="Helvetica" panose="020B0604020202020204" pitchFamily="34" charset="0"/>
              </a:rPr>
              <a:t>TeV</a:t>
            </a:r>
            <a:r>
              <a:rPr lang="en-US" altLang="en-US" sz="2000" kern="0" dirty="0">
                <a:solidFill>
                  <a:srgbClr val="000000"/>
                </a:solidFill>
                <a:latin typeface="Helvetica" panose="020B0604020202020204" pitchFamily="34" charset="0"/>
                <a:ea typeface="+mn-ea"/>
                <a:cs typeface="Helvetica" panose="020B0604020202020204" pitchFamily="34" charset="0"/>
              </a:rPr>
              <a:t> machine</a:t>
            </a:r>
          </a:p>
          <a:p>
            <a:pPr defTabSz="914400">
              <a:spcBef>
                <a:spcPts val="500"/>
              </a:spcBef>
              <a:spcAft>
                <a:spcPts val="500"/>
              </a:spcAft>
              <a:buFontTx/>
              <a:buChar char="•"/>
              <a:defRPr/>
            </a:pPr>
            <a:r>
              <a:rPr lang="en-US" altLang="en-US" sz="2000" kern="0" dirty="0">
                <a:solidFill>
                  <a:srgbClr val="000000"/>
                </a:solidFill>
                <a:latin typeface="Helvetica" panose="020B0604020202020204" pitchFamily="34" charset="0"/>
                <a:ea typeface="+mn-ea"/>
                <a:cs typeface="Helvetica" panose="020B0604020202020204" pitchFamily="34" charset="0"/>
              </a:rPr>
              <a:t>Proton source</a:t>
            </a:r>
          </a:p>
          <a:p>
            <a:pPr lvl="1" defTabSz="914400">
              <a:spcBef>
                <a:spcPts val="500"/>
              </a:spcBef>
              <a:spcAft>
                <a:spcPts val="500"/>
              </a:spcAft>
              <a:buFontTx/>
              <a:buChar char="•"/>
              <a:defRPr/>
            </a:pPr>
            <a:r>
              <a:rPr lang="en-US" altLang="en-US" sz="1600" kern="0" dirty="0">
                <a:solidFill>
                  <a:srgbClr val="004C97"/>
                </a:solidFill>
                <a:latin typeface="Helvetica" panose="020B0604020202020204" pitchFamily="34" charset="0"/>
                <a:ea typeface="+mn-ea"/>
                <a:cs typeface="Helvetica" panose="020B0604020202020204" pitchFamily="34" charset="0"/>
              </a:rPr>
              <a:t>PIP-II -&gt; Post-ACE driver -&gt; Target</a:t>
            </a:r>
          </a:p>
          <a:p>
            <a:pPr defTabSz="914400">
              <a:spcBef>
                <a:spcPts val="500"/>
              </a:spcBef>
              <a:spcAft>
                <a:spcPts val="500"/>
              </a:spcAft>
              <a:buFontTx/>
              <a:buChar char="•"/>
              <a:defRPr/>
            </a:pPr>
            <a:r>
              <a:rPr lang="en-US" altLang="en-US" sz="2000" kern="0" dirty="0">
                <a:solidFill>
                  <a:srgbClr val="000000"/>
                </a:solidFill>
                <a:latin typeface="Helvetica" panose="020B0604020202020204" pitchFamily="34" charset="0"/>
                <a:ea typeface="+mn-ea"/>
                <a:cs typeface="Helvetica" panose="020B0604020202020204" pitchFamily="34" charset="0"/>
              </a:rPr>
              <a:t>Ionization cooling channel</a:t>
            </a:r>
          </a:p>
          <a:p>
            <a:pPr defTabSz="914400">
              <a:spcBef>
                <a:spcPts val="500"/>
              </a:spcBef>
              <a:spcAft>
                <a:spcPts val="500"/>
              </a:spcAft>
              <a:buFontTx/>
              <a:buChar char="•"/>
              <a:defRPr/>
            </a:pPr>
            <a:r>
              <a:rPr lang="en-US" sz="2000" kern="0" dirty="0">
                <a:solidFill>
                  <a:srgbClr val="000000"/>
                </a:solidFill>
                <a:latin typeface="Helvetica" panose="020B0604020202020204" pitchFamily="34" charset="0"/>
                <a:ea typeface="+mn-ea"/>
                <a:cs typeface="Helvetica" panose="020B0604020202020204" pitchFamily="34" charset="0"/>
              </a:rPr>
              <a:t>Acceleration (4 stages)</a:t>
            </a:r>
          </a:p>
          <a:p>
            <a:pPr lvl="1" defTabSz="914400">
              <a:spcBef>
                <a:spcPts val="500"/>
              </a:spcBef>
              <a:spcAft>
                <a:spcPts val="500"/>
              </a:spcAft>
              <a:buFontTx/>
              <a:buChar char="•"/>
              <a:defRPr/>
            </a:pPr>
            <a:r>
              <a:rPr lang="en-US" sz="1600" kern="0" dirty="0" err="1">
                <a:solidFill>
                  <a:srgbClr val="004C97"/>
                </a:solidFill>
                <a:latin typeface="Helvetica" panose="020B0604020202020204" pitchFamily="34" charset="0"/>
                <a:ea typeface="+mn-ea"/>
                <a:cs typeface="Helvetica" panose="020B0604020202020204" pitchFamily="34" charset="0"/>
              </a:rPr>
              <a:t>Linac</a:t>
            </a:r>
            <a:r>
              <a:rPr lang="en-US" sz="1600" kern="0" dirty="0">
                <a:solidFill>
                  <a:srgbClr val="004C97"/>
                </a:solidFill>
                <a:latin typeface="Helvetica" panose="020B0604020202020204" pitchFamily="34" charset="0"/>
                <a:ea typeface="+mn-ea"/>
                <a:cs typeface="Helvetica" panose="020B0604020202020204" pitchFamily="34" charset="0"/>
              </a:rPr>
              <a:t> + RLA → </a:t>
            </a:r>
            <a:r>
              <a:rPr lang="en-US" sz="1600" b="1" kern="0" dirty="0">
                <a:solidFill>
                  <a:srgbClr val="004C97"/>
                </a:solidFill>
                <a:latin typeface="Helvetica" panose="020B0604020202020204" pitchFamily="34" charset="0"/>
                <a:ea typeface="+mn-ea"/>
                <a:cs typeface="Helvetica" panose="020B0604020202020204" pitchFamily="34" charset="0"/>
              </a:rPr>
              <a:t>173 GeV</a:t>
            </a:r>
          </a:p>
          <a:p>
            <a:pPr lvl="1" defTabSz="914400">
              <a:spcBef>
                <a:spcPts val="500"/>
              </a:spcBef>
              <a:spcAft>
                <a:spcPts val="500"/>
              </a:spcAft>
              <a:buFontTx/>
              <a:buChar char="•"/>
              <a:defRPr/>
            </a:pPr>
            <a:r>
              <a:rPr lang="en-US" sz="1600" kern="0" dirty="0">
                <a:solidFill>
                  <a:srgbClr val="004C97"/>
                </a:solidFill>
                <a:latin typeface="Helvetica" panose="020B0604020202020204" pitchFamily="34" charset="0"/>
                <a:ea typeface="+mn-ea"/>
                <a:cs typeface="Helvetica" panose="020B0604020202020204" pitchFamily="34" charset="0"/>
              </a:rPr>
              <a:t>RCS #1 → </a:t>
            </a:r>
            <a:r>
              <a:rPr lang="en-US" sz="1600" b="1" kern="0" dirty="0">
                <a:solidFill>
                  <a:srgbClr val="004C97"/>
                </a:solidFill>
                <a:latin typeface="Helvetica" panose="020B0604020202020204" pitchFamily="34" charset="0"/>
                <a:ea typeface="+mn-ea"/>
                <a:cs typeface="Helvetica" panose="020B0604020202020204" pitchFamily="34" charset="0"/>
              </a:rPr>
              <a:t>450 GeV (Tevatron size)</a:t>
            </a:r>
          </a:p>
          <a:p>
            <a:pPr lvl="1" defTabSz="914400">
              <a:spcBef>
                <a:spcPts val="500"/>
              </a:spcBef>
              <a:spcAft>
                <a:spcPts val="500"/>
              </a:spcAft>
              <a:buFontTx/>
              <a:buChar char="•"/>
              <a:defRPr/>
            </a:pPr>
            <a:r>
              <a:rPr lang="en-US" sz="1600" kern="0" dirty="0">
                <a:solidFill>
                  <a:srgbClr val="004C97"/>
                </a:solidFill>
                <a:latin typeface="Helvetica" panose="020B0604020202020204" pitchFamily="34" charset="0"/>
                <a:ea typeface="+mn-ea"/>
                <a:cs typeface="Helvetica" panose="020B0604020202020204" pitchFamily="34" charset="0"/>
              </a:rPr>
              <a:t>RCS #2 → </a:t>
            </a:r>
            <a:r>
              <a:rPr lang="en-US" sz="1600" b="1" kern="0" dirty="0">
                <a:solidFill>
                  <a:srgbClr val="004C97"/>
                </a:solidFill>
                <a:latin typeface="Helvetica" panose="020B0604020202020204" pitchFamily="34" charset="0"/>
                <a:ea typeface="+mn-ea"/>
                <a:cs typeface="Helvetica" panose="020B0604020202020204" pitchFamily="34" charset="0"/>
              </a:rPr>
              <a:t>1.7 </a:t>
            </a:r>
            <a:r>
              <a:rPr lang="en-US" sz="1600" b="1" kern="0" dirty="0" err="1">
                <a:solidFill>
                  <a:srgbClr val="004C97"/>
                </a:solidFill>
                <a:latin typeface="Helvetica" panose="020B0604020202020204" pitchFamily="34" charset="0"/>
                <a:ea typeface="+mn-ea"/>
                <a:cs typeface="Helvetica" panose="020B0604020202020204" pitchFamily="34" charset="0"/>
              </a:rPr>
              <a:t>TeV</a:t>
            </a:r>
            <a:r>
              <a:rPr lang="en-US" sz="1600" b="1" kern="0" dirty="0">
                <a:solidFill>
                  <a:srgbClr val="004C97"/>
                </a:solidFill>
                <a:latin typeface="Helvetica" panose="020B0604020202020204" pitchFamily="34" charset="0"/>
                <a:ea typeface="+mn-ea"/>
                <a:cs typeface="Helvetica" panose="020B0604020202020204" pitchFamily="34" charset="0"/>
              </a:rPr>
              <a:t> (col. ring size)</a:t>
            </a:r>
          </a:p>
          <a:p>
            <a:pPr lvl="1" defTabSz="914400">
              <a:spcBef>
                <a:spcPts val="500"/>
              </a:spcBef>
              <a:spcAft>
                <a:spcPts val="500"/>
              </a:spcAft>
              <a:buFontTx/>
              <a:buChar char="•"/>
              <a:defRPr/>
            </a:pPr>
            <a:r>
              <a:rPr lang="en-US" sz="1600" kern="0" dirty="0">
                <a:solidFill>
                  <a:srgbClr val="004C97"/>
                </a:solidFill>
                <a:latin typeface="Helvetica" panose="020B0604020202020204" pitchFamily="34" charset="0"/>
                <a:ea typeface="+mn-ea"/>
                <a:cs typeface="Helvetica" panose="020B0604020202020204" pitchFamily="34" charset="0"/>
              </a:rPr>
              <a:t>RCS #3, 4 →</a:t>
            </a:r>
            <a:r>
              <a:rPr lang="en-US" sz="1600" b="1" kern="0" dirty="0">
                <a:solidFill>
                  <a:srgbClr val="004C97"/>
                </a:solidFill>
                <a:latin typeface="Helvetica" panose="020B0604020202020204" pitchFamily="34" charset="0"/>
                <a:ea typeface="+mn-ea"/>
                <a:cs typeface="Helvetica" panose="020B0604020202020204" pitchFamily="34" charset="0"/>
              </a:rPr>
              <a:t> 5 </a:t>
            </a:r>
            <a:r>
              <a:rPr lang="en-US" sz="1600" b="1" kern="0" dirty="0" err="1">
                <a:solidFill>
                  <a:srgbClr val="004C97"/>
                </a:solidFill>
                <a:latin typeface="Helvetica" panose="020B0604020202020204" pitchFamily="34" charset="0"/>
                <a:ea typeface="+mn-ea"/>
                <a:cs typeface="Helvetica" panose="020B0604020202020204" pitchFamily="34" charset="0"/>
              </a:rPr>
              <a:t>TeV</a:t>
            </a:r>
            <a:r>
              <a:rPr lang="en-US" sz="1600" b="1" kern="0" dirty="0">
                <a:solidFill>
                  <a:srgbClr val="004C97"/>
                </a:solidFill>
                <a:latin typeface="Helvetica" panose="020B0604020202020204" pitchFamily="34" charset="0"/>
                <a:ea typeface="+mn-ea"/>
                <a:cs typeface="Helvetica" panose="020B0604020202020204" pitchFamily="34" charset="0"/>
              </a:rPr>
              <a:t> (site fillers)</a:t>
            </a:r>
          </a:p>
          <a:p>
            <a:pPr defTabSz="914400">
              <a:spcBef>
                <a:spcPts val="500"/>
              </a:spcBef>
              <a:spcAft>
                <a:spcPts val="500"/>
              </a:spcAft>
              <a:buFontTx/>
              <a:buChar char="•"/>
              <a:defRPr/>
            </a:pPr>
            <a:r>
              <a:rPr lang="en-US" sz="2000" kern="0" dirty="0">
                <a:solidFill>
                  <a:srgbClr val="000000"/>
                </a:solidFill>
                <a:latin typeface="Helvetica" panose="020B0604020202020204" pitchFamily="34" charset="0"/>
                <a:ea typeface="+mn-ea"/>
                <a:cs typeface="Helvetica" panose="020B0604020202020204" pitchFamily="34" charset="0"/>
              </a:rPr>
              <a:t>Collider ring, 10.5 km long</a:t>
            </a:r>
          </a:p>
          <a:p>
            <a:pPr lvl="1" defTabSz="914400">
              <a:spcBef>
                <a:spcPts val="500"/>
              </a:spcBef>
              <a:spcAft>
                <a:spcPts val="500"/>
              </a:spcAft>
              <a:buFontTx/>
              <a:buChar char="•"/>
              <a:defRPr/>
            </a:pPr>
            <a:r>
              <a:rPr lang="en-US" sz="1600" kern="0" dirty="0">
                <a:solidFill>
                  <a:srgbClr val="004C97"/>
                </a:solidFill>
                <a:latin typeface="Helvetica" panose="020B0604020202020204" pitchFamily="34" charset="0"/>
                <a:ea typeface="+mn-ea"/>
                <a:cs typeface="Helvetica" panose="020B0604020202020204" pitchFamily="34" charset="0"/>
              </a:rPr>
              <a:t>Can it fit in the same tunnel as RCS #2 (?) </a:t>
            </a:r>
          </a:p>
          <a:p>
            <a:pPr marL="457200" lvl="1" indent="0" defTabSz="914400">
              <a:spcBef>
                <a:spcPts val="500"/>
              </a:spcBef>
              <a:spcAft>
                <a:spcPts val="500"/>
              </a:spcAft>
              <a:buNone/>
              <a:defRPr/>
            </a:pPr>
            <a:endParaRPr lang="en-US" sz="1600" kern="0" dirty="0">
              <a:solidFill>
                <a:srgbClr val="004C97"/>
              </a:solidFill>
              <a:latin typeface="Helvetica" panose="020B0604020202020204" pitchFamily="34" charset="0"/>
              <a:ea typeface="+mn-ea"/>
              <a:cs typeface="Helvetica" panose="020B0604020202020204" pitchFamily="34" charset="0"/>
            </a:endParaRPr>
          </a:p>
          <a:p>
            <a:pPr marL="0" indent="0">
              <a:spcBef>
                <a:spcPts val="600"/>
              </a:spcBef>
              <a:spcAft>
                <a:spcPts val="600"/>
              </a:spcAft>
              <a:buFont typeface="Arial" charset="0"/>
              <a:buNone/>
            </a:pPr>
            <a:endParaRPr lang="en-US" dirty="0"/>
          </a:p>
          <a:p>
            <a:pPr marL="0" indent="0">
              <a:spcBef>
                <a:spcPts val="600"/>
              </a:spcBef>
              <a:spcAft>
                <a:spcPts val="600"/>
              </a:spcAft>
              <a:buFont typeface="Arial" charset="0"/>
              <a:buNone/>
            </a:pPr>
            <a:endParaRPr lang="en-US" dirty="0"/>
          </a:p>
        </p:txBody>
      </p:sp>
      <p:sp>
        <p:nvSpPr>
          <p:cNvPr id="6" name="Content Placeholder 5">
            <a:extLst>
              <a:ext uri="{FF2B5EF4-FFF2-40B4-BE49-F238E27FC236}">
                <a16:creationId xmlns:a16="http://schemas.microsoft.com/office/drawing/2014/main" id="{6873DC20-5921-D4D5-6D2C-873A4284CA13}"/>
              </a:ext>
            </a:extLst>
          </p:cNvPr>
          <p:cNvSpPr txBox="1">
            <a:spLocks/>
          </p:cNvSpPr>
          <p:nvPr/>
        </p:nvSpPr>
        <p:spPr>
          <a:xfrm>
            <a:off x="5900038" y="3972538"/>
            <a:ext cx="3238404" cy="676943"/>
          </a:xfrm>
          <a:prstGeom prst="rect">
            <a:avLst/>
          </a:prstGeom>
          <a:no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500"/>
              </a:spcBef>
              <a:spcAft>
                <a:spcPts val="500"/>
              </a:spcAft>
              <a:buNone/>
              <a:defRPr/>
            </a:pPr>
            <a:r>
              <a:rPr lang="en-US" altLang="en-US" sz="2000" kern="0" dirty="0">
                <a:solidFill>
                  <a:srgbClr val="000000"/>
                </a:solidFill>
                <a:latin typeface="Helvetica" panose="020B0604020202020204" pitchFamily="34" charset="0"/>
                <a:ea typeface="+mn-ea"/>
                <a:cs typeface="Helvetica" panose="020B0604020202020204" pitchFamily="34" charset="0"/>
              </a:rPr>
              <a:t>Aiming for a reference design in </a:t>
            </a:r>
            <a:r>
              <a:rPr lang="en-US" altLang="en-US" sz="2000" kern="0">
                <a:solidFill>
                  <a:srgbClr val="000000"/>
                </a:solidFill>
                <a:latin typeface="Helvetica" panose="020B0604020202020204" pitchFamily="34" charset="0"/>
                <a:ea typeface="+mn-ea"/>
                <a:cs typeface="Helvetica" panose="020B0604020202020204" pitchFamily="34" charset="0"/>
              </a:rPr>
              <a:t>~ 5-7  </a:t>
            </a:r>
            <a:r>
              <a:rPr lang="en-US" altLang="en-US" sz="2000" kern="0" dirty="0">
                <a:solidFill>
                  <a:srgbClr val="000000"/>
                </a:solidFill>
                <a:latin typeface="Helvetica" panose="020B0604020202020204" pitchFamily="34" charset="0"/>
                <a:ea typeface="+mn-ea"/>
                <a:cs typeface="Helvetica" panose="020B0604020202020204" pitchFamily="34" charset="0"/>
              </a:rPr>
              <a:t>years</a:t>
            </a:r>
          </a:p>
        </p:txBody>
      </p:sp>
      <p:pic>
        <p:nvPicPr>
          <p:cNvPr id="7" name="Picture 6">
            <a:extLst>
              <a:ext uri="{FF2B5EF4-FFF2-40B4-BE49-F238E27FC236}">
                <a16:creationId xmlns:a16="http://schemas.microsoft.com/office/drawing/2014/main" id="{5EB5CC41-CC8A-1865-49BE-1F16A0F0554F}"/>
              </a:ext>
            </a:extLst>
          </p:cNvPr>
          <p:cNvPicPr>
            <a:picLocks noChangeAspect="1"/>
          </p:cNvPicPr>
          <p:nvPr/>
        </p:nvPicPr>
        <p:blipFill rotWithShape="1">
          <a:blip r:embed="rId2"/>
          <a:srcRect l="16076" t="5488" r="31077" b="4939"/>
          <a:stretch/>
        </p:blipFill>
        <p:spPr>
          <a:xfrm>
            <a:off x="4944398" y="191867"/>
            <a:ext cx="3797082" cy="3620217"/>
          </a:xfrm>
          <a:prstGeom prst="rect">
            <a:avLst/>
          </a:prstGeom>
        </p:spPr>
      </p:pic>
    </p:spTree>
    <p:extLst>
      <p:ext uri="{BB962C8B-B14F-4D97-AF65-F5344CB8AC3E}">
        <p14:creationId xmlns:p14="http://schemas.microsoft.com/office/powerpoint/2010/main" val="37918546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lstStyle/>
          <a:p>
            <a:r>
              <a:rPr lang="en-US" sz="2400" dirty="0">
                <a:latin typeface="Helvetica" pitchFamily="2" charset="0"/>
              </a:rPr>
              <a:t>P5 – Key Messages</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29</a:t>
            </a:fld>
            <a:endParaRPr lang="en-US" dirty="0"/>
          </a:p>
        </p:txBody>
      </p:sp>
      <p:sp>
        <p:nvSpPr>
          <p:cNvPr id="2" name="Instrumentation…">
            <a:extLst>
              <a:ext uri="{FF2B5EF4-FFF2-40B4-BE49-F238E27FC236}">
                <a16:creationId xmlns:a16="http://schemas.microsoft.com/office/drawing/2014/main" id="{F00EDB89-D795-2185-E139-4F9DA5751B66}"/>
              </a:ext>
            </a:extLst>
          </p:cNvPr>
          <p:cNvSpPr txBox="1">
            <a:spLocks/>
          </p:cNvSpPr>
          <p:nvPr/>
        </p:nvSpPr>
        <p:spPr>
          <a:xfrm>
            <a:off x="228601" y="630492"/>
            <a:ext cx="8686800" cy="9215934"/>
          </a:xfrm>
          <a:prstGeom prst="rect">
            <a:avLst/>
          </a:prstGeom>
        </p:spPr>
        <p:txBody>
          <a:bodyPr lIns="0" tIns="0" rIns="0" bIns="0">
            <a:normAutofit/>
          </a:bodyPr>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kern="1200">
                <a:solidFill>
                  <a:srgbClr val="505050"/>
                </a:solidFill>
                <a:latin typeface="Helvetica"/>
                <a:ea typeface="ＭＳ Ｐゴシック" charset="0"/>
                <a:cs typeface="ＭＳ Ｐゴシック" charset="0"/>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kern="1200">
                <a:solidFill>
                  <a:srgbClr val="505050"/>
                </a:solidFill>
                <a:latin typeface="Helvetica"/>
                <a:ea typeface="ＭＳ Ｐゴシック" charset="0"/>
                <a:cs typeface="ＭＳ Ｐゴシック" charset="0"/>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kern="1200">
                <a:solidFill>
                  <a:srgbClr val="505050"/>
                </a:solidFill>
                <a:latin typeface="Helvetica"/>
                <a:ea typeface="ＭＳ Ｐゴシック" charset="0"/>
                <a:cs typeface="ＭＳ Ｐゴシック" charset="0"/>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charset="0"/>
              <a:buNone/>
              <a:defRPr sz="3000" b="1"/>
            </a:pPr>
            <a:r>
              <a:rPr lang="en-US" sz="1200" b="1" dirty="0"/>
              <a:t>Instrumentation</a:t>
            </a:r>
          </a:p>
          <a:p>
            <a:pPr marL="555625" indent="-555625">
              <a:spcBef>
                <a:spcPts val="2000"/>
              </a:spcBef>
              <a:buSzPct val="100000"/>
              <a:buFont typeface="Arial" charset="0"/>
              <a:buAutoNum type="arabicPeriod" startAt="6"/>
              <a:defRPr sz="3000"/>
            </a:pPr>
            <a:r>
              <a:rPr lang="en-US" sz="1200" b="1" dirty="0">
                <a:solidFill>
                  <a:srgbClr val="0433FF"/>
                </a:solidFill>
              </a:rPr>
              <a:t>Increase the annual budget for generic Detector R&amp;D by at least $20 million</a:t>
            </a:r>
            <a:r>
              <a:rPr lang="en-US" sz="1200" dirty="0"/>
              <a:t> in 2023 dollars. This should be supplemented by additional funds for the collider R&amp;D program </a:t>
            </a:r>
          </a:p>
          <a:p>
            <a:pPr marL="555625" indent="-555625">
              <a:spcBef>
                <a:spcPts val="2000"/>
              </a:spcBef>
              <a:buSzPct val="100000"/>
              <a:buFont typeface="Arial" charset="0"/>
              <a:buAutoNum type="arabicPeriod" startAt="6"/>
              <a:defRPr sz="3000"/>
            </a:pPr>
            <a:r>
              <a:rPr lang="en-US" sz="1200" dirty="0"/>
              <a:t>The detector R&amp;D program should continue to leverage national initiatives such as QIS, microelectronics, and AI/ML.</a:t>
            </a:r>
          </a:p>
          <a:p>
            <a:pPr marL="0" indent="0">
              <a:spcBef>
                <a:spcPts val="0"/>
              </a:spcBef>
              <a:buFont typeface="Arial" charset="0"/>
              <a:buNone/>
              <a:defRPr sz="3000" b="1"/>
            </a:pPr>
            <a:endParaRPr lang="en-US" sz="1200" b="1" dirty="0"/>
          </a:p>
          <a:p>
            <a:pPr marL="0" indent="0">
              <a:spcBef>
                <a:spcPts val="0"/>
              </a:spcBef>
              <a:buFont typeface="Arial" charset="0"/>
              <a:buNone/>
              <a:defRPr sz="3000" b="1"/>
            </a:pPr>
            <a:r>
              <a:rPr lang="en-US" sz="1200" b="1" dirty="0"/>
              <a:t>General Accelerator R&amp;D</a:t>
            </a:r>
          </a:p>
          <a:p>
            <a:pPr marL="555625" indent="-555625">
              <a:spcBef>
                <a:spcPts val="2000"/>
              </a:spcBef>
              <a:buSzPct val="100000"/>
              <a:buFont typeface="Arial" charset="0"/>
              <a:buAutoNum type="arabicPeriod" startAt="8"/>
              <a:defRPr sz="3000"/>
            </a:pPr>
            <a:r>
              <a:rPr lang="en-US" sz="1200" b="1" dirty="0">
                <a:solidFill>
                  <a:srgbClr val="FF2600"/>
                </a:solidFill>
              </a:rPr>
              <a:t>Increase annual funding to the General Accelerator R&amp;D program by $10M per year</a:t>
            </a:r>
            <a:r>
              <a:rPr lang="en-US" sz="1200" dirty="0"/>
              <a:t> in 2023 dollars to ensure US leadership in key areas. </a:t>
            </a:r>
          </a:p>
          <a:p>
            <a:pPr marL="555625" indent="-555625">
              <a:spcBef>
                <a:spcPts val="2000"/>
              </a:spcBef>
              <a:buSzPct val="100000"/>
              <a:buFont typeface="Arial" charset="0"/>
              <a:buAutoNum type="arabicPeriod" startAt="8"/>
              <a:defRPr sz="3000"/>
            </a:pPr>
            <a:r>
              <a:rPr lang="en-US" sz="1200" dirty="0"/>
              <a:t>Support generic accelerator R&amp;D with the construction of small scale test facilities. Initiate construction of larger test facilities based on project review, and informed by the collider R&amp;D program.</a:t>
            </a:r>
          </a:p>
          <a:p>
            <a:pPr marL="0" indent="0">
              <a:spcBef>
                <a:spcPts val="0"/>
              </a:spcBef>
              <a:buFont typeface="Arial" charset="0"/>
              <a:buNone/>
              <a:defRPr sz="3000" b="1"/>
            </a:pPr>
            <a:endParaRPr lang="en-US" sz="1200" b="1" dirty="0"/>
          </a:p>
          <a:p>
            <a:pPr marL="0" indent="0">
              <a:spcBef>
                <a:spcPts val="0"/>
              </a:spcBef>
              <a:buFont typeface="Arial" charset="0"/>
              <a:buNone/>
              <a:defRPr sz="3000" b="1"/>
            </a:pPr>
            <a:r>
              <a:rPr lang="en-US" sz="1200" b="1" dirty="0"/>
              <a:t>Collider R&amp;D</a:t>
            </a:r>
          </a:p>
          <a:p>
            <a:pPr marL="555625" indent="-555625">
              <a:spcBef>
                <a:spcPts val="2000"/>
              </a:spcBef>
              <a:buSzPct val="100000"/>
              <a:buFont typeface="Arial" charset="0"/>
              <a:buAutoNum type="arabicPeriod" startAt="10"/>
              <a:defRPr sz="3000"/>
            </a:pPr>
            <a:r>
              <a:rPr lang="en-US" sz="1200" dirty="0"/>
              <a:t>To enable targeted R&amp;D before specific collider projects are established in the US, an investment in </a:t>
            </a:r>
            <a:r>
              <a:rPr lang="en-US" sz="1200" b="1" dirty="0">
                <a:solidFill>
                  <a:srgbClr val="0433FF"/>
                </a:solidFill>
              </a:rPr>
              <a:t>collider detector R&amp;D funding at the level of $20M per year</a:t>
            </a:r>
            <a:r>
              <a:rPr lang="en-US" sz="1200" dirty="0"/>
              <a:t> and </a:t>
            </a:r>
            <a:r>
              <a:rPr lang="en-US" sz="1200" b="1" dirty="0">
                <a:solidFill>
                  <a:srgbClr val="FF2600"/>
                </a:solidFill>
              </a:rPr>
              <a:t>collider accelerator R&amp;D at the level of $35M per year</a:t>
            </a:r>
            <a:r>
              <a:rPr lang="en-US" sz="1200" dirty="0"/>
              <a:t> in 2023 dollars is warranted.</a:t>
            </a:r>
          </a:p>
        </p:txBody>
      </p:sp>
      <p:sp>
        <p:nvSpPr>
          <p:cNvPr id="6" name="TextBox 5">
            <a:extLst>
              <a:ext uri="{FF2B5EF4-FFF2-40B4-BE49-F238E27FC236}">
                <a16:creationId xmlns:a16="http://schemas.microsoft.com/office/drawing/2014/main" id="{7F08BA23-9FC7-AE17-803D-2DF7D5DE6177}"/>
              </a:ext>
            </a:extLst>
          </p:cNvPr>
          <p:cNvSpPr txBox="1"/>
          <p:nvPr/>
        </p:nvSpPr>
        <p:spPr>
          <a:xfrm>
            <a:off x="6132848" y="-11264"/>
            <a:ext cx="2597827" cy="461665"/>
          </a:xfrm>
          <a:prstGeom prst="rect">
            <a:avLst/>
          </a:prstGeom>
          <a:noFill/>
        </p:spPr>
        <p:txBody>
          <a:bodyPr wrap="none" rtlCol="0">
            <a:spAutoFit/>
          </a:bodyPr>
          <a:lstStyle/>
          <a:p>
            <a:r>
              <a:rPr lang="en-US" dirty="0"/>
              <a:t>More in Mark’s talk</a:t>
            </a:r>
          </a:p>
        </p:txBody>
      </p:sp>
    </p:spTree>
    <p:extLst>
      <p:ext uri="{BB962C8B-B14F-4D97-AF65-F5344CB8AC3E}">
        <p14:creationId xmlns:p14="http://schemas.microsoft.com/office/powerpoint/2010/main" val="3744339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254586" cy="320908"/>
          </a:xfrm>
        </p:spPr>
        <p:txBody>
          <a:bodyPr/>
          <a:lstStyle/>
          <a:p>
            <a:r>
              <a:rPr lang="en-US" sz="2400" dirty="0"/>
              <a:t>Colliding Muons</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sp>
        <p:nvSpPr>
          <p:cNvPr id="12" name="Content Placeholder 1">
            <a:extLst>
              <a:ext uri="{FF2B5EF4-FFF2-40B4-BE49-F238E27FC236}">
                <a16:creationId xmlns:a16="http://schemas.microsoft.com/office/drawing/2014/main" id="{58B422DE-7649-5FD9-5751-34ED949B549C}"/>
              </a:ext>
            </a:extLst>
          </p:cNvPr>
          <p:cNvSpPr txBox="1">
            <a:spLocks noGrp="1"/>
          </p:cNvSpPr>
          <p:nvPr>
            <p:ph idx="1"/>
          </p:nvPr>
        </p:nvSpPr>
        <p:spPr>
          <a:xfrm>
            <a:off x="249238" y="1084036"/>
            <a:ext cx="8672512" cy="3794125"/>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endParaRPr lang="en-US" dirty="0">
              <a:solidFill>
                <a:schemeClr val="tx1"/>
              </a:solidFill>
            </a:endParaRPr>
          </a:p>
          <a:p>
            <a:pPr lvl="1"/>
            <a:endParaRPr lang="en-US" dirty="0">
              <a:solidFill>
                <a:schemeClr val="tx1"/>
              </a:solidFill>
            </a:endParaRPr>
          </a:p>
          <a:p>
            <a:pPr marL="57150" indent="0">
              <a:buNone/>
            </a:pPr>
            <a:endParaRPr lang="en-US" sz="1600" dirty="0"/>
          </a:p>
          <a:p>
            <a:pPr marL="457200" lvl="1" indent="0">
              <a:buNone/>
            </a:pPr>
            <a:endParaRPr lang="en-US" dirty="0"/>
          </a:p>
          <a:p>
            <a:pPr marL="457200" lvl="1" indent="0">
              <a:buNone/>
            </a:pPr>
            <a:endParaRPr lang="en-US" dirty="0"/>
          </a:p>
          <a:p>
            <a:pPr lvl="1"/>
            <a:endParaRPr lang="en-US" dirty="0"/>
          </a:p>
          <a:p>
            <a:pPr lvl="1"/>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8" name="We have no idea exactly what DM is other than it appears to act like matter gravitationally">
            <a:extLst>
              <a:ext uri="{FF2B5EF4-FFF2-40B4-BE49-F238E27FC236}">
                <a16:creationId xmlns:a16="http://schemas.microsoft.com/office/drawing/2014/main" id="{7A4331D5-2A54-F6B8-58F4-5210BF37A345}"/>
              </a:ext>
            </a:extLst>
          </p:cNvPr>
          <p:cNvSpPr txBox="1">
            <a:spLocks/>
          </p:cNvSpPr>
          <p:nvPr/>
        </p:nvSpPr>
        <p:spPr>
          <a:xfrm>
            <a:off x="636588" y="1626117"/>
            <a:ext cx="8082083" cy="2739723"/>
          </a:xfrm>
          <a:prstGeom prst="rect">
            <a:avLst/>
          </a:prstGeom>
        </p:spPr>
        <p:txBody>
          <a:bodyPr lIns="0" tIns="0" rIns="0" bIns="0" anchor="b" anchorCtr="0"/>
          <a:lstStyle>
            <a:lvl1pPr algn="l" defTabSz="520065" rtl="0" eaLnBrk="1" fontAlgn="base" hangingPunct="1">
              <a:spcBef>
                <a:spcPct val="0"/>
              </a:spcBef>
              <a:spcAft>
                <a:spcPct val="0"/>
              </a:spcAft>
              <a:defRPr sz="7056"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endParaRPr lang="en-US" sz="1600" dirty="0"/>
          </a:p>
        </p:txBody>
      </p:sp>
      <p:sp>
        <p:nvSpPr>
          <p:cNvPr id="6" name="Content Placeholder 5">
            <a:extLst>
              <a:ext uri="{FF2B5EF4-FFF2-40B4-BE49-F238E27FC236}">
                <a16:creationId xmlns:a16="http://schemas.microsoft.com/office/drawing/2014/main" id="{A3AC80BD-59B4-2EA1-4C3B-6D123C050150}"/>
              </a:ext>
            </a:extLst>
          </p:cNvPr>
          <p:cNvSpPr txBox="1">
            <a:spLocks/>
          </p:cNvSpPr>
          <p:nvPr/>
        </p:nvSpPr>
        <p:spPr>
          <a:xfrm>
            <a:off x="222250" y="735811"/>
            <a:ext cx="8269135" cy="5725234"/>
          </a:xfrm>
          <a:prstGeom prst="rect">
            <a:avLst/>
          </a:prstGeom>
          <a:noFill/>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kern="1200">
                <a:solidFill>
                  <a:srgbClr val="505050"/>
                </a:solidFill>
                <a:latin typeface="Helvetica"/>
                <a:ea typeface="ＭＳ Ｐゴシック" charset="0"/>
                <a:cs typeface="ＭＳ Ｐゴシック" charset="0"/>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kern="1200">
                <a:solidFill>
                  <a:srgbClr val="505050"/>
                </a:solidFill>
                <a:latin typeface="Helvetica"/>
                <a:ea typeface="ＭＳ Ｐゴシック" charset="0"/>
                <a:cs typeface="ＭＳ Ｐゴシック" charset="0"/>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kern="1200">
                <a:solidFill>
                  <a:srgbClr val="505050"/>
                </a:solidFill>
                <a:latin typeface="Helvetica"/>
                <a:ea typeface="ＭＳ Ｐゴシック" charset="0"/>
                <a:cs typeface="ＭＳ Ｐゴシック" charset="0"/>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defTabSz="914400">
              <a:spcBef>
                <a:spcPts val="500"/>
              </a:spcBef>
              <a:spcAft>
                <a:spcPts val="500"/>
              </a:spcAft>
              <a:buFontTx/>
              <a:buChar char="•"/>
              <a:defRPr/>
            </a:pPr>
            <a:r>
              <a:rPr lang="en-US" altLang="en-US" b="1" kern="0" dirty="0">
                <a:solidFill>
                  <a:schemeClr val="accent3"/>
                </a:solidFill>
                <a:latin typeface="Helvetica" panose="020B0604020202020204" pitchFamily="34" charset="0"/>
                <a:ea typeface="+mn-ea"/>
                <a:cs typeface="Helvetica" panose="020B0604020202020204" pitchFamily="34" charset="0"/>
              </a:rPr>
              <a:t>Muons are much heavier than electrons </a:t>
            </a:r>
            <a:r>
              <a:rPr lang="en-US" altLang="en-US" b="1" kern="0" dirty="0">
                <a:solidFill>
                  <a:schemeClr val="accent3"/>
                </a:solidFill>
                <a:latin typeface="Helvetica" panose="020B0604020202020204" pitchFamily="34" charset="0"/>
                <a:ea typeface="+mn-ea"/>
                <a:cs typeface="Helvetica" panose="020B0604020202020204" pitchFamily="34" charset="0"/>
                <a:sym typeface="Wingdings" pitchFamily="2" charset="2"/>
              </a:rPr>
              <a:t> no synchrotron radiation issues, can accelerate to high energies</a:t>
            </a:r>
          </a:p>
          <a:p>
            <a:pPr marL="342900" indent="-342900" defTabSz="914400">
              <a:spcBef>
                <a:spcPts val="500"/>
              </a:spcBef>
              <a:spcAft>
                <a:spcPts val="500"/>
              </a:spcAft>
              <a:buFontTx/>
              <a:buChar char="•"/>
              <a:defRPr/>
            </a:pPr>
            <a:r>
              <a:rPr lang="en-US" altLang="en-US" b="1" kern="0" dirty="0">
                <a:solidFill>
                  <a:schemeClr val="accent3"/>
                </a:solidFill>
                <a:latin typeface="Helvetica" panose="020B0604020202020204" pitchFamily="34" charset="0"/>
                <a:ea typeface="+mn-ea"/>
                <a:cs typeface="Helvetica" panose="020B0604020202020204" pitchFamily="34" charset="0"/>
                <a:sym typeface="Wingdings" pitchFamily="2" charset="2"/>
              </a:rPr>
              <a:t>Muons are elementary particles – the whole energy is available for probing new physics</a:t>
            </a:r>
          </a:p>
          <a:p>
            <a:pPr marL="342900" indent="-342900" defTabSz="914400">
              <a:spcBef>
                <a:spcPts val="500"/>
              </a:spcBef>
              <a:spcAft>
                <a:spcPts val="500"/>
              </a:spcAft>
              <a:buFontTx/>
              <a:buChar char="•"/>
              <a:defRPr/>
            </a:pPr>
            <a:r>
              <a:rPr lang="en-US" altLang="en-US" b="1" kern="0" dirty="0">
                <a:solidFill>
                  <a:schemeClr val="accent3"/>
                </a:solidFill>
                <a:latin typeface="Helvetica" panose="020B0604020202020204" pitchFamily="34" charset="0"/>
                <a:ea typeface="+mn-ea"/>
                <a:cs typeface="Helvetica" panose="020B0604020202020204" pitchFamily="34" charset="0"/>
                <a:sym typeface="Wingdings" pitchFamily="2" charset="2"/>
              </a:rPr>
              <a:t>Unlike for proton collisions, there is no QCD background</a:t>
            </a:r>
          </a:p>
        </p:txBody>
      </p:sp>
      <p:sp>
        <p:nvSpPr>
          <p:cNvPr id="2" name="TextBox 1">
            <a:extLst>
              <a:ext uri="{FF2B5EF4-FFF2-40B4-BE49-F238E27FC236}">
                <a16:creationId xmlns:a16="http://schemas.microsoft.com/office/drawing/2014/main" id="{DCB4EF06-9251-8452-A8AD-01BEBA03A6CF}"/>
              </a:ext>
            </a:extLst>
          </p:cNvPr>
          <p:cNvSpPr txBox="1"/>
          <p:nvPr/>
        </p:nvSpPr>
        <p:spPr>
          <a:xfrm>
            <a:off x="5914334" y="26972"/>
            <a:ext cx="2531912" cy="461665"/>
          </a:xfrm>
          <a:prstGeom prst="rect">
            <a:avLst/>
          </a:prstGeom>
          <a:noFill/>
        </p:spPr>
        <p:txBody>
          <a:bodyPr wrap="none" rtlCol="0">
            <a:spAutoFit/>
          </a:bodyPr>
          <a:lstStyle/>
          <a:p>
            <a:r>
              <a:rPr lang="en-US" dirty="0"/>
              <a:t>More in Karri’s talk</a:t>
            </a:r>
          </a:p>
        </p:txBody>
      </p:sp>
      <p:sp>
        <p:nvSpPr>
          <p:cNvPr id="9" name="TextBox 8">
            <a:extLst>
              <a:ext uri="{FF2B5EF4-FFF2-40B4-BE49-F238E27FC236}">
                <a16:creationId xmlns:a16="http://schemas.microsoft.com/office/drawing/2014/main" id="{6E338CB0-D88A-9758-F7B0-0A62588A77A0}"/>
              </a:ext>
            </a:extLst>
          </p:cNvPr>
          <p:cNvSpPr txBox="1"/>
          <p:nvPr/>
        </p:nvSpPr>
        <p:spPr>
          <a:xfrm>
            <a:off x="402277" y="2464784"/>
            <a:ext cx="7529765" cy="2267287"/>
          </a:xfrm>
          <a:prstGeom prst="rect">
            <a:avLst/>
          </a:prstGeom>
          <a:noFill/>
        </p:spPr>
        <p:txBody>
          <a:bodyPr wrap="square">
            <a:spAutoFit/>
          </a:bodyPr>
          <a:lstStyle/>
          <a:p>
            <a:pPr marL="285750" indent="-285750" defTabSz="914400">
              <a:spcBef>
                <a:spcPts val="500"/>
              </a:spcBef>
              <a:spcAft>
                <a:spcPts val="500"/>
              </a:spcAft>
              <a:buFont typeface="Arial" panose="020B0604020202020204" pitchFamily="34" charset="0"/>
              <a:buChar char="•"/>
              <a:defRPr/>
            </a:pPr>
            <a:r>
              <a:rPr lang="en-US" altLang="en-US" sz="1800" b="1" kern="0" dirty="0">
                <a:solidFill>
                  <a:srgbClr val="C00000"/>
                </a:solidFill>
                <a:latin typeface="Helvetica" panose="020B0604020202020204" pitchFamily="34" charset="0"/>
                <a:ea typeface="+mn-ea"/>
                <a:cs typeface="Helvetica" panose="020B0604020202020204" pitchFamily="34" charset="0"/>
              </a:rPr>
              <a:t>Muons are difficult to produce</a:t>
            </a:r>
          </a:p>
          <a:p>
            <a:pPr marL="285750" indent="-285750" defTabSz="914400">
              <a:spcBef>
                <a:spcPts val="500"/>
              </a:spcBef>
              <a:spcAft>
                <a:spcPts val="500"/>
              </a:spcAft>
              <a:buFont typeface="Arial" panose="020B0604020202020204" pitchFamily="34" charset="0"/>
              <a:buChar char="•"/>
              <a:defRPr/>
            </a:pPr>
            <a:r>
              <a:rPr lang="en-US" altLang="en-US" sz="1800" b="1" kern="0" dirty="0">
                <a:solidFill>
                  <a:srgbClr val="C00000"/>
                </a:solidFill>
                <a:latin typeface="Helvetica" panose="020B0604020202020204" pitchFamily="34" charset="0"/>
                <a:ea typeface="+mn-ea"/>
                <a:cs typeface="Helvetica" panose="020B0604020202020204" pitchFamily="34" charset="0"/>
              </a:rPr>
              <a:t>Muons decay (in 2 microseconds at rest!)</a:t>
            </a:r>
          </a:p>
          <a:p>
            <a:pPr lvl="1" defTabSz="914400">
              <a:spcBef>
                <a:spcPts val="500"/>
              </a:spcBef>
              <a:spcAft>
                <a:spcPts val="500"/>
              </a:spcAft>
              <a:buFontTx/>
              <a:buChar char="•"/>
              <a:defRPr/>
            </a:pPr>
            <a:r>
              <a:rPr lang="en-US" altLang="en-US" sz="1800" kern="0" dirty="0">
                <a:solidFill>
                  <a:srgbClr val="004C97"/>
                </a:solidFill>
                <a:latin typeface="Helvetica" panose="020B0604020202020204" pitchFamily="34" charset="0"/>
                <a:ea typeface="+mn-ea"/>
                <a:cs typeface="Helvetica" panose="020B0604020202020204" pitchFamily="34" charset="0"/>
              </a:rPr>
              <a:t>  All beam manipulations must be done </a:t>
            </a:r>
            <a:r>
              <a:rPr lang="en-US" altLang="en-US" sz="1800" b="1" kern="0" dirty="0">
                <a:solidFill>
                  <a:srgbClr val="004C97"/>
                </a:solidFill>
                <a:latin typeface="Helvetica" panose="020B0604020202020204" pitchFamily="34" charset="0"/>
                <a:ea typeface="+mn-ea"/>
                <a:cs typeface="Helvetica" panose="020B0604020202020204" pitchFamily="34" charset="0"/>
              </a:rPr>
              <a:t>fast</a:t>
            </a:r>
          </a:p>
          <a:p>
            <a:pPr lvl="1" defTabSz="914400">
              <a:spcBef>
                <a:spcPts val="500"/>
              </a:spcBef>
              <a:spcAft>
                <a:spcPts val="500"/>
              </a:spcAft>
              <a:buFontTx/>
              <a:buChar char="•"/>
              <a:defRPr/>
            </a:pPr>
            <a:r>
              <a:rPr lang="en-US" altLang="en-US" sz="1800" kern="0" dirty="0">
                <a:solidFill>
                  <a:srgbClr val="004C97"/>
                </a:solidFill>
                <a:latin typeface="Helvetica" panose="020B0604020202020204" pitchFamily="34" charset="0"/>
                <a:ea typeface="+mn-ea"/>
                <a:cs typeface="Helvetica" panose="020B0604020202020204" pitchFamily="34" charset="0"/>
              </a:rPr>
              <a:t>  Particles from muon decays deposit significant energy in the accelerator components and physics detectors</a:t>
            </a:r>
          </a:p>
          <a:p>
            <a:pPr lvl="1" defTabSz="914400">
              <a:spcBef>
                <a:spcPts val="500"/>
              </a:spcBef>
              <a:spcAft>
                <a:spcPts val="500"/>
              </a:spcAft>
              <a:buFontTx/>
              <a:buChar char="•"/>
              <a:defRPr/>
            </a:pPr>
            <a:r>
              <a:rPr lang="en-US" sz="1800" kern="0" dirty="0">
                <a:solidFill>
                  <a:srgbClr val="004C97"/>
                </a:solidFill>
                <a:latin typeface="Helvetica" panose="020B0604020202020204" pitchFamily="34" charset="0"/>
                <a:ea typeface="+mn-ea"/>
              </a:rPr>
              <a:t>  Neutrino induced radiation effects need to be mitigated </a:t>
            </a:r>
            <a:endParaRPr lang="en-US" dirty="0"/>
          </a:p>
        </p:txBody>
      </p:sp>
    </p:spTree>
    <p:extLst>
      <p:ext uri="{BB962C8B-B14F-4D97-AF65-F5344CB8AC3E}">
        <p14:creationId xmlns:p14="http://schemas.microsoft.com/office/powerpoint/2010/main" val="2557719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4" y="250807"/>
            <a:ext cx="4748504" cy="320908"/>
          </a:xfrm>
        </p:spPr>
        <p:txBody>
          <a:bodyPr/>
          <a:lstStyle/>
          <a:p>
            <a:r>
              <a:rPr lang="en-US" sz="2400"/>
              <a:t>Summary</a:t>
            </a:r>
            <a:endParaRPr lang="en-US" sz="2400" dirty="0"/>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30</a:t>
            </a:fld>
            <a:endParaRPr lang="en-US" dirty="0"/>
          </a:p>
        </p:txBody>
      </p:sp>
      <p:sp>
        <p:nvSpPr>
          <p:cNvPr id="9" name="Content Placeholder 5">
            <a:extLst>
              <a:ext uri="{FF2B5EF4-FFF2-40B4-BE49-F238E27FC236}">
                <a16:creationId xmlns:a16="http://schemas.microsoft.com/office/drawing/2014/main" id="{F4FF0503-3BC3-505E-DE98-30879FA9ABA1}"/>
              </a:ext>
            </a:extLst>
          </p:cNvPr>
          <p:cNvSpPr>
            <a:spLocks noGrp="1"/>
          </p:cNvSpPr>
          <p:nvPr>
            <p:ph idx="1"/>
          </p:nvPr>
        </p:nvSpPr>
        <p:spPr>
          <a:xfrm>
            <a:off x="309428" y="665715"/>
            <a:ext cx="8525143" cy="3812069"/>
          </a:xfrm>
          <a:noFill/>
        </p:spPr>
        <p:txBody>
          <a:bodyPr/>
          <a:lstStyle/>
          <a:p>
            <a:pPr marL="342900" marR="0" lvl="0" indent="-342900" algn="l" defTabSz="914400" rtl="0" eaLnBrk="1" fontAlgn="base" latinLnBrk="0" hangingPunct="1">
              <a:lnSpc>
                <a:spcPct val="100000"/>
              </a:lnSpc>
              <a:spcBef>
                <a:spcPts val="500"/>
              </a:spcBef>
              <a:spcAft>
                <a:spcPts val="500"/>
              </a:spcAft>
              <a:buClrTx/>
              <a:buSzTx/>
              <a:buFontTx/>
              <a:buChar char="•"/>
              <a:tabLst/>
              <a:defRPr/>
            </a:pPr>
            <a:r>
              <a:rPr lang="en-US" altLang="en-US" sz="2000" kern="0" dirty="0">
                <a:solidFill>
                  <a:schemeClr val="tx1"/>
                </a:solidFill>
                <a:latin typeface="Helvetica" panose="020B0604020202020204" pitchFamily="34" charset="0"/>
                <a:ea typeface="+mn-ea"/>
                <a:cs typeface="Helvetica" panose="020B0604020202020204" pitchFamily="34" charset="0"/>
              </a:rPr>
              <a:t>Muon Collider is an exciting future collider option. A machine that can provide </a:t>
            </a:r>
            <a:r>
              <a:rPr lang="en-US" altLang="en-US" sz="2000" kern="0" dirty="0">
                <a:solidFill>
                  <a:srgbClr val="FF0000"/>
                </a:solidFill>
                <a:latin typeface="Helvetica" panose="020B0604020202020204" pitchFamily="34" charset="0"/>
                <a:ea typeface="+mn-ea"/>
                <a:cs typeface="Helvetica" panose="020B0604020202020204" pitchFamily="34" charset="0"/>
              </a:rPr>
              <a:t>both precision and energy reach for future discoveries. </a:t>
            </a:r>
          </a:p>
          <a:p>
            <a:pPr marL="342900" marR="0" lvl="0" indent="-342900" algn="l" defTabSz="914400" rtl="0" eaLnBrk="1" fontAlgn="base" latinLnBrk="0" hangingPunct="1">
              <a:lnSpc>
                <a:spcPct val="100000"/>
              </a:lnSpc>
              <a:spcBef>
                <a:spcPts val="500"/>
              </a:spcBef>
              <a:spcAft>
                <a:spcPts val="500"/>
              </a:spcAft>
              <a:buClrTx/>
              <a:buSzTx/>
              <a:buFontTx/>
              <a:buChar char="•"/>
              <a:tabLst/>
              <a:defRPr/>
            </a:pPr>
            <a:r>
              <a:rPr lang="en-US" altLang="en-US" sz="2000" kern="0" dirty="0">
                <a:solidFill>
                  <a:schemeClr val="tx1"/>
                </a:solidFill>
                <a:latin typeface="Helvetica" panose="020B0604020202020204" pitchFamily="34" charset="0"/>
                <a:ea typeface="+mn-ea"/>
                <a:cs typeface="Helvetica" panose="020B0604020202020204" pitchFamily="34" charset="0"/>
              </a:rPr>
              <a:t>Requires major developments in accelerator and detector design, reconstruction, simulation and computing</a:t>
            </a:r>
          </a:p>
          <a:p>
            <a:pPr marL="342900" marR="0" lvl="0" indent="-342900" algn="l" defTabSz="914400" rtl="0" eaLnBrk="1" fontAlgn="base" latinLnBrk="0" hangingPunct="1">
              <a:lnSpc>
                <a:spcPct val="100000"/>
              </a:lnSpc>
              <a:spcBef>
                <a:spcPts val="500"/>
              </a:spcBef>
              <a:spcAft>
                <a:spcPts val="500"/>
              </a:spcAft>
              <a:buClrTx/>
              <a:buSzTx/>
              <a:buFontTx/>
              <a:buChar char="•"/>
              <a:tabLst/>
              <a:defRPr/>
            </a:pPr>
            <a:r>
              <a:rPr lang="en-US" altLang="en-US" sz="2000" kern="0" dirty="0">
                <a:solidFill>
                  <a:schemeClr val="tx1"/>
                </a:solidFill>
                <a:latin typeface="Helvetica" panose="020B0604020202020204" pitchFamily="34" charset="0"/>
                <a:ea typeface="+mn-ea"/>
                <a:cs typeface="Helvetica" panose="020B0604020202020204" pitchFamily="34" charset="0"/>
              </a:rPr>
              <a:t>Large synergies with muon-ion collider, neutrino, CLFV, Beam dump, DIS, </a:t>
            </a:r>
            <a:r>
              <a:rPr lang="en-US" altLang="en-US" sz="2000" kern="0" dirty="0" err="1">
                <a:solidFill>
                  <a:schemeClr val="tx1"/>
                </a:solidFill>
                <a:latin typeface="Helvetica" panose="020B0604020202020204" pitchFamily="34" charset="0"/>
                <a:ea typeface="+mn-ea"/>
                <a:cs typeface="Helvetica" panose="020B0604020202020204" pitchFamily="34" charset="0"/>
              </a:rPr>
              <a:t>etc</a:t>
            </a:r>
            <a:endParaRPr lang="en-US" altLang="en-US" sz="2000" kern="0" dirty="0">
              <a:solidFill>
                <a:schemeClr val="tx1"/>
              </a:solidFill>
              <a:latin typeface="Helvetica" panose="020B0604020202020204" pitchFamily="34" charset="0"/>
              <a:ea typeface="+mn-ea"/>
              <a:cs typeface="Helvetica" panose="020B0604020202020204" pitchFamily="34" charset="0"/>
            </a:endParaRPr>
          </a:p>
          <a:p>
            <a:pPr marL="342900" marR="0" lvl="0" indent="-342900" algn="l" defTabSz="914400" rtl="0" eaLnBrk="1" fontAlgn="base" latinLnBrk="0" hangingPunct="1">
              <a:lnSpc>
                <a:spcPct val="100000"/>
              </a:lnSpc>
              <a:spcBef>
                <a:spcPts val="500"/>
              </a:spcBef>
              <a:spcAft>
                <a:spcPts val="500"/>
              </a:spcAft>
              <a:buClrTx/>
              <a:buSzTx/>
              <a:buFontTx/>
              <a:buChar char="•"/>
              <a:tabLst/>
              <a:defRPr/>
            </a:pPr>
            <a:r>
              <a:rPr lang="en-US" altLang="en-US" sz="2000" kern="0" dirty="0">
                <a:solidFill>
                  <a:schemeClr val="tx1"/>
                </a:solidFill>
                <a:latin typeface="Helvetica" panose="020B0604020202020204" pitchFamily="34" charset="0"/>
                <a:ea typeface="+mn-ea"/>
                <a:cs typeface="Helvetica" panose="020B0604020202020204" pitchFamily="34" charset="0"/>
              </a:rPr>
              <a:t>P5 report opens the door for a strong R&amp;D program in the US </a:t>
            </a:r>
          </a:p>
          <a:p>
            <a:pPr marL="342900" marR="0" lvl="0" indent="-342900" algn="l" defTabSz="914400" rtl="0" eaLnBrk="1" fontAlgn="base" latinLnBrk="0" hangingPunct="1">
              <a:lnSpc>
                <a:spcPct val="100000"/>
              </a:lnSpc>
              <a:spcBef>
                <a:spcPts val="500"/>
              </a:spcBef>
              <a:spcAft>
                <a:spcPts val="500"/>
              </a:spcAft>
              <a:buClrTx/>
              <a:buSzTx/>
              <a:buFontTx/>
              <a:buChar char="•"/>
              <a:tabLst/>
              <a:defRPr/>
            </a:pPr>
            <a:r>
              <a:rPr lang="en-US" altLang="en-US" sz="2000" kern="0" dirty="0">
                <a:solidFill>
                  <a:schemeClr val="tx1"/>
                </a:solidFill>
                <a:latin typeface="Helvetica" panose="020B0604020202020204" pitchFamily="34" charset="0"/>
                <a:ea typeface="+mn-ea"/>
                <a:cs typeface="Helvetica" panose="020B0604020202020204" pitchFamily="34" charset="0"/>
              </a:rPr>
              <a:t>Next steps:</a:t>
            </a:r>
          </a:p>
          <a:p>
            <a:pPr marL="685799" lvl="2" indent="-342900" defTabSz="914400">
              <a:spcBef>
                <a:spcPts val="500"/>
              </a:spcBef>
              <a:spcAft>
                <a:spcPts val="500"/>
              </a:spcAft>
              <a:buFontTx/>
              <a:buChar char="•"/>
              <a:defRPr/>
            </a:pPr>
            <a:r>
              <a:rPr lang="en-US" altLang="en-US" sz="1600" kern="0" dirty="0">
                <a:solidFill>
                  <a:schemeClr val="tx1"/>
                </a:solidFill>
                <a:latin typeface="Helvetica" panose="020B0604020202020204" pitchFamily="34" charset="0"/>
                <a:ea typeface="+mn-ea"/>
                <a:cs typeface="Helvetica" panose="020B0604020202020204" pitchFamily="34" charset="0"/>
              </a:rPr>
              <a:t>Understand funding mechanisms </a:t>
            </a:r>
          </a:p>
          <a:p>
            <a:pPr marL="685799" lvl="2" indent="-342900" defTabSz="914400">
              <a:spcBef>
                <a:spcPts val="500"/>
              </a:spcBef>
              <a:spcAft>
                <a:spcPts val="500"/>
              </a:spcAft>
              <a:buFontTx/>
              <a:buChar char="•"/>
              <a:defRPr/>
            </a:pPr>
            <a:r>
              <a:rPr lang="en-US" altLang="en-US" sz="1600" kern="0" dirty="0">
                <a:solidFill>
                  <a:schemeClr val="tx1"/>
                </a:solidFill>
                <a:latin typeface="Helvetica" panose="020B0604020202020204" pitchFamily="34" charset="0"/>
                <a:ea typeface="+mn-ea"/>
                <a:cs typeface="Helvetica" panose="020B0604020202020204" pitchFamily="34" charset="0"/>
              </a:rPr>
              <a:t>Organization of US efforts </a:t>
            </a:r>
          </a:p>
          <a:p>
            <a:pPr marL="685799" lvl="2" indent="-342900" defTabSz="914400">
              <a:spcBef>
                <a:spcPts val="500"/>
              </a:spcBef>
              <a:spcAft>
                <a:spcPts val="500"/>
              </a:spcAft>
              <a:buFontTx/>
              <a:buChar char="•"/>
              <a:defRPr/>
            </a:pPr>
            <a:r>
              <a:rPr lang="en-US" altLang="en-US" sz="1600" kern="0" dirty="0">
                <a:solidFill>
                  <a:schemeClr val="tx1"/>
                </a:solidFill>
                <a:latin typeface="Helvetica" panose="020B0604020202020204" pitchFamily="34" charset="0"/>
                <a:ea typeface="+mn-ea"/>
                <a:cs typeface="Helvetica" panose="020B0604020202020204" pitchFamily="34" charset="0"/>
              </a:rPr>
              <a:t>Refine the R&amp;D program in both accelerator and detector</a:t>
            </a:r>
          </a:p>
          <a:p>
            <a:pPr marL="0" indent="0">
              <a:spcBef>
                <a:spcPts val="600"/>
              </a:spcBef>
              <a:spcAft>
                <a:spcPts val="600"/>
              </a:spcAft>
              <a:buNone/>
            </a:pPr>
            <a:endParaRPr lang="en-US" sz="2000" dirty="0">
              <a:solidFill>
                <a:schemeClr val="tx1"/>
              </a:solidFill>
            </a:endParaRPr>
          </a:p>
        </p:txBody>
      </p:sp>
    </p:spTree>
    <p:extLst>
      <p:ext uri="{BB962C8B-B14F-4D97-AF65-F5344CB8AC3E}">
        <p14:creationId xmlns:p14="http://schemas.microsoft.com/office/powerpoint/2010/main" val="16155724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4" y="250807"/>
            <a:ext cx="3303614" cy="320908"/>
          </a:xfrm>
        </p:spPr>
        <p:txBody>
          <a:bodyPr/>
          <a:lstStyle/>
          <a:p>
            <a:r>
              <a:rPr lang="en-US" sz="1950" dirty="0"/>
              <a:t>Backup</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31</a:t>
            </a:fld>
            <a:endParaRPr lang="en-US" dirty="0"/>
          </a:p>
        </p:txBody>
      </p:sp>
    </p:spTree>
    <p:extLst>
      <p:ext uri="{BB962C8B-B14F-4D97-AF65-F5344CB8AC3E}">
        <p14:creationId xmlns:p14="http://schemas.microsoft.com/office/powerpoint/2010/main" val="20183830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803073" cy="320908"/>
          </a:xfrm>
        </p:spPr>
        <p:txBody>
          <a:bodyPr/>
          <a:lstStyle/>
          <a:p>
            <a:r>
              <a:rPr lang="en-US" sz="2400" dirty="0"/>
              <a:t>Is there a gap?</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32</a:t>
            </a:fld>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2" name="Content Placeholder 1">
            <a:extLst>
              <a:ext uri="{FF2B5EF4-FFF2-40B4-BE49-F238E27FC236}">
                <a16:creationId xmlns:a16="http://schemas.microsoft.com/office/drawing/2014/main" id="{44292E2E-467C-B269-269F-D63D2B165F99}"/>
              </a:ext>
            </a:extLst>
          </p:cNvPr>
          <p:cNvSpPr txBox="1">
            <a:spLocks/>
          </p:cNvSpPr>
          <p:nvPr/>
        </p:nvSpPr>
        <p:spPr>
          <a:xfrm>
            <a:off x="320515" y="632642"/>
            <a:ext cx="8502973" cy="5338500"/>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sz="1400" dirty="0">
              <a:solidFill>
                <a:srgbClr val="50504E"/>
              </a:solidFill>
              <a:sym typeface="Wingdings" pitchFamily="2" charset="2"/>
            </a:endParaRPr>
          </a:p>
          <a:p>
            <a:pPr lvl="1"/>
            <a:endParaRPr lang="en-US" dirty="0">
              <a:solidFill>
                <a:srgbClr val="50504E"/>
              </a:solidFill>
            </a:endParaRPr>
          </a:p>
          <a:p>
            <a:pPr lvl="1"/>
            <a:endParaRPr lang="en-US" dirty="0"/>
          </a:p>
        </p:txBody>
      </p:sp>
      <p:sp>
        <p:nvSpPr>
          <p:cNvPr id="10" name="Content Placeholder 1">
            <a:extLst>
              <a:ext uri="{FF2B5EF4-FFF2-40B4-BE49-F238E27FC236}">
                <a16:creationId xmlns:a16="http://schemas.microsoft.com/office/drawing/2014/main" id="{AB7F28CF-9860-384C-6114-21636DE89360}"/>
              </a:ext>
            </a:extLst>
          </p:cNvPr>
          <p:cNvSpPr txBox="1">
            <a:spLocks/>
          </p:cNvSpPr>
          <p:nvPr/>
        </p:nvSpPr>
        <p:spPr>
          <a:xfrm>
            <a:off x="222250" y="662750"/>
            <a:ext cx="8789548"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dirty="0">
              <a:latin typeface="Helvetica" pitchFamily="2" charset="0"/>
            </a:endParaRPr>
          </a:p>
          <a:p>
            <a:pPr lvl="1"/>
            <a:endParaRPr lang="en-US" dirty="0">
              <a:latin typeface="Helvetica" pitchFamily="2" charset="0"/>
            </a:endParaRPr>
          </a:p>
        </p:txBody>
      </p:sp>
      <p:sp>
        <p:nvSpPr>
          <p:cNvPr id="11" name="TextBox 10">
            <a:extLst>
              <a:ext uri="{FF2B5EF4-FFF2-40B4-BE49-F238E27FC236}">
                <a16:creationId xmlns:a16="http://schemas.microsoft.com/office/drawing/2014/main" id="{E1DF1A86-520D-10D5-9DCB-D726CDC9F81F}"/>
              </a:ext>
            </a:extLst>
          </p:cNvPr>
          <p:cNvSpPr txBox="1"/>
          <p:nvPr/>
        </p:nvSpPr>
        <p:spPr>
          <a:xfrm>
            <a:off x="2364563" y="3354863"/>
            <a:ext cx="2491195" cy="461665"/>
          </a:xfrm>
          <a:prstGeom prst="rect">
            <a:avLst/>
          </a:prstGeom>
          <a:noFill/>
        </p:spPr>
        <p:txBody>
          <a:bodyPr wrap="none" rtlCol="0">
            <a:spAutoFit/>
          </a:bodyPr>
          <a:lstStyle/>
          <a:p>
            <a:r>
              <a:rPr lang="en-US" dirty="0"/>
              <a:t>Electroweak Scale </a:t>
            </a:r>
          </a:p>
        </p:txBody>
      </p:sp>
      <p:cxnSp>
        <p:nvCxnSpPr>
          <p:cNvPr id="16" name="Straight Connector 15">
            <a:extLst>
              <a:ext uri="{FF2B5EF4-FFF2-40B4-BE49-F238E27FC236}">
                <a16:creationId xmlns:a16="http://schemas.microsoft.com/office/drawing/2014/main" id="{AB5179EA-118A-9CE8-B7FD-943655229002}"/>
              </a:ext>
            </a:extLst>
          </p:cNvPr>
          <p:cNvCxnSpPr/>
          <p:nvPr/>
        </p:nvCxnSpPr>
        <p:spPr>
          <a:xfrm>
            <a:off x="2454215" y="2992766"/>
            <a:ext cx="3881352" cy="0"/>
          </a:xfrm>
          <a:prstGeom prst="line">
            <a:avLst/>
          </a:prstGeom>
        </p:spPr>
        <p:style>
          <a:lnRef idx="2">
            <a:schemeClr val="dk1"/>
          </a:lnRef>
          <a:fillRef idx="0">
            <a:schemeClr val="dk1"/>
          </a:fillRef>
          <a:effectRef idx="1">
            <a:schemeClr val="dk1"/>
          </a:effectRef>
          <a:fontRef idx="minor">
            <a:schemeClr val="tx1"/>
          </a:fontRef>
        </p:style>
      </p:cxnSp>
      <p:cxnSp>
        <p:nvCxnSpPr>
          <p:cNvPr id="17" name="Straight Connector 16">
            <a:extLst>
              <a:ext uri="{FF2B5EF4-FFF2-40B4-BE49-F238E27FC236}">
                <a16:creationId xmlns:a16="http://schemas.microsoft.com/office/drawing/2014/main" id="{B28A5934-EA49-C169-A307-E9ABDE3D6197}"/>
              </a:ext>
            </a:extLst>
          </p:cNvPr>
          <p:cNvCxnSpPr/>
          <p:nvPr/>
        </p:nvCxnSpPr>
        <p:spPr>
          <a:xfrm>
            <a:off x="2359480" y="1184560"/>
            <a:ext cx="3881352" cy="0"/>
          </a:xfrm>
          <a:prstGeom prst="line">
            <a:avLst/>
          </a:prstGeom>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7BFC98EF-3CEE-22D5-D691-DCDFAAE9F130}"/>
              </a:ext>
            </a:extLst>
          </p:cNvPr>
          <p:cNvSpPr txBox="1"/>
          <p:nvPr/>
        </p:nvSpPr>
        <p:spPr>
          <a:xfrm>
            <a:off x="2385995" y="2580555"/>
            <a:ext cx="636585" cy="461665"/>
          </a:xfrm>
          <a:prstGeom prst="rect">
            <a:avLst/>
          </a:prstGeom>
          <a:noFill/>
        </p:spPr>
        <p:txBody>
          <a:bodyPr wrap="none" rtlCol="0">
            <a:spAutoFit/>
          </a:bodyPr>
          <a:lstStyle/>
          <a:p>
            <a:r>
              <a:rPr lang="en-US" dirty="0" err="1"/>
              <a:t>TeV</a:t>
            </a:r>
            <a:endParaRPr lang="en-US" dirty="0"/>
          </a:p>
        </p:txBody>
      </p:sp>
      <p:sp>
        <p:nvSpPr>
          <p:cNvPr id="19" name="TextBox 18">
            <a:extLst>
              <a:ext uri="{FF2B5EF4-FFF2-40B4-BE49-F238E27FC236}">
                <a16:creationId xmlns:a16="http://schemas.microsoft.com/office/drawing/2014/main" id="{2E7FC92E-054E-DB7A-5A20-D82CA2D8C6E2}"/>
              </a:ext>
            </a:extLst>
          </p:cNvPr>
          <p:cNvSpPr txBox="1"/>
          <p:nvPr/>
        </p:nvSpPr>
        <p:spPr>
          <a:xfrm>
            <a:off x="2256950" y="746828"/>
            <a:ext cx="1016497" cy="461665"/>
          </a:xfrm>
          <a:prstGeom prst="rect">
            <a:avLst/>
          </a:prstGeom>
          <a:noFill/>
        </p:spPr>
        <p:txBody>
          <a:bodyPr wrap="none" rtlCol="0">
            <a:spAutoFit/>
          </a:bodyPr>
          <a:lstStyle/>
          <a:p>
            <a:r>
              <a:rPr lang="en-US" dirty="0"/>
              <a:t>10 </a:t>
            </a:r>
            <a:r>
              <a:rPr lang="en-US" dirty="0" err="1"/>
              <a:t>TeV</a:t>
            </a:r>
            <a:endParaRPr lang="en-US" dirty="0"/>
          </a:p>
        </p:txBody>
      </p:sp>
      <p:cxnSp>
        <p:nvCxnSpPr>
          <p:cNvPr id="22" name="Straight Connector 21">
            <a:extLst>
              <a:ext uri="{FF2B5EF4-FFF2-40B4-BE49-F238E27FC236}">
                <a16:creationId xmlns:a16="http://schemas.microsoft.com/office/drawing/2014/main" id="{AD2F898B-DEBF-26D2-1D11-E08190275B47}"/>
              </a:ext>
            </a:extLst>
          </p:cNvPr>
          <p:cNvCxnSpPr/>
          <p:nvPr/>
        </p:nvCxnSpPr>
        <p:spPr>
          <a:xfrm>
            <a:off x="2454215" y="3784340"/>
            <a:ext cx="3881352" cy="0"/>
          </a:xfrm>
          <a:prstGeom prst="line">
            <a:avLst/>
          </a:prstGeom>
        </p:spPr>
        <p:style>
          <a:lnRef idx="2">
            <a:schemeClr val="dk1"/>
          </a:lnRef>
          <a:fillRef idx="0">
            <a:schemeClr val="dk1"/>
          </a:fillRef>
          <a:effectRef idx="1">
            <a:schemeClr val="dk1"/>
          </a:effectRef>
          <a:fontRef idx="minor">
            <a:schemeClr val="tx1"/>
          </a:fontRef>
        </p:style>
      </p:cxnSp>
      <p:sp>
        <p:nvSpPr>
          <p:cNvPr id="23" name="Cloud 22">
            <a:extLst>
              <a:ext uri="{FF2B5EF4-FFF2-40B4-BE49-F238E27FC236}">
                <a16:creationId xmlns:a16="http://schemas.microsoft.com/office/drawing/2014/main" id="{08B524B0-8089-DA44-B6F4-A587CF2E5F62}"/>
              </a:ext>
            </a:extLst>
          </p:cNvPr>
          <p:cNvSpPr/>
          <p:nvPr/>
        </p:nvSpPr>
        <p:spPr>
          <a:xfrm>
            <a:off x="3104728" y="893247"/>
            <a:ext cx="2542713" cy="998323"/>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800" dirty="0">
                <a:solidFill>
                  <a:schemeClr val="tx1">
                    <a:lumMod val="60000"/>
                    <a:lumOff val="40000"/>
                  </a:schemeClr>
                </a:solidFill>
              </a:rPr>
              <a:t>What if New Physics is here???</a:t>
            </a:r>
          </a:p>
        </p:txBody>
      </p:sp>
      <p:sp>
        <p:nvSpPr>
          <p:cNvPr id="24" name="Oval 23">
            <a:extLst>
              <a:ext uri="{FF2B5EF4-FFF2-40B4-BE49-F238E27FC236}">
                <a16:creationId xmlns:a16="http://schemas.microsoft.com/office/drawing/2014/main" id="{35D0CC44-05B5-4742-620D-35AFAF8F80D1}"/>
              </a:ext>
            </a:extLst>
          </p:cNvPr>
          <p:cNvSpPr/>
          <p:nvPr/>
        </p:nvSpPr>
        <p:spPr>
          <a:xfrm>
            <a:off x="4904891" y="3392797"/>
            <a:ext cx="1704562" cy="713659"/>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800" dirty="0"/>
              <a:t>LHC Higgs</a:t>
            </a:r>
          </a:p>
        </p:txBody>
      </p:sp>
      <p:sp>
        <p:nvSpPr>
          <p:cNvPr id="25" name="Oval 24">
            <a:extLst>
              <a:ext uri="{FF2B5EF4-FFF2-40B4-BE49-F238E27FC236}">
                <a16:creationId xmlns:a16="http://schemas.microsoft.com/office/drawing/2014/main" id="{99A14FEF-8240-7AAA-A3CE-0F34A792EB6C}"/>
              </a:ext>
            </a:extLst>
          </p:cNvPr>
          <p:cNvSpPr/>
          <p:nvPr/>
        </p:nvSpPr>
        <p:spPr>
          <a:xfrm>
            <a:off x="3269510" y="2580555"/>
            <a:ext cx="1704562" cy="713659"/>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800" dirty="0"/>
              <a:t>LHC Searches</a:t>
            </a:r>
          </a:p>
        </p:txBody>
      </p:sp>
      <p:sp>
        <p:nvSpPr>
          <p:cNvPr id="27" name="Arc 26">
            <a:extLst>
              <a:ext uri="{FF2B5EF4-FFF2-40B4-BE49-F238E27FC236}">
                <a16:creationId xmlns:a16="http://schemas.microsoft.com/office/drawing/2014/main" id="{8CB60A8B-7E3A-E0CF-CA39-3025EC657745}"/>
              </a:ext>
            </a:extLst>
          </p:cNvPr>
          <p:cNvSpPr/>
          <p:nvPr/>
        </p:nvSpPr>
        <p:spPr>
          <a:xfrm rot="1934454">
            <a:off x="3711105" y="1314197"/>
            <a:ext cx="2162186" cy="2994377"/>
          </a:xfrm>
          <a:prstGeom prst="arc">
            <a:avLst>
              <a:gd name="adj1" fmla="val 16200000"/>
              <a:gd name="adj2" fmla="val 0"/>
            </a:avLst>
          </a:prstGeom>
          <a:noFill/>
          <a:ln w="25400" cap="flat">
            <a:solidFill>
              <a:srgbClr val="000000"/>
            </a:solidFill>
            <a:prstDash val="solid"/>
            <a:round/>
            <a:headEnd type="triangle" w="med" len="med"/>
            <a:tailEnd type="none" w="med" len="me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3" name="TextBox 2">
            <a:extLst>
              <a:ext uri="{FF2B5EF4-FFF2-40B4-BE49-F238E27FC236}">
                <a16:creationId xmlns:a16="http://schemas.microsoft.com/office/drawing/2014/main" id="{D6F10D3E-1120-1BD4-4D4C-CA06B9A9E459}"/>
              </a:ext>
            </a:extLst>
          </p:cNvPr>
          <p:cNvSpPr txBox="1"/>
          <p:nvPr/>
        </p:nvSpPr>
        <p:spPr>
          <a:xfrm>
            <a:off x="6265954" y="131668"/>
            <a:ext cx="2878046" cy="1200329"/>
          </a:xfrm>
          <a:prstGeom prst="rect">
            <a:avLst/>
          </a:prstGeom>
          <a:noFill/>
        </p:spPr>
        <p:txBody>
          <a:bodyPr wrap="square" rtlCol="0">
            <a:spAutoFit/>
          </a:bodyPr>
          <a:lstStyle/>
          <a:p>
            <a:r>
              <a:rPr lang="en-US" dirty="0"/>
              <a:t>We need more energy and more precision!</a:t>
            </a:r>
          </a:p>
        </p:txBody>
      </p:sp>
      <p:sp>
        <p:nvSpPr>
          <p:cNvPr id="6" name="Arc 5">
            <a:extLst>
              <a:ext uri="{FF2B5EF4-FFF2-40B4-BE49-F238E27FC236}">
                <a16:creationId xmlns:a16="http://schemas.microsoft.com/office/drawing/2014/main" id="{A6EB4240-5DCD-6435-EA9D-46CC84271776}"/>
              </a:ext>
            </a:extLst>
          </p:cNvPr>
          <p:cNvSpPr/>
          <p:nvPr/>
        </p:nvSpPr>
        <p:spPr>
          <a:xfrm rot="7715635" flipV="1">
            <a:off x="3648996" y="1941736"/>
            <a:ext cx="881173" cy="628211"/>
          </a:xfrm>
          <a:prstGeom prst="arc">
            <a:avLst>
              <a:gd name="adj1" fmla="val 16200000"/>
              <a:gd name="adj2" fmla="val 0"/>
            </a:avLst>
          </a:prstGeom>
          <a:noFill/>
          <a:ln w="25400" cap="flat">
            <a:solidFill>
              <a:srgbClr val="000000"/>
            </a:solidFill>
            <a:prstDash val="solid"/>
            <a:round/>
            <a:headEnd type="triangle" w="med" len="med"/>
            <a:tailEnd type="none" w="med" len="me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Tree>
    <p:extLst>
      <p:ext uri="{BB962C8B-B14F-4D97-AF65-F5344CB8AC3E}">
        <p14:creationId xmlns:p14="http://schemas.microsoft.com/office/powerpoint/2010/main" val="15221724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254586" cy="320908"/>
          </a:xfrm>
        </p:spPr>
        <p:txBody>
          <a:bodyPr/>
          <a:lstStyle/>
          <a:p>
            <a:r>
              <a:rPr lang="en-US" sz="2400" dirty="0"/>
              <a:t>We need a shift of paradigm!</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33</a:t>
            </a:fld>
            <a:endParaRPr lang="en-US" dirty="0"/>
          </a:p>
        </p:txBody>
      </p:sp>
      <p:sp>
        <p:nvSpPr>
          <p:cNvPr id="12" name="Content Placeholder 1">
            <a:extLst>
              <a:ext uri="{FF2B5EF4-FFF2-40B4-BE49-F238E27FC236}">
                <a16:creationId xmlns:a16="http://schemas.microsoft.com/office/drawing/2014/main" id="{58B422DE-7649-5FD9-5751-34ED949B549C}"/>
              </a:ext>
            </a:extLst>
          </p:cNvPr>
          <p:cNvSpPr txBox="1">
            <a:spLocks noGrp="1"/>
          </p:cNvSpPr>
          <p:nvPr>
            <p:ph idx="1"/>
          </p:nvPr>
        </p:nvSpPr>
        <p:spPr>
          <a:xfrm>
            <a:off x="249238" y="1084036"/>
            <a:ext cx="8672512" cy="3794125"/>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endParaRPr lang="en-US" dirty="0">
              <a:solidFill>
                <a:schemeClr val="tx1"/>
              </a:solidFill>
            </a:endParaRPr>
          </a:p>
          <a:p>
            <a:pPr lvl="1"/>
            <a:endParaRPr lang="en-US" dirty="0">
              <a:solidFill>
                <a:schemeClr val="tx1"/>
              </a:solidFill>
            </a:endParaRPr>
          </a:p>
          <a:p>
            <a:pPr marL="57150" indent="0">
              <a:buNone/>
            </a:pPr>
            <a:endParaRPr lang="en-US" sz="1600" dirty="0"/>
          </a:p>
          <a:p>
            <a:pPr marL="457200" lvl="1" indent="0">
              <a:buNone/>
            </a:pPr>
            <a:endParaRPr lang="en-US" dirty="0"/>
          </a:p>
          <a:p>
            <a:pPr marL="457200" lvl="1" indent="0">
              <a:buNone/>
            </a:pPr>
            <a:endParaRPr lang="en-US" dirty="0"/>
          </a:p>
          <a:p>
            <a:pPr lvl="1"/>
            <a:endParaRPr lang="en-US" dirty="0"/>
          </a:p>
          <a:p>
            <a:pPr lvl="1"/>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8" name="We have no idea exactly what DM is other than it appears to act like matter gravitationally">
            <a:extLst>
              <a:ext uri="{FF2B5EF4-FFF2-40B4-BE49-F238E27FC236}">
                <a16:creationId xmlns:a16="http://schemas.microsoft.com/office/drawing/2014/main" id="{7A4331D5-2A54-F6B8-58F4-5210BF37A345}"/>
              </a:ext>
            </a:extLst>
          </p:cNvPr>
          <p:cNvSpPr txBox="1">
            <a:spLocks/>
          </p:cNvSpPr>
          <p:nvPr/>
        </p:nvSpPr>
        <p:spPr>
          <a:xfrm>
            <a:off x="636588" y="1626117"/>
            <a:ext cx="8082083" cy="2739723"/>
          </a:xfrm>
          <a:prstGeom prst="rect">
            <a:avLst/>
          </a:prstGeom>
        </p:spPr>
        <p:txBody>
          <a:bodyPr lIns="0" tIns="0" rIns="0" bIns="0" anchor="b" anchorCtr="0"/>
          <a:lstStyle>
            <a:lvl1pPr algn="l" defTabSz="520065" rtl="0" eaLnBrk="1" fontAlgn="base" hangingPunct="1">
              <a:spcBef>
                <a:spcPct val="0"/>
              </a:spcBef>
              <a:spcAft>
                <a:spcPct val="0"/>
              </a:spcAft>
              <a:defRPr sz="7056"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endParaRPr lang="en-US" sz="1600" dirty="0"/>
          </a:p>
        </p:txBody>
      </p:sp>
      <p:grpSp>
        <p:nvGrpSpPr>
          <p:cNvPr id="2" name="Group 1">
            <a:extLst>
              <a:ext uri="{FF2B5EF4-FFF2-40B4-BE49-F238E27FC236}">
                <a16:creationId xmlns:a16="http://schemas.microsoft.com/office/drawing/2014/main" id="{E35356E0-E73F-76F2-7727-66F2BE8DC123}"/>
              </a:ext>
            </a:extLst>
          </p:cNvPr>
          <p:cNvGrpSpPr/>
          <p:nvPr/>
        </p:nvGrpSpPr>
        <p:grpSpPr>
          <a:xfrm>
            <a:off x="2783984" y="490936"/>
            <a:ext cx="3656727" cy="2150012"/>
            <a:chOff x="2057400" y="2487520"/>
            <a:chExt cx="4724400" cy="3036797"/>
          </a:xfrm>
          <a:effectLst>
            <a:outerShdw blurRad="63500" sx="102000" sy="102000" algn="ctr" rotWithShape="0">
              <a:prstClr val="black">
                <a:alpha val="40000"/>
              </a:prstClr>
            </a:outerShdw>
          </a:effectLst>
        </p:grpSpPr>
        <p:cxnSp>
          <p:nvCxnSpPr>
            <p:cNvPr id="9" name="Straight Arrow Connector 8">
              <a:extLst>
                <a:ext uri="{FF2B5EF4-FFF2-40B4-BE49-F238E27FC236}">
                  <a16:creationId xmlns:a16="http://schemas.microsoft.com/office/drawing/2014/main" id="{84C94163-0FF3-A60E-FD87-D45709769610}"/>
                </a:ext>
              </a:extLst>
            </p:cNvPr>
            <p:cNvCxnSpPr/>
            <p:nvPr/>
          </p:nvCxnSpPr>
          <p:spPr>
            <a:xfrm>
              <a:off x="2171700" y="4229100"/>
              <a:ext cx="1104900" cy="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AA914AC-AA95-10B0-C4F9-B55A80C92E82}"/>
                </a:ext>
              </a:extLst>
            </p:cNvPr>
            <p:cNvCxnSpPr/>
            <p:nvPr/>
          </p:nvCxnSpPr>
          <p:spPr>
            <a:xfrm flipH="1">
              <a:off x="5486400" y="4229100"/>
              <a:ext cx="1104900" cy="0"/>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6847112-876E-C868-C55D-5FA67D657996}"/>
                </a:ext>
              </a:extLst>
            </p:cNvPr>
            <p:cNvCxnSpPr/>
            <p:nvPr/>
          </p:nvCxnSpPr>
          <p:spPr>
            <a:xfrm>
              <a:off x="2171700" y="4233582"/>
              <a:ext cx="4419600"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9BB8411-4DD6-603A-DB50-15D80156AE29}"/>
                </a:ext>
              </a:extLst>
            </p:cNvPr>
            <p:cNvSpPr txBox="1"/>
            <p:nvPr/>
          </p:nvSpPr>
          <p:spPr>
            <a:xfrm>
              <a:off x="2057400" y="3807145"/>
              <a:ext cx="1066800" cy="369332"/>
            </a:xfrm>
            <a:prstGeom prst="rect">
              <a:avLst/>
            </a:prstGeom>
            <a:noFill/>
          </p:spPr>
          <p:txBody>
            <a:bodyPr wrap="square" rtlCol="0">
              <a:spAutoFit/>
            </a:bodyPr>
            <a:lstStyle/>
            <a:p>
              <a:r>
                <a:rPr lang="en-US" sz="1800" dirty="0">
                  <a:latin typeface="+mn-lt"/>
                </a:rPr>
                <a:t>proton</a:t>
              </a:r>
            </a:p>
          </p:txBody>
        </p:sp>
        <p:sp>
          <p:nvSpPr>
            <p:cNvPr id="15" name="TextBox 14">
              <a:extLst>
                <a:ext uri="{FF2B5EF4-FFF2-40B4-BE49-F238E27FC236}">
                  <a16:creationId xmlns:a16="http://schemas.microsoft.com/office/drawing/2014/main" id="{AEF80478-EB02-8202-DE42-80733FCFEEDD}"/>
                </a:ext>
              </a:extLst>
            </p:cNvPr>
            <p:cNvSpPr txBox="1"/>
            <p:nvPr/>
          </p:nvSpPr>
          <p:spPr>
            <a:xfrm>
              <a:off x="5715000" y="3807145"/>
              <a:ext cx="1066800" cy="369332"/>
            </a:xfrm>
            <a:prstGeom prst="rect">
              <a:avLst/>
            </a:prstGeom>
            <a:noFill/>
          </p:spPr>
          <p:txBody>
            <a:bodyPr wrap="square" rtlCol="0">
              <a:spAutoFit/>
            </a:bodyPr>
            <a:lstStyle/>
            <a:p>
              <a:r>
                <a:rPr lang="en-US" sz="1800" dirty="0">
                  <a:latin typeface="+mn-lt"/>
                </a:rPr>
                <a:t>proton</a:t>
              </a:r>
            </a:p>
          </p:txBody>
        </p:sp>
        <p:cxnSp>
          <p:nvCxnSpPr>
            <p:cNvPr id="16" name="Straight Arrow Connector 15">
              <a:extLst>
                <a:ext uri="{FF2B5EF4-FFF2-40B4-BE49-F238E27FC236}">
                  <a16:creationId xmlns:a16="http://schemas.microsoft.com/office/drawing/2014/main" id="{B0A8A3E2-BB1D-6032-CA41-EF0E18E032F3}"/>
                </a:ext>
              </a:extLst>
            </p:cNvPr>
            <p:cNvCxnSpPr/>
            <p:nvPr/>
          </p:nvCxnSpPr>
          <p:spPr>
            <a:xfrm flipH="1" flipV="1">
              <a:off x="3695700" y="2895600"/>
              <a:ext cx="647700" cy="1280877"/>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92459DE-CEFD-0E59-F7C7-02281E6CDFBD}"/>
                </a:ext>
              </a:extLst>
            </p:cNvPr>
            <p:cNvCxnSpPr/>
            <p:nvPr/>
          </p:nvCxnSpPr>
          <p:spPr>
            <a:xfrm flipH="1" flipV="1">
              <a:off x="4286250" y="2943877"/>
              <a:ext cx="57150" cy="1184321"/>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D15F82F-0FC9-F7F8-F0A2-C3DF85955436}"/>
                </a:ext>
              </a:extLst>
            </p:cNvPr>
            <p:cNvCxnSpPr/>
            <p:nvPr/>
          </p:nvCxnSpPr>
          <p:spPr>
            <a:xfrm flipV="1">
              <a:off x="4343400" y="2487520"/>
              <a:ext cx="648260" cy="1640678"/>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3B1269E-4D54-0C1B-4F46-177EE648755D}"/>
                </a:ext>
              </a:extLst>
            </p:cNvPr>
            <p:cNvCxnSpPr/>
            <p:nvPr/>
          </p:nvCxnSpPr>
          <p:spPr>
            <a:xfrm>
              <a:off x="4345641" y="4141645"/>
              <a:ext cx="1866900" cy="571499"/>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FD8D862-5488-9026-0AB9-13C227EAA99A}"/>
                </a:ext>
              </a:extLst>
            </p:cNvPr>
            <p:cNvCxnSpPr/>
            <p:nvPr/>
          </p:nvCxnSpPr>
          <p:spPr>
            <a:xfrm flipH="1">
              <a:off x="3376612" y="4176475"/>
              <a:ext cx="942975" cy="95469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55388EB-8BDF-8DA6-2C18-A7947CAFF4F0}"/>
                </a:ext>
              </a:extLst>
            </p:cNvPr>
            <p:cNvCxnSpPr/>
            <p:nvPr/>
          </p:nvCxnSpPr>
          <p:spPr>
            <a:xfrm>
              <a:off x="4334996" y="4166116"/>
              <a:ext cx="217954" cy="1358201"/>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12-Point Star 21">
              <a:extLst>
                <a:ext uri="{FF2B5EF4-FFF2-40B4-BE49-F238E27FC236}">
                  <a16:creationId xmlns:a16="http://schemas.microsoft.com/office/drawing/2014/main" id="{6FC3696F-A2FF-3F4C-7433-62808EFA155E}"/>
                </a:ext>
              </a:extLst>
            </p:cNvPr>
            <p:cNvSpPr/>
            <p:nvPr/>
          </p:nvSpPr>
          <p:spPr>
            <a:xfrm>
              <a:off x="3695700" y="3619500"/>
              <a:ext cx="1295400" cy="1219200"/>
            </a:xfrm>
            <a:prstGeom prst="star12">
              <a:avLst>
                <a:gd name="adj" fmla="val 22794"/>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Box 22">
            <a:extLst>
              <a:ext uri="{FF2B5EF4-FFF2-40B4-BE49-F238E27FC236}">
                <a16:creationId xmlns:a16="http://schemas.microsoft.com/office/drawing/2014/main" id="{6AB160DB-CD78-77A8-B5EF-4F6E38F5C8E6}"/>
              </a:ext>
            </a:extLst>
          </p:cNvPr>
          <p:cNvSpPr txBox="1"/>
          <p:nvPr/>
        </p:nvSpPr>
        <p:spPr>
          <a:xfrm>
            <a:off x="5656797" y="1467990"/>
            <a:ext cx="1019831" cy="533479"/>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none" lIns="50800" tIns="50800" rIns="50800" bIns="50800" numCol="1" spcCol="38100" rtlCol="0" anchor="ctr">
            <a:spAutoFit/>
          </a:bodyPr>
          <a:lstStyle/>
          <a:p>
            <a:pPr marL="40639" marR="40639" indent="0" algn="l" defTabSz="9144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
                  <a:solidFill>
                    <a:srgbClr val="000000"/>
                  </a:solidFill>
                </a:uFill>
                <a:latin typeface="Gill Sans"/>
                <a:ea typeface="Gill Sans"/>
                <a:cs typeface="Gill Sans"/>
                <a:sym typeface="Gill Sans"/>
              </a:rPr>
              <a:t>muon</a:t>
            </a:r>
          </a:p>
        </p:txBody>
      </p:sp>
      <p:sp>
        <p:nvSpPr>
          <p:cNvPr id="24" name="TextBox 23">
            <a:extLst>
              <a:ext uri="{FF2B5EF4-FFF2-40B4-BE49-F238E27FC236}">
                <a16:creationId xmlns:a16="http://schemas.microsoft.com/office/drawing/2014/main" id="{7EB65D5D-DF2E-B081-4D2B-9170026863F8}"/>
              </a:ext>
            </a:extLst>
          </p:cNvPr>
          <p:cNvSpPr txBox="1"/>
          <p:nvPr/>
        </p:nvSpPr>
        <p:spPr>
          <a:xfrm>
            <a:off x="2470881" y="1442066"/>
            <a:ext cx="1019831" cy="533479"/>
          </a:xfrm>
          <a:prstGeom prst="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none" lIns="50800" tIns="50800" rIns="50800" bIns="50800" numCol="1" spcCol="38100" rtlCol="0" anchor="ctr">
            <a:spAutoFit/>
          </a:bodyPr>
          <a:lstStyle/>
          <a:p>
            <a:pPr marL="40639" marR="40639" indent="0" algn="l" defTabSz="9144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
                  <a:solidFill>
                    <a:srgbClr val="000000"/>
                  </a:solidFill>
                </a:uFill>
                <a:latin typeface="Gill Sans"/>
                <a:ea typeface="Gill Sans"/>
                <a:cs typeface="Gill Sans"/>
                <a:sym typeface="Gill Sans"/>
              </a:rPr>
              <a:t>muon</a:t>
            </a:r>
          </a:p>
        </p:txBody>
      </p:sp>
      <p:pic>
        <p:nvPicPr>
          <p:cNvPr id="25" name="Picture 24" descr="A screenshot of a cell phone&#10;&#10;Description automatically generated">
            <a:extLst>
              <a:ext uri="{FF2B5EF4-FFF2-40B4-BE49-F238E27FC236}">
                <a16:creationId xmlns:a16="http://schemas.microsoft.com/office/drawing/2014/main" id="{87B43C0E-7639-69C9-76FD-D4FE80768E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8241" y="3597063"/>
            <a:ext cx="4374638" cy="1098943"/>
          </a:xfrm>
          <a:prstGeom prst="rect">
            <a:avLst/>
          </a:prstGeom>
        </p:spPr>
        <p:style>
          <a:lnRef idx="2">
            <a:schemeClr val="accent1"/>
          </a:lnRef>
          <a:fillRef idx="1">
            <a:schemeClr val="lt1"/>
          </a:fillRef>
          <a:effectRef idx="0">
            <a:schemeClr val="accent1"/>
          </a:effectRef>
          <a:fontRef idx="minor">
            <a:schemeClr val="dk1"/>
          </a:fontRef>
        </p:style>
      </p:pic>
      <p:pic>
        <p:nvPicPr>
          <p:cNvPr id="26" name="Picture 25" descr="A screenshot of a cell phone&#10;&#10;Description automatically generated">
            <a:extLst>
              <a:ext uri="{FF2B5EF4-FFF2-40B4-BE49-F238E27FC236}">
                <a16:creationId xmlns:a16="http://schemas.microsoft.com/office/drawing/2014/main" id="{6E1DB22A-CC20-0776-D084-BA25B1B99E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3208" y="2693437"/>
            <a:ext cx="4394664" cy="879932"/>
          </a:xfrm>
          <a:prstGeom prst="rect">
            <a:avLst/>
          </a:prstGeom>
        </p:spPr>
      </p:pic>
    </p:spTree>
    <p:extLst>
      <p:ext uri="{BB962C8B-B14F-4D97-AF65-F5344CB8AC3E}">
        <p14:creationId xmlns:p14="http://schemas.microsoft.com/office/powerpoint/2010/main" val="6618730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nchor="b">
            <a:normAutofit/>
          </a:bodyPr>
          <a:lstStyle/>
          <a:p>
            <a:pPr>
              <a:lnSpc>
                <a:spcPct val="90000"/>
              </a:lnSpc>
            </a:pPr>
            <a:r>
              <a:rPr lang="en-US" dirty="0"/>
              <a:t>Many spinoffs</a:t>
            </a:r>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a:xfrm>
            <a:off x="1530603" y="4878161"/>
            <a:ext cx="6262118" cy="182155"/>
          </a:xfrm>
        </p:spPr>
        <p:txBody>
          <a:bodyPr anchor="t">
            <a:normAutofit/>
          </a:bodyPr>
          <a:lstStyle/>
          <a:p>
            <a:pPr>
              <a:spcAft>
                <a:spcPts val="600"/>
              </a:spcAft>
              <a:defRPr/>
            </a:pPr>
            <a:r>
              <a:rPr lang="en-US"/>
              <a:t>S. Jindariani, Muon-Ion Collider Workshop, 2023</a:t>
            </a:r>
            <a:endParaRPr lang="en-US" b="1"/>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a:xfrm>
            <a:off x="222250" y="4878161"/>
            <a:ext cx="414338" cy="177964"/>
          </a:xfrm>
        </p:spPr>
        <p:txBody>
          <a:bodyPr wrap="square" anchor="t">
            <a:normAutofit/>
          </a:bodyPr>
          <a:lstStyle/>
          <a:p>
            <a:pPr>
              <a:spcAft>
                <a:spcPts val="600"/>
              </a:spcAft>
              <a:defRPr/>
            </a:pPr>
            <a:fld id="{148C009B-CB69-E04A-B9B3-34B26D69E9CF}" type="slidenum">
              <a:rPr lang="en-US" smtClean="0"/>
              <a:pPr>
                <a:spcAft>
                  <a:spcPts val="600"/>
                </a:spcAft>
                <a:defRPr/>
              </a:pPr>
              <a:t>34</a:t>
            </a:fld>
            <a:endParaRPr lang="en-US"/>
          </a:p>
        </p:txBody>
      </p:sp>
      <p:sp>
        <p:nvSpPr>
          <p:cNvPr id="16" name="TextBox 15">
            <a:extLst>
              <a:ext uri="{FF2B5EF4-FFF2-40B4-BE49-F238E27FC236}">
                <a16:creationId xmlns:a16="http://schemas.microsoft.com/office/drawing/2014/main" id="{779FCF34-88E6-CD54-9216-BC739E8B53C3}"/>
              </a:ext>
            </a:extLst>
          </p:cNvPr>
          <p:cNvSpPr txBox="1"/>
          <p:nvPr/>
        </p:nvSpPr>
        <p:spPr>
          <a:xfrm>
            <a:off x="265746" y="1002089"/>
            <a:ext cx="5178124" cy="3693319"/>
          </a:xfrm>
          <a:prstGeom prst="rect">
            <a:avLst/>
          </a:prstGeom>
          <a:noFill/>
        </p:spPr>
        <p:txBody>
          <a:bodyPr wrap="square" rtlCol="0">
            <a:spAutoFit/>
          </a:bodyPr>
          <a:lstStyle/>
          <a:p>
            <a:pPr marL="342900" indent="-342900">
              <a:buFont typeface="Arial" panose="020B0604020202020204" pitchFamily="34" charset="0"/>
              <a:buChar char="•"/>
            </a:pPr>
            <a:r>
              <a:rPr lang="en-US" sz="1800" dirty="0">
                <a:latin typeface="+mj-lt"/>
              </a:rPr>
              <a:t>Magnets – medical imaging, nuclear fusion</a:t>
            </a:r>
          </a:p>
          <a:p>
            <a:pPr marL="342900" indent="-342900">
              <a:buFont typeface="Arial" panose="020B0604020202020204" pitchFamily="34" charset="0"/>
              <a:buChar char="•"/>
            </a:pPr>
            <a:endParaRPr lang="en-US" sz="1800" dirty="0">
              <a:latin typeface="+mj-lt"/>
            </a:endParaRPr>
          </a:p>
          <a:p>
            <a:pPr marL="342900" indent="-342900">
              <a:buFont typeface="Arial" panose="020B0604020202020204" pitchFamily="34" charset="0"/>
              <a:buChar char="•"/>
            </a:pPr>
            <a:r>
              <a:rPr lang="en-US" sz="1800" dirty="0">
                <a:latin typeface="+mj-lt"/>
              </a:rPr>
              <a:t>RF cavities  - light sources for studies of material properties</a:t>
            </a:r>
          </a:p>
          <a:p>
            <a:pPr marL="342900" indent="-342900">
              <a:buFont typeface="Arial" panose="020B0604020202020204" pitchFamily="34" charset="0"/>
              <a:buChar char="•"/>
            </a:pPr>
            <a:endParaRPr lang="en-US" sz="1800" dirty="0">
              <a:latin typeface="+mj-lt"/>
            </a:endParaRPr>
          </a:p>
          <a:p>
            <a:pPr marL="342900" indent="-342900">
              <a:buFont typeface="Arial" panose="020B0604020202020204" pitchFamily="34" charset="0"/>
              <a:buChar char="•"/>
            </a:pPr>
            <a:r>
              <a:rPr lang="en-US" sz="1800" dirty="0">
                <a:latin typeface="+mj-lt"/>
              </a:rPr>
              <a:t>Muon beams – large scale object imaging</a:t>
            </a:r>
          </a:p>
          <a:p>
            <a:pPr marL="342900" indent="-342900">
              <a:buFont typeface="Arial" panose="020B0604020202020204" pitchFamily="34" charset="0"/>
              <a:buChar char="•"/>
            </a:pPr>
            <a:endParaRPr lang="en-US" sz="1800" dirty="0">
              <a:latin typeface="+mj-lt"/>
            </a:endParaRPr>
          </a:p>
          <a:p>
            <a:pPr marL="342900" indent="-342900">
              <a:buFont typeface="Arial" panose="020B0604020202020204" pitchFamily="34" charset="0"/>
              <a:buChar char="•"/>
            </a:pPr>
            <a:r>
              <a:rPr lang="en-US" sz="1800" dirty="0">
                <a:latin typeface="+mj-lt"/>
              </a:rPr>
              <a:t> Muon spectroscopy – material studies</a:t>
            </a:r>
          </a:p>
          <a:p>
            <a:pPr marL="342900" indent="-342900">
              <a:buFont typeface="Arial" panose="020B0604020202020204" pitchFamily="34" charset="0"/>
              <a:buChar char="•"/>
            </a:pPr>
            <a:endParaRPr lang="en-US" sz="1800" dirty="0">
              <a:latin typeface="+mj-lt"/>
            </a:endParaRPr>
          </a:p>
          <a:p>
            <a:pPr marL="342900" indent="-342900">
              <a:buFont typeface="Arial" panose="020B0604020202020204" pitchFamily="34" charset="0"/>
              <a:buChar char="•"/>
            </a:pPr>
            <a:r>
              <a:rPr lang="en-US" sz="1800" dirty="0">
                <a:latin typeface="+mj-lt"/>
              </a:rPr>
              <a:t>Detectors – rad hard sensors, silicon photonics, high speed serial links </a:t>
            </a:r>
          </a:p>
          <a:p>
            <a:pPr marL="342900" indent="-342900">
              <a:buFont typeface="Arial" panose="020B0604020202020204" pitchFamily="34" charset="0"/>
              <a:buChar char="•"/>
            </a:pPr>
            <a:endParaRPr lang="en-US" sz="1800" dirty="0">
              <a:latin typeface="+mj-lt"/>
            </a:endParaRPr>
          </a:p>
          <a:p>
            <a:pPr marL="342900" indent="-342900">
              <a:buFont typeface="Arial" panose="020B0604020202020204" pitchFamily="34" charset="0"/>
              <a:buChar char="•"/>
            </a:pPr>
            <a:r>
              <a:rPr lang="en-US" sz="1800" dirty="0">
                <a:latin typeface="+mj-lt"/>
              </a:rPr>
              <a:t>Algorithms </a:t>
            </a:r>
          </a:p>
        </p:txBody>
      </p:sp>
      <p:pic>
        <p:nvPicPr>
          <p:cNvPr id="2050" name="Picture 2">
            <a:extLst>
              <a:ext uri="{FF2B5EF4-FFF2-40B4-BE49-F238E27FC236}">
                <a16:creationId xmlns:a16="http://schemas.microsoft.com/office/drawing/2014/main" id="{4692629A-782F-5B96-7961-5B77B8BB19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3156" y="509722"/>
            <a:ext cx="2102673" cy="140178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pplication of Neodymium Magnets in Medical Industry | Stanford Magnets">
            <a:extLst>
              <a:ext uri="{FF2B5EF4-FFF2-40B4-BE49-F238E27FC236}">
                <a16:creationId xmlns:a16="http://schemas.microsoft.com/office/drawing/2014/main" id="{93062FA2-E75D-6162-105F-84F422F35D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6800" y="349268"/>
            <a:ext cx="1665927" cy="127572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D6A40069-05A8-C340-CB05-35706B166BB7}"/>
              </a:ext>
            </a:extLst>
          </p:cNvPr>
          <p:cNvPicPr>
            <a:picLocks noChangeAspect="1"/>
          </p:cNvPicPr>
          <p:nvPr/>
        </p:nvPicPr>
        <p:blipFill>
          <a:blip r:embed="rId5"/>
          <a:stretch>
            <a:fillRect/>
          </a:stretch>
        </p:blipFill>
        <p:spPr>
          <a:xfrm>
            <a:off x="5176670" y="1807748"/>
            <a:ext cx="1606185" cy="1527515"/>
          </a:xfrm>
          <a:prstGeom prst="rect">
            <a:avLst/>
          </a:prstGeom>
        </p:spPr>
      </p:pic>
      <p:pic>
        <p:nvPicPr>
          <p:cNvPr id="2054" name="Picture 6" descr="What Is Muon Tomography and How Does It Help Finding Cavity in Pyramid |  Chemistry And Physics">
            <a:extLst>
              <a:ext uri="{FF2B5EF4-FFF2-40B4-BE49-F238E27FC236}">
                <a16:creationId xmlns:a16="http://schemas.microsoft.com/office/drawing/2014/main" id="{D028B8FD-6784-B5E9-349F-A5DFEDDAEC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98809" y="2052620"/>
            <a:ext cx="2017020" cy="113538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racking the rise of pixel detectors – CERN Courier">
            <a:extLst>
              <a:ext uri="{FF2B5EF4-FFF2-40B4-BE49-F238E27FC236}">
                <a16:creationId xmlns:a16="http://schemas.microsoft.com/office/drawing/2014/main" id="{67E9CD36-87C6-3938-628C-4ADD67B2D02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71370" y="3262350"/>
            <a:ext cx="1638522" cy="1541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55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FF09AA55-9265-DDAB-2DE5-DC772EDD9688}"/>
              </a:ext>
            </a:extLst>
          </p:cNvPr>
          <p:cNvPicPr>
            <a:picLocks noChangeAspect="1"/>
          </p:cNvPicPr>
          <p:nvPr/>
        </p:nvPicPr>
        <p:blipFill>
          <a:blip r:embed="rId3"/>
          <a:stretch>
            <a:fillRect/>
          </a:stretch>
        </p:blipFill>
        <p:spPr>
          <a:xfrm>
            <a:off x="6014931" y="2307958"/>
            <a:ext cx="2743200" cy="2057400"/>
          </a:xfrm>
          <a:prstGeom prst="rect">
            <a:avLst/>
          </a:prstGeom>
        </p:spPr>
      </p:pic>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nchor="b">
            <a:normAutofit/>
          </a:bodyPr>
          <a:lstStyle/>
          <a:p>
            <a:pPr>
              <a:lnSpc>
                <a:spcPct val="90000"/>
              </a:lnSpc>
            </a:pPr>
            <a:r>
              <a:rPr lang="en-US" dirty="0"/>
              <a:t>Unique Challenges and Opportunities</a:t>
            </a:r>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a:xfrm>
            <a:off x="1530603" y="4878161"/>
            <a:ext cx="6262118" cy="182155"/>
          </a:xfrm>
        </p:spPr>
        <p:txBody>
          <a:bodyPr anchor="t">
            <a:normAutofit/>
          </a:bodyPr>
          <a:lstStyle/>
          <a:p>
            <a:pPr>
              <a:spcAft>
                <a:spcPts val="600"/>
              </a:spcAft>
              <a:defRPr/>
            </a:pPr>
            <a:r>
              <a:rPr lang="en-US"/>
              <a:t>S. Jindariani, Muon-Ion Collider Workshop, 2023</a:t>
            </a:r>
            <a:endParaRPr lang="en-US" b="1"/>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a:xfrm>
            <a:off x="222250" y="4878161"/>
            <a:ext cx="414338" cy="177964"/>
          </a:xfrm>
        </p:spPr>
        <p:txBody>
          <a:bodyPr wrap="square" anchor="t">
            <a:normAutofit/>
          </a:bodyPr>
          <a:lstStyle/>
          <a:p>
            <a:pPr>
              <a:spcAft>
                <a:spcPts val="600"/>
              </a:spcAft>
              <a:defRPr/>
            </a:pPr>
            <a:fld id="{148C009B-CB69-E04A-B9B3-34B26D69E9CF}" type="slidenum">
              <a:rPr lang="en-US" smtClean="0"/>
              <a:pPr>
                <a:spcAft>
                  <a:spcPts val="600"/>
                </a:spcAft>
                <a:defRPr/>
              </a:pPr>
              <a:t>35</a:t>
            </a:fld>
            <a:endParaRPr lang="en-US"/>
          </a:p>
        </p:txBody>
      </p:sp>
      <p:sp>
        <p:nvSpPr>
          <p:cNvPr id="16" name="TextBox 15">
            <a:extLst>
              <a:ext uri="{FF2B5EF4-FFF2-40B4-BE49-F238E27FC236}">
                <a16:creationId xmlns:a16="http://schemas.microsoft.com/office/drawing/2014/main" id="{779FCF34-88E6-CD54-9216-BC739E8B53C3}"/>
              </a:ext>
            </a:extLst>
          </p:cNvPr>
          <p:cNvSpPr txBox="1"/>
          <p:nvPr/>
        </p:nvSpPr>
        <p:spPr>
          <a:xfrm>
            <a:off x="123568" y="509722"/>
            <a:ext cx="8791832" cy="1754326"/>
          </a:xfrm>
          <a:prstGeom prst="rect">
            <a:avLst/>
          </a:prstGeom>
          <a:noFill/>
        </p:spPr>
        <p:txBody>
          <a:bodyPr wrap="square" rtlCol="0">
            <a:spAutoFit/>
          </a:bodyPr>
          <a:lstStyle/>
          <a:p>
            <a:pPr marL="342900" indent="-342900">
              <a:buFont typeface="Arial" panose="020B0604020202020204" pitchFamily="34" charset="0"/>
              <a:buChar char="•"/>
            </a:pPr>
            <a:r>
              <a:rPr lang="en-US" sz="1800" dirty="0">
                <a:latin typeface="+mj-lt"/>
              </a:rPr>
              <a:t>Strong interest amongst Early Career – build a diverse community of  future US particle physics leadership!</a:t>
            </a:r>
          </a:p>
          <a:p>
            <a:pPr marL="342900" indent="-342900">
              <a:buFont typeface="Arial" panose="020B0604020202020204" pitchFamily="34" charset="0"/>
              <a:buChar char="•"/>
            </a:pPr>
            <a:r>
              <a:rPr lang="en-US" sz="1800" dirty="0">
                <a:latin typeface="+mj-lt"/>
              </a:rPr>
              <a:t>Unique training ground for future generations of accelerator and particle physicists</a:t>
            </a:r>
          </a:p>
          <a:p>
            <a:pPr marL="342900" indent="-342900">
              <a:buFont typeface="Arial" panose="020B0604020202020204" pitchFamily="34" charset="0"/>
              <a:buChar char="•"/>
            </a:pPr>
            <a:r>
              <a:rPr lang="en-US" sz="1800" dirty="0">
                <a:latin typeface="+mj-lt"/>
              </a:rPr>
              <a:t>Cutting edge technology + highly impactful research </a:t>
            </a:r>
            <a:r>
              <a:rPr lang="en-US" sz="1800" dirty="0">
                <a:solidFill>
                  <a:srgbClr val="00B050"/>
                </a:solidFill>
                <a:latin typeface="+mj-lt"/>
              </a:rPr>
              <a:t>= Draw the best talent</a:t>
            </a:r>
            <a:endParaRPr lang="en-US" sz="1800" dirty="0">
              <a:latin typeface="+mj-lt"/>
            </a:endParaRPr>
          </a:p>
          <a:p>
            <a:pPr marL="342900" indent="-342900">
              <a:buFont typeface="Arial" panose="020B0604020202020204" pitchFamily="34" charset="0"/>
              <a:buChar char="•"/>
            </a:pPr>
            <a:endParaRPr lang="en-US" sz="1800" dirty="0">
              <a:latin typeface="+mj-lt"/>
            </a:endParaRPr>
          </a:p>
        </p:txBody>
      </p:sp>
      <p:pic>
        <p:nvPicPr>
          <p:cNvPr id="6" name="Picture 5" descr="A picture containing electronics&#10;&#10;Description automatically generated">
            <a:extLst>
              <a:ext uri="{FF2B5EF4-FFF2-40B4-BE49-F238E27FC236}">
                <a16:creationId xmlns:a16="http://schemas.microsoft.com/office/drawing/2014/main" id="{F8A84A2C-4201-30DF-954A-49227E312FF8}"/>
              </a:ext>
            </a:extLst>
          </p:cNvPr>
          <p:cNvPicPr>
            <a:picLocks noChangeAspect="1"/>
          </p:cNvPicPr>
          <p:nvPr/>
        </p:nvPicPr>
        <p:blipFill>
          <a:blip r:embed="rId4"/>
          <a:stretch>
            <a:fillRect/>
          </a:stretch>
        </p:blipFill>
        <p:spPr>
          <a:xfrm>
            <a:off x="2981130" y="3153108"/>
            <a:ext cx="1428750" cy="1353750"/>
          </a:xfrm>
          <a:prstGeom prst="rect">
            <a:avLst/>
          </a:prstGeom>
        </p:spPr>
      </p:pic>
      <p:pic>
        <p:nvPicPr>
          <p:cNvPr id="18" name="Picture 17" descr="A picture containing indoor, person, preparing, cooking&#10;&#10;Description automatically generated">
            <a:extLst>
              <a:ext uri="{FF2B5EF4-FFF2-40B4-BE49-F238E27FC236}">
                <a16:creationId xmlns:a16="http://schemas.microsoft.com/office/drawing/2014/main" id="{0DE008D4-F27D-E524-5CA4-C8FC0D45E90F}"/>
              </a:ext>
            </a:extLst>
          </p:cNvPr>
          <p:cNvPicPr>
            <a:picLocks noChangeAspect="1"/>
          </p:cNvPicPr>
          <p:nvPr/>
        </p:nvPicPr>
        <p:blipFill>
          <a:blip r:embed="rId5"/>
          <a:stretch>
            <a:fillRect/>
          </a:stretch>
        </p:blipFill>
        <p:spPr>
          <a:xfrm>
            <a:off x="396680" y="2583402"/>
            <a:ext cx="2584450" cy="1588036"/>
          </a:xfrm>
          <a:prstGeom prst="rect">
            <a:avLst/>
          </a:prstGeom>
        </p:spPr>
      </p:pic>
      <p:pic>
        <p:nvPicPr>
          <p:cNvPr id="19" name="Picture 9">
            <a:extLst>
              <a:ext uri="{FF2B5EF4-FFF2-40B4-BE49-F238E27FC236}">
                <a16:creationId xmlns:a16="http://schemas.microsoft.com/office/drawing/2014/main" id="{9D9A8427-875F-B4AA-35AC-ACF689592BE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677922" y="2101792"/>
            <a:ext cx="2351222" cy="108315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A picture containing indoor&#10;&#10;Description automatically generated">
            <a:extLst>
              <a:ext uri="{FF2B5EF4-FFF2-40B4-BE49-F238E27FC236}">
                <a16:creationId xmlns:a16="http://schemas.microsoft.com/office/drawing/2014/main" id="{F6D5C619-EEE5-8381-AE02-376C890E62AF}"/>
              </a:ext>
            </a:extLst>
          </p:cNvPr>
          <p:cNvPicPr>
            <a:picLocks noChangeAspect="1"/>
          </p:cNvPicPr>
          <p:nvPr/>
        </p:nvPicPr>
        <p:blipFill>
          <a:blip r:embed="rId7"/>
          <a:stretch>
            <a:fillRect/>
          </a:stretch>
        </p:blipFill>
        <p:spPr>
          <a:xfrm>
            <a:off x="5029144" y="2110240"/>
            <a:ext cx="1629709" cy="2175338"/>
          </a:xfrm>
          <a:prstGeom prst="rect">
            <a:avLst/>
          </a:prstGeom>
        </p:spPr>
      </p:pic>
      <p:pic>
        <p:nvPicPr>
          <p:cNvPr id="26" name="Picture 25" descr="A picture containing text, electronics, circuit&#10;&#10;Description automatically generated">
            <a:extLst>
              <a:ext uri="{FF2B5EF4-FFF2-40B4-BE49-F238E27FC236}">
                <a16:creationId xmlns:a16="http://schemas.microsoft.com/office/drawing/2014/main" id="{A4458BE9-7CEA-61CC-E932-486E8BF2060C}"/>
              </a:ext>
            </a:extLst>
          </p:cNvPr>
          <p:cNvPicPr>
            <a:picLocks noChangeAspect="1"/>
          </p:cNvPicPr>
          <p:nvPr/>
        </p:nvPicPr>
        <p:blipFill>
          <a:blip r:embed="rId8"/>
          <a:stretch>
            <a:fillRect/>
          </a:stretch>
        </p:blipFill>
        <p:spPr>
          <a:xfrm>
            <a:off x="4016976" y="3273410"/>
            <a:ext cx="1012168" cy="1012168"/>
          </a:xfrm>
          <a:prstGeom prst="rect">
            <a:avLst/>
          </a:prstGeom>
        </p:spPr>
      </p:pic>
    </p:spTree>
    <p:extLst>
      <p:ext uri="{BB962C8B-B14F-4D97-AF65-F5344CB8AC3E}">
        <p14:creationId xmlns:p14="http://schemas.microsoft.com/office/powerpoint/2010/main" val="19407161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lstStyle/>
          <a:p>
            <a:r>
              <a:rPr lang="en-US" sz="2400" dirty="0">
                <a:latin typeface="Helvetica" pitchFamily="2" charset="0"/>
              </a:rPr>
              <a:t>Snowmass Muon Collider Timeline</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36</a:t>
            </a:fld>
            <a:endParaRPr lang="en-US" dirty="0"/>
          </a:p>
        </p:txBody>
      </p:sp>
      <p:sp>
        <p:nvSpPr>
          <p:cNvPr id="7" name="TextBox 6">
            <a:extLst>
              <a:ext uri="{FF2B5EF4-FFF2-40B4-BE49-F238E27FC236}">
                <a16:creationId xmlns:a16="http://schemas.microsoft.com/office/drawing/2014/main" id="{01470063-4CA2-B8E9-FB29-AC96E6040467}"/>
              </a:ext>
            </a:extLst>
          </p:cNvPr>
          <p:cNvSpPr txBox="1"/>
          <p:nvPr/>
        </p:nvSpPr>
        <p:spPr>
          <a:xfrm>
            <a:off x="429419" y="2798682"/>
            <a:ext cx="9009083" cy="2702278"/>
          </a:xfrm>
          <a:prstGeom prst="rect">
            <a:avLst/>
          </a:prstGeom>
          <a:noFill/>
        </p:spPr>
        <p:txBody>
          <a:bodyPr wrap="square" rtlCol="0">
            <a:spAutoFit/>
          </a:bodyPr>
          <a:lstStyle/>
          <a:p>
            <a:pPr marL="342900" indent="-342900">
              <a:spcBef>
                <a:spcPts val="600"/>
              </a:spcBef>
              <a:buClr>
                <a:srgbClr val="0432FF"/>
              </a:buClr>
              <a:buFont typeface="Arial" panose="020B0604020202020204" pitchFamily="34" charset="0"/>
              <a:buChar char="•"/>
            </a:pPr>
            <a:r>
              <a:rPr lang="en-US" sz="1800" b="1" dirty="0">
                <a:solidFill>
                  <a:srgbClr val="C00000"/>
                </a:solidFill>
                <a:latin typeface="+mj-lt"/>
                <a:cs typeface="Times New Roman" panose="02020603050405020304" pitchFamily="18" charset="0"/>
              </a:rPr>
              <a:t>Caution:</a:t>
            </a:r>
            <a:r>
              <a:rPr lang="en-US" sz="1800" dirty="0">
                <a:latin typeface="+mj-lt"/>
                <a:cs typeface="Times New Roman" panose="02020603050405020304" pitchFamily="18" charset="0"/>
              </a:rPr>
              <a:t> this is a </a:t>
            </a:r>
            <a:r>
              <a:rPr lang="en-US" sz="1800" b="1" dirty="0">
                <a:solidFill>
                  <a:srgbClr val="C00000"/>
                </a:solidFill>
                <a:latin typeface="+mj-lt"/>
              </a:rPr>
              <a:t>Technically Limited, highly optimistic timeline </a:t>
            </a:r>
          </a:p>
          <a:p>
            <a:pPr marL="342900" indent="-342900">
              <a:spcBef>
                <a:spcPts val="600"/>
              </a:spcBef>
              <a:buClr>
                <a:srgbClr val="0432FF"/>
              </a:buClr>
              <a:buFont typeface="Arial" panose="020B0604020202020204" pitchFamily="34" charset="0"/>
              <a:buChar char="•"/>
            </a:pPr>
            <a:r>
              <a:rPr lang="en-US" sz="1800" dirty="0">
                <a:latin typeface="+mj-lt"/>
              </a:rPr>
              <a:t>The actual construction start time is subject to:</a:t>
            </a:r>
          </a:p>
          <a:p>
            <a:pPr marL="800100" lvl="1" indent="-342900">
              <a:spcBef>
                <a:spcPts val="600"/>
              </a:spcBef>
              <a:buClr>
                <a:srgbClr val="0432FF"/>
              </a:buClr>
              <a:buFont typeface="Arial" panose="020B0604020202020204" pitchFamily="34" charset="0"/>
              <a:buChar char="•"/>
            </a:pPr>
            <a:r>
              <a:rPr lang="en-US" sz="1400" dirty="0">
                <a:latin typeface="+mj-lt"/>
              </a:rPr>
              <a:t>Successful outcome of </a:t>
            </a:r>
            <a:r>
              <a:rPr lang="en-US" sz="1400" b="1" dirty="0">
                <a:solidFill>
                  <a:srgbClr val="00B050"/>
                </a:solidFill>
                <a:latin typeface="+mj-lt"/>
              </a:rPr>
              <a:t>the proposed extensive R&amp;D program</a:t>
            </a:r>
          </a:p>
          <a:p>
            <a:pPr marL="800100" lvl="1" indent="-342900">
              <a:spcBef>
                <a:spcPts val="600"/>
              </a:spcBef>
              <a:buClr>
                <a:srgbClr val="0432FF"/>
              </a:buClr>
              <a:buFont typeface="Arial" panose="020B0604020202020204" pitchFamily="34" charset="0"/>
              <a:buChar char="•"/>
            </a:pPr>
            <a:r>
              <a:rPr lang="en-US" sz="1400" dirty="0">
                <a:latin typeface="+mj-lt"/>
              </a:rPr>
              <a:t>Availability of funding + resources, host laboratory, and international agreements</a:t>
            </a:r>
          </a:p>
          <a:p>
            <a:pPr marL="342900" indent="-342900">
              <a:spcBef>
                <a:spcPts val="600"/>
              </a:spcBef>
              <a:buClr>
                <a:srgbClr val="0432FF"/>
              </a:buClr>
              <a:buFont typeface="Arial" panose="020B0604020202020204" pitchFamily="34" charset="0"/>
              <a:buChar char="•"/>
            </a:pPr>
            <a:r>
              <a:rPr lang="en-US" sz="1600" dirty="0">
                <a:latin typeface="+mj-lt"/>
              </a:rPr>
              <a:t>Development will take a long time – </a:t>
            </a:r>
            <a:r>
              <a:rPr lang="en-US" sz="1600" b="1" dirty="0">
                <a:latin typeface="+mj-lt"/>
              </a:rPr>
              <a:t>need to start now!</a:t>
            </a:r>
          </a:p>
          <a:p>
            <a:pPr>
              <a:spcBef>
                <a:spcPts val="600"/>
              </a:spcBef>
              <a:buClr>
                <a:srgbClr val="0432FF"/>
              </a:buClr>
            </a:pPr>
            <a:endParaRPr lang="en-US" sz="2000" dirty="0">
              <a:latin typeface="+mj-lt"/>
              <a:cs typeface="Times New Roman" panose="02020603050405020304" pitchFamily="18" charset="0"/>
            </a:endParaRPr>
          </a:p>
          <a:p>
            <a:pPr marL="838190" lvl="1" indent="-380990">
              <a:lnSpc>
                <a:spcPct val="120000"/>
              </a:lnSpc>
              <a:buFont typeface="Arial" panose="020B0604020202020204" pitchFamily="34" charset="0"/>
              <a:buChar char="•"/>
            </a:pPr>
            <a:endParaRPr lang="en-US" sz="1800" dirty="0">
              <a:solidFill>
                <a:srgbClr val="000000"/>
              </a:solidFill>
              <a:latin typeface="+mj-lt"/>
            </a:endParaRPr>
          </a:p>
          <a:p>
            <a:pPr marL="800100" lvl="1" indent="-342900">
              <a:spcBef>
                <a:spcPts val="600"/>
              </a:spcBef>
              <a:buClr>
                <a:srgbClr val="0432FF"/>
              </a:buClr>
              <a:buFont typeface="Arial" panose="020B0604020202020204" pitchFamily="34" charset="0"/>
              <a:buChar char="•"/>
            </a:pPr>
            <a:endParaRPr lang="en-US" sz="1800" dirty="0">
              <a:latin typeface="+mj-lt"/>
              <a:cs typeface="Times New Roman" panose="02020603050405020304" pitchFamily="18" charset="0"/>
            </a:endParaRPr>
          </a:p>
        </p:txBody>
      </p:sp>
      <p:pic>
        <p:nvPicPr>
          <p:cNvPr id="24" name="Picture 23" descr="A picture containing text, font, screenshot, line&#10;&#10;Description automatically generated">
            <a:extLst>
              <a:ext uri="{FF2B5EF4-FFF2-40B4-BE49-F238E27FC236}">
                <a16:creationId xmlns:a16="http://schemas.microsoft.com/office/drawing/2014/main" id="{A51FA4AA-B07F-2C89-DDF2-9EBBFC933153}"/>
              </a:ext>
            </a:extLst>
          </p:cNvPr>
          <p:cNvPicPr>
            <a:picLocks noChangeAspect="1"/>
          </p:cNvPicPr>
          <p:nvPr/>
        </p:nvPicPr>
        <p:blipFill>
          <a:blip r:embed="rId2"/>
          <a:stretch>
            <a:fillRect/>
          </a:stretch>
        </p:blipFill>
        <p:spPr>
          <a:xfrm>
            <a:off x="429420" y="905258"/>
            <a:ext cx="7841370" cy="1439560"/>
          </a:xfrm>
          <a:prstGeom prst="rect">
            <a:avLst/>
          </a:prstGeom>
        </p:spPr>
      </p:pic>
    </p:spTree>
    <p:extLst>
      <p:ext uri="{BB962C8B-B14F-4D97-AF65-F5344CB8AC3E}">
        <p14:creationId xmlns:p14="http://schemas.microsoft.com/office/powerpoint/2010/main" val="11223697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37</a:t>
            </a:fld>
            <a:endParaRPr/>
          </a:p>
        </p:txBody>
      </p:sp>
      <p:pic>
        <p:nvPicPr>
          <p:cNvPr id="3" name="Picture 2" descr="Chart, histogram&#10;&#10;Description automatically generated">
            <a:extLst>
              <a:ext uri="{FF2B5EF4-FFF2-40B4-BE49-F238E27FC236}">
                <a16:creationId xmlns:a16="http://schemas.microsoft.com/office/drawing/2014/main" id="{367D1D03-6726-46BF-67B2-6C178E2511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677392"/>
            <a:ext cx="4158875" cy="2698916"/>
          </a:xfrm>
          <a:prstGeom prst="rect">
            <a:avLst/>
          </a:prstGeom>
        </p:spPr>
      </p:pic>
      <p:pic>
        <p:nvPicPr>
          <p:cNvPr id="5" name="Picture 4" descr="Chart&#10;&#10;Description automatically generated">
            <a:extLst>
              <a:ext uri="{FF2B5EF4-FFF2-40B4-BE49-F238E27FC236}">
                <a16:creationId xmlns:a16="http://schemas.microsoft.com/office/drawing/2014/main" id="{1FCEB6EA-D9FB-A922-A175-A0C631E0D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3626" y="1553732"/>
            <a:ext cx="3903186" cy="2822576"/>
          </a:xfrm>
          <a:prstGeom prst="rect">
            <a:avLst/>
          </a:prstGeom>
        </p:spPr>
      </p:pic>
      <p:sp>
        <p:nvSpPr>
          <p:cNvPr id="6" name="Rectangle 5">
            <a:extLst>
              <a:ext uri="{FF2B5EF4-FFF2-40B4-BE49-F238E27FC236}">
                <a16:creationId xmlns:a16="http://schemas.microsoft.com/office/drawing/2014/main" id="{6B26C3D1-1923-1C92-377A-3F7D3A42E5F0}"/>
              </a:ext>
            </a:extLst>
          </p:cNvPr>
          <p:cNvSpPr/>
          <p:nvPr/>
        </p:nvSpPr>
        <p:spPr>
          <a:xfrm>
            <a:off x="477528" y="456998"/>
            <a:ext cx="7946757" cy="1242776"/>
          </a:xfrm>
          <a:prstGeom prst="rect">
            <a:avLst/>
          </a:prstGeom>
        </p:spPr>
        <p:txBody>
          <a:bodyPr wrap="square">
            <a:spAutoFit/>
          </a:bodyPr>
          <a:lstStyle/>
          <a:p>
            <a:pPr marL="262511" indent="-241082">
              <a:buFont typeface="Arial" panose="020B0604020202020204" pitchFamily="34" charset="0"/>
              <a:buChar char="•"/>
            </a:pPr>
            <a:r>
              <a:rPr lang="en-US" sz="2000" dirty="0">
                <a:latin typeface="+mj-ea"/>
              </a:rPr>
              <a:t>Events selection and analysis techniques have not been fully synchronized across </a:t>
            </a:r>
            <a:r>
              <a:rPr lang="en-US" sz="2000" dirty="0" err="1">
                <a:latin typeface="+mj-ea"/>
              </a:rPr>
              <a:t>fullsim</a:t>
            </a:r>
            <a:r>
              <a:rPr lang="en-US" sz="2000" dirty="0">
                <a:latin typeface="+mj-ea"/>
              </a:rPr>
              <a:t> and </a:t>
            </a:r>
            <a:r>
              <a:rPr lang="en-US" sz="2000" dirty="0" err="1">
                <a:latin typeface="+mj-ea"/>
              </a:rPr>
              <a:t>fastsim</a:t>
            </a:r>
            <a:r>
              <a:rPr lang="en-US" sz="2000" dirty="0">
                <a:latin typeface="+mj-ea"/>
              </a:rPr>
              <a:t> analyses. Nevertheless, it is encouraging to see that qualitatively the results agree </a:t>
            </a:r>
          </a:p>
          <a:p>
            <a:pPr marL="262511" indent="-241082">
              <a:buFont typeface="Arial" panose="020B0604020202020204" pitchFamily="34" charset="0"/>
              <a:buChar char="•"/>
            </a:pPr>
            <a:endParaRPr lang="en-US" sz="1476" dirty="0">
              <a:latin typeface="+mj-ea"/>
            </a:endParaRPr>
          </a:p>
        </p:txBody>
      </p:sp>
      <p:sp>
        <p:nvSpPr>
          <p:cNvPr id="9" name="TextBox 8">
            <a:extLst>
              <a:ext uri="{FF2B5EF4-FFF2-40B4-BE49-F238E27FC236}">
                <a16:creationId xmlns:a16="http://schemas.microsoft.com/office/drawing/2014/main" id="{820EF6F1-6F63-2BB8-7C30-CFE75D9FB744}"/>
              </a:ext>
            </a:extLst>
          </p:cNvPr>
          <p:cNvSpPr txBox="1"/>
          <p:nvPr/>
        </p:nvSpPr>
        <p:spPr>
          <a:xfrm>
            <a:off x="838267" y="4261528"/>
            <a:ext cx="3974381" cy="5083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21429" marR="21429" defTabSz="482163" fontAlgn="auto" hangingPunct="0">
              <a:spcBef>
                <a:spcPts val="0"/>
              </a:spcBef>
              <a:spcAft>
                <a:spcPts val="0"/>
              </a:spcAft>
            </a:pPr>
            <a:r>
              <a:rPr lang="en-US" sz="1476" dirty="0">
                <a:solidFill>
                  <a:srgbClr val="000000"/>
                </a:solidFill>
                <a:uFill>
                  <a:solidFill>
                    <a:srgbClr val="000000"/>
                  </a:solidFill>
                </a:uFill>
                <a:latin typeface="+mj-lt"/>
                <a:ea typeface="Gill Sans"/>
                <a:cs typeface="Gill Sans"/>
                <a:sym typeface="Gill Sans"/>
              </a:rPr>
              <a:t>Higgs </a:t>
            </a:r>
            <a:r>
              <a:rPr lang="en-US" sz="1476" dirty="0">
                <a:solidFill>
                  <a:srgbClr val="000000"/>
                </a:solidFill>
                <a:uFill>
                  <a:solidFill>
                    <a:srgbClr val="000000"/>
                  </a:solidFill>
                </a:uFill>
                <a:latin typeface="+mj-lt"/>
                <a:ea typeface="Gill Sans"/>
                <a:cs typeface="Gill Sans"/>
                <a:sym typeface="Wingdings" pitchFamily="2" charset="2"/>
              </a:rPr>
              <a:t> bb cross-section: </a:t>
            </a:r>
          </a:p>
          <a:p>
            <a:pPr marL="21429" marR="21429" defTabSz="482163" fontAlgn="auto" hangingPunct="0">
              <a:spcBef>
                <a:spcPts val="0"/>
              </a:spcBef>
              <a:spcAft>
                <a:spcPts val="0"/>
              </a:spcAft>
            </a:pPr>
            <a:r>
              <a:rPr lang="en-US" sz="1476" dirty="0" err="1">
                <a:solidFill>
                  <a:srgbClr val="000000"/>
                </a:solidFill>
                <a:uFill>
                  <a:solidFill>
                    <a:srgbClr val="000000"/>
                  </a:solidFill>
                </a:uFill>
                <a:latin typeface="+mj-lt"/>
                <a:ea typeface="Gill Sans"/>
                <a:cs typeface="Gill Sans"/>
                <a:sym typeface="Wingdings" pitchFamily="2" charset="2"/>
              </a:rPr>
              <a:t>FastSim</a:t>
            </a:r>
            <a:r>
              <a:rPr lang="en-US" sz="1476" dirty="0">
                <a:solidFill>
                  <a:srgbClr val="000000"/>
                </a:solidFill>
                <a:uFill>
                  <a:solidFill>
                    <a:srgbClr val="000000"/>
                  </a:solidFill>
                </a:uFill>
                <a:latin typeface="+mj-lt"/>
                <a:ea typeface="Gill Sans"/>
                <a:cs typeface="Gill Sans"/>
                <a:sym typeface="Wingdings" pitchFamily="2" charset="2"/>
              </a:rPr>
              <a:t>: 0.73% vs </a:t>
            </a:r>
            <a:r>
              <a:rPr lang="en-US" sz="1476" dirty="0" err="1">
                <a:solidFill>
                  <a:srgbClr val="000000"/>
                </a:solidFill>
                <a:uFill>
                  <a:solidFill>
                    <a:srgbClr val="000000"/>
                  </a:solidFill>
                </a:uFill>
                <a:latin typeface="+mj-lt"/>
                <a:ea typeface="Gill Sans"/>
                <a:cs typeface="Gill Sans"/>
                <a:sym typeface="Wingdings" pitchFamily="2" charset="2"/>
              </a:rPr>
              <a:t>Fullsim</a:t>
            </a:r>
            <a:r>
              <a:rPr lang="en-US" sz="1476" dirty="0">
                <a:solidFill>
                  <a:srgbClr val="000000"/>
                </a:solidFill>
                <a:uFill>
                  <a:solidFill>
                    <a:srgbClr val="000000"/>
                  </a:solidFill>
                </a:uFill>
                <a:latin typeface="+mj-lt"/>
                <a:ea typeface="Gill Sans"/>
                <a:cs typeface="Gill Sans"/>
                <a:sym typeface="Wingdings" pitchFamily="2" charset="2"/>
              </a:rPr>
              <a:t>: 0.75%</a:t>
            </a:r>
            <a:endParaRPr lang="en-US" sz="1476" dirty="0">
              <a:solidFill>
                <a:srgbClr val="000000"/>
              </a:solidFill>
              <a:uFill>
                <a:solidFill>
                  <a:srgbClr val="000000"/>
                </a:solidFill>
              </a:uFill>
              <a:latin typeface="+mj-lt"/>
              <a:ea typeface="Gill Sans"/>
              <a:cs typeface="Gill Sans"/>
              <a:sym typeface="Gill Sans"/>
            </a:endParaRPr>
          </a:p>
        </p:txBody>
      </p:sp>
      <p:sp>
        <p:nvSpPr>
          <p:cNvPr id="11" name="TextBox 10">
            <a:extLst>
              <a:ext uri="{FF2B5EF4-FFF2-40B4-BE49-F238E27FC236}">
                <a16:creationId xmlns:a16="http://schemas.microsoft.com/office/drawing/2014/main" id="{5360E30E-7E2F-8D80-1CA8-DDA97E1FBFA3}"/>
              </a:ext>
            </a:extLst>
          </p:cNvPr>
          <p:cNvSpPr txBox="1"/>
          <p:nvPr/>
        </p:nvSpPr>
        <p:spPr>
          <a:xfrm>
            <a:off x="4782111" y="4322967"/>
            <a:ext cx="4361889" cy="5083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21429" marR="21429" defTabSz="482163" fontAlgn="auto" hangingPunct="0">
              <a:spcBef>
                <a:spcPts val="0"/>
              </a:spcBef>
              <a:spcAft>
                <a:spcPts val="0"/>
              </a:spcAft>
            </a:pPr>
            <a:r>
              <a:rPr lang="en-US" sz="1476" dirty="0">
                <a:solidFill>
                  <a:srgbClr val="000000"/>
                </a:solidFill>
                <a:uFill>
                  <a:solidFill>
                    <a:srgbClr val="000000"/>
                  </a:solidFill>
                </a:uFill>
                <a:latin typeface="+mj-lt"/>
                <a:ea typeface="Gill Sans"/>
                <a:cs typeface="Gill Sans"/>
                <a:sym typeface="Gill Sans"/>
              </a:rPr>
              <a:t>Very good agreement in 2-track final state</a:t>
            </a:r>
          </a:p>
          <a:p>
            <a:pPr marL="21429" marR="21429" defTabSz="482163" fontAlgn="auto" hangingPunct="0">
              <a:spcBef>
                <a:spcPts val="0"/>
              </a:spcBef>
              <a:spcAft>
                <a:spcPts val="0"/>
              </a:spcAft>
            </a:pPr>
            <a:r>
              <a:rPr lang="en-US" sz="1476" dirty="0">
                <a:latin typeface="+mj-lt"/>
              </a:rPr>
              <a:t>1-track better in </a:t>
            </a:r>
            <a:r>
              <a:rPr lang="en-US" sz="1476" dirty="0" err="1">
                <a:latin typeface="+mj-lt"/>
              </a:rPr>
              <a:t>fastsim</a:t>
            </a:r>
            <a:r>
              <a:rPr lang="en-US" sz="1476" dirty="0">
                <a:latin typeface="+mj-lt"/>
              </a:rPr>
              <a:t> due to higher acceptance</a:t>
            </a:r>
            <a:endParaRPr lang="en-US" sz="1476" dirty="0">
              <a:solidFill>
                <a:srgbClr val="000000"/>
              </a:solidFill>
              <a:uFill>
                <a:solidFill>
                  <a:srgbClr val="000000"/>
                </a:solidFill>
              </a:uFill>
              <a:latin typeface="+mj-lt"/>
              <a:ea typeface="Gill Sans"/>
              <a:cs typeface="Gill Sans"/>
              <a:sym typeface="Gill Sans"/>
            </a:endParaRPr>
          </a:p>
        </p:txBody>
      </p:sp>
      <p:sp>
        <p:nvSpPr>
          <p:cNvPr id="7" name="Title 2">
            <a:extLst>
              <a:ext uri="{FF2B5EF4-FFF2-40B4-BE49-F238E27FC236}">
                <a16:creationId xmlns:a16="http://schemas.microsoft.com/office/drawing/2014/main" id="{B8291003-9921-6BE3-77EF-20A350DE6AD9}"/>
              </a:ext>
            </a:extLst>
          </p:cNvPr>
          <p:cNvSpPr>
            <a:spLocks noGrp="1"/>
          </p:cNvSpPr>
          <p:nvPr>
            <p:ph type="title"/>
          </p:nvPr>
        </p:nvSpPr>
        <p:spPr>
          <a:xfrm>
            <a:off x="228600" y="188814"/>
            <a:ext cx="8686800" cy="320908"/>
          </a:xfrm>
        </p:spPr>
        <p:txBody>
          <a:bodyPr anchor="b">
            <a:noAutofit/>
          </a:bodyPr>
          <a:lstStyle/>
          <a:p>
            <a:pPr>
              <a:lnSpc>
                <a:spcPct val="90000"/>
              </a:lnSpc>
            </a:pPr>
            <a:r>
              <a:rPr lang="en-US" sz="2200" dirty="0" err="1"/>
              <a:t>Fastsim</a:t>
            </a:r>
            <a:r>
              <a:rPr lang="en-US" sz="2200" dirty="0"/>
              <a:t> vs </a:t>
            </a:r>
            <a:r>
              <a:rPr lang="en-US" sz="2200" dirty="0" err="1"/>
              <a:t>Fullsim</a:t>
            </a:r>
            <a:endParaRPr lang="en-US" sz="2200" dirty="0"/>
          </a:p>
        </p:txBody>
      </p:sp>
    </p:spTree>
    <p:extLst>
      <p:ext uri="{BB962C8B-B14F-4D97-AF65-F5344CB8AC3E}">
        <p14:creationId xmlns:p14="http://schemas.microsoft.com/office/powerpoint/2010/main" val="3740466400"/>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38</a:t>
            </a:fld>
            <a:endParaRPr lang="en-US" dirty="0"/>
          </a:p>
        </p:txBody>
      </p:sp>
      <p:pic>
        <p:nvPicPr>
          <p:cNvPr id="8" name="Picture 7" descr="A map with a blue circle&#10;&#10;Description automatically generated">
            <a:extLst>
              <a:ext uri="{FF2B5EF4-FFF2-40B4-BE49-F238E27FC236}">
                <a16:creationId xmlns:a16="http://schemas.microsoft.com/office/drawing/2014/main" id="{A05D54F3-8340-B968-633B-89FC62868EBE}"/>
              </a:ext>
            </a:extLst>
          </p:cNvPr>
          <p:cNvPicPr>
            <a:picLocks noChangeAspect="1"/>
          </p:cNvPicPr>
          <p:nvPr/>
        </p:nvPicPr>
        <p:blipFill>
          <a:blip r:embed="rId2"/>
          <a:stretch>
            <a:fillRect/>
          </a:stretch>
        </p:blipFill>
        <p:spPr>
          <a:xfrm>
            <a:off x="2613805" y="765253"/>
            <a:ext cx="3579961" cy="3857376"/>
          </a:xfrm>
          <a:prstGeom prst="rect">
            <a:avLst/>
          </a:prstGeom>
        </p:spPr>
        <p:style>
          <a:lnRef idx="2">
            <a:schemeClr val="dk1"/>
          </a:lnRef>
          <a:fillRef idx="1">
            <a:schemeClr val="lt1"/>
          </a:fillRef>
          <a:effectRef idx="0">
            <a:schemeClr val="dk1"/>
          </a:effectRef>
          <a:fontRef idx="minor">
            <a:schemeClr val="dk1"/>
          </a:fontRef>
        </p:style>
      </p:pic>
      <p:sp>
        <p:nvSpPr>
          <p:cNvPr id="6" name="Title 5">
            <a:extLst>
              <a:ext uri="{FF2B5EF4-FFF2-40B4-BE49-F238E27FC236}">
                <a16:creationId xmlns:a16="http://schemas.microsoft.com/office/drawing/2014/main" id="{92CC16A5-02FB-72EE-F6D9-40878E96AA9C}"/>
              </a:ext>
            </a:extLst>
          </p:cNvPr>
          <p:cNvSpPr>
            <a:spLocks noGrp="1"/>
          </p:cNvSpPr>
          <p:nvPr>
            <p:ph type="title"/>
          </p:nvPr>
        </p:nvSpPr>
        <p:spPr/>
        <p:txBody>
          <a:bodyPr/>
          <a:lstStyle/>
          <a:p>
            <a:r>
              <a:rPr lang="en-US" dirty="0"/>
              <a:t>And this is how it would look at Hanford </a:t>
            </a:r>
          </a:p>
        </p:txBody>
      </p:sp>
    </p:spTree>
    <p:extLst>
      <p:ext uri="{BB962C8B-B14F-4D97-AF65-F5344CB8AC3E}">
        <p14:creationId xmlns:p14="http://schemas.microsoft.com/office/powerpoint/2010/main" val="4924782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Connector 41">
            <a:extLst>
              <a:ext uri="{FF2B5EF4-FFF2-40B4-BE49-F238E27FC236}">
                <a16:creationId xmlns:a16="http://schemas.microsoft.com/office/drawing/2014/main" id="{EFBDF523-DB31-27C3-3A51-A15614D069D5}"/>
              </a:ext>
            </a:extLst>
          </p:cNvPr>
          <p:cNvCxnSpPr>
            <a:cxnSpLocks/>
          </p:cNvCxnSpPr>
          <p:nvPr/>
        </p:nvCxnSpPr>
        <p:spPr>
          <a:xfrm flipH="1">
            <a:off x="2562723" y="1245374"/>
            <a:ext cx="2" cy="2895574"/>
          </a:xfrm>
          <a:prstGeom prst="line">
            <a:avLst/>
          </a:prstGeom>
          <a:ln>
            <a:prstDash val="dash"/>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55" name="Rounded Rectangle 54">
            <a:extLst>
              <a:ext uri="{FF2B5EF4-FFF2-40B4-BE49-F238E27FC236}">
                <a16:creationId xmlns:a16="http://schemas.microsoft.com/office/drawing/2014/main" id="{157C93EB-10CB-41B0-14AE-5594864FEB25}"/>
              </a:ext>
            </a:extLst>
          </p:cNvPr>
          <p:cNvSpPr/>
          <p:nvPr/>
        </p:nvSpPr>
        <p:spPr>
          <a:xfrm>
            <a:off x="1045944" y="1655465"/>
            <a:ext cx="2936104" cy="504237"/>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00" dirty="0"/>
              <a:t>Design Work/</a:t>
            </a:r>
            <a:r>
              <a:rPr lang="en-US" sz="1000" dirty="0" err="1"/>
              <a:t>Component+Technology</a:t>
            </a:r>
            <a:r>
              <a:rPr lang="en-US" sz="1000" dirty="0"/>
              <a:t> R&amp;D</a:t>
            </a:r>
          </a:p>
        </p:txBody>
      </p:sp>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97281"/>
            <a:ext cx="8686800" cy="320908"/>
          </a:xfrm>
        </p:spPr>
        <p:txBody>
          <a:bodyPr/>
          <a:lstStyle/>
          <a:p>
            <a:r>
              <a:rPr lang="en-US" sz="2400" dirty="0">
                <a:latin typeface="Helvetica" pitchFamily="2" charset="0"/>
              </a:rPr>
              <a:t>US Muon Collider R&amp;D timeline </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39</a:t>
            </a:fld>
            <a:endParaRPr lang="en-US" dirty="0"/>
          </a:p>
        </p:txBody>
      </p:sp>
      <p:cxnSp>
        <p:nvCxnSpPr>
          <p:cNvPr id="32" name="Straight Arrow Connector 31">
            <a:extLst>
              <a:ext uri="{FF2B5EF4-FFF2-40B4-BE49-F238E27FC236}">
                <a16:creationId xmlns:a16="http://schemas.microsoft.com/office/drawing/2014/main" id="{6F8FD76C-C78A-8C90-81A8-FB30BF9199DE}"/>
              </a:ext>
            </a:extLst>
          </p:cNvPr>
          <p:cNvCxnSpPr>
            <a:cxnSpLocks/>
          </p:cNvCxnSpPr>
          <p:nvPr/>
        </p:nvCxnSpPr>
        <p:spPr>
          <a:xfrm flipV="1">
            <a:off x="4688191" y="2235657"/>
            <a:ext cx="0" cy="19081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4FC3F67-B704-BBD1-BA02-60CDA49B5174}"/>
              </a:ext>
            </a:extLst>
          </p:cNvPr>
          <p:cNvCxnSpPr>
            <a:cxnSpLocks/>
          </p:cNvCxnSpPr>
          <p:nvPr/>
        </p:nvCxnSpPr>
        <p:spPr>
          <a:xfrm flipV="1">
            <a:off x="4869363" y="3086458"/>
            <a:ext cx="0" cy="10573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3018CD7-11D4-CCBE-3A16-EF26862EC4A9}"/>
              </a:ext>
            </a:extLst>
          </p:cNvPr>
          <p:cNvCxnSpPr>
            <a:cxnSpLocks/>
          </p:cNvCxnSpPr>
          <p:nvPr/>
        </p:nvCxnSpPr>
        <p:spPr>
          <a:xfrm flipV="1">
            <a:off x="5041755" y="3886508"/>
            <a:ext cx="0" cy="2566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A67061D-FC64-DDC8-D4FE-7FF67FF3AEE4}"/>
              </a:ext>
            </a:extLst>
          </p:cNvPr>
          <p:cNvCxnSpPr>
            <a:cxnSpLocks/>
          </p:cNvCxnSpPr>
          <p:nvPr/>
        </p:nvCxnSpPr>
        <p:spPr>
          <a:xfrm flipV="1">
            <a:off x="1207704" y="2227419"/>
            <a:ext cx="0" cy="194931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A2B140AD-BB14-D533-6565-EEA5D9F52AF1}"/>
              </a:ext>
            </a:extLst>
          </p:cNvPr>
          <p:cNvCxnSpPr>
            <a:cxnSpLocks/>
          </p:cNvCxnSpPr>
          <p:nvPr/>
        </p:nvCxnSpPr>
        <p:spPr>
          <a:xfrm flipV="1">
            <a:off x="1388876" y="3086458"/>
            <a:ext cx="0" cy="109027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64630343-472F-B22E-F414-29B9C09D2D15}"/>
              </a:ext>
            </a:extLst>
          </p:cNvPr>
          <p:cNvSpPr txBox="1"/>
          <p:nvPr/>
        </p:nvSpPr>
        <p:spPr>
          <a:xfrm>
            <a:off x="472117" y="736502"/>
            <a:ext cx="7855000" cy="46166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endParaRPr lang="en-US" dirty="0"/>
          </a:p>
        </p:txBody>
      </p:sp>
      <p:cxnSp>
        <p:nvCxnSpPr>
          <p:cNvPr id="39" name="Straight Connector 38">
            <a:extLst>
              <a:ext uri="{FF2B5EF4-FFF2-40B4-BE49-F238E27FC236}">
                <a16:creationId xmlns:a16="http://schemas.microsoft.com/office/drawing/2014/main" id="{5BD0F778-F9AA-1C67-0313-5AC14B1467F9}"/>
              </a:ext>
            </a:extLst>
          </p:cNvPr>
          <p:cNvCxnSpPr>
            <a:cxnSpLocks/>
          </p:cNvCxnSpPr>
          <p:nvPr/>
        </p:nvCxnSpPr>
        <p:spPr>
          <a:xfrm>
            <a:off x="7453991" y="1286325"/>
            <a:ext cx="16740" cy="2854623"/>
          </a:xfrm>
          <a:prstGeom prst="line">
            <a:avLst/>
          </a:prstGeom>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3D747F2D-5CCB-033C-93E3-F4B678B7A3E4}"/>
              </a:ext>
            </a:extLst>
          </p:cNvPr>
          <p:cNvCxnSpPr>
            <a:cxnSpLocks/>
          </p:cNvCxnSpPr>
          <p:nvPr/>
        </p:nvCxnSpPr>
        <p:spPr>
          <a:xfrm flipH="1">
            <a:off x="990650" y="1253731"/>
            <a:ext cx="19010" cy="2899681"/>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Arrow Connector 40">
            <a:extLst>
              <a:ext uri="{FF2B5EF4-FFF2-40B4-BE49-F238E27FC236}">
                <a16:creationId xmlns:a16="http://schemas.microsoft.com/office/drawing/2014/main" id="{D1E68426-BFC6-3D68-9F78-41DBD18385BE}"/>
              </a:ext>
            </a:extLst>
          </p:cNvPr>
          <p:cNvCxnSpPr/>
          <p:nvPr/>
        </p:nvCxnSpPr>
        <p:spPr>
          <a:xfrm>
            <a:off x="472117" y="1245374"/>
            <a:ext cx="8106033"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3" name="Straight Connector 42">
            <a:extLst>
              <a:ext uri="{FF2B5EF4-FFF2-40B4-BE49-F238E27FC236}">
                <a16:creationId xmlns:a16="http://schemas.microsoft.com/office/drawing/2014/main" id="{170D8EE4-CE36-A09C-8204-7907E3124256}"/>
              </a:ext>
            </a:extLst>
          </p:cNvPr>
          <p:cNvCxnSpPr>
            <a:cxnSpLocks/>
          </p:cNvCxnSpPr>
          <p:nvPr/>
        </p:nvCxnSpPr>
        <p:spPr>
          <a:xfrm flipH="1">
            <a:off x="5947032" y="1253731"/>
            <a:ext cx="12" cy="2887217"/>
          </a:xfrm>
          <a:prstGeom prst="line">
            <a:avLst/>
          </a:prstGeom>
          <a:ln>
            <a:prstDash val="dash"/>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44" name="Rounded Rectangle 43">
            <a:extLst>
              <a:ext uri="{FF2B5EF4-FFF2-40B4-BE49-F238E27FC236}">
                <a16:creationId xmlns:a16="http://schemas.microsoft.com/office/drawing/2014/main" id="{F69FD34F-B7B7-0375-AEA4-7EE5DC3CF2F4}"/>
              </a:ext>
            </a:extLst>
          </p:cNvPr>
          <p:cNvSpPr/>
          <p:nvPr/>
        </p:nvSpPr>
        <p:spPr>
          <a:xfrm>
            <a:off x="1037545" y="2499339"/>
            <a:ext cx="2929496" cy="570643"/>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000" dirty="0"/>
              <a:t>Detector/MDI Design +  </a:t>
            </a:r>
          </a:p>
          <a:p>
            <a:pPr algn="ctr"/>
            <a:r>
              <a:rPr lang="en-US" sz="1000" dirty="0"/>
              <a:t>Component/Technology R&amp;D</a:t>
            </a:r>
          </a:p>
          <a:p>
            <a:pPr algn="ctr"/>
            <a:endParaRPr lang="en-US" sz="1000" dirty="0"/>
          </a:p>
        </p:txBody>
      </p:sp>
      <p:sp>
        <p:nvSpPr>
          <p:cNvPr id="45" name="Rounded Rectangle 44">
            <a:extLst>
              <a:ext uri="{FF2B5EF4-FFF2-40B4-BE49-F238E27FC236}">
                <a16:creationId xmlns:a16="http://schemas.microsoft.com/office/drawing/2014/main" id="{008B1895-DE14-2A80-4A99-C342C2053C7D}"/>
              </a:ext>
            </a:extLst>
          </p:cNvPr>
          <p:cNvSpPr/>
          <p:nvPr/>
        </p:nvSpPr>
        <p:spPr>
          <a:xfrm>
            <a:off x="1048740" y="3423849"/>
            <a:ext cx="2929498" cy="47490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000" dirty="0"/>
              <a:t>Physics Studies</a:t>
            </a:r>
          </a:p>
        </p:txBody>
      </p:sp>
      <p:sp>
        <p:nvSpPr>
          <p:cNvPr id="46" name="Rounded Rectangle 45">
            <a:extLst>
              <a:ext uri="{FF2B5EF4-FFF2-40B4-BE49-F238E27FC236}">
                <a16:creationId xmlns:a16="http://schemas.microsoft.com/office/drawing/2014/main" id="{1073FF77-7156-04C8-DA55-E1C65BB9FB1E}"/>
              </a:ext>
            </a:extLst>
          </p:cNvPr>
          <p:cNvSpPr/>
          <p:nvPr/>
        </p:nvSpPr>
        <p:spPr>
          <a:xfrm>
            <a:off x="4489557" y="2454900"/>
            <a:ext cx="1427630" cy="615082"/>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000" dirty="0"/>
              <a:t>System Design and Optimization</a:t>
            </a:r>
          </a:p>
          <a:p>
            <a:pPr algn="ctr"/>
            <a:endParaRPr lang="en-US" sz="1000" dirty="0"/>
          </a:p>
        </p:txBody>
      </p:sp>
      <p:sp>
        <p:nvSpPr>
          <p:cNvPr id="47" name="TextBox 46">
            <a:extLst>
              <a:ext uri="{FF2B5EF4-FFF2-40B4-BE49-F238E27FC236}">
                <a16:creationId xmlns:a16="http://schemas.microsoft.com/office/drawing/2014/main" id="{784AD35E-1C61-FD01-4B37-205F3F555EE7}"/>
              </a:ext>
            </a:extLst>
          </p:cNvPr>
          <p:cNvSpPr txBox="1"/>
          <p:nvPr/>
        </p:nvSpPr>
        <p:spPr>
          <a:xfrm rot="16200000">
            <a:off x="6387873" y="2447012"/>
            <a:ext cx="2769875"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t>Final Facility TDR+ Cost</a:t>
            </a:r>
          </a:p>
          <a:p>
            <a:pPr algn="ctr"/>
            <a:endParaRPr lang="en-US" sz="1200" dirty="0"/>
          </a:p>
        </p:txBody>
      </p:sp>
      <p:sp>
        <p:nvSpPr>
          <p:cNvPr id="48" name="TextBox 47">
            <a:extLst>
              <a:ext uri="{FF2B5EF4-FFF2-40B4-BE49-F238E27FC236}">
                <a16:creationId xmlns:a16="http://schemas.microsoft.com/office/drawing/2014/main" id="{D117F498-382C-0935-78CD-A809A6B5A713}"/>
              </a:ext>
            </a:extLst>
          </p:cNvPr>
          <p:cNvSpPr txBox="1"/>
          <p:nvPr/>
        </p:nvSpPr>
        <p:spPr>
          <a:xfrm rot="16200000">
            <a:off x="6812509" y="2532761"/>
            <a:ext cx="2769875" cy="27699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US" sz="1200" dirty="0"/>
              <a:t>Technical Readiness to Construct</a:t>
            </a:r>
          </a:p>
        </p:txBody>
      </p:sp>
      <p:sp>
        <p:nvSpPr>
          <p:cNvPr id="49" name="TextBox 48">
            <a:extLst>
              <a:ext uri="{FF2B5EF4-FFF2-40B4-BE49-F238E27FC236}">
                <a16:creationId xmlns:a16="http://schemas.microsoft.com/office/drawing/2014/main" id="{EB6230CB-8097-85C2-1EB3-FF64CB2B8D02}"/>
              </a:ext>
            </a:extLst>
          </p:cNvPr>
          <p:cNvSpPr txBox="1"/>
          <p:nvPr/>
        </p:nvSpPr>
        <p:spPr>
          <a:xfrm rot="16200000">
            <a:off x="212229" y="2668443"/>
            <a:ext cx="966838" cy="430887"/>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100" dirty="0"/>
              <a:t>Detector Design</a:t>
            </a:r>
          </a:p>
        </p:txBody>
      </p:sp>
      <p:sp>
        <p:nvSpPr>
          <p:cNvPr id="50" name="Rounded Rectangle 49">
            <a:extLst>
              <a:ext uri="{FF2B5EF4-FFF2-40B4-BE49-F238E27FC236}">
                <a16:creationId xmlns:a16="http://schemas.microsoft.com/office/drawing/2014/main" id="{A2F3E242-44F6-B31C-0A4D-1BD0B02C8AB8}"/>
              </a:ext>
            </a:extLst>
          </p:cNvPr>
          <p:cNvSpPr/>
          <p:nvPr/>
        </p:nvSpPr>
        <p:spPr>
          <a:xfrm>
            <a:off x="1032110" y="4182256"/>
            <a:ext cx="2929496" cy="2660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dirty="0"/>
              <a:t>Simulation and Computing Infrastructure</a:t>
            </a:r>
          </a:p>
        </p:txBody>
      </p:sp>
      <p:sp>
        <p:nvSpPr>
          <p:cNvPr id="51" name="TextBox 50">
            <a:extLst>
              <a:ext uri="{FF2B5EF4-FFF2-40B4-BE49-F238E27FC236}">
                <a16:creationId xmlns:a16="http://schemas.microsoft.com/office/drawing/2014/main" id="{37760499-8B65-2227-E083-0A496F367083}"/>
              </a:ext>
            </a:extLst>
          </p:cNvPr>
          <p:cNvSpPr txBox="1"/>
          <p:nvPr/>
        </p:nvSpPr>
        <p:spPr>
          <a:xfrm>
            <a:off x="1953212" y="1286683"/>
            <a:ext cx="1277590"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t>R&amp;D Phase</a:t>
            </a:r>
          </a:p>
        </p:txBody>
      </p:sp>
      <p:sp>
        <p:nvSpPr>
          <p:cNvPr id="52" name="TextBox 51">
            <a:extLst>
              <a:ext uri="{FF2B5EF4-FFF2-40B4-BE49-F238E27FC236}">
                <a16:creationId xmlns:a16="http://schemas.microsoft.com/office/drawing/2014/main" id="{75A04F1E-D24A-FF3C-BF94-EF057558359E}"/>
              </a:ext>
            </a:extLst>
          </p:cNvPr>
          <p:cNvSpPr txBox="1"/>
          <p:nvPr/>
        </p:nvSpPr>
        <p:spPr>
          <a:xfrm>
            <a:off x="5170979" y="1284819"/>
            <a:ext cx="140434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t>Demo Phase</a:t>
            </a:r>
          </a:p>
        </p:txBody>
      </p:sp>
      <p:sp>
        <p:nvSpPr>
          <p:cNvPr id="53" name="TextBox 52">
            <a:extLst>
              <a:ext uri="{FF2B5EF4-FFF2-40B4-BE49-F238E27FC236}">
                <a16:creationId xmlns:a16="http://schemas.microsoft.com/office/drawing/2014/main" id="{47EE2AC3-6DD3-A721-970D-4D2DEEB31CFB}"/>
              </a:ext>
            </a:extLst>
          </p:cNvPr>
          <p:cNvSpPr txBox="1"/>
          <p:nvPr/>
        </p:nvSpPr>
        <p:spPr>
          <a:xfrm rot="16200000">
            <a:off x="2792195" y="2571950"/>
            <a:ext cx="2887215" cy="40011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000" dirty="0"/>
              <a:t>Reference Design for the Final Facility + </a:t>
            </a:r>
          </a:p>
          <a:p>
            <a:pPr algn="ctr"/>
            <a:r>
              <a:rPr lang="en-US" sz="1000" dirty="0"/>
              <a:t>TDR and Cost for the Demo Phase</a:t>
            </a:r>
          </a:p>
        </p:txBody>
      </p:sp>
      <p:sp>
        <p:nvSpPr>
          <p:cNvPr id="54" name="TextBox 53">
            <a:extLst>
              <a:ext uri="{FF2B5EF4-FFF2-40B4-BE49-F238E27FC236}">
                <a16:creationId xmlns:a16="http://schemas.microsoft.com/office/drawing/2014/main" id="{4FCB9678-50F8-88F6-C1DB-5E3D9D8FA06B}"/>
              </a:ext>
            </a:extLst>
          </p:cNvPr>
          <p:cNvSpPr txBox="1"/>
          <p:nvPr/>
        </p:nvSpPr>
        <p:spPr>
          <a:xfrm rot="16200000">
            <a:off x="212971" y="1651381"/>
            <a:ext cx="966838" cy="430887"/>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100" dirty="0"/>
              <a:t>Accelerator Design</a:t>
            </a:r>
          </a:p>
        </p:txBody>
      </p:sp>
      <p:sp>
        <p:nvSpPr>
          <p:cNvPr id="56" name="Rounded Rectangle 55">
            <a:extLst>
              <a:ext uri="{FF2B5EF4-FFF2-40B4-BE49-F238E27FC236}">
                <a16:creationId xmlns:a16="http://schemas.microsoft.com/office/drawing/2014/main" id="{F92BFA32-71DF-5CD3-B991-424896B498C4}"/>
              </a:ext>
            </a:extLst>
          </p:cNvPr>
          <p:cNvSpPr/>
          <p:nvPr/>
        </p:nvSpPr>
        <p:spPr>
          <a:xfrm>
            <a:off x="4492055" y="1647324"/>
            <a:ext cx="2937214" cy="51237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00" dirty="0"/>
              <a:t>Demonstrator Construction and Operation</a:t>
            </a:r>
          </a:p>
        </p:txBody>
      </p:sp>
      <p:sp>
        <p:nvSpPr>
          <p:cNvPr id="57" name="TextBox 56">
            <a:extLst>
              <a:ext uri="{FF2B5EF4-FFF2-40B4-BE49-F238E27FC236}">
                <a16:creationId xmlns:a16="http://schemas.microsoft.com/office/drawing/2014/main" id="{6600BF6D-CE15-2FA8-5113-9CC4DAA3A910}"/>
              </a:ext>
            </a:extLst>
          </p:cNvPr>
          <p:cNvSpPr txBox="1"/>
          <p:nvPr/>
        </p:nvSpPr>
        <p:spPr>
          <a:xfrm rot="16200000">
            <a:off x="344741" y="3558119"/>
            <a:ext cx="701820" cy="430887"/>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100" dirty="0"/>
              <a:t>Physics</a:t>
            </a:r>
          </a:p>
          <a:p>
            <a:pPr algn="ctr"/>
            <a:endParaRPr lang="en-US" sz="1100" dirty="0"/>
          </a:p>
        </p:txBody>
      </p:sp>
      <p:sp>
        <p:nvSpPr>
          <p:cNvPr id="58" name="Rounded Rectangle 57">
            <a:extLst>
              <a:ext uri="{FF2B5EF4-FFF2-40B4-BE49-F238E27FC236}">
                <a16:creationId xmlns:a16="http://schemas.microsoft.com/office/drawing/2014/main" id="{2BF80D97-0928-79C1-4A07-5B4688B07180}"/>
              </a:ext>
            </a:extLst>
          </p:cNvPr>
          <p:cNvSpPr/>
          <p:nvPr/>
        </p:nvSpPr>
        <p:spPr>
          <a:xfrm>
            <a:off x="4494827" y="3422118"/>
            <a:ext cx="2919473" cy="44692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000" dirty="0"/>
              <a:t>Physics Studies</a:t>
            </a:r>
          </a:p>
        </p:txBody>
      </p:sp>
      <p:sp>
        <p:nvSpPr>
          <p:cNvPr id="59" name="Rounded Rectangle 58">
            <a:extLst>
              <a:ext uri="{FF2B5EF4-FFF2-40B4-BE49-F238E27FC236}">
                <a16:creationId xmlns:a16="http://schemas.microsoft.com/office/drawing/2014/main" id="{B2B75B1D-2415-DB9C-A4CC-D9F4ED4B5B32}"/>
              </a:ext>
            </a:extLst>
          </p:cNvPr>
          <p:cNvSpPr/>
          <p:nvPr/>
        </p:nvSpPr>
        <p:spPr>
          <a:xfrm>
            <a:off x="4520263" y="4149304"/>
            <a:ext cx="2950456" cy="2660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dirty="0"/>
              <a:t>Simulation and Computing Infrastructure</a:t>
            </a:r>
          </a:p>
        </p:txBody>
      </p:sp>
      <p:sp>
        <p:nvSpPr>
          <p:cNvPr id="60" name="Rounded Rectangle 59">
            <a:extLst>
              <a:ext uri="{FF2B5EF4-FFF2-40B4-BE49-F238E27FC236}">
                <a16:creationId xmlns:a16="http://schemas.microsoft.com/office/drawing/2014/main" id="{4B4BAD9D-3913-4970-675E-1ABAAF72090F}"/>
              </a:ext>
            </a:extLst>
          </p:cNvPr>
          <p:cNvSpPr/>
          <p:nvPr/>
        </p:nvSpPr>
        <p:spPr>
          <a:xfrm>
            <a:off x="5966666" y="2454900"/>
            <a:ext cx="1477299" cy="615082"/>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000" dirty="0"/>
              <a:t>Prototyping</a:t>
            </a:r>
          </a:p>
          <a:p>
            <a:pPr algn="ctr"/>
            <a:endParaRPr lang="en-US" sz="1000" dirty="0"/>
          </a:p>
        </p:txBody>
      </p:sp>
      <p:sp>
        <p:nvSpPr>
          <p:cNvPr id="61" name="TextBox 60">
            <a:extLst>
              <a:ext uri="{FF2B5EF4-FFF2-40B4-BE49-F238E27FC236}">
                <a16:creationId xmlns:a16="http://schemas.microsoft.com/office/drawing/2014/main" id="{D11F1C5B-A0A8-36D0-8EC2-6E37895953EF}"/>
              </a:ext>
            </a:extLst>
          </p:cNvPr>
          <p:cNvSpPr txBox="1"/>
          <p:nvPr/>
        </p:nvSpPr>
        <p:spPr>
          <a:xfrm>
            <a:off x="4185528" y="740082"/>
            <a:ext cx="870751" cy="461665"/>
          </a:xfrm>
          <a:prstGeom prst="rect">
            <a:avLst/>
          </a:prstGeom>
          <a:noFill/>
        </p:spPr>
        <p:txBody>
          <a:bodyPr wrap="none" rtlCol="0">
            <a:spAutoFit/>
          </a:bodyPr>
          <a:lstStyle/>
          <a:p>
            <a:r>
              <a:rPr lang="en-US" dirty="0">
                <a:latin typeface="Avenir Book" panose="02000503020000020003" pitchFamily="2" charset="0"/>
              </a:rPr>
              <a:t>2030</a:t>
            </a:r>
          </a:p>
        </p:txBody>
      </p:sp>
      <p:sp>
        <p:nvSpPr>
          <p:cNvPr id="62" name="TextBox 61">
            <a:extLst>
              <a:ext uri="{FF2B5EF4-FFF2-40B4-BE49-F238E27FC236}">
                <a16:creationId xmlns:a16="http://schemas.microsoft.com/office/drawing/2014/main" id="{D2A0BB6E-F44A-CD70-8DB7-9644ABE434E8}"/>
              </a:ext>
            </a:extLst>
          </p:cNvPr>
          <p:cNvSpPr txBox="1"/>
          <p:nvPr/>
        </p:nvSpPr>
        <p:spPr>
          <a:xfrm>
            <a:off x="7444338" y="719273"/>
            <a:ext cx="870751" cy="461665"/>
          </a:xfrm>
          <a:prstGeom prst="rect">
            <a:avLst/>
          </a:prstGeom>
          <a:noFill/>
          <a:effectLst>
            <a:softEdge rad="0"/>
          </a:effectLst>
        </p:spPr>
        <p:txBody>
          <a:bodyPr wrap="none" rtlCol="0">
            <a:spAutoFit/>
          </a:bodyPr>
          <a:lstStyle/>
          <a:p>
            <a:r>
              <a:rPr lang="en-US" dirty="0">
                <a:latin typeface="Avenir Book" panose="02000503020000020003" pitchFamily="2" charset="0"/>
              </a:rPr>
              <a:t>2040</a:t>
            </a:r>
          </a:p>
        </p:txBody>
      </p:sp>
      <p:sp>
        <p:nvSpPr>
          <p:cNvPr id="63" name="TextBox 62">
            <a:extLst>
              <a:ext uri="{FF2B5EF4-FFF2-40B4-BE49-F238E27FC236}">
                <a16:creationId xmlns:a16="http://schemas.microsoft.com/office/drawing/2014/main" id="{5C19B3A5-C9A8-1773-1C8E-A4D68991CFC3}"/>
              </a:ext>
            </a:extLst>
          </p:cNvPr>
          <p:cNvSpPr txBox="1"/>
          <p:nvPr/>
        </p:nvSpPr>
        <p:spPr>
          <a:xfrm>
            <a:off x="990650" y="751401"/>
            <a:ext cx="870751" cy="461665"/>
          </a:xfrm>
          <a:prstGeom prst="rect">
            <a:avLst/>
          </a:prstGeom>
          <a:noFill/>
        </p:spPr>
        <p:txBody>
          <a:bodyPr wrap="none" rtlCol="0">
            <a:spAutoFit/>
          </a:bodyPr>
          <a:lstStyle/>
          <a:p>
            <a:r>
              <a:rPr lang="en-US" dirty="0">
                <a:latin typeface="Avenir Book" panose="02000503020000020003" pitchFamily="2" charset="0"/>
              </a:rPr>
              <a:t>2023</a:t>
            </a:r>
          </a:p>
        </p:txBody>
      </p:sp>
      <p:cxnSp>
        <p:nvCxnSpPr>
          <p:cNvPr id="72" name="Straight Arrow Connector 71">
            <a:extLst>
              <a:ext uri="{FF2B5EF4-FFF2-40B4-BE49-F238E27FC236}">
                <a16:creationId xmlns:a16="http://schemas.microsoft.com/office/drawing/2014/main" id="{2F4DA98F-C3CC-03B2-B99B-530DADC8E221}"/>
              </a:ext>
            </a:extLst>
          </p:cNvPr>
          <p:cNvCxnSpPr>
            <a:cxnSpLocks/>
          </p:cNvCxnSpPr>
          <p:nvPr/>
        </p:nvCxnSpPr>
        <p:spPr>
          <a:xfrm flipV="1">
            <a:off x="1612554" y="3920068"/>
            <a:ext cx="0" cy="2566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2646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254586" cy="320908"/>
          </a:xfrm>
        </p:spPr>
        <p:txBody>
          <a:bodyPr/>
          <a:lstStyle/>
          <a:p>
            <a:r>
              <a:rPr lang="en-US" sz="2400" dirty="0"/>
              <a:t>Compactness</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sp>
        <p:nvSpPr>
          <p:cNvPr id="12" name="Content Placeholder 1">
            <a:extLst>
              <a:ext uri="{FF2B5EF4-FFF2-40B4-BE49-F238E27FC236}">
                <a16:creationId xmlns:a16="http://schemas.microsoft.com/office/drawing/2014/main" id="{58B422DE-7649-5FD9-5751-34ED949B549C}"/>
              </a:ext>
            </a:extLst>
          </p:cNvPr>
          <p:cNvSpPr txBox="1">
            <a:spLocks noGrp="1"/>
          </p:cNvSpPr>
          <p:nvPr>
            <p:ph idx="1"/>
          </p:nvPr>
        </p:nvSpPr>
        <p:spPr>
          <a:xfrm>
            <a:off x="249238" y="1084036"/>
            <a:ext cx="8672512" cy="3794125"/>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endParaRPr lang="en-US" dirty="0">
              <a:solidFill>
                <a:schemeClr val="tx1"/>
              </a:solidFill>
            </a:endParaRPr>
          </a:p>
          <a:p>
            <a:pPr lvl="1"/>
            <a:endParaRPr lang="en-US" dirty="0">
              <a:solidFill>
                <a:schemeClr val="tx1"/>
              </a:solidFill>
            </a:endParaRPr>
          </a:p>
          <a:p>
            <a:pPr marL="57150" indent="0">
              <a:buNone/>
            </a:pPr>
            <a:endParaRPr lang="en-US" sz="1600" dirty="0"/>
          </a:p>
          <a:p>
            <a:pPr marL="457200" lvl="1" indent="0">
              <a:buNone/>
            </a:pPr>
            <a:endParaRPr lang="en-US" dirty="0"/>
          </a:p>
          <a:p>
            <a:pPr marL="457200" lvl="1" indent="0">
              <a:buNone/>
            </a:pPr>
            <a:endParaRPr lang="en-US" dirty="0"/>
          </a:p>
          <a:p>
            <a:pPr lvl="1"/>
            <a:endParaRPr lang="en-US" dirty="0"/>
          </a:p>
          <a:p>
            <a:pPr lvl="1"/>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8" name="We have no idea exactly what DM is other than it appears to act like matter gravitationally">
            <a:extLst>
              <a:ext uri="{FF2B5EF4-FFF2-40B4-BE49-F238E27FC236}">
                <a16:creationId xmlns:a16="http://schemas.microsoft.com/office/drawing/2014/main" id="{7A4331D5-2A54-F6B8-58F4-5210BF37A345}"/>
              </a:ext>
            </a:extLst>
          </p:cNvPr>
          <p:cNvSpPr txBox="1">
            <a:spLocks/>
          </p:cNvSpPr>
          <p:nvPr/>
        </p:nvSpPr>
        <p:spPr>
          <a:xfrm>
            <a:off x="636588" y="1626117"/>
            <a:ext cx="8082083" cy="2739723"/>
          </a:xfrm>
          <a:prstGeom prst="rect">
            <a:avLst/>
          </a:prstGeom>
        </p:spPr>
        <p:txBody>
          <a:bodyPr lIns="0" tIns="0" rIns="0" bIns="0" anchor="b" anchorCtr="0"/>
          <a:lstStyle>
            <a:lvl1pPr algn="l" defTabSz="520065" rtl="0" eaLnBrk="1" fontAlgn="base" hangingPunct="1">
              <a:spcBef>
                <a:spcPct val="0"/>
              </a:spcBef>
              <a:spcAft>
                <a:spcPct val="0"/>
              </a:spcAft>
              <a:defRPr sz="7056"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endParaRPr lang="en-US" sz="1600" dirty="0"/>
          </a:p>
        </p:txBody>
      </p:sp>
      <p:sp>
        <p:nvSpPr>
          <p:cNvPr id="2" name="Content Placeholder 5">
            <a:extLst>
              <a:ext uri="{FF2B5EF4-FFF2-40B4-BE49-F238E27FC236}">
                <a16:creationId xmlns:a16="http://schemas.microsoft.com/office/drawing/2014/main" id="{94E6620F-987A-20B2-1CBA-6163F28B71DD}"/>
              </a:ext>
            </a:extLst>
          </p:cNvPr>
          <p:cNvSpPr txBox="1">
            <a:spLocks/>
          </p:cNvSpPr>
          <p:nvPr/>
        </p:nvSpPr>
        <p:spPr>
          <a:xfrm>
            <a:off x="117482" y="4002415"/>
            <a:ext cx="8909036" cy="824544"/>
          </a:xfrm>
          <a:prstGeom prst="rect">
            <a:avLst/>
          </a:prstGeom>
          <a:noFill/>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kern="1200">
                <a:solidFill>
                  <a:srgbClr val="505050"/>
                </a:solidFill>
                <a:latin typeface="Helvetica"/>
                <a:ea typeface="ＭＳ Ｐゴシック" charset="0"/>
                <a:cs typeface="ＭＳ Ｐゴシック" charset="0"/>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kern="1200">
                <a:solidFill>
                  <a:srgbClr val="505050"/>
                </a:solidFill>
                <a:latin typeface="Helvetica"/>
                <a:ea typeface="ＭＳ Ｐゴシック" charset="0"/>
                <a:cs typeface="ＭＳ Ｐゴシック" charset="0"/>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kern="1200">
                <a:solidFill>
                  <a:srgbClr val="505050"/>
                </a:solidFill>
                <a:latin typeface="Helvetica"/>
                <a:ea typeface="ＭＳ Ｐゴシック" charset="0"/>
                <a:cs typeface="ＭＳ Ｐゴシック" charset="0"/>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defTabSz="914400">
              <a:spcBef>
                <a:spcPts val="600"/>
              </a:spcBef>
              <a:spcAft>
                <a:spcPts val="600"/>
              </a:spcAft>
              <a:buFontTx/>
              <a:buChar char="•"/>
              <a:defRPr/>
            </a:pPr>
            <a:r>
              <a:rPr lang="en-US" altLang="en-US" sz="2200" kern="0" dirty="0">
                <a:solidFill>
                  <a:srgbClr val="000000"/>
                </a:solidFill>
                <a:latin typeface="Helvetica" panose="020B0604020202020204" pitchFamily="34" charset="0"/>
                <a:ea typeface="+mn-ea"/>
                <a:cs typeface="Helvetica" panose="020B0604020202020204" pitchFamily="34" charset="0"/>
              </a:rPr>
              <a:t>A </a:t>
            </a:r>
            <a:r>
              <a:rPr lang="en-US" altLang="en-US" sz="2200" b="1" kern="0" dirty="0">
                <a:solidFill>
                  <a:srgbClr val="000000"/>
                </a:solidFill>
                <a:latin typeface="Helvetica" panose="020B0604020202020204" pitchFamily="34" charset="0"/>
                <a:ea typeface="+mn-ea"/>
                <a:cs typeface="Helvetica" panose="020B0604020202020204" pitchFamily="34" charset="0"/>
              </a:rPr>
              <a:t>Muon Collider </a:t>
            </a:r>
            <a:r>
              <a:rPr lang="en-US" altLang="en-US" sz="2200" kern="0" dirty="0">
                <a:solidFill>
                  <a:srgbClr val="000000"/>
                </a:solidFill>
                <a:latin typeface="Helvetica" panose="020B0604020202020204" pitchFamily="34" charset="0"/>
                <a:ea typeface="+mn-ea"/>
                <a:cs typeface="Helvetica" panose="020B0604020202020204" pitchFamily="34" charset="0"/>
              </a:rPr>
              <a:t>is a precision probe of fundamental interactions, in a smaller footprint as compared to electron or proton colliders</a:t>
            </a:r>
          </a:p>
          <a:p>
            <a:pPr marL="0" indent="0">
              <a:spcBef>
                <a:spcPts val="600"/>
              </a:spcBef>
              <a:spcAft>
                <a:spcPts val="600"/>
              </a:spcAft>
              <a:buFont typeface="Arial" charset="0"/>
              <a:buNone/>
            </a:pPr>
            <a:endParaRPr lang="en-US" dirty="0"/>
          </a:p>
          <a:p>
            <a:pPr>
              <a:spcBef>
                <a:spcPts val="600"/>
              </a:spcBef>
              <a:spcAft>
                <a:spcPts val="600"/>
              </a:spcAft>
            </a:pPr>
            <a:endParaRPr lang="en-US" dirty="0"/>
          </a:p>
          <a:p>
            <a:pPr>
              <a:spcBef>
                <a:spcPts val="600"/>
              </a:spcBef>
              <a:spcAft>
                <a:spcPts val="600"/>
              </a:spcAft>
            </a:pPr>
            <a:endParaRPr lang="en-US" dirty="0"/>
          </a:p>
          <a:p>
            <a:pPr marL="0" indent="0">
              <a:spcBef>
                <a:spcPts val="600"/>
              </a:spcBef>
              <a:spcAft>
                <a:spcPts val="600"/>
              </a:spcAft>
              <a:buFont typeface="Arial" charset="0"/>
              <a:buNone/>
            </a:pPr>
            <a:endParaRPr lang="en-US" dirty="0"/>
          </a:p>
          <a:p>
            <a:pPr marL="0" indent="0">
              <a:spcBef>
                <a:spcPts val="600"/>
              </a:spcBef>
              <a:spcAft>
                <a:spcPts val="600"/>
              </a:spcAft>
              <a:buFont typeface="Arial" charset="0"/>
              <a:buNone/>
            </a:pPr>
            <a:endParaRPr lang="en-US" dirty="0"/>
          </a:p>
          <a:p>
            <a:pPr marL="0" indent="0">
              <a:spcBef>
                <a:spcPts val="600"/>
              </a:spcBef>
              <a:spcAft>
                <a:spcPts val="600"/>
              </a:spcAft>
              <a:buFont typeface="Arial" charset="0"/>
              <a:buNone/>
            </a:pPr>
            <a:endParaRPr lang="en-US" dirty="0"/>
          </a:p>
        </p:txBody>
      </p:sp>
      <p:pic>
        <p:nvPicPr>
          <p:cNvPr id="3" name="Picture 2">
            <a:extLst>
              <a:ext uri="{FF2B5EF4-FFF2-40B4-BE49-F238E27FC236}">
                <a16:creationId xmlns:a16="http://schemas.microsoft.com/office/drawing/2014/main" id="{5D652C17-621B-6F7F-F91A-CA7E54FCBC64}"/>
              </a:ext>
            </a:extLst>
          </p:cNvPr>
          <p:cNvPicPr>
            <a:picLocks noChangeAspect="1"/>
          </p:cNvPicPr>
          <p:nvPr/>
        </p:nvPicPr>
        <p:blipFill rotWithShape="1">
          <a:blip r:embed="rId2"/>
          <a:srcRect l="23385" t="25727" r="18846" b="14923"/>
          <a:stretch/>
        </p:blipFill>
        <p:spPr>
          <a:xfrm>
            <a:off x="1346384" y="571715"/>
            <a:ext cx="5735902" cy="3314745"/>
          </a:xfrm>
          <a:prstGeom prst="rect">
            <a:avLst/>
          </a:prstGeom>
        </p:spPr>
      </p:pic>
      <p:sp>
        <p:nvSpPr>
          <p:cNvPr id="6" name="TextBox 5">
            <a:extLst>
              <a:ext uri="{FF2B5EF4-FFF2-40B4-BE49-F238E27FC236}">
                <a16:creationId xmlns:a16="http://schemas.microsoft.com/office/drawing/2014/main" id="{5E39582A-15BF-91CB-712E-B188FFAB3F96}"/>
              </a:ext>
            </a:extLst>
          </p:cNvPr>
          <p:cNvSpPr txBox="1"/>
          <p:nvPr/>
        </p:nvSpPr>
        <p:spPr>
          <a:xfrm>
            <a:off x="7396236" y="29114"/>
            <a:ext cx="1868534" cy="369332"/>
          </a:xfrm>
          <a:prstGeom prst="rect">
            <a:avLst/>
          </a:prstGeom>
          <a:noFill/>
        </p:spPr>
        <p:txBody>
          <a:bodyPr wrap="square" rtlCol="0">
            <a:spAutoFit/>
          </a:bodyPr>
          <a:lstStyle/>
          <a:p>
            <a:r>
              <a:rPr lang="en-US" sz="1800" dirty="0" err="1">
                <a:solidFill>
                  <a:srgbClr val="7030A0"/>
                </a:solidFill>
                <a:latin typeface="Helvetica" panose="020B0604020202020204" pitchFamily="34" charset="0"/>
                <a:cs typeface="Helvetica" panose="020B0604020202020204" pitchFamily="34" charset="0"/>
              </a:rPr>
              <a:t>D.Schulte</a:t>
            </a:r>
            <a:r>
              <a:rPr lang="en-US" sz="1800" dirty="0">
                <a:solidFill>
                  <a:srgbClr val="7030A0"/>
                </a:solidFill>
                <a:latin typeface="Helvetica" panose="020B0604020202020204" pitchFamily="34" charset="0"/>
                <a:cs typeface="Helvetica" panose="020B0604020202020204" pitchFamily="34" charset="0"/>
              </a:rPr>
              <a:t> et al</a:t>
            </a:r>
          </a:p>
        </p:txBody>
      </p:sp>
    </p:spTree>
    <p:extLst>
      <p:ext uri="{BB962C8B-B14F-4D97-AF65-F5344CB8AC3E}">
        <p14:creationId xmlns:p14="http://schemas.microsoft.com/office/powerpoint/2010/main" val="24591920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40</a:t>
            </a:fld>
            <a:endParaRPr lang="en-US" dirty="0"/>
          </a:p>
        </p:txBody>
      </p:sp>
      <p:pic>
        <p:nvPicPr>
          <p:cNvPr id="8" name="Picture 7" descr="A map with a blue circle&#10;&#10;Description automatically generated">
            <a:extLst>
              <a:ext uri="{FF2B5EF4-FFF2-40B4-BE49-F238E27FC236}">
                <a16:creationId xmlns:a16="http://schemas.microsoft.com/office/drawing/2014/main" id="{A05D54F3-8340-B968-633B-89FC62868EBE}"/>
              </a:ext>
            </a:extLst>
          </p:cNvPr>
          <p:cNvPicPr>
            <a:picLocks noChangeAspect="1"/>
          </p:cNvPicPr>
          <p:nvPr/>
        </p:nvPicPr>
        <p:blipFill>
          <a:blip r:embed="rId2"/>
          <a:stretch>
            <a:fillRect/>
          </a:stretch>
        </p:blipFill>
        <p:spPr>
          <a:xfrm>
            <a:off x="2613805" y="765253"/>
            <a:ext cx="3579961" cy="3857376"/>
          </a:xfrm>
          <a:prstGeom prst="rect">
            <a:avLst/>
          </a:prstGeom>
        </p:spPr>
        <p:style>
          <a:lnRef idx="2">
            <a:schemeClr val="dk1"/>
          </a:lnRef>
          <a:fillRef idx="1">
            <a:schemeClr val="lt1"/>
          </a:fillRef>
          <a:effectRef idx="0">
            <a:schemeClr val="dk1"/>
          </a:effectRef>
          <a:fontRef idx="minor">
            <a:schemeClr val="dk1"/>
          </a:fontRef>
        </p:style>
      </p:pic>
      <p:sp>
        <p:nvSpPr>
          <p:cNvPr id="6" name="Title 5">
            <a:extLst>
              <a:ext uri="{FF2B5EF4-FFF2-40B4-BE49-F238E27FC236}">
                <a16:creationId xmlns:a16="http://schemas.microsoft.com/office/drawing/2014/main" id="{92CC16A5-02FB-72EE-F6D9-40878E96AA9C}"/>
              </a:ext>
            </a:extLst>
          </p:cNvPr>
          <p:cNvSpPr>
            <a:spLocks noGrp="1"/>
          </p:cNvSpPr>
          <p:nvPr>
            <p:ph type="title"/>
          </p:nvPr>
        </p:nvSpPr>
        <p:spPr/>
        <p:txBody>
          <a:bodyPr/>
          <a:lstStyle/>
          <a:p>
            <a:r>
              <a:rPr lang="en-US" dirty="0"/>
              <a:t>And how it would look at Hanford? </a:t>
            </a:r>
          </a:p>
        </p:txBody>
      </p:sp>
    </p:spTree>
    <p:extLst>
      <p:ext uri="{BB962C8B-B14F-4D97-AF65-F5344CB8AC3E}">
        <p14:creationId xmlns:p14="http://schemas.microsoft.com/office/powerpoint/2010/main" val="13660070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6267841" cy="320908"/>
          </a:xfrm>
        </p:spPr>
        <p:txBody>
          <a:bodyPr/>
          <a:lstStyle/>
          <a:p>
            <a:r>
              <a:rPr lang="en-US" sz="2400" dirty="0"/>
              <a:t>90 years of Accelerators</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41</a:t>
            </a:fld>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2" name="Content Placeholder 1">
            <a:extLst>
              <a:ext uri="{FF2B5EF4-FFF2-40B4-BE49-F238E27FC236}">
                <a16:creationId xmlns:a16="http://schemas.microsoft.com/office/drawing/2014/main" id="{44292E2E-467C-B269-269F-D63D2B165F99}"/>
              </a:ext>
            </a:extLst>
          </p:cNvPr>
          <p:cNvSpPr txBox="1">
            <a:spLocks/>
          </p:cNvSpPr>
          <p:nvPr/>
        </p:nvSpPr>
        <p:spPr>
          <a:xfrm>
            <a:off x="320515" y="632642"/>
            <a:ext cx="8502973" cy="5338500"/>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sz="1400" dirty="0">
              <a:solidFill>
                <a:srgbClr val="50504E"/>
              </a:solidFill>
              <a:sym typeface="Wingdings" pitchFamily="2" charset="2"/>
            </a:endParaRPr>
          </a:p>
          <a:p>
            <a:pPr lvl="1"/>
            <a:endParaRPr lang="en-US" dirty="0">
              <a:solidFill>
                <a:srgbClr val="50504E"/>
              </a:solidFill>
            </a:endParaRPr>
          </a:p>
          <a:p>
            <a:pPr lvl="1"/>
            <a:endParaRPr lang="en-US" dirty="0"/>
          </a:p>
        </p:txBody>
      </p:sp>
      <p:sp>
        <p:nvSpPr>
          <p:cNvPr id="10" name="Content Placeholder 1">
            <a:extLst>
              <a:ext uri="{FF2B5EF4-FFF2-40B4-BE49-F238E27FC236}">
                <a16:creationId xmlns:a16="http://schemas.microsoft.com/office/drawing/2014/main" id="{AB7F28CF-9860-384C-6114-21636DE89360}"/>
              </a:ext>
            </a:extLst>
          </p:cNvPr>
          <p:cNvSpPr txBox="1">
            <a:spLocks/>
          </p:cNvSpPr>
          <p:nvPr/>
        </p:nvSpPr>
        <p:spPr>
          <a:xfrm>
            <a:off x="222250" y="662750"/>
            <a:ext cx="8789548"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dirty="0">
              <a:latin typeface="Helvetica" pitchFamily="2" charset="0"/>
            </a:endParaRPr>
          </a:p>
          <a:p>
            <a:pPr lvl="1"/>
            <a:endParaRPr lang="en-US" dirty="0">
              <a:latin typeface="Helvetica" pitchFamily="2" charset="0"/>
            </a:endParaRPr>
          </a:p>
        </p:txBody>
      </p:sp>
      <p:sp>
        <p:nvSpPr>
          <p:cNvPr id="11" name="Rectangle 10">
            <a:extLst>
              <a:ext uri="{FF2B5EF4-FFF2-40B4-BE49-F238E27FC236}">
                <a16:creationId xmlns:a16="http://schemas.microsoft.com/office/drawing/2014/main" id="{0CF0F26E-4DFB-1172-B220-68956BB405EB}"/>
              </a:ext>
            </a:extLst>
          </p:cNvPr>
          <p:cNvSpPr/>
          <p:nvPr/>
        </p:nvSpPr>
        <p:spPr>
          <a:xfrm>
            <a:off x="5052263" y="1522289"/>
            <a:ext cx="3771222" cy="2585323"/>
          </a:xfrm>
          <a:prstGeom prst="rect">
            <a:avLst/>
          </a:prstGeom>
        </p:spPr>
        <p:txBody>
          <a:bodyPr wrap="square">
            <a:spAutoFit/>
          </a:bodyPr>
          <a:lstStyle/>
          <a:p>
            <a:pPr>
              <a:buFont typeface="Arial" panose="020B0604020202020204" pitchFamily="34" charset="0"/>
              <a:buChar char="•"/>
            </a:pPr>
            <a:r>
              <a:rPr lang="en-US" sz="1800" dirty="0">
                <a:solidFill>
                  <a:srgbClr val="3F3F3F"/>
                </a:solidFill>
                <a:latin typeface="Helvetica" pitchFamily="2" charset="0"/>
                <a:cs typeface="Arial" panose="020B0604020202020204" pitchFamily="34" charset="0"/>
              </a:rPr>
              <a:t>  Charm quark (1974)</a:t>
            </a:r>
            <a:endParaRPr lang="en-US" sz="1800" dirty="0">
              <a:latin typeface="Helvetica" pitchFamily="2" charset="0"/>
              <a:cs typeface="Arial" panose="020B0604020202020204" pitchFamily="34" charset="0"/>
            </a:endParaRPr>
          </a:p>
          <a:p>
            <a:pPr>
              <a:buFont typeface="Arial" panose="020B0604020202020204" pitchFamily="34" charset="0"/>
              <a:buChar char="•"/>
            </a:pPr>
            <a:r>
              <a:rPr lang="en-US" sz="1800" dirty="0">
                <a:solidFill>
                  <a:srgbClr val="3F3F3F"/>
                </a:solidFill>
                <a:latin typeface="Helvetica" pitchFamily="2" charset="0"/>
                <a:cs typeface="Arial" panose="020B0604020202020204" pitchFamily="34" charset="0"/>
              </a:rPr>
              <a:t>  Tau lepton (1975)</a:t>
            </a:r>
            <a:endParaRPr lang="en-US" sz="1800" dirty="0">
              <a:latin typeface="Helvetica" pitchFamily="2" charset="0"/>
              <a:cs typeface="Arial" panose="020B0604020202020204" pitchFamily="34" charset="0"/>
            </a:endParaRPr>
          </a:p>
          <a:p>
            <a:pPr>
              <a:buFont typeface="Arial" panose="020B0604020202020204" pitchFamily="34" charset="0"/>
              <a:buChar char="•"/>
            </a:pPr>
            <a:r>
              <a:rPr lang="en-US" sz="1800" dirty="0">
                <a:solidFill>
                  <a:srgbClr val="3F3F3F"/>
                </a:solidFill>
                <a:latin typeface="Helvetica" pitchFamily="2" charset="0"/>
                <a:cs typeface="Arial" panose="020B0604020202020204" pitchFamily="34" charset="0"/>
              </a:rPr>
              <a:t>  bottom quark (1977) </a:t>
            </a:r>
            <a:endParaRPr lang="en-US" sz="1800" dirty="0">
              <a:latin typeface="Helvetica" pitchFamily="2" charset="0"/>
              <a:cs typeface="Arial" panose="020B0604020202020204" pitchFamily="34" charset="0"/>
            </a:endParaRPr>
          </a:p>
          <a:p>
            <a:pPr>
              <a:buFont typeface="Arial" panose="020B0604020202020204" pitchFamily="34" charset="0"/>
              <a:buChar char="•"/>
            </a:pPr>
            <a:r>
              <a:rPr lang="en-US" sz="1800" dirty="0">
                <a:solidFill>
                  <a:srgbClr val="3F3F3F"/>
                </a:solidFill>
                <a:latin typeface="Helvetica" pitchFamily="2" charset="0"/>
                <a:cs typeface="Arial" panose="020B0604020202020204" pitchFamily="34" charset="0"/>
              </a:rPr>
              <a:t>  Gluon (1978/79)</a:t>
            </a:r>
            <a:endParaRPr lang="en-US" sz="1800" dirty="0">
              <a:latin typeface="Helvetica" pitchFamily="2" charset="0"/>
              <a:cs typeface="Arial" panose="020B0604020202020204" pitchFamily="34" charset="0"/>
            </a:endParaRPr>
          </a:p>
          <a:p>
            <a:pPr>
              <a:buFont typeface="Arial" panose="020B0604020202020204" pitchFamily="34" charset="0"/>
              <a:buChar char="•"/>
            </a:pPr>
            <a:r>
              <a:rPr lang="en-US" sz="1800" dirty="0">
                <a:solidFill>
                  <a:srgbClr val="3F3F3F"/>
                </a:solidFill>
                <a:latin typeface="Helvetica" pitchFamily="2" charset="0"/>
                <a:cs typeface="Arial" panose="020B0604020202020204" pitchFamily="34" charset="0"/>
              </a:rPr>
              <a:t>  W,Z bosons (1983) </a:t>
            </a:r>
            <a:endParaRPr lang="en-US" sz="1800" dirty="0">
              <a:latin typeface="Helvetica" pitchFamily="2" charset="0"/>
              <a:cs typeface="Arial" panose="020B0604020202020204" pitchFamily="34" charset="0"/>
            </a:endParaRPr>
          </a:p>
          <a:p>
            <a:pPr>
              <a:buFont typeface="Arial" panose="020B0604020202020204" pitchFamily="34" charset="0"/>
              <a:buChar char="•"/>
            </a:pPr>
            <a:r>
              <a:rPr lang="en-US" sz="1800" dirty="0">
                <a:solidFill>
                  <a:srgbClr val="3F3F3F"/>
                </a:solidFill>
                <a:latin typeface="Helvetica" pitchFamily="2" charset="0"/>
                <a:cs typeface="Arial" panose="020B0604020202020204" pitchFamily="34" charset="0"/>
              </a:rPr>
              <a:t>  Top quark (1995) </a:t>
            </a:r>
          </a:p>
          <a:p>
            <a:pPr>
              <a:buFont typeface="Arial" panose="020B0604020202020204" pitchFamily="34" charset="0"/>
              <a:buChar char="•"/>
            </a:pPr>
            <a:r>
              <a:rPr lang="en-US" sz="1800" dirty="0">
                <a:solidFill>
                  <a:srgbClr val="3F3F3F"/>
                </a:solidFill>
                <a:latin typeface="Helvetica" pitchFamily="2" charset="0"/>
                <a:cs typeface="Arial" panose="020B0604020202020204" pitchFamily="34" charset="0"/>
              </a:rPr>
              <a:t>  Tau neutrino (2000)</a:t>
            </a:r>
          </a:p>
          <a:p>
            <a:pPr>
              <a:buFont typeface="Arial" panose="020B0604020202020204" pitchFamily="34" charset="0"/>
              <a:buChar char="•"/>
            </a:pPr>
            <a:r>
              <a:rPr lang="en-US" sz="1800" dirty="0">
                <a:solidFill>
                  <a:srgbClr val="3F3F3F"/>
                </a:solidFill>
                <a:latin typeface="Helvetica" pitchFamily="2" charset="0"/>
                <a:cs typeface="Arial" panose="020B0604020202020204" pitchFamily="34" charset="0"/>
              </a:rPr>
              <a:t>   Higgs boson (2012)</a:t>
            </a:r>
            <a:endParaRPr lang="en-US" sz="1800" dirty="0">
              <a:latin typeface="Helvetica" pitchFamily="2" charset="0"/>
              <a:cs typeface="Arial" panose="020B0604020202020204" pitchFamily="34" charset="0"/>
            </a:endParaRPr>
          </a:p>
          <a:p>
            <a:pPr>
              <a:buFont typeface="Arial" panose="020B0604020202020204" pitchFamily="34" charset="0"/>
              <a:buChar char="•"/>
            </a:pPr>
            <a:endParaRPr lang="en-US" sz="1800" b="1" dirty="0">
              <a:solidFill>
                <a:srgbClr val="C00000"/>
              </a:solidFill>
              <a:latin typeface="Helvetica" pitchFamily="2" charset="0"/>
              <a:cs typeface="Arial" panose="020B0604020202020204" pitchFamily="34" charset="0"/>
            </a:endParaRPr>
          </a:p>
        </p:txBody>
      </p:sp>
      <p:pic>
        <p:nvPicPr>
          <p:cNvPr id="19" name="Picture 18">
            <a:extLst>
              <a:ext uri="{FF2B5EF4-FFF2-40B4-BE49-F238E27FC236}">
                <a16:creationId xmlns:a16="http://schemas.microsoft.com/office/drawing/2014/main" id="{AA84E042-4760-A8F5-8929-2455188C012B}"/>
              </a:ext>
            </a:extLst>
          </p:cNvPr>
          <p:cNvPicPr>
            <a:picLocks noChangeAspect="1"/>
          </p:cNvPicPr>
          <p:nvPr/>
        </p:nvPicPr>
        <p:blipFill>
          <a:blip r:embed="rId2"/>
          <a:stretch>
            <a:fillRect/>
          </a:stretch>
        </p:blipFill>
        <p:spPr>
          <a:xfrm>
            <a:off x="320512" y="801399"/>
            <a:ext cx="4558137" cy="3750104"/>
          </a:xfrm>
          <a:prstGeom prst="rect">
            <a:avLst/>
          </a:prstGeom>
        </p:spPr>
      </p:pic>
    </p:spTree>
    <p:extLst>
      <p:ext uri="{BB962C8B-B14F-4D97-AF65-F5344CB8AC3E}">
        <p14:creationId xmlns:p14="http://schemas.microsoft.com/office/powerpoint/2010/main" val="37182408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4274283" cy="320908"/>
          </a:xfrm>
        </p:spPr>
        <p:txBody>
          <a:bodyPr/>
          <a:lstStyle/>
          <a:p>
            <a:r>
              <a:rPr lang="en-US" sz="1950" dirty="0"/>
              <a:t>Future Detector Needs</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42</a:t>
            </a:fld>
            <a:endParaRPr lang="en-US" dirty="0"/>
          </a:p>
        </p:txBody>
      </p:sp>
      <p:sp>
        <p:nvSpPr>
          <p:cNvPr id="12" name="Content Placeholder 1">
            <a:extLst>
              <a:ext uri="{FF2B5EF4-FFF2-40B4-BE49-F238E27FC236}">
                <a16:creationId xmlns:a16="http://schemas.microsoft.com/office/drawing/2014/main" id="{58B422DE-7649-5FD9-5751-34ED949B549C}"/>
              </a:ext>
            </a:extLst>
          </p:cNvPr>
          <p:cNvSpPr txBox="1">
            <a:spLocks noGrp="1"/>
          </p:cNvSpPr>
          <p:nvPr>
            <p:ph idx="1"/>
          </p:nvPr>
        </p:nvSpPr>
        <p:spPr>
          <a:xfrm>
            <a:off x="249238" y="1084036"/>
            <a:ext cx="8672512" cy="3794125"/>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None/>
            </a:pPr>
            <a:endParaRPr lang="en-US" sz="1600" dirty="0"/>
          </a:p>
          <a:p>
            <a:pPr marL="457200" lvl="1" indent="0">
              <a:buNone/>
            </a:pPr>
            <a:endParaRPr lang="en-US" dirty="0"/>
          </a:p>
          <a:p>
            <a:pPr marL="457200" lvl="1" indent="0">
              <a:buNone/>
            </a:pPr>
            <a:endParaRPr lang="en-US" dirty="0"/>
          </a:p>
          <a:p>
            <a:pPr lvl="1"/>
            <a:endParaRPr lang="en-US" dirty="0"/>
          </a:p>
          <a:p>
            <a:pPr lvl="1"/>
            <a:endParaRPr lang="en-US" dirty="0"/>
          </a:p>
        </p:txBody>
      </p:sp>
      <p:sp>
        <p:nvSpPr>
          <p:cNvPr id="2" name="Content Placeholder 1">
            <a:extLst>
              <a:ext uri="{FF2B5EF4-FFF2-40B4-BE49-F238E27FC236}">
                <a16:creationId xmlns:a16="http://schemas.microsoft.com/office/drawing/2014/main" id="{EDD973C2-DD0F-030A-2BA3-3E882BBCAD41}"/>
              </a:ext>
            </a:extLst>
          </p:cNvPr>
          <p:cNvSpPr txBox="1">
            <a:spLocks/>
          </p:cNvSpPr>
          <p:nvPr/>
        </p:nvSpPr>
        <p:spPr>
          <a:xfrm>
            <a:off x="636588" y="654093"/>
            <a:ext cx="8457703" cy="5059363"/>
          </a:xfrm>
          <a:prstGeom prst="rect">
            <a:avLst/>
          </a:prstGeom>
        </p:spPr>
        <p:txBody>
          <a:bodyPr lIns="0" tIns="0" rIns="0" bIns="0"/>
          <a:lstStyle>
            <a:lvl1pPr marL="230188" indent="-230188" algn="l" defTabSz="457200" rtl="0" eaLnBrk="1" fontAlgn="base" hangingPunct="1">
              <a:spcBef>
                <a:spcPts val="984"/>
              </a:spcBef>
              <a:spcAft>
                <a:spcPct val="0"/>
              </a:spcAft>
              <a:buFont typeface="Arial" charset="0"/>
              <a:buChar char="•"/>
              <a:defRPr sz="1800" kern="1200">
                <a:solidFill>
                  <a:srgbClr val="505050"/>
                </a:solidFill>
                <a:latin typeface="Helvetica"/>
                <a:ea typeface="Geneva" charset="0"/>
                <a:cs typeface="ＭＳ Ｐゴシック" charset="0"/>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kern="1200">
                <a:solidFill>
                  <a:srgbClr val="505050"/>
                </a:solidFill>
                <a:latin typeface="Helvetica"/>
                <a:ea typeface="ＭＳ Ｐゴシック" charset="0"/>
                <a:cs typeface="ＭＳ Ｐゴシック" charset="0"/>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kern="1200">
                <a:solidFill>
                  <a:srgbClr val="505050"/>
                </a:solidFill>
                <a:latin typeface="Helvetica"/>
                <a:ea typeface="ＭＳ Ｐゴシック" charset="0"/>
                <a:cs typeface="ＭＳ Ｐゴシック" charset="0"/>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kern="1200">
                <a:solidFill>
                  <a:srgbClr val="505050"/>
                </a:solidFill>
                <a:latin typeface="Helvetica"/>
                <a:ea typeface="ＭＳ Ｐゴシック" charset="0"/>
                <a:cs typeface="ＭＳ Ｐゴシック" charset="0"/>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a:p>
            <a:endParaRPr lang="en-US" sz="1600" dirty="0"/>
          </a:p>
          <a:p>
            <a:pPr lvl="1"/>
            <a:endParaRPr lang="en-US" dirty="0"/>
          </a:p>
        </p:txBody>
      </p:sp>
      <p:sp>
        <p:nvSpPr>
          <p:cNvPr id="8" name="Content Placeholder 1">
            <a:extLst>
              <a:ext uri="{FF2B5EF4-FFF2-40B4-BE49-F238E27FC236}">
                <a16:creationId xmlns:a16="http://schemas.microsoft.com/office/drawing/2014/main" id="{CC41B54E-A83F-458E-B02D-49AD03057E50}"/>
              </a:ext>
            </a:extLst>
          </p:cNvPr>
          <p:cNvSpPr txBox="1">
            <a:spLocks/>
          </p:cNvSpPr>
          <p:nvPr/>
        </p:nvSpPr>
        <p:spPr>
          <a:xfrm>
            <a:off x="222250" y="662750"/>
            <a:ext cx="8699500"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solidFill>
                  <a:schemeClr val="tx1"/>
                </a:solidFill>
              </a:rPr>
              <a:t>Detectors at future colliders have more stringent requirements than at HL-LHC and require significant R&amp;D</a:t>
            </a:r>
          </a:p>
          <a:p>
            <a:r>
              <a:rPr lang="en-US" sz="1600" dirty="0">
                <a:solidFill>
                  <a:schemeClr val="tx1"/>
                </a:solidFill>
              </a:rPr>
              <a:t>Electron Colliders:</a:t>
            </a:r>
          </a:p>
          <a:p>
            <a:pPr lvl="1"/>
            <a:r>
              <a:rPr lang="en-US" sz="1400" dirty="0"/>
              <a:t>High granularity and low mass trackers</a:t>
            </a:r>
          </a:p>
          <a:p>
            <a:pPr lvl="1"/>
            <a:r>
              <a:rPr lang="en-US" sz="1400" dirty="0"/>
              <a:t>High Granularity Calorimeters </a:t>
            </a:r>
          </a:p>
          <a:p>
            <a:r>
              <a:rPr lang="en-US" sz="1600" dirty="0">
                <a:solidFill>
                  <a:schemeClr val="tx1"/>
                </a:solidFill>
              </a:rPr>
              <a:t>Hadron Colliders </a:t>
            </a:r>
          </a:p>
          <a:p>
            <a:pPr lvl="1"/>
            <a:r>
              <a:rPr lang="en-US" sz="1400" dirty="0"/>
              <a:t>High Granularity Trackers and Calorimeters </a:t>
            </a:r>
          </a:p>
          <a:p>
            <a:pPr lvl="1"/>
            <a:r>
              <a:rPr lang="en-US" sz="1400" dirty="0"/>
              <a:t>Rad hard sensors and FE electronics </a:t>
            </a:r>
          </a:p>
          <a:p>
            <a:pPr lvl="1"/>
            <a:r>
              <a:rPr lang="en-US" sz="1400" dirty="0"/>
              <a:t>Electronics, trigger systems, high speed links</a:t>
            </a:r>
            <a:endParaRPr lang="en-US" sz="1400" dirty="0">
              <a:solidFill>
                <a:schemeClr val="tx1"/>
              </a:solidFill>
            </a:endParaRPr>
          </a:p>
          <a:p>
            <a:r>
              <a:rPr lang="en-US" sz="1600" dirty="0">
                <a:solidFill>
                  <a:schemeClr val="tx1"/>
                </a:solidFill>
              </a:rPr>
              <a:t>Muon Collider </a:t>
            </a:r>
          </a:p>
          <a:p>
            <a:pPr lvl="1"/>
            <a:r>
              <a:rPr lang="en-US" sz="1400" dirty="0">
                <a:solidFill>
                  <a:schemeClr val="bg1">
                    <a:lumMod val="50000"/>
                  </a:schemeClr>
                </a:solidFill>
              </a:rPr>
              <a:t>High granularity and Fast timing requirements</a:t>
            </a:r>
          </a:p>
          <a:p>
            <a:pPr lvl="1"/>
            <a:r>
              <a:rPr lang="en-US" sz="1400" dirty="0">
                <a:solidFill>
                  <a:schemeClr val="bg1">
                    <a:lumMod val="50000"/>
                  </a:schemeClr>
                </a:solidFill>
              </a:rPr>
              <a:t>Moderate radiation  tolerance </a:t>
            </a:r>
          </a:p>
          <a:p>
            <a:pPr lvl="1"/>
            <a:r>
              <a:rPr lang="en-US" sz="1400" dirty="0">
                <a:solidFill>
                  <a:schemeClr val="bg1">
                    <a:lumMod val="50000"/>
                  </a:schemeClr>
                </a:solidFill>
              </a:rPr>
              <a:t>Lots of synergies with </a:t>
            </a:r>
            <a:r>
              <a:rPr lang="en-US" sz="1400" dirty="0" err="1">
                <a:solidFill>
                  <a:schemeClr val="bg1">
                    <a:lumMod val="50000"/>
                  </a:schemeClr>
                </a:solidFill>
              </a:rPr>
              <a:t>e+e</a:t>
            </a:r>
            <a:r>
              <a:rPr lang="en-US" sz="1400" dirty="0">
                <a:solidFill>
                  <a:schemeClr val="bg1">
                    <a:lumMod val="50000"/>
                  </a:schemeClr>
                </a:solidFill>
              </a:rPr>
              <a:t>- and pp </a:t>
            </a:r>
            <a:endParaRPr lang="en-US" sz="1400" dirty="0">
              <a:solidFill>
                <a:schemeClr val="tx1">
                  <a:lumMod val="60000"/>
                  <a:lumOff val="40000"/>
                </a:schemeClr>
              </a:solidFill>
            </a:endParaRPr>
          </a:p>
          <a:p>
            <a:r>
              <a:rPr lang="en-US" sz="1600" dirty="0">
                <a:solidFill>
                  <a:schemeClr val="tx1">
                    <a:lumMod val="60000"/>
                    <a:lumOff val="40000"/>
                  </a:schemeClr>
                </a:solidFill>
              </a:rPr>
              <a:t>Fermilab group’s Detector R&amp;D efforts are well aligned with these needs </a:t>
            </a:r>
          </a:p>
          <a:p>
            <a:pPr lvl="1"/>
            <a:endParaRPr lang="en-US" dirty="0">
              <a:solidFill>
                <a:schemeClr val="tx1"/>
              </a:solidFill>
            </a:endParaRPr>
          </a:p>
          <a:p>
            <a:pPr marL="57150" indent="0">
              <a:buNone/>
            </a:pPr>
            <a:endParaRPr lang="en-US" sz="1600" dirty="0"/>
          </a:p>
          <a:p>
            <a:pPr marL="457200" lvl="1" indent="0">
              <a:buNone/>
            </a:pPr>
            <a:endParaRPr lang="en-US" dirty="0"/>
          </a:p>
          <a:p>
            <a:pPr marL="457200" lvl="1" indent="0">
              <a:buNone/>
            </a:pPr>
            <a:endParaRPr lang="en-US" dirty="0"/>
          </a:p>
          <a:p>
            <a:pPr lvl="1"/>
            <a:endParaRPr lang="en-US" dirty="0"/>
          </a:p>
          <a:p>
            <a:pPr lvl="1"/>
            <a:endParaRPr lang="en-US" dirty="0"/>
          </a:p>
        </p:txBody>
      </p:sp>
    </p:spTree>
    <p:extLst>
      <p:ext uri="{BB962C8B-B14F-4D97-AF65-F5344CB8AC3E}">
        <p14:creationId xmlns:p14="http://schemas.microsoft.com/office/powerpoint/2010/main" val="38089873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254586" cy="320908"/>
          </a:xfrm>
        </p:spPr>
        <p:txBody>
          <a:bodyPr/>
          <a:lstStyle/>
          <a:p>
            <a:r>
              <a:rPr lang="en-US" sz="2400" dirty="0"/>
              <a:t>Magnet Technology</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43</a:t>
            </a:fld>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8" name="We have no idea exactly what DM is other than it appears to act like matter gravitationally">
            <a:extLst>
              <a:ext uri="{FF2B5EF4-FFF2-40B4-BE49-F238E27FC236}">
                <a16:creationId xmlns:a16="http://schemas.microsoft.com/office/drawing/2014/main" id="{7A4331D5-2A54-F6B8-58F4-5210BF37A345}"/>
              </a:ext>
            </a:extLst>
          </p:cNvPr>
          <p:cNvSpPr txBox="1">
            <a:spLocks/>
          </p:cNvSpPr>
          <p:nvPr/>
        </p:nvSpPr>
        <p:spPr>
          <a:xfrm>
            <a:off x="636588" y="1626117"/>
            <a:ext cx="8082083" cy="2739723"/>
          </a:xfrm>
          <a:prstGeom prst="rect">
            <a:avLst/>
          </a:prstGeom>
        </p:spPr>
        <p:txBody>
          <a:bodyPr lIns="0" tIns="0" rIns="0" bIns="0" anchor="b" anchorCtr="0"/>
          <a:lstStyle>
            <a:lvl1pPr algn="l" defTabSz="520065" rtl="0" eaLnBrk="1" fontAlgn="base" hangingPunct="1">
              <a:spcBef>
                <a:spcPct val="0"/>
              </a:spcBef>
              <a:spcAft>
                <a:spcPct val="0"/>
              </a:spcAft>
              <a:defRPr sz="7056"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endParaRPr lang="en-US" sz="1600" dirty="0"/>
          </a:p>
        </p:txBody>
      </p:sp>
      <p:sp>
        <p:nvSpPr>
          <p:cNvPr id="2" name="Content Placeholder 5">
            <a:extLst>
              <a:ext uri="{FF2B5EF4-FFF2-40B4-BE49-F238E27FC236}">
                <a16:creationId xmlns:a16="http://schemas.microsoft.com/office/drawing/2014/main" id="{10A8C472-84E0-E9A8-5929-57F896F2B162}"/>
              </a:ext>
            </a:extLst>
          </p:cNvPr>
          <p:cNvSpPr>
            <a:spLocks noGrp="1"/>
          </p:cNvSpPr>
          <p:nvPr>
            <p:ph idx="1"/>
          </p:nvPr>
        </p:nvSpPr>
        <p:spPr>
          <a:xfrm>
            <a:off x="199378" y="640310"/>
            <a:ext cx="5763831" cy="4817305"/>
          </a:xfrm>
          <a:noFill/>
        </p:spPr>
        <p:txBody>
          <a:bodyPr/>
          <a:lstStyle/>
          <a:p>
            <a:pPr marL="342900" marR="0" lvl="0" indent="-342900" algn="l" defTabSz="914400" rtl="0" eaLnBrk="1" fontAlgn="base" latinLnBrk="0" hangingPunct="1">
              <a:lnSpc>
                <a:spcPct val="100000"/>
              </a:lnSpc>
              <a:spcBef>
                <a:spcPts val="400"/>
              </a:spcBef>
              <a:spcAft>
                <a:spcPts val="400"/>
              </a:spcAft>
              <a:buClrTx/>
              <a:buSzTx/>
              <a:buFontTx/>
              <a:buChar char="•"/>
              <a:tabLst/>
              <a:defRPr/>
            </a:pPr>
            <a:r>
              <a:rPr lang="en-US" altLang="en-US" sz="1600" b="1" kern="0" dirty="0">
                <a:solidFill>
                  <a:srgbClr val="000000"/>
                </a:solidFill>
                <a:latin typeface="Helvetica" panose="020B0604020202020204" pitchFamily="34" charset="0"/>
                <a:ea typeface="+mn-ea"/>
                <a:cs typeface="Helvetica" panose="020B0604020202020204" pitchFamily="34" charset="0"/>
              </a:rPr>
              <a:t>Cooling:</a:t>
            </a:r>
            <a:r>
              <a:rPr lang="en-US" altLang="en-US" sz="1600" kern="0" dirty="0">
                <a:solidFill>
                  <a:srgbClr val="000000"/>
                </a:solidFill>
                <a:latin typeface="Helvetica" panose="020B0604020202020204" pitchFamily="34" charset="0"/>
                <a:ea typeface="+mn-ea"/>
                <a:cs typeface="Helvetica" panose="020B0604020202020204" pitchFamily="34" charset="0"/>
              </a:rPr>
              <a:t> Designs consider B-fields of 30-40 T </a:t>
            </a:r>
          </a:p>
          <a:p>
            <a:pPr marL="395287" lvl="1" indent="-342900" defTabSz="914400">
              <a:spcBef>
                <a:spcPts val="400"/>
              </a:spcBef>
              <a:spcAft>
                <a:spcPts val="400"/>
              </a:spcAft>
              <a:buFontTx/>
              <a:buChar char="•"/>
              <a:defRPr/>
            </a:pPr>
            <a:r>
              <a:rPr lang="en-US" altLang="en-US" kern="0" dirty="0">
                <a:solidFill>
                  <a:schemeClr val="tx1"/>
                </a:solidFill>
                <a:latin typeface="Helvetica" panose="020B0604020202020204" pitchFamily="34" charset="0"/>
                <a:ea typeface="+mn-ea"/>
                <a:cs typeface="Helvetica" panose="020B0604020202020204" pitchFamily="34" charset="0"/>
              </a:rPr>
              <a:t>commercial MRI 29 T magnets. </a:t>
            </a:r>
          </a:p>
          <a:p>
            <a:pPr marL="395287" lvl="1" indent="-342900" defTabSz="914400">
              <a:spcBef>
                <a:spcPts val="400"/>
              </a:spcBef>
              <a:spcAft>
                <a:spcPts val="400"/>
              </a:spcAft>
              <a:buFontTx/>
              <a:buChar char="•"/>
              <a:defRPr/>
            </a:pPr>
            <a:r>
              <a:rPr lang="en-US" altLang="en-US" kern="0" dirty="0">
                <a:solidFill>
                  <a:schemeClr val="tx1"/>
                </a:solidFill>
                <a:latin typeface="Helvetica" panose="020B0604020202020204" pitchFamily="34" charset="0"/>
                <a:ea typeface="+mn-ea"/>
                <a:cs typeface="Helvetica" panose="020B0604020202020204" pitchFamily="34" charset="0"/>
              </a:rPr>
              <a:t>Record 32 T achieved at NHMFL. </a:t>
            </a:r>
          </a:p>
          <a:p>
            <a:pPr marL="395287" lvl="1" indent="-342900" defTabSz="914400">
              <a:spcBef>
                <a:spcPts val="400"/>
              </a:spcBef>
              <a:spcAft>
                <a:spcPts val="400"/>
              </a:spcAft>
              <a:buFontTx/>
              <a:buChar char="•"/>
              <a:defRPr/>
            </a:pPr>
            <a:r>
              <a:rPr lang="en-US" altLang="en-US" kern="0" dirty="0">
                <a:solidFill>
                  <a:schemeClr val="tx1"/>
                </a:solidFill>
                <a:latin typeface="Helvetica" panose="020B0604020202020204" pitchFamily="34" charset="0"/>
                <a:ea typeface="+mn-ea"/>
                <a:cs typeface="Helvetica" panose="020B0604020202020204" pitchFamily="34" charset="0"/>
              </a:rPr>
              <a:t>A funded proposal to design purely SC 40 T magnet in place</a:t>
            </a:r>
          </a:p>
          <a:p>
            <a:pPr marL="395287" lvl="1" indent="-342900" defTabSz="914400">
              <a:spcBef>
                <a:spcPts val="400"/>
              </a:spcBef>
              <a:spcAft>
                <a:spcPts val="400"/>
              </a:spcAft>
              <a:buFontTx/>
              <a:buChar char="•"/>
              <a:defRPr/>
            </a:pPr>
            <a:endParaRPr lang="en-US" altLang="en-US" sz="1600" b="1" kern="0" dirty="0">
              <a:solidFill>
                <a:srgbClr val="000000"/>
              </a:solidFill>
              <a:latin typeface="Helvetica" panose="020B0604020202020204" pitchFamily="34" charset="0"/>
              <a:ea typeface="+mn-ea"/>
              <a:cs typeface="Helvetica" panose="020B0604020202020204" pitchFamily="34" charset="0"/>
            </a:endParaRPr>
          </a:p>
          <a:p>
            <a:pPr marL="342900" marR="0" lvl="0" indent="-342900" algn="l" defTabSz="914400" rtl="0" eaLnBrk="1" fontAlgn="base" latinLnBrk="0" hangingPunct="1">
              <a:lnSpc>
                <a:spcPct val="100000"/>
              </a:lnSpc>
              <a:spcBef>
                <a:spcPts val="400"/>
              </a:spcBef>
              <a:spcAft>
                <a:spcPts val="400"/>
              </a:spcAft>
              <a:buClrTx/>
              <a:buSzTx/>
              <a:buFontTx/>
              <a:buChar char="•"/>
              <a:tabLst/>
              <a:defRPr/>
            </a:pPr>
            <a:r>
              <a:rPr lang="en-US" altLang="en-US" sz="1600" b="1" kern="0" dirty="0">
                <a:solidFill>
                  <a:srgbClr val="000000"/>
                </a:solidFill>
                <a:latin typeface="Helvetica" panose="020B0604020202020204" pitchFamily="34" charset="0"/>
                <a:ea typeface="+mn-ea"/>
                <a:cs typeface="Helvetica" panose="020B0604020202020204" pitchFamily="34" charset="0"/>
              </a:rPr>
              <a:t>Acceleration:</a:t>
            </a:r>
            <a:r>
              <a:rPr lang="en-US" altLang="en-US" sz="1600" kern="0" dirty="0">
                <a:solidFill>
                  <a:srgbClr val="000000"/>
                </a:solidFill>
                <a:latin typeface="Helvetica" panose="020B0604020202020204" pitchFamily="34" charset="0"/>
                <a:ea typeface="+mn-ea"/>
                <a:cs typeface="Helvetica" panose="020B0604020202020204" pitchFamily="34" charset="0"/>
              </a:rPr>
              <a:t> Fast cycling magnets with 1000 T/s</a:t>
            </a:r>
          </a:p>
          <a:p>
            <a:pPr marL="342900" marR="0" lvl="0" indent="-342900" algn="l" defTabSz="914400" rtl="0" eaLnBrk="1" fontAlgn="base" latinLnBrk="0" hangingPunct="1">
              <a:lnSpc>
                <a:spcPct val="100000"/>
              </a:lnSpc>
              <a:spcBef>
                <a:spcPts val="400"/>
              </a:spcBef>
              <a:spcAft>
                <a:spcPts val="400"/>
              </a:spcAft>
              <a:buClrTx/>
              <a:buSzTx/>
              <a:buFontTx/>
              <a:buChar char="•"/>
              <a:tabLst/>
              <a:defRPr/>
            </a:pPr>
            <a:r>
              <a:rPr lang="en-US" altLang="en-US" sz="1600" kern="0" dirty="0">
                <a:solidFill>
                  <a:srgbClr val="003087"/>
                </a:solidFill>
                <a:latin typeface="Helvetica" panose="020B0604020202020204" pitchFamily="34" charset="0"/>
                <a:ea typeface="+mn-ea"/>
                <a:cs typeface="Helvetica" panose="020B0604020202020204" pitchFamily="34" charset="0"/>
              </a:rPr>
              <a:t>Demonstrated record ramp rate of 300 T/s with HTS – upgrades for higher fields proposed</a:t>
            </a:r>
          </a:p>
          <a:p>
            <a:pPr marL="342900" marR="0" lvl="0" indent="-342900" algn="l" defTabSz="914400" rtl="0" eaLnBrk="1" fontAlgn="base" latinLnBrk="0" hangingPunct="1">
              <a:lnSpc>
                <a:spcPct val="100000"/>
              </a:lnSpc>
              <a:spcBef>
                <a:spcPts val="400"/>
              </a:spcBef>
              <a:spcAft>
                <a:spcPts val="400"/>
              </a:spcAft>
              <a:buClrTx/>
              <a:buSzTx/>
              <a:buFontTx/>
              <a:buChar char="•"/>
              <a:tabLst/>
              <a:defRPr/>
            </a:pPr>
            <a:endParaRPr lang="en-US" altLang="en-US" sz="1600" b="1" kern="0" dirty="0">
              <a:solidFill>
                <a:srgbClr val="000000"/>
              </a:solidFill>
              <a:latin typeface="Helvetica" panose="020B0604020202020204" pitchFamily="34" charset="0"/>
              <a:ea typeface="+mn-ea"/>
              <a:cs typeface="Helvetica" panose="020B0604020202020204" pitchFamily="34" charset="0"/>
            </a:endParaRPr>
          </a:p>
          <a:p>
            <a:pPr marL="342900" marR="0" lvl="0" indent="-342900" algn="l" defTabSz="914400" rtl="0" eaLnBrk="1" fontAlgn="base" latinLnBrk="0" hangingPunct="1">
              <a:lnSpc>
                <a:spcPct val="100000"/>
              </a:lnSpc>
              <a:spcBef>
                <a:spcPts val="400"/>
              </a:spcBef>
              <a:spcAft>
                <a:spcPts val="400"/>
              </a:spcAft>
              <a:buClrTx/>
              <a:buSzTx/>
              <a:buFontTx/>
              <a:buChar char="•"/>
              <a:tabLst/>
              <a:defRPr/>
            </a:pPr>
            <a:r>
              <a:rPr lang="en-US" altLang="en-US" sz="1600" b="1" kern="0" dirty="0">
                <a:solidFill>
                  <a:srgbClr val="000000"/>
                </a:solidFill>
                <a:latin typeface="Helvetica" panose="020B0604020202020204" pitchFamily="34" charset="0"/>
                <a:ea typeface="+mn-ea"/>
                <a:cs typeface="Helvetica" panose="020B0604020202020204" pitchFamily="34" charset="0"/>
              </a:rPr>
              <a:t>Collider Ring: </a:t>
            </a:r>
            <a:r>
              <a:rPr lang="en-US" altLang="en-US" sz="1600" kern="0" dirty="0">
                <a:solidFill>
                  <a:srgbClr val="000000"/>
                </a:solidFill>
                <a:latin typeface="Helvetica" panose="020B0604020202020204" pitchFamily="34" charset="0"/>
                <a:ea typeface="+mn-ea"/>
                <a:cs typeface="Helvetica" panose="020B0604020202020204" pitchFamily="34" charset="0"/>
              </a:rPr>
              <a:t>Large 16 T arc dipoles </a:t>
            </a:r>
          </a:p>
          <a:p>
            <a:pPr marL="342900" marR="0" lvl="0" indent="-342900" algn="l" defTabSz="914400" rtl="0" eaLnBrk="1" fontAlgn="base" latinLnBrk="0" hangingPunct="1">
              <a:lnSpc>
                <a:spcPct val="100000"/>
              </a:lnSpc>
              <a:spcBef>
                <a:spcPts val="400"/>
              </a:spcBef>
              <a:spcAft>
                <a:spcPts val="400"/>
              </a:spcAft>
              <a:buClrTx/>
              <a:buSzTx/>
              <a:buFontTx/>
              <a:buChar char="•"/>
              <a:tabLst/>
              <a:defRPr/>
            </a:pPr>
            <a:r>
              <a:rPr lang="en-US" altLang="en-US" kern="0" dirty="0">
                <a:solidFill>
                  <a:schemeClr val="tx1"/>
                </a:solidFill>
                <a:latin typeface="Helvetica" panose="020B0604020202020204" pitchFamily="34" charset="0"/>
                <a:ea typeface="+mn-ea"/>
                <a:cs typeface="Helvetica" panose="020B0604020202020204" pitchFamily="34" charset="0"/>
              </a:rPr>
              <a:t> Plans in 4-5 years to demonstrate 12-15 T dipoles</a:t>
            </a:r>
          </a:p>
          <a:p>
            <a:pPr marL="0" indent="0">
              <a:spcBef>
                <a:spcPts val="600"/>
              </a:spcBef>
              <a:spcAft>
                <a:spcPts val="600"/>
              </a:spcAft>
              <a:buNone/>
            </a:pPr>
            <a:endParaRPr lang="en-US" sz="1600" dirty="0"/>
          </a:p>
          <a:p>
            <a:pPr>
              <a:spcBef>
                <a:spcPts val="600"/>
              </a:spcBef>
              <a:spcAft>
                <a:spcPts val="600"/>
              </a:spcAft>
            </a:pPr>
            <a:endParaRPr lang="en-US" sz="1600" dirty="0"/>
          </a:p>
          <a:p>
            <a:pPr>
              <a:spcBef>
                <a:spcPts val="600"/>
              </a:spcBef>
              <a:spcAft>
                <a:spcPts val="600"/>
              </a:spcAft>
            </a:pPr>
            <a:endParaRPr lang="en-US" sz="1600" dirty="0"/>
          </a:p>
          <a:p>
            <a:pPr marL="0" indent="0">
              <a:spcBef>
                <a:spcPts val="600"/>
              </a:spcBef>
              <a:spcAft>
                <a:spcPts val="600"/>
              </a:spcAft>
              <a:buNone/>
            </a:pPr>
            <a:endParaRPr lang="en-US" sz="1600" dirty="0"/>
          </a:p>
          <a:p>
            <a:pPr marL="0" indent="0">
              <a:spcBef>
                <a:spcPts val="600"/>
              </a:spcBef>
              <a:spcAft>
                <a:spcPts val="600"/>
              </a:spcAft>
              <a:buNone/>
            </a:pPr>
            <a:endParaRPr lang="en-US" sz="1600" dirty="0"/>
          </a:p>
          <a:p>
            <a:pPr marL="0" indent="0">
              <a:spcBef>
                <a:spcPts val="600"/>
              </a:spcBef>
              <a:spcAft>
                <a:spcPts val="600"/>
              </a:spcAft>
              <a:buNone/>
            </a:pPr>
            <a:endParaRPr lang="en-US" sz="1600" dirty="0"/>
          </a:p>
        </p:txBody>
      </p:sp>
      <p:pic>
        <p:nvPicPr>
          <p:cNvPr id="6" name="Picture 5">
            <a:extLst>
              <a:ext uri="{FF2B5EF4-FFF2-40B4-BE49-F238E27FC236}">
                <a16:creationId xmlns:a16="http://schemas.microsoft.com/office/drawing/2014/main" id="{E5F1235B-21C3-FBE3-08C9-C08BBD48665C}"/>
              </a:ext>
            </a:extLst>
          </p:cNvPr>
          <p:cNvPicPr>
            <a:picLocks noChangeAspect="1"/>
          </p:cNvPicPr>
          <p:nvPr/>
        </p:nvPicPr>
        <p:blipFill>
          <a:blip r:embed="rId2"/>
          <a:stretch>
            <a:fillRect/>
          </a:stretch>
        </p:blipFill>
        <p:spPr>
          <a:xfrm>
            <a:off x="6056438" y="119506"/>
            <a:ext cx="1008556" cy="2049856"/>
          </a:xfrm>
          <a:prstGeom prst="rect">
            <a:avLst/>
          </a:prstGeom>
        </p:spPr>
      </p:pic>
      <p:sp>
        <p:nvSpPr>
          <p:cNvPr id="10" name="TextBox 9">
            <a:extLst>
              <a:ext uri="{FF2B5EF4-FFF2-40B4-BE49-F238E27FC236}">
                <a16:creationId xmlns:a16="http://schemas.microsoft.com/office/drawing/2014/main" id="{56DE92EF-4EBC-46C5-8BF5-13468C4B8203}"/>
              </a:ext>
            </a:extLst>
          </p:cNvPr>
          <p:cNvSpPr txBox="1"/>
          <p:nvPr/>
        </p:nvSpPr>
        <p:spPr>
          <a:xfrm>
            <a:off x="4846936" y="571715"/>
            <a:ext cx="1209502" cy="738664"/>
          </a:xfrm>
          <a:prstGeom prst="rect">
            <a:avLst/>
          </a:prstGeom>
          <a:solidFill>
            <a:srgbClr val="99D6EA"/>
          </a:solidFill>
        </p:spPr>
        <p:txBody>
          <a:bodyPr wrap="square" rtlCol="0">
            <a:spAutoFit/>
          </a:bodyPr>
          <a:lstStyle/>
          <a:p>
            <a:r>
              <a:rPr lang="en-US" sz="1400" dirty="0">
                <a:latin typeface="Helvetica" panose="020B0604020202020204" pitchFamily="34" charset="0"/>
                <a:cs typeface="Helvetica" panose="020B0604020202020204" pitchFamily="34" charset="0"/>
              </a:rPr>
              <a:t>Record SC 32 T @ NHMFL</a:t>
            </a:r>
          </a:p>
        </p:txBody>
      </p:sp>
      <p:pic>
        <p:nvPicPr>
          <p:cNvPr id="17412" name="Picture 4" descr="Tunnel du LHC">
            <a:extLst>
              <a:ext uri="{FF2B5EF4-FFF2-40B4-BE49-F238E27FC236}">
                <a16:creationId xmlns:a16="http://schemas.microsoft.com/office/drawing/2014/main" id="{E420EB7D-E512-D2C2-7145-879A63FD23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6438" y="2430569"/>
            <a:ext cx="2847489" cy="213335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18BBE772-118B-A655-783A-E812CC849CDF}"/>
              </a:ext>
            </a:extLst>
          </p:cNvPr>
          <p:cNvPicPr>
            <a:picLocks noChangeAspect="1"/>
          </p:cNvPicPr>
          <p:nvPr/>
        </p:nvPicPr>
        <p:blipFill>
          <a:blip r:embed="rId4"/>
          <a:stretch>
            <a:fillRect/>
          </a:stretch>
        </p:blipFill>
        <p:spPr>
          <a:xfrm>
            <a:off x="7213365" y="640310"/>
            <a:ext cx="1685979" cy="1675529"/>
          </a:xfrm>
          <a:prstGeom prst="rect">
            <a:avLst/>
          </a:prstGeom>
        </p:spPr>
      </p:pic>
      <p:sp>
        <p:nvSpPr>
          <p:cNvPr id="17" name="TextBox 16">
            <a:extLst>
              <a:ext uri="{FF2B5EF4-FFF2-40B4-BE49-F238E27FC236}">
                <a16:creationId xmlns:a16="http://schemas.microsoft.com/office/drawing/2014/main" id="{75069F5C-A50C-0C42-5669-8EB7B3BDBCDE}"/>
              </a:ext>
            </a:extLst>
          </p:cNvPr>
          <p:cNvSpPr txBox="1"/>
          <p:nvPr/>
        </p:nvSpPr>
        <p:spPr>
          <a:xfrm>
            <a:off x="7225481" y="101587"/>
            <a:ext cx="1209502" cy="523220"/>
          </a:xfrm>
          <a:prstGeom prst="rect">
            <a:avLst/>
          </a:prstGeom>
          <a:solidFill>
            <a:srgbClr val="99D6EA"/>
          </a:solidFill>
        </p:spPr>
        <p:txBody>
          <a:bodyPr wrap="square" rtlCol="0">
            <a:spAutoFit/>
          </a:bodyPr>
          <a:lstStyle/>
          <a:p>
            <a:r>
              <a:rPr lang="en-US" sz="1400" dirty="0">
                <a:latin typeface="Helvetica" panose="020B0604020202020204" pitchFamily="34" charset="0"/>
                <a:cs typeface="Helvetica" panose="020B0604020202020204" pitchFamily="34" charset="0"/>
              </a:rPr>
              <a:t>HTS demo at Fermilab</a:t>
            </a:r>
          </a:p>
        </p:txBody>
      </p:sp>
    </p:spTree>
    <p:extLst>
      <p:ext uri="{BB962C8B-B14F-4D97-AF65-F5344CB8AC3E}">
        <p14:creationId xmlns:p14="http://schemas.microsoft.com/office/powerpoint/2010/main" val="38754672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Costs	</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44</a:t>
            </a:fld>
            <a:endParaRPr lang="en-US" dirty="0"/>
          </a:p>
        </p:txBody>
      </p:sp>
      <p:sp>
        <p:nvSpPr>
          <p:cNvPr id="13" name="Rectangle 12">
            <a:extLst>
              <a:ext uri="{FF2B5EF4-FFF2-40B4-BE49-F238E27FC236}">
                <a16:creationId xmlns:a16="http://schemas.microsoft.com/office/drawing/2014/main" id="{CD4E350D-5F5C-D64E-B5B7-A9758F26CC33}"/>
              </a:ext>
            </a:extLst>
          </p:cNvPr>
          <p:cNvSpPr/>
          <p:nvPr/>
        </p:nvSpPr>
        <p:spPr>
          <a:xfrm>
            <a:off x="5595610" y="703635"/>
            <a:ext cx="1794276" cy="300651"/>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11" name="Picture 10">
            <a:extLst>
              <a:ext uri="{FF2B5EF4-FFF2-40B4-BE49-F238E27FC236}">
                <a16:creationId xmlns:a16="http://schemas.microsoft.com/office/drawing/2014/main" id="{1C096A2C-9EC9-292F-9539-19939DA9DFE8}"/>
              </a:ext>
            </a:extLst>
          </p:cNvPr>
          <p:cNvPicPr>
            <a:picLocks noChangeAspect="1"/>
          </p:cNvPicPr>
          <p:nvPr/>
        </p:nvPicPr>
        <p:blipFill>
          <a:blip r:embed="rId2"/>
          <a:stretch>
            <a:fillRect/>
          </a:stretch>
        </p:blipFill>
        <p:spPr>
          <a:xfrm>
            <a:off x="685800" y="849914"/>
            <a:ext cx="7772400" cy="3688054"/>
          </a:xfrm>
          <a:prstGeom prst="rect">
            <a:avLst/>
          </a:prstGeom>
        </p:spPr>
      </p:pic>
    </p:spTree>
    <p:extLst>
      <p:ext uri="{BB962C8B-B14F-4D97-AF65-F5344CB8AC3E}">
        <p14:creationId xmlns:p14="http://schemas.microsoft.com/office/powerpoint/2010/main" val="15116162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Costs	</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45</a:t>
            </a:fld>
            <a:endParaRPr lang="en-US" dirty="0"/>
          </a:p>
        </p:txBody>
      </p:sp>
      <p:sp>
        <p:nvSpPr>
          <p:cNvPr id="13" name="Rectangle 12">
            <a:extLst>
              <a:ext uri="{FF2B5EF4-FFF2-40B4-BE49-F238E27FC236}">
                <a16:creationId xmlns:a16="http://schemas.microsoft.com/office/drawing/2014/main" id="{CD4E350D-5F5C-D64E-B5B7-A9758F26CC33}"/>
              </a:ext>
            </a:extLst>
          </p:cNvPr>
          <p:cNvSpPr/>
          <p:nvPr/>
        </p:nvSpPr>
        <p:spPr>
          <a:xfrm>
            <a:off x="5595610" y="703635"/>
            <a:ext cx="1794276" cy="300651"/>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41E1E7FE-F665-DAE1-F468-2CFE23A5652D}"/>
              </a:ext>
            </a:extLst>
          </p:cNvPr>
          <p:cNvPicPr>
            <a:picLocks noChangeAspect="1"/>
          </p:cNvPicPr>
          <p:nvPr/>
        </p:nvPicPr>
        <p:blipFill>
          <a:blip r:embed="rId2"/>
          <a:stretch>
            <a:fillRect/>
          </a:stretch>
        </p:blipFill>
        <p:spPr>
          <a:xfrm>
            <a:off x="636588" y="1100878"/>
            <a:ext cx="7772400" cy="2941744"/>
          </a:xfrm>
          <a:prstGeom prst="rect">
            <a:avLst/>
          </a:prstGeom>
        </p:spPr>
      </p:pic>
    </p:spTree>
    <p:extLst>
      <p:ext uri="{BB962C8B-B14F-4D97-AF65-F5344CB8AC3E}">
        <p14:creationId xmlns:p14="http://schemas.microsoft.com/office/powerpoint/2010/main" val="6567079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lstStyle/>
          <a:p>
            <a:r>
              <a:rPr lang="en-US" sz="2400" dirty="0">
                <a:latin typeface="Helvetica" pitchFamily="2" charset="0"/>
              </a:rPr>
              <a:t>R&amp;D Timeline</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46</a:t>
            </a:fld>
            <a:endParaRPr lang="en-US" dirty="0"/>
          </a:p>
        </p:txBody>
      </p:sp>
      <p:pic>
        <p:nvPicPr>
          <p:cNvPr id="2" name="Picture 1">
            <a:extLst>
              <a:ext uri="{FF2B5EF4-FFF2-40B4-BE49-F238E27FC236}">
                <a16:creationId xmlns:a16="http://schemas.microsoft.com/office/drawing/2014/main" id="{52476B90-103A-76EE-A634-4075ED008DCE}"/>
              </a:ext>
            </a:extLst>
          </p:cNvPr>
          <p:cNvPicPr>
            <a:picLocks noChangeAspect="1"/>
          </p:cNvPicPr>
          <p:nvPr/>
        </p:nvPicPr>
        <p:blipFill rotWithShape="1">
          <a:blip r:embed="rId2"/>
          <a:srcRect r="4088"/>
          <a:stretch/>
        </p:blipFill>
        <p:spPr>
          <a:xfrm>
            <a:off x="1696222" y="509722"/>
            <a:ext cx="5751555" cy="4209548"/>
          </a:xfrm>
          <a:prstGeom prst="rect">
            <a:avLst/>
          </a:prstGeom>
        </p:spPr>
      </p:pic>
      <p:sp>
        <p:nvSpPr>
          <p:cNvPr id="6" name="TextBox 5">
            <a:extLst>
              <a:ext uri="{FF2B5EF4-FFF2-40B4-BE49-F238E27FC236}">
                <a16:creationId xmlns:a16="http://schemas.microsoft.com/office/drawing/2014/main" id="{3E5CCDD4-E64F-8B97-721D-6F1F234A2325}"/>
              </a:ext>
            </a:extLst>
          </p:cNvPr>
          <p:cNvSpPr txBox="1"/>
          <p:nvPr/>
        </p:nvSpPr>
        <p:spPr>
          <a:xfrm>
            <a:off x="3792276" y="83184"/>
            <a:ext cx="5039752" cy="369332"/>
          </a:xfrm>
          <a:prstGeom prst="rect">
            <a:avLst/>
          </a:prstGeom>
          <a:noFill/>
        </p:spPr>
        <p:txBody>
          <a:bodyPr wrap="square" rtlCol="0">
            <a:spAutoFit/>
          </a:bodyPr>
          <a:lstStyle/>
          <a:p>
            <a:r>
              <a:rPr lang="en-US" sz="1800" dirty="0">
                <a:latin typeface="Helvetica" panose="020B0604020202020204" pitchFamily="34" charset="0"/>
                <a:cs typeface="Helvetica" panose="020B0604020202020204" pitchFamily="34" charset="0"/>
              </a:rPr>
              <a:t>More details:  </a:t>
            </a:r>
            <a:r>
              <a:rPr lang="en-US" sz="1800" dirty="0">
                <a:latin typeface="Helvetica" panose="020B0604020202020204" pitchFamily="34" charset="0"/>
                <a:cs typeface="Helvetica" panose="020B0604020202020204" pitchFamily="34" charset="0"/>
                <a:hlinkClick r:id="rId3"/>
              </a:rPr>
              <a:t>https://arxiv.org/abs/2201.07895</a:t>
            </a:r>
            <a:endParaRPr lang="en-US" sz="1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5222478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a:xfrm>
            <a:off x="228600" y="188814"/>
            <a:ext cx="8686800" cy="320908"/>
          </a:xfrm>
        </p:spPr>
        <p:txBody>
          <a:bodyPr/>
          <a:lstStyle/>
          <a:p>
            <a:r>
              <a:rPr lang="en-US" sz="2400" dirty="0">
                <a:latin typeface="Helvetica" pitchFamily="2" charset="0"/>
              </a:rPr>
              <a:t>LEMMA Scheme</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47</a:t>
            </a:fld>
            <a:endParaRPr lang="en-US" dirty="0"/>
          </a:p>
        </p:txBody>
      </p:sp>
      <p:pic>
        <p:nvPicPr>
          <p:cNvPr id="8" name="Picture 7">
            <a:extLst>
              <a:ext uri="{FF2B5EF4-FFF2-40B4-BE49-F238E27FC236}">
                <a16:creationId xmlns:a16="http://schemas.microsoft.com/office/drawing/2014/main" id="{EF89CA5E-B5F1-2B5E-184C-B310E84235EE}"/>
              </a:ext>
            </a:extLst>
          </p:cNvPr>
          <p:cNvPicPr>
            <a:picLocks noChangeAspect="1"/>
          </p:cNvPicPr>
          <p:nvPr/>
        </p:nvPicPr>
        <p:blipFill>
          <a:blip r:embed="rId2"/>
          <a:stretch>
            <a:fillRect/>
          </a:stretch>
        </p:blipFill>
        <p:spPr>
          <a:xfrm>
            <a:off x="20321" y="560666"/>
            <a:ext cx="7772400" cy="2133275"/>
          </a:xfrm>
          <a:prstGeom prst="rect">
            <a:avLst/>
          </a:prstGeom>
        </p:spPr>
      </p:pic>
      <p:sp>
        <p:nvSpPr>
          <p:cNvPr id="9" name="TextBox 8">
            <a:extLst>
              <a:ext uri="{FF2B5EF4-FFF2-40B4-BE49-F238E27FC236}">
                <a16:creationId xmlns:a16="http://schemas.microsoft.com/office/drawing/2014/main" id="{86FEDEE8-B9DE-3A23-94B3-A2AFA7788F6E}"/>
              </a:ext>
            </a:extLst>
          </p:cNvPr>
          <p:cNvSpPr txBox="1"/>
          <p:nvPr/>
        </p:nvSpPr>
        <p:spPr>
          <a:xfrm>
            <a:off x="228600" y="2872408"/>
            <a:ext cx="8507896" cy="1323439"/>
          </a:xfrm>
          <a:prstGeom prst="rect">
            <a:avLst/>
          </a:prstGeom>
          <a:noFill/>
        </p:spPr>
        <p:txBody>
          <a:bodyPr wrap="square" rtlCol="0">
            <a:spAutoFit/>
          </a:bodyPr>
          <a:lstStyle/>
          <a:p>
            <a:r>
              <a:rPr lang="en-US" sz="2000" dirty="0">
                <a:latin typeface="Helvetica" pitchFamily="2" charset="0"/>
              </a:rPr>
              <a:t>Produce muons at threshold </a:t>
            </a:r>
            <a:r>
              <a:rPr lang="en-US" sz="2000" dirty="0">
                <a:latin typeface="Helvetica" pitchFamily="2" charset="0"/>
                <a:sym typeface="Wingdings" pitchFamily="2" charset="2"/>
              </a:rPr>
              <a:t> no cooling needed</a:t>
            </a:r>
          </a:p>
          <a:p>
            <a:endParaRPr lang="en-US" sz="2000" dirty="0">
              <a:latin typeface="Helvetica" pitchFamily="2" charset="0"/>
              <a:sym typeface="Wingdings" pitchFamily="2" charset="2"/>
            </a:endParaRPr>
          </a:p>
          <a:p>
            <a:r>
              <a:rPr lang="en-US" sz="2000" dirty="0">
                <a:latin typeface="Helvetica" pitchFamily="2" charset="0"/>
                <a:sym typeface="Wingdings" pitchFamily="2" charset="2"/>
              </a:rPr>
              <a:t>Excellent idea but studies show that a very large positron bunch charge is needed to get to desired luminosity  need a game changing invention</a:t>
            </a:r>
            <a:endParaRPr lang="en-US" sz="2000" dirty="0">
              <a:latin typeface="Helvetica" pitchFamily="2" charset="0"/>
            </a:endParaRPr>
          </a:p>
        </p:txBody>
      </p:sp>
    </p:spTree>
    <p:extLst>
      <p:ext uri="{BB962C8B-B14F-4D97-AF65-F5344CB8AC3E}">
        <p14:creationId xmlns:p14="http://schemas.microsoft.com/office/powerpoint/2010/main" val="38368369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48</a:t>
            </a:fld>
            <a:endParaRPr/>
          </a:p>
        </p:txBody>
      </p:sp>
      <p:sp>
        <p:nvSpPr>
          <p:cNvPr id="52" name="Title"/>
          <p:cNvSpPr txBox="1">
            <a:spLocks noGrp="1"/>
          </p:cNvSpPr>
          <p:nvPr>
            <p:ph type="title"/>
          </p:nvPr>
        </p:nvSpPr>
        <p:spPr>
          <a:xfrm>
            <a:off x="1" y="-7541"/>
            <a:ext cx="9144000" cy="531612"/>
          </a:xfrm>
          <a:prstGeom prst="rect">
            <a:avLst/>
          </a:prstGeom>
        </p:spPr>
        <p:txBody>
          <a:bodyPr/>
          <a:lstStyle/>
          <a:p>
            <a:pPr algn="ctr"/>
            <a:r>
              <a:rPr lang="en-US" dirty="0"/>
              <a:t>Higgs Physics</a:t>
            </a:r>
            <a:endParaRPr dirty="0"/>
          </a:p>
        </p:txBody>
      </p:sp>
      <p:pic>
        <p:nvPicPr>
          <p:cNvPr id="3" name="Picture 2" descr="Chart, bar chart&#10;&#10;Description automatically generated">
            <a:extLst>
              <a:ext uri="{FF2B5EF4-FFF2-40B4-BE49-F238E27FC236}">
                <a16:creationId xmlns:a16="http://schemas.microsoft.com/office/drawing/2014/main" id="{0B6A6B19-A568-3770-A4A3-444517DFB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4478"/>
            <a:ext cx="5036190" cy="3087345"/>
          </a:xfrm>
          <a:prstGeom prst="rect">
            <a:avLst/>
          </a:prstGeom>
        </p:spPr>
      </p:pic>
      <p:pic>
        <p:nvPicPr>
          <p:cNvPr id="5" name="Picture 4" descr="Chart, bar chart&#10;&#10;Description automatically generated">
            <a:extLst>
              <a:ext uri="{FF2B5EF4-FFF2-40B4-BE49-F238E27FC236}">
                <a16:creationId xmlns:a16="http://schemas.microsoft.com/office/drawing/2014/main" id="{6AE8900A-AC98-AAA4-48C7-9076F690F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2527" y="629746"/>
            <a:ext cx="3315045" cy="2852948"/>
          </a:xfrm>
          <a:prstGeom prst="rect">
            <a:avLst/>
          </a:prstGeom>
        </p:spPr>
      </p:pic>
      <p:sp>
        <p:nvSpPr>
          <p:cNvPr id="9" name="TextBox 8">
            <a:extLst>
              <a:ext uri="{FF2B5EF4-FFF2-40B4-BE49-F238E27FC236}">
                <a16:creationId xmlns:a16="http://schemas.microsoft.com/office/drawing/2014/main" id="{5F9EEF08-6B50-0568-8988-4DDE49B766A4}"/>
              </a:ext>
            </a:extLst>
          </p:cNvPr>
          <p:cNvSpPr txBox="1"/>
          <p:nvPr/>
        </p:nvSpPr>
        <p:spPr>
          <a:xfrm>
            <a:off x="5379020" y="3588546"/>
            <a:ext cx="3336368" cy="16442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21429" marR="21429" algn="ctr" defTabSz="482163" fontAlgn="auto" hangingPunct="0">
              <a:spcBef>
                <a:spcPts val="0"/>
              </a:spcBef>
              <a:spcAft>
                <a:spcPts val="0"/>
              </a:spcAft>
            </a:pPr>
            <a:r>
              <a:rPr lang="en-US" sz="1687" dirty="0">
                <a:latin typeface="+mj-lt"/>
              </a:rPr>
              <a:t>Self-coupling: at 3 </a:t>
            </a:r>
            <a:r>
              <a:rPr lang="en-US" sz="1687" dirty="0" err="1">
                <a:latin typeface="+mj-lt"/>
              </a:rPr>
              <a:t>TeV</a:t>
            </a:r>
            <a:r>
              <a:rPr lang="en-US" sz="1687" dirty="0">
                <a:latin typeface="+mj-lt"/>
              </a:rPr>
              <a:t> better than LHC. At 10 </a:t>
            </a:r>
            <a:r>
              <a:rPr lang="en-US" sz="1687" dirty="0" err="1">
                <a:latin typeface="+mj-lt"/>
              </a:rPr>
              <a:t>TeV</a:t>
            </a:r>
            <a:r>
              <a:rPr lang="en-US" sz="1687" dirty="0">
                <a:latin typeface="+mj-lt"/>
              </a:rPr>
              <a:t> similar or better than FCC-</a:t>
            </a:r>
            <a:r>
              <a:rPr lang="en-US" sz="1687" dirty="0" err="1">
                <a:latin typeface="+mj-lt"/>
              </a:rPr>
              <a:t>hh</a:t>
            </a:r>
            <a:r>
              <a:rPr lang="en-US" sz="1687" dirty="0">
                <a:latin typeface="+mj-lt"/>
              </a:rPr>
              <a:t>.</a:t>
            </a:r>
          </a:p>
          <a:p>
            <a:pPr marL="21429" marR="21429" algn="ctr" defTabSz="482163" fontAlgn="auto" hangingPunct="0">
              <a:spcBef>
                <a:spcPts val="0"/>
              </a:spcBef>
              <a:spcAft>
                <a:spcPts val="0"/>
              </a:spcAft>
            </a:pPr>
            <a:endParaRPr lang="en-US" sz="1687" dirty="0">
              <a:latin typeface="+mj-lt"/>
            </a:endParaRPr>
          </a:p>
          <a:p>
            <a:pPr algn="ctr"/>
            <a:r>
              <a:rPr lang="el-GR" sz="1898" dirty="0"/>
              <a:t>λ4</a:t>
            </a:r>
            <a:r>
              <a:rPr lang="en-US" sz="1898" dirty="0"/>
              <a:t> is 50% at 14 </a:t>
            </a:r>
            <a:r>
              <a:rPr lang="en-US" sz="1898" dirty="0" err="1"/>
              <a:t>TeV</a:t>
            </a:r>
            <a:endParaRPr lang="en-US" sz="1898" dirty="0"/>
          </a:p>
          <a:p>
            <a:pPr marL="21429" marR="21429" algn="ctr" defTabSz="482163" fontAlgn="auto" hangingPunct="0">
              <a:spcBef>
                <a:spcPts val="0"/>
              </a:spcBef>
              <a:spcAft>
                <a:spcPts val="0"/>
              </a:spcAft>
            </a:pPr>
            <a:endParaRPr lang="en-US" sz="1687" dirty="0">
              <a:latin typeface="+mj-lt"/>
            </a:endParaRPr>
          </a:p>
        </p:txBody>
      </p:sp>
      <p:sp>
        <p:nvSpPr>
          <p:cNvPr id="10" name="Order of magnitude…">
            <a:extLst>
              <a:ext uri="{FF2B5EF4-FFF2-40B4-BE49-F238E27FC236}">
                <a16:creationId xmlns:a16="http://schemas.microsoft.com/office/drawing/2014/main" id="{BFFCD55D-AB16-6174-E422-414BBA908000}"/>
              </a:ext>
            </a:extLst>
          </p:cNvPr>
          <p:cNvSpPr txBox="1"/>
          <p:nvPr/>
        </p:nvSpPr>
        <p:spPr>
          <a:xfrm>
            <a:off x="685164" y="4002016"/>
            <a:ext cx="4191790" cy="817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49" tIns="19049" rIns="19049" bIns="19049" anchor="ctr">
            <a:spAutoFit/>
          </a:bodyPr>
          <a:lstStyle/>
          <a:p>
            <a:pPr>
              <a:defRPr sz="4500"/>
            </a:pPr>
            <a:r>
              <a:rPr sz="1687" dirty="0">
                <a:latin typeface="+mj-lt"/>
              </a:rPr>
              <a:t>Order of magnitude in Higgs</a:t>
            </a:r>
            <a:r>
              <a:rPr lang="en-US" sz="1687" dirty="0">
                <a:latin typeface="+mj-lt"/>
              </a:rPr>
              <a:t> </a:t>
            </a:r>
            <a:r>
              <a:rPr sz="1687" dirty="0">
                <a:latin typeface="+mj-lt"/>
              </a:rPr>
              <a:t>precision</a:t>
            </a:r>
            <a:r>
              <a:rPr lang="en-US" sz="1687" dirty="0">
                <a:latin typeface="+mj-lt"/>
              </a:rPr>
              <a:t> </a:t>
            </a:r>
            <a:r>
              <a:rPr lang="en-US" sz="1687" dirty="0" err="1">
                <a:latin typeface="+mj-lt"/>
              </a:rPr>
              <a:t>wrt</a:t>
            </a:r>
            <a:r>
              <a:rPr lang="en-US" sz="1687" dirty="0">
                <a:latin typeface="+mj-lt"/>
              </a:rPr>
              <a:t> HL-LHC </a:t>
            </a:r>
            <a:r>
              <a:rPr sz="1687" dirty="0">
                <a:latin typeface="+mj-lt"/>
              </a:rPr>
              <a:t>and</a:t>
            </a:r>
            <a:r>
              <a:rPr lang="en-US" sz="1687" dirty="0">
                <a:latin typeface="+mj-lt"/>
              </a:rPr>
              <a:t> </a:t>
            </a:r>
            <a:r>
              <a:rPr sz="1687" dirty="0">
                <a:latin typeface="+mj-lt"/>
              </a:rPr>
              <a:t>can directly probe </a:t>
            </a:r>
          </a:p>
          <a:p>
            <a:pPr>
              <a:defRPr sz="4500" i="1"/>
            </a:pPr>
            <a:r>
              <a:rPr sz="1687" dirty="0">
                <a:latin typeface="+mj-lt"/>
              </a:rPr>
              <a:t>the scale implied in same machine!</a:t>
            </a:r>
          </a:p>
        </p:txBody>
      </p:sp>
    </p:spTree>
    <p:extLst>
      <p:ext uri="{BB962C8B-B14F-4D97-AF65-F5344CB8AC3E}">
        <p14:creationId xmlns:p14="http://schemas.microsoft.com/office/powerpoint/2010/main" val="3762207505"/>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49</a:t>
            </a:fld>
            <a:endParaRPr/>
          </a:p>
        </p:txBody>
      </p:sp>
      <p:sp>
        <p:nvSpPr>
          <p:cNvPr id="52" name="Title"/>
          <p:cNvSpPr txBox="1">
            <a:spLocks noGrp="1"/>
          </p:cNvSpPr>
          <p:nvPr>
            <p:ph type="title"/>
          </p:nvPr>
        </p:nvSpPr>
        <p:spPr>
          <a:xfrm>
            <a:off x="1" y="-7541"/>
            <a:ext cx="9144000" cy="531612"/>
          </a:xfrm>
          <a:prstGeom prst="rect">
            <a:avLst/>
          </a:prstGeom>
        </p:spPr>
        <p:txBody>
          <a:bodyPr/>
          <a:lstStyle/>
          <a:p>
            <a:pPr algn="ctr"/>
            <a:r>
              <a:rPr lang="en-US" dirty="0"/>
              <a:t>Physics BSM</a:t>
            </a:r>
            <a:endParaRPr dirty="0"/>
          </a:p>
        </p:txBody>
      </p:sp>
      <p:pic>
        <p:nvPicPr>
          <p:cNvPr id="9" name="Picture 8" descr="Chart, bar chart&#10;&#10;Description automatically generated">
            <a:extLst>
              <a:ext uri="{FF2B5EF4-FFF2-40B4-BE49-F238E27FC236}">
                <a16:creationId xmlns:a16="http://schemas.microsoft.com/office/drawing/2014/main" id="{A87D8D41-7FCF-21D6-BDEE-61ADB83565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281" y="664695"/>
            <a:ext cx="3649759" cy="3326362"/>
          </a:xfrm>
          <a:prstGeom prst="rect">
            <a:avLst/>
          </a:prstGeom>
        </p:spPr>
      </p:pic>
      <p:pic>
        <p:nvPicPr>
          <p:cNvPr id="7" name="Screen Shot 2022-04-07 at 1.46.26 PM.png" descr="Screen Shot 2022-04-07 at 1.46.26 PM.png">
            <a:extLst>
              <a:ext uri="{FF2B5EF4-FFF2-40B4-BE49-F238E27FC236}">
                <a16:creationId xmlns:a16="http://schemas.microsoft.com/office/drawing/2014/main" id="{3715CE65-3A73-C576-256F-38BEE8CC4ED0}"/>
              </a:ext>
            </a:extLst>
          </p:cNvPr>
          <p:cNvPicPr>
            <a:picLocks noChangeAspect="1"/>
          </p:cNvPicPr>
          <p:nvPr/>
        </p:nvPicPr>
        <p:blipFill>
          <a:blip r:embed="rId3"/>
          <a:stretch>
            <a:fillRect/>
          </a:stretch>
        </p:blipFill>
        <p:spPr>
          <a:xfrm>
            <a:off x="4272322" y="810666"/>
            <a:ext cx="4573464" cy="3321014"/>
          </a:xfrm>
          <a:prstGeom prst="rect">
            <a:avLst/>
          </a:prstGeom>
          <a:ln w="12700">
            <a:miter lim="400000"/>
          </a:ln>
        </p:spPr>
      </p:pic>
      <p:sp>
        <p:nvSpPr>
          <p:cNvPr id="11" name="Covers simplest WIMP candidates…">
            <a:extLst>
              <a:ext uri="{FF2B5EF4-FFF2-40B4-BE49-F238E27FC236}">
                <a16:creationId xmlns:a16="http://schemas.microsoft.com/office/drawing/2014/main" id="{C8F999D5-AE9C-C183-3A44-D3E425E409F7}"/>
              </a:ext>
            </a:extLst>
          </p:cNvPr>
          <p:cNvSpPr txBox="1"/>
          <p:nvPr/>
        </p:nvSpPr>
        <p:spPr>
          <a:xfrm>
            <a:off x="5060929" y="4131765"/>
            <a:ext cx="3784858" cy="817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49" tIns="19049" rIns="19049" bIns="19049" anchor="ctr">
            <a:spAutoFit/>
          </a:bodyPr>
          <a:lstStyle/>
          <a:p>
            <a:pPr>
              <a:defRPr sz="4500"/>
            </a:pPr>
            <a:r>
              <a:rPr sz="1687" dirty="0">
                <a:latin typeface="+mj-lt"/>
              </a:rPr>
              <a:t>Covers </a:t>
            </a:r>
            <a:r>
              <a:rPr sz="1687" i="1" dirty="0">
                <a:latin typeface="+mj-lt"/>
              </a:rPr>
              <a:t>simplest</a:t>
            </a:r>
            <a:r>
              <a:rPr sz="1687" dirty="0">
                <a:latin typeface="+mj-lt"/>
              </a:rPr>
              <a:t> WIMP candidates</a:t>
            </a:r>
          </a:p>
          <a:p>
            <a:pPr>
              <a:defRPr sz="4500"/>
            </a:pPr>
            <a:r>
              <a:rPr sz="1687" dirty="0">
                <a:latin typeface="+mj-lt"/>
              </a:rPr>
              <a:t>hard or impossible </a:t>
            </a:r>
          </a:p>
          <a:p>
            <a:pPr>
              <a:defRPr sz="4500"/>
            </a:pPr>
            <a:r>
              <a:rPr sz="1687" dirty="0">
                <a:latin typeface="+mj-lt"/>
              </a:rPr>
              <a:t>with next gen DM direct detection</a:t>
            </a:r>
          </a:p>
        </p:txBody>
      </p:sp>
      <p:sp>
        <p:nvSpPr>
          <p:cNvPr id="12" name="Covers simplest WIMP candidates…">
            <a:extLst>
              <a:ext uri="{FF2B5EF4-FFF2-40B4-BE49-F238E27FC236}">
                <a16:creationId xmlns:a16="http://schemas.microsoft.com/office/drawing/2014/main" id="{1968627A-C2D4-854C-DF89-674DF3CDA15A}"/>
              </a:ext>
            </a:extLst>
          </p:cNvPr>
          <p:cNvSpPr txBox="1"/>
          <p:nvPr/>
        </p:nvSpPr>
        <p:spPr>
          <a:xfrm>
            <a:off x="487465" y="4208027"/>
            <a:ext cx="2905714" cy="5577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49" tIns="19049" rIns="19049" bIns="19049" anchor="ctr">
            <a:spAutoFit/>
          </a:bodyPr>
          <a:lstStyle/>
          <a:p>
            <a:pPr algn="ctr">
              <a:defRPr sz="4500"/>
            </a:pPr>
            <a:r>
              <a:rPr lang="en-US" sz="1687" dirty="0">
                <a:latin typeface="+mj-lt"/>
              </a:rPr>
              <a:t>At 10 </a:t>
            </a:r>
            <a:r>
              <a:rPr lang="en-US" sz="1687" dirty="0" err="1">
                <a:latin typeface="+mj-lt"/>
              </a:rPr>
              <a:t>TeV</a:t>
            </a:r>
            <a:r>
              <a:rPr lang="en-US" sz="1687" dirty="0">
                <a:latin typeface="+mj-lt"/>
              </a:rPr>
              <a:t> rivals FCC-</a:t>
            </a:r>
            <a:r>
              <a:rPr lang="en-US" sz="1687" dirty="0" err="1">
                <a:latin typeface="+mj-lt"/>
              </a:rPr>
              <a:t>hh</a:t>
            </a:r>
            <a:r>
              <a:rPr lang="en-US" sz="1687" dirty="0">
                <a:latin typeface="+mj-lt"/>
              </a:rPr>
              <a:t>. Unmatched at 30 </a:t>
            </a:r>
            <a:r>
              <a:rPr lang="en-US" sz="1687" dirty="0" err="1">
                <a:latin typeface="+mj-lt"/>
              </a:rPr>
              <a:t>TeV</a:t>
            </a:r>
            <a:endParaRPr sz="1687" dirty="0">
              <a:latin typeface="+mj-lt"/>
            </a:endParaRPr>
          </a:p>
        </p:txBody>
      </p:sp>
    </p:spTree>
    <p:extLst>
      <p:ext uri="{BB962C8B-B14F-4D97-AF65-F5344CB8AC3E}">
        <p14:creationId xmlns:p14="http://schemas.microsoft.com/office/powerpoint/2010/main" val="65900167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254586" cy="320908"/>
          </a:xfrm>
        </p:spPr>
        <p:txBody>
          <a:bodyPr/>
          <a:lstStyle/>
          <a:p>
            <a:r>
              <a:rPr lang="en-US" sz="2400" dirty="0"/>
              <a:t>Energy Efficiency</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sp>
        <p:nvSpPr>
          <p:cNvPr id="12" name="Content Placeholder 1">
            <a:extLst>
              <a:ext uri="{FF2B5EF4-FFF2-40B4-BE49-F238E27FC236}">
                <a16:creationId xmlns:a16="http://schemas.microsoft.com/office/drawing/2014/main" id="{58B422DE-7649-5FD9-5751-34ED949B549C}"/>
              </a:ext>
            </a:extLst>
          </p:cNvPr>
          <p:cNvSpPr txBox="1">
            <a:spLocks noGrp="1"/>
          </p:cNvSpPr>
          <p:nvPr>
            <p:ph idx="1"/>
          </p:nvPr>
        </p:nvSpPr>
        <p:spPr>
          <a:xfrm>
            <a:off x="249238" y="1084036"/>
            <a:ext cx="8672512" cy="3794125"/>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endParaRPr lang="en-US" dirty="0">
              <a:solidFill>
                <a:schemeClr val="tx1"/>
              </a:solidFill>
            </a:endParaRPr>
          </a:p>
          <a:p>
            <a:pPr lvl="1"/>
            <a:endParaRPr lang="en-US" dirty="0">
              <a:solidFill>
                <a:schemeClr val="tx1"/>
              </a:solidFill>
            </a:endParaRPr>
          </a:p>
          <a:p>
            <a:pPr marL="57150" indent="0">
              <a:buNone/>
            </a:pPr>
            <a:endParaRPr lang="en-US" sz="1600" dirty="0"/>
          </a:p>
          <a:p>
            <a:pPr marL="457200" lvl="1" indent="0">
              <a:buNone/>
            </a:pPr>
            <a:endParaRPr lang="en-US" dirty="0"/>
          </a:p>
          <a:p>
            <a:pPr marL="457200" lvl="1" indent="0">
              <a:buNone/>
            </a:pPr>
            <a:endParaRPr lang="en-US" dirty="0"/>
          </a:p>
          <a:p>
            <a:pPr lvl="1"/>
            <a:endParaRPr lang="en-US" dirty="0"/>
          </a:p>
          <a:p>
            <a:pPr lvl="1"/>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8" name="We have no idea exactly what DM is other than it appears to act like matter gravitationally">
            <a:extLst>
              <a:ext uri="{FF2B5EF4-FFF2-40B4-BE49-F238E27FC236}">
                <a16:creationId xmlns:a16="http://schemas.microsoft.com/office/drawing/2014/main" id="{7A4331D5-2A54-F6B8-58F4-5210BF37A345}"/>
              </a:ext>
            </a:extLst>
          </p:cNvPr>
          <p:cNvSpPr txBox="1">
            <a:spLocks/>
          </p:cNvSpPr>
          <p:nvPr/>
        </p:nvSpPr>
        <p:spPr>
          <a:xfrm>
            <a:off x="636588" y="1626117"/>
            <a:ext cx="8082083" cy="2739723"/>
          </a:xfrm>
          <a:prstGeom prst="rect">
            <a:avLst/>
          </a:prstGeom>
        </p:spPr>
        <p:txBody>
          <a:bodyPr lIns="0" tIns="0" rIns="0" bIns="0" anchor="b" anchorCtr="0"/>
          <a:lstStyle>
            <a:lvl1pPr algn="l" defTabSz="520065" rtl="0" eaLnBrk="1" fontAlgn="base" hangingPunct="1">
              <a:spcBef>
                <a:spcPct val="0"/>
              </a:spcBef>
              <a:spcAft>
                <a:spcPct val="0"/>
              </a:spcAft>
              <a:defRPr sz="7056"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endParaRPr lang="en-US" sz="1600" dirty="0"/>
          </a:p>
        </p:txBody>
      </p:sp>
      <p:pic>
        <p:nvPicPr>
          <p:cNvPr id="6" name="Picture 5" descr="A graph of energy and energy&#10;&#10;Description automatically generated with medium confidence">
            <a:extLst>
              <a:ext uri="{FF2B5EF4-FFF2-40B4-BE49-F238E27FC236}">
                <a16:creationId xmlns:a16="http://schemas.microsoft.com/office/drawing/2014/main" id="{62BEECC6-A3DA-A6CB-F21C-971294D8566A}"/>
              </a:ext>
            </a:extLst>
          </p:cNvPr>
          <p:cNvPicPr>
            <a:picLocks noChangeAspect="1"/>
          </p:cNvPicPr>
          <p:nvPr/>
        </p:nvPicPr>
        <p:blipFill>
          <a:blip r:embed="rId2"/>
          <a:stretch>
            <a:fillRect/>
          </a:stretch>
        </p:blipFill>
        <p:spPr>
          <a:xfrm>
            <a:off x="1158129" y="634262"/>
            <a:ext cx="6201606" cy="4033256"/>
          </a:xfrm>
          <a:prstGeom prst="rect">
            <a:avLst/>
          </a:prstGeom>
        </p:spPr>
      </p:pic>
      <p:sp>
        <p:nvSpPr>
          <p:cNvPr id="10" name="TextBox 9">
            <a:extLst>
              <a:ext uri="{FF2B5EF4-FFF2-40B4-BE49-F238E27FC236}">
                <a16:creationId xmlns:a16="http://schemas.microsoft.com/office/drawing/2014/main" id="{9A79A682-922D-1FA0-1FA7-AED626949EAE}"/>
              </a:ext>
            </a:extLst>
          </p:cNvPr>
          <p:cNvSpPr txBox="1"/>
          <p:nvPr/>
        </p:nvSpPr>
        <p:spPr>
          <a:xfrm>
            <a:off x="4661662" y="59039"/>
            <a:ext cx="4754880" cy="369332"/>
          </a:xfrm>
          <a:prstGeom prst="rect">
            <a:avLst/>
          </a:prstGeom>
          <a:noFill/>
        </p:spPr>
        <p:txBody>
          <a:bodyPr wrap="square" rtlCol="0">
            <a:spAutoFit/>
          </a:bodyPr>
          <a:lstStyle/>
          <a:p>
            <a:r>
              <a:rPr lang="en-US" sz="1800" dirty="0">
                <a:solidFill>
                  <a:srgbClr val="7030A0"/>
                </a:solidFill>
                <a:latin typeface="Helvetica" panose="020B0604020202020204" pitchFamily="34" charset="0"/>
                <a:cs typeface="Helvetica" panose="020B0604020202020204" pitchFamily="34" charset="0"/>
              </a:rPr>
              <a:t>More details: </a:t>
            </a:r>
            <a:r>
              <a:rPr lang="en-US" sz="1800" dirty="0">
                <a:solidFill>
                  <a:srgbClr val="7030A0"/>
                </a:solidFill>
                <a:latin typeface="Helvetica" panose="020B0604020202020204" pitchFamily="34" charset="0"/>
                <a:cs typeface="Helvetica" panose="020B0604020202020204" pitchFamily="34" charset="0"/>
                <a:hlinkClick r:id="rId3">
                  <a:extLst>
                    <a:ext uri="{A12FA001-AC4F-418D-AE19-62706E023703}">
                      <ahyp:hlinkClr xmlns:ahyp="http://schemas.microsoft.com/office/drawing/2018/hyperlinkcolor" val="tx"/>
                    </a:ext>
                  </a:extLst>
                </a:hlinkClick>
              </a:rPr>
              <a:t>Snowmass’21 ITF report</a:t>
            </a:r>
            <a:endParaRPr lang="en-US" sz="1800" dirty="0">
              <a:solidFill>
                <a:srgbClr val="7030A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541295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50</a:t>
            </a:fld>
            <a:endParaRPr/>
          </a:p>
        </p:txBody>
      </p:sp>
      <p:sp>
        <p:nvSpPr>
          <p:cNvPr id="52" name="Title"/>
          <p:cNvSpPr txBox="1">
            <a:spLocks noGrp="1"/>
          </p:cNvSpPr>
          <p:nvPr>
            <p:ph type="title"/>
          </p:nvPr>
        </p:nvSpPr>
        <p:spPr>
          <a:xfrm>
            <a:off x="1" y="-7541"/>
            <a:ext cx="9144000" cy="531612"/>
          </a:xfrm>
          <a:prstGeom prst="rect">
            <a:avLst/>
          </a:prstGeom>
        </p:spPr>
        <p:txBody>
          <a:bodyPr/>
          <a:lstStyle/>
          <a:p>
            <a:pPr algn="ctr"/>
            <a:r>
              <a:rPr lang="en-US" dirty="0"/>
              <a:t>Physics BSM</a:t>
            </a:r>
            <a:endParaRPr dirty="0"/>
          </a:p>
        </p:txBody>
      </p:sp>
      <p:pic>
        <p:nvPicPr>
          <p:cNvPr id="6" name="Screen Shot 2022-04-07 at 1.44.34 PM.png" descr="Screen Shot 2022-04-07 at 1.44.34 PM.png">
            <a:extLst>
              <a:ext uri="{FF2B5EF4-FFF2-40B4-BE49-F238E27FC236}">
                <a16:creationId xmlns:a16="http://schemas.microsoft.com/office/drawing/2014/main" id="{22FDE71C-C54D-CDB3-36A5-C2E0FA73A608}"/>
              </a:ext>
            </a:extLst>
          </p:cNvPr>
          <p:cNvPicPr>
            <a:picLocks noChangeAspect="1"/>
          </p:cNvPicPr>
          <p:nvPr/>
        </p:nvPicPr>
        <p:blipFill>
          <a:blip r:embed="rId2"/>
          <a:stretch>
            <a:fillRect/>
          </a:stretch>
        </p:blipFill>
        <p:spPr>
          <a:xfrm>
            <a:off x="194932" y="524071"/>
            <a:ext cx="4329798" cy="2802743"/>
          </a:xfrm>
          <a:prstGeom prst="rect">
            <a:avLst/>
          </a:prstGeom>
          <a:ln w="12700">
            <a:miter lim="400000"/>
          </a:ln>
        </p:spPr>
      </p:pic>
      <p:pic>
        <p:nvPicPr>
          <p:cNvPr id="3" name="Picture 2" descr="Diagram&#10;&#10;Description automatically generated">
            <a:extLst>
              <a:ext uri="{FF2B5EF4-FFF2-40B4-BE49-F238E27FC236}">
                <a16:creationId xmlns:a16="http://schemas.microsoft.com/office/drawing/2014/main" id="{E38FBEFE-D060-255C-D8D3-4285721290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6803" y="524071"/>
            <a:ext cx="4325667" cy="3152084"/>
          </a:xfrm>
          <a:prstGeom prst="rect">
            <a:avLst/>
          </a:prstGeom>
        </p:spPr>
      </p:pic>
      <p:sp>
        <p:nvSpPr>
          <p:cNvPr id="12" name="TextBox 11">
            <a:extLst>
              <a:ext uri="{FF2B5EF4-FFF2-40B4-BE49-F238E27FC236}">
                <a16:creationId xmlns:a16="http://schemas.microsoft.com/office/drawing/2014/main" id="{503B0F00-78EE-D462-BAAD-9B91747E6638}"/>
              </a:ext>
            </a:extLst>
          </p:cNvPr>
          <p:cNvSpPr txBox="1"/>
          <p:nvPr/>
        </p:nvSpPr>
        <p:spPr>
          <a:xfrm>
            <a:off x="1446749" y="3421411"/>
            <a:ext cx="2597730" cy="2812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21429" marR="21429" defTabSz="482163" fontAlgn="auto" hangingPunct="0">
              <a:spcBef>
                <a:spcPts val="0"/>
              </a:spcBef>
              <a:spcAft>
                <a:spcPts val="0"/>
              </a:spcAft>
            </a:pPr>
            <a:r>
              <a:rPr lang="en-US" sz="1476" dirty="0">
                <a:latin typeface="+mj-lt"/>
              </a:rPr>
              <a:t>New singlet extension</a:t>
            </a:r>
            <a:endParaRPr lang="en-US" sz="1476" dirty="0">
              <a:solidFill>
                <a:srgbClr val="000000"/>
              </a:solidFill>
              <a:uFill>
                <a:solidFill>
                  <a:srgbClr val="000000"/>
                </a:solidFill>
              </a:uFill>
              <a:latin typeface="+mj-lt"/>
              <a:ea typeface="Gill Sans"/>
              <a:cs typeface="Gill Sans"/>
              <a:sym typeface="Gill Sans"/>
            </a:endParaRPr>
          </a:p>
        </p:txBody>
      </p:sp>
      <p:sp>
        <p:nvSpPr>
          <p:cNvPr id="13" name="TextBox 12">
            <a:extLst>
              <a:ext uri="{FF2B5EF4-FFF2-40B4-BE49-F238E27FC236}">
                <a16:creationId xmlns:a16="http://schemas.microsoft.com/office/drawing/2014/main" id="{7411D4BE-BC08-7C8F-0CA2-8C97BA82D453}"/>
              </a:ext>
            </a:extLst>
          </p:cNvPr>
          <p:cNvSpPr txBox="1"/>
          <p:nvPr/>
        </p:nvSpPr>
        <p:spPr>
          <a:xfrm>
            <a:off x="4857862" y="3642096"/>
            <a:ext cx="3689710" cy="2812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21429" marR="21429" algn="ctr" defTabSz="482163" fontAlgn="auto" hangingPunct="0">
              <a:spcBef>
                <a:spcPts val="0"/>
              </a:spcBef>
              <a:spcAft>
                <a:spcPts val="0"/>
              </a:spcAft>
            </a:pPr>
            <a:r>
              <a:rPr lang="en-US" sz="1476" dirty="0">
                <a:solidFill>
                  <a:srgbClr val="000000"/>
                </a:solidFill>
                <a:uFill>
                  <a:solidFill>
                    <a:srgbClr val="000000"/>
                  </a:solidFill>
                </a:uFill>
                <a:latin typeface="+mj-lt"/>
                <a:ea typeface="Gill Sans"/>
                <a:cs typeface="Gill Sans"/>
                <a:sym typeface="Gill Sans"/>
              </a:rPr>
              <a:t>Compositeness</a:t>
            </a:r>
          </a:p>
        </p:txBody>
      </p:sp>
    </p:spTree>
    <p:extLst>
      <p:ext uri="{BB962C8B-B14F-4D97-AF65-F5344CB8AC3E}">
        <p14:creationId xmlns:p14="http://schemas.microsoft.com/office/powerpoint/2010/main" val="2755658175"/>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51</a:t>
            </a:fld>
            <a:endParaRPr/>
          </a:p>
        </p:txBody>
      </p:sp>
      <p:pic>
        <p:nvPicPr>
          <p:cNvPr id="5" name="Image" descr="Image">
            <a:extLst>
              <a:ext uri="{FF2B5EF4-FFF2-40B4-BE49-F238E27FC236}">
                <a16:creationId xmlns:a16="http://schemas.microsoft.com/office/drawing/2014/main" id="{EC87F68D-4B10-412E-4B72-ADAE4E91BF01}"/>
              </a:ext>
            </a:extLst>
          </p:cNvPr>
          <p:cNvPicPr>
            <a:picLocks noChangeAspect="1"/>
          </p:cNvPicPr>
          <p:nvPr/>
        </p:nvPicPr>
        <p:blipFill>
          <a:blip r:embed="rId2"/>
          <a:stretch>
            <a:fillRect/>
          </a:stretch>
        </p:blipFill>
        <p:spPr>
          <a:xfrm>
            <a:off x="1395523" y="296258"/>
            <a:ext cx="5909737" cy="4343282"/>
          </a:xfrm>
          <a:prstGeom prst="rect">
            <a:avLst/>
          </a:prstGeom>
          <a:ln w="12700">
            <a:miter lim="400000"/>
          </a:ln>
        </p:spPr>
      </p:pic>
    </p:spTree>
    <p:extLst>
      <p:ext uri="{BB962C8B-B14F-4D97-AF65-F5344CB8AC3E}">
        <p14:creationId xmlns:p14="http://schemas.microsoft.com/office/powerpoint/2010/main" val="793369868"/>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52</a:t>
            </a:fld>
            <a:endParaRPr lang="en-US" dirty="0"/>
          </a:p>
        </p:txBody>
      </p:sp>
      <p:sp>
        <p:nvSpPr>
          <p:cNvPr id="6" name="Title 5">
            <a:extLst>
              <a:ext uri="{FF2B5EF4-FFF2-40B4-BE49-F238E27FC236}">
                <a16:creationId xmlns:a16="http://schemas.microsoft.com/office/drawing/2014/main" id="{733B57E6-DDE1-8B52-55E9-6977F9500C1B}"/>
              </a:ext>
            </a:extLst>
          </p:cNvPr>
          <p:cNvSpPr>
            <a:spLocks noGrp="1"/>
          </p:cNvSpPr>
          <p:nvPr>
            <p:ph type="title"/>
          </p:nvPr>
        </p:nvSpPr>
        <p:spPr/>
        <p:txBody>
          <a:bodyPr/>
          <a:lstStyle/>
          <a:p>
            <a:r>
              <a:rPr lang="en-US" dirty="0"/>
              <a:t>Muon Collider Synergies</a:t>
            </a:r>
          </a:p>
        </p:txBody>
      </p:sp>
      <p:graphicFrame>
        <p:nvGraphicFramePr>
          <p:cNvPr id="3" name="Google Shape;136;p1">
            <a:extLst>
              <a:ext uri="{FF2B5EF4-FFF2-40B4-BE49-F238E27FC236}">
                <a16:creationId xmlns:a16="http://schemas.microsoft.com/office/drawing/2014/main" id="{6366947B-E552-30D4-5D40-2C798577E09B}"/>
              </a:ext>
            </a:extLst>
          </p:cNvPr>
          <p:cNvGraphicFramePr/>
          <p:nvPr/>
        </p:nvGraphicFramePr>
        <p:xfrm>
          <a:off x="222250" y="534012"/>
          <a:ext cx="8686800" cy="4059000"/>
        </p:xfrm>
        <a:graphic>
          <a:graphicData uri="http://schemas.openxmlformats.org/drawingml/2006/table">
            <a:tbl>
              <a:tblPr firstRow="1" bandRow="1">
                <a:noFill/>
              </a:tblPr>
              <a:tblGrid>
                <a:gridCol w="2895600">
                  <a:extLst>
                    <a:ext uri="{9D8B030D-6E8A-4147-A177-3AD203B41FA5}">
                      <a16:colId xmlns:a16="http://schemas.microsoft.com/office/drawing/2014/main" val="20000"/>
                    </a:ext>
                  </a:extLst>
                </a:gridCol>
                <a:gridCol w="3064475">
                  <a:extLst>
                    <a:ext uri="{9D8B030D-6E8A-4147-A177-3AD203B41FA5}">
                      <a16:colId xmlns:a16="http://schemas.microsoft.com/office/drawing/2014/main" val="20001"/>
                    </a:ext>
                  </a:extLst>
                </a:gridCol>
                <a:gridCol w="2726725">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r>
                        <a:rPr lang="en-US" sz="1400" dirty="0">
                          <a:latin typeface="+mj-lt"/>
                        </a:rPr>
                        <a:t>Facility/Experiment</a:t>
                      </a:r>
                      <a:endParaRPr sz="1400" dirty="0">
                        <a:latin typeface="+mj-lt"/>
                      </a:endParaRPr>
                    </a:p>
                  </a:txBody>
                  <a:tcPr marL="91450" marR="91450" marT="45725" marB="45725">
                    <a:solidFill>
                      <a:srgbClr val="98D7EA"/>
                    </a:solidFill>
                  </a:tcPr>
                </a:tc>
                <a:tc>
                  <a:txBody>
                    <a:bodyPr/>
                    <a:lstStyle/>
                    <a:p>
                      <a:pPr marL="0" marR="0" lvl="0" indent="0" algn="l" rtl="0">
                        <a:spcBef>
                          <a:spcPts val="0"/>
                        </a:spcBef>
                        <a:spcAft>
                          <a:spcPts val="0"/>
                        </a:spcAft>
                        <a:buNone/>
                      </a:pPr>
                      <a:r>
                        <a:rPr lang="en-US" sz="1400" dirty="0">
                          <a:latin typeface="+mj-lt"/>
                        </a:rPr>
                        <a:t>Physics Goals</a:t>
                      </a:r>
                      <a:endParaRPr sz="1400" dirty="0">
                        <a:latin typeface="+mj-lt"/>
                      </a:endParaRPr>
                    </a:p>
                  </a:txBody>
                  <a:tcPr marL="91450" marR="91450" marT="45725" marB="45725">
                    <a:solidFill>
                      <a:srgbClr val="98D7EA"/>
                    </a:solidFill>
                  </a:tcPr>
                </a:tc>
                <a:tc>
                  <a:txBody>
                    <a:bodyPr/>
                    <a:lstStyle/>
                    <a:p>
                      <a:pPr marL="0" marR="0" lvl="0" indent="0" algn="l" rtl="0">
                        <a:spcBef>
                          <a:spcPts val="0"/>
                        </a:spcBef>
                        <a:spcAft>
                          <a:spcPts val="0"/>
                        </a:spcAft>
                        <a:buNone/>
                      </a:pPr>
                      <a:r>
                        <a:rPr lang="en-US" sz="1400" dirty="0">
                          <a:latin typeface="+mj-lt"/>
                        </a:rPr>
                        <a:t>Synergy</a:t>
                      </a:r>
                      <a:endParaRPr sz="1400" dirty="0">
                        <a:latin typeface="+mj-lt"/>
                      </a:endParaRPr>
                    </a:p>
                  </a:txBody>
                  <a:tcPr marL="91450" marR="91450" marT="45725" marB="45725">
                    <a:solidFill>
                      <a:srgbClr val="98D7EA"/>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US" sz="1000" dirty="0" err="1">
                          <a:latin typeface="+mj-lt"/>
                        </a:rPr>
                        <a:t>nuStorm</a:t>
                      </a:r>
                      <a:endParaRPr sz="1000" dirty="0">
                        <a:latin typeface="+mj-lt"/>
                      </a:endParaRPr>
                    </a:p>
                  </a:txBody>
                  <a:tcPr marL="91450" marR="91450" marT="45725" marB="45725"/>
                </a:tc>
                <a:tc>
                  <a:txBody>
                    <a:bodyPr/>
                    <a:lstStyle/>
                    <a:p>
                      <a:pPr marL="0" marR="0" lvl="0" indent="0" algn="l" defTabSz="457200" rtl="0" eaLnBrk="1" fontAlgn="auto" latinLnBrk="0" hangingPunct="1">
                        <a:lnSpc>
                          <a:spcPct val="100000"/>
                        </a:lnSpc>
                        <a:spcBef>
                          <a:spcPts val="0"/>
                        </a:spcBef>
                        <a:spcAft>
                          <a:spcPts val="0"/>
                        </a:spcAft>
                        <a:buClr>
                          <a:schemeClr val="dk1"/>
                        </a:buClr>
                        <a:buSzPts val="1200"/>
                        <a:buFont typeface="Arial"/>
                        <a:buNone/>
                        <a:tabLst/>
                        <a:defRPr/>
                      </a:pPr>
                      <a:r>
                        <a:rPr lang="en-US" sz="1000" dirty="0">
                          <a:latin typeface="+mj-lt"/>
                        </a:rPr>
                        <a:t>Short baseline neutrino program, including searches for sterile neutrino and cross section measurements</a:t>
                      </a:r>
                    </a:p>
                  </a:txBody>
                  <a:tcPr marL="91450" marR="91450" marT="45725" marB="45725"/>
                </a:tc>
                <a:tc>
                  <a:txBody>
                    <a:bodyPr/>
                    <a:lstStyle/>
                    <a:p>
                      <a:pPr marL="0" marR="0" lvl="0" indent="0" algn="l" rtl="0">
                        <a:spcBef>
                          <a:spcPts val="0"/>
                        </a:spcBef>
                        <a:spcAft>
                          <a:spcPts val="0"/>
                        </a:spcAft>
                        <a:buNone/>
                      </a:pPr>
                      <a:r>
                        <a:rPr lang="en-US" sz="1000" dirty="0">
                          <a:latin typeface="+mj-lt"/>
                        </a:rPr>
                        <a:t>100kW proton source, muon production and collection, storage ring operation</a:t>
                      </a:r>
                      <a:endParaRPr sz="1000" dirty="0">
                        <a:latin typeface="+mj-lt"/>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en-US" sz="1000" dirty="0">
                          <a:latin typeface="+mj-lt"/>
                        </a:rPr>
                        <a:t>Neutrino Factory (e.g. </a:t>
                      </a:r>
                      <a:r>
                        <a:rPr lang="en-US" sz="1000" dirty="0" err="1">
                          <a:latin typeface="+mj-lt"/>
                        </a:rPr>
                        <a:t>nuMax</a:t>
                      </a:r>
                      <a:r>
                        <a:rPr lang="en-US" sz="1000" dirty="0">
                          <a:latin typeface="+mj-lt"/>
                        </a:rPr>
                        <a:t>)</a:t>
                      </a:r>
                      <a:endParaRPr sz="1000" dirty="0">
                        <a:latin typeface="+mj-lt"/>
                      </a:endParaRPr>
                    </a:p>
                  </a:txBody>
                  <a:tcPr marL="91450" marR="91450" marT="45725" marB="45725"/>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mj-lt"/>
                        </a:rPr>
                        <a:t>Better CP, mixing angles, mass splitting, non-standard interactions</a:t>
                      </a:r>
                    </a:p>
                  </a:txBody>
                  <a:tcPr marL="91450" marR="91450" marT="45725" marB="45725"/>
                </a:tc>
                <a:tc>
                  <a:txBody>
                    <a:bodyPr/>
                    <a:lstStyle/>
                    <a:p>
                      <a:pPr marL="0" marR="0" lvl="0" indent="0" algn="l" rtl="0">
                        <a:spcBef>
                          <a:spcPts val="0"/>
                        </a:spcBef>
                        <a:spcAft>
                          <a:spcPts val="0"/>
                        </a:spcAft>
                        <a:buNone/>
                      </a:pPr>
                      <a:r>
                        <a:rPr lang="en-US" sz="1000" dirty="0">
                          <a:latin typeface="+mj-lt"/>
                        </a:rPr>
                        <a:t>MW class proton source, muon production and collection, 6D partial cooling and muon acceleration (up to ~5 GeV)</a:t>
                      </a:r>
                      <a:endParaRPr sz="1000" dirty="0">
                        <a:latin typeface="+mj-lt"/>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1000" dirty="0">
                          <a:latin typeface="+mj-lt"/>
                        </a:rPr>
                        <a:t>Dark Sector searches</a:t>
                      </a:r>
                      <a:endParaRPr sz="1000" dirty="0">
                        <a:latin typeface="+mj-lt"/>
                      </a:endParaRPr>
                    </a:p>
                  </a:txBody>
                  <a:tcPr marL="91450" marR="91450" marT="45725" marB="45725"/>
                </a:tc>
                <a:tc>
                  <a:txBody>
                    <a:bodyPr/>
                    <a:lstStyle/>
                    <a:p>
                      <a:pPr marL="0" marR="0" lvl="0" indent="0" algn="l" rtl="0">
                        <a:spcBef>
                          <a:spcPts val="0"/>
                        </a:spcBef>
                        <a:spcAft>
                          <a:spcPts val="0"/>
                        </a:spcAft>
                        <a:buNone/>
                      </a:pPr>
                      <a:r>
                        <a:rPr lang="en-US" sz="1000" dirty="0">
                          <a:latin typeface="+mj-lt"/>
                        </a:rPr>
                        <a:t>Searches for particles from Dark Sectors produced in fixed target experiments using high intensity proton beam</a:t>
                      </a:r>
                      <a:endParaRPr sz="1000" dirty="0">
                        <a:latin typeface="+mj-lt"/>
                      </a:endParaRPr>
                    </a:p>
                  </a:txBody>
                  <a:tcPr marL="91450" marR="91450" marT="45725" marB="45725"/>
                </a:tc>
                <a:tc>
                  <a:txBody>
                    <a:bodyPr/>
                    <a:lstStyle/>
                    <a:p>
                      <a:pPr marL="0" marR="0" lvl="0" indent="0" algn="l" rtl="0">
                        <a:spcBef>
                          <a:spcPts val="0"/>
                        </a:spcBef>
                        <a:spcAft>
                          <a:spcPts val="0"/>
                        </a:spcAft>
                        <a:buNone/>
                      </a:pPr>
                      <a:r>
                        <a:rPr lang="en-US" sz="1000" dirty="0">
                          <a:solidFill>
                            <a:schemeClr val="dk1"/>
                          </a:solidFill>
                          <a:latin typeface="+mj-lt"/>
                          <a:cs typeface="Arial"/>
                          <a:sym typeface="Arial"/>
                        </a:rPr>
                        <a:t>MW class high-intensity proton beams</a:t>
                      </a:r>
                      <a:endParaRPr sz="1000" dirty="0">
                        <a:latin typeface="+mj-lt"/>
                      </a:endParaRPr>
                    </a:p>
                  </a:txBody>
                  <a:tcPr marL="91450" marR="91450" marT="45725" marB="45725"/>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1000" dirty="0">
                          <a:latin typeface="+mj-lt"/>
                        </a:rPr>
                        <a:t>Charged Lepton Flavor Violation (e.g. AMF)</a:t>
                      </a:r>
                      <a:endParaRPr sz="1000" dirty="0">
                        <a:latin typeface="+mj-lt"/>
                      </a:endParaRPr>
                    </a:p>
                  </a:txBody>
                  <a:tcPr marL="91450" marR="91450" marT="45725" marB="45725"/>
                </a:tc>
                <a:tc>
                  <a:txBody>
                    <a:bodyPr/>
                    <a:lstStyle/>
                    <a:p>
                      <a:pPr marL="0" marR="0" lvl="0" indent="0" algn="l" rtl="0">
                        <a:spcBef>
                          <a:spcPts val="0"/>
                        </a:spcBef>
                        <a:spcAft>
                          <a:spcPts val="0"/>
                        </a:spcAft>
                        <a:buNone/>
                      </a:pPr>
                      <a:r>
                        <a:rPr lang="en-US" sz="1000" dirty="0">
                          <a:latin typeface="+mj-lt"/>
                        </a:rPr>
                        <a:t>Searches for rare lepton flavor violating </a:t>
                      </a:r>
                      <a:r>
                        <a:rPr lang="en-US" sz="1000" dirty="0" err="1">
                          <a:latin typeface="+mj-lt"/>
                        </a:rPr>
                        <a:t>proceses</a:t>
                      </a:r>
                      <a:r>
                        <a:rPr lang="en-US" sz="1000" dirty="0">
                          <a:latin typeface="+mj-lt"/>
                        </a:rPr>
                        <a:t> (mu2e, mu2eg, mu3e, </a:t>
                      </a:r>
                      <a:r>
                        <a:rPr lang="en-US" sz="1000" dirty="0" err="1">
                          <a:latin typeface="+mj-lt"/>
                        </a:rPr>
                        <a:t>etc</a:t>
                      </a:r>
                      <a:r>
                        <a:rPr lang="en-US" sz="1000" dirty="0">
                          <a:latin typeface="+mj-lt"/>
                        </a:rPr>
                        <a:t>)</a:t>
                      </a:r>
                      <a:endParaRPr sz="1000" dirty="0">
                        <a:latin typeface="+mj-lt"/>
                      </a:endParaRPr>
                    </a:p>
                  </a:txBody>
                  <a:tcPr marL="91450" marR="91450" marT="45725" marB="45725"/>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mj-lt"/>
                        </a:rPr>
                        <a:t>MW class proton source, muon production and collection, storage ring</a:t>
                      </a:r>
                    </a:p>
                  </a:txBody>
                  <a:tcPr marL="91450" marR="91450" marT="45725" marB="45725"/>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en-US" sz="1000" dirty="0">
                          <a:latin typeface="+mj-lt"/>
                        </a:rPr>
                        <a:t>Beam dump experiments </a:t>
                      </a:r>
                      <a:endParaRPr sz="1000" dirty="0">
                        <a:latin typeface="+mj-lt"/>
                      </a:endParaRPr>
                    </a:p>
                  </a:txBody>
                  <a:tcPr marL="91450" marR="91450" marT="45725" marB="45725"/>
                </a:tc>
                <a:tc>
                  <a:txBody>
                    <a:bodyPr/>
                    <a:lstStyle/>
                    <a:p>
                      <a:pPr marL="0" marR="0" lvl="0" indent="0" algn="l" rtl="0">
                        <a:spcBef>
                          <a:spcPts val="0"/>
                        </a:spcBef>
                        <a:spcAft>
                          <a:spcPts val="0"/>
                        </a:spcAft>
                        <a:buNone/>
                      </a:pPr>
                      <a:r>
                        <a:rPr lang="en-US" sz="1000" dirty="0">
                          <a:latin typeface="+mj-lt"/>
                        </a:rPr>
                        <a:t>Searches for exotic particles (dark photons, </a:t>
                      </a:r>
                      <a:r>
                        <a:rPr lang="en-US" sz="1000" dirty="0" err="1">
                          <a:latin typeface="+mj-lt"/>
                        </a:rPr>
                        <a:t>Lmu-Ltau</a:t>
                      </a:r>
                      <a:r>
                        <a:rPr lang="en-US" sz="1000" dirty="0">
                          <a:latin typeface="+mj-lt"/>
                        </a:rPr>
                        <a:t>, </a:t>
                      </a:r>
                      <a:r>
                        <a:rPr lang="en-US" sz="1000" dirty="0" err="1">
                          <a:latin typeface="+mj-lt"/>
                        </a:rPr>
                        <a:t>etc</a:t>
                      </a:r>
                      <a:r>
                        <a:rPr lang="en-US" sz="1000" dirty="0">
                          <a:latin typeface="+mj-lt"/>
                        </a:rPr>
                        <a:t>) in muon beam dump experiments </a:t>
                      </a:r>
                      <a:endParaRPr sz="1000" dirty="0">
                        <a:latin typeface="+mj-lt"/>
                      </a:endParaRPr>
                    </a:p>
                  </a:txBody>
                  <a:tcPr marL="91450" marR="91450" marT="45725" marB="45725"/>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mj-lt"/>
                        </a:rPr>
                        <a:t>100kW – MW proton source, muon production and collection, partial cooling and acceleration</a:t>
                      </a:r>
                    </a:p>
                  </a:txBody>
                  <a:tcPr marL="91450" marR="91450" marT="45725" marB="45725"/>
                </a:tc>
                <a:extLst>
                  <a:ext uri="{0D108BD9-81ED-4DB2-BD59-A6C34878D82A}">
                    <a16:rowId xmlns:a16="http://schemas.microsoft.com/office/drawing/2014/main" val="10005"/>
                  </a:ext>
                </a:extLst>
              </a:tr>
              <a:tr h="370850">
                <a:tc>
                  <a:txBody>
                    <a:bodyPr/>
                    <a:lstStyle/>
                    <a:p>
                      <a:pPr marL="0" marR="0" lvl="0" indent="0" algn="l" rtl="0">
                        <a:spcBef>
                          <a:spcPts val="0"/>
                        </a:spcBef>
                        <a:spcAft>
                          <a:spcPts val="0"/>
                        </a:spcAft>
                        <a:buNone/>
                      </a:pPr>
                      <a:r>
                        <a:rPr lang="en-US" sz="1000" kern="1200" dirty="0">
                          <a:solidFill>
                            <a:schemeClr val="tx1"/>
                          </a:solidFill>
                          <a:latin typeface="+mj-lt"/>
                          <a:ea typeface="+mn-ea"/>
                          <a:cs typeface="+mn-cs"/>
                        </a:rPr>
                        <a:t>Neutrinos from collider beam muon decays</a:t>
                      </a:r>
                      <a:endParaRPr sz="1000" dirty="0">
                        <a:latin typeface="+mj-lt"/>
                      </a:endParaRPr>
                    </a:p>
                  </a:txBody>
                  <a:tcPr marL="91450" marR="91450" marT="45725" marB="45725"/>
                </a:tc>
                <a:tc>
                  <a:txBody>
                    <a:bodyPr/>
                    <a:lstStyle/>
                    <a:p>
                      <a:pPr marL="0" marR="0" lvl="0" indent="0" algn="l" rtl="0">
                        <a:spcBef>
                          <a:spcPts val="0"/>
                        </a:spcBef>
                        <a:spcAft>
                          <a:spcPts val="0"/>
                        </a:spcAft>
                        <a:buNone/>
                      </a:pPr>
                      <a:r>
                        <a:rPr lang="en-US" sz="1000" dirty="0">
                          <a:latin typeface="+mj-lt"/>
                        </a:rPr>
                        <a:t>DIS in neutrino-nucleus interactions, better nuclear PDF, atmospheric neutrinos </a:t>
                      </a:r>
                    </a:p>
                    <a:p>
                      <a:pPr marL="0" marR="0" lvl="0" indent="0" algn="l" rtl="0">
                        <a:spcBef>
                          <a:spcPts val="0"/>
                        </a:spcBef>
                        <a:spcAft>
                          <a:spcPts val="0"/>
                        </a:spcAft>
                        <a:buNone/>
                      </a:pPr>
                      <a:r>
                        <a:rPr lang="en-US" sz="1000" dirty="0">
                          <a:latin typeface="+mj-lt"/>
                        </a:rPr>
                        <a:t>FASER</a:t>
                      </a:r>
                      <a:r>
                        <a:rPr lang="el-GR" sz="1000" dirty="0">
                          <a:latin typeface="+mj-lt"/>
                        </a:rPr>
                        <a:t>ν</a:t>
                      </a:r>
                      <a:r>
                        <a:rPr lang="en-US" sz="1000" dirty="0">
                          <a:latin typeface="+mj-lt"/>
                        </a:rPr>
                        <a:t> like experiment with smaller flux uncertainties</a:t>
                      </a:r>
                    </a:p>
                  </a:txBody>
                  <a:tcPr marL="91450" marR="91450" marT="45725" marB="45725"/>
                </a:tc>
                <a:tc>
                  <a:txBody>
                    <a:bodyPr/>
                    <a:lstStyle/>
                    <a:p>
                      <a:pPr marL="0" marR="0" lvl="0" indent="0" algn="l" rtl="0">
                        <a:spcBef>
                          <a:spcPts val="0"/>
                        </a:spcBef>
                        <a:spcAft>
                          <a:spcPts val="0"/>
                        </a:spcAft>
                        <a:buNone/>
                      </a:pPr>
                      <a:r>
                        <a:rPr lang="en-US" sz="1000" dirty="0">
                          <a:latin typeface="+mj-lt"/>
                        </a:rPr>
                        <a:t>Everything up to multi-</a:t>
                      </a:r>
                      <a:r>
                        <a:rPr lang="en-US" sz="1000" dirty="0" err="1">
                          <a:latin typeface="+mj-lt"/>
                        </a:rPr>
                        <a:t>TeV</a:t>
                      </a:r>
                      <a:r>
                        <a:rPr lang="en-US" sz="1000" dirty="0">
                          <a:latin typeface="+mj-lt"/>
                        </a:rPr>
                        <a:t> energy collider beams</a:t>
                      </a:r>
                      <a:endParaRPr sz="1000" dirty="0">
                        <a:latin typeface="+mj-lt"/>
                      </a:endParaRPr>
                    </a:p>
                  </a:txBody>
                  <a:tcPr marL="91450" marR="91450" marT="45725" marB="45725"/>
                </a:tc>
                <a:extLst>
                  <a:ext uri="{0D108BD9-81ED-4DB2-BD59-A6C34878D82A}">
                    <a16:rowId xmlns:a16="http://schemas.microsoft.com/office/drawing/2014/main" val="10006"/>
                  </a:ext>
                </a:extLst>
              </a:tr>
              <a:tr h="370850">
                <a:tc>
                  <a:txBody>
                    <a:bodyPr/>
                    <a:lstStyle/>
                    <a:p>
                      <a:pPr marL="0" marR="0" lvl="0" indent="0" algn="l" rtl="0">
                        <a:spcBef>
                          <a:spcPts val="0"/>
                        </a:spcBef>
                        <a:spcAft>
                          <a:spcPts val="0"/>
                        </a:spcAft>
                        <a:buNone/>
                      </a:pPr>
                      <a:r>
                        <a:rPr lang="en-US" sz="1000" dirty="0">
                          <a:latin typeface="+mj-lt"/>
                        </a:rPr>
                        <a:t>Muon Ion Collider</a:t>
                      </a:r>
                      <a:endParaRPr sz="1000" dirty="0">
                        <a:latin typeface="+mj-lt"/>
                      </a:endParaRPr>
                    </a:p>
                  </a:txBody>
                  <a:tcPr marL="91450" marR="91450" marT="45725" marB="45725"/>
                </a:tc>
                <a:tc>
                  <a:txBody>
                    <a:bodyPr/>
                    <a:lstStyle/>
                    <a:p>
                      <a:pPr marL="0" marR="0" lvl="0" indent="0" algn="l" rtl="0">
                        <a:spcBef>
                          <a:spcPts val="0"/>
                        </a:spcBef>
                        <a:spcAft>
                          <a:spcPts val="0"/>
                        </a:spcAft>
                        <a:buNone/>
                      </a:pPr>
                      <a:r>
                        <a:rPr lang="en-US" sz="1000" dirty="0">
                          <a:latin typeface="+mj-lt"/>
                        </a:rPr>
                        <a:t>A broad program addressing many fundamental questions in nuclear and particle physics</a:t>
                      </a:r>
                      <a:endParaRPr sz="1000" dirty="0">
                        <a:latin typeface="+mj-lt"/>
                      </a:endParaRPr>
                    </a:p>
                  </a:txBody>
                  <a:tcPr marL="91450" marR="91450" marT="45725" marB="45725"/>
                </a:tc>
                <a:tc>
                  <a:txBody>
                    <a:bodyPr/>
                    <a:lstStyle/>
                    <a:p>
                      <a:pPr marL="0" marR="0" lvl="0" indent="0" algn="l" rtl="0">
                        <a:spcBef>
                          <a:spcPts val="0"/>
                        </a:spcBef>
                        <a:spcAft>
                          <a:spcPts val="0"/>
                        </a:spcAft>
                        <a:buNone/>
                      </a:pPr>
                      <a:r>
                        <a:rPr lang="en-US" sz="1000" kern="1200" dirty="0">
                          <a:solidFill>
                            <a:schemeClr val="tx1"/>
                          </a:solidFill>
                          <a:latin typeface="+mn-lt"/>
                          <a:ea typeface="+mn-ea"/>
                          <a:cs typeface="+mn-cs"/>
                        </a:rPr>
                        <a:t>Everything up to multi-</a:t>
                      </a:r>
                      <a:r>
                        <a:rPr lang="en-US" sz="1000" kern="1200" dirty="0" err="1">
                          <a:solidFill>
                            <a:schemeClr val="tx1"/>
                          </a:solidFill>
                          <a:latin typeface="+mn-lt"/>
                          <a:ea typeface="+mn-ea"/>
                          <a:cs typeface="+mn-cs"/>
                        </a:rPr>
                        <a:t>TeV</a:t>
                      </a:r>
                      <a:r>
                        <a:rPr lang="en-US" sz="1000" kern="1200" dirty="0">
                          <a:solidFill>
                            <a:schemeClr val="tx1"/>
                          </a:solidFill>
                          <a:latin typeface="+mn-lt"/>
                          <a:ea typeface="+mn-ea"/>
                          <a:cs typeface="+mn-cs"/>
                        </a:rPr>
                        <a:t> energy collider beams</a:t>
                      </a:r>
                    </a:p>
                  </a:txBody>
                  <a:tcPr marL="91450" marR="91450" marT="45725" marB="45725"/>
                </a:tc>
                <a:extLst>
                  <a:ext uri="{0D108BD9-81ED-4DB2-BD59-A6C34878D82A}">
                    <a16:rowId xmlns:a16="http://schemas.microsoft.com/office/drawing/2014/main" val="1155892374"/>
                  </a:ext>
                </a:extLst>
              </a:tr>
            </a:tbl>
          </a:graphicData>
        </a:graphic>
      </p:graphicFrame>
    </p:spTree>
    <p:extLst>
      <p:ext uri="{BB962C8B-B14F-4D97-AF65-F5344CB8AC3E}">
        <p14:creationId xmlns:p14="http://schemas.microsoft.com/office/powerpoint/2010/main" val="5050788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Useful References</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53</a:t>
            </a:fld>
            <a:endParaRPr lang="en-US" dirty="0"/>
          </a:p>
        </p:txBody>
      </p:sp>
      <p:sp>
        <p:nvSpPr>
          <p:cNvPr id="2" name="TextBox 1">
            <a:extLst>
              <a:ext uri="{FF2B5EF4-FFF2-40B4-BE49-F238E27FC236}">
                <a16:creationId xmlns:a16="http://schemas.microsoft.com/office/drawing/2014/main" id="{814F7B86-F58D-28AC-BA98-6798D664C186}"/>
              </a:ext>
            </a:extLst>
          </p:cNvPr>
          <p:cNvSpPr txBox="1"/>
          <p:nvPr/>
        </p:nvSpPr>
        <p:spPr>
          <a:xfrm>
            <a:off x="160392" y="690267"/>
            <a:ext cx="8823216" cy="3611245"/>
          </a:xfrm>
          <a:prstGeom prst="rect">
            <a:avLst/>
          </a:prstGeom>
          <a:noFill/>
        </p:spPr>
        <p:txBody>
          <a:bodyPr wrap="square">
            <a:spAutoFit/>
          </a:bodyPr>
          <a:lstStyle/>
          <a:p>
            <a:pPr marL="571500" lvl="2" defTabSz="914400">
              <a:spcBef>
                <a:spcPts val="500"/>
              </a:spcBef>
              <a:spcAft>
                <a:spcPts val="500"/>
              </a:spcAft>
              <a:defRPr/>
            </a:pPr>
            <a:endParaRPr lang="en-US" altLang="en-US" sz="1800" kern="0" dirty="0">
              <a:latin typeface="Helvetica" pitchFamily="2" charset="0"/>
              <a:ea typeface="+mn-ea"/>
              <a:cs typeface="+mn-cs"/>
            </a:endParaRPr>
          </a:p>
          <a:p>
            <a:pPr marL="400050" lvl="1"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Useful references for this Effort:</a:t>
            </a:r>
          </a:p>
          <a:p>
            <a:pPr marL="857250" lvl="2"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Muon Smasher’s Guide: </a:t>
            </a:r>
            <a:r>
              <a:rPr lang="en-US" altLang="en-US" sz="1800" kern="0" dirty="0">
                <a:latin typeface="Helvetica" pitchFamily="2" charset="0"/>
                <a:ea typeface="+mn-ea"/>
                <a:cs typeface="+mn-cs"/>
                <a:hlinkClick r:id="rId3"/>
              </a:rPr>
              <a:t>Link</a:t>
            </a:r>
            <a:endParaRPr lang="en-US" altLang="en-US" sz="1800" kern="0" dirty="0">
              <a:latin typeface="Helvetica" pitchFamily="2" charset="0"/>
              <a:ea typeface="+mn-ea"/>
              <a:cs typeface="+mn-cs"/>
            </a:endParaRPr>
          </a:p>
          <a:p>
            <a:pPr marL="857250" lvl="2"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IMCC Facility overview white paper: </a:t>
            </a:r>
            <a:r>
              <a:rPr lang="en-US" altLang="en-US" sz="1800" kern="0" dirty="0">
                <a:latin typeface="Helvetica" pitchFamily="2" charset="0"/>
                <a:ea typeface="+mn-ea"/>
                <a:cs typeface="+mn-cs"/>
                <a:hlinkClick r:id="rId4"/>
              </a:rPr>
              <a:t>Link</a:t>
            </a:r>
            <a:endParaRPr lang="en-US" altLang="en-US" sz="1800" kern="0" dirty="0">
              <a:latin typeface="Helvetica" pitchFamily="2" charset="0"/>
              <a:ea typeface="+mn-ea"/>
              <a:cs typeface="+mn-cs"/>
            </a:endParaRPr>
          </a:p>
          <a:p>
            <a:pPr marL="857250" lvl="2"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IMCC Simulated Performance white paper: </a:t>
            </a:r>
            <a:r>
              <a:rPr lang="en-US" altLang="en-US" sz="1800" kern="0" dirty="0">
                <a:latin typeface="Helvetica" pitchFamily="2" charset="0"/>
                <a:ea typeface="+mn-ea"/>
                <a:cs typeface="+mn-cs"/>
                <a:hlinkClick r:id="rId5"/>
              </a:rPr>
              <a:t>Link</a:t>
            </a:r>
            <a:endParaRPr lang="en-US" altLang="en-US" sz="1800" kern="0" dirty="0">
              <a:latin typeface="Helvetica" pitchFamily="2" charset="0"/>
              <a:ea typeface="+mn-ea"/>
              <a:cs typeface="+mn-cs"/>
            </a:endParaRPr>
          </a:p>
          <a:p>
            <a:pPr marL="857250" lvl="2"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IMCC Promising Detector Technologies white paper: </a:t>
            </a:r>
            <a:r>
              <a:rPr lang="en-US" altLang="en-US" sz="1800" kern="0" dirty="0">
                <a:latin typeface="Helvetica" pitchFamily="2" charset="0"/>
                <a:ea typeface="+mn-ea"/>
                <a:cs typeface="+mn-cs"/>
                <a:hlinkClick r:id="rId6"/>
              </a:rPr>
              <a:t>Link</a:t>
            </a:r>
            <a:endParaRPr lang="en-US" altLang="en-US" sz="1800" kern="0" dirty="0">
              <a:latin typeface="Helvetica" pitchFamily="2" charset="0"/>
              <a:ea typeface="+mn-ea"/>
              <a:cs typeface="+mn-cs"/>
            </a:endParaRPr>
          </a:p>
          <a:p>
            <a:pPr marL="857250" lvl="2"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Muon Collider Forum Report: </a:t>
            </a:r>
            <a:r>
              <a:rPr lang="en-US" altLang="en-US" sz="1800" kern="0" dirty="0">
                <a:latin typeface="Helvetica" pitchFamily="2" charset="0"/>
                <a:ea typeface="+mn-ea"/>
                <a:cs typeface="+mn-cs"/>
                <a:hlinkClick r:id="rId7"/>
              </a:rPr>
              <a:t>Link</a:t>
            </a:r>
            <a:endParaRPr lang="en-US" altLang="en-US" sz="1800" kern="0" dirty="0">
              <a:latin typeface="Helvetica" pitchFamily="2" charset="0"/>
              <a:ea typeface="+mn-ea"/>
              <a:cs typeface="+mn-cs"/>
            </a:endParaRPr>
          </a:p>
          <a:p>
            <a:pPr defTabSz="914400">
              <a:spcBef>
                <a:spcPts val="500"/>
              </a:spcBef>
              <a:spcAft>
                <a:spcPts val="500"/>
              </a:spcAft>
              <a:defRPr/>
            </a:pPr>
            <a:endParaRPr lang="en-US" altLang="en-US" sz="1800" kern="0" dirty="0">
              <a:latin typeface="Helvetica" pitchFamily="2" charset="0"/>
              <a:ea typeface="+mn-ea"/>
              <a:cs typeface="+mn-cs"/>
            </a:endParaRPr>
          </a:p>
          <a:p>
            <a:pPr marL="114300" lvl="1" defTabSz="914400">
              <a:spcBef>
                <a:spcPts val="500"/>
              </a:spcBef>
              <a:spcAft>
                <a:spcPts val="500"/>
              </a:spcAft>
              <a:defRPr/>
            </a:pPr>
            <a:endParaRPr lang="en-US" altLang="en-US" sz="1800" kern="0" dirty="0">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1392673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
          <p:cNvSpPr txBox="1">
            <a:spLocks noGrp="1"/>
          </p:cNvSpPr>
          <p:nvPr>
            <p:ph type="title"/>
          </p:nvPr>
        </p:nvSpPr>
        <p:spPr>
          <a:xfrm>
            <a:off x="228600" y="188814"/>
            <a:ext cx="8686800" cy="320908"/>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z="2400" dirty="0">
                <a:latin typeface="Helvetica Neue"/>
                <a:ea typeface="Helvetica Neue"/>
                <a:cs typeface="Helvetica Neue"/>
                <a:sym typeface="Helvetica Neue"/>
              </a:rPr>
              <a:t>Muon Collider Challenges and Progress</a:t>
            </a:r>
            <a:endParaRPr dirty="0"/>
          </a:p>
        </p:txBody>
      </p:sp>
      <p:sp>
        <p:nvSpPr>
          <p:cNvPr id="135" name="Google Shape;135;p1"/>
          <p:cNvSpPr txBox="1">
            <a:spLocks noGrp="1"/>
          </p:cNvSpPr>
          <p:nvPr>
            <p:ph type="sldNum" idx="12"/>
          </p:nvPr>
        </p:nvSpPr>
        <p:spPr>
          <a:xfrm>
            <a:off x="222250" y="4878161"/>
            <a:ext cx="414338" cy="17796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1pPr>
            <a:lvl2pPr marL="0" marR="0" lvl="1"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2pPr>
            <a:lvl3pPr marL="0" marR="0" lvl="2"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3pPr>
            <a:lvl4pPr marL="0" marR="0" lvl="3"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4pPr>
            <a:lvl5pPr marL="0" marR="0" lvl="4"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5pPr>
            <a:lvl6pPr marL="0" marR="0" lvl="5"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6pPr>
            <a:lvl7pPr marL="0" marR="0" lvl="6"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7pPr>
            <a:lvl8pPr marL="0" marR="0" lvl="7"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8pPr>
            <a:lvl9pPr marL="0" marR="0" lvl="8"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smtClean="0"/>
              <a:pPr marL="0" lvl="0" indent="0" algn="l" rtl="0">
                <a:spcBef>
                  <a:spcPts val="0"/>
                </a:spcBef>
                <a:spcAft>
                  <a:spcPts val="0"/>
                </a:spcAft>
                <a:buNone/>
              </a:pPr>
              <a:t>54</a:t>
            </a:fld>
            <a:endParaRPr/>
          </a:p>
        </p:txBody>
      </p:sp>
      <p:graphicFrame>
        <p:nvGraphicFramePr>
          <p:cNvPr id="136" name="Google Shape;136;p1"/>
          <p:cNvGraphicFramePr/>
          <p:nvPr/>
        </p:nvGraphicFramePr>
        <p:xfrm>
          <a:off x="228600" y="509722"/>
          <a:ext cx="8686800" cy="4272350"/>
        </p:xfrm>
        <a:graphic>
          <a:graphicData uri="http://schemas.openxmlformats.org/drawingml/2006/table">
            <a:tbl>
              <a:tblPr firstRow="1" bandRow="1">
                <a:noFill/>
              </a:tblPr>
              <a:tblGrid>
                <a:gridCol w="2895600">
                  <a:extLst>
                    <a:ext uri="{9D8B030D-6E8A-4147-A177-3AD203B41FA5}">
                      <a16:colId xmlns:a16="http://schemas.microsoft.com/office/drawing/2014/main" val="20000"/>
                    </a:ext>
                  </a:extLst>
                </a:gridCol>
                <a:gridCol w="3064475">
                  <a:extLst>
                    <a:ext uri="{9D8B030D-6E8A-4147-A177-3AD203B41FA5}">
                      <a16:colId xmlns:a16="http://schemas.microsoft.com/office/drawing/2014/main" val="20001"/>
                    </a:ext>
                  </a:extLst>
                </a:gridCol>
                <a:gridCol w="2726725">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r>
                        <a:rPr lang="en-US" sz="1400" dirty="0"/>
                        <a:t>Challenge</a:t>
                      </a:r>
                      <a:endParaRPr sz="1400" dirty="0"/>
                    </a:p>
                  </a:txBody>
                  <a:tcPr marL="91450" marR="91450" marT="45725" marB="45725">
                    <a:solidFill>
                      <a:srgbClr val="98D7EA"/>
                    </a:solidFill>
                  </a:tcPr>
                </a:tc>
                <a:tc>
                  <a:txBody>
                    <a:bodyPr/>
                    <a:lstStyle/>
                    <a:p>
                      <a:pPr marL="0" marR="0" lvl="0" indent="0" algn="l" rtl="0">
                        <a:spcBef>
                          <a:spcPts val="0"/>
                        </a:spcBef>
                        <a:spcAft>
                          <a:spcPts val="0"/>
                        </a:spcAft>
                        <a:buNone/>
                      </a:pPr>
                      <a:r>
                        <a:rPr lang="en-US" sz="1400" dirty="0"/>
                        <a:t>Progress</a:t>
                      </a:r>
                      <a:endParaRPr sz="1400" dirty="0"/>
                    </a:p>
                  </a:txBody>
                  <a:tcPr marL="91450" marR="91450" marT="45725" marB="45725">
                    <a:solidFill>
                      <a:srgbClr val="98D7EA"/>
                    </a:solidFill>
                  </a:tcPr>
                </a:tc>
                <a:tc>
                  <a:txBody>
                    <a:bodyPr/>
                    <a:lstStyle/>
                    <a:p>
                      <a:pPr marL="0" marR="0" lvl="0" indent="0" algn="l" rtl="0">
                        <a:spcBef>
                          <a:spcPts val="0"/>
                        </a:spcBef>
                        <a:spcAft>
                          <a:spcPts val="0"/>
                        </a:spcAft>
                        <a:buNone/>
                      </a:pPr>
                      <a:r>
                        <a:rPr lang="en-US" sz="1400" dirty="0"/>
                        <a:t>Future work</a:t>
                      </a:r>
                      <a:endParaRPr sz="1400" dirty="0"/>
                    </a:p>
                  </a:txBody>
                  <a:tcPr marL="91450" marR="91450" marT="45725" marB="45725">
                    <a:solidFill>
                      <a:srgbClr val="98D7EA"/>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US" sz="1100"/>
                        <a:t>Multi MW proton sources with short bunches </a:t>
                      </a:r>
                      <a:endParaRPr sz="1100"/>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Arial"/>
                        <a:buNone/>
                      </a:pPr>
                      <a:r>
                        <a:rPr lang="en-US" sz="1100">
                          <a:solidFill>
                            <a:schemeClr val="dk1"/>
                          </a:solidFill>
                          <a:latin typeface="Arial"/>
                          <a:ea typeface="Arial"/>
                          <a:cs typeface="Arial"/>
                          <a:sym typeface="Arial"/>
                        </a:rPr>
                        <a:t>Multi-MW proton sources have been and are being produced for spallation neutron sources and neutrino sources (SNS, ESS, J-PARC, Fermilab)</a:t>
                      </a:r>
                      <a:endParaRPr sz="1100"/>
                    </a:p>
                  </a:txBody>
                  <a:tcPr marL="91450" marR="91450" marT="45725" marB="45725"/>
                </a:tc>
                <a:tc>
                  <a:txBody>
                    <a:bodyPr/>
                    <a:lstStyle/>
                    <a:p>
                      <a:pPr marL="0" marR="0" lvl="0" indent="0" algn="l" rtl="0">
                        <a:spcBef>
                          <a:spcPts val="0"/>
                        </a:spcBef>
                        <a:spcAft>
                          <a:spcPts val="0"/>
                        </a:spcAft>
                        <a:buNone/>
                      </a:pPr>
                      <a:r>
                        <a:rPr lang="en-US" sz="1100"/>
                        <a:t>Refine design parameters, including proton acceleration to 5-10 GeV. Accumulation and compression of bunches. </a:t>
                      </a:r>
                      <a:endParaRPr sz="110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en-US" sz="1100"/>
                        <a:t>Multi MW targets </a:t>
                      </a:r>
                      <a:endParaRPr sz="1100"/>
                    </a:p>
                  </a:txBody>
                  <a:tcPr marL="91450" marR="91450" marT="45725" marB="45725"/>
                </a:tc>
                <a:tc>
                  <a:txBody>
                    <a:bodyPr/>
                    <a:lstStyle/>
                    <a:p>
                      <a:pPr marL="0" marR="0" lvl="0" indent="0" algn="l" rtl="0">
                        <a:spcBef>
                          <a:spcPts val="0"/>
                        </a:spcBef>
                        <a:spcAft>
                          <a:spcPts val="0"/>
                        </a:spcAft>
                        <a:buNone/>
                      </a:pPr>
                      <a:r>
                        <a:rPr lang="en-US" sz="1100" dirty="0"/>
                        <a:t>Neutrino targets have matured to 1+MW. RADIATE studies of novel target materials and designs aim at 2.4MW.</a:t>
                      </a:r>
                      <a:endParaRPr sz="1100" dirty="0"/>
                    </a:p>
                  </a:txBody>
                  <a:tcPr marL="91450" marR="91450" marT="45725" marB="45725"/>
                </a:tc>
                <a:tc>
                  <a:txBody>
                    <a:bodyPr/>
                    <a:lstStyle/>
                    <a:p>
                      <a:pPr marL="0" marR="0" lvl="0" indent="0" algn="l" rtl="0">
                        <a:spcBef>
                          <a:spcPts val="0"/>
                        </a:spcBef>
                        <a:spcAft>
                          <a:spcPts val="0"/>
                        </a:spcAft>
                        <a:buNone/>
                      </a:pPr>
                      <a:r>
                        <a:rPr lang="en-US" sz="1100"/>
                        <a:t>Develop target design for 2 MW and short muon collider bunches. Produce a prototype in 2030s.</a:t>
                      </a:r>
                      <a:endParaRPr sz="1100"/>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1100"/>
                        <a:t>Production solenoid</a:t>
                      </a:r>
                      <a:endParaRPr sz="1100"/>
                    </a:p>
                  </a:txBody>
                  <a:tcPr marL="91450" marR="91450" marT="45725" marB="45725"/>
                </a:tc>
                <a:tc>
                  <a:txBody>
                    <a:bodyPr/>
                    <a:lstStyle/>
                    <a:p>
                      <a:pPr marL="0" marR="0" lvl="0" indent="0" algn="l" rtl="0">
                        <a:spcBef>
                          <a:spcPts val="0"/>
                        </a:spcBef>
                        <a:spcAft>
                          <a:spcPts val="0"/>
                        </a:spcAft>
                        <a:buNone/>
                      </a:pPr>
                      <a:r>
                        <a:rPr lang="en-US" sz="1100"/>
                        <a:t>ITER Nb3Sn central solenoid with similar specifications and rad levels produced</a:t>
                      </a:r>
                      <a:endParaRPr sz="1100"/>
                    </a:p>
                  </a:txBody>
                  <a:tcPr marL="91450" marR="91450" marT="45725" marB="45725"/>
                </a:tc>
                <a:tc>
                  <a:txBody>
                    <a:bodyPr/>
                    <a:lstStyle/>
                    <a:p>
                      <a:pPr marL="0" marR="0" lvl="0" indent="0" algn="l" rtl="0">
                        <a:spcBef>
                          <a:spcPts val="0"/>
                        </a:spcBef>
                        <a:spcAft>
                          <a:spcPts val="0"/>
                        </a:spcAft>
                        <a:buNone/>
                      </a:pPr>
                      <a:r>
                        <a:rPr lang="en-US" sz="1100">
                          <a:solidFill>
                            <a:schemeClr val="dk1"/>
                          </a:solidFill>
                          <a:latin typeface="Arial"/>
                          <a:ea typeface="Arial"/>
                          <a:cs typeface="Arial"/>
                          <a:sym typeface="Arial"/>
                        </a:rPr>
                        <a:t>Stud</a:t>
                      </a:r>
                      <a:r>
                        <a:rPr lang="en-US" sz="1100"/>
                        <a:t>y</a:t>
                      </a:r>
                      <a:r>
                        <a:rPr lang="en-US" sz="1100">
                          <a:solidFill>
                            <a:schemeClr val="dk1"/>
                          </a:solidFill>
                          <a:latin typeface="Arial"/>
                          <a:ea typeface="Arial"/>
                          <a:cs typeface="Arial"/>
                          <a:sym typeface="Arial"/>
                        </a:rPr>
                        <a:t> cry</a:t>
                      </a:r>
                      <a:r>
                        <a:rPr lang="en-US" sz="1100"/>
                        <a:t>o</a:t>
                      </a:r>
                      <a:r>
                        <a:rPr lang="en-US" sz="1100">
                          <a:solidFill>
                            <a:schemeClr val="dk1"/>
                          </a:solidFill>
                          <a:latin typeface="Arial"/>
                          <a:ea typeface="Arial"/>
                          <a:cs typeface="Arial"/>
                          <a:sym typeface="Arial"/>
                        </a:rPr>
                        <a:t>genically stabilized superconducting cables and validate magnet cooling design. </a:t>
                      </a:r>
                      <a:r>
                        <a:rPr lang="en-US" sz="1100"/>
                        <a:t>Investigate </a:t>
                      </a:r>
                      <a:r>
                        <a:rPr lang="en-US" sz="1100">
                          <a:solidFill>
                            <a:schemeClr val="dk1"/>
                          </a:solidFill>
                          <a:latin typeface="Arial"/>
                          <a:ea typeface="Arial"/>
                          <a:cs typeface="Arial"/>
                          <a:sym typeface="Arial"/>
                        </a:rPr>
                        <a:t> possibility of HTS </a:t>
                      </a:r>
                      <a:r>
                        <a:rPr lang="en-US" sz="1100"/>
                        <a:t>cables</a:t>
                      </a:r>
                      <a:r>
                        <a:rPr lang="en-US" sz="1100">
                          <a:solidFill>
                            <a:schemeClr val="dk1"/>
                          </a:solidFill>
                          <a:latin typeface="Arial"/>
                          <a:ea typeface="Arial"/>
                          <a:cs typeface="Arial"/>
                          <a:sym typeface="Arial"/>
                        </a:rPr>
                        <a:t>.</a:t>
                      </a:r>
                      <a:endParaRPr sz="1100"/>
                    </a:p>
                  </a:txBody>
                  <a:tcPr marL="91450" marR="91450" marT="45725" marB="45725"/>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1100"/>
                        <a:t>Cooling channel solenoids</a:t>
                      </a:r>
                      <a:endParaRPr sz="1100"/>
                    </a:p>
                  </a:txBody>
                  <a:tcPr marL="91450" marR="91450" marT="45725" marB="45725"/>
                </a:tc>
                <a:tc>
                  <a:txBody>
                    <a:bodyPr/>
                    <a:lstStyle/>
                    <a:p>
                      <a:pPr marL="0" marR="0" lvl="0" indent="0" algn="l" rtl="0">
                        <a:spcBef>
                          <a:spcPts val="0"/>
                        </a:spcBef>
                        <a:spcAft>
                          <a:spcPts val="0"/>
                        </a:spcAft>
                        <a:buNone/>
                      </a:pPr>
                      <a:r>
                        <a:rPr lang="en-US" sz="1100"/>
                        <a:t>Solenoid with 30+T field now exists at NHMFL. Plans to design 40+T solenoids in place.</a:t>
                      </a:r>
                      <a:endParaRPr sz="1100"/>
                    </a:p>
                  </a:txBody>
                  <a:tcPr marL="91450" marR="91450" marT="45725" marB="45725"/>
                </a:tc>
                <a:tc>
                  <a:txBody>
                    <a:bodyPr/>
                    <a:lstStyle/>
                    <a:p>
                      <a:pPr marL="0" marR="0" lvl="0" indent="0" algn="l" rtl="0">
                        <a:spcBef>
                          <a:spcPts val="0"/>
                        </a:spcBef>
                        <a:spcAft>
                          <a:spcPts val="0"/>
                        </a:spcAft>
                        <a:buNone/>
                      </a:pPr>
                      <a:r>
                        <a:rPr lang="en-US" sz="1100"/>
                        <a:t>Extend designs to the specs of the 6D cooling channel, fabrication for the demo experiment</a:t>
                      </a:r>
                      <a:endParaRPr sz="1100"/>
                    </a:p>
                  </a:txBody>
                  <a:tcPr marL="91450" marR="91450" marT="45725" marB="45725"/>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en-US" sz="1100"/>
                        <a:t>Ionization cooling</a:t>
                      </a:r>
                      <a:endParaRPr sz="1100"/>
                    </a:p>
                  </a:txBody>
                  <a:tcPr marL="91450" marR="91450" marT="45725" marB="45725"/>
                </a:tc>
                <a:tc>
                  <a:txBody>
                    <a:bodyPr/>
                    <a:lstStyle/>
                    <a:p>
                      <a:pPr marL="0" marR="0" lvl="0" indent="0" algn="l" rtl="0">
                        <a:spcBef>
                          <a:spcPts val="0"/>
                        </a:spcBef>
                        <a:spcAft>
                          <a:spcPts val="0"/>
                        </a:spcAft>
                        <a:buNone/>
                      </a:pPr>
                      <a:r>
                        <a:rPr lang="en-US" sz="1100" dirty="0"/>
                        <a:t>MICE transverse cooling results published. Longitudinal cooling via emittance exchange demonstrated at g-2. </a:t>
                      </a:r>
                      <a:endParaRPr sz="1100" dirty="0"/>
                    </a:p>
                  </a:txBody>
                  <a:tcPr marL="91450" marR="91450" marT="45725" marB="45725"/>
                </a:tc>
                <a:tc>
                  <a:txBody>
                    <a:bodyPr/>
                    <a:lstStyle/>
                    <a:p>
                      <a:pPr marL="0" marR="0" lvl="0" indent="0" algn="l" rtl="0">
                        <a:spcBef>
                          <a:spcPts val="0"/>
                        </a:spcBef>
                        <a:spcAft>
                          <a:spcPts val="0"/>
                        </a:spcAft>
                        <a:buNone/>
                      </a:pPr>
                      <a:r>
                        <a:rPr lang="en-US" sz="1100"/>
                        <a:t>Optimize with higher fields and gradients. Demonstrate 6D cooling with re-acceleration and focusing</a:t>
                      </a:r>
                      <a:endParaRPr sz="1100"/>
                    </a:p>
                  </a:txBody>
                  <a:tcPr marL="91450" marR="91450" marT="45725" marB="45725"/>
                </a:tc>
                <a:extLst>
                  <a:ext uri="{0D108BD9-81ED-4DB2-BD59-A6C34878D82A}">
                    <a16:rowId xmlns:a16="http://schemas.microsoft.com/office/drawing/2014/main" val="10005"/>
                  </a:ext>
                </a:extLst>
              </a:tr>
              <a:tr h="370850">
                <a:tc>
                  <a:txBody>
                    <a:bodyPr/>
                    <a:lstStyle/>
                    <a:p>
                      <a:pPr marL="0" marR="0" lvl="0" indent="0" algn="l" rtl="0">
                        <a:spcBef>
                          <a:spcPts val="0"/>
                        </a:spcBef>
                        <a:spcAft>
                          <a:spcPts val="0"/>
                        </a:spcAft>
                        <a:buNone/>
                      </a:pPr>
                      <a:r>
                        <a:rPr lang="en-US" sz="1100"/>
                        <a:t>RF in magnetic field</a:t>
                      </a:r>
                      <a:endParaRPr sz="1100"/>
                    </a:p>
                  </a:txBody>
                  <a:tcPr marL="91450" marR="91450" marT="45725" marB="45725"/>
                </a:tc>
                <a:tc>
                  <a:txBody>
                    <a:bodyPr/>
                    <a:lstStyle/>
                    <a:p>
                      <a:pPr marL="0" marR="0" lvl="0" indent="0" algn="l" rtl="0">
                        <a:spcBef>
                          <a:spcPts val="0"/>
                        </a:spcBef>
                        <a:spcAft>
                          <a:spcPts val="0"/>
                        </a:spcAft>
                        <a:buNone/>
                      </a:pPr>
                      <a:r>
                        <a:rPr lang="en-US" sz="1100"/>
                        <a:t>Operation of up to 50 MV/m cavity in magnetic field demonstrated, results published</a:t>
                      </a:r>
                      <a:endParaRPr sz="1100"/>
                    </a:p>
                  </a:txBody>
                  <a:tcPr marL="91450" marR="91450" marT="45725" marB="45725"/>
                </a:tc>
                <a:tc>
                  <a:txBody>
                    <a:bodyPr/>
                    <a:lstStyle/>
                    <a:p>
                      <a:pPr marL="0" marR="0" lvl="0" indent="0" algn="l" rtl="0">
                        <a:spcBef>
                          <a:spcPts val="0"/>
                        </a:spcBef>
                        <a:spcAft>
                          <a:spcPts val="0"/>
                        </a:spcAft>
                        <a:buNone/>
                      </a:pPr>
                      <a:r>
                        <a:rPr lang="en-US" sz="1100" dirty="0"/>
                        <a:t>Design to the specs of the 6D demo, experiment; fabrication</a:t>
                      </a:r>
                      <a:endParaRPr sz="1100" dirty="0"/>
                    </a:p>
                    <a:p>
                      <a:pPr marL="0" marR="0" lvl="0" indent="0" algn="l" rtl="0">
                        <a:spcBef>
                          <a:spcPts val="0"/>
                        </a:spcBef>
                        <a:spcAft>
                          <a:spcPts val="0"/>
                        </a:spcAft>
                        <a:buNone/>
                      </a:pPr>
                      <a:endParaRPr sz="1100" dirty="0"/>
                    </a:p>
                  </a:txBody>
                  <a:tcPr marL="91450" marR="91450" marT="45725" marB="45725"/>
                </a:tc>
                <a:extLst>
                  <a:ext uri="{0D108BD9-81ED-4DB2-BD59-A6C34878D82A}">
                    <a16:rowId xmlns:a16="http://schemas.microsoft.com/office/drawing/2014/main" val="10006"/>
                  </a:ext>
                </a:extLst>
              </a:tr>
            </a:tbl>
          </a:graphicData>
        </a:graphic>
      </p:graphicFrame>
      <p:sp>
        <p:nvSpPr>
          <p:cNvPr id="2" name="Footer Placeholder 3">
            <a:extLst>
              <a:ext uri="{FF2B5EF4-FFF2-40B4-BE49-F238E27FC236}">
                <a16:creationId xmlns:a16="http://schemas.microsoft.com/office/drawing/2014/main" id="{DB7C73B4-C46C-3C74-81F6-B376F522D5C8}"/>
              </a:ext>
            </a:extLst>
          </p:cNvPr>
          <p:cNvSpPr>
            <a:spLocks noGrp="1"/>
          </p:cNvSpPr>
          <p:nvPr>
            <p:ph type="ftr" sz="quarter" idx="3"/>
          </p:nvPr>
        </p:nvSpPr>
        <p:spPr>
          <a:xfrm>
            <a:off x="1530603" y="4878161"/>
            <a:ext cx="6262118" cy="182155"/>
          </a:xfrm>
        </p:spPr>
        <p:txBody>
          <a:bodyPr/>
          <a:lstStyle/>
          <a:p>
            <a:pPr>
              <a:defRPr/>
            </a:pPr>
            <a:r>
              <a:rPr lang="en-US"/>
              <a:t>S. Jindariani, Muon-Ion Collider Workshop, 2023</a:t>
            </a:r>
            <a:endParaRPr lang="en-US" b="1"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
          <p:cNvSpPr txBox="1">
            <a:spLocks noGrp="1"/>
          </p:cNvSpPr>
          <p:nvPr>
            <p:ph type="title"/>
          </p:nvPr>
        </p:nvSpPr>
        <p:spPr>
          <a:xfrm>
            <a:off x="228600" y="188814"/>
            <a:ext cx="8686800" cy="320908"/>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z="2400" dirty="0">
                <a:latin typeface="Helvetica Neue"/>
                <a:ea typeface="Helvetica Neue"/>
                <a:cs typeface="Helvetica Neue"/>
                <a:sym typeface="Helvetica Neue"/>
              </a:rPr>
              <a:t>Muon Collider Challenges and Progress</a:t>
            </a:r>
            <a:endParaRPr dirty="0"/>
          </a:p>
        </p:txBody>
      </p:sp>
      <p:sp>
        <p:nvSpPr>
          <p:cNvPr id="144" name="Google Shape;144;p2"/>
          <p:cNvSpPr txBox="1">
            <a:spLocks noGrp="1"/>
          </p:cNvSpPr>
          <p:nvPr>
            <p:ph type="sldNum" idx="12"/>
          </p:nvPr>
        </p:nvSpPr>
        <p:spPr>
          <a:xfrm>
            <a:off x="222250" y="4878161"/>
            <a:ext cx="414338" cy="17796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1pPr>
            <a:lvl2pPr marL="0" marR="0" lvl="1"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2pPr>
            <a:lvl3pPr marL="0" marR="0" lvl="2"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3pPr>
            <a:lvl4pPr marL="0" marR="0" lvl="3"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4pPr>
            <a:lvl5pPr marL="0" marR="0" lvl="4"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5pPr>
            <a:lvl6pPr marL="0" marR="0" lvl="5"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6pPr>
            <a:lvl7pPr marL="0" marR="0" lvl="6"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7pPr>
            <a:lvl8pPr marL="0" marR="0" lvl="7"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8pPr>
            <a:lvl9pPr marL="0" marR="0" lvl="8" indent="0" algn="l" rtl="0">
              <a:lnSpc>
                <a:spcPct val="100000"/>
              </a:lnSpc>
              <a:spcBef>
                <a:spcPts val="0"/>
              </a:spcBef>
              <a:spcAft>
                <a:spcPts val="0"/>
              </a:spcAft>
              <a:buClr>
                <a:srgbClr val="000000"/>
              </a:buClr>
              <a:buFont typeface="Arial"/>
              <a:buNone/>
              <a:defRPr sz="900" b="0" i="0" u="none" strike="noStrike" cap="none">
                <a:solidFill>
                  <a:srgbClr val="004C97"/>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smtClean="0"/>
              <a:pPr marL="0" lvl="0" indent="0" algn="l" rtl="0">
                <a:spcBef>
                  <a:spcPts val="0"/>
                </a:spcBef>
                <a:spcAft>
                  <a:spcPts val="0"/>
                </a:spcAft>
                <a:buNone/>
              </a:pPr>
              <a:t>55</a:t>
            </a:fld>
            <a:endParaRPr/>
          </a:p>
        </p:txBody>
      </p:sp>
      <p:graphicFrame>
        <p:nvGraphicFramePr>
          <p:cNvPr id="145" name="Google Shape;145;p2"/>
          <p:cNvGraphicFramePr/>
          <p:nvPr/>
        </p:nvGraphicFramePr>
        <p:xfrm>
          <a:off x="215895" y="548560"/>
          <a:ext cx="8686800" cy="4310575"/>
        </p:xfrm>
        <a:graphic>
          <a:graphicData uri="http://schemas.openxmlformats.org/drawingml/2006/table">
            <a:tbl>
              <a:tblPr firstRow="1" bandRow="1">
                <a:noFill/>
              </a:tblPr>
              <a:tblGrid>
                <a:gridCol w="2895600">
                  <a:extLst>
                    <a:ext uri="{9D8B030D-6E8A-4147-A177-3AD203B41FA5}">
                      <a16:colId xmlns:a16="http://schemas.microsoft.com/office/drawing/2014/main" val="20000"/>
                    </a:ext>
                  </a:extLst>
                </a:gridCol>
                <a:gridCol w="3064475">
                  <a:extLst>
                    <a:ext uri="{9D8B030D-6E8A-4147-A177-3AD203B41FA5}">
                      <a16:colId xmlns:a16="http://schemas.microsoft.com/office/drawing/2014/main" val="20001"/>
                    </a:ext>
                  </a:extLst>
                </a:gridCol>
                <a:gridCol w="2726725">
                  <a:extLst>
                    <a:ext uri="{9D8B030D-6E8A-4147-A177-3AD203B41FA5}">
                      <a16:colId xmlns:a16="http://schemas.microsoft.com/office/drawing/2014/main" val="20002"/>
                    </a:ext>
                  </a:extLst>
                </a:gridCol>
              </a:tblGrid>
              <a:tr h="409075">
                <a:tc>
                  <a:txBody>
                    <a:bodyPr/>
                    <a:lstStyle/>
                    <a:p>
                      <a:pPr marL="0" lvl="0" indent="0" algn="l" rtl="0">
                        <a:spcBef>
                          <a:spcPts val="0"/>
                        </a:spcBef>
                        <a:spcAft>
                          <a:spcPts val="0"/>
                        </a:spcAft>
                        <a:buNone/>
                      </a:pPr>
                      <a:r>
                        <a:rPr lang="en-US" sz="1400" dirty="0"/>
                        <a:t>Challenge</a:t>
                      </a:r>
                      <a:endParaRPr sz="1400" dirty="0"/>
                    </a:p>
                  </a:txBody>
                  <a:tcPr marL="91450" marR="91450" marT="45725" marB="45725">
                    <a:solidFill>
                      <a:srgbClr val="98D7EA"/>
                    </a:solidFill>
                  </a:tcPr>
                </a:tc>
                <a:tc>
                  <a:txBody>
                    <a:bodyPr/>
                    <a:lstStyle/>
                    <a:p>
                      <a:pPr marL="0" marR="0" lvl="0" indent="0" algn="l" rtl="0">
                        <a:spcBef>
                          <a:spcPts val="0"/>
                        </a:spcBef>
                        <a:spcAft>
                          <a:spcPts val="0"/>
                        </a:spcAft>
                        <a:buNone/>
                      </a:pPr>
                      <a:r>
                        <a:rPr lang="en-US" sz="1400" dirty="0"/>
                        <a:t>Progress</a:t>
                      </a:r>
                      <a:endParaRPr sz="1400" dirty="0"/>
                    </a:p>
                  </a:txBody>
                  <a:tcPr marL="91450" marR="91450" marT="45725" marB="45725">
                    <a:solidFill>
                      <a:srgbClr val="98D7EA"/>
                    </a:solidFill>
                  </a:tcPr>
                </a:tc>
                <a:tc>
                  <a:txBody>
                    <a:bodyPr/>
                    <a:lstStyle/>
                    <a:p>
                      <a:pPr marL="0" marR="0" lvl="0" indent="0" algn="l" rtl="0">
                        <a:spcBef>
                          <a:spcPts val="0"/>
                        </a:spcBef>
                        <a:spcAft>
                          <a:spcPts val="0"/>
                        </a:spcAft>
                        <a:buNone/>
                      </a:pPr>
                      <a:r>
                        <a:rPr lang="en-US" sz="1400" dirty="0"/>
                        <a:t>Future work</a:t>
                      </a:r>
                      <a:endParaRPr sz="1400" dirty="0"/>
                    </a:p>
                  </a:txBody>
                  <a:tcPr marL="91450" marR="91450" marT="45725" marB="45725">
                    <a:solidFill>
                      <a:srgbClr val="98D7EA"/>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US" sz="1100"/>
                        <a:t>Fast Ramping Magnets </a:t>
                      </a:r>
                      <a:endParaRPr sz="1100"/>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Arial"/>
                        <a:buNone/>
                      </a:pPr>
                      <a:r>
                        <a:rPr lang="en-US" sz="1100" dirty="0"/>
                        <a:t>Demonstrated with 290 T/s up to 0.5T peak field at FNAL. Ramps up to 5000 T/s demonstrated with small magnets.</a:t>
                      </a:r>
                      <a:endParaRPr sz="1100" dirty="0"/>
                    </a:p>
                  </a:txBody>
                  <a:tcPr marL="91450" marR="91450" marT="45725" marB="45725"/>
                </a:tc>
                <a:tc>
                  <a:txBody>
                    <a:bodyPr/>
                    <a:lstStyle/>
                    <a:p>
                      <a:pPr marL="0" marR="0" lvl="0" indent="0" algn="l" rtl="0">
                        <a:spcBef>
                          <a:spcPts val="0"/>
                        </a:spcBef>
                        <a:spcAft>
                          <a:spcPts val="0"/>
                        </a:spcAft>
                        <a:buNone/>
                      </a:pPr>
                      <a:r>
                        <a:rPr lang="en-US" sz="1100" dirty="0"/>
                        <a:t>Design and demonstration work to achieve higher ramp rates (up to 1000 T/s) and peak fields of ~2T with large magnets</a:t>
                      </a:r>
                      <a:endParaRPr sz="1100" dirty="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en-US" sz="1100" b="0" i="0" u="none" strike="noStrike">
                          <a:solidFill>
                            <a:schemeClr val="dk1"/>
                          </a:solidFill>
                          <a:latin typeface="Arial"/>
                          <a:ea typeface="Arial"/>
                          <a:cs typeface="Arial"/>
                          <a:sym typeface="Arial"/>
                        </a:rPr>
                        <a:t>Very</a:t>
                      </a:r>
                      <a:r>
                        <a:rPr lang="en-US" sz="1100"/>
                        <a:t> </a:t>
                      </a:r>
                      <a:r>
                        <a:rPr lang="en-US" sz="1100" b="0" i="0" u="none" strike="noStrike">
                          <a:solidFill>
                            <a:schemeClr val="dk1"/>
                          </a:solidFill>
                          <a:latin typeface="Arial"/>
                          <a:ea typeface="Arial"/>
                          <a:cs typeface="Arial"/>
                          <a:sym typeface="Arial"/>
                        </a:rPr>
                        <a:t>Rapid</a:t>
                      </a:r>
                      <a:r>
                        <a:rPr lang="en-US" sz="1100"/>
                        <a:t> </a:t>
                      </a:r>
                      <a:r>
                        <a:rPr lang="en-US" sz="1100" b="0" i="0" u="none" strike="noStrike">
                          <a:solidFill>
                            <a:schemeClr val="dk1"/>
                          </a:solidFill>
                          <a:latin typeface="Arial"/>
                          <a:ea typeface="Arial"/>
                          <a:cs typeface="Arial"/>
                          <a:sym typeface="Arial"/>
                        </a:rPr>
                        <a:t>Cycling Synchrotron Dynamics</a:t>
                      </a:r>
                      <a:endParaRPr sz="1100"/>
                    </a:p>
                  </a:txBody>
                  <a:tcPr marL="91450" marR="91450" marT="45725" marB="45725"/>
                </a:tc>
                <a:tc>
                  <a:txBody>
                    <a:bodyPr/>
                    <a:lstStyle/>
                    <a:p>
                      <a:pPr marL="0" lvl="0" indent="0" algn="l" rtl="0">
                        <a:spcBef>
                          <a:spcPts val="0"/>
                        </a:spcBef>
                        <a:spcAft>
                          <a:spcPts val="0"/>
                        </a:spcAft>
                        <a:buClr>
                          <a:schemeClr val="dk1"/>
                        </a:buClr>
                        <a:buSzPts val="1200"/>
                        <a:buFont typeface="Arial"/>
                        <a:buNone/>
                      </a:pPr>
                      <a:r>
                        <a:rPr lang="en-US" sz="1100"/>
                        <a:t>Lattice design in place for a 3 TeV accelerator ring </a:t>
                      </a:r>
                      <a:endParaRPr sz="1100"/>
                    </a:p>
                  </a:txBody>
                  <a:tcPr marL="91450" marR="91450" marT="45725" marB="45725"/>
                </a:tc>
                <a:tc>
                  <a:txBody>
                    <a:bodyPr/>
                    <a:lstStyle/>
                    <a:p>
                      <a:pPr marL="0" lvl="0" indent="0" algn="l" rtl="0">
                        <a:spcBef>
                          <a:spcPts val="0"/>
                        </a:spcBef>
                        <a:spcAft>
                          <a:spcPts val="0"/>
                        </a:spcAft>
                        <a:buClr>
                          <a:schemeClr val="dk1"/>
                        </a:buClr>
                        <a:buSzPts val="1200"/>
                        <a:buFont typeface="Arial"/>
                        <a:buNone/>
                      </a:pPr>
                      <a:r>
                        <a:rPr lang="en-US" sz="1100" dirty="0"/>
                        <a:t>Develop lattice design for a 5 </a:t>
                      </a:r>
                      <a:r>
                        <a:rPr lang="en-US" sz="1100" dirty="0" err="1"/>
                        <a:t>TeV</a:t>
                      </a:r>
                      <a:r>
                        <a:rPr lang="en-US" sz="1100" dirty="0"/>
                        <a:t> accelerator ring </a:t>
                      </a:r>
                      <a:endParaRPr sz="1100" dirty="0">
                        <a:solidFill>
                          <a:srgbClr val="FF0000"/>
                        </a:solidFill>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1100"/>
                        <a:t>Neutrino Flux Effects</a:t>
                      </a:r>
                      <a:endParaRPr sz="1100"/>
                    </a:p>
                  </a:txBody>
                  <a:tcPr marL="91450" marR="91450" marT="45725" marB="45725"/>
                </a:tc>
                <a:tc>
                  <a:txBody>
                    <a:bodyPr/>
                    <a:lstStyle/>
                    <a:p>
                      <a:pPr marL="0" marR="0" lvl="0" indent="0" algn="l" rtl="0">
                        <a:spcBef>
                          <a:spcPts val="0"/>
                        </a:spcBef>
                        <a:spcAft>
                          <a:spcPts val="0"/>
                        </a:spcAft>
                        <a:buNone/>
                      </a:pPr>
                      <a:r>
                        <a:rPr lang="en-US" sz="1100"/>
                        <a:t>Mitigation strategies based on placing the collider ring at 200m and introducing beam wobble has been shown to achieve necessary reduction up to 10-14 TeV</a:t>
                      </a:r>
                      <a:endParaRPr sz="1100"/>
                    </a:p>
                  </a:txBody>
                  <a:tcPr marL="91450" marR="91450" marT="45725" marB="45725"/>
                </a:tc>
                <a:tc>
                  <a:txBody>
                    <a:bodyPr/>
                    <a:lstStyle/>
                    <a:p>
                      <a:pPr marL="0" marR="0" lvl="0" indent="0" algn="l" rtl="0">
                        <a:spcBef>
                          <a:spcPts val="0"/>
                        </a:spcBef>
                        <a:spcAft>
                          <a:spcPts val="0"/>
                        </a:spcAft>
                        <a:buNone/>
                      </a:pPr>
                      <a:r>
                        <a:rPr lang="en-US" sz="1100" dirty="0"/>
                        <a:t>Study mechanical feasibility, stability and robustness of the mover's system and impact on the accelerator and the beams</a:t>
                      </a:r>
                      <a:endParaRPr sz="1100" dirty="0"/>
                    </a:p>
                  </a:txBody>
                  <a:tcPr marL="91450" marR="91450" marT="45725" marB="45725"/>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1100" dirty="0"/>
                        <a:t>Detector shielding and rates</a:t>
                      </a:r>
                      <a:endParaRPr sz="1100" dirty="0"/>
                    </a:p>
                    <a:p>
                      <a:pPr marL="0" marR="0" lvl="0" indent="0" algn="l" rtl="0">
                        <a:spcBef>
                          <a:spcPts val="0"/>
                        </a:spcBef>
                        <a:spcAft>
                          <a:spcPts val="0"/>
                        </a:spcAft>
                        <a:buNone/>
                      </a:pPr>
                      <a:endParaRPr sz="1100" dirty="0">
                        <a:solidFill>
                          <a:srgbClr val="FF0000"/>
                        </a:solidFill>
                      </a:endParaRPr>
                    </a:p>
                  </a:txBody>
                  <a:tcPr marL="91450" marR="91450" marT="45725" marB="45725"/>
                </a:tc>
                <a:tc>
                  <a:txBody>
                    <a:bodyPr/>
                    <a:lstStyle/>
                    <a:p>
                      <a:pPr marL="0" marR="0" lvl="0" indent="0" algn="l" rtl="0">
                        <a:spcBef>
                          <a:spcPts val="0"/>
                        </a:spcBef>
                        <a:spcAft>
                          <a:spcPts val="0"/>
                        </a:spcAft>
                        <a:buNone/>
                      </a:pPr>
                      <a:r>
                        <a:rPr lang="en-US" sz="1100"/>
                        <a:t>Demonstrated to be manageable in simulation with next generation detector technologies</a:t>
                      </a:r>
                      <a:endParaRPr sz="1100"/>
                    </a:p>
                  </a:txBody>
                  <a:tcPr marL="91450" marR="91450" marT="45725" marB="45725"/>
                </a:tc>
                <a:tc>
                  <a:txBody>
                    <a:bodyPr/>
                    <a:lstStyle/>
                    <a:p>
                      <a:pPr marL="0" marR="0" lvl="0" indent="0" algn="l" rtl="0">
                        <a:spcBef>
                          <a:spcPts val="0"/>
                        </a:spcBef>
                        <a:spcAft>
                          <a:spcPts val="0"/>
                        </a:spcAft>
                        <a:buNone/>
                      </a:pPr>
                      <a:r>
                        <a:rPr lang="en-US" sz="1100"/>
                        <a:t>Further develop and optimize 3 and 10 TeV detector concepts and MDI. Perform detector technology R&amp;D and demonstration. </a:t>
                      </a:r>
                      <a:endParaRPr sz="1100"/>
                    </a:p>
                  </a:txBody>
                  <a:tcPr marL="91450" marR="91450" marT="45725" marB="45725"/>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en-US" sz="1100" b="0" i="0" u="none" strike="noStrike">
                          <a:solidFill>
                            <a:schemeClr val="dk1"/>
                          </a:solidFill>
                          <a:latin typeface="Arial"/>
                          <a:ea typeface="Arial"/>
                          <a:cs typeface="Arial"/>
                          <a:sym typeface="Arial"/>
                        </a:rPr>
                        <a:t>Open aperture storage ring magnets</a:t>
                      </a:r>
                      <a:endParaRPr sz="1100"/>
                    </a:p>
                  </a:txBody>
                  <a:tcPr marL="91450" marR="91450" marT="45725" marB="45725"/>
                </a:tc>
                <a:tc>
                  <a:txBody>
                    <a:bodyPr/>
                    <a:lstStyle/>
                    <a:p>
                      <a:pPr marL="0" marR="0" lvl="0" indent="0" algn="l" rtl="0">
                        <a:spcBef>
                          <a:spcPts val="0"/>
                        </a:spcBef>
                        <a:spcAft>
                          <a:spcPts val="0"/>
                        </a:spcAft>
                        <a:buNone/>
                      </a:pPr>
                      <a:r>
                        <a:rPr lang="en-US" sz="1100"/>
                        <a:t>12-15T Nb3Sn magnets have been demonstrated </a:t>
                      </a:r>
                      <a:endParaRPr sz="1100"/>
                    </a:p>
                  </a:txBody>
                  <a:tcPr marL="91450" marR="91450" marT="45725" marB="45725"/>
                </a:tc>
                <a:tc>
                  <a:txBody>
                    <a:bodyPr/>
                    <a:lstStyle/>
                    <a:p>
                      <a:pPr marL="0" marR="0" lvl="0" indent="0" algn="l" rtl="0">
                        <a:spcBef>
                          <a:spcPts val="0"/>
                        </a:spcBef>
                        <a:spcAft>
                          <a:spcPts val="0"/>
                        </a:spcAft>
                        <a:buNone/>
                      </a:pPr>
                      <a:r>
                        <a:rPr lang="en-US" sz="1100"/>
                        <a:t>Design and develop larger aperture magnets 12-16T dipoles and HTS quads</a:t>
                      </a:r>
                      <a:endParaRPr sz="1100"/>
                    </a:p>
                  </a:txBody>
                  <a:tcPr marL="91450" marR="91450" marT="45725" marB="45725"/>
                </a:tc>
                <a:extLst>
                  <a:ext uri="{0D108BD9-81ED-4DB2-BD59-A6C34878D82A}">
                    <a16:rowId xmlns:a16="http://schemas.microsoft.com/office/drawing/2014/main" val="10005"/>
                  </a:ext>
                </a:extLst>
              </a:tr>
              <a:tr h="370850">
                <a:tc>
                  <a:txBody>
                    <a:bodyPr/>
                    <a:lstStyle/>
                    <a:p>
                      <a:pPr marL="0" marR="0" lvl="0" indent="0" algn="l" rtl="0">
                        <a:spcBef>
                          <a:spcPts val="0"/>
                        </a:spcBef>
                        <a:spcAft>
                          <a:spcPts val="0"/>
                        </a:spcAft>
                        <a:buNone/>
                      </a:pPr>
                      <a:r>
                        <a:rPr lang="en-US" sz="1100"/>
                        <a:t>L</a:t>
                      </a:r>
                      <a:r>
                        <a:rPr lang="en-US" sz="1100" b="0" i="0" u="none" strike="noStrike">
                          <a:solidFill>
                            <a:schemeClr val="dk1"/>
                          </a:solidFill>
                          <a:latin typeface="Arial"/>
                          <a:ea typeface="Arial"/>
                          <a:cs typeface="Arial"/>
                          <a:sym typeface="Arial"/>
                        </a:rPr>
                        <a:t>ow-beta IR collider design and  dynamic</a:t>
                      </a:r>
                      <a:r>
                        <a:rPr lang="en-US" sz="1100"/>
                        <a:t> aperture</a:t>
                      </a:r>
                      <a:endParaRPr sz="1100"/>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Arial"/>
                        <a:buNone/>
                      </a:pPr>
                      <a:r>
                        <a:rPr lang="en-US" sz="1100">
                          <a:solidFill>
                            <a:schemeClr val="dk1"/>
                          </a:solidFill>
                          <a:latin typeface="Arial"/>
                          <a:ea typeface="Arial"/>
                          <a:cs typeface="Arial"/>
                          <a:sym typeface="Arial"/>
                        </a:rPr>
                        <a:t>Lattice design in place for a 3 TeV collider with optics and magnet parameters within existing technology limits </a:t>
                      </a:r>
                      <a:endParaRPr sz="1100"/>
                    </a:p>
                    <a:p>
                      <a:pPr marL="0" marR="0" lvl="0" indent="0" algn="l" rtl="0">
                        <a:spcBef>
                          <a:spcPts val="0"/>
                        </a:spcBef>
                        <a:spcAft>
                          <a:spcPts val="0"/>
                        </a:spcAft>
                        <a:buNone/>
                      </a:pPr>
                      <a:endParaRPr sz="1100"/>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Arial"/>
                        <a:buNone/>
                      </a:pPr>
                      <a:r>
                        <a:rPr lang="en-US" sz="1100" dirty="0">
                          <a:solidFill>
                            <a:schemeClr val="dk1"/>
                          </a:solidFill>
                          <a:latin typeface="Arial"/>
                          <a:ea typeface="Arial"/>
                          <a:cs typeface="Arial"/>
                          <a:sym typeface="Arial"/>
                        </a:rPr>
                        <a:t>Develop </a:t>
                      </a:r>
                      <a:r>
                        <a:rPr lang="en-US" sz="1100" dirty="0"/>
                        <a:t>lattice design</a:t>
                      </a:r>
                      <a:r>
                        <a:rPr lang="en-US" sz="1100" dirty="0">
                          <a:solidFill>
                            <a:schemeClr val="dk1"/>
                          </a:solidFill>
                          <a:latin typeface="Arial"/>
                          <a:ea typeface="Arial"/>
                          <a:cs typeface="Arial"/>
                          <a:sym typeface="Arial"/>
                        </a:rPr>
                        <a:t> for a 10 </a:t>
                      </a:r>
                      <a:r>
                        <a:rPr lang="en-US" sz="1100" dirty="0" err="1">
                          <a:solidFill>
                            <a:schemeClr val="dk1"/>
                          </a:solidFill>
                          <a:latin typeface="Arial"/>
                          <a:ea typeface="Arial"/>
                          <a:cs typeface="Arial"/>
                          <a:sym typeface="Arial"/>
                        </a:rPr>
                        <a:t>TeV</a:t>
                      </a:r>
                      <a:r>
                        <a:rPr lang="en-US" sz="1100" dirty="0">
                          <a:solidFill>
                            <a:schemeClr val="dk1"/>
                          </a:solidFill>
                          <a:latin typeface="Arial"/>
                          <a:ea typeface="Arial"/>
                          <a:cs typeface="Arial"/>
                          <a:sym typeface="Arial"/>
                        </a:rPr>
                        <a:t> collider </a:t>
                      </a:r>
                      <a:endParaRPr sz="1100" dirty="0"/>
                    </a:p>
                    <a:p>
                      <a:pPr marL="0" marR="0" lvl="0" indent="0" algn="l" rtl="0">
                        <a:spcBef>
                          <a:spcPts val="0"/>
                        </a:spcBef>
                        <a:spcAft>
                          <a:spcPts val="0"/>
                        </a:spcAft>
                        <a:buNone/>
                      </a:pPr>
                      <a:endParaRPr sz="1100" dirty="0"/>
                    </a:p>
                  </a:txBody>
                  <a:tcPr marL="91450" marR="91450" marT="45725" marB="45725"/>
                </a:tc>
                <a:extLst>
                  <a:ext uri="{0D108BD9-81ED-4DB2-BD59-A6C34878D82A}">
                    <a16:rowId xmlns:a16="http://schemas.microsoft.com/office/drawing/2014/main" val="10006"/>
                  </a:ext>
                </a:extLst>
              </a:tr>
            </a:tbl>
          </a:graphicData>
        </a:graphic>
      </p:graphicFrame>
      <p:sp>
        <p:nvSpPr>
          <p:cNvPr id="2" name="Footer Placeholder 3">
            <a:extLst>
              <a:ext uri="{FF2B5EF4-FFF2-40B4-BE49-F238E27FC236}">
                <a16:creationId xmlns:a16="http://schemas.microsoft.com/office/drawing/2014/main" id="{3FCBCF9B-0F80-B99C-293C-D451D534AEB3}"/>
              </a:ext>
            </a:extLst>
          </p:cNvPr>
          <p:cNvSpPr>
            <a:spLocks noGrp="1"/>
          </p:cNvSpPr>
          <p:nvPr>
            <p:ph type="ftr" sz="quarter" idx="3"/>
          </p:nvPr>
        </p:nvSpPr>
        <p:spPr>
          <a:xfrm>
            <a:off x="1530603" y="4878161"/>
            <a:ext cx="6262118" cy="182155"/>
          </a:xfrm>
        </p:spPr>
        <p:txBody>
          <a:bodyPr/>
          <a:lstStyle/>
          <a:p>
            <a:pPr>
              <a:defRPr/>
            </a:pPr>
            <a:r>
              <a:rPr lang="en-US"/>
              <a:t>S. Jindariani, Muon-Ion Collider Workshop, 2023</a:t>
            </a:r>
            <a:endParaRPr lang="en-US"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Fermilab ACE and Muon Collider</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56</a:t>
            </a:fld>
            <a:endParaRPr lang="en-US" dirty="0"/>
          </a:p>
        </p:txBody>
      </p:sp>
      <p:sp>
        <p:nvSpPr>
          <p:cNvPr id="2" name="TextBox 1">
            <a:extLst>
              <a:ext uri="{FF2B5EF4-FFF2-40B4-BE49-F238E27FC236}">
                <a16:creationId xmlns:a16="http://schemas.microsoft.com/office/drawing/2014/main" id="{814F7B86-F58D-28AC-BA98-6798D664C186}"/>
              </a:ext>
            </a:extLst>
          </p:cNvPr>
          <p:cNvSpPr txBox="1"/>
          <p:nvPr/>
        </p:nvSpPr>
        <p:spPr>
          <a:xfrm>
            <a:off x="160392" y="690267"/>
            <a:ext cx="8823216" cy="4226798"/>
          </a:xfrm>
          <a:prstGeom prst="rect">
            <a:avLst/>
          </a:prstGeom>
          <a:noFill/>
        </p:spPr>
        <p:txBody>
          <a:bodyPr wrap="square">
            <a:spAutoFit/>
          </a:bodyPr>
          <a:lstStyle/>
          <a:p>
            <a:pPr marL="857250" lvl="2" indent="-285750" defTabSz="914400">
              <a:spcBef>
                <a:spcPts val="500"/>
              </a:spcBef>
              <a:spcAft>
                <a:spcPts val="500"/>
              </a:spcAft>
              <a:buFont typeface="Arial" panose="020B0604020202020204" pitchFamily="34" charset="0"/>
              <a:buChar char="•"/>
              <a:defRPr/>
            </a:pPr>
            <a:endParaRPr lang="en-US" altLang="en-US" sz="1800" kern="0" dirty="0">
              <a:latin typeface="+mj-lt"/>
              <a:ea typeface="+mn-ea"/>
              <a:cs typeface="+mn-cs"/>
            </a:endParaRPr>
          </a:p>
          <a:p>
            <a:pPr marL="285750" marR="0" indent="-285750" algn="l">
              <a:spcBef>
                <a:spcPts val="0"/>
              </a:spcBef>
              <a:spcAft>
                <a:spcPts val="0"/>
              </a:spcAft>
              <a:buFont typeface="Arial" panose="020B0604020202020204" pitchFamily="34" charset="0"/>
              <a:buChar char="•"/>
            </a:pPr>
            <a:r>
              <a:rPr lang="en-US" sz="1800" b="0" i="0" u="none" strike="noStrike" dirty="0">
                <a:solidFill>
                  <a:srgbClr val="1F497D"/>
                </a:solidFill>
                <a:effectLst/>
                <a:latin typeface="+mj-lt"/>
              </a:rPr>
              <a:t>ACE is a step in right direction (power increase at 120 GeV requires power increase at 8 GeV – as muon collider needs).</a:t>
            </a:r>
          </a:p>
          <a:p>
            <a:pPr marL="285750" marR="0" indent="-285750" algn="l">
              <a:spcBef>
                <a:spcPts val="0"/>
              </a:spcBef>
              <a:spcAft>
                <a:spcPts val="0"/>
              </a:spcAft>
              <a:buFont typeface="Arial" panose="020B0604020202020204" pitchFamily="34" charset="0"/>
              <a:buChar char="•"/>
            </a:pPr>
            <a:endParaRPr lang="en-US" sz="1800" b="0" i="0" u="none" strike="noStrike" dirty="0">
              <a:solidFill>
                <a:srgbClr val="000000"/>
              </a:solidFill>
              <a:effectLst/>
              <a:latin typeface="+mj-lt"/>
            </a:endParaRPr>
          </a:p>
          <a:p>
            <a:pPr marL="285750" marR="0" indent="-285750" algn="l">
              <a:spcBef>
                <a:spcPts val="0"/>
              </a:spcBef>
              <a:spcAft>
                <a:spcPts val="0"/>
              </a:spcAft>
              <a:buFont typeface="Arial" panose="020B0604020202020204" pitchFamily="34" charset="0"/>
              <a:buChar char="•"/>
            </a:pPr>
            <a:r>
              <a:rPr lang="en-US" sz="1800" b="0" i="0" u="none" strike="noStrike" dirty="0">
                <a:solidFill>
                  <a:srgbClr val="1F497D"/>
                </a:solidFill>
                <a:effectLst/>
                <a:latin typeface="+mj-lt"/>
              </a:rPr>
              <a:t>ACE infrastructure is compatible with the Muon Collider R&amp;D needs (though needs to be expanded)</a:t>
            </a:r>
          </a:p>
          <a:p>
            <a:pPr marL="285750" marR="0" indent="-285750" algn="l">
              <a:spcBef>
                <a:spcPts val="0"/>
              </a:spcBef>
              <a:spcAft>
                <a:spcPts val="0"/>
              </a:spcAft>
              <a:buFont typeface="Arial" panose="020B0604020202020204" pitchFamily="34" charset="0"/>
              <a:buChar char="•"/>
            </a:pPr>
            <a:endParaRPr lang="en-US" sz="1800" dirty="0">
              <a:solidFill>
                <a:srgbClr val="1F497D"/>
              </a:solidFill>
              <a:latin typeface="+mj-lt"/>
            </a:endParaRPr>
          </a:p>
          <a:p>
            <a:pPr marL="285750" marR="0" indent="-285750" algn="l">
              <a:spcBef>
                <a:spcPts val="0"/>
              </a:spcBef>
              <a:spcAft>
                <a:spcPts val="0"/>
              </a:spcAft>
              <a:buFont typeface="Arial" panose="020B0604020202020204" pitchFamily="34" charset="0"/>
              <a:buChar char="•"/>
            </a:pPr>
            <a:r>
              <a:rPr lang="en-US" sz="1800" b="0" i="0" u="none" strike="noStrike" dirty="0">
                <a:solidFill>
                  <a:srgbClr val="1F497D"/>
                </a:solidFill>
                <a:effectLst/>
                <a:latin typeface="+mj-lt"/>
              </a:rPr>
              <a:t>ACE will provide an excellent platform for Muon Collider accelerator and detector R&amp;D</a:t>
            </a:r>
          </a:p>
          <a:p>
            <a:pPr marL="285750" marR="0" indent="-285750" algn="l">
              <a:spcBef>
                <a:spcPts val="0"/>
              </a:spcBef>
              <a:spcAft>
                <a:spcPts val="0"/>
              </a:spcAft>
              <a:buFont typeface="Arial" panose="020B0604020202020204" pitchFamily="34" charset="0"/>
              <a:buChar char="•"/>
            </a:pPr>
            <a:endParaRPr lang="en-US" sz="1800" b="0" i="0" u="none" strike="noStrike" dirty="0">
              <a:solidFill>
                <a:srgbClr val="000000"/>
              </a:solidFill>
              <a:effectLst/>
              <a:latin typeface="+mj-lt"/>
            </a:endParaRPr>
          </a:p>
          <a:p>
            <a:pPr marL="285750" marR="0" indent="-285750" algn="l">
              <a:spcBef>
                <a:spcPts val="0"/>
              </a:spcBef>
              <a:spcAft>
                <a:spcPts val="0"/>
              </a:spcAft>
              <a:buFont typeface="Arial" panose="020B0604020202020204" pitchFamily="34" charset="0"/>
              <a:buChar char="•"/>
            </a:pPr>
            <a:r>
              <a:rPr lang="en-US" sz="1800" b="0" i="0" u="none" strike="noStrike" dirty="0">
                <a:solidFill>
                  <a:srgbClr val="1F497D"/>
                </a:solidFill>
                <a:effectLst/>
                <a:latin typeface="+mj-lt"/>
              </a:rPr>
              <a:t>ACE Booster replacement is to be designed such that it is compatible with the Muon Collider Facility needs (also, will need to be expanded)</a:t>
            </a:r>
            <a:endParaRPr lang="en-US" sz="1800" b="0" i="0" u="none" strike="noStrike" dirty="0">
              <a:solidFill>
                <a:srgbClr val="000000"/>
              </a:solidFill>
              <a:effectLst/>
              <a:latin typeface="+mj-lt"/>
            </a:endParaRPr>
          </a:p>
          <a:p>
            <a:pPr defTabSz="914400">
              <a:spcBef>
                <a:spcPts val="500"/>
              </a:spcBef>
              <a:spcAft>
                <a:spcPts val="500"/>
              </a:spcAft>
              <a:defRPr/>
            </a:pPr>
            <a:endParaRPr lang="en-US" altLang="en-US" sz="1800" kern="0" dirty="0">
              <a:latin typeface="Helvetica" pitchFamily="2" charset="0"/>
              <a:ea typeface="+mn-ea"/>
              <a:cs typeface="+mn-cs"/>
            </a:endParaRPr>
          </a:p>
          <a:p>
            <a:pPr marL="114300" lvl="1" defTabSz="914400">
              <a:spcBef>
                <a:spcPts val="500"/>
              </a:spcBef>
              <a:spcAft>
                <a:spcPts val="500"/>
              </a:spcAft>
              <a:defRPr/>
            </a:pPr>
            <a:endParaRPr lang="en-US" altLang="en-US" sz="1800" kern="0" dirty="0">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24176213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Booster Replacement Scenarios</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57</a:t>
            </a:fld>
            <a:endParaRPr lang="en-US" dirty="0"/>
          </a:p>
        </p:txBody>
      </p:sp>
      <p:sp>
        <p:nvSpPr>
          <p:cNvPr id="2" name="TextBox 1">
            <a:extLst>
              <a:ext uri="{FF2B5EF4-FFF2-40B4-BE49-F238E27FC236}">
                <a16:creationId xmlns:a16="http://schemas.microsoft.com/office/drawing/2014/main" id="{814F7B86-F58D-28AC-BA98-6798D664C186}"/>
              </a:ext>
            </a:extLst>
          </p:cNvPr>
          <p:cNvSpPr txBox="1"/>
          <p:nvPr/>
        </p:nvSpPr>
        <p:spPr>
          <a:xfrm>
            <a:off x="160392" y="585295"/>
            <a:ext cx="8823216" cy="1733808"/>
          </a:xfrm>
          <a:prstGeom prst="rect">
            <a:avLst/>
          </a:prstGeom>
          <a:noFill/>
        </p:spPr>
        <p:txBody>
          <a:bodyPr wrap="square">
            <a:spAutoFit/>
          </a:bodyPr>
          <a:lstStyle/>
          <a:p>
            <a:pPr marL="400050" lvl="1" indent="-285750" defTabSz="914400">
              <a:spcBef>
                <a:spcPts val="500"/>
              </a:spcBef>
              <a:spcAft>
                <a:spcPts val="500"/>
              </a:spcAft>
              <a:buFont typeface="Arial" panose="020B0604020202020204" pitchFamily="34" charset="0"/>
              <a:buChar char="•"/>
              <a:defRPr/>
            </a:pPr>
            <a:r>
              <a:rPr lang="en-US" altLang="en-US" sz="1800" kern="0" dirty="0">
                <a:latin typeface="+mj-lt"/>
                <a:ea typeface="+mn-ea"/>
                <a:cs typeface="+mn-cs"/>
              </a:rPr>
              <a:t>Initial scenarios under explorations included cases where available 8 GeV power is in 1-2 MW range</a:t>
            </a:r>
            <a:endParaRPr lang="en-US" altLang="en-US" sz="1800" dirty="0">
              <a:solidFill>
                <a:srgbClr val="1F497D"/>
              </a:solidFill>
              <a:latin typeface="+mj-lt"/>
              <a:cs typeface="+mn-cs"/>
            </a:endParaRPr>
          </a:p>
          <a:p>
            <a:pPr marL="400050" lvl="1" indent="-285750" defTabSz="914400">
              <a:spcBef>
                <a:spcPts val="500"/>
              </a:spcBef>
              <a:spcAft>
                <a:spcPts val="500"/>
              </a:spcAft>
              <a:buFont typeface="Arial" panose="020B0604020202020204" pitchFamily="34" charset="0"/>
              <a:buChar char="•"/>
              <a:defRPr/>
            </a:pPr>
            <a:r>
              <a:rPr lang="en-US" altLang="en-US" sz="1800" kern="0" dirty="0">
                <a:solidFill>
                  <a:srgbClr val="1F497D"/>
                </a:solidFill>
                <a:latin typeface="+mj-lt"/>
                <a:ea typeface="+mn-ea"/>
                <a:cs typeface="+mn-cs"/>
              </a:rPr>
              <a:t>Exact parameters still to be defined, including input from the upcoming ACE physics workshops</a:t>
            </a:r>
            <a:endParaRPr lang="en-US" altLang="en-US" sz="1800" kern="0" dirty="0">
              <a:latin typeface="Helvetica" pitchFamily="2" charset="0"/>
              <a:ea typeface="+mn-ea"/>
              <a:cs typeface="+mn-cs"/>
            </a:endParaRPr>
          </a:p>
          <a:p>
            <a:pPr marL="114300" lvl="1" defTabSz="914400">
              <a:spcBef>
                <a:spcPts val="500"/>
              </a:spcBef>
              <a:spcAft>
                <a:spcPts val="500"/>
              </a:spcAft>
              <a:defRPr/>
            </a:pPr>
            <a:endParaRPr lang="en-US" altLang="en-US" sz="1800" kern="0" dirty="0">
              <a:latin typeface="Helvetica" panose="020B0604020202020204" pitchFamily="34" charset="0"/>
              <a:ea typeface="+mn-ea"/>
              <a:cs typeface="Helvetica" panose="020B0604020202020204" pitchFamily="34" charset="0"/>
            </a:endParaRPr>
          </a:p>
        </p:txBody>
      </p:sp>
      <p:pic>
        <p:nvPicPr>
          <p:cNvPr id="7" name="Picture 6" descr="Table&#10;&#10;Description automatically generated">
            <a:extLst>
              <a:ext uri="{FF2B5EF4-FFF2-40B4-BE49-F238E27FC236}">
                <a16:creationId xmlns:a16="http://schemas.microsoft.com/office/drawing/2014/main" id="{E4861982-084B-EA31-1B6C-7CB4C8A82E82}"/>
              </a:ext>
            </a:extLst>
          </p:cNvPr>
          <p:cNvPicPr>
            <a:picLocks noChangeAspect="1"/>
          </p:cNvPicPr>
          <p:nvPr/>
        </p:nvPicPr>
        <p:blipFill>
          <a:blip r:embed="rId3"/>
          <a:stretch>
            <a:fillRect/>
          </a:stretch>
        </p:blipFill>
        <p:spPr>
          <a:xfrm>
            <a:off x="356683" y="1882061"/>
            <a:ext cx="7772400" cy="1855480"/>
          </a:xfrm>
          <a:prstGeom prst="rect">
            <a:avLst/>
          </a:prstGeom>
        </p:spPr>
      </p:pic>
      <p:pic>
        <p:nvPicPr>
          <p:cNvPr id="9" name="Picture 8" descr="Table&#10;&#10;Description automatically generated">
            <a:extLst>
              <a:ext uri="{FF2B5EF4-FFF2-40B4-BE49-F238E27FC236}">
                <a16:creationId xmlns:a16="http://schemas.microsoft.com/office/drawing/2014/main" id="{54632CE2-AF3E-C51A-F364-9340ADC8BF1A}"/>
              </a:ext>
            </a:extLst>
          </p:cNvPr>
          <p:cNvPicPr>
            <a:picLocks noChangeAspect="1"/>
          </p:cNvPicPr>
          <p:nvPr/>
        </p:nvPicPr>
        <p:blipFill>
          <a:blip r:embed="rId4"/>
          <a:stretch>
            <a:fillRect/>
          </a:stretch>
        </p:blipFill>
        <p:spPr>
          <a:xfrm>
            <a:off x="1907307" y="3708131"/>
            <a:ext cx="5156886" cy="1012227"/>
          </a:xfrm>
          <a:prstGeom prst="rect">
            <a:avLst/>
          </a:prstGeom>
        </p:spPr>
      </p:pic>
    </p:spTree>
    <p:extLst>
      <p:ext uri="{BB962C8B-B14F-4D97-AF65-F5344CB8AC3E}">
        <p14:creationId xmlns:p14="http://schemas.microsoft.com/office/powerpoint/2010/main" val="21306674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6364DF-F51C-4A4E-BE16-F3BC4AFEF0D2}"/>
              </a:ext>
            </a:extLst>
          </p:cNvPr>
          <p:cNvSpPr>
            <a:spLocks noGrp="1"/>
          </p:cNvSpPr>
          <p:nvPr>
            <p:ph type="title"/>
          </p:nvPr>
        </p:nvSpPr>
        <p:spPr/>
        <p:txBody>
          <a:bodyPr/>
          <a:lstStyle/>
          <a:p>
            <a:r>
              <a:rPr lang="en-US" sz="2400" dirty="0">
                <a:latin typeface="Helvetica" pitchFamily="2" charset="0"/>
              </a:rPr>
              <a:t>Muon Collider Physics</a:t>
            </a:r>
            <a:endParaRPr lang="en-US" dirty="0"/>
          </a:p>
        </p:txBody>
      </p:sp>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58</a:t>
            </a:fld>
            <a:endParaRPr lang="en-US" dirty="0"/>
          </a:p>
        </p:txBody>
      </p:sp>
      <p:pic>
        <p:nvPicPr>
          <p:cNvPr id="16" name="Picture 15" descr="Chart, bar chart&#10;&#10;Description automatically generated">
            <a:extLst>
              <a:ext uri="{FF2B5EF4-FFF2-40B4-BE49-F238E27FC236}">
                <a16:creationId xmlns:a16="http://schemas.microsoft.com/office/drawing/2014/main" id="{D77F40B0-1AC9-10F7-134D-2E84525F05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7" y="768949"/>
            <a:ext cx="3174521" cy="1946083"/>
          </a:xfrm>
          <a:prstGeom prst="rect">
            <a:avLst/>
          </a:prstGeom>
        </p:spPr>
      </p:pic>
      <p:sp>
        <p:nvSpPr>
          <p:cNvPr id="17" name="Order of magnitude…">
            <a:extLst>
              <a:ext uri="{FF2B5EF4-FFF2-40B4-BE49-F238E27FC236}">
                <a16:creationId xmlns:a16="http://schemas.microsoft.com/office/drawing/2014/main" id="{1949AD93-090A-B1A7-82B5-DAAA0BE7E430}"/>
              </a:ext>
            </a:extLst>
          </p:cNvPr>
          <p:cNvSpPr txBox="1"/>
          <p:nvPr/>
        </p:nvSpPr>
        <p:spPr>
          <a:xfrm>
            <a:off x="178991" y="2672719"/>
            <a:ext cx="3285437" cy="7192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6124" tIns="36124" rIns="36124" bIns="36124" anchor="ctr">
            <a:spAutoFit/>
          </a:bodyPr>
          <a:lstStyle/>
          <a:p>
            <a:pPr>
              <a:defRPr sz="4500"/>
            </a:pPr>
            <a:r>
              <a:rPr sz="1400" dirty="0">
                <a:latin typeface="+mj-lt"/>
              </a:rPr>
              <a:t>Order of magnitude in Higgs</a:t>
            </a:r>
            <a:r>
              <a:rPr lang="en-US" sz="1400" dirty="0">
                <a:latin typeface="+mj-lt"/>
              </a:rPr>
              <a:t> </a:t>
            </a:r>
            <a:r>
              <a:rPr sz="1400" dirty="0">
                <a:latin typeface="+mj-lt"/>
              </a:rPr>
              <a:t>precision</a:t>
            </a:r>
            <a:r>
              <a:rPr lang="en-US" sz="1400" dirty="0">
                <a:latin typeface="+mj-lt"/>
              </a:rPr>
              <a:t> </a:t>
            </a:r>
            <a:r>
              <a:rPr lang="en-US" sz="1400" dirty="0" err="1">
                <a:latin typeface="+mj-lt"/>
              </a:rPr>
              <a:t>wrt</a:t>
            </a:r>
            <a:r>
              <a:rPr lang="en-US" sz="1400" dirty="0">
                <a:latin typeface="+mj-lt"/>
              </a:rPr>
              <a:t> HL-LHC </a:t>
            </a:r>
            <a:r>
              <a:rPr sz="1400" dirty="0">
                <a:latin typeface="+mj-lt"/>
              </a:rPr>
              <a:t>and</a:t>
            </a:r>
            <a:r>
              <a:rPr lang="en-US" sz="1400" dirty="0">
                <a:latin typeface="+mj-lt"/>
              </a:rPr>
              <a:t> </a:t>
            </a:r>
            <a:r>
              <a:rPr sz="1400" dirty="0">
                <a:latin typeface="+mj-lt"/>
              </a:rPr>
              <a:t>can directly probe </a:t>
            </a:r>
          </a:p>
          <a:p>
            <a:pPr>
              <a:defRPr sz="4500" i="1"/>
            </a:pPr>
            <a:r>
              <a:rPr sz="1400" dirty="0">
                <a:latin typeface="+mj-lt"/>
              </a:rPr>
              <a:t>the scale implied in same machine!</a:t>
            </a:r>
          </a:p>
        </p:txBody>
      </p:sp>
      <p:pic>
        <p:nvPicPr>
          <p:cNvPr id="18" name="Picture 17" descr="Chart, bar chart&#10;&#10;Description automatically generated">
            <a:extLst>
              <a:ext uri="{FF2B5EF4-FFF2-40B4-BE49-F238E27FC236}">
                <a16:creationId xmlns:a16="http://schemas.microsoft.com/office/drawing/2014/main" id="{933F7EE8-AF1B-8F7C-7747-B468D6978B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2963" y="210874"/>
            <a:ext cx="2263695" cy="1948150"/>
          </a:xfrm>
          <a:prstGeom prst="rect">
            <a:avLst/>
          </a:prstGeom>
        </p:spPr>
      </p:pic>
      <p:sp>
        <p:nvSpPr>
          <p:cNvPr id="19" name="TextBox 18">
            <a:extLst>
              <a:ext uri="{FF2B5EF4-FFF2-40B4-BE49-F238E27FC236}">
                <a16:creationId xmlns:a16="http://schemas.microsoft.com/office/drawing/2014/main" id="{112A1658-D435-532C-4DC4-D128E479ECD2}"/>
              </a:ext>
            </a:extLst>
          </p:cNvPr>
          <p:cNvSpPr txBox="1"/>
          <p:nvPr/>
        </p:nvSpPr>
        <p:spPr>
          <a:xfrm>
            <a:off x="3606138" y="2048446"/>
            <a:ext cx="2601074"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0639" marR="40639" indent="0" algn="ctr" defTabSz="914400" rtl="0" fontAlgn="auto" latinLnBrk="0" hangingPunct="0">
              <a:lnSpc>
                <a:spcPct val="100000"/>
              </a:lnSpc>
              <a:spcBef>
                <a:spcPts val="0"/>
              </a:spcBef>
              <a:spcAft>
                <a:spcPts val="0"/>
              </a:spcAft>
              <a:buClrTx/>
              <a:buSzTx/>
              <a:buFontTx/>
              <a:buNone/>
              <a:tabLst/>
            </a:pPr>
            <a:r>
              <a:rPr lang="en-US" sz="1400" dirty="0">
                <a:latin typeface="+mj-lt"/>
              </a:rPr>
              <a:t>Self-coupling: at 3 TeV better than LHC. At 10 TeV similar or better than FCC-</a:t>
            </a:r>
            <a:r>
              <a:rPr lang="en-US" sz="1400" dirty="0" err="1">
                <a:latin typeface="+mj-lt"/>
              </a:rPr>
              <a:t>hh</a:t>
            </a:r>
            <a:r>
              <a:rPr lang="en-US" sz="1400" dirty="0">
                <a:latin typeface="+mj-lt"/>
              </a:rPr>
              <a:t>.</a:t>
            </a:r>
          </a:p>
        </p:txBody>
      </p:sp>
      <p:pic>
        <p:nvPicPr>
          <p:cNvPr id="20" name="Screen Shot 2022-04-07 at 1.46.26 PM.png" descr="Screen Shot 2022-04-07 at 1.46.26 PM.png">
            <a:extLst>
              <a:ext uri="{FF2B5EF4-FFF2-40B4-BE49-F238E27FC236}">
                <a16:creationId xmlns:a16="http://schemas.microsoft.com/office/drawing/2014/main" id="{70A15D2A-6A50-E34E-3138-0F13F015C243}"/>
              </a:ext>
            </a:extLst>
          </p:cNvPr>
          <p:cNvPicPr>
            <a:picLocks noChangeAspect="1"/>
          </p:cNvPicPr>
          <p:nvPr/>
        </p:nvPicPr>
        <p:blipFill>
          <a:blip r:embed="rId5"/>
          <a:stretch>
            <a:fillRect/>
          </a:stretch>
        </p:blipFill>
        <p:spPr>
          <a:xfrm>
            <a:off x="6164312" y="163787"/>
            <a:ext cx="2751088" cy="1997698"/>
          </a:xfrm>
          <a:prstGeom prst="rect">
            <a:avLst/>
          </a:prstGeom>
          <a:ln w="12700">
            <a:miter lim="400000"/>
          </a:ln>
        </p:spPr>
      </p:pic>
      <p:sp>
        <p:nvSpPr>
          <p:cNvPr id="21" name="Covers simplest WIMP candidates…">
            <a:extLst>
              <a:ext uri="{FF2B5EF4-FFF2-40B4-BE49-F238E27FC236}">
                <a16:creationId xmlns:a16="http://schemas.microsoft.com/office/drawing/2014/main" id="{7F523ABE-C32B-5478-F23F-B95E1B176F0E}"/>
              </a:ext>
            </a:extLst>
          </p:cNvPr>
          <p:cNvSpPr txBox="1"/>
          <p:nvPr/>
        </p:nvSpPr>
        <p:spPr>
          <a:xfrm>
            <a:off x="6348922" y="2159024"/>
            <a:ext cx="2978321" cy="7192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6124" tIns="36124" rIns="36124" bIns="36124" anchor="ctr">
            <a:spAutoFit/>
          </a:bodyPr>
          <a:lstStyle/>
          <a:p>
            <a:pPr>
              <a:defRPr sz="4500"/>
            </a:pPr>
            <a:r>
              <a:rPr sz="1400" dirty="0">
                <a:latin typeface="+mj-lt"/>
              </a:rPr>
              <a:t>Covers </a:t>
            </a:r>
            <a:r>
              <a:rPr sz="1400" i="1" dirty="0">
                <a:latin typeface="+mj-lt"/>
              </a:rPr>
              <a:t>simplest</a:t>
            </a:r>
            <a:r>
              <a:rPr sz="1400" dirty="0">
                <a:latin typeface="+mj-lt"/>
              </a:rPr>
              <a:t> WIMP candidates</a:t>
            </a:r>
          </a:p>
          <a:p>
            <a:pPr>
              <a:defRPr sz="4500"/>
            </a:pPr>
            <a:r>
              <a:rPr sz="1400" dirty="0">
                <a:latin typeface="+mj-lt"/>
              </a:rPr>
              <a:t>hard or impossible </a:t>
            </a:r>
          </a:p>
          <a:p>
            <a:pPr>
              <a:defRPr sz="4500"/>
            </a:pPr>
            <a:r>
              <a:rPr sz="1400" dirty="0">
                <a:latin typeface="+mj-lt"/>
              </a:rPr>
              <a:t>with next gen DM direct detection</a:t>
            </a:r>
          </a:p>
        </p:txBody>
      </p:sp>
      <p:pic>
        <p:nvPicPr>
          <p:cNvPr id="22" name="Picture 21" descr="Diagram&#10;&#10;Description automatically generated">
            <a:extLst>
              <a:ext uri="{FF2B5EF4-FFF2-40B4-BE49-F238E27FC236}">
                <a16:creationId xmlns:a16="http://schemas.microsoft.com/office/drawing/2014/main" id="{B6A55B85-FBA2-ED0D-847E-E3E3805BA0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0404" y="2901550"/>
            <a:ext cx="2712542" cy="1976611"/>
          </a:xfrm>
          <a:prstGeom prst="rect">
            <a:avLst/>
          </a:prstGeom>
        </p:spPr>
      </p:pic>
      <p:sp>
        <p:nvSpPr>
          <p:cNvPr id="23" name="TextBox 22">
            <a:extLst>
              <a:ext uri="{FF2B5EF4-FFF2-40B4-BE49-F238E27FC236}">
                <a16:creationId xmlns:a16="http://schemas.microsoft.com/office/drawing/2014/main" id="{C22B7361-6DC0-D5E3-FDD1-AB82F6C88A39}"/>
              </a:ext>
            </a:extLst>
          </p:cNvPr>
          <p:cNvSpPr txBox="1"/>
          <p:nvPr/>
        </p:nvSpPr>
        <p:spPr>
          <a:xfrm>
            <a:off x="5948581" y="3587145"/>
            <a:ext cx="2601074" cy="7489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0639" marR="40639" indent="0" algn="ctr" defTabSz="914400" rtl="0" fontAlgn="auto" latinLnBrk="0" hangingPunct="0">
              <a:lnSpc>
                <a:spcPct val="100000"/>
              </a:lnSpc>
              <a:spcBef>
                <a:spcPts val="0"/>
              </a:spcBef>
              <a:spcAft>
                <a:spcPts val="0"/>
              </a:spcAft>
              <a:buClrTx/>
              <a:buSzTx/>
              <a:buFontTx/>
              <a:buNone/>
              <a:tabLst/>
            </a:pPr>
            <a:r>
              <a:rPr lang="en-US" sz="1400" dirty="0">
                <a:latin typeface="+mj-lt"/>
              </a:rPr>
              <a:t>Unprecedented reach for strongly motivated BSM scenarios</a:t>
            </a:r>
          </a:p>
        </p:txBody>
      </p:sp>
    </p:spTree>
    <p:extLst>
      <p:ext uri="{BB962C8B-B14F-4D97-AF65-F5344CB8AC3E}">
        <p14:creationId xmlns:p14="http://schemas.microsoft.com/office/powerpoint/2010/main" val="9237398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6653944" cy="320908"/>
          </a:xfrm>
        </p:spPr>
        <p:txBody>
          <a:bodyPr/>
          <a:lstStyle/>
          <a:p>
            <a:r>
              <a:rPr lang="en-US" sz="2400" dirty="0"/>
              <a:t>Radiation Levels </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59</a:t>
            </a:fld>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72275"/>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2" name="Content Placeholder 1">
            <a:extLst>
              <a:ext uri="{FF2B5EF4-FFF2-40B4-BE49-F238E27FC236}">
                <a16:creationId xmlns:a16="http://schemas.microsoft.com/office/drawing/2014/main" id="{44292E2E-467C-B269-269F-D63D2B165F99}"/>
              </a:ext>
            </a:extLst>
          </p:cNvPr>
          <p:cNvSpPr txBox="1">
            <a:spLocks/>
          </p:cNvSpPr>
          <p:nvPr/>
        </p:nvSpPr>
        <p:spPr>
          <a:xfrm>
            <a:off x="320515" y="632642"/>
            <a:ext cx="8502973" cy="5338500"/>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sz="1400" dirty="0">
              <a:solidFill>
                <a:srgbClr val="50504E"/>
              </a:solidFill>
              <a:sym typeface="Wingdings" pitchFamily="2" charset="2"/>
            </a:endParaRPr>
          </a:p>
          <a:p>
            <a:pPr lvl="1"/>
            <a:endParaRPr lang="en-US" dirty="0">
              <a:solidFill>
                <a:srgbClr val="50504E"/>
              </a:solidFill>
            </a:endParaRPr>
          </a:p>
          <a:p>
            <a:pPr lvl="1"/>
            <a:endParaRPr lang="en-US" dirty="0"/>
          </a:p>
        </p:txBody>
      </p:sp>
      <p:sp>
        <p:nvSpPr>
          <p:cNvPr id="10" name="Content Placeholder 1">
            <a:extLst>
              <a:ext uri="{FF2B5EF4-FFF2-40B4-BE49-F238E27FC236}">
                <a16:creationId xmlns:a16="http://schemas.microsoft.com/office/drawing/2014/main" id="{AB7F28CF-9860-384C-6114-21636DE89360}"/>
              </a:ext>
            </a:extLst>
          </p:cNvPr>
          <p:cNvSpPr txBox="1">
            <a:spLocks/>
          </p:cNvSpPr>
          <p:nvPr/>
        </p:nvSpPr>
        <p:spPr>
          <a:xfrm>
            <a:off x="222250" y="662750"/>
            <a:ext cx="8789548"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dirty="0">
              <a:latin typeface="Helvetica" pitchFamily="2" charset="0"/>
            </a:endParaRPr>
          </a:p>
          <a:p>
            <a:pPr lvl="1"/>
            <a:endParaRPr lang="en-US" dirty="0">
              <a:latin typeface="Helvetica" pitchFamily="2" charset="0"/>
            </a:endParaRPr>
          </a:p>
        </p:txBody>
      </p:sp>
      <p:pic>
        <p:nvPicPr>
          <p:cNvPr id="3" name="Picture 2">
            <a:extLst>
              <a:ext uri="{FF2B5EF4-FFF2-40B4-BE49-F238E27FC236}">
                <a16:creationId xmlns:a16="http://schemas.microsoft.com/office/drawing/2014/main" id="{718EFED0-9A4F-690A-CE1E-66DC44BCA174}"/>
              </a:ext>
            </a:extLst>
          </p:cNvPr>
          <p:cNvPicPr>
            <a:picLocks noChangeAspect="1"/>
          </p:cNvPicPr>
          <p:nvPr/>
        </p:nvPicPr>
        <p:blipFill>
          <a:blip r:embed="rId2"/>
          <a:stretch>
            <a:fillRect/>
          </a:stretch>
        </p:blipFill>
        <p:spPr>
          <a:xfrm>
            <a:off x="1762603" y="3577928"/>
            <a:ext cx="5618794" cy="832414"/>
          </a:xfrm>
          <a:prstGeom prst="rect">
            <a:avLst/>
          </a:prstGeom>
        </p:spPr>
        <p:style>
          <a:lnRef idx="2">
            <a:schemeClr val="dk1"/>
          </a:lnRef>
          <a:fillRef idx="1">
            <a:schemeClr val="lt1"/>
          </a:fillRef>
          <a:effectRef idx="0">
            <a:schemeClr val="dk1"/>
          </a:effectRef>
          <a:fontRef idx="minor">
            <a:schemeClr val="dk1"/>
          </a:fontRef>
        </p:style>
      </p:pic>
      <p:pic>
        <p:nvPicPr>
          <p:cNvPr id="8" name="Google Shape;158;p32">
            <a:extLst>
              <a:ext uri="{FF2B5EF4-FFF2-40B4-BE49-F238E27FC236}">
                <a16:creationId xmlns:a16="http://schemas.microsoft.com/office/drawing/2014/main" id="{DE5DCD9F-4180-1968-44A1-65F5B98DCC94}"/>
              </a:ext>
            </a:extLst>
          </p:cNvPr>
          <p:cNvPicPr preferRelativeResize="0"/>
          <p:nvPr/>
        </p:nvPicPr>
        <p:blipFill>
          <a:blip r:embed="rId3">
            <a:alphaModFix/>
          </a:blip>
          <a:stretch>
            <a:fillRect/>
          </a:stretch>
        </p:blipFill>
        <p:spPr>
          <a:xfrm>
            <a:off x="4831811" y="972262"/>
            <a:ext cx="4148287" cy="2596502"/>
          </a:xfrm>
          <a:prstGeom prst="rect">
            <a:avLst/>
          </a:prstGeom>
          <a:noFill/>
          <a:ln>
            <a:noFill/>
          </a:ln>
        </p:spPr>
      </p:pic>
      <p:sp>
        <p:nvSpPr>
          <p:cNvPr id="9" name="Google Shape;157;p32">
            <a:extLst>
              <a:ext uri="{FF2B5EF4-FFF2-40B4-BE49-F238E27FC236}">
                <a16:creationId xmlns:a16="http://schemas.microsoft.com/office/drawing/2014/main" id="{E31F5385-855E-BC79-768E-7E3EE631691F}"/>
              </a:ext>
            </a:extLst>
          </p:cNvPr>
          <p:cNvSpPr txBox="1">
            <a:spLocks/>
          </p:cNvSpPr>
          <p:nvPr/>
        </p:nvSpPr>
        <p:spPr>
          <a:xfrm>
            <a:off x="4831811" y="736091"/>
            <a:ext cx="4148287" cy="320908"/>
          </a:xfrm>
          <a:prstGeom prst="rect">
            <a:avLst/>
          </a:prstGeom>
        </p:spPr>
        <p:txBody>
          <a:bodyPr spcFirstLastPara="1" vert="horz" wrap="square" lIns="0" tIns="0" rIns="0" bIns="0" numCol="1" anchor="t" anchorCtr="0" compatLnSpc="1">
            <a:prstTxWarp prst="textNoShape">
              <a:avLst/>
            </a:prstTxWarp>
            <a:noAutofit/>
          </a:bodyPr>
          <a:lstStyle>
            <a:defPPr>
              <a:defRPr lang="en-US"/>
            </a:defPPr>
            <a:lvl1pPr algn="l" defTabSz="457200" rtl="0" fontAlgn="base">
              <a:spcBef>
                <a:spcPct val="0"/>
              </a:spcBef>
              <a:spcAft>
                <a:spcPct val="0"/>
              </a:spcAft>
              <a:defRPr sz="9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pPr>
              <a:spcBef>
                <a:spcPts val="0"/>
              </a:spcBef>
              <a:spcAft>
                <a:spcPts val="0"/>
              </a:spcAft>
            </a:pPr>
            <a:r>
              <a:rPr lang="en-US" sz="1200" dirty="0"/>
              <a:t>Total Ionizing Dose for one year of operation (200 days)</a:t>
            </a:r>
          </a:p>
          <a:p>
            <a:pPr>
              <a:spcBef>
                <a:spcPts val="0"/>
              </a:spcBef>
              <a:spcAft>
                <a:spcPts val="0"/>
              </a:spcAft>
            </a:pPr>
            <a:endParaRPr lang="en-US" sz="1200" dirty="0"/>
          </a:p>
        </p:txBody>
      </p:sp>
      <p:sp>
        <p:nvSpPr>
          <p:cNvPr id="12" name="Google Shape;147;p31">
            <a:extLst>
              <a:ext uri="{FF2B5EF4-FFF2-40B4-BE49-F238E27FC236}">
                <a16:creationId xmlns:a16="http://schemas.microsoft.com/office/drawing/2014/main" id="{25183559-8F7B-0A05-7D44-AFFAEFE337BD}"/>
              </a:ext>
            </a:extLst>
          </p:cNvPr>
          <p:cNvSpPr txBox="1">
            <a:spLocks/>
          </p:cNvSpPr>
          <p:nvPr/>
        </p:nvSpPr>
        <p:spPr>
          <a:xfrm>
            <a:off x="429419" y="736091"/>
            <a:ext cx="8364600" cy="379200"/>
          </a:xfrm>
          <a:prstGeom prst="rect">
            <a:avLst/>
          </a:prstGeom>
        </p:spPr>
        <p:txBody>
          <a:bodyPr spcFirstLastPara="1" vert="horz" wrap="square" lIns="0" tIns="0" rIns="0" bIns="0" numCol="1" anchor="t" anchorCtr="0" compatLnSpc="1">
            <a:prstTxWarp prst="textNoShape">
              <a:avLst/>
            </a:prstTxWarp>
            <a:noAutofit/>
          </a:bodyPr>
          <a:lstStyle>
            <a:defPPr>
              <a:defRPr lang="en-US"/>
            </a:defPPr>
            <a:lvl1pPr algn="l" defTabSz="457200" rtl="0" fontAlgn="base">
              <a:spcBef>
                <a:spcPct val="0"/>
              </a:spcBef>
              <a:spcAft>
                <a:spcPct val="0"/>
              </a:spcAft>
              <a:defRPr sz="9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pPr>
              <a:spcBef>
                <a:spcPts val="0"/>
              </a:spcBef>
              <a:spcAft>
                <a:spcPts val="0"/>
              </a:spcAft>
            </a:pPr>
            <a:r>
              <a:rPr lang="en-US" sz="1200" dirty="0"/>
              <a:t>1-MeV-neq fluence for one year of operation (200 days)</a:t>
            </a:r>
          </a:p>
        </p:txBody>
      </p:sp>
      <p:pic>
        <p:nvPicPr>
          <p:cNvPr id="15" name="Google Shape;148;p31">
            <a:extLst>
              <a:ext uri="{FF2B5EF4-FFF2-40B4-BE49-F238E27FC236}">
                <a16:creationId xmlns:a16="http://schemas.microsoft.com/office/drawing/2014/main" id="{B55EECF9-B03A-90E5-63D3-4F7397E6B09D}"/>
              </a:ext>
            </a:extLst>
          </p:cNvPr>
          <p:cNvPicPr preferRelativeResize="0"/>
          <p:nvPr/>
        </p:nvPicPr>
        <p:blipFill>
          <a:blip r:embed="rId4">
            <a:alphaModFix/>
          </a:blip>
          <a:stretch>
            <a:fillRect/>
          </a:stretch>
        </p:blipFill>
        <p:spPr>
          <a:xfrm>
            <a:off x="497921" y="972262"/>
            <a:ext cx="4231257" cy="2544739"/>
          </a:xfrm>
          <a:prstGeom prst="rect">
            <a:avLst/>
          </a:prstGeom>
          <a:noFill/>
          <a:ln>
            <a:noFill/>
          </a:ln>
        </p:spPr>
      </p:pic>
      <p:sp>
        <p:nvSpPr>
          <p:cNvPr id="6" name="TextBox 5">
            <a:extLst>
              <a:ext uri="{FF2B5EF4-FFF2-40B4-BE49-F238E27FC236}">
                <a16:creationId xmlns:a16="http://schemas.microsoft.com/office/drawing/2014/main" id="{5CE2EF8E-DE1A-9E9A-3755-38DBD96C843B}"/>
              </a:ext>
            </a:extLst>
          </p:cNvPr>
          <p:cNvSpPr txBox="1"/>
          <p:nvPr/>
        </p:nvSpPr>
        <p:spPr>
          <a:xfrm>
            <a:off x="1363427" y="4423877"/>
            <a:ext cx="1792542" cy="307777"/>
          </a:xfrm>
          <a:prstGeom prst="rect">
            <a:avLst/>
          </a:prstGeom>
          <a:noFill/>
        </p:spPr>
        <p:txBody>
          <a:bodyPr wrap="none" rtlCol="0">
            <a:spAutoFit/>
          </a:bodyPr>
          <a:lstStyle/>
          <a:p>
            <a:r>
              <a:rPr lang="en-US" sz="1400" dirty="0"/>
              <a:t>Muon Collider 10 </a:t>
            </a:r>
            <a:r>
              <a:rPr lang="en-US" sz="1400" dirty="0" err="1"/>
              <a:t>TeV</a:t>
            </a:r>
            <a:r>
              <a:rPr lang="en-US" sz="1400" dirty="0"/>
              <a:t> </a:t>
            </a:r>
          </a:p>
        </p:txBody>
      </p:sp>
      <p:sp>
        <p:nvSpPr>
          <p:cNvPr id="11" name="TextBox 10">
            <a:extLst>
              <a:ext uri="{FF2B5EF4-FFF2-40B4-BE49-F238E27FC236}">
                <a16:creationId xmlns:a16="http://schemas.microsoft.com/office/drawing/2014/main" id="{278554BD-C117-1A21-922F-D3FB6F248F51}"/>
              </a:ext>
            </a:extLst>
          </p:cNvPr>
          <p:cNvSpPr txBox="1"/>
          <p:nvPr/>
        </p:nvSpPr>
        <p:spPr>
          <a:xfrm>
            <a:off x="4111889" y="4423971"/>
            <a:ext cx="639919" cy="307777"/>
          </a:xfrm>
          <a:prstGeom prst="rect">
            <a:avLst/>
          </a:prstGeom>
          <a:noFill/>
        </p:spPr>
        <p:txBody>
          <a:bodyPr wrap="none" rtlCol="0">
            <a:spAutoFit/>
          </a:bodyPr>
          <a:lstStyle/>
          <a:p>
            <a:r>
              <a:rPr lang="en-US" sz="1400" dirty="0"/>
              <a:t>O(0.1)</a:t>
            </a:r>
          </a:p>
        </p:txBody>
      </p:sp>
      <p:sp>
        <p:nvSpPr>
          <p:cNvPr id="13" name="TextBox 12">
            <a:extLst>
              <a:ext uri="{FF2B5EF4-FFF2-40B4-BE49-F238E27FC236}">
                <a16:creationId xmlns:a16="http://schemas.microsoft.com/office/drawing/2014/main" id="{77472EC0-B9F7-6A00-5424-3837577C61C7}"/>
              </a:ext>
            </a:extLst>
          </p:cNvPr>
          <p:cNvSpPr txBox="1"/>
          <p:nvPr/>
        </p:nvSpPr>
        <p:spPr>
          <a:xfrm>
            <a:off x="6125457" y="4433752"/>
            <a:ext cx="716863" cy="307777"/>
          </a:xfrm>
          <a:prstGeom prst="rect">
            <a:avLst/>
          </a:prstGeom>
          <a:noFill/>
        </p:spPr>
        <p:txBody>
          <a:bodyPr wrap="none" rtlCol="0">
            <a:spAutoFit/>
          </a:bodyPr>
          <a:lstStyle/>
          <a:p>
            <a:r>
              <a:rPr lang="en-US" sz="1400" dirty="0"/>
              <a:t>O(10</a:t>
            </a:r>
            <a:r>
              <a:rPr lang="en-US" sz="1400" baseline="30000" dirty="0"/>
              <a:t>14</a:t>
            </a:r>
            <a:r>
              <a:rPr lang="en-US" sz="1400" dirty="0"/>
              <a:t>)</a:t>
            </a:r>
          </a:p>
        </p:txBody>
      </p:sp>
      <p:sp>
        <p:nvSpPr>
          <p:cNvPr id="16" name="TextBox 15">
            <a:extLst>
              <a:ext uri="{FF2B5EF4-FFF2-40B4-BE49-F238E27FC236}">
                <a16:creationId xmlns:a16="http://schemas.microsoft.com/office/drawing/2014/main" id="{90FE604D-A4EA-E9B8-9EC8-14CBEBD67FBB}"/>
              </a:ext>
            </a:extLst>
          </p:cNvPr>
          <p:cNvSpPr txBox="1"/>
          <p:nvPr/>
        </p:nvSpPr>
        <p:spPr>
          <a:xfrm>
            <a:off x="3143624" y="4423877"/>
            <a:ext cx="415498" cy="307777"/>
          </a:xfrm>
          <a:prstGeom prst="rect">
            <a:avLst/>
          </a:prstGeom>
          <a:noFill/>
        </p:spPr>
        <p:txBody>
          <a:bodyPr wrap="none" rtlCol="0">
            <a:spAutoFit/>
          </a:bodyPr>
          <a:lstStyle/>
          <a:p>
            <a:r>
              <a:rPr lang="en-US" sz="1400" dirty="0"/>
              <a:t>tbc</a:t>
            </a:r>
          </a:p>
        </p:txBody>
      </p:sp>
      <p:sp>
        <p:nvSpPr>
          <p:cNvPr id="17" name="TextBox 16">
            <a:extLst>
              <a:ext uri="{FF2B5EF4-FFF2-40B4-BE49-F238E27FC236}">
                <a16:creationId xmlns:a16="http://schemas.microsoft.com/office/drawing/2014/main" id="{3910858D-CA01-C366-B7AA-563E8B5C3C59}"/>
              </a:ext>
            </a:extLst>
          </p:cNvPr>
          <p:cNvSpPr txBox="1"/>
          <p:nvPr/>
        </p:nvSpPr>
        <p:spPr>
          <a:xfrm>
            <a:off x="4971715" y="4413786"/>
            <a:ext cx="415498" cy="307777"/>
          </a:xfrm>
          <a:prstGeom prst="rect">
            <a:avLst/>
          </a:prstGeom>
          <a:noFill/>
        </p:spPr>
        <p:txBody>
          <a:bodyPr wrap="none" rtlCol="0">
            <a:spAutoFit/>
          </a:bodyPr>
          <a:lstStyle/>
          <a:p>
            <a:r>
              <a:rPr lang="en-US" sz="1400" dirty="0"/>
              <a:t>tbc</a:t>
            </a:r>
          </a:p>
        </p:txBody>
      </p:sp>
    </p:spTree>
    <p:extLst>
      <p:ext uri="{BB962C8B-B14F-4D97-AF65-F5344CB8AC3E}">
        <p14:creationId xmlns:p14="http://schemas.microsoft.com/office/powerpoint/2010/main" val="1145035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254586" cy="320908"/>
          </a:xfrm>
        </p:spPr>
        <p:txBody>
          <a:bodyPr/>
          <a:lstStyle/>
          <a:p>
            <a:r>
              <a:rPr lang="en-US" sz="2400" dirty="0"/>
              <a:t>Cost: ~10 </a:t>
            </a:r>
            <a:r>
              <a:rPr lang="en-US" sz="2400" dirty="0" err="1"/>
              <a:t>TeV</a:t>
            </a:r>
            <a:r>
              <a:rPr lang="en-US" sz="2400" dirty="0"/>
              <a:t> </a:t>
            </a:r>
            <a:r>
              <a:rPr lang="en-US" sz="2400" dirty="0" err="1"/>
              <a:t>pCM</a:t>
            </a:r>
            <a:r>
              <a:rPr lang="en-US" sz="2400" dirty="0"/>
              <a:t> scale </a:t>
            </a:r>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sp>
        <p:nvSpPr>
          <p:cNvPr id="12" name="Content Placeholder 1">
            <a:extLst>
              <a:ext uri="{FF2B5EF4-FFF2-40B4-BE49-F238E27FC236}">
                <a16:creationId xmlns:a16="http://schemas.microsoft.com/office/drawing/2014/main" id="{58B422DE-7649-5FD9-5751-34ED949B549C}"/>
              </a:ext>
            </a:extLst>
          </p:cNvPr>
          <p:cNvSpPr txBox="1">
            <a:spLocks noGrp="1"/>
          </p:cNvSpPr>
          <p:nvPr>
            <p:ph idx="1"/>
          </p:nvPr>
        </p:nvSpPr>
        <p:spPr>
          <a:xfrm>
            <a:off x="249238" y="1084036"/>
            <a:ext cx="8672512" cy="3794125"/>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endParaRPr lang="en-US" dirty="0">
              <a:solidFill>
                <a:schemeClr val="tx1"/>
              </a:solidFill>
            </a:endParaRPr>
          </a:p>
          <a:p>
            <a:pPr lvl="1"/>
            <a:endParaRPr lang="en-US" dirty="0">
              <a:solidFill>
                <a:schemeClr val="tx1"/>
              </a:solidFill>
            </a:endParaRPr>
          </a:p>
          <a:p>
            <a:pPr marL="57150" indent="0">
              <a:buNone/>
            </a:pPr>
            <a:endParaRPr lang="en-US" sz="1600" dirty="0"/>
          </a:p>
          <a:p>
            <a:pPr marL="457200" lvl="1" indent="0">
              <a:buNone/>
            </a:pPr>
            <a:endParaRPr lang="en-US" dirty="0"/>
          </a:p>
          <a:p>
            <a:pPr marL="457200" lvl="1" indent="0">
              <a:buNone/>
            </a:pPr>
            <a:endParaRPr lang="en-US" dirty="0"/>
          </a:p>
          <a:p>
            <a:pPr lvl="1"/>
            <a:endParaRPr lang="en-US" dirty="0"/>
          </a:p>
          <a:p>
            <a:pPr lvl="1"/>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8" name="We have no idea exactly what DM is other than it appears to act like matter gravitationally">
            <a:extLst>
              <a:ext uri="{FF2B5EF4-FFF2-40B4-BE49-F238E27FC236}">
                <a16:creationId xmlns:a16="http://schemas.microsoft.com/office/drawing/2014/main" id="{7A4331D5-2A54-F6B8-58F4-5210BF37A345}"/>
              </a:ext>
            </a:extLst>
          </p:cNvPr>
          <p:cNvSpPr txBox="1">
            <a:spLocks/>
          </p:cNvSpPr>
          <p:nvPr/>
        </p:nvSpPr>
        <p:spPr>
          <a:xfrm>
            <a:off x="636588" y="1626117"/>
            <a:ext cx="8082083" cy="2739723"/>
          </a:xfrm>
          <a:prstGeom prst="rect">
            <a:avLst/>
          </a:prstGeom>
        </p:spPr>
        <p:txBody>
          <a:bodyPr lIns="0" tIns="0" rIns="0" bIns="0" anchor="b" anchorCtr="0"/>
          <a:lstStyle>
            <a:lvl1pPr algn="l" defTabSz="520065" rtl="0" eaLnBrk="1" fontAlgn="base" hangingPunct="1">
              <a:spcBef>
                <a:spcPct val="0"/>
              </a:spcBef>
              <a:spcAft>
                <a:spcPct val="0"/>
              </a:spcAft>
              <a:defRPr sz="7056"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endParaRPr lang="en-US" sz="1600" dirty="0"/>
          </a:p>
        </p:txBody>
      </p:sp>
      <p:sp>
        <p:nvSpPr>
          <p:cNvPr id="10" name="TextBox 9">
            <a:extLst>
              <a:ext uri="{FF2B5EF4-FFF2-40B4-BE49-F238E27FC236}">
                <a16:creationId xmlns:a16="http://schemas.microsoft.com/office/drawing/2014/main" id="{9A79A682-922D-1FA0-1FA7-AED626949EAE}"/>
              </a:ext>
            </a:extLst>
          </p:cNvPr>
          <p:cNvSpPr txBox="1"/>
          <p:nvPr/>
        </p:nvSpPr>
        <p:spPr>
          <a:xfrm>
            <a:off x="4661662" y="59039"/>
            <a:ext cx="4754880" cy="369332"/>
          </a:xfrm>
          <a:prstGeom prst="rect">
            <a:avLst/>
          </a:prstGeom>
          <a:noFill/>
        </p:spPr>
        <p:txBody>
          <a:bodyPr wrap="square" rtlCol="0">
            <a:spAutoFit/>
          </a:bodyPr>
          <a:lstStyle/>
          <a:p>
            <a:r>
              <a:rPr lang="en-US" sz="1800" dirty="0">
                <a:solidFill>
                  <a:srgbClr val="7030A0"/>
                </a:solidFill>
                <a:latin typeface="Helvetica" panose="020B0604020202020204" pitchFamily="34" charset="0"/>
                <a:cs typeface="Helvetica" panose="020B0604020202020204" pitchFamily="34" charset="0"/>
              </a:rPr>
              <a:t>More details: </a:t>
            </a:r>
            <a:r>
              <a:rPr lang="en-US" sz="1800" dirty="0">
                <a:solidFill>
                  <a:srgbClr val="7030A0"/>
                </a:solidFill>
                <a:latin typeface="Helvetica" panose="020B0604020202020204" pitchFamily="34" charset="0"/>
                <a:cs typeface="Helvetica" panose="020B0604020202020204" pitchFamily="34" charset="0"/>
                <a:hlinkClick r:id="rId2">
                  <a:extLst>
                    <a:ext uri="{A12FA001-AC4F-418D-AE19-62706E023703}">
                      <ahyp:hlinkClr xmlns:ahyp="http://schemas.microsoft.com/office/drawing/2018/hyperlinkcolor" val="tx"/>
                    </a:ext>
                  </a:extLst>
                </a:hlinkClick>
              </a:rPr>
              <a:t>Snowmass’21 ITF report</a:t>
            </a:r>
            <a:endParaRPr lang="en-US" sz="1800" dirty="0">
              <a:solidFill>
                <a:srgbClr val="7030A0"/>
              </a:solidFill>
              <a:latin typeface="Helvetica" panose="020B0604020202020204" pitchFamily="34" charset="0"/>
              <a:cs typeface="Helvetica" panose="020B0604020202020204" pitchFamily="34" charset="0"/>
            </a:endParaRPr>
          </a:p>
        </p:txBody>
      </p:sp>
      <p:pic>
        <p:nvPicPr>
          <p:cNvPr id="3" name="Picture 2" descr="A table of calculations&#10;&#10;Description automatically generated with medium confidence">
            <a:extLst>
              <a:ext uri="{FF2B5EF4-FFF2-40B4-BE49-F238E27FC236}">
                <a16:creationId xmlns:a16="http://schemas.microsoft.com/office/drawing/2014/main" id="{BF84327C-1E72-951A-120D-BFF7678CBD4B}"/>
              </a:ext>
            </a:extLst>
          </p:cNvPr>
          <p:cNvPicPr>
            <a:picLocks noChangeAspect="1"/>
          </p:cNvPicPr>
          <p:nvPr/>
        </p:nvPicPr>
        <p:blipFill>
          <a:blip r:embed="rId3"/>
          <a:stretch>
            <a:fillRect/>
          </a:stretch>
        </p:blipFill>
        <p:spPr>
          <a:xfrm>
            <a:off x="636588" y="735801"/>
            <a:ext cx="7772400" cy="3886200"/>
          </a:xfrm>
          <a:prstGeom prst="rect">
            <a:avLst/>
          </a:prstGeom>
        </p:spPr>
      </p:pic>
      <p:sp>
        <p:nvSpPr>
          <p:cNvPr id="13" name="Frame 12">
            <a:extLst>
              <a:ext uri="{FF2B5EF4-FFF2-40B4-BE49-F238E27FC236}">
                <a16:creationId xmlns:a16="http://schemas.microsoft.com/office/drawing/2014/main" id="{B55EFEEC-DD04-6787-CDE0-777746CEB259}"/>
              </a:ext>
            </a:extLst>
          </p:cNvPr>
          <p:cNvSpPr/>
          <p:nvPr/>
        </p:nvSpPr>
        <p:spPr>
          <a:xfrm>
            <a:off x="6047117" y="1557105"/>
            <a:ext cx="2251493" cy="461476"/>
          </a:xfrm>
          <a:prstGeom prst="frame">
            <a:avLst>
              <a:gd name="adj1" fmla="val 3066"/>
            </a:avLst>
          </a:prstGeom>
          <a:solidFill>
            <a:schemeClr val="accent2"/>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Frame 14">
            <a:extLst>
              <a:ext uri="{FF2B5EF4-FFF2-40B4-BE49-F238E27FC236}">
                <a16:creationId xmlns:a16="http://schemas.microsoft.com/office/drawing/2014/main" id="{B5AC819F-3064-5707-7B68-1BC2E5FAFAE5}"/>
              </a:ext>
            </a:extLst>
          </p:cNvPr>
          <p:cNvSpPr/>
          <p:nvPr/>
        </p:nvSpPr>
        <p:spPr>
          <a:xfrm>
            <a:off x="6073091" y="2066496"/>
            <a:ext cx="2251493" cy="2347259"/>
          </a:xfrm>
          <a:prstGeom prst="frame">
            <a:avLst>
              <a:gd name="adj1" fmla="val 1150"/>
            </a:avLst>
          </a:prstGeom>
          <a:solidFill>
            <a:schemeClr val="accent2"/>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8" name="Frame 17">
            <a:extLst>
              <a:ext uri="{FF2B5EF4-FFF2-40B4-BE49-F238E27FC236}">
                <a16:creationId xmlns:a16="http://schemas.microsoft.com/office/drawing/2014/main" id="{83AFDFD6-9F5E-B6E9-DB30-44AB8D305F23}"/>
              </a:ext>
            </a:extLst>
          </p:cNvPr>
          <p:cNvSpPr/>
          <p:nvPr/>
        </p:nvSpPr>
        <p:spPr>
          <a:xfrm>
            <a:off x="4322898" y="1555685"/>
            <a:ext cx="1724219" cy="2892014"/>
          </a:xfrm>
          <a:prstGeom prst="frame">
            <a:avLst>
              <a:gd name="adj1" fmla="val 1150"/>
            </a:avLst>
          </a:prstGeom>
          <a:solidFill>
            <a:schemeClr val="accent2">
              <a:lumMod val="60000"/>
              <a:lumOff val="40000"/>
            </a:schemeClr>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2"/>
              </a:solidFill>
            </a:endParaRPr>
          </a:p>
        </p:txBody>
      </p:sp>
    </p:spTree>
    <p:extLst>
      <p:ext uri="{BB962C8B-B14F-4D97-AF65-F5344CB8AC3E}">
        <p14:creationId xmlns:p14="http://schemas.microsoft.com/office/powerpoint/2010/main" val="3357313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2473" y="250807"/>
            <a:ext cx="5254586" cy="320908"/>
          </a:xfrm>
        </p:spPr>
        <p:txBody>
          <a:bodyPr/>
          <a:lstStyle/>
          <a:p>
            <a:r>
              <a:rPr lang="en-US" sz="2400"/>
              <a:t>Mitigation Strategy</a:t>
            </a:r>
            <a:endParaRPr lang="en-US" sz="2400" dirty="0"/>
          </a:p>
        </p:txBody>
      </p:sp>
      <p:sp>
        <p:nvSpPr>
          <p:cNvPr id="4" name="Footer Placeholder 3"/>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p:cNvSpPr>
            <a:spLocks noGrp="1"/>
          </p:cNvSpPr>
          <p:nvPr>
            <p:ph type="sldNum" sz="quarter" idx="4"/>
          </p:nvPr>
        </p:nvSpPr>
        <p:spPr/>
        <p:txBody>
          <a:bodyPr/>
          <a:lstStyle/>
          <a:p>
            <a:pPr>
              <a:defRPr/>
            </a:pPr>
            <a:fld id="{148C009B-CB69-E04A-B9B3-34B26D69E9CF}" type="slidenum">
              <a:rPr lang="en-US" smtClean="0"/>
              <a:pPr>
                <a:defRPr/>
              </a:pPr>
              <a:t>60</a:t>
            </a:fld>
            <a:endParaRPr lang="en-US" dirty="0"/>
          </a:p>
        </p:txBody>
      </p:sp>
      <p:sp>
        <p:nvSpPr>
          <p:cNvPr id="14" name="Content Placeholder 1">
            <a:extLst>
              <a:ext uri="{FF2B5EF4-FFF2-40B4-BE49-F238E27FC236}">
                <a16:creationId xmlns:a16="http://schemas.microsoft.com/office/drawing/2014/main" id="{E13A3998-A5D6-3B0A-DCF5-09FA63155C1B}"/>
              </a:ext>
            </a:extLst>
          </p:cNvPr>
          <p:cNvSpPr txBox="1">
            <a:spLocks/>
          </p:cNvSpPr>
          <p:nvPr/>
        </p:nvSpPr>
        <p:spPr>
          <a:xfrm>
            <a:off x="407506" y="662750"/>
            <a:ext cx="8672512" cy="5987884"/>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p>
        </p:txBody>
      </p:sp>
      <p:sp>
        <p:nvSpPr>
          <p:cNvPr id="8" name="We have no idea exactly what DM is other than it appears to act like matter gravitationally">
            <a:extLst>
              <a:ext uri="{FF2B5EF4-FFF2-40B4-BE49-F238E27FC236}">
                <a16:creationId xmlns:a16="http://schemas.microsoft.com/office/drawing/2014/main" id="{7A4331D5-2A54-F6B8-58F4-5210BF37A345}"/>
              </a:ext>
            </a:extLst>
          </p:cNvPr>
          <p:cNvSpPr txBox="1">
            <a:spLocks/>
          </p:cNvSpPr>
          <p:nvPr/>
        </p:nvSpPr>
        <p:spPr>
          <a:xfrm>
            <a:off x="636588" y="1626117"/>
            <a:ext cx="8082083" cy="2739723"/>
          </a:xfrm>
          <a:prstGeom prst="rect">
            <a:avLst/>
          </a:prstGeom>
        </p:spPr>
        <p:txBody>
          <a:bodyPr lIns="0" tIns="0" rIns="0" bIns="0" anchor="b" anchorCtr="0"/>
          <a:lstStyle>
            <a:lvl1pPr algn="l" defTabSz="520065" rtl="0" eaLnBrk="1" fontAlgn="base" hangingPunct="1">
              <a:spcBef>
                <a:spcPct val="0"/>
              </a:spcBef>
              <a:spcAft>
                <a:spcPct val="0"/>
              </a:spcAft>
              <a:defRPr sz="7056"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endParaRPr lang="en-US" sz="1600" dirty="0"/>
          </a:p>
        </p:txBody>
      </p:sp>
      <p:pic>
        <p:nvPicPr>
          <p:cNvPr id="9" name="Picture 8">
            <a:extLst>
              <a:ext uri="{FF2B5EF4-FFF2-40B4-BE49-F238E27FC236}">
                <a16:creationId xmlns:a16="http://schemas.microsoft.com/office/drawing/2014/main" id="{CB511478-F49E-2638-0231-E8CE56627F4F}"/>
              </a:ext>
            </a:extLst>
          </p:cNvPr>
          <p:cNvPicPr>
            <a:picLocks noChangeAspect="1"/>
          </p:cNvPicPr>
          <p:nvPr/>
        </p:nvPicPr>
        <p:blipFill rotWithShape="1">
          <a:blip r:embed="rId2"/>
          <a:srcRect l="1373" t="50000" r="33250"/>
          <a:stretch/>
        </p:blipFill>
        <p:spPr>
          <a:xfrm>
            <a:off x="343524" y="2463578"/>
            <a:ext cx="3650296" cy="1879567"/>
          </a:xfrm>
          <a:prstGeom prst="rect">
            <a:avLst/>
          </a:prstGeom>
        </p:spPr>
      </p:pic>
      <p:sp>
        <p:nvSpPr>
          <p:cNvPr id="12" name="TextBox 11">
            <a:extLst>
              <a:ext uri="{FF2B5EF4-FFF2-40B4-BE49-F238E27FC236}">
                <a16:creationId xmlns:a16="http://schemas.microsoft.com/office/drawing/2014/main" id="{2AFE89B6-3882-3B3E-3EF9-601136A110DB}"/>
              </a:ext>
            </a:extLst>
          </p:cNvPr>
          <p:cNvSpPr txBox="1"/>
          <p:nvPr/>
        </p:nvSpPr>
        <p:spPr>
          <a:xfrm>
            <a:off x="320784" y="680657"/>
            <a:ext cx="8823216" cy="2077492"/>
          </a:xfrm>
          <a:prstGeom prst="rect">
            <a:avLst/>
          </a:prstGeom>
          <a:noFill/>
        </p:spPr>
        <p:txBody>
          <a:bodyPr wrap="square">
            <a:spAutoFit/>
          </a:bodyPr>
          <a:lstStyle/>
          <a:p>
            <a:pPr marL="400050" lvl="1"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Disperse the neutrino flux by periodically deforming the collider ring arcs vertically </a:t>
            </a:r>
          </a:p>
          <a:p>
            <a:pPr marL="400050" lvl="1" indent="-285750" defTabSz="914400">
              <a:spcBef>
                <a:spcPts val="500"/>
              </a:spcBef>
              <a:spcAft>
                <a:spcPts val="500"/>
              </a:spcAft>
              <a:buFont typeface="Arial" panose="020B0604020202020204" pitchFamily="34" charset="0"/>
              <a:buChar char="•"/>
              <a:defRPr/>
            </a:pPr>
            <a:r>
              <a:rPr lang="en-US" altLang="en-US" sz="1800" kern="0" dirty="0">
                <a:latin typeface="Helvetica" pitchFamily="2" charset="0"/>
                <a:ea typeface="+mn-ea"/>
                <a:cs typeface="+mn-cs"/>
              </a:rPr>
              <a:t>Use either magnetic field or  mechanical movers</a:t>
            </a:r>
          </a:p>
          <a:p>
            <a:pPr marL="400050" lvl="1" indent="-285750" defTabSz="914400">
              <a:spcBef>
                <a:spcPts val="500"/>
              </a:spcBef>
              <a:spcAft>
                <a:spcPts val="500"/>
              </a:spcAft>
              <a:buFont typeface="Arial" panose="020B0604020202020204" pitchFamily="34" charset="0"/>
              <a:buChar char="•"/>
              <a:defRPr/>
            </a:pPr>
            <a:r>
              <a:rPr lang="en-US" sz="1800" dirty="0">
                <a:effectLst/>
                <a:latin typeface="Helvetica" pitchFamily="2" charset="0"/>
              </a:rPr>
              <a:t>Goal to be </a:t>
            </a:r>
            <a:r>
              <a:rPr lang="en-US" sz="1800" b="1" dirty="0">
                <a:effectLst/>
                <a:latin typeface="Helvetica" pitchFamily="2" charset="0"/>
              </a:rPr>
              <a:t>similar to LHC</a:t>
            </a:r>
            <a:r>
              <a:rPr lang="en-US" sz="1800" dirty="0">
                <a:effectLst/>
                <a:latin typeface="Helvetica" pitchFamily="2" charset="0"/>
              </a:rPr>
              <a:t>: i.e</a:t>
            </a:r>
            <a:r>
              <a:rPr lang="en-US" sz="1800" b="1" dirty="0">
                <a:effectLst/>
                <a:latin typeface="Helvetica" pitchFamily="2" charset="0"/>
              </a:rPr>
              <a:t>. negligible</a:t>
            </a:r>
            <a:r>
              <a:rPr lang="en-US" sz="1800" b="1" dirty="0">
                <a:latin typeface="Helvetica" pitchFamily="2" charset="0"/>
              </a:rPr>
              <a:t> </a:t>
            </a:r>
            <a:r>
              <a:rPr lang="en-US" sz="1800" dirty="0">
                <a:effectLst/>
                <a:latin typeface="Helvetica" pitchFamily="2" charset="0"/>
              </a:rPr>
              <a:t>(100 x lower than legal requirements)</a:t>
            </a:r>
            <a:br>
              <a:rPr lang="en-US" sz="1800" dirty="0">
                <a:effectLst/>
                <a:latin typeface="Calibri" panose="020F0502020204030204" pitchFamily="34" charset="0"/>
              </a:rPr>
            </a:br>
            <a:endParaRPr lang="en-US" sz="1400" dirty="0">
              <a:effectLst/>
            </a:endParaRPr>
          </a:p>
          <a:p>
            <a:pPr marL="400050" lvl="1" indent="-285750" defTabSz="914400">
              <a:spcBef>
                <a:spcPts val="500"/>
              </a:spcBef>
              <a:spcAft>
                <a:spcPts val="500"/>
              </a:spcAft>
              <a:buFont typeface="Arial" panose="020B0604020202020204" pitchFamily="34" charset="0"/>
              <a:buChar char="•"/>
              <a:defRPr/>
            </a:pPr>
            <a:endParaRPr lang="en-US" altLang="en-US" sz="1800" kern="0" dirty="0">
              <a:latin typeface="Helvetica" panose="020B0604020202020204" pitchFamily="34" charset="0"/>
              <a:ea typeface="+mn-ea"/>
              <a:cs typeface="Helvetica" panose="020B0604020202020204" pitchFamily="34" charset="0"/>
            </a:endParaRPr>
          </a:p>
        </p:txBody>
      </p:sp>
      <p:sp>
        <p:nvSpPr>
          <p:cNvPr id="16" name="Content Placeholder 5">
            <a:extLst>
              <a:ext uri="{FF2B5EF4-FFF2-40B4-BE49-F238E27FC236}">
                <a16:creationId xmlns:a16="http://schemas.microsoft.com/office/drawing/2014/main" id="{0ECD9411-DBCC-AF87-BE0E-6C25E8F9C0B3}"/>
              </a:ext>
            </a:extLst>
          </p:cNvPr>
          <p:cNvSpPr txBox="1">
            <a:spLocks/>
          </p:cNvSpPr>
          <p:nvPr/>
        </p:nvSpPr>
        <p:spPr>
          <a:xfrm>
            <a:off x="4411421" y="2970238"/>
            <a:ext cx="4200536" cy="1372907"/>
          </a:xfrm>
          <a:prstGeom prst="rect">
            <a:avLst/>
          </a:prstGeom>
          <a:solidFill>
            <a:schemeClr val="accent1">
              <a:lumMod val="20000"/>
              <a:lumOff val="80000"/>
            </a:schemeClr>
          </a:solid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0"/>
              </a:spcBef>
              <a:spcAft>
                <a:spcPts val="0"/>
              </a:spcAft>
              <a:buNone/>
              <a:defRPr/>
            </a:pPr>
            <a:r>
              <a:rPr lang="en-US" sz="1800" dirty="0">
                <a:solidFill>
                  <a:srgbClr val="C00000"/>
                </a:solidFill>
                <a:latin typeface="+mn-lt"/>
              </a:rPr>
              <a:t>Annual off-site legal limits: </a:t>
            </a:r>
            <a:r>
              <a:rPr lang="en-US" altLang="en-US" sz="1800" kern="0" dirty="0">
                <a:solidFill>
                  <a:srgbClr val="000000"/>
                </a:solidFill>
                <a:latin typeface="Arial"/>
                <a:ea typeface="+mn-ea"/>
                <a:cs typeface="+mn-cs"/>
              </a:rPr>
              <a:t>1000 </a:t>
            </a:r>
            <a:r>
              <a:rPr lang="en-US" sz="1800" kern="0" dirty="0">
                <a:solidFill>
                  <a:srgbClr val="000000"/>
                </a:solidFill>
                <a:latin typeface="Arial"/>
                <a:ea typeface="+mn-ea"/>
                <a:cs typeface="+mn-cs"/>
              </a:rPr>
              <a:t>µ</a:t>
            </a:r>
            <a:r>
              <a:rPr lang="en-US" altLang="en-US" sz="1800" kern="0" dirty="0" err="1">
                <a:solidFill>
                  <a:srgbClr val="000000"/>
                </a:solidFill>
                <a:latin typeface="Arial"/>
                <a:ea typeface="+mn-ea"/>
                <a:cs typeface="+mn-cs"/>
              </a:rPr>
              <a:t>Sv</a:t>
            </a:r>
            <a:r>
              <a:rPr lang="en-US" altLang="en-US" sz="1800" kern="0" dirty="0">
                <a:solidFill>
                  <a:srgbClr val="000000"/>
                </a:solidFill>
                <a:latin typeface="Arial"/>
                <a:ea typeface="+mn-ea"/>
                <a:cs typeface="+mn-cs"/>
              </a:rPr>
              <a:t>/year</a:t>
            </a:r>
          </a:p>
          <a:p>
            <a:pPr marL="0" indent="0" defTabSz="914400">
              <a:spcBef>
                <a:spcPts val="0"/>
              </a:spcBef>
              <a:spcAft>
                <a:spcPts val="0"/>
              </a:spcAft>
              <a:buNone/>
              <a:defRPr/>
            </a:pPr>
            <a:r>
              <a:rPr lang="en-US" sz="1800" kern="0" dirty="0">
                <a:solidFill>
                  <a:srgbClr val="000000"/>
                </a:solidFill>
                <a:latin typeface="Arial"/>
                <a:ea typeface="+mn-ea"/>
                <a:cs typeface="+mn-cs"/>
              </a:rPr>
              <a:t>Our goal: &lt;</a:t>
            </a:r>
            <a:r>
              <a:rPr lang="en-US" sz="1800" kern="0" dirty="0">
                <a:solidFill>
                  <a:srgbClr val="00B050"/>
                </a:solidFill>
                <a:latin typeface="Arial"/>
                <a:ea typeface="+mn-ea"/>
                <a:cs typeface="+mn-cs"/>
              </a:rPr>
              <a:t>10 µ</a:t>
            </a:r>
            <a:r>
              <a:rPr lang="en-US" sz="1800" kern="0" dirty="0" err="1">
                <a:solidFill>
                  <a:srgbClr val="00B050"/>
                </a:solidFill>
                <a:latin typeface="Arial"/>
                <a:ea typeface="+mn-ea"/>
                <a:cs typeface="+mn-cs"/>
              </a:rPr>
              <a:t>Sv</a:t>
            </a:r>
            <a:r>
              <a:rPr lang="en-US" sz="1800" kern="0" dirty="0">
                <a:solidFill>
                  <a:srgbClr val="00B050"/>
                </a:solidFill>
                <a:latin typeface="Arial"/>
                <a:ea typeface="+mn-ea"/>
                <a:cs typeface="+mn-cs"/>
              </a:rPr>
              <a:t>/year </a:t>
            </a:r>
          </a:p>
          <a:p>
            <a:pPr marL="0" indent="0" defTabSz="914400">
              <a:spcBef>
                <a:spcPts val="0"/>
              </a:spcBef>
              <a:spcAft>
                <a:spcPts val="0"/>
              </a:spcAft>
              <a:buNone/>
              <a:defRPr/>
            </a:pPr>
            <a:endParaRPr lang="en-US" sz="1800" kern="0" dirty="0">
              <a:solidFill>
                <a:srgbClr val="000000"/>
              </a:solidFill>
              <a:latin typeface="Arial"/>
              <a:ea typeface="+mn-ea"/>
              <a:cs typeface="+mn-cs"/>
            </a:endParaRPr>
          </a:p>
          <a:p>
            <a:pPr marL="0" indent="0" defTabSz="914400">
              <a:spcBef>
                <a:spcPts val="0"/>
              </a:spcBef>
              <a:spcAft>
                <a:spcPts val="0"/>
              </a:spcAft>
              <a:buNone/>
              <a:defRPr/>
            </a:pPr>
            <a:r>
              <a:rPr lang="en-US" sz="1800" kern="0" dirty="0">
                <a:solidFill>
                  <a:srgbClr val="000000"/>
                </a:solidFill>
                <a:latin typeface="Arial"/>
                <a:ea typeface="+mn-ea"/>
                <a:cs typeface="+mn-cs"/>
              </a:rPr>
              <a:t>Airline flight: 3 µ</a:t>
            </a:r>
            <a:r>
              <a:rPr lang="en-US" sz="1800" kern="0" dirty="0" err="1">
                <a:solidFill>
                  <a:srgbClr val="000000"/>
                </a:solidFill>
                <a:latin typeface="Arial"/>
                <a:ea typeface="+mn-ea"/>
                <a:cs typeface="+mn-cs"/>
              </a:rPr>
              <a:t>Sv</a:t>
            </a:r>
            <a:r>
              <a:rPr lang="en-US" sz="1800" kern="0" dirty="0">
                <a:solidFill>
                  <a:srgbClr val="000000"/>
                </a:solidFill>
                <a:latin typeface="Arial"/>
                <a:ea typeface="+mn-ea"/>
                <a:cs typeface="+mn-cs"/>
              </a:rPr>
              <a:t>/</a:t>
            </a:r>
            <a:r>
              <a:rPr lang="en-US" sz="1800" kern="0" dirty="0">
                <a:solidFill>
                  <a:schemeClr val="tx1">
                    <a:lumMod val="60000"/>
                    <a:lumOff val="40000"/>
                  </a:schemeClr>
                </a:solidFill>
                <a:latin typeface="Arial"/>
                <a:ea typeface="+mn-ea"/>
                <a:cs typeface="+mn-cs"/>
              </a:rPr>
              <a:t>hour</a:t>
            </a:r>
          </a:p>
        </p:txBody>
      </p:sp>
    </p:spTree>
    <p:extLst>
      <p:ext uri="{BB962C8B-B14F-4D97-AF65-F5344CB8AC3E}">
        <p14:creationId xmlns:p14="http://schemas.microsoft.com/office/powerpoint/2010/main" val="3864975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
        <p:nvSpPr>
          <p:cNvPr id="6" name="Title 5">
            <a:extLst>
              <a:ext uri="{FF2B5EF4-FFF2-40B4-BE49-F238E27FC236}">
                <a16:creationId xmlns:a16="http://schemas.microsoft.com/office/drawing/2014/main" id="{733B57E6-DDE1-8B52-55E9-6977F9500C1B}"/>
              </a:ext>
            </a:extLst>
          </p:cNvPr>
          <p:cNvSpPr>
            <a:spLocks noGrp="1"/>
          </p:cNvSpPr>
          <p:nvPr>
            <p:ph type="title"/>
          </p:nvPr>
        </p:nvSpPr>
        <p:spPr/>
        <p:txBody>
          <a:bodyPr/>
          <a:lstStyle/>
          <a:p>
            <a:r>
              <a:rPr lang="en-US" dirty="0"/>
              <a:t>The Machine Concept</a:t>
            </a:r>
          </a:p>
        </p:txBody>
      </p:sp>
      <p:pic>
        <p:nvPicPr>
          <p:cNvPr id="11" name="Picture 10" descr="Diagram&#10;&#10;Description automatically generated">
            <a:extLst>
              <a:ext uri="{FF2B5EF4-FFF2-40B4-BE49-F238E27FC236}">
                <a16:creationId xmlns:a16="http://schemas.microsoft.com/office/drawing/2014/main" id="{3DD2D847-DD1F-2913-A8F6-2FF26630AD7D}"/>
              </a:ext>
            </a:extLst>
          </p:cNvPr>
          <p:cNvPicPr>
            <a:picLocks noChangeAspect="1"/>
          </p:cNvPicPr>
          <p:nvPr/>
        </p:nvPicPr>
        <p:blipFill>
          <a:blip r:embed="rId3"/>
          <a:stretch>
            <a:fillRect/>
          </a:stretch>
        </p:blipFill>
        <p:spPr>
          <a:xfrm>
            <a:off x="1660000" y="1923926"/>
            <a:ext cx="5635664" cy="2576304"/>
          </a:xfrm>
          <a:prstGeom prst="rect">
            <a:avLst/>
          </a:prstGeom>
        </p:spPr>
      </p:pic>
      <p:sp>
        <p:nvSpPr>
          <p:cNvPr id="12" name="TextBox 11">
            <a:extLst>
              <a:ext uri="{FF2B5EF4-FFF2-40B4-BE49-F238E27FC236}">
                <a16:creationId xmlns:a16="http://schemas.microsoft.com/office/drawing/2014/main" id="{EE1E3564-3522-02B2-008E-F140C4046131}"/>
              </a:ext>
            </a:extLst>
          </p:cNvPr>
          <p:cNvSpPr txBox="1"/>
          <p:nvPr/>
        </p:nvSpPr>
        <p:spPr>
          <a:xfrm>
            <a:off x="740105" y="3041760"/>
            <a:ext cx="2420470"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Proton Driver based muon collider</a:t>
            </a:r>
          </a:p>
        </p:txBody>
      </p:sp>
      <p:sp>
        <p:nvSpPr>
          <p:cNvPr id="9" name="TextBox 8">
            <a:extLst>
              <a:ext uri="{FF2B5EF4-FFF2-40B4-BE49-F238E27FC236}">
                <a16:creationId xmlns:a16="http://schemas.microsoft.com/office/drawing/2014/main" id="{386811D4-8958-D5F2-38D3-611D42983C3A}"/>
              </a:ext>
            </a:extLst>
          </p:cNvPr>
          <p:cNvSpPr txBox="1"/>
          <p:nvPr/>
        </p:nvSpPr>
        <p:spPr>
          <a:xfrm>
            <a:off x="242350" y="643270"/>
            <a:ext cx="8838623" cy="2200602"/>
          </a:xfrm>
          <a:prstGeom prst="rect">
            <a:avLst/>
          </a:prstGeom>
          <a:noFill/>
        </p:spPr>
        <p:txBody>
          <a:bodyPr wrap="square" rtlCol="0">
            <a:spAutoFit/>
          </a:bodyPr>
          <a:lstStyle/>
          <a:p>
            <a:pPr marL="342900" indent="-342900">
              <a:spcBef>
                <a:spcPts val="600"/>
              </a:spcBef>
              <a:buClr>
                <a:srgbClr val="0432FF"/>
              </a:buClr>
              <a:buFont typeface="Arial" panose="020B0604020202020204" pitchFamily="34" charset="0"/>
              <a:buChar char="•"/>
            </a:pPr>
            <a:r>
              <a:rPr lang="en-US" sz="1800" dirty="0">
                <a:latin typeface="Helvetica" pitchFamily="2" charset="0"/>
                <a:cs typeface="Times New Roman" panose="02020603050405020304" pitchFamily="18" charset="0"/>
              </a:rPr>
              <a:t>The goal is to get to </a:t>
            </a:r>
            <a:r>
              <a:rPr lang="en-US" sz="1800" b="1" dirty="0">
                <a:latin typeface="Helvetica" pitchFamily="2" charset="0"/>
                <a:cs typeface="Times New Roman" panose="02020603050405020304" pitchFamily="18" charset="0"/>
              </a:rPr>
              <a:t>10 </a:t>
            </a:r>
            <a:r>
              <a:rPr lang="en-US" sz="1800" b="1" dirty="0" err="1">
                <a:latin typeface="Helvetica" pitchFamily="2" charset="0"/>
                <a:cs typeface="Times New Roman" panose="02020603050405020304" pitchFamily="18" charset="0"/>
              </a:rPr>
              <a:t>TeV</a:t>
            </a:r>
            <a:r>
              <a:rPr lang="en-US" sz="1800" b="1" dirty="0">
                <a:latin typeface="Helvetica" pitchFamily="2" charset="0"/>
                <a:cs typeface="Times New Roman" panose="02020603050405020304" pitchFamily="18" charset="0"/>
              </a:rPr>
              <a:t> center-of-mass </a:t>
            </a:r>
            <a:r>
              <a:rPr lang="en-US" sz="1800" dirty="0">
                <a:latin typeface="Helvetica" pitchFamily="2" charset="0"/>
                <a:cs typeface="Times New Roman" panose="02020603050405020304" pitchFamily="18" charset="0"/>
              </a:rPr>
              <a:t>energy </a:t>
            </a:r>
          </a:p>
          <a:p>
            <a:pPr marL="342900" indent="-342900">
              <a:spcBef>
                <a:spcPts val="600"/>
              </a:spcBef>
              <a:buClr>
                <a:srgbClr val="0432FF"/>
              </a:buClr>
              <a:buFont typeface="Arial" panose="020B0604020202020204" pitchFamily="34" charset="0"/>
              <a:buChar char="•"/>
            </a:pPr>
            <a:r>
              <a:rPr lang="en-US" sz="1800" dirty="0">
                <a:latin typeface="Helvetica" pitchFamily="2" charset="0"/>
                <a:cs typeface="Times New Roman" panose="02020603050405020304" pitchFamily="18" charset="0"/>
              </a:rPr>
              <a:t>Staging at 3 </a:t>
            </a:r>
            <a:r>
              <a:rPr lang="en-US" sz="1800" dirty="0" err="1">
                <a:latin typeface="Helvetica" pitchFamily="2" charset="0"/>
                <a:cs typeface="Times New Roman" panose="02020603050405020304" pitchFamily="18" charset="0"/>
              </a:rPr>
              <a:t>TeV</a:t>
            </a:r>
            <a:r>
              <a:rPr lang="en-US" sz="1800" dirty="0">
                <a:latin typeface="Helvetica" pitchFamily="2" charset="0"/>
                <a:cs typeface="Times New Roman" panose="02020603050405020304" pitchFamily="18" charset="0"/>
              </a:rPr>
              <a:t> is the current baseline (other options possible)</a:t>
            </a:r>
          </a:p>
          <a:p>
            <a:pPr marL="342900" indent="-342900">
              <a:spcBef>
                <a:spcPts val="600"/>
              </a:spcBef>
              <a:buClr>
                <a:srgbClr val="0432FF"/>
              </a:buClr>
              <a:buFont typeface="Arial" panose="020B0604020202020204" pitchFamily="34" charset="0"/>
              <a:buChar char="•"/>
            </a:pPr>
            <a:r>
              <a:rPr lang="en-US" sz="1800" b="1" dirty="0">
                <a:latin typeface="Helvetica" pitchFamily="2" charset="0"/>
                <a:cs typeface="Times New Roman" panose="02020603050405020304" pitchFamily="18" charset="0"/>
              </a:rPr>
              <a:t>Staging in luminosity instead of energy is also possible</a:t>
            </a:r>
          </a:p>
          <a:p>
            <a:pPr marL="342900" indent="-342900">
              <a:spcBef>
                <a:spcPts val="600"/>
              </a:spcBef>
              <a:buClr>
                <a:srgbClr val="0432FF"/>
              </a:buClr>
              <a:buFont typeface="Arial" panose="020B0604020202020204" pitchFamily="34" charset="0"/>
              <a:buChar char="•"/>
            </a:pPr>
            <a:r>
              <a:rPr lang="en-US" sz="1800" dirty="0">
                <a:latin typeface="Helvetica" pitchFamily="2" charset="0"/>
                <a:cs typeface="Times New Roman" panose="02020603050405020304" pitchFamily="18" charset="0"/>
              </a:rPr>
              <a:t>Only two bunches circulating at a time</a:t>
            </a:r>
          </a:p>
          <a:p>
            <a:pPr marL="342900" indent="-342900">
              <a:spcBef>
                <a:spcPts val="600"/>
              </a:spcBef>
              <a:buClr>
                <a:srgbClr val="0432FF"/>
              </a:buClr>
              <a:buFont typeface="Arial" panose="020B0604020202020204" pitchFamily="34" charset="0"/>
              <a:buChar char="•"/>
            </a:pPr>
            <a:endParaRPr lang="en-US" sz="2000" dirty="0">
              <a:latin typeface="Helvetica" pitchFamily="2" charset="0"/>
              <a:cs typeface="Times New Roman" panose="02020603050405020304" pitchFamily="18" charset="0"/>
            </a:endParaRPr>
          </a:p>
          <a:p>
            <a:pPr lvl="1">
              <a:spcBef>
                <a:spcPts val="600"/>
              </a:spcBef>
              <a:buClr>
                <a:srgbClr val="0432FF"/>
              </a:buClr>
            </a:pPr>
            <a:endParaRPr lang="en-US" sz="2000" dirty="0">
              <a:latin typeface="Helvetica" pitchFamily="2" charset="0"/>
              <a:cs typeface="Times New Roman" panose="02020603050405020304" pitchFamily="18" charset="0"/>
            </a:endParaRPr>
          </a:p>
        </p:txBody>
      </p:sp>
    </p:spTree>
    <p:extLst>
      <p:ext uri="{BB962C8B-B14F-4D97-AF65-F5344CB8AC3E}">
        <p14:creationId xmlns:p14="http://schemas.microsoft.com/office/powerpoint/2010/main" val="1479858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sp>
        <p:nvSpPr>
          <p:cNvPr id="6" name="Title 5">
            <a:extLst>
              <a:ext uri="{FF2B5EF4-FFF2-40B4-BE49-F238E27FC236}">
                <a16:creationId xmlns:a16="http://schemas.microsoft.com/office/drawing/2014/main" id="{733B57E6-DDE1-8B52-55E9-6977F9500C1B}"/>
              </a:ext>
            </a:extLst>
          </p:cNvPr>
          <p:cNvSpPr>
            <a:spLocks noGrp="1"/>
          </p:cNvSpPr>
          <p:nvPr>
            <p:ph type="title"/>
          </p:nvPr>
        </p:nvSpPr>
        <p:spPr/>
        <p:txBody>
          <a:bodyPr/>
          <a:lstStyle/>
          <a:p>
            <a:r>
              <a:rPr lang="en-US" dirty="0"/>
              <a:t>The Machine Stages</a:t>
            </a:r>
          </a:p>
        </p:txBody>
      </p:sp>
      <p:sp>
        <p:nvSpPr>
          <p:cNvPr id="2" name="TextBox 1">
            <a:extLst>
              <a:ext uri="{FF2B5EF4-FFF2-40B4-BE49-F238E27FC236}">
                <a16:creationId xmlns:a16="http://schemas.microsoft.com/office/drawing/2014/main" id="{8A9D71E4-280C-EF54-97C5-FA99FC2410DA}"/>
              </a:ext>
            </a:extLst>
          </p:cNvPr>
          <p:cNvSpPr txBox="1"/>
          <p:nvPr/>
        </p:nvSpPr>
        <p:spPr>
          <a:xfrm>
            <a:off x="402431" y="3948378"/>
            <a:ext cx="1645919" cy="584775"/>
          </a:xfrm>
          <a:prstGeom prst="rect">
            <a:avLst/>
          </a:prstGeom>
          <a:noFill/>
          <a:ln>
            <a:solidFill>
              <a:srgbClr val="2B3535"/>
            </a:solidFill>
          </a:ln>
        </p:spPr>
        <p:txBody>
          <a:bodyPr wrap="square" rtlCol="0">
            <a:spAutoFit/>
          </a:bodyPr>
          <a:lstStyle/>
          <a:p>
            <a:r>
              <a:rPr lang="en-US" sz="1600" dirty="0">
                <a:solidFill>
                  <a:srgbClr val="2B3535"/>
                </a:solidFill>
              </a:rPr>
              <a:t>MW-scale proton driver</a:t>
            </a:r>
          </a:p>
        </p:txBody>
      </p:sp>
      <p:sp>
        <p:nvSpPr>
          <p:cNvPr id="3" name="TextBox 2">
            <a:extLst>
              <a:ext uri="{FF2B5EF4-FFF2-40B4-BE49-F238E27FC236}">
                <a16:creationId xmlns:a16="http://schemas.microsoft.com/office/drawing/2014/main" id="{0D82645B-B5A9-1C24-964E-107456B51516}"/>
              </a:ext>
            </a:extLst>
          </p:cNvPr>
          <p:cNvSpPr txBox="1"/>
          <p:nvPr/>
        </p:nvSpPr>
        <p:spPr>
          <a:xfrm>
            <a:off x="1438115" y="3035172"/>
            <a:ext cx="1219200" cy="830997"/>
          </a:xfrm>
          <a:prstGeom prst="rect">
            <a:avLst/>
          </a:prstGeom>
          <a:noFill/>
          <a:ln>
            <a:solidFill>
              <a:srgbClr val="2B3535"/>
            </a:solidFill>
          </a:ln>
        </p:spPr>
        <p:txBody>
          <a:bodyPr wrap="square" rtlCol="0">
            <a:spAutoFit/>
          </a:bodyPr>
          <a:lstStyle/>
          <a:p>
            <a:r>
              <a:rPr lang="en-US" sz="1600" dirty="0">
                <a:solidFill>
                  <a:srgbClr val="2B3535"/>
                </a:solidFill>
              </a:rPr>
              <a:t>Muon production target</a:t>
            </a:r>
          </a:p>
        </p:txBody>
      </p:sp>
      <p:sp>
        <p:nvSpPr>
          <p:cNvPr id="7" name="TextBox 6">
            <a:extLst>
              <a:ext uri="{FF2B5EF4-FFF2-40B4-BE49-F238E27FC236}">
                <a16:creationId xmlns:a16="http://schemas.microsoft.com/office/drawing/2014/main" id="{3E494092-C7AE-A840-1BEF-D94B8F363EE9}"/>
              </a:ext>
            </a:extLst>
          </p:cNvPr>
          <p:cNvSpPr txBox="1"/>
          <p:nvPr/>
        </p:nvSpPr>
        <p:spPr>
          <a:xfrm>
            <a:off x="2276946" y="3925131"/>
            <a:ext cx="1219200" cy="830997"/>
          </a:xfrm>
          <a:prstGeom prst="rect">
            <a:avLst/>
          </a:prstGeom>
          <a:noFill/>
          <a:ln>
            <a:solidFill>
              <a:schemeClr val="tx2"/>
            </a:solidFill>
          </a:ln>
        </p:spPr>
        <p:txBody>
          <a:bodyPr wrap="square" rtlCol="0">
            <a:spAutoFit/>
          </a:bodyPr>
          <a:lstStyle/>
          <a:p>
            <a:r>
              <a:rPr lang="en-US" sz="1600" dirty="0">
                <a:solidFill>
                  <a:srgbClr val="2B3535"/>
                </a:solidFill>
              </a:rPr>
              <a:t>Capture 200 MeV bunches </a:t>
            </a:r>
          </a:p>
        </p:txBody>
      </p:sp>
      <p:sp>
        <p:nvSpPr>
          <p:cNvPr id="8" name="TextBox 7">
            <a:extLst>
              <a:ext uri="{FF2B5EF4-FFF2-40B4-BE49-F238E27FC236}">
                <a16:creationId xmlns:a16="http://schemas.microsoft.com/office/drawing/2014/main" id="{D923BD7E-7B1A-F080-582F-DF799478549D}"/>
              </a:ext>
            </a:extLst>
          </p:cNvPr>
          <p:cNvSpPr txBox="1"/>
          <p:nvPr/>
        </p:nvSpPr>
        <p:spPr>
          <a:xfrm>
            <a:off x="3659104" y="2936501"/>
            <a:ext cx="1219200" cy="1077218"/>
          </a:xfrm>
          <a:prstGeom prst="rect">
            <a:avLst/>
          </a:prstGeom>
          <a:noFill/>
          <a:ln>
            <a:solidFill>
              <a:schemeClr val="tx2"/>
            </a:solidFill>
          </a:ln>
        </p:spPr>
        <p:txBody>
          <a:bodyPr wrap="square" rtlCol="0">
            <a:spAutoFit/>
          </a:bodyPr>
          <a:lstStyle/>
          <a:p>
            <a:r>
              <a:rPr lang="en-US" sz="1600" dirty="0">
                <a:solidFill>
                  <a:srgbClr val="2B3535"/>
                </a:solidFill>
              </a:rPr>
              <a:t>Ionization cooling to reduce 6D emittance</a:t>
            </a:r>
          </a:p>
        </p:txBody>
      </p:sp>
      <p:sp>
        <p:nvSpPr>
          <p:cNvPr id="10" name="TextBox 9">
            <a:extLst>
              <a:ext uri="{FF2B5EF4-FFF2-40B4-BE49-F238E27FC236}">
                <a16:creationId xmlns:a16="http://schemas.microsoft.com/office/drawing/2014/main" id="{E24BEA9B-C300-6573-44B0-90E9F0E0EE70}"/>
              </a:ext>
            </a:extLst>
          </p:cNvPr>
          <p:cNvSpPr txBox="1"/>
          <p:nvPr/>
        </p:nvSpPr>
        <p:spPr>
          <a:xfrm>
            <a:off x="7340346" y="3017191"/>
            <a:ext cx="1575047" cy="1077218"/>
          </a:xfrm>
          <a:prstGeom prst="rect">
            <a:avLst/>
          </a:prstGeom>
          <a:noFill/>
          <a:ln>
            <a:solidFill>
              <a:schemeClr val="tx2"/>
            </a:solidFill>
          </a:ln>
        </p:spPr>
        <p:txBody>
          <a:bodyPr wrap="square" rtlCol="0">
            <a:spAutoFit/>
          </a:bodyPr>
          <a:lstStyle/>
          <a:p>
            <a:r>
              <a:rPr lang="en-US" sz="1600" dirty="0">
                <a:solidFill>
                  <a:srgbClr val="2B3535"/>
                </a:solidFill>
              </a:rPr>
              <a:t>Collider ring for counter propagating muons </a:t>
            </a:r>
          </a:p>
        </p:txBody>
      </p:sp>
      <p:sp>
        <p:nvSpPr>
          <p:cNvPr id="13" name="TextBox 12">
            <a:extLst>
              <a:ext uri="{FF2B5EF4-FFF2-40B4-BE49-F238E27FC236}">
                <a16:creationId xmlns:a16="http://schemas.microsoft.com/office/drawing/2014/main" id="{672F498B-29F7-46C0-9B5D-9B10C19C0929}"/>
              </a:ext>
            </a:extLst>
          </p:cNvPr>
          <p:cNvSpPr txBox="1"/>
          <p:nvPr/>
        </p:nvSpPr>
        <p:spPr>
          <a:xfrm>
            <a:off x="5041262" y="3877468"/>
            <a:ext cx="1946134" cy="584775"/>
          </a:xfrm>
          <a:prstGeom prst="rect">
            <a:avLst/>
          </a:prstGeom>
          <a:noFill/>
          <a:ln>
            <a:solidFill>
              <a:schemeClr val="tx2"/>
            </a:solidFill>
          </a:ln>
        </p:spPr>
        <p:txBody>
          <a:bodyPr wrap="square" rtlCol="0">
            <a:spAutoFit/>
          </a:bodyPr>
          <a:lstStyle/>
          <a:p>
            <a:r>
              <a:rPr lang="en-US" sz="1600" dirty="0">
                <a:solidFill>
                  <a:srgbClr val="2B3535"/>
                </a:solidFill>
              </a:rPr>
              <a:t>Acceleration to </a:t>
            </a:r>
            <a:r>
              <a:rPr lang="en-US" sz="1600" dirty="0" err="1">
                <a:solidFill>
                  <a:srgbClr val="2B3535"/>
                </a:solidFill>
              </a:rPr>
              <a:t>TeV</a:t>
            </a:r>
            <a:r>
              <a:rPr lang="en-US" sz="1600" dirty="0">
                <a:solidFill>
                  <a:srgbClr val="2B3535"/>
                </a:solidFill>
              </a:rPr>
              <a:t> scale energy</a:t>
            </a:r>
          </a:p>
        </p:txBody>
      </p:sp>
      <p:cxnSp>
        <p:nvCxnSpPr>
          <p:cNvPr id="14" name="Straight Arrow Connector 13">
            <a:extLst>
              <a:ext uri="{FF2B5EF4-FFF2-40B4-BE49-F238E27FC236}">
                <a16:creationId xmlns:a16="http://schemas.microsoft.com/office/drawing/2014/main" id="{E3B9D2CA-8F73-1314-4ED2-E18422260C2F}"/>
              </a:ext>
            </a:extLst>
          </p:cNvPr>
          <p:cNvCxnSpPr>
            <a:cxnSpLocks/>
          </p:cNvCxnSpPr>
          <p:nvPr/>
        </p:nvCxnSpPr>
        <p:spPr>
          <a:xfrm flipV="1">
            <a:off x="854942" y="2734441"/>
            <a:ext cx="0" cy="1213937"/>
          </a:xfrm>
          <a:prstGeom prst="straightConnector1">
            <a:avLst/>
          </a:prstGeom>
          <a:ln w="19050">
            <a:solidFill>
              <a:srgbClr val="4E4E4E"/>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DE6B16A4-66FA-C1E2-B698-F611EE60E070}"/>
              </a:ext>
            </a:extLst>
          </p:cNvPr>
          <p:cNvCxnSpPr>
            <a:cxnSpLocks/>
          </p:cNvCxnSpPr>
          <p:nvPr/>
        </p:nvCxnSpPr>
        <p:spPr>
          <a:xfrm flipV="1">
            <a:off x="3040123" y="2705680"/>
            <a:ext cx="0" cy="1213937"/>
          </a:xfrm>
          <a:prstGeom prst="straightConnector1">
            <a:avLst/>
          </a:prstGeom>
          <a:ln w="19050">
            <a:solidFill>
              <a:srgbClr val="4E4E4E"/>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8C084B9F-1222-E3F1-8C67-51AF788DF034}"/>
              </a:ext>
            </a:extLst>
          </p:cNvPr>
          <p:cNvCxnSpPr>
            <a:cxnSpLocks/>
          </p:cNvCxnSpPr>
          <p:nvPr/>
        </p:nvCxnSpPr>
        <p:spPr>
          <a:xfrm flipV="1">
            <a:off x="5783324" y="2663531"/>
            <a:ext cx="0" cy="1213937"/>
          </a:xfrm>
          <a:prstGeom prst="straightConnector1">
            <a:avLst/>
          </a:prstGeom>
          <a:ln w="19050">
            <a:solidFill>
              <a:srgbClr val="4E4E4E"/>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68A166B2-690E-B879-DC8F-088CE6084C12}"/>
              </a:ext>
            </a:extLst>
          </p:cNvPr>
          <p:cNvCxnSpPr>
            <a:cxnSpLocks/>
          </p:cNvCxnSpPr>
          <p:nvPr/>
        </p:nvCxnSpPr>
        <p:spPr>
          <a:xfrm flipV="1">
            <a:off x="2266391" y="2705680"/>
            <a:ext cx="0" cy="372630"/>
          </a:xfrm>
          <a:prstGeom prst="straightConnector1">
            <a:avLst/>
          </a:prstGeom>
          <a:ln w="19050">
            <a:solidFill>
              <a:srgbClr val="4E4E4E"/>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8B806F56-3270-5853-966E-1A2FFD97D0F3}"/>
              </a:ext>
            </a:extLst>
          </p:cNvPr>
          <p:cNvCxnSpPr>
            <a:cxnSpLocks/>
          </p:cNvCxnSpPr>
          <p:nvPr/>
        </p:nvCxnSpPr>
        <p:spPr>
          <a:xfrm flipV="1">
            <a:off x="4212422" y="2604380"/>
            <a:ext cx="0" cy="372630"/>
          </a:xfrm>
          <a:prstGeom prst="straightConnector1">
            <a:avLst/>
          </a:prstGeom>
          <a:ln w="19050">
            <a:solidFill>
              <a:srgbClr val="4E4E4E"/>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D75D58FC-70A5-37B3-C353-2E3DC0543BD9}"/>
              </a:ext>
            </a:extLst>
          </p:cNvPr>
          <p:cNvCxnSpPr>
            <a:cxnSpLocks/>
          </p:cNvCxnSpPr>
          <p:nvPr/>
        </p:nvCxnSpPr>
        <p:spPr>
          <a:xfrm flipV="1">
            <a:off x="8074004" y="2650043"/>
            <a:ext cx="0" cy="372630"/>
          </a:xfrm>
          <a:prstGeom prst="straightConnector1">
            <a:avLst/>
          </a:prstGeom>
          <a:ln w="19050">
            <a:solidFill>
              <a:srgbClr val="4E4E4E"/>
            </a:solidFill>
            <a:tailEnd type="triangle"/>
          </a:ln>
        </p:spPr>
        <p:style>
          <a:lnRef idx="2">
            <a:schemeClr val="accent1"/>
          </a:lnRef>
          <a:fillRef idx="0">
            <a:schemeClr val="accent1"/>
          </a:fillRef>
          <a:effectRef idx="1">
            <a:schemeClr val="accent1"/>
          </a:effectRef>
          <a:fontRef idx="minor">
            <a:schemeClr val="tx1"/>
          </a:fontRef>
        </p:style>
      </p:cxnSp>
      <p:pic>
        <p:nvPicPr>
          <p:cNvPr id="20" name="Picture 19">
            <a:extLst>
              <a:ext uri="{FF2B5EF4-FFF2-40B4-BE49-F238E27FC236}">
                <a16:creationId xmlns:a16="http://schemas.microsoft.com/office/drawing/2014/main" id="{90EFA93F-4E1C-DCC4-1DB3-C41F39F65082}"/>
              </a:ext>
            </a:extLst>
          </p:cNvPr>
          <p:cNvPicPr>
            <a:picLocks noChangeAspect="1"/>
          </p:cNvPicPr>
          <p:nvPr/>
        </p:nvPicPr>
        <p:blipFill rotWithShape="1">
          <a:blip r:embed="rId3"/>
          <a:srcRect l="70019" t="50989" r="7583" b="33810"/>
          <a:stretch/>
        </p:blipFill>
        <p:spPr>
          <a:xfrm>
            <a:off x="222250" y="591593"/>
            <a:ext cx="8602039" cy="2071938"/>
          </a:xfrm>
          <a:prstGeom prst="rect">
            <a:avLst/>
          </a:prstGeom>
        </p:spPr>
      </p:pic>
    </p:spTree>
    <p:extLst>
      <p:ext uri="{BB962C8B-B14F-4D97-AF65-F5344CB8AC3E}">
        <p14:creationId xmlns:p14="http://schemas.microsoft.com/office/powerpoint/2010/main" val="1916747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F0EB73B-0BB8-2E41-8496-8D645F8A4349}"/>
              </a:ext>
            </a:extLst>
          </p:cNvPr>
          <p:cNvSpPr>
            <a:spLocks noGrp="1"/>
          </p:cNvSpPr>
          <p:nvPr>
            <p:ph type="ftr" sz="quarter" idx="3"/>
          </p:nvPr>
        </p:nvSpPr>
        <p:spPr/>
        <p:txBody>
          <a:bodyPr/>
          <a:lstStyle/>
          <a:p>
            <a:pPr>
              <a:defRPr/>
            </a:pPr>
            <a:r>
              <a:rPr lang="en-US"/>
              <a:t>S. Jindariani, Muon-Ion Collider Workshop, 2023</a:t>
            </a:r>
            <a:endParaRPr lang="en-US" b="1" dirty="0"/>
          </a:p>
        </p:txBody>
      </p:sp>
      <p:sp>
        <p:nvSpPr>
          <p:cNvPr id="5" name="Slide Number Placeholder 4">
            <a:extLst>
              <a:ext uri="{FF2B5EF4-FFF2-40B4-BE49-F238E27FC236}">
                <a16:creationId xmlns:a16="http://schemas.microsoft.com/office/drawing/2014/main" id="{9A0AA90D-0EA8-0744-95EA-F704BAD65E7E}"/>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sp>
        <p:nvSpPr>
          <p:cNvPr id="6" name="Title 5">
            <a:extLst>
              <a:ext uri="{FF2B5EF4-FFF2-40B4-BE49-F238E27FC236}">
                <a16:creationId xmlns:a16="http://schemas.microsoft.com/office/drawing/2014/main" id="{733B57E6-DDE1-8B52-55E9-6977F9500C1B}"/>
              </a:ext>
            </a:extLst>
          </p:cNvPr>
          <p:cNvSpPr>
            <a:spLocks noGrp="1"/>
          </p:cNvSpPr>
          <p:nvPr>
            <p:ph type="title"/>
          </p:nvPr>
        </p:nvSpPr>
        <p:spPr/>
        <p:txBody>
          <a:bodyPr/>
          <a:lstStyle/>
          <a:p>
            <a:r>
              <a:rPr lang="en-US" dirty="0"/>
              <a:t>Proton Driver and Target </a:t>
            </a:r>
            <a:r>
              <a:rPr lang="en-US"/>
              <a:t>Requirements  </a:t>
            </a:r>
            <a:endParaRPr lang="en-US" dirty="0"/>
          </a:p>
        </p:txBody>
      </p:sp>
      <p:pic>
        <p:nvPicPr>
          <p:cNvPr id="11" name="Picture 10">
            <a:extLst>
              <a:ext uri="{FF2B5EF4-FFF2-40B4-BE49-F238E27FC236}">
                <a16:creationId xmlns:a16="http://schemas.microsoft.com/office/drawing/2014/main" id="{0453A136-4874-DDD3-5EFA-94162D93D5CE}"/>
              </a:ext>
            </a:extLst>
          </p:cNvPr>
          <p:cNvPicPr>
            <a:picLocks noChangeAspect="1"/>
          </p:cNvPicPr>
          <p:nvPr/>
        </p:nvPicPr>
        <p:blipFill rotWithShape="1">
          <a:blip r:embed="rId3"/>
          <a:srcRect l="8608" t="41983" r="80000" b="14940"/>
          <a:stretch/>
        </p:blipFill>
        <p:spPr>
          <a:xfrm>
            <a:off x="1089849" y="589699"/>
            <a:ext cx="2636762" cy="3204951"/>
          </a:xfrm>
          <a:prstGeom prst="rect">
            <a:avLst/>
          </a:prstGeom>
        </p:spPr>
      </p:pic>
      <p:sp>
        <p:nvSpPr>
          <p:cNvPr id="21" name="Content Placeholder 5">
            <a:extLst>
              <a:ext uri="{FF2B5EF4-FFF2-40B4-BE49-F238E27FC236}">
                <a16:creationId xmlns:a16="http://schemas.microsoft.com/office/drawing/2014/main" id="{B2F2785C-9CD5-0110-1698-57753FC6FE2F}"/>
              </a:ext>
            </a:extLst>
          </p:cNvPr>
          <p:cNvSpPr txBox="1">
            <a:spLocks/>
          </p:cNvSpPr>
          <p:nvPr/>
        </p:nvSpPr>
        <p:spPr>
          <a:xfrm>
            <a:off x="222250" y="3757414"/>
            <a:ext cx="3780407" cy="1592773"/>
          </a:xfrm>
          <a:prstGeom prst="rect">
            <a:avLst/>
          </a:prstGeom>
          <a:no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500"/>
              </a:spcBef>
              <a:spcAft>
                <a:spcPts val="500"/>
              </a:spcAft>
              <a:buNone/>
              <a:defRPr/>
            </a:pPr>
            <a:r>
              <a:rPr lang="en-US" altLang="en-US" sz="1800" kern="0" dirty="0">
                <a:solidFill>
                  <a:schemeClr val="tx1"/>
                </a:solidFill>
                <a:latin typeface="+mn-lt"/>
                <a:ea typeface="+mn-ea"/>
                <a:cs typeface="+mn-cs"/>
              </a:rPr>
              <a:t>Best performance: </a:t>
            </a:r>
            <a:r>
              <a:rPr lang="en-US" altLang="en-US" sz="1800" b="1" kern="0" dirty="0">
                <a:solidFill>
                  <a:schemeClr val="tx1"/>
                </a:solidFill>
                <a:latin typeface="+mn-lt"/>
                <a:ea typeface="+mn-ea"/>
                <a:cs typeface="+mn-cs"/>
              </a:rPr>
              <a:t>1-4 MW </a:t>
            </a:r>
            <a:r>
              <a:rPr lang="en-US" altLang="en-US" sz="1800" kern="0" dirty="0">
                <a:solidFill>
                  <a:schemeClr val="tx1"/>
                </a:solidFill>
                <a:latin typeface="+mn-lt"/>
                <a:ea typeface="+mn-ea"/>
                <a:cs typeface="+mn-cs"/>
              </a:rPr>
              <a:t>proton beam @ </a:t>
            </a:r>
            <a:r>
              <a:rPr lang="en-US" altLang="en-US" sz="1800" b="1" kern="0" dirty="0">
                <a:solidFill>
                  <a:schemeClr val="tx1"/>
                </a:solidFill>
                <a:latin typeface="+mn-lt"/>
                <a:ea typeface="+mn-ea"/>
                <a:cs typeface="+mn-cs"/>
              </a:rPr>
              <a:t>5-20 GeV</a:t>
            </a:r>
            <a:r>
              <a:rPr lang="en-US" altLang="en-US" sz="1800" kern="0" dirty="0">
                <a:solidFill>
                  <a:schemeClr val="tx1"/>
                </a:solidFill>
                <a:latin typeface="+mn-lt"/>
                <a:ea typeface="+mn-ea"/>
                <a:cs typeface="+mn-cs"/>
              </a:rPr>
              <a:t>, </a:t>
            </a:r>
            <a:r>
              <a:rPr lang="en-US" altLang="en-US" sz="1600" kern="0" dirty="0">
                <a:solidFill>
                  <a:schemeClr val="tx1"/>
                </a:solidFill>
                <a:latin typeface="+mn-lt"/>
                <a:ea typeface="+mn-ea"/>
                <a:cs typeface="+mn-cs"/>
              </a:rPr>
              <a:t>compressed</a:t>
            </a:r>
            <a:r>
              <a:rPr lang="en-US" altLang="en-US" sz="1800" kern="0" dirty="0">
                <a:solidFill>
                  <a:schemeClr val="tx1"/>
                </a:solidFill>
                <a:latin typeface="+mn-lt"/>
                <a:ea typeface="+mn-ea"/>
                <a:cs typeface="+mn-cs"/>
              </a:rPr>
              <a:t> to </a:t>
            </a:r>
            <a:r>
              <a:rPr lang="en-US" altLang="en-US" sz="1800" b="1" kern="0" dirty="0">
                <a:solidFill>
                  <a:schemeClr val="tx1"/>
                </a:solidFill>
                <a:latin typeface="+mn-lt"/>
                <a:ea typeface="+mn-ea"/>
                <a:cs typeface="+mn-cs"/>
              </a:rPr>
              <a:t>1-3 ns </a:t>
            </a:r>
            <a:r>
              <a:rPr lang="en-US" altLang="en-US" sz="1800" kern="0" dirty="0">
                <a:solidFill>
                  <a:schemeClr val="tx1"/>
                </a:solidFill>
                <a:latin typeface="+mn-lt"/>
                <a:ea typeface="+mn-ea"/>
                <a:cs typeface="+mn-cs"/>
              </a:rPr>
              <a:t>bunches at a </a:t>
            </a:r>
            <a:r>
              <a:rPr lang="en-US" altLang="en-US" sz="1800" b="1" kern="0" dirty="0">
                <a:solidFill>
                  <a:schemeClr val="tx1"/>
                </a:solidFill>
                <a:latin typeface="+mn-lt"/>
                <a:ea typeface="+mn-ea"/>
                <a:cs typeface="+mn-cs"/>
              </a:rPr>
              <a:t>5-10 Hz </a:t>
            </a:r>
            <a:r>
              <a:rPr lang="en-US" altLang="en-US" sz="1800" kern="0" dirty="0">
                <a:solidFill>
                  <a:schemeClr val="tx1"/>
                </a:solidFill>
                <a:latin typeface="+mn-lt"/>
                <a:ea typeface="+mn-ea"/>
                <a:cs typeface="+mn-cs"/>
              </a:rPr>
              <a:t>frequency</a:t>
            </a:r>
          </a:p>
          <a:p>
            <a:pPr marL="0" indent="0">
              <a:spcBef>
                <a:spcPts val="600"/>
              </a:spcBef>
              <a:spcAft>
                <a:spcPts val="600"/>
              </a:spcAft>
              <a:buNone/>
            </a:pPr>
            <a:endParaRPr lang="en-US" sz="1800" dirty="0">
              <a:solidFill>
                <a:schemeClr val="tx1"/>
              </a:solidFill>
              <a:latin typeface="+mn-lt"/>
            </a:endParaRPr>
          </a:p>
          <a:p>
            <a:pPr marL="0" indent="0">
              <a:spcBef>
                <a:spcPts val="600"/>
              </a:spcBef>
              <a:spcAft>
                <a:spcPts val="600"/>
              </a:spcAft>
              <a:buNone/>
            </a:pPr>
            <a:endParaRPr lang="en-US" sz="1800" dirty="0">
              <a:solidFill>
                <a:schemeClr val="tx1"/>
              </a:solidFill>
              <a:latin typeface="+mn-lt"/>
            </a:endParaRPr>
          </a:p>
          <a:p>
            <a:pPr marL="0" indent="0">
              <a:spcBef>
                <a:spcPts val="600"/>
              </a:spcBef>
              <a:spcAft>
                <a:spcPts val="600"/>
              </a:spcAft>
              <a:buNone/>
            </a:pPr>
            <a:endParaRPr lang="en-US" sz="1800" dirty="0">
              <a:solidFill>
                <a:schemeClr val="tx1"/>
              </a:solidFill>
              <a:latin typeface="+mn-lt"/>
            </a:endParaRPr>
          </a:p>
          <a:p>
            <a:pPr marL="0" indent="0">
              <a:spcBef>
                <a:spcPts val="600"/>
              </a:spcBef>
              <a:spcAft>
                <a:spcPts val="600"/>
              </a:spcAft>
              <a:buNone/>
            </a:pPr>
            <a:endParaRPr lang="en-US" sz="1800" dirty="0">
              <a:solidFill>
                <a:schemeClr val="tx1"/>
              </a:solidFill>
              <a:latin typeface="+mn-lt"/>
            </a:endParaRPr>
          </a:p>
          <a:p>
            <a:pPr marL="0" indent="0">
              <a:spcBef>
                <a:spcPts val="600"/>
              </a:spcBef>
              <a:spcAft>
                <a:spcPts val="600"/>
              </a:spcAft>
              <a:buNone/>
            </a:pPr>
            <a:endParaRPr lang="en-US" sz="1800" dirty="0">
              <a:solidFill>
                <a:schemeClr val="tx1"/>
              </a:solidFill>
              <a:latin typeface="+mn-lt"/>
            </a:endParaRPr>
          </a:p>
          <a:p>
            <a:pPr marL="0" indent="0">
              <a:spcBef>
                <a:spcPts val="600"/>
              </a:spcBef>
              <a:spcAft>
                <a:spcPts val="600"/>
              </a:spcAft>
              <a:buNone/>
            </a:pPr>
            <a:endParaRPr lang="en-US" sz="1800" dirty="0">
              <a:solidFill>
                <a:schemeClr val="tx1"/>
              </a:solidFill>
              <a:latin typeface="+mn-lt"/>
            </a:endParaRPr>
          </a:p>
        </p:txBody>
      </p:sp>
      <p:pic>
        <p:nvPicPr>
          <p:cNvPr id="28" name="Picture 4">
            <a:extLst>
              <a:ext uri="{FF2B5EF4-FFF2-40B4-BE49-F238E27FC236}">
                <a16:creationId xmlns:a16="http://schemas.microsoft.com/office/drawing/2014/main" id="{AE385C09-839C-5350-1A61-CB5D6AC57CEE}"/>
              </a:ext>
            </a:extLst>
          </p:cNvPr>
          <p:cNvPicPr>
            <a:picLocks noChangeAspect="1"/>
          </p:cNvPicPr>
          <p:nvPr/>
        </p:nvPicPr>
        <p:blipFill>
          <a:blip r:embed="rId4">
            <a:extLst>
              <a:ext uri="{28A0092B-C50C-407E-A947-70E740481C1C}">
                <a14:useLocalDpi xmlns:a14="http://schemas.microsoft.com/office/drawing/2010/main" val="0"/>
              </a:ext>
            </a:extLst>
          </a:blip>
          <a:srcRect t="12495" r="1744" b="24997"/>
          <a:stretch>
            <a:fillRect/>
          </a:stretch>
        </p:blipFill>
        <p:spPr bwMode="auto">
          <a:xfrm>
            <a:off x="4181274" y="909728"/>
            <a:ext cx="4893714" cy="233494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6C9C3DD3-E058-01BA-3AFA-802017E0B1F5}"/>
              </a:ext>
            </a:extLst>
          </p:cNvPr>
          <p:cNvSpPr txBox="1"/>
          <p:nvPr/>
        </p:nvSpPr>
        <p:spPr>
          <a:xfrm>
            <a:off x="4181274" y="3322933"/>
            <a:ext cx="4893714" cy="1451679"/>
          </a:xfrm>
          <a:prstGeom prst="rect">
            <a:avLst/>
          </a:prstGeom>
          <a:noFill/>
        </p:spPr>
        <p:txBody>
          <a:bodyPr wrap="square">
            <a:spAutoFit/>
          </a:bodyPr>
          <a:lstStyle/>
          <a:p>
            <a:pPr marL="114300" lvl="1" defTabSz="914400">
              <a:spcBef>
                <a:spcPts val="500"/>
              </a:spcBef>
              <a:spcAft>
                <a:spcPts val="500"/>
              </a:spcAft>
              <a:defRPr/>
            </a:pPr>
            <a:r>
              <a:rPr lang="en-US" altLang="en-US" sz="1600" kern="0" dirty="0">
                <a:solidFill>
                  <a:srgbClr val="003087"/>
                </a:solidFill>
                <a:latin typeface="Arial"/>
                <a:ea typeface="+mn-ea"/>
                <a:cs typeface="+mn-cs"/>
              </a:rPr>
              <a:t>Target materials that produce high muon yield &amp; are tolerant to </a:t>
            </a:r>
            <a:r>
              <a:rPr lang="en-US" altLang="en-US" sz="1600" b="1" kern="0" dirty="0">
                <a:latin typeface="Arial"/>
                <a:ea typeface="+mn-ea"/>
                <a:cs typeface="+mn-cs"/>
              </a:rPr>
              <a:t>MW beams</a:t>
            </a:r>
          </a:p>
          <a:p>
            <a:pPr marL="114300" lvl="1" defTabSz="914400">
              <a:spcBef>
                <a:spcPts val="500"/>
              </a:spcBef>
              <a:spcAft>
                <a:spcPts val="500"/>
              </a:spcAft>
              <a:defRPr/>
            </a:pPr>
            <a:r>
              <a:rPr lang="en-US" altLang="en-US" sz="1600" kern="0" dirty="0">
                <a:solidFill>
                  <a:srgbClr val="003087"/>
                </a:solidFill>
                <a:latin typeface="Arial"/>
                <a:ea typeface="+mn-ea"/>
                <a:cs typeface="+mn-cs"/>
              </a:rPr>
              <a:t>Strong solenoidal magnet </a:t>
            </a:r>
            <a:r>
              <a:rPr lang="en-US" altLang="en-US" sz="1600" b="1" kern="0" dirty="0">
                <a:solidFill>
                  <a:srgbClr val="003087"/>
                </a:solidFill>
                <a:latin typeface="Arial"/>
                <a:ea typeface="+mn-ea"/>
                <a:cs typeface="+mn-cs"/>
              </a:rPr>
              <a:t>(15-20T) </a:t>
            </a:r>
            <a:r>
              <a:rPr lang="en-US" altLang="en-US" sz="1600" kern="0" dirty="0">
                <a:solidFill>
                  <a:srgbClr val="003087"/>
                </a:solidFill>
                <a:latin typeface="Arial"/>
                <a:ea typeface="+mn-ea"/>
                <a:cs typeface="+mn-cs"/>
              </a:rPr>
              <a:t>to maximize capture, with </a:t>
            </a:r>
            <a:r>
              <a:rPr lang="en-US" altLang="en-US" sz="1600" b="1" kern="0" dirty="0">
                <a:latin typeface="Arial"/>
                <a:ea typeface="+mn-ea"/>
                <a:cs typeface="+mn-cs"/>
              </a:rPr>
              <a:t>large aperture (2+ m) </a:t>
            </a:r>
            <a:r>
              <a:rPr lang="en-US" altLang="en-US" sz="1600" kern="0" dirty="0">
                <a:solidFill>
                  <a:srgbClr val="003087"/>
                </a:solidFill>
                <a:latin typeface="Arial"/>
                <a:ea typeface="+mn-ea"/>
                <a:cs typeface="+mn-cs"/>
              </a:rPr>
              <a:t>to allow shielding</a:t>
            </a:r>
          </a:p>
        </p:txBody>
      </p:sp>
      <p:sp>
        <p:nvSpPr>
          <p:cNvPr id="32" name="TextBox 31">
            <a:extLst>
              <a:ext uri="{FF2B5EF4-FFF2-40B4-BE49-F238E27FC236}">
                <a16:creationId xmlns:a16="http://schemas.microsoft.com/office/drawing/2014/main" id="{F61683F1-10A3-275F-35A0-A6949873FBE9}"/>
              </a:ext>
            </a:extLst>
          </p:cNvPr>
          <p:cNvSpPr txBox="1"/>
          <p:nvPr/>
        </p:nvSpPr>
        <p:spPr>
          <a:xfrm>
            <a:off x="6132848" y="-11264"/>
            <a:ext cx="2907334" cy="461665"/>
          </a:xfrm>
          <a:prstGeom prst="rect">
            <a:avLst/>
          </a:prstGeom>
          <a:noFill/>
        </p:spPr>
        <p:txBody>
          <a:bodyPr wrap="none" rtlCol="0">
            <a:spAutoFit/>
          </a:bodyPr>
          <a:lstStyle/>
          <a:p>
            <a:r>
              <a:rPr lang="en-US" dirty="0"/>
              <a:t>More in Katsuya’s talk</a:t>
            </a:r>
          </a:p>
        </p:txBody>
      </p:sp>
    </p:spTree>
    <p:extLst>
      <p:ext uri="{BB962C8B-B14F-4D97-AF65-F5344CB8AC3E}">
        <p14:creationId xmlns:p14="http://schemas.microsoft.com/office/powerpoint/2010/main" val="807055636"/>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4" id="{CB7ACBD4-1FF4-4C43-816D-7134F0E2B41D}" vid="{8773B698-5E34-8649-83D5-C6AC28019C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Fermilab_PPT_090915</Template>
  <TotalTime>69926</TotalTime>
  <Words>4597</Words>
  <Application>Microsoft Macintosh PowerPoint</Application>
  <PresentationFormat>On-screen Show (16:9)</PresentationFormat>
  <Paragraphs>703</Paragraphs>
  <Slides>60</Slides>
  <Notes>25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60</vt:i4>
      </vt:variant>
    </vt:vector>
  </HeadingPairs>
  <TitlesOfParts>
    <vt:vector size="73" baseType="lpstr">
      <vt:lpstr>Arial</vt:lpstr>
      <vt:lpstr>Avenir Book</vt:lpstr>
      <vt:lpstr>Avenir Medium</vt:lpstr>
      <vt:lpstr>Calibri</vt:lpstr>
      <vt:lpstr>Cambria Math</vt:lpstr>
      <vt:lpstr>CMSS10</vt:lpstr>
      <vt:lpstr>Gill Sans</vt:lpstr>
      <vt:lpstr>Helvetica</vt:lpstr>
      <vt:lpstr>Helvetica Neue</vt:lpstr>
      <vt:lpstr>Lucida Grande</vt:lpstr>
      <vt:lpstr>Times Roman</vt:lpstr>
      <vt:lpstr>Wingdings</vt:lpstr>
      <vt:lpstr>Fermilab_PPT_090915</vt:lpstr>
      <vt:lpstr>PowerPoint Presentation</vt:lpstr>
      <vt:lpstr>A bit of history</vt:lpstr>
      <vt:lpstr>Colliding Muons</vt:lpstr>
      <vt:lpstr>Compactness</vt:lpstr>
      <vt:lpstr>Energy Efficiency</vt:lpstr>
      <vt:lpstr>Cost: ~10 TeV pCM scale </vt:lpstr>
      <vt:lpstr>The Machine Concept</vt:lpstr>
      <vt:lpstr>The Machine Stages</vt:lpstr>
      <vt:lpstr>Proton Driver and Target Requirements  </vt:lpstr>
      <vt:lpstr>Ionization Cooling </vt:lpstr>
      <vt:lpstr>Accelerator and Collider Rings</vt:lpstr>
      <vt:lpstr> Possibilities within the US</vt:lpstr>
      <vt:lpstr>Beam Induced Background</vt:lpstr>
      <vt:lpstr>3 TeV Detector Concept</vt:lpstr>
      <vt:lpstr>Radiation Environment</vt:lpstr>
      <vt:lpstr>Tracking Detectors  </vt:lpstr>
      <vt:lpstr>Calorimeters</vt:lpstr>
      <vt:lpstr>Performance in Simulation</vt:lpstr>
      <vt:lpstr>Steps towards 10 TeV</vt:lpstr>
      <vt:lpstr>R&amp;D Activities in US and Europe:</vt:lpstr>
      <vt:lpstr>Software and Simulations</vt:lpstr>
      <vt:lpstr>Muon Collider during Snowmass</vt:lpstr>
      <vt:lpstr>International Muon Collider Collaboration</vt:lpstr>
      <vt:lpstr>Snowmass Energy Frontier Priorities </vt:lpstr>
      <vt:lpstr>US Muon Collider R&amp;D Coordination Group</vt:lpstr>
      <vt:lpstr>Preliminary US Muon Collider R&amp;D timeline </vt:lpstr>
      <vt:lpstr>P5 – Key Messages</vt:lpstr>
      <vt:lpstr>Muon Collider at Fermilab?</vt:lpstr>
      <vt:lpstr>P5 – Key Messages</vt:lpstr>
      <vt:lpstr>Summary</vt:lpstr>
      <vt:lpstr>Backup</vt:lpstr>
      <vt:lpstr>Is there a gap?</vt:lpstr>
      <vt:lpstr>We need a shift of paradigm!</vt:lpstr>
      <vt:lpstr>Many spinoffs</vt:lpstr>
      <vt:lpstr>Unique Challenges and Opportunities</vt:lpstr>
      <vt:lpstr>Snowmass Muon Collider Timeline</vt:lpstr>
      <vt:lpstr>Fastsim vs Fullsim</vt:lpstr>
      <vt:lpstr>And this is how it would look at Hanford </vt:lpstr>
      <vt:lpstr>US Muon Collider R&amp;D timeline </vt:lpstr>
      <vt:lpstr>And how it would look at Hanford? </vt:lpstr>
      <vt:lpstr>90 years of Accelerators</vt:lpstr>
      <vt:lpstr>Future Detector Needs</vt:lpstr>
      <vt:lpstr>Magnet Technology</vt:lpstr>
      <vt:lpstr>Costs </vt:lpstr>
      <vt:lpstr>Costs </vt:lpstr>
      <vt:lpstr>R&amp;D Timeline</vt:lpstr>
      <vt:lpstr>LEMMA Scheme</vt:lpstr>
      <vt:lpstr>Higgs Physics</vt:lpstr>
      <vt:lpstr>Physics BSM</vt:lpstr>
      <vt:lpstr>Physics BSM</vt:lpstr>
      <vt:lpstr>PowerPoint Presentation</vt:lpstr>
      <vt:lpstr>Muon Collider Synergies</vt:lpstr>
      <vt:lpstr>Useful References</vt:lpstr>
      <vt:lpstr>Muon Collider Challenges and Progress</vt:lpstr>
      <vt:lpstr>Muon Collider Challenges and Progress</vt:lpstr>
      <vt:lpstr>Fermilab ACE and Muon Collider</vt:lpstr>
      <vt:lpstr>Booster Replacement Scenarios</vt:lpstr>
      <vt:lpstr>Muon Collider Physics</vt:lpstr>
      <vt:lpstr>Radiation Levels </vt:lpstr>
      <vt:lpstr>Mitigation Strategy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Sergo R Jindariani</dc:creator>
  <cp:lastModifiedBy>Sergo R Jindariani</cp:lastModifiedBy>
  <cp:revision>125</cp:revision>
  <cp:lastPrinted>2014-01-20T19:40:21Z</cp:lastPrinted>
  <dcterms:created xsi:type="dcterms:W3CDTF">2022-09-12T03:36:42Z</dcterms:created>
  <dcterms:modified xsi:type="dcterms:W3CDTF">2023-12-13T15:24:53Z</dcterms:modified>
</cp:coreProperties>
</file>