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332" r:id="rId2"/>
    <p:sldId id="258" r:id="rId3"/>
    <p:sldId id="359" r:id="rId4"/>
    <p:sldId id="360" r:id="rId5"/>
    <p:sldId id="361" r:id="rId6"/>
  </p:sldIdLst>
  <p:sldSz cx="12192000" cy="6858000"/>
  <p:notesSz cx="7315200" cy="96012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25252"/>
    <a:srgbClr val="E2A616"/>
    <a:srgbClr val="CF9814"/>
    <a:srgbClr val="022543"/>
    <a:srgbClr val="07477F"/>
    <a:srgbClr val="0B62AD"/>
    <a:srgbClr val="251D7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53" autoAdjust="0"/>
    <p:restoredTop sz="94660"/>
  </p:normalViewPr>
  <p:slideViewPr>
    <p:cSldViewPr snapToGrid="0" snapToObjects="1">
      <p:cViewPr varScale="1">
        <p:scale>
          <a:sx n="88" d="100"/>
          <a:sy n="88" d="100"/>
        </p:scale>
        <p:origin x="352" y="72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r">
              <a:defRPr sz="1300"/>
            </a:lvl1pPr>
          </a:lstStyle>
          <a:p>
            <a:fld id="{2BFC5B56-155A-8A4F-A200-15510EAC000D}" type="datetime1">
              <a:rPr lang="en-US" smtClean="0"/>
              <a:t>10/17/2018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/>
            </a:lvl1pPr>
          </a:lstStyle>
          <a:p>
            <a:r>
              <a:rPr lang="en-US"/>
              <a:t>Los Alamos National Laboratory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r">
              <a:defRPr sz="1300"/>
            </a:lvl1pPr>
          </a:lstStyle>
          <a:p>
            <a:fld id="{FA3DA938-9C0B-3841-966A-9297D5C0496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109318"/>
      </p:ext>
    </p:extLst>
  </p:cSld>
  <p:clrMap bg1="lt1" tx1="dk1" bg2="lt2" tx2="dk2" accent1="accent1" accent2="accent2" accent3="accent3" accent4="accent4" accent5="accent5" accent6="accent6" hlink="hlink" folHlink="folHlink"/>
  <p:hf hdr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l">
              <a:defRPr sz="13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8" y="0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/>
          <a:lstStyle>
            <a:lvl1pPr algn="r">
              <a:defRPr sz="1300"/>
            </a:lvl1pPr>
          </a:lstStyle>
          <a:p>
            <a:fld id="{420232FE-02A3-6D41-B422-B15757ACBFED}" type="datetime1">
              <a:rPr lang="en-US" smtClean="0"/>
              <a:t>10/17/2018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57200" y="719138"/>
            <a:ext cx="64008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3" tIns="48332" rIns="96663" bIns="4833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1" y="4560571"/>
            <a:ext cx="5852160" cy="4320540"/>
          </a:xfrm>
          <a:prstGeom prst="rect">
            <a:avLst/>
          </a:prstGeom>
        </p:spPr>
        <p:txBody>
          <a:bodyPr vert="horz" lIns="96663" tIns="48332" rIns="96663" bIns="48332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l">
              <a:defRPr sz="1300"/>
            </a:lvl1pPr>
          </a:lstStyle>
          <a:p>
            <a:r>
              <a:rPr lang="en-US"/>
              <a:t>Los Alamos National Laboratory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8" y="9119473"/>
            <a:ext cx="3169920" cy="480060"/>
          </a:xfrm>
          <a:prstGeom prst="rect">
            <a:avLst/>
          </a:prstGeom>
        </p:spPr>
        <p:txBody>
          <a:bodyPr vert="horz" lIns="96663" tIns="48332" rIns="96663" bIns="48332" rtlCol="0" anchor="b"/>
          <a:lstStyle>
            <a:lvl1pPr algn="r">
              <a:defRPr sz="1300"/>
            </a:lvl1pPr>
          </a:lstStyle>
          <a:p>
            <a:fld id="{9B4268CE-33B7-7549-BEF6-7F438D74ABC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2839167"/>
      </p:ext>
    </p:extLst>
  </p:cSld>
  <p:clrMap bg1="lt1" tx1="dk1" bg2="lt2" tx2="dk2" accent1="accent1" accent2="accent2" accent3="accent3" accent4="accent4" accent5="accent5" accent6="accent6" hlink="hlink" folHlink="folHlink"/>
  <p:hf hdr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I’ve been asked to give highlights of the</a:t>
            </a:r>
            <a:r>
              <a:rPr lang="en-US" baseline="0" dirty="0" smtClean="0"/>
              <a:t> ongoing and future A&amp;E R&amp;D. A comprehensive view of all R&amp;D would extend well beyond the time allotted so I give an overview that is organized to show the framework we utilize when planning for the future.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fld id="{420232FE-02A3-6D41-B422-B15757ACBFED}" type="datetime1">
              <a:rPr lang="en-US" smtClean="0"/>
              <a:t>10/17/2018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Los Alamos National Laboratory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4268CE-33B7-7549-BEF6-7F438D74ABCA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24142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alk-in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 userDrawn="1"/>
        </p:nvSpPr>
        <p:spPr>
          <a:xfrm>
            <a:off x="-1828800" y="0"/>
            <a:ext cx="1828800" cy="1938986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NOTE</a:t>
            </a:r>
            <a:r>
              <a:rPr lang="en-US" sz="1200" b="0" dirty="0">
                <a:solidFill>
                  <a:srgbClr val="000000"/>
                </a:solidFill>
              </a:rPr>
              <a:t>: THIS IS YOUR WALK-IN SLIDE OPTION #1.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Instead of the Title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Slide, display this slide on the venue screen while your audience is arriving.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</a:t>
            </a:r>
            <a:r>
              <a:rPr lang="en-US" sz="1200" b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title slide.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endParaRPr lang="en-US" sz="1200" dirty="0">
              <a:solidFill>
                <a:srgbClr val="000000"/>
              </a:solidFill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0" y="6309670"/>
            <a:ext cx="12192000" cy="55957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D0C2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15885" y="969493"/>
            <a:ext cx="7315200" cy="3657600"/>
          </a:xfrm>
          <a:prstGeom prst="rect">
            <a:avLst/>
          </a:prstGeom>
        </p:spPr>
      </p:pic>
      <p:grpSp>
        <p:nvGrpSpPr>
          <p:cNvPr id="7" name="Group 6"/>
          <p:cNvGrpSpPr/>
          <p:nvPr userDrawn="1"/>
        </p:nvGrpSpPr>
        <p:grpSpPr>
          <a:xfrm>
            <a:off x="6096000" y="6309670"/>
            <a:ext cx="6096000" cy="506013"/>
            <a:chOff x="6096000" y="5966277"/>
            <a:chExt cx="6096000" cy="506013"/>
          </a:xfrm>
        </p:grpSpPr>
        <p:sp>
          <p:nvSpPr>
            <p:cNvPr id="8" name="Rectangle 7"/>
            <p:cNvSpPr>
              <a:spLocks noChangeArrowheads="1"/>
            </p:cNvSpPr>
            <p:nvPr userDrawn="1"/>
          </p:nvSpPr>
          <p:spPr bwMode="auto">
            <a:xfrm>
              <a:off x="6096000" y="6287624"/>
              <a:ext cx="6096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</a:rPr>
                <a:t>Operated by Los Alamos National Security, LLC for the U.S. Department of Energy's NNSA</a:t>
              </a:r>
            </a:p>
          </p:txBody>
        </p:sp>
        <p:pic>
          <p:nvPicPr>
            <p:cNvPr id="9" name="Picture 8" descr="NNSA_80%.ai"/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116" t="44234" r="25200" b="40485"/>
            <a:stretch/>
          </p:blipFill>
          <p:spPr>
            <a:xfrm>
              <a:off x="10783406" y="5966277"/>
              <a:ext cx="1281735" cy="3858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6999199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6491818"/>
            <a:ext cx="12192000" cy="3661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 userDrawn="1"/>
        </p:nvSpPr>
        <p:spPr>
          <a:xfrm flipV="1">
            <a:off x="0" y="0"/>
            <a:ext cx="12192000" cy="985093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-11364"/>
            <a:ext cx="10972800" cy="996457"/>
          </a:xfrm>
          <a:prstGeom prst="rect">
            <a:avLst/>
          </a:prstGeom>
        </p:spPr>
        <p:txBody>
          <a:bodyPr vert="horz"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497D45A-E2C2-5444-8727-94AA467EBF1A}" type="datetime1">
              <a:rPr lang="en-US" smtClean="0"/>
              <a:pPr/>
              <a:t>10/17/2018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131636"/>
            <a:ext cx="10972800" cy="51941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15082814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LANL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 flipV="1">
            <a:off x="0" y="-11364"/>
            <a:ext cx="12192000" cy="395188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7" name="Rectangle 6"/>
          <p:cNvSpPr/>
          <p:nvPr userDrawn="1"/>
        </p:nvSpPr>
        <p:spPr>
          <a:xfrm>
            <a:off x="0" y="6491818"/>
            <a:ext cx="12192000" cy="3661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E497D45A-E2C2-5444-8727-94AA467EBF1A}" type="datetime1">
              <a:rPr lang="en-US" smtClean="0"/>
              <a:pPr/>
              <a:t>10/17/2018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131636"/>
            <a:ext cx="10972800" cy="51941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lvl2pPr>
              <a:defRPr>
                <a:solidFill>
                  <a:srgbClr val="FFFFFF"/>
                </a:solidFill>
              </a:defRPr>
            </a:lvl2pPr>
            <a:lvl3pPr>
              <a:defRPr>
                <a:solidFill>
                  <a:srgbClr val="FFFFFF"/>
                </a:solidFill>
              </a:defRPr>
            </a:lvl3pPr>
            <a:lvl4pPr>
              <a:defRPr>
                <a:solidFill>
                  <a:srgbClr val="FFFFFF"/>
                </a:solidFill>
              </a:defRPr>
            </a:lvl4pPr>
            <a:lvl5pPr>
              <a:defRPr>
                <a:solidFill>
                  <a:srgbClr val="FFFFFF"/>
                </a:solidFill>
              </a:defRPr>
            </a:lvl5pPr>
          </a:lstStyle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83822"/>
            <a:ext cx="10972800" cy="60127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</p:spTree>
    <p:extLst/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hoto statemen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14"/>
          <p:cNvSpPr>
            <a:spLocks noGrp="1"/>
          </p:cNvSpPr>
          <p:nvPr>
            <p:ph type="pic" sz="quarter" idx="15" hasCustomPrompt="1"/>
          </p:nvPr>
        </p:nvSpPr>
        <p:spPr>
          <a:xfrm>
            <a:off x="0" y="275171"/>
            <a:ext cx="12192000" cy="6308195"/>
          </a:xfrm>
          <a:prstGeom prst="rect">
            <a:avLst/>
          </a:prstGeom>
        </p:spPr>
        <p:txBody>
          <a:bodyPr vert="horz" lIns="91433" tIns="45717" rIns="91433" bIns="45717" anchor="ctr"/>
          <a:lstStyle>
            <a:lvl1pPr marL="0" marR="0" indent="0" algn="ctr" defTabSz="457164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lang="en-US" sz="1500" smtClean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icon to insert photo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 hasCustomPrompt="1"/>
          </p:nvPr>
        </p:nvSpPr>
        <p:spPr>
          <a:xfrm>
            <a:off x="0" y="3656395"/>
            <a:ext cx="12192000" cy="461659"/>
          </a:xfrm>
          <a:prstGeom prst="rect">
            <a:avLst/>
          </a:prstGeom>
          <a:solidFill>
            <a:srgbClr val="0B62AD">
              <a:alpha val="70000"/>
            </a:srgbClr>
          </a:solidFill>
          <a:ln>
            <a:noFill/>
          </a:ln>
        </p:spPr>
        <p:txBody>
          <a:bodyPr vert="horz" wrap="square" lIns="91433" tIns="45717" rIns="91433" bIns="45717">
            <a:spAutoFit/>
          </a:bodyPr>
          <a:lstStyle>
            <a:lvl1pPr algn="ctr">
              <a:defRPr sz="24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add statement</a:t>
            </a:r>
          </a:p>
        </p:txBody>
      </p:sp>
      <p:sp>
        <p:nvSpPr>
          <p:cNvPr id="29" name="Rectangle 28"/>
          <p:cNvSpPr/>
          <p:nvPr userDrawn="1"/>
        </p:nvSpPr>
        <p:spPr>
          <a:xfrm>
            <a:off x="-156094" y="1337847"/>
            <a:ext cx="134891" cy="403105"/>
          </a:xfrm>
          <a:prstGeom prst="rect">
            <a:avLst/>
          </a:prstGeom>
          <a:solidFill>
            <a:srgbClr val="2682C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0" name="Rectangle 29"/>
          <p:cNvSpPr/>
          <p:nvPr userDrawn="1"/>
        </p:nvSpPr>
        <p:spPr>
          <a:xfrm>
            <a:off x="-156094" y="1740951"/>
            <a:ext cx="134891" cy="403105"/>
          </a:xfrm>
          <a:prstGeom prst="rect">
            <a:avLst/>
          </a:prstGeom>
          <a:solidFill>
            <a:srgbClr val="EA77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1" name="Rectangle 30"/>
          <p:cNvSpPr/>
          <p:nvPr userDrawn="1"/>
        </p:nvSpPr>
        <p:spPr>
          <a:xfrm>
            <a:off x="-156094" y="2144055"/>
            <a:ext cx="134891" cy="403105"/>
          </a:xfrm>
          <a:prstGeom prst="rect">
            <a:avLst/>
          </a:prstGeom>
          <a:solidFill>
            <a:srgbClr val="F4482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2" name="Rectangle 31"/>
          <p:cNvSpPr/>
          <p:nvPr userDrawn="1"/>
        </p:nvSpPr>
        <p:spPr>
          <a:xfrm>
            <a:off x="-156094" y="2547160"/>
            <a:ext cx="134891" cy="403105"/>
          </a:xfrm>
          <a:prstGeom prst="rect">
            <a:avLst/>
          </a:prstGeom>
          <a:solidFill>
            <a:srgbClr val="22935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3" name="Rectangle 32"/>
          <p:cNvSpPr/>
          <p:nvPr userDrawn="1"/>
        </p:nvSpPr>
        <p:spPr>
          <a:xfrm>
            <a:off x="-156094" y="3"/>
            <a:ext cx="134891" cy="403105"/>
          </a:xfrm>
          <a:prstGeom prst="rect">
            <a:avLst/>
          </a:prstGeom>
          <a:solidFill>
            <a:srgbClr val="0D0E2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4" name="Rectangle 33"/>
          <p:cNvSpPr/>
          <p:nvPr userDrawn="1"/>
        </p:nvSpPr>
        <p:spPr>
          <a:xfrm>
            <a:off x="-156094" y="403107"/>
            <a:ext cx="134891" cy="403105"/>
          </a:xfrm>
          <a:prstGeom prst="rect">
            <a:avLst/>
          </a:prstGeom>
          <a:solidFill>
            <a:srgbClr val="F8B61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35" name="Rectangle 34"/>
          <p:cNvSpPr/>
          <p:nvPr userDrawn="1"/>
        </p:nvSpPr>
        <p:spPr>
          <a:xfrm>
            <a:off x="-156094" y="872774"/>
            <a:ext cx="134891" cy="40310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3536585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12053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US" dirty="0"/>
              <a:t>Your headline should be a full sentence summary</a:t>
            </a:r>
          </a:p>
        </p:txBody>
      </p:sp>
    </p:spTree>
    <p:extLst>
      <p:ext uri="{BB962C8B-B14F-4D97-AF65-F5344CB8AC3E}">
        <p14:creationId xmlns:p14="http://schemas.microsoft.com/office/powerpoint/2010/main" val="221936283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 marL="342891" indent="-342891">
              <a:buClrTx/>
              <a:buFont typeface="Lucida Grande"/>
              <a:buChar char="»"/>
              <a:defRPr b="1">
                <a:solidFill>
                  <a:schemeClr val="tx1"/>
                </a:solidFill>
              </a:defRPr>
            </a:lvl1pPr>
            <a:lvl2pPr marL="742932" indent="-285744">
              <a:buClrTx/>
              <a:buFont typeface="Lucida Grande"/>
              <a:buChar char="»"/>
              <a:defRPr>
                <a:solidFill>
                  <a:schemeClr val="tx1"/>
                </a:solidFill>
              </a:defRPr>
            </a:lvl2pPr>
            <a:lvl3pPr marL="1142971" indent="-228594">
              <a:buClrTx/>
              <a:buFont typeface="Lucida Grande"/>
              <a:buChar char="»"/>
              <a:defRPr>
                <a:solidFill>
                  <a:schemeClr val="tx1"/>
                </a:solidFill>
              </a:defRPr>
            </a:lvl3pPr>
            <a:lvl4pPr marL="1600160" indent="-228594">
              <a:buClrTx/>
              <a:buFont typeface="Lucida Grande"/>
              <a:buChar char="»"/>
              <a:defRPr>
                <a:solidFill>
                  <a:schemeClr val="tx1"/>
                </a:solidFill>
              </a:defRPr>
            </a:lvl4pPr>
            <a:lvl5pPr marL="2057349" indent="-228594">
              <a:buClrTx/>
              <a:buFont typeface="Lucida Grande"/>
              <a:buChar char="»"/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546087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280A3-E0B9-4F43-9CEF-11321DCE62ED}" type="datetimeFigureOut">
              <a:rPr lang="en-US"/>
              <a:pPr>
                <a:defRPr/>
              </a:pPr>
              <a:t>10/17/2018</a:t>
            </a:fld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CCF3D05-A73E-49E5-8A49-4AB265A00FA0}" type="slidenum">
              <a:rPr lang="en-US" altLang="en-US"/>
              <a:pPr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2910264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/>
              <a:t>Slide </a:t>
            </a:r>
            <a:fld id="{2651EAAB-5D0D-473B-859D-C18D8179491F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pPr algn="ctr"/>
            <a:r>
              <a:rPr lang="en-US"/>
              <a:t>LA-UR-16-XXXXX</a:t>
            </a:r>
            <a:endParaRPr lang="en-US" dirty="0"/>
          </a:p>
        </p:txBody>
      </p:sp>
      <p:sp>
        <p:nvSpPr>
          <p:cNvPr id="6" name="Picture Placeholder 5"/>
          <p:cNvSpPr>
            <a:spLocks noGrp="1"/>
          </p:cNvSpPr>
          <p:nvPr>
            <p:ph type="pic" sz="quarter" idx="12"/>
          </p:nvPr>
        </p:nvSpPr>
        <p:spPr>
          <a:xfrm>
            <a:off x="609600" y="1600200"/>
            <a:ext cx="5384800" cy="4419600"/>
          </a:xfrm>
        </p:spPr>
        <p:txBody>
          <a:bodyPr/>
          <a:lstStyle/>
          <a:p>
            <a:r>
              <a:rPr lang="en-US"/>
              <a:t>Click icon to add picture</a:t>
            </a:r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3" hasCustomPrompt="1"/>
          </p:nvPr>
        </p:nvSpPr>
        <p:spPr>
          <a:xfrm>
            <a:off x="6197600" y="1600200"/>
            <a:ext cx="5384800" cy="4419600"/>
          </a:xfrm>
        </p:spPr>
        <p:txBody>
          <a:bodyPr/>
          <a:lstStyle>
            <a:lvl1pPr>
              <a:spcBef>
                <a:spcPts val="0"/>
              </a:spcBef>
              <a:spcAft>
                <a:spcPts val="600"/>
              </a:spcAft>
              <a:defRPr/>
            </a:lvl1pPr>
            <a:lvl2pPr>
              <a:spcBef>
                <a:spcPts val="0"/>
              </a:spcBef>
              <a:spcAft>
                <a:spcPts val="600"/>
              </a:spcAft>
              <a:defRPr/>
            </a:lvl2pPr>
            <a:lvl3pPr marL="1031875" indent="-350838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lvl3pPr>
            <a:lvl4pPr marL="1374775" indent="-342900">
              <a:spcBef>
                <a:spcPts val="0"/>
              </a:spcBef>
              <a:spcAft>
                <a:spcPts val="600"/>
              </a:spcAft>
              <a:buFont typeface="Arial" panose="020B0604020202020204" pitchFamily="34" charset="0"/>
              <a:buChar char="–"/>
              <a:defRPr/>
            </a:lvl4pPr>
            <a:lvl5pPr marL="1830388" indent="-225425">
              <a:spcBef>
                <a:spcPts val="0"/>
              </a:spcBef>
              <a:spcAft>
                <a:spcPts val="600"/>
              </a:spcAft>
              <a:buFont typeface="Wingdings" panose="05000000000000000000" pitchFamily="2" charset="2"/>
              <a:buChar char="§"/>
              <a:defRPr/>
            </a:lvl5pPr>
          </a:lstStyle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>
            <a:noAutofit/>
          </a:bodyPr>
          <a:lstStyle/>
          <a:p>
            <a:r>
              <a:rPr lang="en-US" dirty="0"/>
              <a:t>Click to add title</a:t>
            </a:r>
          </a:p>
        </p:txBody>
      </p:sp>
    </p:spTree>
    <p:extLst>
      <p:ext uri="{BB962C8B-B14F-4D97-AF65-F5344CB8AC3E}">
        <p14:creationId xmlns:p14="http://schemas.microsoft.com/office/powerpoint/2010/main" val="35473248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Walk-in slide - Photo O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 userDrawn="1"/>
        </p:nvSpPr>
        <p:spPr>
          <a:xfrm>
            <a:off x="0" y="6309670"/>
            <a:ext cx="12192000" cy="559576"/>
          </a:xfrm>
          <a:prstGeom prst="rect">
            <a:avLst/>
          </a:prstGeom>
          <a:solidFill>
            <a:sysClr val="window" lastClr="FFFFFF"/>
          </a:solidFill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>
              <a:ln>
                <a:noFill/>
              </a:ln>
              <a:solidFill>
                <a:srgbClr val="0D0C2E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1" name="Rectangle 10"/>
          <p:cNvSpPr>
            <a:spLocks noChangeArrowheads="1"/>
          </p:cNvSpPr>
          <p:nvPr userDrawn="1"/>
        </p:nvSpPr>
        <p:spPr bwMode="auto">
          <a:xfrm>
            <a:off x="6096000" y="6647649"/>
            <a:ext cx="6096000" cy="184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</a:defRPr>
            </a:lvl9pPr>
          </a:lstStyle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en-US" sz="600" b="0" i="0" u="none" strike="noStrike" kern="0" cap="none" spc="0" normalizeH="0" baseline="0" noProof="0" dirty="0">
                <a:ln>
                  <a:noFill/>
                </a:ln>
                <a:solidFill>
                  <a:srgbClr val="666666"/>
                </a:solidFill>
                <a:effectLst/>
                <a:uLnTx/>
                <a:uFillTx/>
                <a:latin typeface="Arial" pitchFamily="34" charset="0"/>
                <a:ea typeface="ＭＳ Ｐゴシック" pitchFamily="34" charset="-128"/>
              </a:rPr>
              <a:t>Operated by Los Alamos National Security, LLC for the U.S. Department of Energy's NNSA</a:t>
            </a:r>
          </a:p>
        </p:txBody>
      </p:sp>
      <p:pic>
        <p:nvPicPr>
          <p:cNvPr id="12" name="Picture 11" descr="NNSA_80%.ai"/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9116" t="44234" r="25200" b="40485"/>
          <a:stretch/>
        </p:blipFill>
        <p:spPr>
          <a:xfrm>
            <a:off x="10783406" y="6326302"/>
            <a:ext cx="1281735" cy="385862"/>
          </a:xfrm>
          <a:prstGeom prst="rect">
            <a:avLst/>
          </a:prstGeom>
        </p:spPr>
      </p:pic>
      <p:sp>
        <p:nvSpPr>
          <p:cNvPr id="4" name="Picture Placeholder 3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-10160"/>
            <a:ext cx="7112000" cy="6319520"/>
          </a:xfrm>
          <a:prstGeom prst="rect">
            <a:avLst/>
          </a:prstGeom>
        </p:spPr>
        <p:txBody>
          <a:bodyPr vert="horz" anchor="ctr"/>
          <a:lstStyle>
            <a:lvl1pPr marL="0" indent="0" algn="ctr">
              <a:buNone/>
              <a:defRPr sz="1800" baseline="0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Click icon to insert photo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7845780" y="3291843"/>
            <a:ext cx="396239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indent="0" algn="ctr" defTabSz="457164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400" b="0" i="0" dirty="0">
                <a:solidFill>
                  <a:schemeClr val="bg1">
                    <a:alpha val="75000"/>
                  </a:schemeClr>
                </a:solidFill>
                <a:latin typeface="Arial"/>
                <a:cs typeface="Arial"/>
              </a:rPr>
              <a:t>Delivering science and technology</a:t>
            </a:r>
            <a:r>
              <a:rPr lang="en-US" sz="1400" b="0" i="0" baseline="0" dirty="0">
                <a:solidFill>
                  <a:schemeClr val="bg1">
                    <a:alpha val="75000"/>
                  </a:schemeClr>
                </a:solidFill>
                <a:latin typeface="Arial"/>
                <a:cs typeface="Arial"/>
              </a:rPr>
              <a:t/>
            </a:r>
            <a:br>
              <a:rPr lang="en-US" sz="1400" b="0" i="0" baseline="0" dirty="0">
                <a:solidFill>
                  <a:schemeClr val="bg1">
                    <a:alpha val="75000"/>
                  </a:schemeClr>
                </a:solidFill>
                <a:latin typeface="Arial"/>
                <a:cs typeface="Arial"/>
              </a:rPr>
            </a:br>
            <a:r>
              <a:rPr lang="en-US" sz="1400" b="0" i="0" baseline="0" dirty="0">
                <a:solidFill>
                  <a:schemeClr val="bg1">
                    <a:alpha val="75000"/>
                  </a:schemeClr>
                </a:solidFill>
                <a:latin typeface="Arial"/>
                <a:cs typeface="Arial"/>
              </a:rPr>
              <a:t>to protect our nation</a:t>
            </a:r>
            <a:br>
              <a:rPr lang="en-US" sz="1400" b="0" i="0" baseline="0" dirty="0">
                <a:solidFill>
                  <a:schemeClr val="bg1">
                    <a:alpha val="75000"/>
                  </a:schemeClr>
                </a:solidFill>
                <a:latin typeface="Arial"/>
                <a:cs typeface="Arial"/>
              </a:rPr>
            </a:br>
            <a:r>
              <a:rPr lang="en-US" sz="1400" b="0" i="0" baseline="0" dirty="0">
                <a:solidFill>
                  <a:schemeClr val="bg1">
                    <a:alpha val="75000"/>
                  </a:schemeClr>
                </a:solidFill>
                <a:latin typeface="Arial"/>
                <a:cs typeface="Arial"/>
              </a:rPr>
              <a:t>and promote world stability</a:t>
            </a:r>
          </a:p>
          <a:p>
            <a:pPr algn="ctr"/>
            <a:endParaRPr lang="en-US" sz="1400" dirty="0">
              <a:solidFill>
                <a:srgbClr val="FFFFFF">
                  <a:alpha val="75000"/>
                </a:srgbClr>
              </a:solidFill>
              <a:latin typeface="Arial"/>
              <a:cs typeface="Arial"/>
            </a:endParaRPr>
          </a:p>
        </p:txBody>
      </p:sp>
      <p:sp>
        <p:nvSpPr>
          <p:cNvPr id="14" name="TextBox 13"/>
          <p:cNvSpPr txBox="1"/>
          <p:nvPr userDrawn="1"/>
        </p:nvSpPr>
        <p:spPr>
          <a:xfrm>
            <a:off x="-1919110" y="4"/>
            <a:ext cx="1919111" cy="2308318"/>
          </a:xfrm>
          <a:prstGeom prst="rect">
            <a:avLst/>
          </a:prstGeom>
          <a:noFill/>
        </p:spPr>
        <p:txBody>
          <a:bodyPr wrap="square" lIns="91433" tIns="45717" rIns="91433" bIns="45717" rtlCol="0">
            <a:spAutoFit/>
          </a:bodyPr>
          <a:lstStyle/>
          <a:p>
            <a:r>
              <a:rPr lang="en-US" sz="1200" b="1" dirty="0">
                <a:solidFill>
                  <a:srgbClr val="000000"/>
                </a:solidFill>
              </a:rPr>
              <a:t>NOTE</a:t>
            </a:r>
            <a:r>
              <a:rPr lang="en-US" sz="1200" b="0" dirty="0">
                <a:solidFill>
                  <a:srgbClr val="000000"/>
                </a:solidFill>
              </a:rPr>
              <a:t>: THIS IS YOUR WALK</a:t>
            </a:r>
            <a:r>
              <a:rPr lang="en-US" sz="1200" b="0" baseline="0" dirty="0">
                <a:solidFill>
                  <a:srgbClr val="000000"/>
                </a:solidFill>
              </a:rPr>
              <a:t>-IN </a:t>
            </a:r>
            <a:r>
              <a:rPr lang="en-US" sz="1200" b="0" dirty="0">
                <a:solidFill>
                  <a:srgbClr val="000000"/>
                </a:solidFill>
              </a:rPr>
              <a:t>SLIDE OPTION #2.</a:t>
            </a:r>
            <a:r>
              <a:rPr lang="en-US" sz="1200" b="0" baseline="0" dirty="0">
                <a:solidFill>
                  <a:srgbClr val="000000"/>
                </a:solidFill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Instead of the Title</a:t>
            </a:r>
            <a:r>
              <a:rPr lang="en-US" sz="1200" kern="1200" baseline="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Slide, display this slide on the venue screen while your audience is arriving. </a:t>
            </a:r>
          </a:p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This is </a:t>
            </a:r>
            <a:r>
              <a:rPr lang="en-US" sz="1200" b="1" u="none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not</a:t>
            </a: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title slide. </a:t>
            </a:r>
            <a:b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</a:br>
            <a:r>
              <a:rPr lang="en-US" sz="1200" dirty="0">
                <a:effectLst/>
              </a:rPr>
              <a:t/>
            </a:r>
            <a:br>
              <a:rPr lang="en-US" sz="1200" dirty="0">
                <a:effectLst/>
              </a:rPr>
            </a:br>
            <a:r>
              <a:rPr lang="en-US" sz="12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Use only a high-resolution photograph.</a:t>
            </a:r>
            <a:endParaRPr lang="en-US" sz="1200" dirty="0">
              <a:solidFill>
                <a:srgbClr val="000000"/>
              </a:solidFill>
            </a:endParaRPr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86609" y="815061"/>
            <a:ext cx="4282876" cy="2141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451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>
            <a:off x="0" y="1632432"/>
            <a:ext cx="12192000" cy="489749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1219200" y="2"/>
            <a:ext cx="10363200" cy="1633361"/>
          </a:xfrm>
          <a:prstGeom prst="rect">
            <a:avLst/>
          </a:prstGeom>
        </p:spPr>
        <p:txBody>
          <a:bodyPr lIns="91433" tIns="45717" rIns="91433" bIns="45717" anchor="b"/>
          <a:lstStyle>
            <a:lvl1pPr algn="r">
              <a:defRPr sz="3600" b="0" i="0">
                <a:solidFill>
                  <a:srgbClr val="FFFFFF"/>
                </a:solidFill>
                <a:latin typeface="+mj-lt"/>
              </a:defRPr>
            </a:lvl1pPr>
          </a:lstStyle>
          <a:p>
            <a:pPr algn="r"/>
            <a:r>
              <a:rPr lang="en-US" b="1" dirty="0">
                <a:solidFill>
                  <a:schemeClr val="bg1"/>
                </a:solidFill>
              </a:rPr>
              <a:t>Click to add title</a:t>
            </a:r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858000" y="3798488"/>
            <a:ext cx="4724400" cy="728290"/>
          </a:xfrm>
          <a:prstGeom prst="rect">
            <a:avLst/>
          </a:prstGeom>
        </p:spPr>
        <p:txBody>
          <a:bodyPr vert="horz" lIns="91433" tIns="45717" rIns="91433" bIns="45717" anchor="b"/>
          <a:lstStyle>
            <a:lvl1pPr marL="0" indent="0" algn="r">
              <a:buNone/>
              <a:defRPr sz="1800" b="1">
                <a:solidFill>
                  <a:schemeClr val="tx1"/>
                </a:solidFill>
              </a:defRPr>
            </a:lvl1pPr>
            <a:lvl2pPr marL="457164" indent="0">
              <a:buNone/>
              <a:defRPr sz="2400" b="1">
                <a:solidFill>
                  <a:schemeClr val="tx1"/>
                </a:solidFill>
              </a:defRPr>
            </a:lvl2pPr>
            <a:lvl3pPr marL="914327" indent="0">
              <a:buNone/>
              <a:defRPr sz="2400" b="1">
                <a:solidFill>
                  <a:schemeClr val="tx1"/>
                </a:solidFill>
              </a:defRPr>
            </a:lvl3pPr>
            <a:lvl4pPr marL="1371491" indent="0">
              <a:buNone/>
              <a:defRPr sz="2400" b="1">
                <a:solidFill>
                  <a:schemeClr val="tx1"/>
                </a:solidFill>
              </a:defRPr>
            </a:lvl4pPr>
            <a:lvl5pPr marL="1828654" indent="0">
              <a:buNone/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presenter/s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858000" y="4527560"/>
            <a:ext cx="4724400" cy="752592"/>
          </a:xfrm>
          <a:prstGeom prst="rect">
            <a:avLst/>
          </a:prstGeom>
        </p:spPr>
        <p:txBody>
          <a:bodyPr vert="horz" lIns="91433" tIns="45717" rIns="91433" bIns="45717"/>
          <a:lstStyle>
            <a:lvl1pPr marL="0" indent="0" algn="r">
              <a:buNone/>
              <a:defRPr sz="1400" b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219200" y="1632434"/>
            <a:ext cx="10363200" cy="1088908"/>
          </a:xfrm>
          <a:prstGeom prst="rect">
            <a:avLst/>
          </a:prstGeom>
        </p:spPr>
        <p:txBody>
          <a:bodyPr vert="horz" lIns="91433" tIns="45717" rIns="91433" bIns="45717"/>
          <a:lstStyle>
            <a:lvl1pPr marL="0" indent="0" algn="r">
              <a:buNone/>
              <a:defRPr sz="2400">
                <a:solidFill>
                  <a:schemeClr val="tx1"/>
                </a:solidFill>
              </a:defRPr>
            </a:lvl1pPr>
            <a:lvl2pPr marL="457164" indent="0" algn="r">
              <a:buNone/>
              <a:defRPr sz="3600"/>
            </a:lvl2pPr>
            <a:lvl3pPr marL="914327" indent="0" algn="r">
              <a:buNone/>
              <a:defRPr sz="3600"/>
            </a:lvl3pPr>
            <a:lvl4pPr marL="1371491" indent="0" algn="r">
              <a:buNone/>
              <a:defRPr sz="3600"/>
            </a:lvl4pPr>
            <a:lvl5pPr marL="1828654" indent="0" algn="r">
              <a:buNone/>
              <a:defRPr sz="3600"/>
            </a:lvl5pPr>
          </a:lstStyle>
          <a:p>
            <a:pPr lvl="0"/>
            <a:r>
              <a:rPr lang="en-US" dirty="0"/>
              <a:t>Click to add subtitle/venue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9595559" y="6529924"/>
            <a:ext cx="2596444" cy="316091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sz="800" baseline="0">
                <a:solidFill>
                  <a:srgbClr val="FFFFFF"/>
                </a:solidFill>
              </a:defRPr>
            </a:lvl1pPr>
          </a:lstStyle>
          <a:p>
            <a:pPr lvl="0"/>
            <a:r>
              <a:rPr lang="en-US" dirty="0"/>
              <a:t>Click to add LA-UR# </a:t>
            </a:r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3908534"/>
            <a:ext cx="4415246" cy="1990643"/>
          </a:xfrm>
          <a:prstGeom prst="rect">
            <a:avLst/>
          </a:prstGeom>
        </p:spPr>
      </p:pic>
      <p:grpSp>
        <p:nvGrpSpPr>
          <p:cNvPr id="2" name="Group 1"/>
          <p:cNvGrpSpPr/>
          <p:nvPr userDrawn="1"/>
        </p:nvGrpSpPr>
        <p:grpSpPr>
          <a:xfrm>
            <a:off x="6096000" y="5966277"/>
            <a:ext cx="6096000" cy="506013"/>
            <a:chOff x="6096000" y="5966277"/>
            <a:chExt cx="6096000" cy="506013"/>
          </a:xfrm>
        </p:grpSpPr>
        <p:sp>
          <p:nvSpPr>
            <p:cNvPr id="14" name="Rectangle 13"/>
            <p:cNvSpPr>
              <a:spLocks noChangeArrowheads="1"/>
            </p:cNvSpPr>
            <p:nvPr userDrawn="1"/>
          </p:nvSpPr>
          <p:spPr bwMode="auto">
            <a:xfrm>
              <a:off x="6096000" y="6287624"/>
              <a:ext cx="6096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rgbClr val="666666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</a:rPr>
                <a:t>Operated by Los Alamos National Security, LLC for the U.S. Department of Energy's NNSA</a:t>
              </a:r>
            </a:p>
          </p:txBody>
        </p:sp>
        <p:pic>
          <p:nvPicPr>
            <p:cNvPr id="15" name="Picture 14" descr="NNSA_80%.ai"/>
            <p:cNvPicPr>
              <a:picLocks noChangeAspect="1"/>
            </p:cNvPicPr>
            <p:nvPr userDrawn="1"/>
          </p:nvPicPr>
          <p:blipFill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116" t="44234" r="25200" b="40485"/>
            <a:stretch/>
          </p:blipFill>
          <p:spPr>
            <a:xfrm>
              <a:off x="10783406" y="5966277"/>
              <a:ext cx="1281735" cy="38586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339919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85093"/>
            <a:ext cx="12192000" cy="55077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"/>
            <a:ext cx="10972800" cy="985093"/>
          </a:xfrm>
          <a:prstGeom prst="rect">
            <a:avLst/>
          </a:prstGeom>
        </p:spPr>
        <p:txBody>
          <a:bodyPr anchor="ctr"/>
          <a:lstStyle/>
          <a:p>
            <a:r>
              <a:rPr lang="en-US" dirty="0"/>
              <a:t>Click to edit agenda title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C695E-3847-284B-804A-F0C0441E204C}" type="datetime1">
              <a:rPr lang="en-US" smtClean="0"/>
              <a:t>10/17/2018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175024" y="1131636"/>
            <a:ext cx="0" cy="5194128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860803" y="1131637"/>
            <a:ext cx="2156884" cy="381074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/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3860803" y="1512712"/>
            <a:ext cx="2156884" cy="381074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 b="0"/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time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3860803" y="2223912"/>
            <a:ext cx="2156884" cy="381074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 b="0"/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location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00800" y="1131636"/>
            <a:ext cx="5181600" cy="51941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agenda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9" name="Picture 1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3908534"/>
            <a:ext cx="4415246" cy="19906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02526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L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985093"/>
            <a:ext cx="12192000" cy="550778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"/>
            <a:ext cx="10972800" cy="985093"/>
          </a:xfrm>
          <a:prstGeom prst="rect">
            <a:avLst/>
          </a:prstGeom>
        </p:spPr>
        <p:txBody>
          <a:bodyPr anchor="ctr"/>
          <a:lstStyle/>
          <a:p>
            <a:r>
              <a:rPr lang="en-US" dirty="0"/>
              <a:t>Click to edit title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10/17/2018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8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131636"/>
            <a:ext cx="10972800" cy="51941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0682899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ANL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0" y="383824"/>
            <a:ext cx="12192000" cy="610905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CD5A60-AEBD-CD41-AE13-C139EF5F076B}" type="datetime1">
              <a:rPr lang="en-US" smtClean="0"/>
              <a:t>10/17/2018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383822"/>
            <a:ext cx="10972800" cy="601272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title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 hasCustomPrompt="1"/>
          </p:nvPr>
        </p:nvSpPr>
        <p:spPr>
          <a:xfrm>
            <a:off x="609600" y="1131636"/>
            <a:ext cx="10972800" cy="519412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/>
              <a:t>Click to edit content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41419988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 userDrawn="1"/>
        </p:nvSpPr>
        <p:spPr>
          <a:xfrm flipV="1">
            <a:off x="0" y="-1818"/>
            <a:ext cx="12192000" cy="1693051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4" name="Rectangle 13"/>
          <p:cNvSpPr/>
          <p:nvPr userDrawn="1"/>
        </p:nvSpPr>
        <p:spPr>
          <a:xfrm flipV="1">
            <a:off x="0" y="6529924"/>
            <a:ext cx="12192000" cy="32807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0" name="Text Placeholder 2"/>
          <p:cNvSpPr>
            <a:spLocks noGrp="1"/>
          </p:cNvSpPr>
          <p:nvPr>
            <p:ph type="body" sz="quarter" idx="11" hasCustomPrompt="1"/>
          </p:nvPr>
        </p:nvSpPr>
        <p:spPr>
          <a:xfrm>
            <a:off x="6858000" y="3798488"/>
            <a:ext cx="4724400" cy="728290"/>
          </a:xfrm>
          <a:prstGeom prst="rect">
            <a:avLst/>
          </a:prstGeom>
        </p:spPr>
        <p:txBody>
          <a:bodyPr vert="horz" lIns="91433" tIns="45717" rIns="91433" bIns="45717" anchor="b"/>
          <a:lstStyle>
            <a:lvl1pPr marL="0" indent="0" algn="r">
              <a:buNone/>
              <a:defRPr sz="1800" b="1">
                <a:solidFill>
                  <a:schemeClr val="bg1"/>
                </a:solidFill>
              </a:defRPr>
            </a:lvl1pPr>
            <a:lvl2pPr marL="457164" indent="0">
              <a:buNone/>
              <a:defRPr sz="2400" b="1">
                <a:solidFill>
                  <a:schemeClr val="tx1"/>
                </a:solidFill>
              </a:defRPr>
            </a:lvl2pPr>
            <a:lvl3pPr marL="914327" indent="0">
              <a:buNone/>
              <a:defRPr sz="2400" b="1">
                <a:solidFill>
                  <a:schemeClr val="tx1"/>
                </a:solidFill>
              </a:defRPr>
            </a:lvl3pPr>
            <a:lvl4pPr marL="1371491" indent="0">
              <a:buNone/>
              <a:defRPr sz="2400" b="1">
                <a:solidFill>
                  <a:schemeClr val="tx1"/>
                </a:solidFill>
              </a:defRPr>
            </a:lvl4pPr>
            <a:lvl5pPr marL="1828654" indent="0">
              <a:buNone/>
              <a:defRPr sz="2400" b="1"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/>
              <a:t>Click to add presenter/s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2" hasCustomPrompt="1"/>
          </p:nvPr>
        </p:nvSpPr>
        <p:spPr>
          <a:xfrm>
            <a:off x="6858000" y="4527560"/>
            <a:ext cx="4724400" cy="752592"/>
          </a:xfrm>
          <a:prstGeom prst="rect">
            <a:avLst/>
          </a:prstGeom>
        </p:spPr>
        <p:txBody>
          <a:bodyPr vert="horz" lIns="91433" tIns="45717" rIns="91433" bIns="45717"/>
          <a:lstStyle>
            <a:lvl1pPr marL="0" indent="0" algn="r">
              <a:buNone/>
              <a:defRPr sz="1400" b="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Click to add date</a:t>
            </a:r>
          </a:p>
        </p:txBody>
      </p:sp>
      <p:sp>
        <p:nvSpPr>
          <p:cNvPr id="12" name="Text Placeholder 6"/>
          <p:cNvSpPr>
            <a:spLocks noGrp="1"/>
          </p:cNvSpPr>
          <p:nvPr>
            <p:ph type="body" sz="quarter" idx="13" hasCustomPrompt="1"/>
          </p:nvPr>
        </p:nvSpPr>
        <p:spPr>
          <a:xfrm>
            <a:off x="1219200" y="1632434"/>
            <a:ext cx="10363200" cy="1088908"/>
          </a:xfrm>
          <a:prstGeom prst="rect">
            <a:avLst/>
          </a:prstGeom>
        </p:spPr>
        <p:txBody>
          <a:bodyPr vert="horz" lIns="91433" tIns="45717" rIns="91433" bIns="45717"/>
          <a:lstStyle>
            <a:lvl1pPr marL="0" indent="0" algn="r">
              <a:buNone/>
              <a:defRPr sz="2400">
                <a:solidFill>
                  <a:schemeClr val="bg1"/>
                </a:solidFill>
              </a:defRPr>
            </a:lvl1pPr>
            <a:lvl2pPr marL="457164" indent="0" algn="r">
              <a:buNone/>
              <a:defRPr sz="3600"/>
            </a:lvl2pPr>
            <a:lvl3pPr marL="914327" indent="0" algn="r">
              <a:buNone/>
              <a:defRPr sz="3600"/>
            </a:lvl3pPr>
            <a:lvl4pPr marL="1371491" indent="0" algn="r">
              <a:buNone/>
              <a:defRPr sz="3600"/>
            </a:lvl4pPr>
            <a:lvl5pPr marL="1828654" indent="0" algn="r">
              <a:buNone/>
              <a:defRPr sz="3600"/>
            </a:lvl5pPr>
          </a:lstStyle>
          <a:p>
            <a:pPr lvl="0"/>
            <a:r>
              <a:rPr lang="en-US" dirty="0"/>
              <a:t>Click to add subtitle/venue</a:t>
            </a:r>
          </a:p>
        </p:txBody>
      </p:sp>
      <p:sp>
        <p:nvSpPr>
          <p:cNvPr id="13" name="Text Placeholder 3"/>
          <p:cNvSpPr>
            <a:spLocks noGrp="1"/>
          </p:cNvSpPr>
          <p:nvPr>
            <p:ph type="body" sz="quarter" idx="14" hasCustomPrompt="1"/>
          </p:nvPr>
        </p:nvSpPr>
        <p:spPr>
          <a:xfrm>
            <a:off x="9595559" y="6529924"/>
            <a:ext cx="2596444" cy="316091"/>
          </a:xfrm>
          <a:prstGeom prst="rect">
            <a:avLst/>
          </a:prstGeom>
        </p:spPr>
        <p:txBody>
          <a:bodyPr vert="horz"/>
          <a:lstStyle>
            <a:lvl1pPr marL="0" indent="0" algn="r">
              <a:buNone/>
              <a:defRPr sz="800" baseline="0">
                <a:solidFill>
                  <a:schemeClr val="tx1"/>
                </a:solidFill>
              </a:defRPr>
            </a:lvl1pPr>
          </a:lstStyle>
          <a:p>
            <a:pPr lvl="0"/>
            <a:r>
              <a:rPr lang="en-US" dirty="0"/>
              <a:t>Click to add LA-UR# 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5" hasCustomPrompt="1"/>
          </p:nvPr>
        </p:nvSpPr>
        <p:spPr>
          <a:xfrm>
            <a:off x="1219200" y="0"/>
            <a:ext cx="10363200" cy="1627188"/>
          </a:xfrm>
          <a:prstGeom prst="rect">
            <a:avLst/>
          </a:prstGeom>
        </p:spPr>
        <p:txBody>
          <a:bodyPr vert="horz" lIns="91433" tIns="45717" rIns="91433" bIns="45717" anchor="b"/>
          <a:lstStyle>
            <a:lvl1pPr>
              <a:defRPr lang="en-US" sz="3600" baseline="0" smtClean="0"/>
            </a:lvl1pPr>
            <a:lvl2pPr>
              <a:defRPr lang="en-US" sz="3600" smtClean="0"/>
            </a:lvl2pPr>
            <a:lvl3pPr>
              <a:defRPr lang="en-US" sz="3600" smtClean="0"/>
            </a:lvl3pPr>
            <a:lvl4pPr>
              <a:defRPr lang="en-US" sz="3600" smtClean="0"/>
            </a:lvl4pPr>
            <a:lvl5pPr>
              <a:defRPr lang="en-US" sz="3600"/>
            </a:lvl5pPr>
          </a:lstStyle>
          <a:p>
            <a:pPr marL="0" lvl="0" indent="0" algn="r">
              <a:buNone/>
            </a:pPr>
            <a:r>
              <a:rPr lang="en-US" dirty="0"/>
              <a:t>Click to add title</a:t>
            </a:r>
          </a:p>
        </p:txBody>
      </p:sp>
      <p:grpSp>
        <p:nvGrpSpPr>
          <p:cNvPr id="18" name="Group 17"/>
          <p:cNvGrpSpPr/>
          <p:nvPr userDrawn="1"/>
        </p:nvGrpSpPr>
        <p:grpSpPr>
          <a:xfrm>
            <a:off x="6096000" y="5966277"/>
            <a:ext cx="6096000" cy="506013"/>
            <a:chOff x="6096000" y="5966277"/>
            <a:chExt cx="6096000" cy="506013"/>
          </a:xfrm>
        </p:grpSpPr>
        <p:sp>
          <p:nvSpPr>
            <p:cNvPr id="19" name="Rectangle 18"/>
            <p:cNvSpPr>
              <a:spLocks noChangeArrowheads="1"/>
            </p:cNvSpPr>
            <p:nvPr userDrawn="1"/>
          </p:nvSpPr>
          <p:spPr bwMode="auto">
            <a:xfrm>
              <a:off x="6096000" y="6287624"/>
              <a:ext cx="6096000" cy="18466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en-US" sz="600" b="0" i="0" u="none" strike="noStrike" kern="0" cap="none" spc="0" normalizeH="0" baseline="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Arial" pitchFamily="34" charset="0"/>
                  <a:ea typeface="ＭＳ Ｐゴシック" pitchFamily="34" charset="-128"/>
                </a:rPr>
                <a:t>Operated by Los Alamos National Security, LLC for the U.S. Department of Energy's NNSA</a:t>
              </a:r>
            </a:p>
          </p:txBody>
        </p:sp>
        <p:pic>
          <p:nvPicPr>
            <p:cNvPr id="20" name="Picture 19" descr="NNSA_80%.ai"/>
            <p:cNvPicPr>
              <a:picLocks noChangeAspect="1"/>
            </p:cNvPicPr>
            <p:nvPr userDrawn="1"/>
          </p:nvPicPr>
          <p:blipFill rotWithShape="1">
            <a:blip r:embed="rId2" cstate="screen">
              <a:biLevel thresh="25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116" t="44234" r="25200" b="40485"/>
            <a:stretch/>
          </p:blipFill>
          <p:spPr>
            <a:xfrm>
              <a:off x="10783406" y="5966277"/>
              <a:ext cx="1281735" cy="385862"/>
            </a:xfrm>
            <a:prstGeom prst="rect">
              <a:avLst/>
            </a:prstGeom>
          </p:spPr>
        </p:pic>
      </p:grpSp>
      <p:pic>
        <p:nvPicPr>
          <p:cNvPr id="26" name="Picture 2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97" y="3723622"/>
            <a:ext cx="4792342" cy="239617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 flipV="1">
            <a:off x="0" y="-55179"/>
            <a:ext cx="12192000" cy="104027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0" name="Rectangle 19"/>
          <p:cNvSpPr/>
          <p:nvPr userDrawn="1"/>
        </p:nvSpPr>
        <p:spPr>
          <a:xfrm flipV="1">
            <a:off x="0" y="6529924"/>
            <a:ext cx="12192000" cy="328076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3"/>
            <a:ext cx="10972800" cy="985093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FDFC695E-3847-284B-804A-F0C0441E204C}" type="datetime1">
              <a:rPr lang="en-US" smtClean="0"/>
              <a:pPr/>
              <a:t>10/17/2018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en-US"/>
              <a:t>Los Alamos National Laboratory</a:t>
            </a:r>
            <a:endParaRPr lang="en-US" dirty="0"/>
          </a:p>
        </p:txBody>
      </p:sp>
      <p:cxnSp>
        <p:nvCxnSpPr>
          <p:cNvPr id="11" name="Straight Connector 10"/>
          <p:cNvCxnSpPr/>
          <p:nvPr userDrawn="1"/>
        </p:nvCxnSpPr>
        <p:spPr>
          <a:xfrm>
            <a:off x="6175024" y="1131636"/>
            <a:ext cx="0" cy="5194128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3" name="Text Placeholder 12"/>
          <p:cNvSpPr>
            <a:spLocks noGrp="1"/>
          </p:cNvSpPr>
          <p:nvPr>
            <p:ph type="body" sz="quarter" idx="12" hasCustomPrompt="1"/>
          </p:nvPr>
        </p:nvSpPr>
        <p:spPr>
          <a:xfrm>
            <a:off x="3860803" y="1131637"/>
            <a:ext cx="2156884" cy="381074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>
                <a:solidFill>
                  <a:schemeClr val="bg1"/>
                </a:solidFill>
              </a:defRPr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date</a:t>
            </a:r>
          </a:p>
        </p:txBody>
      </p:sp>
      <p:sp>
        <p:nvSpPr>
          <p:cNvPr id="14" name="Text Placeholder 12"/>
          <p:cNvSpPr>
            <a:spLocks noGrp="1"/>
          </p:cNvSpPr>
          <p:nvPr>
            <p:ph type="body" sz="quarter" idx="13" hasCustomPrompt="1"/>
          </p:nvPr>
        </p:nvSpPr>
        <p:spPr>
          <a:xfrm>
            <a:off x="3860803" y="1512712"/>
            <a:ext cx="2156884" cy="381074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 b="0">
                <a:solidFill>
                  <a:schemeClr val="bg1"/>
                </a:solidFill>
              </a:defRPr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time</a:t>
            </a:r>
          </a:p>
        </p:txBody>
      </p:sp>
      <p:sp>
        <p:nvSpPr>
          <p:cNvPr id="15" name="Text Placeholder 12"/>
          <p:cNvSpPr>
            <a:spLocks noGrp="1"/>
          </p:cNvSpPr>
          <p:nvPr>
            <p:ph type="body" sz="quarter" idx="14" hasCustomPrompt="1"/>
          </p:nvPr>
        </p:nvSpPr>
        <p:spPr>
          <a:xfrm>
            <a:off x="3860803" y="2223912"/>
            <a:ext cx="2156884" cy="381074"/>
          </a:xfrm>
          <a:prstGeom prst="rect">
            <a:avLst/>
          </a:prstGeom>
        </p:spPr>
        <p:txBody>
          <a:bodyPr vert="horz"/>
          <a:lstStyle>
            <a:lvl1pPr marL="0" indent="0" algn="r" defTabSz="-741363">
              <a:buFont typeface="Arial"/>
              <a:buNone/>
              <a:tabLst/>
              <a:defRPr sz="1100" b="0">
                <a:solidFill>
                  <a:schemeClr val="bg1"/>
                </a:solidFill>
              </a:defRPr>
            </a:lvl1pPr>
            <a:lvl2pPr marL="231775" indent="0" defTabSz="-741363">
              <a:buNone/>
              <a:tabLst/>
              <a:defRPr sz="1050"/>
            </a:lvl2pPr>
            <a:lvl3pPr marL="455612" indent="0" defTabSz="-741363">
              <a:buNone/>
              <a:tabLst/>
              <a:defRPr sz="1000"/>
            </a:lvl3pPr>
            <a:lvl4pPr marL="681037" indent="0" defTabSz="-741363">
              <a:buNone/>
              <a:tabLst/>
              <a:defRPr sz="900"/>
            </a:lvl4pPr>
            <a:lvl5pPr marL="912813" indent="0" defTabSz="-741363">
              <a:buNone/>
              <a:tabLst/>
              <a:defRPr sz="900"/>
            </a:lvl5pPr>
          </a:lstStyle>
          <a:p>
            <a:pPr lvl="0"/>
            <a:r>
              <a:rPr lang="en-US" dirty="0"/>
              <a:t>Click to edit location</a:t>
            </a:r>
          </a:p>
        </p:txBody>
      </p:sp>
      <p:sp>
        <p:nvSpPr>
          <p:cNvPr id="12" name="Content Placeholder 2"/>
          <p:cNvSpPr>
            <a:spLocks noGrp="1"/>
          </p:cNvSpPr>
          <p:nvPr>
            <p:ph idx="1" hasCustomPrompt="1"/>
          </p:nvPr>
        </p:nvSpPr>
        <p:spPr>
          <a:xfrm>
            <a:off x="6400800" y="1131636"/>
            <a:ext cx="5181600" cy="5194128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Click to edit agenda item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797" y="3723622"/>
            <a:ext cx="4792342" cy="2396171"/>
          </a:xfrm>
          <a:prstGeom prst="rect">
            <a:avLst/>
          </a:prstGeom>
        </p:spPr>
      </p:pic>
    </p:spTree>
    <p:extLst/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609600" y="2664181"/>
            <a:ext cx="10972800" cy="985093"/>
          </a:xfrm>
          <a:prstGeom prst="rect">
            <a:avLst/>
          </a:prstGeom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Click to edit section title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CA6442-326F-BF43-9512-C754596C1A34}" type="datetime1">
              <a:rPr lang="en-US" smtClean="0"/>
              <a:t>10/17/2018</a:t>
            </a:fld>
            <a:r>
              <a:rPr lang="en-US"/>
              <a:t>   |   </a:t>
            </a:r>
            <a:fld id="{5D01E7E5-6465-7A46-A26D-BAABC2D34D3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Los Alamos National Laboratory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628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B62AD"/>
            </a:gs>
            <a:gs pos="100000">
              <a:srgbClr val="022543"/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ooter Placeholder 12"/>
          <p:cNvSpPr>
            <a:spLocks noGrp="1"/>
          </p:cNvSpPr>
          <p:nvPr>
            <p:ph type="ftr" sz="quarter" idx="3"/>
          </p:nvPr>
        </p:nvSpPr>
        <p:spPr>
          <a:xfrm>
            <a:off x="-1" y="6491818"/>
            <a:ext cx="4413956" cy="366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b="1">
                <a:solidFill>
                  <a:srgbClr val="FFFFFF"/>
                </a:solidFill>
              </a:defRPr>
            </a:lvl1pPr>
          </a:lstStyle>
          <a:p>
            <a:r>
              <a:rPr lang="en-US" dirty="0"/>
              <a:t>Los Alamos National Laboratory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9338733" y="6491818"/>
            <a:ext cx="2844800" cy="36618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rgbClr val="FFFFFF"/>
                </a:solidFill>
              </a:defRPr>
            </a:lvl1pPr>
          </a:lstStyle>
          <a:p>
            <a:fld id="{BB098140-90E5-4392-9510-CF3F577C3551}" type="datetime1">
              <a:rPr lang="en-US" smtClean="0"/>
              <a:pPr/>
              <a:t>10/17/2018</a:t>
            </a:fld>
            <a:r>
              <a:rPr lang="en-US" dirty="0"/>
              <a:t>   |   </a:t>
            </a:r>
            <a:fld id="{5D01E7E5-6465-7A46-A26D-BAABC2D34D38}" type="slidenum">
              <a:rPr lang="en-US" b="1" smtClean="0"/>
              <a:pPr/>
              <a:t>‹#›</a:t>
            </a:fld>
            <a:endParaRPr lang="en-US" b="1" dirty="0"/>
          </a:p>
        </p:txBody>
      </p:sp>
      <p:sp>
        <p:nvSpPr>
          <p:cNvPr id="16" name="Rectangle 15"/>
          <p:cNvSpPr/>
          <p:nvPr userDrawn="1"/>
        </p:nvSpPr>
        <p:spPr>
          <a:xfrm>
            <a:off x="-156094" y="1486494"/>
            <a:ext cx="134891" cy="447895"/>
          </a:xfrm>
          <a:prstGeom prst="rect">
            <a:avLst/>
          </a:prstGeom>
          <a:solidFill>
            <a:srgbClr val="2682C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7" name="Rectangle 16"/>
          <p:cNvSpPr/>
          <p:nvPr userDrawn="1"/>
        </p:nvSpPr>
        <p:spPr>
          <a:xfrm>
            <a:off x="-156094" y="1934388"/>
            <a:ext cx="134891" cy="447895"/>
          </a:xfrm>
          <a:prstGeom prst="rect">
            <a:avLst/>
          </a:prstGeom>
          <a:solidFill>
            <a:srgbClr val="EA7720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8" name="Rectangle 17"/>
          <p:cNvSpPr/>
          <p:nvPr userDrawn="1"/>
        </p:nvSpPr>
        <p:spPr>
          <a:xfrm>
            <a:off x="-156094" y="2382282"/>
            <a:ext cx="134891" cy="447895"/>
          </a:xfrm>
          <a:prstGeom prst="rect">
            <a:avLst/>
          </a:prstGeom>
          <a:solidFill>
            <a:srgbClr val="F4482D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19" name="Rectangle 18"/>
          <p:cNvSpPr/>
          <p:nvPr userDrawn="1"/>
        </p:nvSpPr>
        <p:spPr>
          <a:xfrm>
            <a:off x="-156094" y="2830176"/>
            <a:ext cx="134891" cy="447895"/>
          </a:xfrm>
          <a:prstGeom prst="rect">
            <a:avLst/>
          </a:prstGeom>
          <a:solidFill>
            <a:srgbClr val="22935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0" name="Rectangle 19"/>
          <p:cNvSpPr/>
          <p:nvPr userDrawn="1"/>
        </p:nvSpPr>
        <p:spPr>
          <a:xfrm>
            <a:off x="-156094" y="0"/>
            <a:ext cx="134891" cy="447895"/>
          </a:xfrm>
          <a:prstGeom prst="rect">
            <a:avLst/>
          </a:prstGeom>
          <a:solidFill>
            <a:srgbClr val="0D0E2F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1" name="Rectangle 20"/>
          <p:cNvSpPr/>
          <p:nvPr userDrawn="1"/>
        </p:nvSpPr>
        <p:spPr>
          <a:xfrm>
            <a:off x="-156094" y="447895"/>
            <a:ext cx="134891" cy="447895"/>
          </a:xfrm>
          <a:prstGeom prst="rect">
            <a:avLst/>
          </a:prstGeom>
          <a:solidFill>
            <a:srgbClr val="F8B617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2" name="Rectangle 21"/>
          <p:cNvSpPr/>
          <p:nvPr userDrawn="1"/>
        </p:nvSpPr>
        <p:spPr>
          <a:xfrm>
            <a:off x="-156094" y="969745"/>
            <a:ext cx="134891" cy="447895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 sz="1800" dirty="0"/>
          </a:p>
        </p:txBody>
      </p:sp>
      <p:sp>
        <p:nvSpPr>
          <p:cNvPr id="23" name="TextBox 22"/>
          <p:cNvSpPr txBox="1"/>
          <p:nvPr userDrawn="1"/>
        </p:nvSpPr>
        <p:spPr>
          <a:xfrm>
            <a:off x="-846667" y="-2"/>
            <a:ext cx="6905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dirty="0">
                <a:solidFill>
                  <a:srgbClr val="0D0C2E"/>
                </a:solidFill>
              </a:rPr>
              <a:t>NOTE:</a:t>
            </a:r>
          </a:p>
          <a:p>
            <a:pPr algn="r"/>
            <a:r>
              <a:rPr lang="en-US" sz="800" dirty="0">
                <a:solidFill>
                  <a:srgbClr val="0D0C2E"/>
                </a:solidFill>
              </a:rPr>
              <a:t>This is</a:t>
            </a:r>
            <a:r>
              <a:rPr lang="en-US" sz="800" baseline="0" dirty="0">
                <a:solidFill>
                  <a:srgbClr val="0D0C2E"/>
                </a:solidFill>
              </a:rPr>
              <a:t> the lab color palette.</a:t>
            </a:r>
            <a:endParaRPr lang="en-US" sz="800" baseline="0" dirty="0">
              <a:solidFill>
                <a:srgbClr val="0D0C2E"/>
              </a:solidFill>
              <a:latin typeface="Wingdings"/>
              <a:ea typeface="Wingdings"/>
              <a:cs typeface="Wingdings"/>
              <a:sym typeface="Wingdings"/>
            </a:endParaRPr>
          </a:p>
        </p:txBody>
      </p:sp>
    </p:spTree>
    <p:extLst>
      <p:ext uri="{BB962C8B-B14F-4D97-AF65-F5344CB8AC3E}">
        <p14:creationId xmlns:p14="http://schemas.microsoft.com/office/powerpoint/2010/main" val="13427975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49" r:id="rId3"/>
    <p:sldLayoutId id="2147483673" r:id="rId4"/>
    <p:sldLayoutId id="2147483650" r:id="rId5"/>
    <p:sldLayoutId id="2147483674" r:id="rId6"/>
    <p:sldLayoutId id="2147483679" r:id="rId7"/>
    <p:sldLayoutId id="2147483680" r:id="rId8"/>
    <p:sldLayoutId id="2147483671" r:id="rId9"/>
    <p:sldLayoutId id="2147483660" r:id="rId10"/>
    <p:sldLayoutId id="2147483678" r:id="rId11"/>
    <p:sldLayoutId id="2147483677" r:id="rId12"/>
    <p:sldLayoutId id="2147483682" r:id="rId13"/>
    <p:sldLayoutId id="2147483683" r:id="rId14"/>
    <p:sldLayoutId id="2147483684" r:id="rId15"/>
    <p:sldLayoutId id="2147483685" r:id="rId16"/>
    <p:sldLayoutId id="2147483686" r:id="rId17"/>
  </p:sldLayoutIdLst>
  <p:hf sldNum="0" hdr="0"/>
  <p:txStyles>
    <p:titleStyle>
      <a:lvl1pPr algn="l" defTabSz="457200" rtl="0" eaLnBrk="1" latinLnBrk="0" hangingPunct="1">
        <a:spcBef>
          <a:spcPct val="0"/>
        </a:spcBef>
        <a:buNone/>
        <a:defRPr sz="2400" b="1" kern="120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457200" rtl="0" eaLnBrk="1" latinLnBrk="0" hangingPunct="1">
        <a:spcBef>
          <a:spcPct val="20000"/>
        </a:spcBef>
        <a:buFont typeface="Arial"/>
        <a:buChar char="•"/>
        <a:defRPr sz="18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03225" indent="-171450" algn="l" defTabSz="457200" rtl="0" eaLnBrk="1" latinLnBrk="0" hangingPunct="1">
        <a:spcBef>
          <a:spcPct val="20000"/>
        </a:spcBef>
        <a:buFont typeface="Arial"/>
        <a:buChar char="–"/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628650" indent="-173038" algn="l" defTabSz="457200" rtl="0" eaLnBrk="1" latinLnBrk="0" hangingPunct="1">
        <a:spcBef>
          <a:spcPct val="20000"/>
        </a:spcBef>
        <a:buFont typeface="Arial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854075" indent="-173038" algn="l" defTabSz="457200" rtl="0" eaLnBrk="1" latinLnBrk="0" hangingPunct="1">
        <a:spcBef>
          <a:spcPct val="20000"/>
        </a:spcBef>
        <a:buFont typeface="Arial"/>
        <a:buChar char="–"/>
        <a:defRPr sz="1200" kern="1200">
          <a:solidFill>
            <a:schemeClr val="tx1"/>
          </a:solidFill>
          <a:latin typeface="+mn-lt"/>
          <a:ea typeface="+mn-ea"/>
          <a:cs typeface="+mn-cs"/>
        </a:defRPr>
      </a:lvl4pPr>
      <a:lvl5pPr marL="1087438" indent="-174625" algn="l" defTabSz="457200" rtl="0" eaLnBrk="1" latinLnBrk="0" hangingPunct="1">
        <a:spcBef>
          <a:spcPct val="20000"/>
        </a:spcBef>
        <a:buFont typeface="Arial"/>
        <a:buChar char="»"/>
        <a:defRPr sz="1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document/d/15IyoL_47Z2N3Uq9LVxuUSu-2e0PmSDh5mT4pFYwoGbw/edit?usp=sharing" TargetMode="External"/><Relationship Id="rId2" Type="http://schemas.openxmlformats.org/officeDocument/2006/relationships/hyperlink" Target="mailto:p3_2018_participants@lanl.gov" TargetMode="Externa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4" Type="http://schemas.openxmlformats.org/officeDocument/2006/relationships/hyperlink" Target="https://doi.org/10.1103/PhysRevApplied.10.047002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mailto:karkare@asu.edu" TargetMode="External"/><Relationship Id="rId2" Type="http://schemas.openxmlformats.org/officeDocument/2006/relationships/hyperlink" Target="mailto:tvecchio@slac.stanford.edu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10/17/2018</a:t>
            </a:fld>
            <a:r>
              <a:rPr lang="en-US" smtClean="0"/>
              <a:t>   |   </a:t>
            </a:r>
            <a:fld id="{5D01E7E5-6465-7A46-A26D-BAABC2D34D38}" type="slidenum">
              <a:rPr lang="en-US" smtClean="0"/>
              <a:t>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Los Alamos National Laboratory</a:t>
            </a:r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218858" cy="5385944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title"/>
          </p:nvPr>
        </p:nvSpPr>
        <p:spPr>
          <a:xfrm>
            <a:off x="184297" y="5431970"/>
            <a:ext cx="10972800" cy="985093"/>
          </a:xfrm>
        </p:spPr>
        <p:txBody>
          <a:bodyPr/>
          <a:lstStyle/>
          <a:p>
            <a:r>
              <a:rPr lang="en-US" dirty="0" smtClean="0">
                <a:solidFill>
                  <a:schemeClr val="accent1"/>
                </a:solidFill>
              </a:rPr>
              <a:t>Hilton Buffalo Thunder Resort</a:t>
            </a:r>
            <a:endParaRPr lang="en-US" dirty="0">
              <a:solidFill>
                <a:schemeClr val="accent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67207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>
          <a:xfrm>
            <a:off x="292516" y="127941"/>
            <a:ext cx="10363200" cy="1207132"/>
          </a:xfrm>
        </p:spPr>
        <p:txBody>
          <a:bodyPr/>
          <a:lstStyle/>
          <a:p>
            <a:pPr algn="l"/>
            <a:r>
              <a:rPr lang="en-US" sz="4800" b="1" dirty="0" smtClean="0"/>
              <a:t>Workshop Conclusion</a:t>
            </a:r>
            <a:endParaRPr lang="en-US" sz="4800" b="1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5103627" y="2185611"/>
            <a:ext cx="6606363" cy="4010384"/>
          </a:xfrm>
        </p:spPr>
        <p:txBody>
          <a:bodyPr/>
          <a:lstStyle/>
          <a:p>
            <a:r>
              <a:rPr lang="en-US" dirty="0"/>
              <a:t>Ivan Bazarov (Cornell University)</a:t>
            </a:r>
          </a:p>
          <a:p>
            <a:r>
              <a:rPr lang="en-US" dirty="0"/>
              <a:t>Luca Cultrera (Cornell University)</a:t>
            </a:r>
          </a:p>
          <a:p>
            <a:r>
              <a:rPr lang="en-US" dirty="0"/>
              <a:t>David Dowell (SLAC National Accelerator Laboratory)</a:t>
            </a:r>
          </a:p>
          <a:p>
            <a:r>
              <a:rPr lang="en-US" dirty="0"/>
              <a:t>Daniele Filippetto (Lawrence Berkeley National Laboratory)</a:t>
            </a:r>
          </a:p>
          <a:p>
            <a:r>
              <a:rPr lang="en-US" dirty="0"/>
              <a:t>Fay Hannon (Thomas Jefferson National Accelerator Facility)</a:t>
            </a:r>
          </a:p>
          <a:p>
            <a:r>
              <a:rPr lang="en-US" dirty="0"/>
              <a:t>Carlos Hernandez Garcia (Thomas Jefferson National Accelerator Facility)</a:t>
            </a:r>
          </a:p>
          <a:p>
            <a:r>
              <a:rPr lang="en-US" dirty="0"/>
              <a:t>Kevin Jensen </a:t>
            </a:r>
            <a:r>
              <a:rPr lang="en-US" dirty="0" smtClean="0"/>
              <a:t>(Naval Research Laboratory)</a:t>
            </a:r>
            <a:endParaRPr lang="en-US" dirty="0"/>
          </a:p>
          <a:p>
            <a:r>
              <a:rPr lang="en-US" dirty="0"/>
              <a:t>Siddharth Karkare (Arizona State University)</a:t>
            </a:r>
          </a:p>
          <a:p>
            <a:r>
              <a:rPr lang="en-US" dirty="0"/>
              <a:t>John </a:t>
            </a:r>
            <a:r>
              <a:rPr lang="en-US" dirty="0" err="1"/>
              <a:t>Lewellen</a:t>
            </a:r>
            <a:r>
              <a:rPr lang="en-US" dirty="0"/>
              <a:t> (Los Alamos National Laboratory)</a:t>
            </a:r>
          </a:p>
          <a:p>
            <a:r>
              <a:rPr lang="en-US" dirty="0"/>
              <a:t>Nathan Moody (Los Alamos National Laboratory)</a:t>
            </a:r>
          </a:p>
          <a:p>
            <a:r>
              <a:rPr lang="en-US" dirty="0"/>
              <a:t>Pietro Musumeci (UCLA)</a:t>
            </a:r>
          </a:p>
          <a:p>
            <a:r>
              <a:rPr lang="en-US" dirty="0"/>
              <a:t>Howard </a:t>
            </a:r>
            <a:r>
              <a:rPr lang="en-US" dirty="0" err="1"/>
              <a:t>Padmore</a:t>
            </a:r>
            <a:r>
              <a:rPr lang="en-US" dirty="0"/>
              <a:t> (Lawrence Berkeley National Laboratory)</a:t>
            </a:r>
          </a:p>
          <a:p>
            <a:r>
              <a:rPr lang="en-US" dirty="0"/>
              <a:t>John Smedley (Brookhaven National Laboratory</a:t>
            </a:r>
          </a:p>
          <a:p>
            <a:r>
              <a:rPr lang="en-US" dirty="0"/>
              <a:t>Theo Vecchione (SLAC National Accelerator Laboratory)</a:t>
            </a:r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6539022" y="1632434"/>
            <a:ext cx="5043377" cy="553177"/>
          </a:xfrm>
        </p:spPr>
        <p:txBody>
          <a:bodyPr/>
          <a:lstStyle/>
          <a:p>
            <a:r>
              <a:rPr lang="en-US" dirty="0" smtClean="0"/>
              <a:t>Organizing Committee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Text Placeholder 8"/>
          <p:cNvSpPr>
            <a:spLocks noGrp="1"/>
          </p:cNvSpPr>
          <p:nvPr>
            <p:ph type="body" sz="quarter" idx="13"/>
          </p:nvPr>
        </p:nvSpPr>
        <p:spPr>
          <a:xfrm>
            <a:off x="368595" y="1691669"/>
            <a:ext cx="5043377" cy="553177"/>
          </a:xfrm>
        </p:spPr>
        <p:txBody>
          <a:bodyPr/>
          <a:lstStyle/>
          <a:p>
            <a:pPr algn="l"/>
            <a:r>
              <a:rPr lang="en-US" dirty="0" smtClean="0"/>
              <a:t>Local </a:t>
            </a:r>
            <a:r>
              <a:rPr lang="en-US" dirty="0" smtClean="0"/>
              <a:t>Committee</a:t>
            </a:r>
            <a:endParaRPr lang="en-US" dirty="0"/>
          </a:p>
        </p:txBody>
      </p:sp>
      <p:sp>
        <p:nvSpPr>
          <p:cNvPr id="11" name="Text Placeholder 7"/>
          <p:cNvSpPr>
            <a:spLocks noGrp="1"/>
          </p:cNvSpPr>
          <p:nvPr>
            <p:ph type="body" sz="quarter" idx="12"/>
          </p:nvPr>
        </p:nvSpPr>
        <p:spPr>
          <a:xfrm>
            <a:off x="368595" y="2185610"/>
            <a:ext cx="3892687" cy="1374335"/>
          </a:xfrm>
        </p:spPr>
        <p:txBody>
          <a:bodyPr/>
          <a:lstStyle/>
          <a:p>
            <a:pPr algn="l"/>
            <a:r>
              <a:rPr lang="en-US" dirty="0" smtClean="0"/>
              <a:t>Lucy Maestas</a:t>
            </a:r>
          </a:p>
          <a:p>
            <a:pPr algn="l"/>
            <a:r>
              <a:rPr lang="en-US" dirty="0" smtClean="0"/>
              <a:t>Shannon Perez</a:t>
            </a:r>
          </a:p>
          <a:p>
            <a:pPr algn="l"/>
            <a:r>
              <a:rPr lang="en-US" dirty="0" smtClean="0"/>
              <a:t>John </a:t>
            </a:r>
            <a:r>
              <a:rPr lang="en-US" dirty="0" err="1" smtClean="0"/>
              <a:t>Lewellen</a:t>
            </a:r>
            <a:endParaRPr lang="en-US" dirty="0" smtClean="0"/>
          </a:p>
          <a:p>
            <a:pPr algn="l"/>
            <a:r>
              <a:rPr lang="en-US" dirty="0" smtClean="0"/>
              <a:t>Vitaly Pavlenko</a:t>
            </a:r>
            <a:endParaRPr lang="en-US" dirty="0"/>
          </a:p>
          <a:p>
            <a:pPr algn="l"/>
            <a:r>
              <a:rPr lang="en-US" dirty="0" smtClean="0"/>
              <a:t>Nathan Moody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197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Workshop Action Items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10/17/2018</a:t>
            </a:fld>
            <a:r>
              <a:rPr lang="en-US" smtClean="0"/>
              <a:t>   |   </a:t>
            </a:r>
            <a:fld id="{5D01E7E5-6465-7A46-A26D-BAABC2D34D38}" type="slidenum">
              <a:rPr lang="en-US" smtClean="0"/>
              <a:t>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Los Alamos National Laboratory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320842" y="1021858"/>
            <a:ext cx="10972800" cy="5306753"/>
          </a:xfrm>
        </p:spPr>
        <p:txBody>
          <a:bodyPr/>
          <a:lstStyle/>
          <a:p>
            <a:r>
              <a:rPr lang="en-US" sz="1600" dirty="0"/>
              <a:t>Deliverable: Draft a digestible, compact R&amp;D Roadmap</a:t>
            </a:r>
          </a:p>
          <a:p>
            <a:pPr lvl="1"/>
            <a:r>
              <a:rPr lang="en-US" sz="1400" dirty="0"/>
              <a:t>POC: Nathan and Theo first draft (Kathy </a:t>
            </a:r>
            <a:r>
              <a:rPr lang="en-US" sz="1400" dirty="0" err="1"/>
              <a:t>Karkay</a:t>
            </a:r>
            <a:r>
              <a:rPr lang="en-US" sz="1400" dirty="0"/>
              <a:t> volunteered to help</a:t>
            </a:r>
            <a:r>
              <a:rPr lang="en-US" sz="1400" dirty="0" smtClean="0"/>
              <a:t>); editor model; executive summary available for PMs</a:t>
            </a:r>
            <a:endParaRPr lang="en-US" sz="1400" dirty="0"/>
          </a:p>
          <a:p>
            <a:pPr lvl="1"/>
            <a:r>
              <a:rPr lang="en-US" sz="1400" dirty="0"/>
              <a:t>ROI argument / rationale for cathode research across application </a:t>
            </a:r>
            <a:r>
              <a:rPr lang="en-US" sz="1400" dirty="0" smtClean="0"/>
              <a:t>areas; use DOE report template (send links around)</a:t>
            </a:r>
          </a:p>
          <a:p>
            <a:pPr marL="231775" lvl="1" indent="0">
              <a:buNone/>
            </a:pPr>
            <a:endParaRPr lang="en-US" sz="1400" dirty="0"/>
          </a:p>
          <a:p>
            <a:r>
              <a:rPr lang="en-US" sz="1600" dirty="0" smtClean="0"/>
              <a:t>Deliverable: New review paper updating status and priorities of photocathode R&amp;D</a:t>
            </a:r>
            <a:endParaRPr lang="en-US" sz="1600" dirty="0"/>
          </a:p>
          <a:p>
            <a:pPr lvl="1"/>
            <a:r>
              <a:rPr lang="en-US" sz="1400" dirty="0" smtClean="0"/>
              <a:t>POC: Jared M.; </a:t>
            </a:r>
            <a:r>
              <a:rPr lang="en-US" sz="1400" dirty="0" err="1" smtClean="0"/>
              <a:t>Siddharth</a:t>
            </a:r>
            <a:r>
              <a:rPr lang="en-US" sz="1400" dirty="0" smtClean="0"/>
              <a:t> K., Theo V.</a:t>
            </a:r>
          </a:p>
          <a:p>
            <a:pPr lvl="1"/>
            <a:r>
              <a:rPr lang="en-US" sz="1400" dirty="0" smtClean="0"/>
              <a:t>Engage </a:t>
            </a:r>
            <a:r>
              <a:rPr lang="en-US" sz="1400" dirty="0"/>
              <a:t>wide participation</a:t>
            </a:r>
          </a:p>
          <a:p>
            <a:pPr lvl="1"/>
            <a:r>
              <a:rPr lang="en-US" sz="1400" dirty="0" smtClean="0"/>
              <a:t>Email</a:t>
            </a:r>
            <a:r>
              <a:rPr lang="en-US" sz="1400" dirty="0"/>
              <a:t>: </a:t>
            </a:r>
            <a:r>
              <a:rPr lang="en-US" sz="1400" dirty="0" smtClean="0">
                <a:hlinkClick r:id="rId2"/>
              </a:rPr>
              <a:t>p3_2018_participants@lanl.gov</a:t>
            </a:r>
            <a:r>
              <a:rPr lang="en-US" sz="1400" dirty="0" smtClean="0"/>
              <a:t> </a:t>
            </a:r>
            <a:endParaRPr lang="en-US" sz="1400" dirty="0"/>
          </a:p>
          <a:p>
            <a:pPr lvl="1"/>
            <a:endParaRPr lang="en-US" sz="1400" dirty="0"/>
          </a:p>
          <a:p>
            <a:r>
              <a:rPr lang="en-US" sz="1600" dirty="0" smtClean="0"/>
              <a:t>Workshop discussion: Understanding and responding to challenges in photocathode funding</a:t>
            </a:r>
          </a:p>
          <a:p>
            <a:pPr lvl="1"/>
            <a:r>
              <a:rPr lang="en-US" sz="1400" dirty="0" smtClean="0"/>
              <a:t>Edit </a:t>
            </a:r>
            <a:r>
              <a:rPr lang="en-US" sz="1400" dirty="0"/>
              <a:t>shared document: </a:t>
            </a:r>
            <a:r>
              <a:rPr lang="en-US" sz="1400" dirty="0">
                <a:hlinkClick r:id="rId3"/>
              </a:rPr>
              <a:t>https://</a:t>
            </a:r>
            <a:r>
              <a:rPr lang="en-US" sz="1400" dirty="0" smtClean="0">
                <a:hlinkClick r:id="rId3"/>
              </a:rPr>
              <a:t>docs.google.com/document/d/15IyoL_47Z2N3Uq9LVxuUSu-2e0PmSDh5mT4pFYwoGbw/edit?usp=sharing</a:t>
            </a:r>
            <a:r>
              <a:rPr lang="en-US" sz="1400" dirty="0" smtClean="0"/>
              <a:t> </a:t>
            </a:r>
          </a:p>
          <a:p>
            <a:endParaRPr lang="en-US" sz="1600" dirty="0"/>
          </a:p>
          <a:p>
            <a:r>
              <a:rPr lang="en-US" sz="1600" dirty="0" smtClean="0"/>
              <a:t>Engage senior program managers to study their photocathodes needs and program risks</a:t>
            </a:r>
            <a:endParaRPr lang="en-US" sz="1600" dirty="0"/>
          </a:p>
          <a:p>
            <a:pPr lvl="1"/>
            <a:r>
              <a:rPr lang="en-US" sz="1400" dirty="0" smtClean="0"/>
              <a:t>POC: Bruce Dunham (suggested)</a:t>
            </a:r>
          </a:p>
          <a:p>
            <a:pPr lvl="1"/>
            <a:r>
              <a:rPr lang="en-US" sz="1400" dirty="0" smtClean="0"/>
              <a:t>Organize </a:t>
            </a:r>
            <a:r>
              <a:rPr lang="en-US" sz="1400" dirty="0"/>
              <a:t>delegations to periodically visit DOE and the relevant program managers</a:t>
            </a:r>
          </a:p>
          <a:p>
            <a:pPr lvl="1"/>
            <a:endParaRPr lang="en-US" sz="1400" dirty="0"/>
          </a:p>
          <a:p>
            <a:r>
              <a:rPr lang="en-US" sz="1600" dirty="0" smtClean="0"/>
              <a:t>Drive </a:t>
            </a:r>
            <a:r>
              <a:rPr lang="en-US" sz="1600" dirty="0"/>
              <a:t>toward standardized architectures and components </a:t>
            </a:r>
            <a:r>
              <a:rPr lang="en-US" sz="1600" dirty="0" smtClean="0"/>
              <a:t>to </a:t>
            </a:r>
            <a:r>
              <a:rPr lang="en-US" sz="1600" dirty="0"/>
              <a:t>leverage the limited funds (e.g., common puck, transfer, etc.). In practice this </a:t>
            </a:r>
            <a:r>
              <a:rPr lang="en-US" sz="1600" dirty="0" smtClean="0"/>
              <a:t>has been difficult, but worth pursuing.</a:t>
            </a:r>
            <a:endParaRPr lang="en-US" sz="1400" dirty="0" smtClean="0"/>
          </a:p>
          <a:p>
            <a:pPr lvl="1"/>
            <a:r>
              <a:rPr lang="en-US" sz="1400" dirty="0" smtClean="0"/>
              <a:t>Coordinate test of BNL (John Smedley) cathodes at SLAC </a:t>
            </a:r>
            <a:r>
              <a:rPr lang="en-US" sz="1400" dirty="0"/>
              <a:t>to fast-track a high-impact </a:t>
            </a:r>
            <a:r>
              <a:rPr lang="en-US" sz="1400" dirty="0" smtClean="0"/>
              <a:t>demonstration</a:t>
            </a:r>
          </a:p>
          <a:p>
            <a:pPr lvl="1"/>
            <a:r>
              <a:rPr lang="en-US" sz="1400" dirty="0" smtClean="0"/>
              <a:t>Repository of common-puck designs (Eric M.)</a:t>
            </a:r>
            <a:endParaRPr lang="en-US" sz="1400" dirty="0"/>
          </a:p>
          <a:p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695830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 review paper published today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10/17/2018</a:t>
            </a:fld>
            <a:r>
              <a:rPr lang="en-US" smtClean="0"/>
              <a:t>   |   </a:t>
            </a:r>
            <a:fld id="{5D01E7E5-6465-7A46-A26D-BAABC2D34D38}" type="slidenum">
              <a:rPr lang="en-US" smtClean="0"/>
              <a:t>4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Los Alamos National Laboratory</a:t>
            </a:r>
            <a:endParaRPr lang="en-US" dirty="0"/>
          </a:p>
        </p:txBody>
      </p:sp>
      <p:grpSp>
        <p:nvGrpSpPr>
          <p:cNvPr id="12" name="Group 11"/>
          <p:cNvGrpSpPr/>
          <p:nvPr/>
        </p:nvGrpSpPr>
        <p:grpSpPr>
          <a:xfrm>
            <a:off x="133322" y="1040604"/>
            <a:ext cx="11671632" cy="5340081"/>
            <a:chOff x="133322" y="1040604"/>
            <a:chExt cx="11671632" cy="5340081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26" t="1223" b="71537"/>
            <a:stretch/>
          </p:blipFill>
          <p:spPr>
            <a:xfrm>
              <a:off x="133322" y="1040604"/>
              <a:ext cx="10627811" cy="2769833"/>
            </a:xfrm>
            <a:prstGeom prst="rect">
              <a:avLst/>
            </a:prstGeom>
          </p:spPr>
        </p:pic>
        <p:pic>
          <p:nvPicPr>
            <p:cNvPr id="7" name="Picture 6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9154" t="44972" b="13344"/>
            <a:stretch/>
          </p:blipFill>
          <p:spPr>
            <a:xfrm>
              <a:off x="195466" y="3921570"/>
              <a:ext cx="5711301" cy="2459115"/>
            </a:xfrm>
            <a:prstGeom prst="rect">
              <a:avLst/>
            </a:prstGeom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696" t="86530" r="4533"/>
            <a:stretch/>
          </p:blipFill>
          <p:spPr>
            <a:xfrm>
              <a:off x="5992427" y="3613212"/>
              <a:ext cx="5673679" cy="887887"/>
            </a:xfrm>
            <a:prstGeom prst="rect">
              <a:avLst/>
            </a:prstGeom>
          </p:spPr>
        </p:pic>
        <p:pic>
          <p:nvPicPr>
            <p:cNvPr id="10" name="Picture 9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992427" y="4501099"/>
              <a:ext cx="5812527" cy="1517065"/>
            </a:xfrm>
            <a:prstGeom prst="rect">
              <a:avLst/>
            </a:prstGeom>
          </p:spPr>
        </p:pic>
      </p:grpSp>
      <p:sp>
        <p:nvSpPr>
          <p:cNvPr id="11" name="TextBox 10"/>
          <p:cNvSpPr txBox="1"/>
          <p:nvPr/>
        </p:nvSpPr>
        <p:spPr>
          <a:xfrm>
            <a:off x="1585546" y="1096229"/>
            <a:ext cx="565681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4"/>
              </a:rPr>
              <a:t>https://</a:t>
            </a:r>
            <a:r>
              <a:rPr lang="en-US" dirty="0" smtClean="0">
                <a:hlinkClick r:id="rId4"/>
              </a:rPr>
              <a:t>doi.org/10.1103/PhysRevApplied.10.047002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108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 dirty="0" smtClean="0"/>
              <a:t>Handoff for P3 2020</a:t>
            </a:r>
            <a:endParaRPr lang="en-US" sz="3200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B050BD-D5D4-004B-87E1-382D8D28594F}" type="datetime1">
              <a:rPr lang="en-US" smtClean="0"/>
              <a:t>10/17/2018</a:t>
            </a:fld>
            <a:r>
              <a:rPr lang="en-US" smtClean="0"/>
              <a:t>   |   </a:t>
            </a:r>
            <a:fld id="{5D01E7E5-6465-7A46-A26D-BAABC2D34D38}" type="slidenum">
              <a:rPr lang="en-US" smtClean="0"/>
              <a:t>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Los Alamos National Laboratory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09599" y="1131636"/>
            <a:ext cx="10447421" cy="3151606"/>
          </a:xfrm>
        </p:spPr>
        <p:txBody>
          <a:bodyPr/>
          <a:lstStyle/>
          <a:p>
            <a:r>
              <a:rPr lang="en-US" sz="2800" dirty="0" smtClean="0"/>
              <a:t>Successful 2020 proposal: </a:t>
            </a:r>
          </a:p>
          <a:p>
            <a:pPr lvl="1"/>
            <a:r>
              <a:rPr lang="en-US" sz="2400" dirty="0"/>
              <a:t>SLAC National Accelerator </a:t>
            </a:r>
            <a:r>
              <a:rPr lang="en-US" sz="2400" dirty="0" smtClean="0"/>
              <a:t>Laboratory and Arizona State University</a:t>
            </a:r>
            <a:endParaRPr lang="en-US" sz="2400" dirty="0"/>
          </a:p>
          <a:p>
            <a:pPr lvl="1"/>
            <a:r>
              <a:rPr lang="en-US" sz="2400" dirty="0" smtClean="0"/>
              <a:t>Chair: </a:t>
            </a:r>
            <a:r>
              <a:rPr lang="en-US" sz="2400" dirty="0"/>
              <a:t>Theodore Vecchione </a:t>
            </a:r>
            <a:r>
              <a:rPr lang="en-US" sz="2400" dirty="0" smtClean="0">
                <a:hlinkClick r:id="rId2"/>
              </a:rPr>
              <a:t>tvecchio@slac.stanford.edu</a:t>
            </a:r>
            <a:r>
              <a:rPr lang="en-US" sz="2400" dirty="0" smtClean="0"/>
              <a:t> </a:t>
            </a:r>
          </a:p>
          <a:p>
            <a:pPr lvl="1"/>
            <a:r>
              <a:rPr lang="en-US" sz="2400" dirty="0" smtClean="0"/>
              <a:t>Co-chair: </a:t>
            </a:r>
            <a:r>
              <a:rPr lang="en-US" sz="2400" dirty="0" err="1" smtClean="0"/>
              <a:t>Siddharth</a:t>
            </a:r>
            <a:r>
              <a:rPr lang="en-US" sz="2400" dirty="0" smtClean="0"/>
              <a:t> </a:t>
            </a:r>
            <a:r>
              <a:rPr lang="en-US" sz="2400" dirty="0" err="1" smtClean="0"/>
              <a:t>Karkare</a:t>
            </a:r>
            <a:r>
              <a:rPr lang="en-US" sz="2400" dirty="0"/>
              <a:t> </a:t>
            </a:r>
            <a:r>
              <a:rPr lang="en-US" sz="2400" dirty="0" smtClean="0">
                <a:hlinkClick r:id="rId3"/>
              </a:rPr>
              <a:t>karkare@asu.edu</a:t>
            </a:r>
            <a:endParaRPr lang="en-US" sz="2400" dirty="0" smtClean="0"/>
          </a:p>
          <a:p>
            <a:r>
              <a:rPr lang="en-US" sz="2600" dirty="0" smtClean="0"/>
              <a:t>Coming in 2020:</a:t>
            </a:r>
          </a:p>
          <a:p>
            <a:pPr lvl="1"/>
            <a:r>
              <a:rPr lang="en-US" sz="2400" dirty="0" smtClean="0"/>
              <a:t>Changes to workshop format and organization to 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536" b="22116"/>
          <a:stretch/>
        </p:blipFill>
        <p:spPr>
          <a:xfrm>
            <a:off x="439212" y="4391526"/>
            <a:ext cx="7235199" cy="1467853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432" y="4457582"/>
            <a:ext cx="3094588" cy="12974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84998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LANL75">
      <a:dk1>
        <a:srgbClr val="5E5E5E"/>
      </a:dk1>
      <a:lt1>
        <a:srgbClr val="FFFFFF"/>
      </a:lt1>
      <a:dk2>
        <a:srgbClr val="919191"/>
      </a:dk2>
      <a:lt2>
        <a:srgbClr val="EFEEED"/>
      </a:lt2>
      <a:accent1>
        <a:srgbClr val="130D1F"/>
      </a:accent1>
      <a:accent2>
        <a:srgbClr val="F8B617"/>
      </a:accent2>
      <a:accent3>
        <a:srgbClr val="2682CF"/>
      </a:accent3>
      <a:accent4>
        <a:srgbClr val="EA7820"/>
      </a:accent4>
      <a:accent5>
        <a:srgbClr val="F4482D"/>
      </a:accent5>
      <a:accent6>
        <a:srgbClr val="229357"/>
      </a:accent6>
      <a:hlink>
        <a:srgbClr val="385AC7"/>
      </a:hlink>
      <a:folHlink>
        <a:srgbClr val="4E13D7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Presentation9" id="{95CC3619-AF79-C146-A6EF-4D00A3C2F9DB}" vid="{288B0790-739E-9840-BB62-0321C38B0556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75-slideshow-temp</Template>
  <TotalTime>14652</TotalTime>
  <Words>437</Words>
  <Application>Microsoft Office PowerPoint</Application>
  <PresentationFormat>Widescreen</PresentationFormat>
  <Paragraphs>64</Paragraphs>
  <Slides>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1" baseType="lpstr">
      <vt:lpstr>ＭＳ Ｐゴシック</vt:lpstr>
      <vt:lpstr>Arial</vt:lpstr>
      <vt:lpstr>Calibri</vt:lpstr>
      <vt:lpstr>Lucida Grande</vt:lpstr>
      <vt:lpstr>Wingdings</vt:lpstr>
      <vt:lpstr>Office Theme</vt:lpstr>
      <vt:lpstr>Hilton Buffalo Thunder Resort</vt:lpstr>
      <vt:lpstr>Workshop Conclusion</vt:lpstr>
      <vt:lpstr>Workshop Action Items</vt:lpstr>
      <vt:lpstr>New review paper published today</vt:lpstr>
      <vt:lpstr>Handoff for P3 2020</vt:lpstr>
    </vt:vector>
  </TitlesOfParts>
  <Company>LANL DCS-CSD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DDS User</dc:creator>
  <cp:lastModifiedBy>Nathan Moody</cp:lastModifiedBy>
  <cp:revision>167</cp:revision>
  <cp:lastPrinted>2018-09-17T19:52:58Z</cp:lastPrinted>
  <dcterms:created xsi:type="dcterms:W3CDTF">2018-01-26T15:44:48Z</dcterms:created>
  <dcterms:modified xsi:type="dcterms:W3CDTF">2018-10-17T23:42:52Z</dcterms:modified>
</cp:coreProperties>
</file>