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020"/>
    <a:srgbClr val="FA6616"/>
    <a:srgbClr val="FA4616"/>
    <a:srgbClr val="014F95"/>
    <a:srgbClr val="70B0D5"/>
    <a:srgbClr val="BC58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10"/>
    <p:restoredTop sz="94655"/>
  </p:normalViewPr>
  <p:slideViewPr>
    <p:cSldViewPr snapToGrid="0" snapToObjects="1">
      <p:cViewPr>
        <p:scale>
          <a:sx n="95" d="100"/>
          <a:sy n="95" d="100"/>
        </p:scale>
        <p:origin x="54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5" d="100"/>
          <a:sy n="75" d="100"/>
        </p:scale>
        <p:origin x="3504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C6899-A067-204C-A1EC-54C6CA2699E7}" type="doc">
      <dgm:prSet loTypeId="urn:microsoft.com/office/officeart/2005/8/layout/hProcess9" loCatId="" qsTypeId="urn:microsoft.com/office/officeart/2005/8/quickstyle/3d3" qsCatId="3D" csTypeId="urn:microsoft.com/office/officeart/2005/8/colors/accent1_1" csCatId="accent1" phldr="1"/>
      <dgm:spPr/>
    </dgm:pt>
    <dgm:pt modelId="{3C9F9116-C5D2-7545-93C4-8B753256210F}">
      <dgm:prSet phldrT="[Text]"/>
      <dgm:spPr/>
      <dgm:t>
        <a:bodyPr/>
        <a:lstStyle/>
        <a:p>
          <a:r>
            <a:rPr lang="en-US" b="0" dirty="0"/>
            <a:t>Screen </a:t>
          </a:r>
          <a:r>
            <a:rPr lang="en-US" b="0" dirty="0" err="1"/>
            <a:t>MaterialsProject</a:t>
          </a:r>
          <a:r>
            <a:rPr lang="en-US" b="0" dirty="0"/>
            <a:t> database</a:t>
          </a:r>
        </a:p>
      </dgm:t>
    </dgm:pt>
    <dgm:pt modelId="{09D9C2D6-CC83-8A41-8040-A5BECB4AE702}" type="parTrans" cxnId="{3F40366B-63B7-7A4E-AB42-D3CEA3B7B9C9}">
      <dgm:prSet/>
      <dgm:spPr/>
      <dgm:t>
        <a:bodyPr/>
        <a:lstStyle/>
        <a:p>
          <a:endParaRPr lang="en-US"/>
        </a:p>
      </dgm:t>
    </dgm:pt>
    <dgm:pt modelId="{7BDE6A0B-CFC7-2247-9CBB-0068BCAB5CFF}" type="sibTrans" cxnId="{3F40366B-63B7-7A4E-AB42-D3CEA3B7B9C9}">
      <dgm:prSet/>
      <dgm:spPr/>
      <dgm:t>
        <a:bodyPr/>
        <a:lstStyle/>
        <a:p>
          <a:endParaRPr lang="en-US"/>
        </a:p>
      </dgm:t>
    </dgm:pt>
    <dgm:pt modelId="{E5E18EC4-5BF0-DD46-B49F-C1034433843D}">
      <dgm:prSet phldrT="[Text]"/>
      <dgm:spPr/>
      <dgm:t>
        <a:bodyPr/>
        <a:lstStyle/>
        <a:p>
          <a:r>
            <a:rPr lang="en-US" dirty="0"/>
            <a:t>Identify surface states </a:t>
          </a:r>
        </a:p>
      </dgm:t>
    </dgm:pt>
    <dgm:pt modelId="{29533D33-A04A-534B-884D-765AF3670F10}" type="parTrans" cxnId="{BB096762-CAA5-F749-B827-22A8B5E45D63}">
      <dgm:prSet/>
      <dgm:spPr/>
      <dgm:t>
        <a:bodyPr/>
        <a:lstStyle/>
        <a:p>
          <a:endParaRPr lang="en-US"/>
        </a:p>
      </dgm:t>
    </dgm:pt>
    <dgm:pt modelId="{C4DBF4CA-E951-8349-AEB4-36737F27B612}" type="sibTrans" cxnId="{BB096762-CAA5-F749-B827-22A8B5E45D63}">
      <dgm:prSet/>
      <dgm:spPr/>
      <dgm:t>
        <a:bodyPr/>
        <a:lstStyle/>
        <a:p>
          <a:endParaRPr lang="en-US"/>
        </a:p>
      </dgm:t>
    </dgm:pt>
    <dgm:pt modelId="{F80DE1BB-B3DA-8741-8427-2FAFF2B75820}">
      <dgm:prSet phldrT="[Text]"/>
      <dgm:spPr/>
      <dgm:t>
        <a:bodyPr/>
        <a:lstStyle/>
        <a:p>
          <a:r>
            <a:rPr lang="en-US" dirty="0"/>
            <a:t>Match candidates to commercial substrates</a:t>
          </a:r>
        </a:p>
      </dgm:t>
    </dgm:pt>
    <dgm:pt modelId="{D0578BB6-CD27-C045-88EA-CC76957D2E5C}" type="parTrans" cxnId="{177568F4-49BC-444D-B79E-2BE46D34608F}">
      <dgm:prSet/>
      <dgm:spPr/>
      <dgm:t>
        <a:bodyPr/>
        <a:lstStyle/>
        <a:p>
          <a:endParaRPr lang="en-US"/>
        </a:p>
      </dgm:t>
    </dgm:pt>
    <dgm:pt modelId="{8C5717B6-7F1D-DD42-B975-CE893584C6DB}" type="sibTrans" cxnId="{177568F4-49BC-444D-B79E-2BE46D34608F}">
      <dgm:prSet/>
      <dgm:spPr/>
      <dgm:t>
        <a:bodyPr/>
        <a:lstStyle/>
        <a:p>
          <a:endParaRPr lang="en-US"/>
        </a:p>
      </dgm:t>
    </dgm:pt>
    <dgm:pt modelId="{3603F893-A2CD-BC47-A838-8359C761F493}">
      <dgm:prSet/>
      <dgm:spPr/>
      <dgm:t>
        <a:bodyPr/>
        <a:lstStyle/>
        <a:p>
          <a:r>
            <a:rPr lang="en-US" dirty="0"/>
            <a:t>Calculate effective mass </a:t>
          </a:r>
        </a:p>
      </dgm:t>
    </dgm:pt>
    <dgm:pt modelId="{453B376F-D19D-CC49-8FC3-D45BDA75D551}" type="parTrans" cxnId="{2F83A9F4-46BF-5049-A496-3DF4D7D01FFE}">
      <dgm:prSet/>
      <dgm:spPr/>
      <dgm:t>
        <a:bodyPr/>
        <a:lstStyle/>
        <a:p>
          <a:endParaRPr lang="en-US"/>
        </a:p>
      </dgm:t>
    </dgm:pt>
    <dgm:pt modelId="{81188093-889D-454D-8E13-2EF56A8E5EA7}" type="sibTrans" cxnId="{2F83A9F4-46BF-5049-A496-3DF4D7D01FFE}">
      <dgm:prSet/>
      <dgm:spPr/>
      <dgm:t>
        <a:bodyPr/>
        <a:lstStyle/>
        <a:p>
          <a:endParaRPr lang="en-US"/>
        </a:p>
      </dgm:t>
    </dgm:pt>
    <dgm:pt modelId="{AA3230A0-3B16-C549-95CD-215E60C5D642}">
      <dgm:prSet/>
      <dgm:spPr/>
      <dgm:t>
        <a:bodyPr/>
        <a:lstStyle/>
        <a:p>
          <a:r>
            <a:rPr lang="en-US"/>
            <a:t>Estimate MTE</a:t>
          </a:r>
          <a:endParaRPr lang="en-US" dirty="0"/>
        </a:p>
      </dgm:t>
    </dgm:pt>
    <dgm:pt modelId="{335D241F-3D0D-C540-8009-F6F984F08DBC}" type="parTrans" cxnId="{27B505E2-F493-1741-93E4-6E1115E750C7}">
      <dgm:prSet/>
      <dgm:spPr/>
      <dgm:t>
        <a:bodyPr/>
        <a:lstStyle/>
        <a:p>
          <a:endParaRPr lang="en-US"/>
        </a:p>
      </dgm:t>
    </dgm:pt>
    <dgm:pt modelId="{1DCA3BB9-0E72-DF42-9B25-0C06B90246C7}" type="sibTrans" cxnId="{27B505E2-F493-1741-93E4-6E1115E750C7}">
      <dgm:prSet/>
      <dgm:spPr/>
      <dgm:t>
        <a:bodyPr/>
        <a:lstStyle/>
        <a:p>
          <a:endParaRPr lang="en-US"/>
        </a:p>
      </dgm:t>
    </dgm:pt>
    <dgm:pt modelId="{6EE5DFF2-AC9F-764C-AABC-0769581BAEC9}" type="pres">
      <dgm:prSet presAssocID="{882C6899-A067-204C-A1EC-54C6CA2699E7}" presName="CompostProcess" presStyleCnt="0">
        <dgm:presLayoutVars>
          <dgm:dir/>
          <dgm:resizeHandles val="exact"/>
        </dgm:presLayoutVars>
      </dgm:prSet>
      <dgm:spPr/>
    </dgm:pt>
    <dgm:pt modelId="{7D1D11AB-4AE3-6C46-871F-21624691281E}" type="pres">
      <dgm:prSet presAssocID="{882C6899-A067-204C-A1EC-54C6CA2699E7}" presName="arrow" presStyleLbl="bgShp" presStyleIdx="0" presStyleCnt="1"/>
      <dgm:spPr/>
    </dgm:pt>
    <dgm:pt modelId="{7D58B0F9-FB43-5741-BC4F-7258BCEBBBC5}" type="pres">
      <dgm:prSet presAssocID="{882C6899-A067-204C-A1EC-54C6CA2699E7}" presName="linearProcess" presStyleCnt="0"/>
      <dgm:spPr/>
    </dgm:pt>
    <dgm:pt modelId="{8FB4CA04-236C-8947-B39D-93DF567FE3CF}" type="pres">
      <dgm:prSet presAssocID="{3C9F9116-C5D2-7545-93C4-8B753256210F}" presName="textNode" presStyleLbl="node1" presStyleIdx="0" presStyleCnt="5">
        <dgm:presLayoutVars>
          <dgm:bulletEnabled val="1"/>
        </dgm:presLayoutVars>
      </dgm:prSet>
      <dgm:spPr/>
    </dgm:pt>
    <dgm:pt modelId="{BCBD5FF8-CA29-A646-814A-07F73F5E69EC}" type="pres">
      <dgm:prSet presAssocID="{7BDE6A0B-CFC7-2247-9CBB-0068BCAB5CFF}" presName="sibTrans" presStyleCnt="0"/>
      <dgm:spPr/>
    </dgm:pt>
    <dgm:pt modelId="{97526311-8AEF-7A45-BC0B-46A2E79B7914}" type="pres">
      <dgm:prSet presAssocID="{3603F893-A2CD-BC47-A838-8359C761F493}" presName="textNode" presStyleLbl="node1" presStyleIdx="1" presStyleCnt="5">
        <dgm:presLayoutVars>
          <dgm:bulletEnabled val="1"/>
        </dgm:presLayoutVars>
      </dgm:prSet>
      <dgm:spPr/>
    </dgm:pt>
    <dgm:pt modelId="{01A08A95-4469-C642-AB63-7D9753B2663E}" type="pres">
      <dgm:prSet presAssocID="{81188093-889D-454D-8E13-2EF56A8E5EA7}" presName="sibTrans" presStyleCnt="0"/>
      <dgm:spPr/>
    </dgm:pt>
    <dgm:pt modelId="{8FF010B1-4CAD-C347-8241-929C1E767590}" type="pres">
      <dgm:prSet presAssocID="{AA3230A0-3B16-C549-95CD-215E60C5D642}" presName="textNode" presStyleLbl="node1" presStyleIdx="2" presStyleCnt="5">
        <dgm:presLayoutVars>
          <dgm:bulletEnabled val="1"/>
        </dgm:presLayoutVars>
      </dgm:prSet>
      <dgm:spPr/>
    </dgm:pt>
    <dgm:pt modelId="{1A132330-A1EA-9547-9C83-3F4B27061729}" type="pres">
      <dgm:prSet presAssocID="{1DCA3BB9-0E72-DF42-9B25-0C06B90246C7}" presName="sibTrans" presStyleCnt="0"/>
      <dgm:spPr/>
    </dgm:pt>
    <dgm:pt modelId="{C67D12A0-54BA-8C47-A2DB-E6E31E4057E4}" type="pres">
      <dgm:prSet presAssocID="{E5E18EC4-5BF0-DD46-B49F-C1034433843D}" presName="textNode" presStyleLbl="node1" presStyleIdx="3" presStyleCnt="5">
        <dgm:presLayoutVars>
          <dgm:bulletEnabled val="1"/>
        </dgm:presLayoutVars>
      </dgm:prSet>
      <dgm:spPr/>
    </dgm:pt>
    <dgm:pt modelId="{148A78D4-A5D1-3A4D-B671-FDC9713202E1}" type="pres">
      <dgm:prSet presAssocID="{C4DBF4CA-E951-8349-AEB4-36737F27B612}" presName="sibTrans" presStyleCnt="0"/>
      <dgm:spPr/>
    </dgm:pt>
    <dgm:pt modelId="{2C4A2758-7666-4847-8F91-0BBE9A77C26C}" type="pres">
      <dgm:prSet presAssocID="{F80DE1BB-B3DA-8741-8427-2FAFF2B75820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51703E28-90F6-854D-A6F6-827291924750}" type="presOf" srcId="{AA3230A0-3B16-C549-95CD-215E60C5D642}" destId="{8FF010B1-4CAD-C347-8241-929C1E767590}" srcOrd="0" destOrd="0" presId="urn:microsoft.com/office/officeart/2005/8/layout/hProcess9"/>
    <dgm:cxn modelId="{A75D5A2B-EF78-FD43-9155-40BE16EA98B0}" type="presOf" srcId="{3C9F9116-C5D2-7545-93C4-8B753256210F}" destId="{8FB4CA04-236C-8947-B39D-93DF567FE3CF}" srcOrd="0" destOrd="0" presId="urn:microsoft.com/office/officeart/2005/8/layout/hProcess9"/>
    <dgm:cxn modelId="{523A8F31-C44E-334C-B4C4-2752CE217F7D}" type="presOf" srcId="{882C6899-A067-204C-A1EC-54C6CA2699E7}" destId="{6EE5DFF2-AC9F-764C-AABC-0769581BAEC9}" srcOrd="0" destOrd="0" presId="urn:microsoft.com/office/officeart/2005/8/layout/hProcess9"/>
    <dgm:cxn modelId="{BB096762-CAA5-F749-B827-22A8B5E45D63}" srcId="{882C6899-A067-204C-A1EC-54C6CA2699E7}" destId="{E5E18EC4-5BF0-DD46-B49F-C1034433843D}" srcOrd="3" destOrd="0" parTransId="{29533D33-A04A-534B-884D-765AF3670F10}" sibTransId="{C4DBF4CA-E951-8349-AEB4-36737F27B612}"/>
    <dgm:cxn modelId="{3F40366B-63B7-7A4E-AB42-D3CEA3B7B9C9}" srcId="{882C6899-A067-204C-A1EC-54C6CA2699E7}" destId="{3C9F9116-C5D2-7545-93C4-8B753256210F}" srcOrd="0" destOrd="0" parTransId="{09D9C2D6-CC83-8A41-8040-A5BECB4AE702}" sibTransId="{7BDE6A0B-CFC7-2247-9CBB-0068BCAB5CFF}"/>
    <dgm:cxn modelId="{DE5AAE70-66BC-6846-ADFF-01439F8236C7}" type="presOf" srcId="{3603F893-A2CD-BC47-A838-8359C761F493}" destId="{97526311-8AEF-7A45-BC0B-46A2E79B7914}" srcOrd="0" destOrd="0" presId="urn:microsoft.com/office/officeart/2005/8/layout/hProcess9"/>
    <dgm:cxn modelId="{EBBA0387-347E-E642-8F45-E216B36AAC01}" type="presOf" srcId="{E5E18EC4-5BF0-DD46-B49F-C1034433843D}" destId="{C67D12A0-54BA-8C47-A2DB-E6E31E4057E4}" srcOrd="0" destOrd="0" presId="urn:microsoft.com/office/officeart/2005/8/layout/hProcess9"/>
    <dgm:cxn modelId="{3EF813BE-4C4F-3644-BDD1-7DD312AC62D8}" type="presOf" srcId="{F80DE1BB-B3DA-8741-8427-2FAFF2B75820}" destId="{2C4A2758-7666-4847-8F91-0BBE9A77C26C}" srcOrd="0" destOrd="0" presId="urn:microsoft.com/office/officeart/2005/8/layout/hProcess9"/>
    <dgm:cxn modelId="{27B505E2-F493-1741-93E4-6E1115E750C7}" srcId="{882C6899-A067-204C-A1EC-54C6CA2699E7}" destId="{AA3230A0-3B16-C549-95CD-215E60C5D642}" srcOrd="2" destOrd="0" parTransId="{335D241F-3D0D-C540-8009-F6F984F08DBC}" sibTransId="{1DCA3BB9-0E72-DF42-9B25-0C06B90246C7}"/>
    <dgm:cxn modelId="{177568F4-49BC-444D-B79E-2BE46D34608F}" srcId="{882C6899-A067-204C-A1EC-54C6CA2699E7}" destId="{F80DE1BB-B3DA-8741-8427-2FAFF2B75820}" srcOrd="4" destOrd="0" parTransId="{D0578BB6-CD27-C045-88EA-CC76957D2E5C}" sibTransId="{8C5717B6-7F1D-DD42-B975-CE893584C6DB}"/>
    <dgm:cxn modelId="{2F83A9F4-46BF-5049-A496-3DF4D7D01FFE}" srcId="{882C6899-A067-204C-A1EC-54C6CA2699E7}" destId="{3603F893-A2CD-BC47-A838-8359C761F493}" srcOrd="1" destOrd="0" parTransId="{453B376F-D19D-CC49-8FC3-D45BDA75D551}" sibTransId="{81188093-889D-454D-8E13-2EF56A8E5EA7}"/>
    <dgm:cxn modelId="{9FAD3624-CF4C-D24B-810B-294492854038}" type="presParOf" srcId="{6EE5DFF2-AC9F-764C-AABC-0769581BAEC9}" destId="{7D1D11AB-4AE3-6C46-871F-21624691281E}" srcOrd="0" destOrd="0" presId="urn:microsoft.com/office/officeart/2005/8/layout/hProcess9"/>
    <dgm:cxn modelId="{24C8E1D4-3AC3-2E42-9E52-529022972434}" type="presParOf" srcId="{6EE5DFF2-AC9F-764C-AABC-0769581BAEC9}" destId="{7D58B0F9-FB43-5741-BC4F-7258BCEBBBC5}" srcOrd="1" destOrd="0" presId="urn:microsoft.com/office/officeart/2005/8/layout/hProcess9"/>
    <dgm:cxn modelId="{0B3C1ED9-6CFE-B94F-A2E7-0D0982226BCC}" type="presParOf" srcId="{7D58B0F9-FB43-5741-BC4F-7258BCEBBBC5}" destId="{8FB4CA04-236C-8947-B39D-93DF567FE3CF}" srcOrd="0" destOrd="0" presId="urn:microsoft.com/office/officeart/2005/8/layout/hProcess9"/>
    <dgm:cxn modelId="{F5B27B26-A4B3-8443-89A4-510ABABA487B}" type="presParOf" srcId="{7D58B0F9-FB43-5741-BC4F-7258BCEBBBC5}" destId="{BCBD5FF8-CA29-A646-814A-07F73F5E69EC}" srcOrd="1" destOrd="0" presId="urn:microsoft.com/office/officeart/2005/8/layout/hProcess9"/>
    <dgm:cxn modelId="{B213DF8D-A25A-7540-A58D-D70639C5B232}" type="presParOf" srcId="{7D58B0F9-FB43-5741-BC4F-7258BCEBBBC5}" destId="{97526311-8AEF-7A45-BC0B-46A2E79B7914}" srcOrd="2" destOrd="0" presId="urn:microsoft.com/office/officeart/2005/8/layout/hProcess9"/>
    <dgm:cxn modelId="{E8DCE8FF-4204-BA49-9F8E-2787A1320C8F}" type="presParOf" srcId="{7D58B0F9-FB43-5741-BC4F-7258BCEBBBC5}" destId="{01A08A95-4469-C642-AB63-7D9753B2663E}" srcOrd="3" destOrd="0" presId="urn:microsoft.com/office/officeart/2005/8/layout/hProcess9"/>
    <dgm:cxn modelId="{309CC451-2A50-9640-BD33-F42ED29D400E}" type="presParOf" srcId="{7D58B0F9-FB43-5741-BC4F-7258BCEBBBC5}" destId="{8FF010B1-4CAD-C347-8241-929C1E767590}" srcOrd="4" destOrd="0" presId="urn:microsoft.com/office/officeart/2005/8/layout/hProcess9"/>
    <dgm:cxn modelId="{3BBA9EA6-7AAD-CB41-878A-A496F4995BBF}" type="presParOf" srcId="{7D58B0F9-FB43-5741-BC4F-7258BCEBBBC5}" destId="{1A132330-A1EA-9547-9C83-3F4B27061729}" srcOrd="5" destOrd="0" presId="urn:microsoft.com/office/officeart/2005/8/layout/hProcess9"/>
    <dgm:cxn modelId="{806B93DC-115C-BF4C-ABD7-A778E0749676}" type="presParOf" srcId="{7D58B0F9-FB43-5741-BC4F-7258BCEBBBC5}" destId="{C67D12A0-54BA-8C47-A2DB-E6E31E4057E4}" srcOrd="6" destOrd="0" presId="urn:microsoft.com/office/officeart/2005/8/layout/hProcess9"/>
    <dgm:cxn modelId="{6D65EEA4-3177-8A4C-BBD8-E69AC6D7AD83}" type="presParOf" srcId="{7D58B0F9-FB43-5741-BC4F-7258BCEBBBC5}" destId="{148A78D4-A5D1-3A4D-B671-FDC9713202E1}" srcOrd="7" destOrd="0" presId="urn:microsoft.com/office/officeart/2005/8/layout/hProcess9"/>
    <dgm:cxn modelId="{77BAFEC8-2B72-0B4A-A22D-D008543A09F2}" type="presParOf" srcId="{7D58B0F9-FB43-5741-BC4F-7258BCEBBBC5}" destId="{2C4A2758-7666-4847-8F91-0BBE9A77C26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D11AB-4AE3-6C46-871F-21624691281E}">
      <dsp:nvSpPr>
        <dsp:cNvPr id="0" name=""/>
        <dsp:cNvSpPr/>
      </dsp:nvSpPr>
      <dsp:spPr>
        <a:xfrm>
          <a:off x="856143" y="0"/>
          <a:ext cx="9702965" cy="47814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B4CA04-236C-8947-B39D-93DF567FE3CF}">
      <dsp:nvSpPr>
        <dsp:cNvPr id="0" name=""/>
        <dsp:cNvSpPr/>
      </dsp:nvSpPr>
      <dsp:spPr>
        <a:xfrm>
          <a:off x="5016" y="1434444"/>
          <a:ext cx="2193311" cy="1912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dirty="0"/>
            <a:t>Screen </a:t>
          </a:r>
          <a:r>
            <a:rPr lang="en-US" sz="2100" b="0" kern="1200" dirty="0" err="1"/>
            <a:t>MaterialsProject</a:t>
          </a:r>
          <a:r>
            <a:rPr lang="en-US" sz="2100" b="0" kern="1200" dirty="0"/>
            <a:t> database</a:t>
          </a:r>
        </a:p>
      </dsp:txBody>
      <dsp:txXfrm>
        <a:off x="98381" y="1527809"/>
        <a:ext cx="2006581" cy="1725862"/>
      </dsp:txXfrm>
    </dsp:sp>
    <dsp:sp modelId="{97526311-8AEF-7A45-BC0B-46A2E79B7914}">
      <dsp:nvSpPr>
        <dsp:cNvPr id="0" name=""/>
        <dsp:cNvSpPr/>
      </dsp:nvSpPr>
      <dsp:spPr>
        <a:xfrm>
          <a:off x="2307993" y="1434444"/>
          <a:ext cx="2193311" cy="1912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Calculate effective mass </a:t>
          </a:r>
        </a:p>
      </dsp:txBody>
      <dsp:txXfrm>
        <a:off x="2401358" y="1527809"/>
        <a:ext cx="2006581" cy="1725862"/>
      </dsp:txXfrm>
    </dsp:sp>
    <dsp:sp modelId="{8FF010B1-4CAD-C347-8241-929C1E767590}">
      <dsp:nvSpPr>
        <dsp:cNvPr id="0" name=""/>
        <dsp:cNvSpPr/>
      </dsp:nvSpPr>
      <dsp:spPr>
        <a:xfrm>
          <a:off x="4610970" y="1434444"/>
          <a:ext cx="2193311" cy="1912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Estimate MTE</a:t>
          </a:r>
          <a:endParaRPr lang="en-US" sz="2100" kern="1200" dirty="0"/>
        </a:p>
      </dsp:txBody>
      <dsp:txXfrm>
        <a:off x="4704335" y="1527809"/>
        <a:ext cx="2006581" cy="1725862"/>
      </dsp:txXfrm>
    </dsp:sp>
    <dsp:sp modelId="{C67D12A0-54BA-8C47-A2DB-E6E31E4057E4}">
      <dsp:nvSpPr>
        <dsp:cNvPr id="0" name=""/>
        <dsp:cNvSpPr/>
      </dsp:nvSpPr>
      <dsp:spPr>
        <a:xfrm>
          <a:off x="6913947" y="1434444"/>
          <a:ext cx="2193311" cy="1912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Identify surface states </a:t>
          </a:r>
        </a:p>
      </dsp:txBody>
      <dsp:txXfrm>
        <a:off x="7007312" y="1527809"/>
        <a:ext cx="2006581" cy="1725862"/>
      </dsp:txXfrm>
    </dsp:sp>
    <dsp:sp modelId="{2C4A2758-7666-4847-8F91-0BBE9A77C26C}">
      <dsp:nvSpPr>
        <dsp:cNvPr id="0" name=""/>
        <dsp:cNvSpPr/>
      </dsp:nvSpPr>
      <dsp:spPr>
        <a:xfrm>
          <a:off x="9216924" y="1434444"/>
          <a:ext cx="2193311" cy="19125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Match candidates to commercial substrates</a:t>
          </a:r>
        </a:p>
      </dsp:txBody>
      <dsp:txXfrm>
        <a:off x="9310289" y="1527809"/>
        <a:ext cx="2006581" cy="172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4838-E8D3-324F-8C96-482A7EF9332A}" type="datetimeFigureOut">
              <a:rPr lang="en-US" smtClean="0"/>
              <a:t>10/14/18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1E93B-7541-5247-AC9B-7C02E7C6C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74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31343-0991-C841-A340-9375970A1910}" type="datetimeFigureOut">
              <a:rPr lang="en-US" smtClean="0"/>
              <a:t>10/14/18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A0B3F-1427-204B-8303-F769F9101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14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0445" y="166687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4307" y="42878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Joshua T. Paul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joshuapaul@ufl.edu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38100"/>
            <a:ext cx="1092200" cy="10823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-96345"/>
            <a:ext cx="65024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81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7ED3-7A48-1547-A1B3-23DA90FCD608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5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81CB-744D-074B-93CA-3FDA8A232FFF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94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9E61-BC08-A740-A9C4-6D596F89970D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82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7880F-7A81-5642-80D2-33232FEF8CB5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3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677-C76D-6B45-A064-E40D89CD1389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72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F8287-9DA5-FE43-A724-A4F1BB4E54DC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36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EECB6-CAAD-0F48-A5A5-67DD548C980B}" type="datetime1">
              <a:rPr lang="en-US" smtClean="0"/>
              <a:t>10/14/18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6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243D-F7C3-4C44-8133-617BDE892488}" type="datetime1">
              <a:rPr lang="en-US" smtClean="0"/>
              <a:t>10/14/18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50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B3BE-80EE-3847-96EB-6F763FCFB107}" type="datetime1">
              <a:rPr lang="en-US" smtClean="0"/>
              <a:t>10/14/18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25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7C78-0C1F-FB40-951F-D28D2024901D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8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14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6556"/>
            <a:ext cx="10515600" cy="4351338"/>
          </a:xfrm>
        </p:spPr>
        <p:txBody>
          <a:bodyPr/>
          <a:lstStyle>
            <a:lvl2pPr marL="685800" indent="-228600">
              <a:buFont typeface="Courier New" charset="0"/>
              <a:buChar char="o"/>
              <a:defRPr/>
            </a:lvl2pPr>
            <a:lvl3pPr marL="1143000" indent="-228600">
              <a:buFont typeface="Wingdings" charset="2"/>
              <a:buChar char="Ø"/>
              <a:defRPr/>
            </a:lvl3pPr>
            <a:lvl4pPr marL="1657350" indent="-285750">
              <a:buFont typeface="Wingdings" charset="2"/>
              <a:buChar char="q"/>
              <a:defRPr/>
            </a:lvl4pPr>
            <a:lvl5pPr marL="2057400" indent="-228600">
              <a:buFont typeface="Wingdings" charset="2"/>
              <a:buChar char="v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" y="6393543"/>
            <a:ext cx="2743200" cy="365125"/>
          </a:xfrm>
        </p:spPr>
        <p:txBody>
          <a:bodyPr/>
          <a:lstStyle>
            <a:lvl1pPr>
              <a:defRPr sz="2000"/>
            </a:lvl1pPr>
          </a:lstStyle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43350" y="6409871"/>
            <a:ext cx="4114800" cy="3651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joshuapaul@ufl.edu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89008"/>
            <a:ext cx="2743200" cy="365125"/>
          </a:xfrm>
        </p:spPr>
        <p:txBody>
          <a:bodyPr/>
          <a:lstStyle>
            <a:lvl1pPr>
              <a:defRPr sz="2400"/>
            </a:lvl1pPr>
          </a:lstStyle>
          <a:p>
            <a:fld id="{B23AA690-0840-7B46-9670-6D86627815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10515600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682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4855E-5266-794F-84B6-2E5E81480856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762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DACB-617F-A745-9075-99E46795DBD3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4F01-0F0D-1447-AF71-E342C8907836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6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8AC2-28EA-D642-8EEB-6F4E7F32642A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72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6758-9E5C-8848-95FE-559C842FDF35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3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038-BE93-1A4B-A85D-2B11A15AEA99}" type="datetime1">
              <a:rPr lang="en-US" smtClean="0"/>
              <a:t>10/14/18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42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DD1C4-3BAD-804E-B43B-EE15769E72B3}" type="datetime1">
              <a:rPr lang="en-US" smtClean="0"/>
              <a:t>10/14/18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FFD4-3E1D-5B48-A85F-F0E5AC97D604}" type="datetime1">
              <a:rPr lang="en-US" smtClean="0"/>
              <a:t>10/14/18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BF26-639E-8345-B170-10A8EA1C62BC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DA2F-E0D7-4647-9A3A-2FAE9358C1F8}" type="datetime1">
              <a:rPr lang="en-US" smtClean="0"/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AED7-5791-C845-AAD4-A6C390E96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0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12192000" cy="1146174"/>
          </a:xfrm>
          <a:prstGeom prst="rect">
            <a:avLst/>
          </a:prstGeom>
          <a:solidFill>
            <a:srgbClr val="F370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014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10515600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7559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AC34B4CE-82D9-9048-B314-5DD51DEA09BB}" type="datetime1">
              <a:rPr lang="en-US" smtClean="0"/>
              <a:pPr/>
              <a:t>10/14/18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joshuapaul@ufl.edu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8197AED7-5791-C845-AAD4-A6C390E96D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4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q"/>
        <a:defRPr sz="20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Ø"/>
        <a:defRPr sz="18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v"/>
        <a:defRPr sz="1800" kern="1200">
          <a:solidFill>
            <a:schemeClr val="tx1"/>
          </a:solidFill>
          <a:latin typeface="Apple Braille" charset="0"/>
          <a:ea typeface="Apple Braille" charset="0"/>
          <a:cs typeface="Apple Braill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E9B23-7489-104D-82AB-3616A425AEAC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joshuapaul@ufl.edu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E6D64-A5BB-DE4C-8A06-2ED60703C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0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(null)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Screening for New Photocathode Materials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Joshua T. Paul, Alice </a:t>
            </a:r>
            <a:r>
              <a:rPr lang="en-US" dirty="0" err="1"/>
              <a:t>Galdi</a:t>
            </a:r>
            <a:r>
              <a:rPr lang="en-US" dirty="0"/>
              <a:t>, Siddharth </a:t>
            </a:r>
            <a:r>
              <a:rPr lang="en-US" dirty="0" err="1"/>
              <a:t>Karkare</a:t>
            </a:r>
            <a:r>
              <a:rPr lang="en-US" dirty="0"/>
              <a:t>, Howard </a:t>
            </a:r>
            <a:r>
              <a:rPr lang="en-US" dirty="0" err="1"/>
              <a:t>Padmore</a:t>
            </a:r>
            <a:r>
              <a:rPr lang="en-US" dirty="0"/>
              <a:t>, Ivan </a:t>
            </a:r>
            <a:r>
              <a:rPr lang="en-US" dirty="0" err="1"/>
              <a:t>Bazarov</a:t>
            </a:r>
            <a:r>
              <a:rPr lang="en-US" dirty="0"/>
              <a:t>, Richard G. Hennig</a:t>
            </a:r>
          </a:p>
        </p:txBody>
      </p:sp>
    </p:spTree>
    <p:extLst>
      <p:ext uri="{BB962C8B-B14F-4D97-AF65-F5344CB8AC3E}">
        <p14:creationId xmlns:p14="http://schemas.microsoft.com/office/powerpoint/2010/main" val="569852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DB55FD-C25F-D94E-B127-9D07CAD05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516" y="2690255"/>
            <a:ext cx="9438967" cy="239925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When calculating dielectric response in VASP, the optical excitation probability is calculated. This can be explicitly written out to obtain the strength of transition from one band to another at a given </a:t>
            </a:r>
            <a:r>
              <a:rPr lang="en-US" i="1" dirty="0"/>
              <a:t>k</a:t>
            </a:r>
            <a:r>
              <a:rPr lang="en-US" dirty="0"/>
              <a:t>-point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39BBCD-E6B7-BC43-9F3D-18EF351A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9DA4A-3460-4244-AA08-05093485C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B2D07-5327-3946-94AC-C488A7D4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0A9DE9-FBE8-944B-82BF-EC0E8159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/>
              <a:t>Estimating MTE: Probability of Optical Excitation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6DABA14-7CC8-9A4A-95DF-444E59120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8" y="1342959"/>
            <a:ext cx="11671683" cy="11235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4D0CD7-24A0-F543-A5CA-3FFEB3B08FB6}"/>
              </a:ext>
            </a:extLst>
          </p:cNvPr>
          <p:cNvSpPr/>
          <p:nvPr/>
        </p:nvSpPr>
        <p:spPr>
          <a:xfrm>
            <a:off x="7822931" y="1422637"/>
            <a:ext cx="4079017" cy="1012290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00CB86-36B8-6545-B56B-0FACF6598B02}"/>
              </a:ext>
            </a:extLst>
          </p:cNvPr>
          <p:cNvSpPr txBox="1"/>
          <p:nvPr/>
        </p:nvSpPr>
        <p:spPr>
          <a:xfrm>
            <a:off x="4006324" y="5894174"/>
            <a:ext cx="417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Gajdos</a:t>
            </a:r>
            <a:r>
              <a:rPr lang="en-US" dirty="0"/>
              <a:t>̌, PHYS. REV. B </a:t>
            </a:r>
            <a:r>
              <a:rPr lang="en-US" b="1" dirty="0"/>
              <a:t>73</a:t>
            </a:r>
            <a:r>
              <a:rPr lang="en-US" dirty="0"/>
              <a:t>, 045112 (2006)</a:t>
            </a:r>
          </a:p>
        </p:txBody>
      </p:sp>
    </p:spTree>
    <p:extLst>
      <p:ext uri="{BB962C8B-B14F-4D97-AF65-F5344CB8AC3E}">
        <p14:creationId xmlns:p14="http://schemas.microsoft.com/office/powerpoint/2010/main" val="39833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6926B7F-8A66-A148-BAD7-91164DB147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656556"/>
                <a:ext cx="121920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−[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𝑣𝑎𝑐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𝑉𝐵𝑀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br>
                  <a:rPr lang="en-US" b="0" dirty="0"/>
                </a:br>
                <a:endParaRPr lang="en-US" b="0" dirty="0"/>
              </a:p>
              <a:p>
                <a:pPr marL="0" indent="0" algn="ctr">
                  <a:buNone/>
                </a:pPr>
                <a:endParaRPr lang="en-US" b="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|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𝑉𝐵𝑀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   |  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Emission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6926B7F-8A66-A148-BAD7-91164DB147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56556"/>
                <a:ext cx="12192000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22A848-0C5E-0343-8523-9488E67E7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7FEDB4-A901-A343-9EB6-B5C6F21B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C2C7A2-B14E-8848-AE0B-6698A6069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0C42372-A576-6041-8E18-4B7430342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/>
              <a:t>Estimating MTE: Relevant Optical Transitions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4C5500-80FF-9E44-8492-E2D7F10F6FB3}"/>
              </a:ext>
            </a:extLst>
          </p:cNvPr>
          <p:cNvSpPr txBox="1"/>
          <p:nvPr/>
        </p:nvSpPr>
        <p:spPr>
          <a:xfrm>
            <a:off x="1740993" y="5818688"/>
            <a:ext cx="837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a more detailed derivation, refer to </a:t>
            </a:r>
            <a:r>
              <a:rPr lang="en-US" dirty="0" err="1"/>
              <a:t>Karakare</a:t>
            </a:r>
            <a:r>
              <a:rPr lang="en-US" dirty="0"/>
              <a:t> et al., PHYS. REV. B 95, 075439 (2017)</a:t>
            </a:r>
          </a:p>
        </p:txBody>
      </p:sp>
    </p:spTree>
    <p:extLst>
      <p:ext uri="{BB962C8B-B14F-4D97-AF65-F5344CB8AC3E}">
        <p14:creationId xmlns:p14="http://schemas.microsoft.com/office/powerpoint/2010/main" val="1830317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883C0-6CFA-5348-B809-CC3A47D40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A0C15-D686-3642-9542-40013EAAE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EF08A-3D7D-0C41-8179-753CE7FD3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4917C6E-70C5-E844-B6DC-4319BBD48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/>
              <a:t>Estimating MTE: Relevant Optical Transitions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BB707E-2BB0-D54A-B5E4-CA62E2D51AAE}"/>
              </a:ext>
            </a:extLst>
          </p:cNvPr>
          <p:cNvSpPr txBox="1"/>
          <p:nvPr/>
        </p:nvSpPr>
        <p:spPr>
          <a:xfrm>
            <a:off x="1598308" y="1716931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(100)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503A2B-A5C7-6A44-A3D0-AC795C71225D}"/>
              </a:ext>
            </a:extLst>
          </p:cNvPr>
          <p:cNvSpPr txBox="1"/>
          <p:nvPr/>
        </p:nvSpPr>
        <p:spPr>
          <a:xfrm>
            <a:off x="5639427" y="1716931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(010)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071A0E-D7E9-5E48-847C-1C9C08F0C27A}"/>
              </a:ext>
            </a:extLst>
          </p:cNvPr>
          <p:cNvSpPr txBox="1"/>
          <p:nvPr/>
        </p:nvSpPr>
        <p:spPr>
          <a:xfrm>
            <a:off x="9680546" y="1716931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(001)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7319BF-F1DE-0A4B-A475-BFD28B31A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2" y="2261199"/>
            <a:ext cx="3826954" cy="29571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672D51-708D-3041-9469-378194601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149" y="2243674"/>
            <a:ext cx="3849634" cy="29747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C56B533-0EA2-5D42-8BF5-3D7673729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401" y="2261199"/>
            <a:ext cx="3826955" cy="29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02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4420BE-0446-1B4C-8E74-4593BDF78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56556"/>
            <a:ext cx="7698658" cy="4351338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MPInterfaces</a:t>
            </a:r>
            <a:r>
              <a:rPr lang="en-US" dirty="0"/>
              <a:t> software package, we can epitaxially match potential photocathodes to other materials</a:t>
            </a:r>
          </a:p>
          <a:p>
            <a:endParaRPr lang="en-US" dirty="0"/>
          </a:p>
          <a:p>
            <a:r>
              <a:rPr lang="en-US" dirty="0"/>
              <a:t>With our database of commercial substrates, we can match the screened photocathodes to easily obtained substrates to optimize growth conditions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3DFF3F-BC3C-0548-A17F-59A0ACF6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798CE-E5B5-ED4E-9AC0-DC8F09CC3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5148C-21E2-744B-A557-454BD8E78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E0B213-397C-3146-B832-63A0FB0E2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Photocathodes to Substrates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99DAB3-D3A2-CB44-BD91-5D66FDE45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684" y="1146174"/>
            <a:ext cx="3277031" cy="5073445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1872E9B-88CA-F248-87B7-6B49BE2697F1}"/>
              </a:ext>
            </a:extLst>
          </p:cNvPr>
          <p:cNvSpPr txBox="1">
            <a:spLocks/>
          </p:cNvSpPr>
          <p:nvPr/>
        </p:nvSpPr>
        <p:spPr>
          <a:xfrm>
            <a:off x="8941676" y="5304749"/>
            <a:ext cx="2078421" cy="7031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q"/>
              <a:defRPr sz="1800" kern="120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v"/>
              <a:defRPr sz="1800" kern="120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Cs3Sb on (100) </a:t>
            </a:r>
            <a:r>
              <a:rPr lang="en-US" sz="2400" dirty="0" err="1"/>
              <a:t>MgO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6900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D6F462-0880-2F43-AA52-5C713308C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a computational approach, we can identify photocathodes that have not been considered before</a:t>
            </a:r>
          </a:p>
          <a:p>
            <a:r>
              <a:rPr lang="en-US" dirty="0"/>
              <a:t>Effective masses can be estimated from band curvatures, which is currently being validated for over 500 materials</a:t>
            </a:r>
          </a:p>
          <a:p>
            <a:r>
              <a:rPr lang="en-US" dirty="0"/>
              <a:t>Using transition rates and focusing on relevant transitions for emission, we can approximate MTE for emission</a:t>
            </a:r>
          </a:p>
          <a:p>
            <a:r>
              <a:rPr lang="en-US" dirty="0"/>
              <a:t>Using </a:t>
            </a:r>
            <a:r>
              <a:rPr lang="en-US" dirty="0" err="1"/>
              <a:t>MPInterfaces</a:t>
            </a:r>
            <a:r>
              <a:rPr lang="en-US" dirty="0"/>
              <a:t>, we can epitaxially match candidate photocathodes to a variety of commercially available materials to help optimize growth conditions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C608D-CFA6-4B4F-930F-26C288A0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2D6A86-4721-D84F-BE7A-3290CD92E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5F6F9A-3707-D943-A741-EADA51DD5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170430-DA34-E645-AC1C-A7E0BB3A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64892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D40CD3-6219-6441-A80E-070FD471B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Center for Bright Beams and the National Science Foundation for funding this project</a:t>
            </a:r>
          </a:p>
          <a:p>
            <a:r>
              <a:rPr lang="en-US" dirty="0"/>
              <a:t>The </a:t>
            </a:r>
            <a:r>
              <a:rPr lang="en-US" dirty="0" err="1"/>
              <a:t>HiPerGator</a:t>
            </a:r>
            <a:r>
              <a:rPr lang="en-US" dirty="0"/>
              <a:t> supercomputer, where these calculations are being performed</a:t>
            </a:r>
          </a:p>
          <a:p>
            <a:r>
              <a:rPr lang="en-US" dirty="0"/>
              <a:t>The </a:t>
            </a:r>
            <a:r>
              <a:rPr lang="en-US" dirty="0" err="1"/>
              <a:t>MaterialsProject</a:t>
            </a:r>
            <a:r>
              <a:rPr lang="en-US" dirty="0"/>
              <a:t> database for providing the initial database of structures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776394-348F-1B4C-88CD-22632E5E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72996-168D-7F42-A539-7C08AC481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ABF92-1D10-5248-8D49-9C05D98E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9B07AE0-A75E-464F-A694-DE88BA3ED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</p:spTree>
    <p:extLst>
      <p:ext uri="{BB962C8B-B14F-4D97-AF65-F5344CB8AC3E}">
        <p14:creationId xmlns:p14="http://schemas.microsoft.com/office/powerpoint/2010/main" val="307692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F424BF-CAC1-724C-BF61-5D1103F46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56556"/>
            <a:ext cx="5845629" cy="4351338"/>
          </a:xfrm>
        </p:spPr>
        <p:txBody>
          <a:bodyPr/>
          <a:lstStyle/>
          <a:p>
            <a:r>
              <a:rPr lang="en-US" dirty="0"/>
              <a:t>Common photocathode materials: GaAs, </a:t>
            </a:r>
            <a:r>
              <a:rPr lang="en-US" dirty="0" err="1"/>
              <a:t>InGaAs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CsTe</a:t>
            </a:r>
            <a:r>
              <a:rPr lang="en-US" dirty="0"/>
              <a:t>, </a:t>
            </a:r>
            <a:r>
              <a:rPr lang="en-US" dirty="0" err="1"/>
              <a:t>CsI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SbCs</a:t>
            </a:r>
            <a:r>
              <a:rPr lang="en-US" dirty="0"/>
              <a:t>, Sb-K-Cs, Na-K-Sb</a:t>
            </a:r>
          </a:p>
          <a:p>
            <a:endParaRPr lang="en-US" dirty="0"/>
          </a:p>
          <a:p>
            <a:r>
              <a:rPr lang="en-US" dirty="0"/>
              <a:t>New photocathodes are typically identify based on trial and error efforts on what photocathodes already exist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59454-BBC8-A045-AC5A-D1EAB3A36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027CE-E8CB-2347-BC13-4E13F3149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0E5E6-632A-CB48-827C-C3DAF86146D0}" type="datetime1">
              <a:rPr lang="en-US" smtClean="0"/>
              <a:t>10/14/18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575FC-8F3E-644B-82AF-1096BF57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C1007-C595-554C-B8C2-27AD5108E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63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4DDF4E-3D92-204C-AB16-7C78360C0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Computational resources have the ability to improve the search for photocathode materials</a:t>
            </a:r>
          </a:p>
          <a:p>
            <a:pPr lvl="1"/>
            <a:r>
              <a:rPr lang="en-US" dirty="0"/>
              <a:t>Materials databases (</a:t>
            </a:r>
            <a:r>
              <a:rPr lang="en-US" dirty="0" err="1"/>
              <a:t>MaterialsProject</a:t>
            </a:r>
            <a:r>
              <a:rPr lang="en-US" dirty="0"/>
              <a:t>, </a:t>
            </a:r>
            <a:r>
              <a:rPr lang="en-US" dirty="0" err="1"/>
              <a:t>AFlowLib</a:t>
            </a:r>
            <a:r>
              <a:rPr lang="en-US" dirty="0"/>
              <a:t>, OQMD) </a:t>
            </a:r>
          </a:p>
          <a:p>
            <a:pPr lvl="1"/>
            <a:r>
              <a:rPr lang="en-US" dirty="0"/>
              <a:t>Density functional theory (DFT)</a:t>
            </a:r>
          </a:p>
          <a:p>
            <a:pPr lvl="1"/>
            <a:r>
              <a:rPr lang="en-US" dirty="0"/>
              <a:t>High-throughput techniques</a:t>
            </a:r>
          </a:p>
          <a:p>
            <a:pPr lvl="1"/>
            <a:r>
              <a:rPr lang="en-US" dirty="0"/>
              <a:t>Supercomputers (</a:t>
            </a:r>
            <a:r>
              <a:rPr lang="en-US" dirty="0" err="1"/>
              <a:t>HiPerGator</a:t>
            </a:r>
            <a:r>
              <a:rPr lang="en-US" dirty="0"/>
              <a:t>, XSEDE)</a:t>
            </a:r>
          </a:p>
          <a:p>
            <a:pPr lvl="1"/>
            <a:r>
              <a:rPr lang="en-US" dirty="0"/>
              <a:t>Materials science software (</a:t>
            </a:r>
            <a:r>
              <a:rPr lang="en-US" dirty="0" err="1"/>
              <a:t>Pymatgen</a:t>
            </a:r>
            <a:r>
              <a:rPr lang="en-US" dirty="0"/>
              <a:t>, </a:t>
            </a:r>
            <a:r>
              <a:rPr lang="en-US" dirty="0" err="1"/>
              <a:t>MPInterfaces</a:t>
            </a:r>
            <a:r>
              <a:rPr lang="en-US" dirty="0"/>
              <a:t>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6FD7B-8D73-224A-9445-EC21FD90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0A5171-92AB-844D-A0A4-E398E934F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51E6F-CFD1-824F-BBDC-3B5DB0C7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50678B9-59FD-D140-826B-EFB42A7D4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44878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F5444-D686-E940-8F30-C5387DF65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B6879-4923-F142-81CA-A1EEFC3E1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CF863-F0AF-9E46-8EA5-85FD058E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02096F-80A4-6948-8DDC-AE21917A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/>
              <a:t>Computational Path to Find Photocathodes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E63C558-454E-4242-91C2-D428C2047F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11964"/>
              </p:ext>
            </p:extLst>
          </p:nvPr>
        </p:nvGraphicFramePr>
        <p:xfrm>
          <a:off x="265470" y="1356852"/>
          <a:ext cx="11415253" cy="4781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E9A5774-9AE7-7942-A1E9-AC17EE833A23}"/>
              </a:ext>
            </a:extLst>
          </p:cNvPr>
          <p:cNvSpPr txBox="1"/>
          <p:nvPr/>
        </p:nvSpPr>
        <p:spPr>
          <a:xfrm>
            <a:off x="3090041" y="4284830"/>
            <a:ext cx="113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Validating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2D55A6-1266-054A-A549-FB66F456B2EB}"/>
              </a:ext>
            </a:extLst>
          </p:cNvPr>
          <p:cNvSpPr txBox="1"/>
          <p:nvPr/>
        </p:nvSpPr>
        <p:spPr>
          <a:xfrm>
            <a:off x="4962979" y="4007831"/>
            <a:ext cx="2020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Software Complete</a:t>
            </a:r>
            <a:br>
              <a:rPr lang="en-US" b="1" dirty="0"/>
            </a:br>
            <a:r>
              <a:rPr lang="en-US" b="1" dirty="0"/>
              <a:t>Validating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4DA200-E347-0849-8447-7FA890855CC9}"/>
              </a:ext>
            </a:extLst>
          </p:cNvPr>
          <p:cNvSpPr txBox="1"/>
          <p:nvPr/>
        </p:nvSpPr>
        <p:spPr>
          <a:xfrm>
            <a:off x="7718146" y="4284830"/>
            <a:ext cx="12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Calculating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C9CA1-7339-3A49-8289-E712D055DF67}"/>
              </a:ext>
            </a:extLst>
          </p:cNvPr>
          <p:cNvSpPr txBox="1"/>
          <p:nvPr/>
        </p:nvSpPr>
        <p:spPr>
          <a:xfrm>
            <a:off x="9588346" y="4284830"/>
            <a:ext cx="2020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Software Complete</a:t>
            </a:r>
          </a:p>
        </p:txBody>
      </p:sp>
    </p:spTree>
    <p:extLst>
      <p:ext uri="{BB962C8B-B14F-4D97-AF65-F5344CB8AC3E}">
        <p14:creationId xmlns:p14="http://schemas.microsoft.com/office/powerpoint/2010/main" val="1205103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4B4A11-C272-CA4D-9C4D-F8E639590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450" y="1258477"/>
            <a:ext cx="8610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Using materials databases, we can search for photocathodes never before considered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1DF0A3-3011-E84C-8713-2445DF89E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6DEA2F-B815-594D-BA87-CD07BC215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52E36-9A7C-D446-92C4-7D298430D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BBC23BD-DBE7-C84D-AF6B-64BE8EC23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 err="1"/>
              <a:t>MaterialsProject</a:t>
            </a:r>
            <a:r>
              <a:rPr lang="en-US" dirty="0"/>
              <a:t> Database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5BDC4-7ED3-FD43-88DC-BB4CA9D93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0513"/>
            <a:ext cx="12192000" cy="41684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F77207-7B68-214E-91CA-90CD0E277433}"/>
              </a:ext>
            </a:extLst>
          </p:cNvPr>
          <p:cNvSpPr txBox="1"/>
          <p:nvPr/>
        </p:nvSpPr>
        <p:spPr>
          <a:xfrm>
            <a:off x="9982200" y="1323938"/>
            <a:ext cx="1935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Jain, PRL 115 036402 (2015)</a:t>
            </a:r>
          </a:p>
        </p:txBody>
      </p:sp>
    </p:spTree>
    <p:extLst>
      <p:ext uri="{BB962C8B-B14F-4D97-AF65-F5344CB8AC3E}">
        <p14:creationId xmlns:p14="http://schemas.microsoft.com/office/powerpoint/2010/main" val="3436560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B35CD2-2EEC-794D-8203-0BB0776F7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8279" y="1322020"/>
            <a:ext cx="8875441" cy="99520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Need to reduce the number of materials considered for calculations to a more reasonable number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96F56-8674-7544-AA1A-0FB478CC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693FA-7931-0749-BB7A-59961167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6CE82-B7D0-8144-B056-9C33ACF9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75A5B9-6A96-A243-9E10-2096461EA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146175"/>
          </a:xfrm>
        </p:spPr>
        <p:txBody>
          <a:bodyPr>
            <a:normAutofit/>
          </a:bodyPr>
          <a:lstStyle/>
          <a:p>
            <a:r>
              <a:rPr lang="en-US" dirty="0"/>
              <a:t>Initial Screening Criteria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5643DDA-0797-BE45-8C76-19B98C222B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1470322"/>
                  </p:ext>
                </p:extLst>
              </p:nvPr>
            </p:nvGraphicFramePr>
            <p:xfrm>
              <a:off x="242475" y="2705871"/>
              <a:ext cx="4284919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403974">
                      <a:extLst>
                        <a:ext uri="{9D8B030D-6E8A-4147-A177-3AD203B41FA5}">
                          <a16:colId xmlns:a16="http://schemas.microsoft.com/office/drawing/2014/main" val="3849513054"/>
                        </a:ext>
                      </a:extLst>
                    </a:gridCol>
                    <a:gridCol w="880945">
                      <a:extLst>
                        <a:ext uri="{9D8B030D-6E8A-4147-A177-3AD203B41FA5}">
                          <a16:colId xmlns:a16="http://schemas.microsoft.com/office/drawing/2014/main" val="17200459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Total number of starting materials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69,640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3835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 radioactive elements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66,119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8982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Hull distance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dirty="0"/>
                            <a:t> 50 </a:t>
                          </a:r>
                          <a:r>
                            <a:rPr lang="en-US" dirty="0" err="1"/>
                            <a:t>meV</a:t>
                          </a:r>
                          <a:r>
                            <a:rPr lang="en-US" dirty="0"/>
                            <a:t>/atom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43,087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774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Contains band gap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dirty="0"/>
                            <a:t> 4</a:t>
                          </a:r>
                          <a:r>
                            <a:rPr lang="en-US" baseline="0" dirty="0"/>
                            <a:t> 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38,019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9419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Effective mass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dirty="0"/>
                            <a:t> 0.2m</a:t>
                          </a:r>
                          <a:r>
                            <a:rPr lang="en-US" baseline="-25000" dirty="0"/>
                            <a:t>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67348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5643DDA-0797-BE45-8C76-19B98C222B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1470322"/>
                  </p:ext>
                </p:extLst>
              </p:nvPr>
            </p:nvGraphicFramePr>
            <p:xfrm>
              <a:off x="242475" y="2705871"/>
              <a:ext cx="4284919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403974">
                      <a:extLst>
                        <a:ext uri="{9D8B030D-6E8A-4147-A177-3AD203B41FA5}">
                          <a16:colId xmlns:a16="http://schemas.microsoft.com/office/drawing/2014/main" val="3849513054"/>
                        </a:ext>
                      </a:extLst>
                    </a:gridCol>
                    <a:gridCol w="880945">
                      <a:extLst>
                        <a:ext uri="{9D8B030D-6E8A-4147-A177-3AD203B41FA5}">
                          <a16:colId xmlns:a16="http://schemas.microsoft.com/office/drawing/2014/main" val="17200459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Total number of starting materials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69,640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3835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 radioactive elements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66,119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8982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72" t="-213793" r="-25651" b="-2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43,087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774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72" t="-303333" r="-25651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38,019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9419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72" t="-417241" r="-25651" b="-20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67348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94119EC0-C6E1-6647-A316-2E62C5614E14}"/>
              </a:ext>
            </a:extLst>
          </p:cNvPr>
          <p:cNvSpPr/>
          <p:nvPr/>
        </p:nvSpPr>
        <p:spPr>
          <a:xfrm>
            <a:off x="78303" y="3084518"/>
            <a:ext cx="5236907" cy="610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B63231-F25B-A74B-8092-8C05F69B3068}"/>
              </a:ext>
            </a:extLst>
          </p:cNvPr>
          <p:cNvSpPr/>
          <p:nvPr/>
        </p:nvSpPr>
        <p:spPr>
          <a:xfrm>
            <a:off x="167763" y="3459336"/>
            <a:ext cx="5236907" cy="21578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C95585-E61E-4642-A3E4-5B361A34F401}"/>
              </a:ext>
            </a:extLst>
          </p:cNvPr>
          <p:cNvSpPr/>
          <p:nvPr/>
        </p:nvSpPr>
        <p:spPr>
          <a:xfrm>
            <a:off x="116757" y="3827284"/>
            <a:ext cx="5236907" cy="21578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78D4E0-7F08-6B42-BDC8-A6EF73EBB8A4}"/>
              </a:ext>
            </a:extLst>
          </p:cNvPr>
          <p:cNvSpPr/>
          <p:nvPr/>
        </p:nvSpPr>
        <p:spPr>
          <a:xfrm>
            <a:off x="242475" y="4198087"/>
            <a:ext cx="5236907" cy="14928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B17DC-807E-114F-9D1F-DF7FF7D4A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060" y="2443082"/>
            <a:ext cx="4871186" cy="3609106"/>
          </a:xfrm>
          <a:prstGeom prst="rect">
            <a:avLst/>
          </a:prstGeom>
        </p:spPr>
      </p:pic>
      <p:pic>
        <p:nvPicPr>
          <p:cNvPr id="17" name="Graphic 16" descr="Radioactive">
            <a:extLst>
              <a:ext uri="{FF2B5EF4-FFF2-40B4-BE49-F238E27FC236}">
                <a16:creationId xmlns:a16="http://schemas.microsoft.com/office/drawing/2014/main" id="{453CE27B-4C75-7F48-9284-AAE02422A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19300" y="2425277"/>
            <a:ext cx="3195484" cy="31954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E225A5-04C5-1145-BD3B-02C45211B2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8323" y="2425277"/>
            <a:ext cx="4337438" cy="3351657"/>
          </a:xfrm>
          <a:prstGeom prst="rect">
            <a:avLst/>
          </a:prstGeom>
        </p:spPr>
      </p:pic>
      <p:sp>
        <p:nvSpPr>
          <p:cNvPr id="20" name="Frame 19">
            <a:extLst>
              <a:ext uri="{FF2B5EF4-FFF2-40B4-BE49-F238E27FC236}">
                <a16:creationId xmlns:a16="http://schemas.microsoft.com/office/drawing/2014/main" id="{5004D49A-B58F-D24D-9ADA-351BA1066BEF}"/>
              </a:ext>
            </a:extLst>
          </p:cNvPr>
          <p:cNvSpPr/>
          <p:nvPr/>
        </p:nvSpPr>
        <p:spPr>
          <a:xfrm>
            <a:off x="10412361" y="3830872"/>
            <a:ext cx="353962" cy="136444"/>
          </a:xfrm>
          <a:prstGeom prst="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AD8AEB-6696-4E45-BDE2-A43A6E28300F}"/>
              </a:ext>
            </a:extLst>
          </p:cNvPr>
          <p:cNvSpPr txBox="1"/>
          <p:nvPr/>
        </p:nvSpPr>
        <p:spPr>
          <a:xfrm>
            <a:off x="210754" y="5951146"/>
            <a:ext cx="542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Hull distance: Sun et al. </a:t>
            </a:r>
            <a:r>
              <a:rPr lang="en-US" b="1" dirty="0"/>
              <a:t>Sci. Adv. 2016; 2, 11, e1600225</a:t>
            </a:r>
          </a:p>
        </p:txBody>
      </p:sp>
    </p:spTree>
    <p:extLst>
      <p:ext uri="{BB962C8B-B14F-4D97-AF65-F5344CB8AC3E}">
        <p14:creationId xmlns:p14="http://schemas.microsoft.com/office/powerpoint/2010/main" val="15805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0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C7483F-FBC5-1348-9380-8013902E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A01C5-9AD6-914F-8747-3A38CBA35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BF7E3-56A2-7642-B05E-328B6E83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508C164-8AD0-D845-B089-8B98FA10F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Approximating the Effective Mass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7019B692-F25A-BA4D-812F-ED12B06FF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074" y="1146174"/>
            <a:ext cx="6732966" cy="52027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AEC33F-0BE3-754C-A22F-C465242F7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25" y="3064042"/>
            <a:ext cx="5850840" cy="277566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998017-88B1-3C47-8118-0B8522CD4C36}"/>
              </a:ext>
            </a:extLst>
          </p:cNvPr>
          <p:cNvCxnSpPr>
            <a:cxnSpLocks/>
          </p:cNvCxnSpPr>
          <p:nvPr/>
        </p:nvCxnSpPr>
        <p:spPr>
          <a:xfrm flipH="1" flipV="1">
            <a:off x="5358063" y="2935706"/>
            <a:ext cx="4748464" cy="538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885BB3E-8069-5548-9D7F-0B03252D272C}"/>
              </a:ext>
            </a:extLst>
          </p:cNvPr>
          <p:cNvCxnSpPr>
            <a:cxnSpLocks/>
          </p:cNvCxnSpPr>
          <p:nvPr/>
        </p:nvCxnSpPr>
        <p:spPr>
          <a:xfrm flipH="1">
            <a:off x="5470359" y="3762540"/>
            <a:ext cx="4636168" cy="2317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7A8E29A-DD7A-AC4A-9919-DBEFA59ABE60}"/>
              </a:ext>
            </a:extLst>
          </p:cNvPr>
          <p:cNvSpPr/>
          <p:nvPr/>
        </p:nvSpPr>
        <p:spPr>
          <a:xfrm>
            <a:off x="1175658" y="370658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FEFECA5-482E-4D48-A93B-4B795151A525}"/>
              </a:ext>
            </a:extLst>
          </p:cNvPr>
          <p:cNvSpPr/>
          <p:nvPr/>
        </p:nvSpPr>
        <p:spPr>
          <a:xfrm>
            <a:off x="1355272" y="3497267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5C5F275-8772-C946-B8EA-B3071DC08411}"/>
              </a:ext>
            </a:extLst>
          </p:cNvPr>
          <p:cNvSpPr/>
          <p:nvPr/>
        </p:nvSpPr>
        <p:spPr>
          <a:xfrm>
            <a:off x="1445079" y="3253485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7AB0AE1-DE3A-5745-9858-06B27ED788E7}"/>
              </a:ext>
            </a:extLst>
          </p:cNvPr>
          <p:cNvSpPr/>
          <p:nvPr/>
        </p:nvSpPr>
        <p:spPr>
          <a:xfrm>
            <a:off x="1534886" y="3013238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E2BCCD-4AE0-F04E-929D-DEC55CD6F5B5}"/>
              </a:ext>
            </a:extLst>
          </p:cNvPr>
          <p:cNvSpPr/>
          <p:nvPr/>
        </p:nvSpPr>
        <p:spPr>
          <a:xfrm>
            <a:off x="893346" y="3637510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D567881-9298-F04D-9703-9BE5C4DB0BA1}"/>
              </a:ext>
            </a:extLst>
          </p:cNvPr>
          <p:cNvSpPr/>
          <p:nvPr/>
        </p:nvSpPr>
        <p:spPr>
          <a:xfrm>
            <a:off x="662383" y="347812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755E94-E3FC-F348-BC67-93EF6F92198B}"/>
              </a:ext>
            </a:extLst>
          </p:cNvPr>
          <p:cNvSpPr/>
          <p:nvPr/>
        </p:nvSpPr>
        <p:spPr>
          <a:xfrm>
            <a:off x="436218" y="3302589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05E162F-5F10-8D48-AB0F-25BC5865D9C0}"/>
              </a:ext>
            </a:extLst>
          </p:cNvPr>
          <p:cNvSpPr/>
          <p:nvPr/>
        </p:nvSpPr>
        <p:spPr>
          <a:xfrm>
            <a:off x="256604" y="3103045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9A255B-AE90-AA43-8908-AFA486DA5C2E}"/>
              </a:ext>
            </a:extLst>
          </p:cNvPr>
          <p:cNvSpPr/>
          <p:nvPr/>
        </p:nvSpPr>
        <p:spPr>
          <a:xfrm>
            <a:off x="1175658" y="5007572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D832E33-8060-9C44-AB62-D29FA9CD7A9F}"/>
              </a:ext>
            </a:extLst>
          </p:cNvPr>
          <p:cNvSpPr/>
          <p:nvPr/>
        </p:nvSpPr>
        <p:spPr>
          <a:xfrm>
            <a:off x="1355272" y="5230255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93076FB-38DD-944C-A15E-A6999CBBBB3B}"/>
              </a:ext>
            </a:extLst>
          </p:cNvPr>
          <p:cNvSpPr/>
          <p:nvPr/>
        </p:nvSpPr>
        <p:spPr>
          <a:xfrm>
            <a:off x="1445079" y="5463270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353C98E-15E1-E442-B9A1-E96A8009A6EB}"/>
              </a:ext>
            </a:extLst>
          </p:cNvPr>
          <p:cNvSpPr/>
          <p:nvPr/>
        </p:nvSpPr>
        <p:spPr>
          <a:xfrm>
            <a:off x="1534886" y="5686798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D4726C9-D1B6-FD45-8039-68B5DB8DEF0E}"/>
              </a:ext>
            </a:extLst>
          </p:cNvPr>
          <p:cNvSpPr/>
          <p:nvPr/>
        </p:nvSpPr>
        <p:spPr>
          <a:xfrm>
            <a:off x="893346" y="5050641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CA4254-A6A7-1B49-8EDE-C09BCA984C32}"/>
              </a:ext>
            </a:extLst>
          </p:cNvPr>
          <p:cNvSpPr/>
          <p:nvPr/>
        </p:nvSpPr>
        <p:spPr>
          <a:xfrm>
            <a:off x="662383" y="5132713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16A7AA9-5642-F24A-ADDE-12F2BE10203D}"/>
              </a:ext>
            </a:extLst>
          </p:cNvPr>
          <p:cNvSpPr/>
          <p:nvPr/>
        </p:nvSpPr>
        <p:spPr>
          <a:xfrm>
            <a:off x="431420" y="5230255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AD1219B-37A0-FA4C-BB1C-F2714D76056B}"/>
              </a:ext>
            </a:extLst>
          </p:cNvPr>
          <p:cNvSpPr/>
          <p:nvPr/>
        </p:nvSpPr>
        <p:spPr>
          <a:xfrm>
            <a:off x="251806" y="5334460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82D98C4-F87A-1248-80F9-1F0613026F40}"/>
              </a:ext>
            </a:extLst>
          </p:cNvPr>
          <p:cNvSpPr/>
          <p:nvPr/>
        </p:nvSpPr>
        <p:spPr>
          <a:xfrm>
            <a:off x="5054491" y="3682153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27A71CA-4838-1441-A755-AAD78135607A}"/>
              </a:ext>
            </a:extLst>
          </p:cNvPr>
          <p:cNvSpPr/>
          <p:nvPr/>
        </p:nvSpPr>
        <p:spPr>
          <a:xfrm>
            <a:off x="5219169" y="347397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A3CB2E4-03FE-954C-A4EC-9EF2AD9381ED}"/>
              </a:ext>
            </a:extLst>
          </p:cNvPr>
          <p:cNvSpPr/>
          <p:nvPr/>
        </p:nvSpPr>
        <p:spPr>
          <a:xfrm>
            <a:off x="5309908" y="3219099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E540D35-F21E-5446-96E2-DB70C6C9DEF7}"/>
              </a:ext>
            </a:extLst>
          </p:cNvPr>
          <p:cNvSpPr/>
          <p:nvPr/>
        </p:nvSpPr>
        <p:spPr>
          <a:xfrm>
            <a:off x="5380551" y="298888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D72E18C-6C25-324F-BB99-59807B2DB88C}"/>
              </a:ext>
            </a:extLst>
          </p:cNvPr>
          <p:cNvSpPr/>
          <p:nvPr/>
        </p:nvSpPr>
        <p:spPr>
          <a:xfrm>
            <a:off x="4873837" y="3524597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DE17EBA-3FC3-A543-90BD-F822D98583A4}"/>
              </a:ext>
            </a:extLst>
          </p:cNvPr>
          <p:cNvSpPr/>
          <p:nvPr/>
        </p:nvSpPr>
        <p:spPr>
          <a:xfrm>
            <a:off x="4759773" y="3282659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DFC7882-54E2-AD46-B4A6-59561D2E5CE7}"/>
              </a:ext>
            </a:extLst>
          </p:cNvPr>
          <p:cNvSpPr/>
          <p:nvPr/>
        </p:nvSpPr>
        <p:spPr>
          <a:xfrm>
            <a:off x="4559626" y="3064042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F860D2-F5AD-BD4A-85D4-DEE9FD91976A}"/>
              </a:ext>
            </a:extLst>
          </p:cNvPr>
          <p:cNvSpPr/>
          <p:nvPr/>
        </p:nvSpPr>
        <p:spPr>
          <a:xfrm>
            <a:off x="5047964" y="5035055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7EB8D95-A77E-5944-B0B9-92C0BB261155}"/>
              </a:ext>
            </a:extLst>
          </p:cNvPr>
          <p:cNvSpPr/>
          <p:nvPr/>
        </p:nvSpPr>
        <p:spPr>
          <a:xfrm>
            <a:off x="5218649" y="5219339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448FB2E-A680-9B4F-9ED0-C1F5BF81E83F}"/>
              </a:ext>
            </a:extLst>
          </p:cNvPr>
          <p:cNvSpPr/>
          <p:nvPr/>
        </p:nvSpPr>
        <p:spPr>
          <a:xfrm>
            <a:off x="5308456" y="5456648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0133704-EAA0-7A42-AAE8-E22AFDDC005B}"/>
              </a:ext>
            </a:extLst>
          </p:cNvPr>
          <p:cNvSpPr/>
          <p:nvPr/>
        </p:nvSpPr>
        <p:spPr>
          <a:xfrm>
            <a:off x="5380551" y="5694461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AB595C2-2B96-624B-B9B8-86107FEF379A}"/>
              </a:ext>
            </a:extLst>
          </p:cNvPr>
          <p:cNvSpPr/>
          <p:nvPr/>
        </p:nvSpPr>
        <p:spPr>
          <a:xfrm>
            <a:off x="4867602" y="529236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58BFBE5-4039-EE48-8084-C7471847D85D}"/>
              </a:ext>
            </a:extLst>
          </p:cNvPr>
          <p:cNvSpPr/>
          <p:nvPr/>
        </p:nvSpPr>
        <p:spPr>
          <a:xfrm>
            <a:off x="4757043" y="5502296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FC8B75B-ACEC-104B-8134-BB4D338382D4}"/>
              </a:ext>
            </a:extLst>
          </p:cNvPr>
          <p:cNvSpPr/>
          <p:nvPr/>
        </p:nvSpPr>
        <p:spPr>
          <a:xfrm>
            <a:off x="4555526" y="5641923"/>
            <a:ext cx="179614" cy="1796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EDC57C7-8F8D-4741-B2BB-F59D637C09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60959"/>
                <a:ext cx="6445045" cy="1570126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en-US" sz="2200" dirty="0"/>
                  <a:t>By fitting the points near an extrema to a parabola, a second derivative gives one an approximation of the effective mass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29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EDC57C7-8F8D-4741-B2BB-F59D637C0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60959"/>
                <a:ext cx="6445045" cy="1570126"/>
              </a:xfrm>
              <a:blipFill>
                <a:blip r:embed="rId4"/>
                <a:stretch>
                  <a:fillRect t="-56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3C784D56-660D-E14D-A1DD-7777ECD23B39}"/>
              </a:ext>
            </a:extLst>
          </p:cNvPr>
          <p:cNvSpPr txBox="1"/>
          <p:nvPr/>
        </p:nvSpPr>
        <p:spPr>
          <a:xfrm>
            <a:off x="-52399" y="6023127"/>
            <a:ext cx="6477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Performed for select systems in Kim et al. </a:t>
            </a:r>
            <a:r>
              <a:rPr lang="en-US" b="1" dirty="0"/>
              <a:t>PHYS. REV. B. 80, 035203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641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39B4AE-41D4-434B-8953-78BF77D75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96" y="1915816"/>
            <a:ext cx="5471653" cy="43490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default </a:t>
            </a:r>
            <a:r>
              <a:rPr lang="en-US" i="1" dirty="0"/>
              <a:t>k</a:t>
            </a:r>
            <a:r>
              <a:rPr lang="en-US" dirty="0"/>
              <a:t>-point density in </a:t>
            </a:r>
            <a:r>
              <a:rPr lang="en-US" dirty="0" err="1"/>
              <a:t>MaterialsProject</a:t>
            </a:r>
            <a:r>
              <a:rPr lang="en-US" dirty="0"/>
              <a:t> is sufficient for their purposes, but fairly low for fitting to equations. Thus, we re-calculate the effective mass using higher density meshes.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u="sng" dirty="0"/>
              <a:t>Potentially low m* materials</a:t>
            </a:r>
            <a:br>
              <a:rPr lang="en-US" u="sng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ECE174-A59C-9E43-AB72-9AF5FCF48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A0C71-6A47-264D-8BED-6B4304899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9874C-607A-DC42-B0F5-A113D2244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B46138-A6CB-5D49-B892-A85BEEB3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"/>
            <a:ext cx="12192001" cy="1146175"/>
          </a:xfrm>
        </p:spPr>
        <p:txBody>
          <a:bodyPr>
            <a:normAutofit/>
          </a:bodyPr>
          <a:lstStyle/>
          <a:p>
            <a:r>
              <a:rPr lang="en-US" dirty="0"/>
              <a:t>Approximating the Effective Mass: Convergence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0F0B2A-7905-C847-BAF4-6BF7C6A28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123" y="1391084"/>
            <a:ext cx="6046838" cy="4584347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E75703-7B68-894E-8B7C-E6D2A0AC93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339218"/>
              </p:ext>
            </p:extLst>
          </p:nvPr>
        </p:nvGraphicFramePr>
        <p:xfrm>
          <a:off x="126896" y="5163593"/>
          <a:ext cx="4531602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0534">
                  <a:extLst>
                    <a:ext uri="{9D8B030D-6E8A-4147-A177-3AD203B41FA5}">
                      <a16:colId xmlns:a16="http://schemas.microsoft.com/office/drawing/2014/main" val="161012677"/>
                    </a:ext>
                  </a:extLst>
                </a:gridCol>
                <a:gridCol w="1510534">
                  <a:extLst>
                    <a:ext uri="{9D8B030D-6E8A-4147-A177-3AD203B41FA5}">
                      <a16:colId xmlns:a16="http://schemas.microsoft.com/office/drawing/2014/main" val="580242375"/>
                    </a:ext>
                  </a:extLst>
                </a:gridCol>
                <a:gridCol w="1510534">
                  <a:extLst>
                    <a:ext uri="{9D8B030D-6E8A-4147-A177-3AD203B41FA5}">
                      <a16:colId xmlns:a16="http://schemas.microsoft.com/office/drawing/2014/main" val="3538164460"/>
                    </a:ext>
                  </a:extLst>
                </a:gridCol>
              </a:tblGrid>
              <a:tr h="443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GaAs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BaLiAs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GeSe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34099"/>
                  </a:ext>
                </a:extLst>
              </a:tr>
              <a:tr h="44306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Cs</a:t>
                      </a:r>
                      <a:r>
                        <a:rPr lang="en-US" sz="2400" baseline="-25000" dirty="0"/>
                        <a:t>3</a:t>
                      </a:r>
                      <a:r>
                        <a:rPr lang="en-US" sz="2400" baseline="0" dirty="0"/>
                        <a:t>BiN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Na</a:t>
                      </a:r>
                      <a:r>
                        <a:rPr lang="en-US" sz="2400" baseline="-25000" dirty="0"/>
                        <a:t>3</a:t>
                      </a:r>
                      <a:r>
                        <a:rPr lang="en-US" sz="2400" baseline="0" dirty="0"/>
                        <a:t>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err="1">
                          <a:effectLst/>
                        </a:rPr>
                        <a:t>NaZnAs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262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72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39B4AE-41D4-434B-8953-78BF77D75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0" y="2055840"/>
            <a:ext cx="5471653" cy="2340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Using </a:t>
            </a:r>
            <a:r>
              <a:rPr lang="en-US" dirty="0" err="1"/>
              <a:t>MaterialsProject</a:t>
            </a:r>
            <a:r>
              <a:rPr lang="en-US" dirty="0"/>
              <a:t> data to estimate m* is insufficient for screening, but it does allow for narrowing the scope of the investigation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ECE174-A59C-9E43-AB72-9AF5FCF48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B849-3DA4-DC40-BE4B-A87EF69D8AD6}" type="datetime1">
              <a:rPr lang="en-US" smtClean="0"/>
              <a:t>10/14/18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A0C71-6A47-264D-8BED-6B4304899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joshuapaul@ufl.edu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9874C-607A-DC42-B0F5-A113D2244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A690-0840-7B46-9670-6D866278150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B46138-A6CB-5D49-B892-A85BEEB3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"/>
            <a:ext cx="12192001" cy="1146175"/>
          </a:xfrm>
        </p:spPr>
        <p:txBody>
          <a:bodyPr>
            <a:normAutofit/>
          </a:bodyPr>
          <a:lstStyle/>
          <a:p>
            <a:r>
              <a:rPr lang="en-US" dirty="0"/>
              <a:t>Approximating the Effective Mass: Convergence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1C5C5F-B14B-574B-A3F3-23E9E6049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123" y="1361563"/>
            <a:ext cx="6163391" cy="467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86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7B95064-2CAA-2344-97C0-F9538447A12C}" vid="{514B9D5B-D03A-3C4A-9CF2-91C8EF75CE7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7B95064-2CAA-2344-97C0-F9538447A12C}" vid="{9E895FAD-6CDC-D34D-9869-45F224589B1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8681</TotalTime>
  <Words>678</Words>
  <Application>Microsoft Macintosh PowerPoint</Application>
  <PresentationFormat>Widescreen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Apple Braille</vt:lpstr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Custom Design</vt:lpstr>
      <vt:lpstr>Computational Screening for New Photocathode Materials</vt:lpstr>
      <vt:lpstr>Motivation</vt:lpstr>
      <vt:lpstr>Motivation</vt:lpstr>
      <vt:lpstr>Computational Path to Find Photocathodes</vt:lpstr>
      <vt:lpstr>MaterialsProject Database</vt:lpstr>
      <vt:lpstr>Initial Screening Criteria</vt:lpstr>
      <vt:lpstr>Approximating the Effective Mass</vt:lpstr>
      <vt:lpstr>Approximating the Effective Mass: Convergence</vt:lpstr>
      <vt:lpstr>Approximating the Effective Mass: Convergence</vt:lpstr>
      <vt:lpstr>Estimating MTE: Probability of Optical Excitation</vt:lpstr>
      <vt:lpstr>Estimating MTE: Relevant Optical Transitions</vt:lpstr>
      <vt:lpstr>Estimating MTE: Relevant Optical Transitions</vt:lpstr>
      <vt:lpstr>Matching Photocathodes to Substrates</vt:lpstr>
      <vt:lpstr>Summary</vt:lpstr>
      <vt:lpstr>Acknowledgments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Screening for New Photocathode Materials</dc:title>
  <dc:creator>Paul,Joshua T</dc:creator>
  <cp:lastModifiedBy>Paul,Joshua T</cp:lastModifiedBy>
  <cp:revision>137</cp:revision>
  <dcterms:created xsi:type="dcterms:W3CDTF">2018-10-02T17:37:32Z</dcterms:created>
  <dcterms:modified xsi:type="dcterms:W3CDTF">2018-10-14T15:32:31Z</dcterms:modified>
</cp:coreProperties>
</file>