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0"/>
  </p:notesMasterIdLst>
  <p:sldIdLst>
    <p:sldId id="317" r:id="rId3"/>
    <p:sldId id="400" r:id="rId4"/>
    <p:sldId id="399" r:id="rId5"/>
    <p:sldId id="401" r:id="rId6"/>
    <p:sldId id="402" r:id="rId7"/>
    <p:sldId id="403" r:id="rId8"/>
    <p:sldId id="404" r:id="rId9"/>
    <p:sldId id="407" r:id="rId10"/>
    <p:sldId id="353" r:id="rId11"/>
    <p:sldId id="392" r:id="rId12"/>
    <p:sldId id="406" r:id="rId13"/>
    <p:sldId id="394" r:id="rId14"/>
    <p:sldId id="395" r:id="rId15"/>
    <p:sldId id="409" r:id="rId16"/>
    <p:sldId id="405" r:id="rId17"/>
    <p:sldId id="397" r:id="rId18"/>
    <p:sldId id="408" r:id="rId1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0619" autoAdjust="0"/>
  </p:normalViewPr>
  <p:slideViewPr>
    <p:cSldViewPr>
      <p:cViewPr varScale="1">
        <p:scale>
          <a:sx n="68" d="100"/>
          <a:sy n="68" d="100"/>
        </p:scale>
        <p:origin x="148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718" y="-72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832" y="0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/>
          <a:lstStyle>
            <a:lvl1pPr algn="r">
              <a:defRPr sz="1300"/>
            </a:lvl1pPr>
          </a:lstStyle>
          <a:p>
            <a:fld id="{6CCACC2D-E670-4D52-837E-5412C736FCD0}" type="datetimeFigureOut">
              <a:rPr lang="en-US" smtClean="0"/>
              <a:t>10/15/2018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4" tIns="47782" rIns="95564" bIns="477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55" y="4561313"/>
            <a:ext cx="5851492" cy="4320375"/>
          </a:xfrm>
          <a:prstGeom prst="rect">
            <a:avLst/>
          </a:prstGeom>
        </p:spPr>
        <p:txBody>
          <a:bodyPr vert="horz" lIns="95564" tIns="47782" rIns="95564" bIns="47782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832" y="9119325"/>
            <a:ext cx="3169698" cy="480226"/>
          </a:xfrm>
          <a:prstGeom prst="rect">
            <a:avLst/>
          </a:prstGeom>
        </p:spPr>
        <p:txBody>
          <a:bodyPr vert="horz" lIns="95564" tIns="47782" rIns="95564" bIns="47782" rtlCol="0" anchor="b"/>
          <a:lstStyle>
            <a:lvl1pPr algn="r">
              <a:defRPr sz="1300"/>
            </a:lvl1pPr>
          </a:lstStyle>
          <a:p>
            <a:fld id="{F1F7DA1E-1F8E-4418-B919-B16DFF7C30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7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143598" y="9120574"/>
            <a:ext cx="3169974" cy="4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1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254" y="4560289"/>
            <a:ext cx="5364696" cy="43207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/>
          <a:lstStyle/>
          <a:p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132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143598" y="9120574"/>
            <a:ext cx="3169974" cy="4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9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254" y="4560289"/>
            <a:ext cx="5364696" cy="43207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/>
          <a:lstStyle/>
          <a:p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409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 txBox="1">
            <a:spLocks noGrp="1" noChangeArrowheads="1"/>
          </p:cNvSpPr>
          <p:nvPr/>
        </p:nvSpPr>
        <p:spPr bwMode="auto">
          <a:xfrm>
            <a:off x="4143598" y="9120574"/>
            <a:ext cx="3169974" cy="47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 anchor="b"/>
          <a:lstStyle>
            <a:lvl1pPr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46150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4615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DAFAD1A-1F78-4555-9B8C-518016B879C9}" type="slidenum">
              <a:rPr lang="en-US">
                <a:cs typeface="Arial" pitchFamily="34" charset="0"/>
              </a:rPr>
              <a:pPr algn="r" eaLnBrk="1" hangingPunct="1"/>
              <a:t>10</a:t>
            </a:fld>
            <a:endParaRPr lang="en-US" dirty="0">
              <a:cs typeface="Arial" pitchFamily="34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5254" y="4560289"/>
            <a:ext cx="5364696" cy="432078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50" tIns="48323" rIns="96650" bIns="48323"/>
          <a:lstStyle/>
          <a:p>
            <a:endParaRPr lang="en-US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28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799138"/>
            <a:ext cx="14303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275" y="6503988"/>
            <a:ext cx="9207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1241425" y="6438900"/>
            <a:ext cx="7445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63550" y="6438900"/>
            <a:ext cx="35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07988" y="6450013"/>
            <a:ext cx="5334000" cy="214312"/>
          </a:xfrm>
          <a:prstGeom prst="rect">
            <a:avLst/>
          </a:prstGeom>
          <a:noFill/>
          <a:ln>
            <a:noFill/>
          </a:ln>
          <a:extLst/>
        </p:spPr>
        <p:txBody>
          <a:bodyPr lIns="4572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800" smtClean="0">
                <a:solidFill>
                  <a:srgbClr val="000000"/>
                </a:solidFill>
                <a:ea typeface="+mn-ea"/>
              </a:rPr>
              <a:t>Operated by Los Alamos National Security, LLC for NNSA</a:t>
            </a:r>
            <a:endParaRPr lang="en-US" sz="900" smtClean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23589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57200" y="1143000"/>
            <a:ext cx="8229600" cy="1524000"/>
          </a:xfrm>
        </p:spPr>
        <p:txBody>
          <a:bodyPr/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2359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Rectangle 9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18238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Box 12"/>
          <p:cNvSpPr txBox="1">
            <a:spLocks noChangeArrowheads="1"/>
          </p:cNvSpPr>
          <p:nvPr userDrawn="1"/>
        </p:nvSpPr>
        <p:spPr bwMode="auto">
          <a:xfrm>
            <a:off x="4430086" y="6498760"/>
            <a:ext cx="990600" cy="14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/>
          <a:lstStyle/>
          <a:p>
            <a:pPr eaLnBrk="0" hangingPunct="0">
              <a:defRPr/>
            </a:pPr>
            <a:r>
              <a:rPr lang="en-US" sz="900" b="1" dirty="0" smtClean="0">
                <a:solidFill>
                  <a:srgbClr val="808080"/>
                </a:solidFill>
                <a:latin typeface="Arial" charset="0"/>
              </a:rPr>
              <a:t>UNCLASSIFIED</a:t>
            </a:r>
            <a:endParaRPr lang="en-US" sz="900" dirty="0">
              <a:solidFill>
                <a:srgbClr val="808080"/>
              </a:solidFill>
              <a:latin typeface="Times" pitchFamily="18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5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1160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14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401638"/>
            <a:ext cx="2133600" cy="51990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401638"/>
            <a:ext cx="6248400" cy="51990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114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01638"/>
            <a:ext cx="83439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447800"/>
            <a:ext cx="8343900" cy="41529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62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01638"/>
            <a:ext cx="83439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95750" cy="415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81550" y="1447800"/>
            <a:ext cx="4095750" cy="4152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3573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9C3973-471C-4657-B595-89D9CC30204D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C50FB-BFE1-4D8D-80BB-0A9CFBE9BE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8318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E17E9D-7D22-4F41-8A2A-D0054E8314E9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3C1EB-70E2-4F81-A9D9-98D6E02B584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2219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0D1629-F90A-48A6-8909-8E40F84BF536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0B265-3AD7-469D-B9A4-413FF3B2DB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7031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53B965-98AB-47B2-AC47-34F8C0BAA139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D2CFB8-8BB4-498B-B6F7-E4DB9E4CA4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1549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8B651AD-BC55-45F7-B365-A2BA9755F264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C2AD3-5941-4943-A116-051F3166F3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325829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589643-8BF8-42C4-AC56-D39A037D8AA6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D8233-7F0D-4F88-814C-29E0A3766B1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9943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649428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785D14-9113-4EAF-B56C-C114BD05B90B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2F380E-C052-4D7A-B5C5-DA91FD3CAF4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2433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FC5E7C-FDE8-48E5-BCD7-62D47531F3CE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E2FB71-A00D-42A1-A4F7-31A5B95D30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7992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14393D-AF36-43CC-858C-2C2FBB2075A1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4B64A2-CC48-4101-B778-FC30D8FD1C3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49220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36B665-F3ED-4A28-9A05-85BC72B5ACAD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8937B-AA7B-4647-B9F1-F4F181B44B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8714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4B573C-CDC8-48B4-B8F8-01EF38D96581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B883C1-F9BB-48BA-845F-6991DC03758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911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56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447800"/>
            <a:ext cx="4095750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447800"/>
            <a:ext cx="4095750" cy="4152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981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30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011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 b="35167"/>
          <a:stretch>
            <a:fillRect/>
          </a:stretch>
        </p:blipFill>
        <p:spPr bwMode="auto">
          <a:xfrm>
            <a:off x="4114800" y="5791200"/>
            <a:ext cx="1373961" cy="6096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6017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4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781800" y="6248400"/>
            <a:ext cx="19939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0E0FC3A-E0AE-4A5A-9681-53DE210013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14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401638"/>
            <a:ext cx="83439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447800"/>
            <a:ext cx="8343900" cy="415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5799138"/>
            <a:ext cx="1430338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Line 7"/>
          <p:cNvSpPr>
            <a:spLocks noChangeShapeType="1"/>
          </p:cNvSpPr>
          <p:nvPr/>
        </p:nvSpPr>
        <p:spPr bwMode="auto">
          <a:xfrm>
            <a:off x="1241425" y="6438900"/>
            <a:ext cx="7445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Line 8"/>
          <p:cNvSpPr>
            <a:spLocks noChangeShapeType="1"/>
          </p:cNvSpPr>
          <p:nvPr/>
        </p:nvSpPr>
        <p:spPr bwMode="auto">
          <a:xfrm>
            <a:off x="463550" y="6438900"/>
            <a:ext cx="35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Line 9"/>
          <p:cNvSpPr>
            <a:spLocks noChangeShapeType="1"/>
          </p:cNvSpPr>
          <p:nvPr/>
        </p:nvSpPr>
        <p:spPr bwMode="auto">
          <a:xfrm flipV="1">
            <a:off x="457200" y="1295400"/>
            <a:ext cx="8686800" cy="12700"/>
          </a:xfrm>
          <a:prstGeom prst="line">
            <a:avLst/>
          </a:prstGeom>
          <a:noFill/>
          <a:ln w="38100">
            <a:solidFill>
              <a:srgbClr val="FFB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407988" y="6450013"/>
            <a:ext cx="5334000" cy="214312"/>
          </a:xfrm>
          <a:prstGeom prst="rect">
            <a:avLst/>
          </a:prstGeom>
          <a:noFill/>
          <a:ln>
            <a:noFill/>
          </a:ln>
          <a:extLst/>
        </p:spPr>
        <p:txBody>
          <a:bodyPr lIns="45720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en-US" sz="800" smtClean="0">
                <a:solidFill>
                  <a:srgbClr val="000000"/>
                </a:solidFill>
                <a:ea typeface="+mn-ea"/>
              </a:rPr>
              <a:t>Operated by Los Alamos National Security, LLC for NNSA</a:t>
            </a:r>
            <a:endParaRPr lang="en-US" sz="900" smtClean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001000" y="6477000"/>
            <a:ext cx="9207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248400"/>
            <a:ext cx="1460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800" i="1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dirty="0"/>
              <a:t>Slide </a:t>
            </a:r>
            <a:fld id="{5A1E0FB0-1070-472B-89AB-BFBAF6D07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" name="Text Box 12"/>
          <p:cNvSpPr txBox="1">
            <a:spLocks noChangeArrowheads="1"/>
          </p:cNvSpPr>
          <p:nvPr userDrawn="1"/>
        </p:nvSpPr>
        <p:spPr bwMode="auto">
          <a:xfrm>
            <a:off x="4430086" y="6477000"/>
            <a:ext cx="990600" cy="14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" tIns="0" rIns="9144" bIns="0"/>
          <a:lstStyle/>
          <a:p>
            <a:pPr eaLnBrk="0" hangingPunct="0">
              <a:defRPr/>
            </a:pPr>
            <a:r>
              <a:rPr lang="en-US" sz="900" b="1" dirty="0" smtClean="0">
                <a:solidFill>
                  <a:srgbClr val="808080"/>
                </a:solidFill>
                <a:latin typeface="Arial" charset="0"/>
              </a:rPr>
              <a:t>UNCLASSIFIED</a:t>
            </a:r>
            <a:endParaRPr lang="en-US" sz="900" dirty="0">
              <a:solidFill>
                <a:srgbClr val="808080"/>
              </a:solidFill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rgbClr val="00408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lr>
          <a:srgbClr val="004080"/>
        </a:buClr>
        <a:buSzPct val="65000"/>
        <a:buFont typeface="Wingdings" pitchFamily="2" charset="2"/>
        <a:buChar char="n"/>
        <a:defRPr sz="3200" b="1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669925" indent="-325438" algn="l" rtl="0" eaLnBrk="1" fontAlgn="base" hangingPunct="1">
        <a:spcBef>
          <a:spcPct val="20000"/>
        </a:spcBef>
        <a:spcAft>
          <a:spcPct val="0"/>
        </a:spcAft>
        <a:buClr>
          <a:srgbClr val="800000"/>
        </a:buClr>
        <a:buFont typeface="Times" charset="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2pPr>
      <a:lvl3pPr marL="1022350" indent="-350838" algn="l" rtl="0" eaLnBrk="1" fontAlgn="base" hangingPunct="1">
        <a:spcBef>
          <a:spcPct val="20000"/>
        </a:spcBef>
        <a:spcAft>
          <a:spcPct val="0"/>
        </a:spcAft>
        <a:buSzPct val="65000"/>
        <a:buChar char="—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1339850" indent="-315913" algn="l" rtl="0" eaLnBrk="1" fontAlgn="base" hangingPunct="1">
        <a:spcBef>
          <a:spcPct val="20000"/>
        </a:spcBef>
        <a:spcAft>
          <a:spcPct val="0"/>
        </a:spcAft>
        <a:buFont typeface="Times" charset="0"/>
        <a:buChar char="•"/>
        <a:defRPr sz="1400">
          <a:solidFill>
            <a:schemeClr val="tx1"/>
          </a:solidFill>
          <a:latin typeface="+mn-lt"/>
          <a:ea typeface="MS PGothic" pitchFamily="34" charset="-128"/>
        </a:defRPr>
      </a:lvl4pPr>
      <a:lvl5pPr marL="16811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Char char="»"/>
        <a:defRPr sz="1400">
          <a:solidFill>
            <a:schemeClr val="tx1"/>
          </a:solidFill>
          <a:latin typeface="+mn-lt"/>
          <a:ea typeface="MS PGothic" pitchFamily="34" charset="-128"/>
        </a:defRPr>
      </a:lvl5pPr>
      <a:lvl6pPr marL="21383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6pPr>
      <a:lvl7pPr marL="25955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7pPr>
      <a:lvl8pPr marL="30527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8pPr>
      <a:lvl9pPr marL="3509963" indent="-33972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43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</a:defRPr>
            </a:lvl1pPr>
          </a:lstStyle>
          <a:p>
            <a:fld id="{D33BCFCD-FC1E-46D5-AE8E-17B27C30330D}" type="datetimeFigureOut">
              <a:rPr lang="en-US" altLang="en-US"/>
              <a:pPr/>
              <a:t>10/15/2018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B7C7587A-5BC2-4C71-98F6-FD46936996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2514600"/>
            <a:ext cx="7277100" cy="31242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2000" u="sng" dirty="0" smtClean="0"/>
              <a:t>Evgenya I. Simakov</a:t>
            </a:r>
            <a:r>
              <a:rPr lang="en-US" sz="2000" dirty="0" smtClean="0"/>
              <a:t>, Heather Andrews, Dongsung Kim, Kimberley Nichols, Vitaly Pavlenko </a:t>
            </a:r>
          </a:p>
          <a:p>
            <a:pPr>
              <a:spcBef>
                <a:spcPts val="600"/>
              </a:spcBef>
            </a:pPr>
            <a:r>
              <a:rPr lang="en-US" sz="2000" b="0" dirty="0" smtClean="0"/>
              <a:t>Los Alamos National Laboratory</a:t>
            </a:r>
          </a:p>
          <a:p>
            <a:pPr>
              <a:spcBef>
                <a:spcPts val="600"/>
              </a:spcBef>
            </a:pPr>
            <a:endParaRPr lang="en-US" sz="400" dirty="0"/>
          </a:p>
          <a:p>
            <a:pPr>
              <a:spcBef>
                <a:spcPts val="600"/>
              </a:spcBef>
            </a:pPr>
            <a:r>
              <a:rPr lang="en-US" sz="2000" dirty="0" smtClean="0"/>
              <a:t>Kenneth Leedle, Dylan Black</a:t>
            </a:r>
          </a:p>
          <a:p>
            <a:pPr>
              <a:spcBef>
                <a:spcPts val="600"/>
              </a:spcBef>
            </a:pPr>
            <a:r>
              <a:rPr lang="en-US" sz="2000" b="0" dirty="0" smtClean="0"/>
              <a:t>Stanford University</a:t>
            </a:r>
          </a:p>
          <a:p>
            <a:pPr>
              <a:spcBef>
                <a:spcPts val="600"/>
              </a:spcBef>
            </a:pPr>
            <a:endParaRPr lang="en-US" sz="400" b="0" dirty="0" smtClean="0"/>
          </a:p>
          <a:p>
            <a:pPr>
              <a:spcBef>
                <a:spcPts val="600"/>
              </a:spcBef>
            </a:pPr>
            <a:r>
              <a:rPr lang="en-US" sz="2000" dirty="0" err="1" smtClean="0"/>
              <a:t>Juahang</a:t>
            </a:r>
            <a:r>
              <a:rPr lang="en-US" sz="2000" dirty="0" smtClean="0"/>
              <a:t> Shao</a:t>
            </a:r>
            <a:r>
              <a:rPr lang="en-US" sz="2000" b="0" dirty="0" smtClean="0"/>
              <a:t>, Argonne National Laboratory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Sergey Antipov</a:t>
            </a:r>
            <a:r>
              <a:rPr lang="en-US" sz="2000" b="0" dirty="0" smtClean="0"/>
              <a:t>, Euclid </a:t>
            </a:r>
            <a:r>
              <a:rPr lang="en-US" sz="2000" b="0" dirty="0" err="1" smtClean="0"/>
              <a:t>Techlabs</a:t>
            </a:r>
            <a:endParaRPr lang="en-US" sz="2000" b="0" dirty="0" smtClean="0"/>
          </a:p>
          <a:p>
            <a:pPr>
              <a:spcBef>
                <a:spcPts val="600"/>
              </a:spcBef>
            </a:pPr>
            <a:r>
              <a:rPr lang="en-US" i="1" dirty="0" smtClean="0"/>
              <a:t>October 17, 2018</a:t>
            </a:r>
            <a:endParaRPr lang="en-US" i="1" dirty="0"/>
          </a:p>
        </p:txBody>
      </p:sp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723900" y="838200"/>
            <a:ext cx="7696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1200"/>
              </a:spcAft>
            </a:pPr>
            <a:r>
              <a:rPr lang="en-US" sz="3200" b="1" dirty="0" smtClean="0"/>
              <a:t>Observations of the laser-induced emission from the diamond field emitter tips</a:t>
            </a:r>
          </a:p>
        </p:txBody>
      </p:sp>
    </p:spTree>
    <p:extLst>
      <p:ext uri="{BB962C8B-B14F-4D97-AF65-F5344CB8AC3E}">
        <p14:creationId xmlns:p14="http://schemas.microsoft.com/office/powerpoint/2010/main" val="127628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5334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Parameters of the experiment</a:t>
            </a:r>
            <a:endParaRPr lang="en-US" sz="32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2580109"/>
              </p:ext>
            </p:extLst>
          </p:nvPr>
        </p:nvGraphicFramePr>
        <p:xfrm>
          <a:off x="533400" y="1524000"/>
          <a:ext cx="8382000" cy="390525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655825124"/>
                    </a:ext>
                  </a:extLst>
                </a:gridCol>
                <a:gridCol w="5638800">
                  <a:extLst>
                    <a:ext uri="{9D8B030D-6E8A-4147-A177-3AD203B41FA5}">
                      <a16:colId xmlns:a16="http://schemas.microsoft.com/office/drawing/2014/main" val="4043703504"/>
                    </a:ext>
                  </a:extLst>
                </a:gridCol>
              </a:tblGrid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Cathode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Mo-16, 5x5, spacing 400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µm, base 22 µm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5495835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Laser’s wavelength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256 nm, 512 nm, 1024 nm, 2.02 µm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633610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Bias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57 kV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7245816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AK distance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9.5 mm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0154987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Anode’s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thickness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 mm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12732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Anode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aperture’s diameter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700 microns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84955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Laser’s incidence angle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10 </a:t>
                      </a:r>
                      <a:r>
                        <a:rPr lang="en-US" sz="1400" b="0" dirty="0" err="1" smtClean="0">
                          <a:solidFill>
                            <a:schemeClr val="tx1"/>
                          </a:solidFill>
                        </a:rPr>
                        <a:t>deg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3837491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Cathode-to-screen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</a:rPr>
                        <a:t> distance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smtClean="0">
                          <a:solidFill>
                            <a:schemeClr val="tx1"/>
                          </a:solidFill>
                        </a:rPr>
                        <a:t>40 cm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929546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Laser’s pulse duration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260 fs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4023748"/>
                  </a:ext>
                </a:extLst>
              </a:tr>
              <a:tr h="390525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Laser’s spot size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40 micron at 1024 nm</a:t>
                      </a:r>
                      <a:endParaRPr lang="en-US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9006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35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381000"/>
            <a:ext cx="859152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Emission </a:t>
            </a:r>
            <a:r>
              <a:rPr lang="en-US" sz="3200" b="1" smtClean="0">
                <a:solidFill>
                  <a:srgbClr val="004080"/>
                </a:solidFill>
              </a:rPr>
              <a:t>at 512 nm</a:t>
            </a:r>
            <a:r>
              <a:rPr lang="en-US" sz="3200" b="1" dirty="0" smtClean="0">
                <a:solidFill>
                  <a:srgbClr val="004080"/>
                </a:solidFill>
              </a:rPr>
              <a:t>, 1024 nm, and 2020 nm</a:t>
            </a:r>
            <a:endParaRPr lang="en-US" sz="3200" b="1" dirty="0">
              <a:solidFill>
                <a:srgbClr val="00408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0494" y="2286000"/>
            <a:ext cx="4361106" cy="305150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98653"/>
            <a:ext cx="4361106" cy="3038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00200" y="1678862"/>
            <a:ext cx="221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TM polarization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20524" y="1678862"/>
            <a:ext cx="218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TE polarization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366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3048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Number of electrons vs power density</a:t>
            </a:r>
            <a:endParaRPr lang="en-US" sz="3200" b="1" dirty="0">
              <a:solidFill>
                <a:srgbClr val="004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1678862"/>
            <a:ext cx="221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TM polarization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20524" y="1678862"/>
            <a:ext cx="218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TE polarization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76795"/>
            <a:ext cx="4114800" cy="29916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209801"/>
            <a:ext cx="4267200" cy="310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98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/>
          </p:cNvSpPr>
          <p:nvPr/>
        </p:nvSpPr>
        <p:spPr bwMode="auto">
          <a:xfrm>
            <a:off x="400073" y="3048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Field emission vs photoemission</a:t>
            </a:r>
            <a:endParaRPr lang="en-US" sz="3200" b="1" dirty="0">
              <a:solidFill>
                <a:srgbClr val="00408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371600"/>
            <a:ext cx="6038088" cy="450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245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3048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Number of electrons vs </a:t>
            </a:r>
            <a:r>
              <a:rPr lang="en-US" sz="3200" b="1" dirty="0" err="1" smtClean="0">
                <a:solidFill>
                  <a:srgbClr val="004080"/>
                </a:solidFill>
              </a:rPr>
              <a:t>Keldysh</a:t>
            </a:r>
            <a:r>
              <a:rPr lang="en-US" sz="3200" b="1" dirty="0" smtClean="0">
                <a:solidFill>
                  <a:srgbClr val="004080"/>
                </a:solidFill>
              </a:rPr>
              <a:t> parameter</a:t>
            </a:r>
            <a:endParaRPr lang="en-US" sz="3200" b="1" dirty="0">
              <a:solidFill>
                <a:srgbClr val="004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0200" y="1447800"/>
            <a:ext cx="2219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TM polarization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20524" y="1447800"/>
            <a:ext cx="2181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TE polarization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799" y="1828800"/>
            <a:ext cx="4179662" cy="30080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70" y="1853738"/>
            <a:ext cx="4177030" cy="2971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2000" y="4953000"/>
            <a:ext cx="80772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Field enhancement ~100 at the tip would explain the field emission.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If current saturation is due to the space charge, then the area of emission is ~1 </a:t>
            </a:r>
            <a:r>
              <a:rPr lang="el-GR" dirty="0" smtClean="0"/>
              <a:t>μ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460643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3048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Photoemission is not localized to pyramids</a:t>
            </a:r>
            <a:endParaRPr lang="en-US" sz="3200" b="1" dirty="0">
              <a:solidFill>
                <a:srgbClr val="00408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447800"/>
            <a:ext cx="545589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/>
          </p:cNvSpPr>
          <p:nvPr/>
        </p:nvSpPr>
        <p:spPr bwMode="auto">
          <a:xfrm>
            <a:off x="400073" y="3048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No thermal effects observed in a short pulse</a:t>
            </a:r>
            <a:endParaRPr lang="en-US" sz="3200" b="1" dirty="0">
              <a:solidFill>
                <a:srgbClr val="00408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371600"/>
            <a:ext cx="6016752" cy="448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629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Conclusions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392" y="1536442"/>
            <a:ext cx="8063216" cy="404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Lots of interesting data on DFEA cathodes at LANL.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We fabricate DFEA samples and are happy to share them with collaborators.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DC field emission test stand operational at LANL.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Collaboration with AWA is established to test DFEAs in an RF gun.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We are commissioning a new test stand for the laser-induced emission studies: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dirty="0" smtClean="0"/>
              <a:t>Laser system: Coherent Monaco 1035-80, 80 </a:t>
            </a:r>
            <a:r>
              <a:rPr lang="el-GR" sz="2000" dirty="0" smtClean="0"/>
              <a:t>μ</a:t>
            </a:r>
            <a:r>
              <a:rPr lang="en-US" sz="2000" dirty="0" smtClean="0"/>
              <a:t>J/pulse at 1035 nm, 50 MHz repetition rate, </a:t>
            </a:r>
            <a:r>
              <a:rPr lang="en-US" sz="2000" dirty="0" err="1" smtClean="0"/>
              <a:t>pulsewidths</a:t>
            </a:r>
            <a:r>
              <a:rPr lang="en-US" sz="2000" dirty="0" smtClean="0"/>
              <a:t> 300 fs to 10 ps.</a:t>
            </a:r>
          </a:p>
        </p:txBody>
      </p:sp>
    </p:spTree>
    <p:extLst>
      <p:ext uri="{BB962C8B-B14F-4D97-AF65-F5344CB8AC3E}">
        <p14:creationId xmlns:p14="http://schemas.microsoft.com/office/powerpoint/2010/main" val="191552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Outline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392" y="1536442"/>
            <a:ext cx="80632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Diamond field emitter arrays (DFEAs)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Fabrication of DFEAs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Field emission and conditioning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Laser-induced emission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/>
              <a:t>Conclusion and plans</a:t>
            </a:r>
          </a:p>
        </p:txBody>
      </p:sp>
    </p:spTree>
    <p:extLst>
      <p:ext uri="{BB962C8B-B14F-4D97-AF65-F5344CB8AC3E}">
        <p14:creationId xmlns:p14="http://schemas.microsoft.com/office/powerpoint/2010/main" val="488988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Diamond field emitter array cathodes</a:t>
            </a:r>
            <a:endParaRPr lang="en-US" sz="2600" b="1" dirty="0">
              <a:solidFill>
                <a:srgbClr val="004080"/>
              </a:solidFill>
            </a:endParaRPr>
          </a:p>
        </p:txBody>
      </p:sp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1404938"/>
            <a:ext cx="8915400" cy="1865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panose="020B0604020202020204" pitchFamily="34" charset="0"/>
              </a:rPr>
              <a:t> </a:t>
            </a:r>
            <a:r>
              <a:rPr lang="el-GR" altLang="en-US" dirty="0" smtClean="0">
                <a:latin typeface="Arial" panose="020B0604020202020204" pitchFamily="34" charset="0"/>
              </a:rPr>
              <a:t>μ</a:t>
            </a:r>
            <a:r>
              <a:rPr lang="en-US" altLang="en-US" dirty="0" smtClean="0">
                <a:latin typeface="Arial" panose="020B0604020202020204" pitchFamily="34" charset="0"/>
              </a:rPr>
              <a:t>m-size pyramids with nm-size tips.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 panose="020B0604020202020204" pitchFamily="34" charset="0"/>
              </a:rPr>
              <a:t> </a:t>
            </a:r>
            <a:r>
              <a:rPr lang="en-US" altLang="en-US" dirty="0" smtClean="0">
                <a:latin typeface="Arial" panose="020B0604020202020204" pitchFamily="34" charset="0"/>
              </a:rPr>
              <a:t>High thermal conductivity.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panose="020B0604020202020204" pitchFamily="34" charset="0"/>
              </a:rPr>
              <a:t> Perform in poor and good vacuum.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Font typeface="Arial" panose="020B0604020202020204" pitchFamily="34" charset="0"/>
              <a:buChar char="•"/>
            </a:pPr>
            <a:r>
              <a:rPr lang="en-US" altLang="en-US" dirty="0" smtClean="0">
                <a:latin typeface="Arial" panose="020B0604020202020204" pitchFamily="34" charset="0"/>
              </a:rPr>
              <a:t> Current in field emission </a:t>
            </a:r>
            <a:r>
              <a:rPr lang="en-US" altLang="en-US" dirty="0">
                <a:latin typeface="Arial" panose="020B0604020202020204" pitchFamily="34" charset="0"/>
              </a:rPr>
              <a:t>&gt; 1 A/mm</a:t>
            </a:r>
            <a:r>
              <a:rPr lang="en-US" altLang="en-US" baseline="30000" dirty="0">
                <a:latin typeface="Arial" panose="020B0604020202020204" pitchFamily="34" charset="0"/>
              </a:rPr>
              <a:t>2</a:t>
            </a:r>
            <a:r>
              <a:rPr lang="en-US" altLang="en-US" dirty="0" smtClean="0">
                <a:latin typeface="Arial" panose="020B0604020202020204" pitchFamily="34" charset="0"/>
              </a:rPr>
              <a:t>.</a:t>
            </a:r>
            <a:endParaRPr lang="en-US" altLang="en-US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971" y="3346264"/>
            <a:ext cx="7930629" cy="2825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358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766" y="2743200"/>
            <a:ext cx="8857434" cy="1603566"/>
          </a:xfrm>
          <a:prstGeom prst="rect">
            <a:avLst/>
          </a:prstGeom>
        </p:spPr>
      </p:pic>
      <p:sp>
        <p:nvSpPr>
          <p:cNvPr id="2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Fabrication</a:t>
            </a:r>
            <a:endParaRPr lang="en-US" sz="2600" b="1" dirty="0">
              <a:solidFill>
                <a:srgbClr val="00408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366" y="1447800"/>
            <a:ext cx="8171634" cy="152619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278" y="4495800"/>
            <a:ext cx="8715375" cy="180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7984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Fabrication – cont.</a:t>
            </a:r>
            <a:endParaRPr lang="en-US" sz="2600" b="1" dirty="0">
              <a:solidFill>
                <a:srgbClr val="00408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25549"/>
            <a:ext cx="8686800" cy="19184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324600" y="2667000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Etching</a:t>
            </a:r>
            <a:endParaRPr lang="en-US" sz="1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041" y="3886200"/>
            <a:ext cx="7815263" cy="1602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7212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6096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Field emission experiment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1524000"/>
            <a:ext cx="3282315" cy="24517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046393"/>
            <a:ext cx="8853488" cy="22229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364" y="2819399"/>
            <a:ext cx="1290733" cy="122699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2827712"/>
            <a:ext cx="1972141" cy="12269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1600" y="1459973"/>
            <a:ext cx="1524000" cy="12898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200" y="1447800"/>
            <a:ext cx="1521236" cy="131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51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/>
          </p:cNvSpPr>
          <p:nvPr/>
        </p:nvSpPr>
        <p:spPr bwMode="auto">
          <a:xfrm>
            <a:off x="400073" y="3810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Field emission in </a:t>
            </a:r>
            <a:r>
              <a:rPr lang="en-US" sz="2600" b="1" dirty="0" err="1" smtClean="0">
                <a:solidFill>
                  <a:srgbClr val="004080"/>
                </a:solidFill>
              </a:rPr>
              <a:t>rf</a:t>
            </a:r>
            <a:r>
              <a:rPr lang="en-US" sz="2600" b="1" dirty="0" smtClean="0">
                <a:solidFill>
                  <a:srgbClr val="004080"/>
                </a:solidFill>
              </a:rPr>
              <a:t> gun studies at AWA (ACT beamline)</a:t>
            </a:r>
          </a:p>
        </p:txBody>
      </p:sp>
      <p:pic>
        <p:nvPicPr>
          <p:cNvPr id="11" name="Content Placeholder 4">
            <a:extLst>
              <a:ext uri="{FF2B5EF4-FFF2-40B4-BE49-F238E27FC236}">
                <a16:creationId xmlns:a16="http://schemas.microsoft.com/office/drawing/2014/main" id="{96DF05FE-A8F2-471F-A917-20AE66F1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798620"/>
            <a:ext cx="2138034" cy="17639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804162"/>
            <a:ext cx="2644692" cy="1758438"/>
          </a:xfrm>
          <a:prstGeom prst="rect">
            <a:avLst/>
          </a:prstGeom>
        </p:spPr>
      </p:pic>
      <p:pic>
        <p:nvPicPr>
          <p:cNvPr id="13" name="Content Placeholder 3">
            <a:extLst>
              <a:ext uri="{FF2B5EF4-FFF2-40B4-BE49-F238E27FC236}">
                <a16:creationId xmlns:a16="http://schemas.microsoft.com/office/drawing/2014/main" id="{66D8BCBA-C90D-4108-87A4-61BD6C66B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4600" y="3766755"/>
            <a:ext cx="2208328" cy="17958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8" t="32306" r="35147" b="5765"/>
          <a:stretch/>
        </p:blipFill>
        <p:spPr>
          <a:xfrm>
            <a:off x="7522515" y="3798620"/>
            <a:ext cx="1316685" cy="17639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1428750"/>
            <a:ext cx="7858125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92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4248" y="1411069"/>
            <a:ext cx="4204952" cy="30771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48648" y="4687669"/>
            <a:ext cx="32410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5000 tips in LANL sample vs.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6</a:t>
            </a:r>
            <a:r>
              <a:rPr lang="en-US" dirty="0" smtClean="0"/>
              <a:t> tips in VDB-FNAL sample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419" y="1412546"/>
            <a:ext cx="4706381" cy="35315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1" y="5029200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Breakdown occurred on both days of testing at 36 MV/m. Significant charge decrease after BD. </a:t>
            </a:r>
            <a:endParaRPr lang="en-US" dirty="0"/>
          </a:p>
        </p:txBody>
      </p:sp>
      <p:sp>
        <p:nvSpPr>
          <p:cNvPr id="6" name="Title 1"/>
          <p:cNvSpPr>
            <a:spLocks/>
          </p:cNvSpPr>
          <p:nvPr/>
        </p:nvSpPr>
        <p:spPr bwMode="auto">
          <a:xfrm>
            <a:off x="400073" y="5334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2600" b="1" dirty="0" smtClean="0">
                <a:solidFill>
                  <a:srgbClr val="004080"/>
                </a:solidFill>
              </a:rPr>
              <a:t>Up to 30 </a:t>
            </a:r>
            <a:r>
              <a:rPr lang="en-US" sz="2600" b="1" dirty="0" err="1" smtClean="0">
                <a:solidFill>
                  <a:srgbClr val="004080"/>
                </a:solidFill>
              </a:rPr>
              <a:t>nC</a:t>
            </a:r>
            <a:r>
              <a:rPr lang="en-US" sz="2600" b="1" dirty="0" smtClean="0">
                <a:solidFill>
                  <a:srgbClr val="004080"/>
                </a:solidFill>
              </a:rPr>
              <a:t> electron bunches generated in RF gun</a:t>
            </a:r>
          </a:p>
        </p:txBody>
      </p:sp>
    </p:spTree>
    <p:extLst>
      <p:ext uri="{BB962C8B-B14F-4D97-AF65-F5344CB8AC3E}">
        <p14:creationId xmlns:p14="http://schemas.microsoft.com/office/powerpoint/2010/main" val="1650863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itle 1"/>
          <p:cNvSpPr>
            <a:spLocks/>
          </p:cNvSpPr>
          <p:nvPr/>
        </p:nvSpPr>
        <p:spPr bwMode="auto">
          <a:xfrm>
            <a:off x="400073" y="533400"/>
            <a:ext cx="830738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l"/>
            <a:r>
              <a:rPr lang="en-US" sz="3200" b="1" dirty="0" smtClean="0">
                <a:solidFill>
                  <a:srgbClr val="004080"/>
                </a:solidFill>
              </a:rPr>
              <a:t>Setup of the laser emission experiment</a:t>
            </a:r>
            <a:endParaRPr lang="en-US" sz="3200" b="1" dirty="0">
              <a:solidFill>
                <a:srgbClr val="004080"/>
              </a:solidFill>
            </a:endParaRPr>
          </a:p>
        </p:txBody>
      </p:sp>
      <p:sp>
        <p:nvSpPr>
          <p:cNvPr id="2" name="AutoShape 6" descr="File:Klystron.enp.gif"/>
          <p:cNvSpPr>
            <a:spLocks noChangeAspect="1" noChangeArrowheads="1"/>
          </p:cNvSpPr>
          <p:nvPr/>
        </p:nvSpPr>
        <p:spPr bwMode="auto">
          <a:xfrm>
            <a:off x="155575" y="-1143000"/>
            <a:ext cx="466725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489648"/>
            <a:ext cx="4914900" cy="437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79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slides">
  <a:themeElements>
    <a:clrScheme name="slides 8">
      <a:dk1>
        <a:srgbClr val="000000"/>
      </a:dk1>
      <a:lt1>
        <a:srgbClr val="FFFFFF"/>
      </a:lt1>
      <a:dk2>
        <a:srgbClr val="CC0000"/>
      </a:dk2>
      <a:lt2>
        <a:srgbClr val="666699"/>
      </a:lt2>
      <a:accent1>
        <a:srgbClr val="808080"/>
      </a:accent1>
      <a:accent2>
        <a:srgbClr val="999933"/>
      </a:accent2>
      <a:accent3>
        <a:srgbClr val="FFFFFF"/>
      </a:accent3>
      <a:accent4>
        <a:srgbClr val="000000"/>
      </a:accent4>
      <a:accent5>
        <a:srgbClr val="C0C0C0"/>
      </a:accent5>
      <a:accent6>
        <a:srgbClr val="8A8A2D"/>
      </a:accent6>
      <a:hlink>
        <a:srgbClr val="4C6D80"/>
      </a:hlink>
      <a:folHlink>
        <a:srgbClr val="B2B2B2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50800" dir="2700000" algn="ctr" rotWithShape="0">
            <a:schemeClr val="bg2">
              <a:alpha val="75000"/>
            </a:schemeClr>
          </a:outerShdw>
        </a:effectLst>
      </a:spPr>
      <a:bodyPr vert="horz" wrap="none" lIns="91406" tIns="45704" rIns="91406" bIns="45704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50800" dir="2700000" algn="ctr" rotWithShape="0">
            <a:schemeClr val="bg2">
              <a:alpha val="75000"/>
            </a:schemeClr>
          </a:outerShdw>
        </a:effectLst>
      </a:spPr>
      <a:bodyPr vert="horz" wrap="none" lIns="91406" tIns="45704" rIns="91406" bIns="45704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lides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aot-ae caps template</Template>
  <TotalTime>52094</TotalTime>
  <Words>422</Words>
  <Application>Microsoft Office PowerPoint</Application>
  <PresentationFormat>On-screen Show (4:3)</PresentationFormat>
  <Paragraphs>76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MS PGothic</vt:lpstr>
      <vt:lpstr>Arial</vt:lpstr>
      <vt:lpstr>Calibri</vt:lpstr>
      <vt:lpstr>Times</vt:lpstr>
      <vt:lpstr>Wingdings</vt:lpstr>
      <vt:lpstr>4_slides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ICS Planning meeting FY17</dc:title>
  <dc:creator>Krawczyk, Frank L</dc:creator>
  <cp:lastModifiedBy>LANL Admin</cp:lastModifiedBy>
  <cp:revision>320</cp:revision>
  <cp:lastPrinted>2018-10-12T20:32:33Z</cp:lastPrinted>
  <dcterms:created xsi:type="dcterms:W3CDTF">2016-09-01T20:46:17Z</dcterms:created>
  <dcterms:modified xsi:type="dcterms:W3CDTF">2018-10-16T03:32:50Z</dcterms:modified>
</cp:coreProperties>
</file>