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4" r:id="rId2"/>
  </p:sldMasterIdLst>
  <p:notesMasterIdLst>
    <p:notesMasterId r:id="rId13"/>
  </p:notesMasterIdLst>
  <p:sldIdLst>
    <p:sldId id="379" r:id="rId3"/>
    <p:sldId id="383" r:id="rId4"/>
    <p:sldId id="385" r:id="rId5"/>
    <p:sldId id="381" r:id="rId6"/>
    <p:sldId id="369" r:id="rId7"/>
    <p:sldId id="375" r:id="rId8"/>
    <p:sldId id="372" r:id="rId9"/>
    <p:sldId id="382" r:id="rId10"/>
    <p:sldId id="384" r:id="rId11"/>
    <p:sldId id="380" r:id="rId12"/>
  </p:sldIdLst>
  <p:sldSz cx="9144000" cy="6858000" type="screen4x3"/>
  <p:notesSz cx="6950075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9">
          <p15:clr>
            <a:srgbClr val="A4A3A4"/>
          </p15:clr>
        </p15:guide>
        <p15:guide id="2" pos="218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6681" autoAdjust="0"/>
  </p:normalViewPr>
  <p:slideViewPr>
    <p:cSldViewPr>
      <p:cViewPr>
        <p:scale>
          <a:sx n="130" d="100"/>
          <a:sy n="130" d="100"/>
        </p:scale>
        <p:origin x="162" y="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2718" y="-72"/>
      </p:cViewPr>
      <p:guideLst>
        <p:guide orient="horz" pos="2909"/>
        <p:guide pos="218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PAVLENKO\PROJECT(s)\LDRD%20Applications\FY19%20ENG%20Automated%20Growth\Luca%20SRs%20+%20Lasers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8969881177808659"/>
          <c:y val="2.4325523927701809E-2"/>
          <c:w val="0.77572321644276532"/>
          <c:h val="0.79957835937324084"/>
        </c:manualLayout>
      </c:layout>
      <c:scatterChart>
        <c:scatterStyle val="lineMarker"/>
        <c:varyColors val="0"/>
        <c:ser>
          <c:idx val="1"/>
          <c:order val="0"/>
          <c:tx>
            <c:v>Cs3Sb</c:v>
          </c:tx>
          <c:spPr>
            <a:ln w="38100">
              <a:solidFill>
                <a:schemeClr val="tx1"/>
              </a:solidFill>
              <a:prstDash val="solid"/>
            </a:ln>
          </c:spPr>
          <c:marker>
            <c:symbol val="none"/>
          </c:marker>
          <c:xVal>
            <c:numRef>
              <c:f>Cs3Sb!$A$2:$A$70</c:f>
              <c:numCache>
                <c:formatCode>General</c:formatCode>
                <c:ptCount val="69"/>
                <c:pt idx="0">
                  <c:v>1.9506969054808001</c:v>
                </c:pt>
                <c:pt idx="1">
                  <c:v>1.9596645357709801</c:v>
                </c:pt>
                <c:pt idx="2">
                  <c:v>1.9681992819454699</c:v>
                </c:pt>
                <c:pt idx="3">
                  <c:v>1.97573424582888</c:v>
                </c:pt>
                <c:pt idx="4">
                  <c:v>1.9842668159833401</c:v>
                </c:pt>
                <c:pt idx="5">
                  <c:v>1.99160311912955</c:v>
                </c:pt>
                <c:pt idx="6">
                  <c:v>1.9989420928457999</c:v>
                </c:pt>
                <c:pt idx="7">
                  <c:v>2.0067768529425298</c:v>
                </c:pt>
                <c:pt idx="8">
                  <c:v>2.0139126160615302</c:v>
                </c:pt>
                <c:pt idx="9">
                  <c:v>2.0217438153982199</c:v>
                </c:pt>
                <c:pt idx="10">
                  <c:v>2.0292773945416198</c:v>
                </c:pt>
                <c:pt idx="11">
                  <c:v>2.0371127480983602</c:v>
                </c:pt>
                <c:pt idx="12">
                  <c:v>2.0442485112173499</c:v>
                </c:pt>
                <c:pt idx="13">
                  <c:v>2.0520777323540198</c:v>
                </c:pt>
                <c:pt idx="14">
                  <c:v>2.05838917952389</c:v>
                </c:pt>
                <c:pt idx="15">
                  <c:v>2.0678975215666502</c:v>
                </c:pt>
                <c:pt idx="16">
                  <c:v>2.0772781213429998</c:v>
                </c:pt>
                <c:pt idx="17">
                  <c:v>2.0844180810720401</c:v>
                </c:pt>
                <c:pt idx="18">
                  <c:v>2.0946922408632802</c:v>
                </c:pt>
                <c:pt idx="19">
                  <c:v>2.10317790294972</c:v>
                </c:pt>
                <c:pt idx="20">
                  <c:v>2.1156976094308102</c:v>
                </c:pt>
                <c:pt idx="21">
                  <c:v>2.1327137330903199</c:v>
                </c:pt>
                <c:pt idx="22">
                  <c:v>2.1515286920269698</c:v>
                </c:pt>
                <c:pt idx="23">
                  <c:v>2.17033364846497</c:v>
                </c:pt>
                <c:pt idx="24">
                  <c:v>2.1882499003414901</c:v>
                </c:pt>
                <c:pt idx="25">
                  <c:v>2.2043617460598499</c:v>
                </c:pt>
                <c:pt idx="26">
                  <c:v>2.2213708637441401</c:v>
                </c:pt>
                <c:pt idx="27">
                  <c:v>2.24017779478543</c:v>
                </c:pt>
                <c:pt idx="28">
                  <c:v>2.2599001972328598</c:v>
                </c:pt>
                <c:pt idx="29">
                  <c:v>2.27728814921316</c:v>
                </c:pt>
                <c:pt idx="30">
                  <c:v>2.2885466196517998</c:v>
                </c:pt>
                <c:pt idx="31">
                  <c:v>2.3064848115649199</c:v>
                </c:pt>
                <c:pt idx="32">
                  <c:v>2.3513189886321602</c:v>
                </c:pt>
                <c:pt idx="33">
                  <c:v>2.3710436570177902</c:v>
                </c:pt>
                <c:pt idx="34">
                  <c:v>2.3907709150470802</c:v>
                </c:pt>
                <c:pt idx="35">
                  <c:v>2.4104993060454798</c:v>
                </c:pt>
                <c:pt idx="36">
                  <c:v>2.4302291537184399</c:v>
                </c:pt>
                <c:pt idx="37">
                  <c:v>2.4499625621514398</c:v>
                </c:pt>
                <c:pt idx="38">
                  <c:v>2.4696919242662201</c:v>
                </c:pt>
                <c:pt idx="39">
                  <c:v>2.4894238760246501</c:v>
                </c:pt>
                <c:pt idx="40">
                  <c:v>2.5091522670230502</c:v>
                </c:pt>
                <c:pt idx="41">
                  <c:v>2.52888470433968</c:v>
                </c:pt>
                <c:pt idx="42">
                  <c:v>2.54861892203632</c:v>
                </c:pt>
                <c:pt idx="43">
                  <c:v>2.5683539489966098</c:v>
                </c:pt>
                <c:pt idx="44">
                  <c:v>2.5880899470732799</c:v>
                </c:pt>
                <c:pt idx="45">
                  <c:v>2.6024434031627202</c:v>
                </c:pt>
                <c:pt idx="46">
                  <c:v>2.6419145576818601</c:v>
                </c:pt>
                <c:pt idx="47">
                  <c:v>2.6616512031694399</c:v>
                </c:pt>
                <c:pt idx="48">
                  <c:v>2.6813872012461002</c:v>
                </c:pt>
                <c:pt idx="49">
                  <c:v>2.7011265982300801</c:v>
                </c:pt>
                <c:pt idx="50">
                  <c:v>2.7208710126486499</c:v>
                </c:pt>
                <c:pt idx="51">
                  <c:v>2.7406138085399401</c:v>
                </c:pt>
                <c:pt idx="52">
                  <c:v>2.7603651826258702</c:v>
                </c:pt>
                <c:pt idx="53">
                  <c:v>2.7800953540042799</c:v>
                </c:pt>
                <c:pt idx="54">
                  <c:v>2.79980982566798</c:v>
                </c:pt>
                <c:pt idx="55">
                  <c:v>2.81953821666638</c:v>
                </c:pt>
                <c:pt idx="56">
                  <c:v>2.8392691973084498</c:v>
                </c:pt>
                <c:pt idx="57">
                  <c:v>2.85901328802156</c:v>
                </c:pt>
                <c:pt idx="58">
                  <c:v>2.87875624576558</c:v>
                </c:pt>
                <c:pt idx="59">
                  <c:v>2.8984962901604701</c:v>
                </c:pt>
                <c:pt idx="60">
                  <c:v>2.9182373056717399</c:v>
                </c:pt>
                <c:pt idx="61">
                  <c:v>2.9379794541520998</c:v>
                </c:pt>
                <c:pt idx="62">
                  <c:v>2.9577301808271099</c:v>
                </c:pt>
                <c:pt idx="63">
                  <c:v>2.9774773467420799</c:v>
                </c:pt>
                <c:pt idx="64">
                  <c:v>2.9972021769804398</c:v>
                </c:pt>
                <c:pt idx="65">
                  <c:v>3.01692781648245</c:v>
                </c:pt>
                <c:pt idx="66">
                  <c:v>3.0357686718557502</c:v>
                </c:pt>
                <c:pt idx="67">
                  <c:v>3.0815442815068601</c:v>
                </c:pt>
                <c:pt idx="68">
                  <c:v>3.0941199148497098</c:v>
                </c:pt>
              </c:numCache>
            </c:numRef>
          </c:xVal>
          <c:yVal>
            <c:numRef>
              <c:f>Cs3Sb!$B$2:$B$70</c:f>
              <c:numCache>
                <c:formatCode>General</c:formatCode>
                <c:ptCount val="69"/>
                <c:pt idx="0">
                  <c:v>1.0670985236660799E-3</c:v>
                </c:pt>
                <c:pt idx="1">
                  <c:v>1.21744114635246E-3</c:v>
                </c:pt>
                <c:pt idx="2">
                  <c:v>1.37945385213808E-3</c:v>
                </c:pt>
                <c:pt idx="3">
                  <c:v>1.57675610403205E-3</c:v>
                </c:pt>
                <c:pt idx="4">
                  <c:v>1.7989039589485099E-3</c:v>
                </c:pt>
                <c:pt idx="5">
                  <c:v>2.05138871562968E-3</c:v>
                </c:pt>
                <c:pt idx="6">
                  <c:v>2.3196659670508598E-3</c:v>
                </c:pt>
                <c:pt idx="7">
                  <c:v>2.6456552982670198E-3</c:v>
                </c:pt>
                <c:pt idx="8">
                  <c:v>3.0278419105672898E-3</c:v>
                </c:pt>
                <c:pt idx="9">
                  <c:v>3.4924028403613299E-3</c:v>
                </c:pt>
                <c:pt idx="10">
                  <c:v>4.0094125867413E-3</c:v>
                </c:pt>
                <c:pt idx="11">
                  <c:v>4.5643051316025703E-3</c:v>
                </c:pt>
                <c:pt idx="12">
                  <c:v>5.2236564525757097E-3</c:v>
                </c:pt>
                <c:pt idx="13">
                  <c:v>6.0628762432290099E-3</c:v>
                </c:pt>
                <c:pt idx="14">
                  <c:v>6.8998075262219896E-3</c:v>
                </c:pt>
                <c:pt idx="15">
                  <c:v>7.8688428615293193E-3</c:v>
                </c:pt>
                <c:pt idx="16">
                  <c:v>8.9613688506936205E-3</c:v>
                </c:pt>
                <c:pt idx="17">
                  <c:v>1.01208954604143E-2</c:v>
                </c:pt>
                <c:pt idx="18">
                  <c:v>1.1663458664541399E-2</c:v>
                </c:pt>
                <c:pt idx="19">
                  <c:v>1.31836384130599E-2</c:v>
                </c:pt>
                <c:pt idx="20">
                  <c:v>1.5084589071555399E-2</c:v>
                </c:pt>
                <c:pt idx="21">
                  <c:v>1.6730543328751301E-2</c:v>
                </c:pt>
                <c:pt idx="22">
                  <c:v>1.8310906757263299E-2</c:v>
                </c:pt>
                <c:pt idx="23">
                  <c:v>2.0683659023185801E-2</c:v>
                </c:pt>
                <c:pt idx="24">
                  <c:v>2.2737412760663701E-2</c:v>
                </c:pt>
                <c:pt idx="25">
                  <c:v>2.57793250398346E-2</c:v>
                </c:pt>
                <c:pt idx="26">
                  <c:v>2.9231849777424102E-2</c:v>
                </c:pt>
                <c:pt idx="27">
                  <c:v>3.2814499858053202E-2</c:v>
                </c:pt>
                <c:pt idx="28">
                  <c:v>3.47832619528936E-2</c:v>
                </c:pt>
                <c:pt idx="29">
                  <c:v>3.7038241041707901E-2</c:v>
                </c:pt>
                <c:pt idx="30">
                  <c:v>4.30532123116893E-2</c:v>
                </c:pt>
                <c:pt idx="31">
                  <c:v>4.4160099561670302E-2</c:v>
                </c:pt>
                <c:pt idx="32">
                  <c:v>4.8763191110078201E-2</c:v>
                </c:pt>
                <c:pt idx="33">
                  <c:v>5.1320285557962697E-2</c:v>
                </c:pt>
                <c:pt idx="34">
                  <c:v>5.35715853406388E-2</c:v>
                </c:pt>
                <c:pt idx="35">
                  <c:v>5.5721929544181002E-2</c:v>
                </c:pt>
                <c:pt idx="36">
                  <c:v>5.7692594470276998E-2</c:v>
                </c:pt>
                <c:pt idx="37">
                  <c:v>5.9065062098768203E-2</c:v>
                </c:pt>
                <c:pt idx="38">
                  <c:v>6.12478003864209E-2</c:v>
                </c:pt>
                <c:pt idx="39">
                  <c:v>6.29939463867355E-2</c:v>
                </c:pt>
                <c:pt idx="40">
                  <c:v>6.5522500780070103E-2</c:v>
                </c:pt>
                <c:pt idx="41">
                  <c:v>6.7287265058611503E-2</c:v>
                </c:pt>
                <c:pt idx="42">
                  <c:v>6.8712163664371495E-2</c:v>
                </c:pt>
                <c:pt idx="43">
                  <c:v>6.9988151722147202E-2</c:v>
                </c:pt>
                <c:pt idx="44">
                  <c:v>7.1069556997617397E-2</c:v>
                </c:pt>
                <c:pt idx="45">
                  <c:v>7.1865846011290702E-2</c:v>
                </c:pt>
                <c:pt idx="46">
                  <c:v>7.4301049995265198E-2</c:v>
                </c:pt>
                <c:pt idx="47">
                  <c:v>7.5295003354521703E-2</c:v>
                </c:pt>
                <c:pt idx="48">
                  <c:v>7.6458406185437797E-2</c:v>
                </c:pt>
                <c:pt idx="49">
                  <c:v>7.6810919807476702E-2</c:v>
                </c:pt>
                <c:pt idx="50">
                  <c:v>7.5952074041770803E-2</c:v>
                </c:pt>
                <c:pt idx="51">
                  <c:v>7.5487667149925997E-2</c:v>
                </c:pt>
                <c:pt idx="52">
                  <c:v>7.3021035876029594E-2</c:v>
                </c:pt>
                <c:pt idx="53">
                  <c:v>7.5526259026936202E-2</c:v>
                </c:pt>
                <c:pt idx="54">
                  <c:v>8.2087871585151004E-2</c:v>
                </c:pt>
                <c:pt idx="55">
                  <c:v>8.5382849281290807E-2</c:v>
                </c:pt>
                <c:pt idx="56">
                  <c:v>8.8086789243791097E-2</c:v>
                </c:pt>
                <c:pt idx="57">
                  <c:v>8.7190946293269997E-2</c:v>
                </c:pt>
                <c:pt idx="58">
                  <c:v>8.6613539818984397E-2</c:v>
                </c:pt>
                <c:pt idx="59">
                  <c:v>8.6835165326275401E-2</c:v>
                </c:pt>
                <c:pt idx="60">
                  <c:v>8.67907949038077E-2</c:v>
                </c:pt>
                <c:pt idx="61">
                  <c:v>8.6436646746804596E-2</c:v>
                </c:pt>
                <c:pt idx="62">
                  <c:v>8.37833600806695E-2</c:v>
                </c:pt>
                <c:pt idx="63">
                  <c:v>8.2129837712385398E-2</c:v>
                </c:pt>
                <c:pt idx="64">
                  <c:v>8.6392479956559701E-2</c:v>
                </c:pt>
                <c:pt idx="65">
                  <c:v>9.0644419049286898E-2</c:v>
                </c:pt>
                <c:pt idx="66">
                  <c:v>9.1416746934195603E-2</c:v>
                </c:pt>
                <c:pt idx="67">
                  <c:v>8.7817074181244001E-2</c:v>
                </c:pt>
                <c:pt idx="68">
                  <c:v>8.4212676008999995E-2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D7E3-4088-853C-2845E04CA8F6}"/>
            </c:ext>
          </c:extLst>
        </c:ser>
        <c:ser>
          <c:idx val="2"/>
          <c:order val="1"/>
          <c:tx>
            <c:strRef>
              <c:f>Sheet1!$B$1</c:f>
              <c:strCache>
                <c:ptCount val="1"/>
                <c:pt idx="0">
                  <c:v>QE</c:v>
                </c:pt>
              </c:strCache>
            </c:strRef>
          </c:tx>
          <c:spPr>
            <a:ln w="25400">
              <a:solidFill>
                <a:srgbClr val="000000"/>
              </a:solidFill>
              <a:prstDash val="lgDash"/>
            </a:ln>
          </c:spPr>
          <c:marker>
            <c:symbol val="none"/>
          </c:marker>
          <c:xVal>
            <c:numRef>
              <c:f>Sheet1!$A$2:$A$5</c:f>
              <c:numCache>
                <c:formatCode>General</c:formatCode>
                <c:ptCount val="4"/>
                <c:pt idx="0">
                  <c:v>3.06</c:v>
                </c:pt>
                <c:pt idx="1">
                  <c:v>3.06</c:v>
                </c:pt>
                <c:pt idx="2">
                  <c:v>3.06</c:v>
                </c:pt>
                <c:pt idx="3">
                  <c:v>3.06</c:v>
                </c:pt>
              </c:numCache>
            </c:numRef>
          </c:xVal>
          <c:yVal>
            <c:numRef>
              <c:f>Sheet1!$B$2:$B$5</c:f>
              <c:numCache>
                <c:formatCode>General</c:formatCode>
                <c:ptCount val="4"/>
                <c:pt idx="0">
                  <c:v>1E-3</c:v>
                </c:pt>
                <c:pt idx="1">
                  <c:v>0.01</c:v>
                </c:pt>
                <c:pt idx="2">
                  <c:v>0.1</c:v>
                </c:pt>
                <c:pt idx="3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D7E3-4088-853C-2845E04CA8F6}"/>
            </c:ext>
          </c:extLst>
        </c:ser>
        <c:ser>
          <c:idx val="3"/>
          <c:order val="2"/>
          <c:tx>
            <c:strRef>
              <c:f>Sheet1!$E$1</c:f>
              <c:strCache>
                <c:ptCount val="1"/>
                <c:pt idx="0">
                  <c:v>QE</c:v>
                </c:pt>
              </c:strCache>
            </c:strRef>
          </c:tx>
          <c:spPr>
            <a:ln w="25400">
              <a:solidFill>
                <a:srgbClr val="000000"/>
              </a:solidFill>
              <a:prstDash val="lgDash"/>
            </a:ln>
          </c:spPr>
          <c:marker>
            <c:symbol val="none"/>
          </c:marker>
          <c:xVal>
            <c:numRef>
              <c:f>Sheet1!$D$2:$D$5</c:f>
              <c:numCache>
                <c:formatCode>General</c:formatCode>
                <c:ptCount val="4"/>
                <c:pt idx="0">
                  <c:v>2.76</c:v>
                </c:pt>
                <c:pt idx="1">
                  <c:v>2.76</c:v>
                </c:pt>
                <c:pt idx="2">
                  <c:v>2.76</c:v>
                </c:pt>
                <c:pt idx="3">
                  <c:v>2.76</c:v>
                </c:pt>
              </c:numCache>
            </c:numRef>
          </c:xVal>
          <c:yVal>
            <c:numRef>
              <c:f>Sheet1!$E$2:$E$5</c:f>
              <c:numCache>
                <c:formatCode>General</c:formatCode>
                <c:ptCount val="4"/>
                <c:pt idx="0">
                  <c:v>1E-3</c:v>
                </c:pt>
                <c:pt idx="1">
                  <c:v>0.01</c:v>
                </c:pt>
                <c:pt idx="2">
                  <c:v>0.1</c:v>
                </c:pt>
                <c:pt idx="3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D7E3-4088-853C-2845E04CA8F6}"/>
            </c:ext>
          </c:extLst>
        </c:ser>
        <c:ser>
          <c:idx val="4"/>
          <c:order val="3"/>
          <c:tx>
            <c:strRef>
              <c:f>Sheet1!$H$1</c:f>
              <c:strCache>
                <c:ptCount val="1"/>
                <c:pt idx="0">
                  <c:v>QE</c:v>
                </c:pt>
              </c:strCache>
            </c:strRef>
          </c:tx>
          <c:spPr>
            <a:ln w="25400">
              <a:solidFill>
                <a:srgbClr val="000000"/>
              </a:solidFill>
              <a:prstDash val="lgDash"/>
            </a:ln>
          </c:spPr>
          <c:marker>
            <c:symbol val="none"/>
          </c:marker>
          <c:xVal>
            <c:numRef>
              <c:f>Sheet1!$G$2:$G$5</c:f>
              <c:numCache>
                <c:formatCode>General</c:formatCode>
                <c:ptCount val="4"/>
                <c:pt idx="0">
                  <c:v>2.33</c:v>
                </c:pt>
                <c:pt idx="1">
                  <c:v>2.33</c:v>
                </c:pt>
                <c:pt idx="2">
                  <c:v>2.33</c:v>
                </c:pt>
                <c:pt idx="3">
                  <c:v>2.33</c:v>
                </c:pt>
              </c:numCache>
            </c:numRef>
          </c:xVal>
          <c:yVal>
            <c:numRef>
              <c:f>Sheet1!$H$2:$H$5</c:f>
              <c:numCache>
                <c:formatCode>General</c:formatCode>
                <c:ptCount val="4"/>
                <c:pt idx="0">
                  <c:v>1E-3</c:v>
                </c:pt>
                <c:pt idx="1">
                  <c:v>0.01</c:v>
                </c:pt>
                <c:pt idx="2">
                  <c:v>0.1</c:v>
                </c:pt>
                <c:pt idx="3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D7E3-4088-853C-2845E04CA8F6}"/>
            </c:ext>
          </c:extLst>
        </c:ser>
        <c:ser>
          <c:idx val="5"/>
          <c:order val="4"/>
          <c:tx>
            <c:strRef>
              <c:f>Sheet1!$K$1</c:f>
              <c:strCache>
                <c:ptCount val="1"/>
                <c:pt idx="0">
                  <c:v>QE</c:v>
                </c:pt>
              </c:strCache>
            </c:strRef>
          </c:tx>
          <c:spPr>
            <a:ln w="25400">
              <a:solidFill>
                <a:srgbClr val="000000"/>
              </a:solidFill>
              <a:prstDash val="lgDash"/>
            </a:ln>
          </c:spPr>
          <c:marker>
            <c:symbol val="none"/>
          </c:marker>
          <c:xVal>
            <c:numRef>
              <c:f>Sheet1!$J$2:$J$5</c:f>
              <c:numCache>
                <c:formatCode>General</c:formatCode>
                <c:ptCount val="4"/>
                <c:pt idx="0">
                  <c:v>1.9524999999999999</c:v>
                </c:pt>
                <c:pt idx="1">
                  <c:v>1.9524999999999999</c:v>
                </c:pt>
                <c:pt idx="2">
                  <c:v>1.9524999999999999</c:v>
                </c:pt>
                <c:pt idx="3">
                  <c:v>1.9524999999999999</c:v>
                </c:pt>
              </c:numCache>
            </c:numRef>
          </c:xVal>
          <c:yVal>
            <c:numRef>
              <c:f>Sheet1!$K$2:$K$5</c:f>
              <c:numCache>
                <c:formatCode>General</c:formatCode>
                <c:ptCount val="4"/>
                <c:pt idx="0">
                  <c:v>1E-3</c:v>
                </c:pt>
                <c:pt idx="1">
                  <c:v>0.01</c:v>
                </c:pt>
                <c:pt idx="2">
                  <c:v>0.1</c:v>
                </c:pt>
                <c:pt idx="3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D7E3-4088-853C-2845E04CA8F6}"/>
            </c:ext>
          </c:extLst>
        </c:ser>
        <c:ser>
          <c:idx val="6"/>
          <c:order val="5"/>
          <c:tx>
            <c:strRef>
              <c:f>Sheet1!$N$1</c:f>
              <c:strCache>
                <c:ptCount val="1"/>
                <c:pt idx="0">
                  <c:v>QE</c:v>
                </c:pt>
              </c:strCache>
            </c:strRef>
          </c:tx>
          <c:spPr>
            <a:ln w="25400">
              <a:solidFill>
                <a:srgbClr val="000000"/>
              </a:solidFill>
              <a:prstDash val="lgDash"/>
            </a:ln>
          </c:spPr>
          <c:marker>
            <c:symbol val="none"/>
          </c:marker>
          <c:xVal>
            <c:numRef>
              <c:f>Sheet1!$M$2:$M$5</c:f>
              <c:numCache>
                <c:formatCode>General</c:formatCode>
                <c:ptCount val="4"/>
                <c:pt idx="0">
                  <c:v>1.85</c:v>
                </c:pt>
                <c:pt idx="1">
                  <c:v>1.85</c:v>
                </c:pt>
                <c:pt idx="2">
                  <c:v>1.85</c:v>
                </c:pt>
                <c:pt idx="3">
                  <c:v>1.85</c:v>
                </c:pt>
              </c:numCache>
            </c:numRef>
          </c:xVal>
          <c:yVal>
            <c:numRef>
              <c:f>Sheet1!$N$2:$N$5</c:f>
              <c:numCache>
                <c:formatCode>General</c:formatCode>
                <c:ptCount val="4"/>
                <c:pt idx="0">
                  <c:v>1E-3</c:v>
                </c:pt>
                <c:pt idx="1">
                  <c:v>0.01</c:v>
                </c:pt>
                <c:pt idx="2">
                  <c:v>0.1</c:v>
                </c:pt>
                <c:pt idx="3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D7E3-4088-853C-2845E04CA8F6}"/>
            </c:ext>
          </c:extLst>
        </c:ser>
        <c:ser>
          <c:idx val="0"/>
          <c:order val="6"/>
          <c:tx>
            <c:v>Thin</c:v>
          </c:tx>
          <c:spPr>
            <a:ln w="12700">
              <a:solidFill>
                <a:schemeClr val="tx1"/>
              </a:solidFill>
              <a:prstDash val="solid"/>
            </a:ln>
          </c:spPr>
          <c:marker>
            <c:symbol val="none"/>
          </c:marker>
          <c:xVal>
            <c:numRef>
              <c:f>'Thin Cs3Sb'!$A$3:$A$71</c:f>
              <c:numCache>
                <c:formatCode>General</c:formatCode>
                <c:ptCount val="69"/>
                <c:pt idx="0">
                  <c:v>2.1506969054808001</c:v>
                </c:pt>
                <c:pt idx="1">
                  <c:v>2.1596645357709803</c:v>
                </c:pt>
                <c:pt idx="2">
                  <c:v>2.1681992819454701</c:v>
                </c:pt>
                <c:pt idx="3">
                  <c:v>2.1757342458288802</c:v>
                </c:pt>
                <c:pt idx="4">
                  <c:v>2.18426681598334</c:v>
                </c:pt>
                <c:pt idx="5">
                  <c:v>2.19160311912955</c:v>
                </c:pt>
                <c:pt idx="6">
                  <c:v>2.1989420928458001</c:v>
                </c:pt>
                <c:pt idx="7">
                  <c:v>2.20677685294253</c:v>
                </c:pt>
                <c:pt idx="8">
                  <c:v>2.2139126160615303</c:v>
                </c:pt>
                <c:pt idx="9">
                  <c:v>2.2217438153982201</c:v>
                </c:pt>
                <c:pt idx="10">
                  <c:v>2.22927739454162</c:v>
                </c:pt>
                <c:pt idx="11">
                  <c:v>2.2371127480983604</c:v>
                </c:pt>
                <c:pt idx="12">
                  <c:v>2.24424851121735</c:v>
                </c:pt>
                <c:pt idx="13">
                  <c:v>2.25207773235402</c:v>
                </c:pt>
                <c:pt idx="14">
                  <c:v>2.2583891795238902</c:v>
                </c:pt>
                <c:pt idx="15">
                  <c:v>2.2678975215666504</c:v>
                </c:pt>
                <c:pt idx="16">
                  <c:v>2.277278121343</c:v>
                </c:pt>
                <c:pt idx="17">
                  <c:v>2.2844180810720403</c:v>
                </c:pt>
                <c:pt idx="18">
                  <c:v>2.2946922408632804</c:v>
                </c:pt>
                <c:pt idx="19">
                  <c:v>2.3031779029497201</c:v>
                </c:pt>
                <c:pt idx="20">
                  <c:v>2.3156976094308104</c:v>
                </c:pt>
                <c:pt idx="21">
                  <c:v>2.33271373309032</c:v>
                </c:pt>
                <c:pt idx="22">
                  <c:v>2.35152869202697</c:v>
                </c:pt>
                <c:pt idx="23">
                  <c:v>2.3703336484649702</c:v>
                </c:pt>
                <c:pt idx="24">
                  <c:v>2.3882499003414903</c:v>
                </c:pt>
                <c:pt idx="25">
                  <c:v>2.4043617460598501</c:v>
                </c:pt>
                <c:pt idx="26">
                  <c:v>2.4213708637441402</c:v>
                </c:pt>
                <c:pt idx="27">
                  <c:v>2.4401777947854302</c:v>
                </c:pt>
                <c:pt idx="28">
                  <c:v>2.45990019723286</c:v>
                </c:pt>
                <c:pt idx="29">
                  <c:v>2.4772881492131602</c:v>
                </c:pt>
                <c:pt idx="30">
                  <c:v>2.4885466196518</c:v>
                </c:pt>
                <c:pt idx="31">
                  <c:v>2.5064848115649201</c:v>
                </c:pt>
                <c:pt idx="32">
                  <c:v>2.5513189886321603</c:v>
                </c:pt>
                <c:pt idx="33">
                  <c:v>2.5710436570177904</c:v>
                </c:pt>
                <c:pt idx="34">
                  <c:v>2.5907709150470803</c:v>
                </c:pt>
                <c:pt idx="35">
                  <c:v>2.61049930604548</c:v>
                </c:pt>
                <c:pt idx="36">
                  <c:v>2.6302291537184401</c:v>
                </c:pt>
                <c:pt idx="37">
                  <c:v>2.64996256215144</c:v>
                </c:pt>
                <c:pt idx="38">
                  <c:v>2.6696919242662203</c:v>
                </c:pt>
                <c:pt idx="39">
                  <c:v>2.6894238760246503</c:v>
                </c:pt>
                <c:pt idx="40">
                  <c:v>2.7091522670230503</c:v>
                </c:pt>
                <c:pt idx="41">
                  <c:v>2.7288847043396802</c:v>
                </c:pt>
                <c:pt idx="42">
                  <c:v>2.7486189220363202</c:v>
                </c:pt>
                <c:pt idx="43">
                  <c:v>2.76835394899661</c:v>
                </c:pt>
                <c:pt idx="44">
                  <c:v>2.7880899470732801</c:v>
                </c:pt>
                <c:pt idx="45">
                  <c:v>2.8024434031627203</c:v>
                </c:pt>
                <c:pt idx="46">
                  <c:v>2.8419145576818603</c:v>
                </c:pt>
                <c:pt idx="47">
                  <c:v>2.8616512031694401</c:v>
                </c:pt>
                <c:pt idx="48">
                  <c:v>2.8813872012461004</c:v>
                </c:pt>
                <c:pt idx="49">
                  <c:v>2.9011265982300802</c:v>
                </c:pt>
                <c:pt idx="50">
                  <c:v>2.9208710126486501</c:v>
                </c:pt>
                <c:pt idx="51">
                  <c:v>2.9406138085399403</c:v>
                </c:pt>
                <c:pt idx="52">
                  <c:v>2.9603651826258703</c:v>
                </c:pt>
                <c:pt idx="53">
                  <c:v>2.9800953540042801</c:v>
                </c:pt>
                <c:pt idx="54">
                  <c:v>2.9998098256679802</c:v>
                </c:pt>
                <c:pt idx="55">
                  <c:v>3.0195382166663802</c:v>
                </c:pt>
                <c:pt idx="56">
                  <c:v>3.03926919730845</c:v>
                </c:pt>
                <c:pt idx="57">
                  <c:v>3.0590132880215601</c:v>
                </c:pt>
                <c:pt idx="58">
                  <c:v>3.0787562457655802</c:v>
                </c:pt>
                <c:pt idx="59">
                  <c:v>3.0984962901604702</c:v>
                </c:pt>
                <c:pt idx="60">
                  <c:v>3.1182373056717401</c:v>
                </c:pt>
                <c:pt idx="61">
                  <c:v>3.1379794541521</c:v>
                </c:pt>
                <c:pt idx="62">
                  <c:v>3.1577301808271101</c:v>
                </c:pt>
                <c:pt idx="63">
                  <c:v>3.17747734674208</c:v>
                </c:pt>
                <c:pt idx="64">
                  <c:v>3.19720217698044</c:v>
                </c:pt>
                <c:pt idx="65">
                  <c:v>3.2169278164824502</c:v>
                </c:pt>
                <c:pt idx="66">
                  <c:v>3.2357686718557503</c:v>
                </c:pt>
                <c:pt idx="67">
                  <c:v>3.2815442815068603</c:v>
                </c:pt>
                <c:pt idx="68">
                  <c:v>3.29411991484971</c:v>
                </c:pt>
              </c:numCache>
            </c:numRef>
          </c:xVal>
          <c:yVal>
            <c:numRef>
              <c:f>'Thin Cs3Sb'!$B$3:$B$71</c:f>
              <c:numCache>
                <c:formatCode>General</c:formatCode>
                <c:ptCount val="69"/>
                <c:pt idx="0">
                  <c:v>3.2012955709982395E-4</c:v>
                </c:pt>
                <c:pt idx="1">
                  <c:v>3.6523234390573798E-4</c:v>
                </c:pt>
                <c:pt idx="2">
                  <c:v>4.1383615564142401E-4</c:v>
                </c:pt>
                <c:pt idx="3">
                  <c:v>4.7302683120961501E-4</c:v>
                </c:pt>
                <c:pt idx="4">
                  <c:v>5.3967118768455293E-4</c:v>
                </c:pt>
                <c:pt idx="5">
                  <c:v>6.1541661468890398E-4</c:v>
                </c:pt>
                <c:pt idx="6">
                  <c:v>6.9589979011525787E-4</c:v>
                </c:pt>
                <c:pt idx="7">
                  <c:v>7.9369658948010588E-4</c:v>
                </c:pt>
                <c:pt idx="8">
                  <c:v>9.0835257317018695E-4</c:v>
                </c:pt>
                <c:pt idx="9">
                  <c:v>1.0477208521083988E-3</c:v>
                </c:pt>
                <c:pt idx="10">
                  <c:v>1.20282377602239E-3</c:v>
                </c:pt>
                <c:pt idx="11">
                  <c:v>1.3692915394807709E-3</c:v>
                </c:pt>
                <c:pt idx="12">
                  <c:v>1.5670969357727128E-3</c:v>
                </c:pt>
                <c:pt idx="13">
                  <c:v>1.8188628729687028E-3</c:v>
                </c:pt>
                <c:pt idx="14">
                  <c:v>2.069942257866597E-3</c:v>
                </c:pt>
                <c:pt idx="15">
                  <c:v>2.3606528584587958E-3</c:v>
                </c:pt>
                <c:pt idx="16">
                  <c:v>2.6884106552080862E-3</c:v>
                </c:pt>
                <c:pt idx="17">
                  <c:v>3.0362686381242899E-3</c:v>
                </c:pt>
                <c:pt idx="18">
                  <c:v>3.4990375993624195E-3</c:v>
                </c:pt>
                <c:pt idx="19">
                  <c:v>3.9550915239179698E-3</c:v>
                </c:pt>
                <c:pt idx="20">
                  <c:v>4.5253767214666193E-3</c:v>
                </c:pt>
                <c:pt idx="21">
                  <c:v>5.0191629986253905E-3</c:v>
                </c:pt>
                <c:pt idx="22">
                  <c:v>5.4932720271789895E-3</c:v>
                </c:pt>
                <c:pt idx="23">
                  <c:v>6.2050977069557402E-3</c:v>
                </c:pt>
                <c:pt idx="24">
                  <c:v>6.8212238281991104E-3</c:v>
                </c:pt>
                <c:pt idx="25">
                  <c:v>7.7337975119503794E-3</c:v>
                </c:pt>
                <c:pt idx="26">
                  <c:v>8.7695549332272305E-3</c:v>
                </c:pt>
                <c:pt idx="27">
                  <c:v>9.8443499574159595E-3</c:v>
                </c:pt>
                <c:pt idx="28">
                  <c:v>1.0434978585868079E-2</c:v>
                </c:pt>
                <c:pt idx="29">
                  <c:v>1.1111472312512369E-2</c:v>
                </c:pt>
                <c:pt idx="30">
                  <c:v>1.2915963693506789E-2</c:v>
                </c:pt>
                <c:pt idx="31">
                  <c:v>1.324802986850109E-2</c:v>
                </c:pt>
                <c:pt idx="32">
                  <c:v>1.4628957333023459E-2</c:v>
                </c:pt>
                <c:pt idx="33">
                  <c:v>1.5396085667388808E-2</c:v>
                </c:pt>
                <c:pt idx="34">
                  <c:v>1.6071475602191639E-2</c:v>
                </c:pt>
                <c:pt idx="35">
                  <c:v>1.6716578863254301E-2</c:v>
                </c:pt>
                <c:pt idx="36">
                  <c:v>1.7307778341083099E-2</c:v>
                </c:pt>
                <c:pt idx="37">
                  <c:v>1.7719518629630459E-2</c:v>
                </c:pt>
                <c:pt idx="38">
                  <c:v>1.8374340115926268E-2</c:v>
                </c:pt>
                <c:pt idx="39">
                  <c:v>1.8898183916020651E-2</c:v>
                </c:pt>
                <c:pt idx="40">
                  <c:v>1.9656750234021029E-2</c:v>
                </c:pt>
                <c:pt idx="41">
                  <c:v>2.018617951758345E-2</c:v>
                </c:pt>
                <c:pt idx="42">
                  <c:v>2.0613649099311449E-2</c:v>
                </c:pt>
                <c:pt idx="43">
                  <c:v>2.099644551664416E-2</c:v>
                </c:pt>
                <c:pt idx="44">
                  <c:v>2.1320867099285219E-2</c:v>
                </c:pt>
                <c:pt idx="45">
                  <c:v>2.1559753803387208E-2</c:v>
                </c:pt>
                <c:pt idx="46">
                  <c:v>2.2290314998579558E-2</c:v>
                </c:pt>
                <c:pt idx="47">
                  <c:v>2.2588501006356509E-2</c:v>
                </c:pt>
                <c:pt idx="48">
                  <c:v>2.2937521855631339E-2</c:v>
                </c:pt>
                <c:pt idx="49">
                  <c:v>2.3043275942243011E-2</c:v>
                </c:pt>
                <c:pt idx="50">
                  <c:v>2.2785622212531241E-2</c:v>
                </c:pt>
                <c:pt idx="51">
                  <c:v>2.2646300144977798E-2</c:v>
                </c:pt>
                <c:pt idx="52">
                  <c:v>2.1906310762808877E-2</c:v>
                </c:pt>
                <c:pt idx="53">
                  <c:v>2.2657877708080861E-2</c:v>
                </c:pt>
                <c:pt idx="54">
                  <c:v>2.46263614755453E-2</c:v>
                </c:pt>
                <c:pt idx="55">
                  <c:v>2.5614854784387242E-2</c:v>
                </c:pt>
                <c:pt idx="56">
                  <c:v>2.6426036773137328E-2</c:v>
                </c:pt>
                <c:pt idx="57">
                  <c:v>2.6157283887980998E-2</c:v>
                </c:pt>
                <c:pt idx="58">
                  <c:v>2.598406194569532E-2</c:v>
                </c:pt>
                <c:pt idx="59">
                  <c:v>2.6050549597882621E-2</c:v>
                </c:pt>
                <c:pt idx="60">
                  <c:v>2.603723847114231E-2</c:v>
                </c:pt>
                <c:pt idx="61">
                  <c:v>2.5930994024041379E-2</c:v>
                </c:pt>
                <c:pt idx="62">
                  <c:v>2.513500802420085E-2</c:v>
                </c:pt>
                <c:pt idx="63">
                  <c:v>2.4638951313715619E-2</c:v>
                </c:pt>
                <c:pt idx="64">
                  <c:v>2.591774398696791E-2</c:v>
                </c:pt>
                <c:pt idx="65">
                  <c:v>2.7193325714786068E-2</c:v>
                </c:pt>
                <c:pt idx="66">
                  <c:v>2.7425024080258681E-2</c:v>
                </c:pt>
                <c:pt idx="67">
                  <c:v>2.6345122254373198E-2</c:v>
                </c:pt>
                <c:pt idx="68">
                  <c:v>2.5263802802699999E-2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D7E3-4088-853C-2845E04CA8F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355232"/>
        <c:axId val="1"/>
      </c:scatterChart>
      <c:valAx>
        <c:axId val="7355232"/>
        <c:scaling>
          <c:orientation val="minMax"/>
          <c:max val="3.1"/>
          <c:min val="1.9"/>
        </c:scaling>
        <c:delete val="0"/>
        <c:axPos val="b"/>
        <c:title>
          <c:tx>
            <c:rich>
              <a:bodyPr/>
              <a:lstStyle/>
              <a:p>
                <a:pPr>
                  <a:defRPr sz="20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Photon Energy (eV)</a:t>
                </a:r>
              </a:p>
            </c:rich>
          </c:tx>
          <c:layout>
            <c:manualLayout>
              <c:xMode val="edge"/>
              <c:yMode val="edge"/>
              <c:x val="0.41139305920093322"/>
              <c:y val="0.94237725331814182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in"/>
        <c:minorTickMark val="in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2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"/>
        <c:crossesAt val="1E-3"/>
        <c:crossBetween val="midCat"/>
        <c:majorUnit val="0.1"/>
        <c:minorUnit val="0.1"/>
      </c:valAx>
      <c:valAx>
        <c:axId val="1"/>
        <c:scaling>
          <c:logBase val="10"/>
          <c:orientation val="minMax"/>
          <c:max val="0.1"/>
          <c:min val="1E-3"/>
        </c:scaling>
        <c:delete val="0"/>
        <c:axPos val="l"/>
        <c:title>
          <c:tx>
            <c:rich>
              <a:bodyPr/>
              <a:lstStyle/>
              <a:p>
                <a:pPr>
                  <a:defRPr sz="20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 dirty="0"/>
                  <a:t>QE (electrons/photon)</a:t>
                </a:r>
              </a:p>
            </c:rich>
          </c:tx>
          <c:layout>
            <c:manualLayout>
              <c:xMode val="edge"/>
              <c:yMode val="edge"/>
              <c:x val="3.0324550158170932E-3"/>
              <c:y val="0.25089833322318483"/>
            </c:manualLayout>
          </c:layout>
          <c:overlay val="0"/>
          <c:spPr>
            <a:noFill/>
            <a:ln w="25400">
              <a:noFill/>
            </a:ln>
          </c:spPr>
        </c:title>
        <c:numFmt formatCode="0.E+00" sourceLinked="0"/>
        <c:majorTickMark val="in"/>
        <c:minorTickMark val="in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2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7355232"/>
        <c:crosses val="autoZero"/>
        <c:crossBetween val="midCat"/>
      </c:valAx>
      <c:spPr>
        <a:noFill/>
        <a:ln w="12700">
          <a:solidFill>
            <a:srgbClr val="000000"/>
          </a:solidFill>
          <a:prstDash val="solid"/>
        </a:ln>
      </c:spPr>
    </c:plotArea>
    <c:plotVisOnly val="1"/>
    <c:dispBlanksAs val="gap"/>
    <c:showDLblsOverMax val="0"/>
  </c:chart>
  <c:spPr>
    <a:noFill/>
    <a:ln w="6350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488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7000" y="0"/>
            <a:ext cx="3011488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CACC2D-E670-4D52-837E-5412C736FCD0}" type="datetimeFigureOut">
              <a:rPr lang="en-US" smtClean="0"/>
              <a:t>10/14/2018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692150"/>
            <a:ext cx="46196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525"/>
            <a:ext cx="3011488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F7DA1E-1F8E-4418-B919-B16DFF7C30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676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09613" indent="-2730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092200" indent="-2174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530350" indent="-2174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1968500" indent="-2174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425700" indent="-2174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882900" indent="-2174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340100" indent="-2174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797300" indent="-2174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49265950-949E-41CA-810B-64F7216416B2}" type="slidenum">
              <a:rPr lang="en-US" altLang="en-US" smtClean="0">
                <a:latin typeface="Times" panose="02020603050405020304" pitchFamily="18" charset="0"/>
              </a:rPr>
              <a:pPr>
                <a:spcBef>
                  <a:spcPct val="0"/>
                </a:spcBef>
              </a:pPr>
              <a:t>1</a:t>
            </a:fld>
            <a:endParaRPr lang="en-US" altLang="en-US">
              <a:latin typeface="Times" panose="02020603050405020304" pitchFamily="18" charset="0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 sz="18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87309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 txBox="1">
            <a:spLocks noGrp="1" noChangeArrowheads="1"/>
          </p:cNvSpPr>
          <p:nvPr/>
        </p:nvSpPr>
        <p:spPr bwMode="auto">
          <a:xfrm>
            <a:off x="3936778" y="8773726"/>
            <a:ext cx="3011750" cy="460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79" tIns="46238" rIns="92479" bIns="46238" anchor="b"/>
          <a:lstStyle>
            <a:lvl1pPr defTabSz="946150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46150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46150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46150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46150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defTabSz="94615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defTabSz="94615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defTabSz="94615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defTabSz="94615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5DAFAD1A-1F78-4555-9B8C-518016B879C9}" type="slidenum">
              <a:rPr lang="en-US">
                <a:cs typeface="Arial" pitchFamily="34" charset="0"/>
              </a:rPr>
              <a:pPr algn="r" eaLnBrk="1" hangingPunct="1"/>
              <a:t>10</a:t>
            </a:fld>
            <a:endParaRPr lang="en-US" dirty="0">
              <a:cs typeface="Arial" pitchFamily="34" charset="0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6813" y="693738"/>
            <a:ext cx="4616450" cy="3462337"/>
          </a:xfrm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6575" y="4386865"/>
            <a:ext cx="5096927" cy="415646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79" tIns="46238" rIns="92479" bIns="46238"/>
          <a:lstStyle/>
          <a:p>
            <a:endParaRPr lang="en-US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5067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 txBox="1">
            <a:spLocks noGrp="1" noChangeArrowheads="1"/>
          </p:cNvSpPr>
          <p:nvPr/>
        </p:nvSpPr>
        <p:spPr bwMode="auto">
          <a:xfrm>
            <a:off x="3936778" y="8773726"/>
            <a:ext cx="3011750" cy="460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79" tIns="46238" rIns="92479" bIns="46238" anchor="b"/>
          <a:lstStyle>
            <a:lvl1pPr defTabSz="946150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46150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46150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46150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46150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defTabSz="94615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defTabSz="94615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defTabSz="94615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defTabSz="94615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5DAFAD1A-1F78-4555-9B8C-518016B879C9}" type="slidenum">
              <a:rPr lang="en-US">
                <a:cs typeface="Arial" pitchFamily="34" charset="0"/>
              </a:rPr>
              <a:pPr algn="r" eaLnBrk="1" hangingPunct="1"/>
              <a:t>2</a:t>
            </a:fld>
            <a:endParaRPr lang="en-US" dirty="0">
              <a:cs typeface="Arial" pitchFamily="34" charset="0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6813" y="693738"/>
            <a:ext cx="4616450" cy="3462337"/>
          </a:xfrm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6575" y="4386865"/>
            <a:ext cx="5096927" cy="415646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79" tIns="46238" rIns="92479" bIns="46238"/>
          <a:lstStyle/>
          <a:p>
            <a:endParaRPr lang="en-US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04455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 txBox="1">
            <a:spLocks noGrp="1" noChangeArrowheads="1"/>
          </p:cNvSpPr>
          <p:nvPr/>
        </p:nvSpPr>
        <p:spPr bwMode="auto">
          <a:xfrm>
            <a:off x="3936778" y="8773726"/>
            <a:ext cx="3011750" cy="460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79" tIns="46238" rIns="92479" bIns="46238" anchor="b"/>
          <a:lstStyle>
            <a:lvl1pPr defTabSz="946150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46150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46150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46150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46150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defTabSz="94615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defTabSz="94615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defTabSz="94615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defTabSz="94615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5DAFAD1A-1F78-4555-9B8C-518016B879C9}" type="slidenum">
              <a:rPr lang="en-US">
                <a:cs typeface="Arial" pitchFamily="34" charset="0"/>
              </a:rPr>
              <a:pPr algn="r" eaLnBrk="1" hangingPunct="1"/>
              <a:t>3</a:t>
            </a:fld>
            <a:endParaRPr lang="en-US" dirty="0">
              <a:cs typeface="Arial" pitchFamily="34" charset="0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6813" y="693738"/>
            <a:ext cx="4616450" cy="3462337"/>
          </a:xfrm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6575" y="4386865"/>
            <a:ext cx="5096927" cy="415646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79" tIns="46238" rIns="92479" bIns="46238"/>
          <a:lstStyle/>
          <a:p>
            <a:endParaRPr lang="en-US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00864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 txBox="1">
            <a:spLocks noGrp="1" noChangeArrowheads="1"/>
          </p:cNvSpPr>
          <p:nvPr/>
        </p:nvSpPr>
        <p:spPr bwMode="auto">
          <a:xfrm>
            <a:off x="3936778" y="8773726"/>
            <a:ext cx="3011750" cy="460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79" tIns="46238" rIns="92479" bIns="46238" anchor="b"/>
          <a:lstStyle>
            <a:lvl1pPr defTabSz="946150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46150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46150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46150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46150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defTabSz="94615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defTabSz="94615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defTabSz="94615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defTabSz="94615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5DAFAD1A-1F78-4555-9B8C-518016B879C9}" type="slidenum">
              <a:rPr lang="en-US">
                <a:cs typeface="Arial" pitchFamily="34" charset="0"/>
              </a:rPr>
              <a:pPr algn="r" eaLnBrk="1" hangingPunct="1"/>
              <a:t>4</a:t>
            </a:fld>
            <a:endParaRPr lang="en-US" dirty="0">
              <a:cs typeface="Arial" pitchFamily="34" charset="0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6813" y="693738"/>
            <a:ext cx="4616450" cy="3462337"/>
          </a:xfrm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6575" y="4386865"/>
            <a:ext cx="5096927" cy="415646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79" tIns="46238" rIns="92479" bIns="46238"/>
          <a:lstStyle/>
          <a:p>
            <a:endParaRPr lang="en-US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72862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 txBox="1">
            <a:spLocks noGrp="1" noChangeArrowheads="1"/>
          </p:cNvSpPr>
          <p:nvPr/>
        </p:nvSpPr>
        <p:spPr bwMode="auto">
          <a:xfrm>
            <a:off x="3936778" y="8773726"/>
            <a:ext cx="3011750" cy="460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79" tIns="46238" rIns="92479" bIns="46238" anchor="b"/>
          <a:lstStyle>
            <a:lvl1pPr defTabSz="946150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46150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46150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46150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46150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defTabSz="94615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defTabSz="94615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defTabSz="94615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defTabSz="94615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5DAFAD1A-1F78-4555-9B8C-518016B879C9}" type="slidenum">
              <a:rPr lang="en-US">
                <a:cs typeface="Arial" pitchFamily="34" charset="0"/>
              </a:rPr>
              <a:pPr algn="r" eaLnBrk="1" hangingPunct="1"/>
              <a:t>5</a:t>
            </a:fld>
            <a:endParaRPr lang="en-US" dirty="0">
              <a:cs typeface="Arial" pitchFamily="34" charset="0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6813" y="693738"/>
            <a:ext cx="4616450" cy="3462337"/>
          </a:xfrm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6575" y="4386865"/>
            <a:ext cx="5096927" cy="415646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79" tIns="46238" rIns="92479" bIns="46238"/>
          <a:lstStyle/>
          <a:p>
            <a:endParaRPr lang="en-US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91106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 txBox="1">
            <a:spLocks noGrp="1" noChangeArrowheads="1"/>
          </p:cNvSpPr>
          <p:nvPr/>
        </p:nvSpPr>
        <p:spPr bwMode="auto">
          <a:xfrm>
            <a:off x="3936778" y="8773726"/>
            <a:ext cx="3011750" cy="460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79" tIns="46238" rIns="92479" bIns="46238" anchor="b"/>
          <a:lstStyle>
            <a:lvl1pPr defTabSz="946150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46150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46150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46150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46150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defTabSz="94615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defTabSz="94615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defTabSz="94615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defTabSz="94615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5DAFAD1A-1F78-4555-9B8C-518016B879C9}" type="slidenum">
              <a:rPr lang="en-US">
                <a:cs typeface="Arial" pitchFamily="34" charset="0"/>
              </a:rPr>
              <a:pPr algn="r" eaLnBrk="1" hangingPunct="1"/>
              <a:t>6</a:t>
            </a:fld>
            <a:endParaRPr lang="en-US" dirty="0">
              <a:cs typeface="Arial" pitchFamily="34" charset="0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6813" y="693738"/>
            <a:ext cx="4616450" cy="3462337"/>
          </a:xfrm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6575" y="4386865"/>
            <a:ext cx="5096927" cy="415646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79" tIns="46238" rIns="92479" bIns="46238"/>
          <a:lstStyle/>
          <a:p>
            <a:endParaRPr lang="en-US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98105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 txBox="1">
            <a:spLocks noGrp="1" noChangeArrowheads="1"/>
          </p:cNvSpPr>
          <p:nvPr/>
        </p:nvSpPr>
        <p:spPr bwMode="auto">
          <a:xfrm>
            <a:off x="3936778" y="8773726"/>
            <a:ext cx="3011750" cy="460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79" tIns="46238" rIns="92479" bIns="46238" anchor="b"/>
          <a:lstStyle>
            <a:lvl1pPr defTabSz="946150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46150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46150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46150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46150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defTabSz="94615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defTabSz="94615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defTabSz="94615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defTabSz="94615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5DAFAD1A-1F78-4555-9B8C-518016B879C9}" type="slidenum">
              <a:rPr lang="en-US">
                <a:cs typeface="Arial" pitchFamily="34" charset="0"/>
              </a:rPr>
              <a:pPr algn="r" eaLnBrk="1" hangingPunct="1"/>
              <a:t>7</a:t>
            </a:fld>
            <a:endParaRPr lang="en-US" dirty="0">
              <a:cs typeface="Arial" pitchFamily="34" charset="0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6813" y="693738"/>
            <a:ext cx="4616450" cy="3462337"/>
          </a:xfrm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6575" y="4386865"/>
            <a:ext cx="5096927" cy="415646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79" tIns="46238" rIns="92479" bIns="46238"/>
          <a:lstStyle/>
          <a:p>
            <a:endParaRPr lang="en-US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01668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 txBox="1">
            <a:spLocks noGrp="1" noChangeArrowheads="1"/>
          </p:cNvSpPr>
          <p:nvPr/>
        </p:nvSpPr>
        <p:spPr bwMode="auto">
          <a:xfrm>
            <a:off x="3936778" y="8773726"/>
            <a:ext cx="3011750" cy="460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79" tIns="46238" rIns="92479" bIns="46238" anchor="b"/>
          <a:lstStyle>
            <a:lvl1pPr defTabSz="946150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46150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46150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46150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46150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defTabSz="94615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defTabSz="94615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defTabSz="94615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defTabSz="94615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5DAFAD1A-1F78-4555-9B8C-518016B879C9}" type="slidenum">
              <a:rPr lang="en-US">
                <a:cs typeface="Arial" pitchFamily="34" charset="0"/>
              </a:rPr>
              <a:pPr algn="r" eaLnBrk="1" hangingPunct="1"/>
              <a:t>8</a:t>
            </a:fld>
            <a:endParaRPr lang="en-US" dirty="0">
              <a:cs typeface="Arial" pitchFamily="34" charset="0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6813" y="693738"/>
            <a:ext cx="4616450" cy="3462337"/>
          </a:xfrm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6575" y="4386865"/>
            <a:ext cx="5096927" cy="415646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79" tIns="46238" rIns="92479" bIns="46238"/>
          <a:lstStyle/>
          <a:p>
            <a:endParaRPr lang="en-US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72110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 txBox="1">
            <a:spLocks noGrp="1" noChangeArrowheads="1"/>
          </p:cNvSpPr>
          <p:nvPr/>
        </p:nvSpPr>
        <p:spPr bwMode="auto">
          <a:xfrm>
            <a:off x="3936778" y="8773726"/>
            <a:ext cx="3011750" cy="460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79" tIns="46238" rIns="92479" bIns="46238" anchor="b"/>
          <a:lstStyle>
            <a:lvl1pPr defTabSz="946150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46150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46150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46150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46150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defTabSz="94615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defTabSz="94615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defTabSz="94615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defTabSz="94615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5DAFAD1A-1F78-4555-9B8C-518016B879C9}" type="slidenum">
              <a:rPr lang="en-US">
                <a:cs typeface="Arial" pitchFamily="34" charset="0"/>
              </a:rPr>
              <a:pPr algn="r" eaLnBrk="1" hangingPunct="1"/>
              <a:t>9</a:t>
            </a:fld>
            <a:endParaRPr lang="en-US" dirty="0">
              <a:cs typeface="Arial" pitchFamily="34" charset="0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6813" y="693738"/>
            <a:ext cx="4616450" cy="3462337"/>
          </a:xfrm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6575" y="4386865"/>
            <a:ext cx="5096927" cy="415646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79" tIns="46238" rIns="92479" bIns="46238"/>
          <a:lstStyle/>
          <a:p>
            <a:endParaRPr lang="en-US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42110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209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5799138"/>
            <a:ext cx="1430338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8275" y="6503988"/>
            <a:ext cx="92075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7"/>
          <p:cNvSpPr>
            <a:spLocks noChangeShapeType="1"/>
          </p:cNvSpPr>
          <p:nvPr/>
        </p:nvSpPr>
        <p:spPr bwMode="auto">
          <a:xfrm>
            <a:off x="1241425" y="6438900"/>
            <a:ext cx="74453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Line 8"/>
          <p:cNvSpPr>
            <a:spLocks noChangeShapeType="1"/>
          </p:cNvSpPr>
          <p:nvPr/>
        </p:nvSpPr>
        <p:spPr bwMode="auto">
          <a:xfrm>
            <a:off x="463550" y="6438900"/>
            <a:ext cx="355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407988" y="6450013"/>
            <a:ext cx="5334000" cy="214312"/>
          </a:xfrm>
          <a:prstGeom prst="rect">
            <a:avLst/>
          </a:prstGeom>
          <a:noFill/>
          <a:ln>
            <a:noFill/>
          </a:ln>
          <a:extLst/>
        </p:spPr>
        <p:txBody>
          <a:bodyPr lIns="4572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defRPr/>
            </a:pPr>
            <a:r>
              <a:rPr lang="en-US" sz="800">
                <a:solidFill>
                  <a:srgbClr val="000000"/>
                </a:solidFill>
                <a:ea typeface="+mn-ea"/>
              </a:rPr>
              <a:t>Operated by Los Alamos National Security, LLC for NNSA</a:t>
            </a:r>
            <a:endParaRPr lang="en-US" sz="900">
              <a:solidFill>
                <a:srgbClr val="000000"/>
              </a:solidFill>
              <a:ea typeface="+mn-ea"/>
            </a:endParaRPr>
          </a:p>
        </p:txBody>
      </p:sp>
      <p:sp>
        <p:nvSpPr>
          <p:cNvPr id="323589" name="Rectangle 5"/>
          <p:cNvSpPr>
            <a:spLocks noGrp="1" noChangeArrowheads="1"/>
          </p:cNvSpPr>
          <p:nvPr>
            <p:ph type="ctrTitle"/>
          </p:nvPr>
        </p:nvSpPr>
        <p:spPr>
          <a:xfrm>
            <a:off x="457200" y="1143000"/>
            <a:ext cx="8229600" cy="1524000"/>
          </a:xfrm>
        </p:spPr>
        <p:txBody>
          <a:bodyPr/>
          <a:lstStyle>
            <a:lvl1pPr algn="ctr"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23596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0480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4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1" name="Rectangle 9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781800" y="6218238"/>
            <a:ext cx="1993900" cy="3429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0E0FC3A-E0AE-4A5A-9681-53DE21001337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 Box 12"/>
          <p:cNvSpPr txBox="1">
            <a:spLocks noChangeArrowheads="1"/>
          </p:cNvSpPr>
          <p:nvPr userDrawn="1"/>
        </p:nvSpPr>
        <p:spPr bwMode="auto">
          <a:xfrm>
            <a:off x="4430086" y="6498760"/>
            <a:ext cx="990600" cy="148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" tIns="0" rIns="9144" bIns="0"/>
          <a:lstStyle/>
          <a:p>
            <a:pPr eaLnBrk="0" hangingPunct="0">
              <a:defRPr/>
            </a:pPr>
            <a:r>
              <a:rPr lang="en-US" sz="900" b="1" dirty="0">
                <a:solidFill>
                  <a:srgbClr val="808080"/>
                </a:solidFill>
                <a:latin typeface="Arial" charset="0"/>
              </a:rPr>
              <a:t>UNCLASSIFIED</a:t>
            </a:r>
            <a:endParaRPr lang="en-US" sz="900" dirty="0">
              <a:solidFill>
                <a:srgbClr val="808080"/>
              </a:solidFill>
              <a:latin typeface="Times" pitchFamily="18" charset="0"/>
            </a:endParaRPr>
          </a:p>
        </p:txBody>
      </p:sp>
      <p:pic>
        <p:nvPicPr>
          <p:cNvPr id="12" name="Picture 5"/>
          <p:cNvPicPr>
            <a:picLocks noChangeAspect="1" noChangeArrowheads="1"/>
          </p:cNvPicPr>
          <p:nvPr userDrawn="1"/>
        </p:nvPicPr>
        <p:blipFill>
          <a:blip r:embed="rId5" cstate="print"/>
          <a:srcRect b="35167"/>
          <a:stretch>
            <a:fillRect/>
          </a:stretch>
        </p:blipFill>
        <p:spPr bwMode="auto">
          <a:xfrm>
            <a:off x="4114800" y="5791200"/>
            <a:ext cx="1373961" cy="6096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1160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781800" y="6248400"/>
            <a:ext cx="1993900" cy="3429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0E0FC3A-E0AE-4A5A-9681-53DE21001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314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401638"/>
            <a:ext cx="2133600" cy="51990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401638"/>
            <a:ext cx="6248400" cy="51990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781800" y="6248400"/>
            <a:ext cx="1993900" cy="3429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0E0FC3A-E0AE-4A5A-9681-53DE21001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1141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01638"/>
            <a:ext cx="8343900" cy="8382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533400" y="1447800"/>
            <a:ext cx="8343900" cy="4152900"/>
          </a:xfrm>
        </p:spPr>
        <p:txBody>
          <a:bodyPr/>
          <a:lstStyle/>
          <a:p>
            <a:pPr lvl="0"/>
            <a:r>
              <a:rPr lang="en-US" noProof="0"/>
              <a:t>Click icon to add table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781800" y="6248400"/>
            <a:ext cx="1993900" cy="3429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0E0FC3A-E0AE-4A5A-9681-53DE21001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9624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01638"/>
            <a:ext cx="8343900" cy="8382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447800"/>
            <a:ext cx="4095750" cy="4152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81550" y="1447800"/>
            <a:ext cx="4095750" cy="4152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781800" y="6248400"/>
            <a:ext cx="1993900" cy="3429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0E0FC3A-E0AE-4A5A-9681-53DE21001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3573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7C50FB-BFE1-4D8D-80BB-0A9CFBE9BE5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383181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C3C1EB-70E2-4F81-A9D9-98D6E02B584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22198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20B265-3AD7-469D-B9A4-413FF3B2DB7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70311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D2CFB8-8BB4-498B-B6F7-E4DB9E4CA4E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81549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AC2AD3-5941-4943-A116-051F3166F3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325829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FD8233-7F0D-4F88-814C-29E0A3766B1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99439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781800" y="6248400"/>
            <a:ext cx="1993900" cy="3429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0E0FC3A-E0AE-4A5A-9681-53DE21001337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5"/>
          <p:cNvPicPr>
            <a:picLocks noChangeAspect="1" noChangeArrowheads="1"/>
          </p:cNvPicPr>
          <p:nvPr userDrawn="1"/>
        </p:nvPicPr>
        <p:blipFill>
          <a:blip r:embed="rId2" cstate="print"/>
          <a:srcRect b="35167"/>
          <a:stretch>
            <a:fillRect/>
          </a:stretch>
        </p:blipFill>
        <p:spPr bwMode="auto">
          <a:xfrm>
            <a:off x="4114800" y="5791200"/>
            <a:ext cx="1373961" cy="6096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649428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2F380E-C052-4D7A-B5C5-DA91FD3CAF4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922433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E2FB71-A00D-42A1-A4F7-31A5B95D303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77992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4B64A2-CC48-4101-B778-FC30D8FD1C3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1492203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E8937B-AA7B-4647-B9F1-F4F181B44BD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4987141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B883C1-F9BB-48BA-845F-6991DC03758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98911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781800" y="6248400"/>
            <a:ext cx="1993900" cy="3429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0E0FC3A-E0AE-4A5A-9681-53DE21001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561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447800"/>
            <a:ext cx="4095750" cy="4152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81550" y="1447800"/>
            <a:ext cx="4095750" cy="4152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781800" y="6248400"/>
            <a:ext cx="1993900" cy="3429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0E0FC3A-E0AE-4A5A-9681-53DE21001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9813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781800" y="6248400"/>
            <a:ext cx="1993900" cy="3429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0E0FC3A-E0AE-4A5A-9681-53DE21001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730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781800" y="6248400"/>
            <a:ext cx="1993900" cy="3429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0E0FC3A-E0AE-4A5A-9681-53DE21001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011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 userDrawn="1"/>
        </p:nvPicPr>
        <p:blipFill>
          <a:blip r:embed="rId2" cstate="print"/>
          <a:srcRect b="35167"/>
          <a:stretch>
            <a:fillRect/>
          </a:stretch>
        </p:blipFill>
        <p:spPr bwMode="auto">
          <a:xfrm>
            <a:off x="4114800" y="5791200"/>
            <a:ext cx="1373961" cy="6096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760179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781800" y="6248400"/>
            <a:ext cx="1993900" cy="3429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0E0FC3A-E0AE-4A5A-9681-53DE21001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344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781800" y="6248400"/>
            <a:ext cx="1993900" cy="3429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0E0FC3A-E0AE-4A5A-9681-53DE21001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141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209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401638"/>
            <a:ext cx="83439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447800"/>
            <a:ext cx="8343900" cy="415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pic>
        <p:nvPicPr>
          <p:cNvPr id="1029" name="Picture 6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5799138"/>
            <a:ext cx="1430338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Line 7"/>
          <p:cNvSpPr>
            <a:spLocks noChangeShapeType="1"/>
          </p:cNvSpPr>
          <p:nvPr/>
        </p:nvSpPr>
        <p:spPr bwMode="auto">
          <a:xfrm>
            <a:off x="1241425" y="6438900"/>
            <a:ext cx="74453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1" name="Line 8"/>
          <p:cNvSpPr>
            <a:spLocks noChangeShapeType="1"/>
          </p:cNvSpPr>
          <p:nvPr/>
        </p:nvSpPr>
        <p:spPr bwMode="auto">
          <a:xfrm>
            <a:off x="463550" y="6438900"/>
            <a:ext cx="355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2" name="Line 9"/>
          <p:cNvSpPr>
            <a:spLocks noChangeShapeType="1"/>
          </p:cNvSpPr>
          <p:nvPr/>
        </p:nvSpPr>
        <p:spPr bwMode="auto">
          <a:xfrm flipV="1">
            <a:off x="457200" y="1295400"/>
            <a:ext cx="8686800" cy="12700"/>
          </a:xfrm>
          <a:prstGeom prst="line">
            <a:avLst/>
          </a:prstGeom>
          <a:noFill/>
          <a:ln w="38100">
            <a:solidFill>
              <a:srgbClr val="FFB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407988" y="6450013"/>
            <a:ext cx="5334000" cy="214312"/>
          </a:xfrm>
          <a:prstGeom prst="rect">
            <a:avLst/>
          </a:prstGeom>
          <a:noFill/>
          <a:ln>
            <a:noFill/>
          </a:ln>
          <a:extLst/>
        </p:spPr>
        <p:txBody>
          <a:bodyPr lIns="4572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defRPr/>
            </a:pPr>
            <a:r>
              <a:rPr lang="en-US" sz="800">
                <a:solidFill>
                  <a:srgbClr val="000000"/>
                </a:solidFill>
                <a:ea typeface="+mn-ea"/>
              </a:rPr>
              <a:t>Operated by Los Alamos National Security, LLC for NNSA</a:t>
            </a:r>
            <a:endParaRPr lang="en-US" sz="900">
              <a:solidFill>
                <a:srgbClr val="000000"/>
              </a:solidFill>
              <a:ea typeface="+mn-ea"/>
            </a:endParaRPr>
          </a:p>
        </p:txBody>
      </p:sp>
      <p:pic>
        <p:nvPicPr>
          <p:cNvPr id="12" name="Picture 5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8001000" y="6477000"/>
            <a:ext cx="9207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467600" y="6248400"/>
            <a:ext cx="14605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800" i="1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 dirty="0"/>
              <a:t>Slide </a:t>
            </a:r>
            <a:fld id="{5A1E0FB0-1070-472B-89AB-BFBAF6D07F4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5" name="Text Box 12"/>
          <p:cNvSpPr txBox="1">
            <a:spLocks noChangeArrowheads="1"/>
          </p:cNvSpPr>
          <p:nvPr userDrawn="1"/>
        </p:nvSpPr>
        <p:spPr bwMode="auto">
          <a:xfrm>
            <a:off x="4430086" y="6477000"/>
            <a:ext cx="990600" cy="148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" tIns="0" rIns="9144" bIns="0"/>
          <a:lstStyle/>
          <a:p>
            <a:pPr eaLnBrk="0" hangingPunct="0">
              <a:defRPr/>
            </a:pPr>
            <a:r>
              <a:rPr lang="en-US" sz="900" b="1" dirty="0">
                <a:solidFill>
                  <a:srgbClr val="808080"/>
                </a:solidFill>
                <a:latin typeface="Arial" charset="0"/>
              </a:rPr>
              <a:t>UNCLASSIFIED</a:t>
            </a:r>
            <a:endParaRPr lang="en-US" sz="900" dirty="0">
              <a:solidFill>
                <a:srgbClr val="808080"/>
              </a:solidFill>
              <a:latin typeface="Times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004080"/>
          </a:solidFill>
          <a:latin typeface="+mj-lt"/>
          <a:ea typeface="MS PGothic" pitchFamily="34" charset="-128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004080"/>
          </a:solidFill>
          <a:latin typeface="Arial" charset="0"/>
          <a:ea typeface="MS PGothic" pitchFamily="34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004080"/>
          </a:solidFill>
          <a:latin typeface="Arial" charset="0"/>
          <a:ea typeface="MS PGothic" pitchFamily="34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004080"/>
          </a:solidFill>
          <a:latin typeface="Arial" charset="0"/>
          <a:ea typeface="MS PGothic" pitchFamily="34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004080"/>
          </a:solidFill>
          <a:latin typeface="Arial" charset="0"/>
          <a:ea typeface="MS PGothic" pitchFamily="34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004080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004080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004080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004080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50000"/>
        </a:spcBef>
        <a:spcAft>
          <a:spcPct val="0"/>
        </a:spcAft>
        <a:buClr>
          <a:srgbClr val="004080"/>
        </a:buClr>
        <a:buSzPct val="65000"/>
        <a:buFont typeface="Wingdings" pitchFamily="2" charset="2"/>
        <a:buChar char="n"/>
        <a:defRPr sz="3200" b="1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669925" indent="-325438" algn="l" rtl="0" eaLnBrk="1" fontAlgn="base" hangingPunct="1">
        <a:spcBef>
          <a:spcPct val="20000"/>
        </a:spcBef>
        <a:spcAft>
          <a:spcPct val="0"/>
        </a:spcAft>
        <a:buClr>
          <a:srgbClr val="800000"/>
        </a:buClr>
        <a:buFont typeface="Times" charset="0"/>
        <a:buChar char="•"/>
        <a:defRPr sz="1600">
          <a:solidFill>
            <a:schemeClr val="tx1"/>
          </a:solidFill>
          <a:latin typeface="+mn-lt"/>
          <a:ea typeface="MS PGothic" pitchFamily="34" charset="-128"/>
        </a:defRPr>
      </a:lvl2pPr>
      <a:lvl3pPr marL="1022350" indent="-350838" algn="l" rtl="0" eaLnBrk="1" fontAlgn="base" hangingPunct="1">
        <a:spcBef>
          <a:spcPct val="20000"/>
        </a:spcBef>
        <a:spcAft>
          <a:spcPct val="0"/>
        </a:spcAft>
        <a:buSzPct val="65000"/>
        <a:buChar char="—"/>
        <a:defRPr sz="1600">
          <a:solidFill>
            <a:schemeClr val="tx1"/>
          </a:solidFill>
          <a:latin typeface="+mn-lt"/>
          <a:ea typeface="MS PGothic" pitchFamily="34" charset="-128"/>
        </a:defRPr>
      </a:lvl3pPr>
      <a:lvl4pPr marL="1339850" indent="-315913" algn="l" rtl="0" eaLnBrk="1" fontAlgn="base" hangingPunct="1">
        <a:spcBef>
          <a:spcPct val="20000"/>
        </a:spcBef>
        <a:spcAft>
          <a:spcPct val="0"/>
        </a:spcAft>
        <a:buFont typeface="Times" charset="0"/>
        <a:buChar char="•"/>
        <a:defRPr sz="1400">
          <a:solidFill>
            <a:schemeClr val="tx1"/>
          </a:solidFill>
          <a:latin typeface="+mn-lt"/>
          <a:ea typeface="MS PGothic" pitchFamily="34" charset="-128"/>
        </a:defRPr>
      </a:lvl4pPr>
      <a:lvl5pPr marL="1681163" indent="-3397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Char char="»"/>
        <a:defRPr sz="1400">
          <a:solidFill>
            <a:schemeClr val="tx1"/>
          </a:solidFill>
          <a:latin typeface="+mn-lt"/>
          <a:ea typeface="MS PGothic" pitchFamily="34" charset="-128"/>
        </a:defRPr>
      </a:lvl5pPr>
      <a:lvl6pPr marL="2138363" indent="-3397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defRPr sz="1400">
          <a:solidFill>
            <a:schemeClr val="tx1"/>
          </a:solidFill>
          <a:latin typeface="+mn-lt"/>
        </a:defRPr>
      </a:lvl6pPr>
      <a:lvl7pPr marL="2595563" indent="-3397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defRPr sz="1400">
          <a:solidFill>
            <a:schemeClr val="tx1"/>
          </a:solidFill>
          <a:latin typeface="+mn-lt"/>
        </a:defRPr>
      </a:lvl7pPr>
      <a:lvl8pPr marL="3052763" indent="-3397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defRPr sz="1400">
          <a:solidFill>
            <a:schemeClr val="tx1"/>
          </a:solidFill>
          <a:latin typeface="+mn-lt"/>
        </a:defRPr>
      </a:lvl8pPr>
      <a:lvl9pPr marL="3509963" indent="-3397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433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rgbClr val="898989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B7C7587A-5BC2-4C71-98F6-FD46936996A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0"/>
          <p:cNvSpPr>
            <a:spLocks noGrp="1" noChangeArrowheads="1"/>
          </p:cNvSpPr>
          <p:nvPr>
            <p:ph type="ctrTitle"/>
          </p:nvPr>
        </p:nvSpPr>
        <p:spPr>
          <a:xfrm>
            <a:off x="533400" y="1066800"/>
            <a:ext cx="8229600" cy="1143000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sz="3200" dirty="0"/>
              <a:t>Towards adaptive, automated growth of photocathodes</a:t>
            </a:r>
          </a:p>
        </p:txBody>
      </p:sp>
      <p:sp>
        <p:nvSpPr>
          <p:cNvPr id="5123" name="Rectangle 31"/>
          <p:cNvSpPr>
            <a:spLocks noGrp="1" noChangeArrowheads="1"/>
          </p:cNvSpPr>
          <p:nvPr>
            <p:ph type="subTitle" idx="1"/>
          </p:nvPr>
        </p:nvSpPr>
        <p:spPr>
          <a:xfrm>
            <a:off x="762000" y="2743200"/>
            <a:ext cx="7467600" cy="3124200"/>
          </a:xfrm>
        </p:spPr>
        <p:txBody>
          <a:bodyPr/>
          <a:lstStyle/>
          <a:p>
            <a:r>
              <a:rPr lang="en-US" altLang="en-US" sz="2000" u="sng" dirty="0">
                <a:cs typeface="Arial" panose="020B0604020202020204" pitchFamily="34" charset="0"/>
              </a:rPr>
              <a:t>Vitaly Pavlenko</a:t>
            </a:r>
            <a:r>
              <a:rPr lang="en-US" altLang="en-US" sz="2000" dirty="0">
                <a:cs typeface="Arial" panose="020B0604020202020204" pitchFamily="34" charset="0"/>
              </a:rPr>
              <a:t>, Alexander Scheinker, Mark </a:t>
            </a:r>
            <a:r>
              <a:rPr lang="en-US" altLang="en-US" sz="2000" dirty="0" smtClean="0">
                <a:cs typeface="Arial" panose="020B0604020202020204" pitchFamily="34" charset="0"/>
              </a:rPr>
              <a:t>A. </a:t>
            </a:r>
            <a:r>
              <a:rPr lang="en-US" altLang="en-US" sz="2000" dirty="0">
                <a:cs typeface="Arial" panose="020B0604020202020204" pitchFamily="34" charset="0"/>
              </a:rPr>
              <a:t>Hoffbauer, Fangze </a:t>
            </a:r>
            <a:r>
              <a:rPr lang="en-US" altLang="en-US" sz="2000" dirty="0" smtClean="0">
                <a:cs typeface="Arial" panose="020B0604020202020204" pitchFamily="34" charset="0"/>
              </a:rPr>
              <a:t>Liu, </a:t>
            </a:r>
            <a:r>
              <a:rPr lang="en-US" altLang="en-US" sz="2000" dirty="0">
                <a:cs typeface="Arial" panose="020B0604020202020204" pitchFamily="34" charset="0"/>
              </a:rPr>
              <a:t>and Nathan </a:t>
            </a:r>
            <a:r>
              <a:rPr lang="en-US" altLang="en-US" sz="2000" dirty="0" smtClean="0">
                <a:cs typeface="Arial" panose="020B0604020202020204" pitchFamily="34" charset="0"/>
              </a:rPr>
              <a:t>A. </a:t>
            </a:r>
            <a:r>
              <a:rPr lang="en-US" altLang="en-US" sz="2000" dirty="0">
                <a:cs typeface="Arial" panose="020B0604020202020204" pitchFamily="34" charset="0"/>
              </a:rPr>
              <a:t>Moody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000" b="0" dirty="0">
                <a:cs typeface="Arial" panose="020B0604020202020204" pitchFamily="34" charset="0"/>
              </a:rPr>
              <a:t>Los Alamos National Laboratory</a:t>
            </a:r>
          </a:p>
          <a:p>
            <a:endParaRPr lang="en-US" altLang="en-US" sz="1800" i="1" dirty="0" smtClean="0">
              <a:cs typeface="Arial" panose="020B0604020202020204" pitchFamily="34" charset="0"/>
            </a:endParaRPr>
          </a:p>
          <a:p>
            <a:endParaRPr lang="en-US" altLang="en-US" sz="1800" i="1" dirty="0">
              <a:cs typeface="Arial" panose="020B0604020202020204" pitchFamily="34" charset="0"/>
            </a:endParaRPr>
          </a:p>
          <a:p>
            <a:r>
              <a:rPr lang="en-US" altLang="en-US" sz="1800" i="1" dirty="0" smtClean="0">
                <a:cs typeface="Arial" panose="020B0604020202020204" pitchFamily="34" charset="0"/>
              </a:rPr>
              <a:t>Photocathode </a:t>
            </a:r>
            <a:r>
              <a:rPr lang="en-US" altLang="en-US" sz="1800" i="1" dirty="0">
                <a:cs typeface="Arial" panose="020B0604020202020204" pitchFamily="34" charset="0"/>
              </a:rPr>
              <a:t>Physics for </a:t>
            </a:r>
            <a:r>
              <a:rPr lang="en-US" altLang="en-US" sz="1800" i="1" dirty="0" err="1">
                <a:cs typeface="Arial" panose="020B0604020202020204" pitchFamily="34" charset="0"/>
              </a:rPr>
              <a:t>Photoinjectors</a:t>
            </a:r>
            <a:r>
              <a:rPr lang="en-US" altLang="en-US" sz="1800" i="1" dirty="0">
                <a:cs typeface="Arial" panose="020B0604020202020204" pitchFamily="34" charset="0"/>
              </a:rPr>
              <a:t> (P3</a:t>
            </a:r>
            <a:r>
              <a:rPr lang="en-US" altLang="en-US" sz="1800" i="1" dirty="0" smtClean="0">
                <a:cs typeface="Arial" panose="020B0604020202020204" pitchFamily="34" charset="0"/>
              </a:rPr>
              <a:t>) 2018</a:t>
            </a:r>
          </a:p>
          <a:p>
            <a:r>
              <a:rPr lang="en-US" altLang="en-US" sz="1800" dirty="0" smtClean="0">
                <a:cs typeface="Arial" panose="020B0604020202020204" pitchFamily="34" charset="0"/>
              </a:rPr>
              <a:t>October 16th</a:t>
            </a:r>
            <a:r>
              <a:rPr lang="en-US" altLang="en-US" sz="1800" dirty="0">
                <a:cs typeface="Arial" panose="020B0604020202020204" pitchFamily="34" charset="0"/>
              </a:rPr>
              <a:t>, 2018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5406721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Title 1"/>
          <p:cNvSpPr>
            <a:spLocks/>
          </p:cNvSpPr>
          <p:nvPr/>
        </p:nvSpPr>
        <p:spPr bwMode="auto">
          <a:xfrm>
            <a:off x="400073" y="457200"/>
            <a:ext cx="8307387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l"/>
            <a:r>
              <a:rPr lang="en-US" sz="2600" b="1" dirty="0">
                <a:solidFill>
                  <a:srgbClr val="004080"/>
                </a:solidFill>
              </a:rPr>
              <a:t>Conclusions / Future Plans</a:t>
            </a:r>
          </a:p>
        </p:txBody>
      </p:sp>
      <p:sp>
        <p:nvSpPr>
          <p:cNvPr id="2" name="AutoShape 6" descr="File:Klystron.enp.gif"/>
          <p:cNvSpPr>
            <a:spLocks noChangeAspect="1" noChangeArrowheads="1"/>
          </p:cNvSpPr>
          <p:nvPr/>
        </p:nvSpPr>
        <p:spPr bwMode="auto">
          <a:xfrm>
            <a:off x="155575" y="-1143000"/>
            <a:ext cx="4667250" cy="2390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2" name="Rectangle 10"/>
          <p:cNvSpPr txBox="1">
            <a:spLocks noGrp="1" noChangeArrowheads="1"/>
          </p:cNvSpPr>
          <p:nvPr/>
        </p:nvSpPr>
        <p:spPr bwMode="auto">
          <a:xfrm>
            <a:off x="6781800" y="6218238"/>
            <a:ext cx="19939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/>
            <a:r>
              <a:rPr lang="en-US" sz="800" i="1" dirty="0">
                <a:solidFill>
                  <a:srgbClr val="000000"/>
                </a:solidFill>
              </a:rPr>
              <a:t>Slide </a:t>
            </a:r>
            <a:fld id="{E1458A50-EB2C-44BD-A737-98A630A98BE2}" type="slidenum">
              <a:rPr lang="en-US" sz="800" i="1">
                <a:solidFill>
                  <a:srgbClr val="000000"/>
                </a:solidFill>
              </a:rPr>
              <a:pPr algn="r"/>
              <a:t>10</a:t>
            </a:fld>
            <a:endParaRPr lang="en-US" sz="800" i="1" dirty="0">
              <a:solidFill>
                <a:srgbClr val="000000"/>
              </a:solidFill>
            </a:endParaRPr>
          </a:p>
        </p:txBody>
      </p:sp>
      <p:sp>
        <p:nvSpPr>
          <p:cNvPr id="10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55575" y="1752599"/>
            <a:ext cx="883602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Precise flux control is critical for low substrate temperature co-evaporation of alkali </a:t>
            </a:r>
            <a:r>
              <a:rPr lang="en-US" dirty="0" err="1" smtClean="0"/>
              <a:t>antimonides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Thickness-independent real-time quality parameter can be based on photoemissive properties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Response of the growing cathode system to </a:t>
            </a:r>
            <a:r>
              <a:rPr lang="en-US" dirty="0" smtClean="0"/>
              <a:t>flux ratio modulation </a:t>
            </a:r>
            <a:r>
              <a:rPr lang="en-US" dirty="0" smtClean="0"/>
              <a:t>indicates potential for feedback-based control methods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Next step: integration of adaptive control algorithm into growth procedure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8683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Title 1"/>
          <p:cNvSpPr>
            <a:spLocks/>
          </p:cNvSpPr>
          <p:nvPr/>
        </p:nvSpPr>
        <p:spPr bwMode="auto">
          <a:xfrm>
            <a:off x="400073" y="457200"/>
            <a:ext cx="8307387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l"/>
            <a:r>
              <a:rPr lang="en-US" sz="2600" b="1" dirty="0" smtClean="0">
                <a:solidFill>
                  <a:srgbClr val="004080"/>
                </a:solidFill>
              </a:rPr>
              <a:t>Definitions</a:t>
            </a:r>
            <a:endParaRPr lang="en-US" sz="2600" b="1" dirty="0">
              <a:solidFill>
                <a:srgbClr val="004080"/>
              </a:solidFill>
            </a:endParaRPr>
          </a:p>
        </p:txBody>
      </p:sp>
      <p:sp>
        <p:nvSpPr>
          <p:cNvPr id="2" name="AutoShape 6" descr="File:Klystron.enp.gif"/>
          <p:cNvSpPr>
            <a:spLocks noChangeAspect="1" noChangeArrowheads="1"/>
          </p:cNvSpPr>
          <p:nvPr/>
        </p:nvSpPr>
        <p:spPr bwMode="auto">
          <a:xfrm>
            <a:off x="155575" y="-1143000"/>
            <a:ext cx="4667250" cy="2390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2" name="Rectangle 10"/>
          <p:cNvSpPr txBox="1">
            <a:spLocks noGrp="1" noChangeArrowheads="1"/>
          </p:cNvSpPr>
          <p:nvPr/>
        </p:nvSpPr>
        <p:spPr bwMode="auto">
          <a:xfrm>
            <a:off x="6781800" y="6218238"/>
            <a:ext cx="19939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/>
            <a:r>
              <a:rPr lang="en-US" sz="800" i="1" dirty="0">
                <a:solidFill>
                  <a:srgbClr val="000000"/>
                </a:solidFill>
              </a:rPr>
              <a:t>Slide </a:t>
            </a:r>
            <a:fld id="{E1458A50-EB2C-44BD-A737-98A630A98BE2}" type="slidenum">
              <a:rPr lang="en-US" sz="800" i="1">
                <a:solidFill>
                  <a:srgbClr val="000000"/>
                </a:solidFill>
              </a:rPr>
              <a:pPr algn="r"/>
              <a:t>2</a:t>
            </a:fld>
            <a:endParaRPr lang="en-US" sz="800" i="1" dirty="0">
              <a:solidFill>
                <a:srgbClr val="000000"/>
              </a:solidFill>
            </a:endParaRPr>
          </a:p>
        </p:txBody>
      </p:sp>
      <p:sp>
        <p:nvSpPr>
          <p:cNvPr id="10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00073" y="1295400"/>
            <a:ext cx="859152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 smtClean="0"/>
              <a:t>Photocathodes = Alkali </a:t>
            </a:r>
            <a:r>
              <a:rPr lang="en-US" sz="2400" b="1" dirty="0" err="1" smtClean="0"/>
              <a:t>Antimonide</a:t>
            </a:r>
            <a:r>
              <a:rPr lang="en-US" sz="2400" b="1" dirty="0" smtClean="0"/>
              <a:t> Photocathodes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Cs</a:t>
            </a:r>
            <a:r>
              <a:rPr lang="en-US" sz="2400" baseline="-25000" dirty="0" smtClean="0"/>
              <a:t>3</a:t>
            </a:r>
            <a:r>
              <a:rPr lang="en-US" sz="2400" dirty="0" smtClean="0"/>
              <a:t>Sb = </a:t>
            </a:r>
            <a:r>
              <a:rPr lang="en-US" sz="2400" u="sng" dirty="0" smtClean="0"/>
              <a:t>Single parameter system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K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CsSb = Two-parameter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 smtClean="0"/>
              <a:t>Growth = Co-evaporation at a low substrate temperature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Co-evaporation = True co-evaporation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Low = Temperature at which cathode is stable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 smtClean="0"/>
              <a:t>Automated = Feedback-based process control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 smtClean="0"/>
              <a:t>Towards = Ultimate goal is </a:t>
            </a:r>
            <a:r>
              <a:rPr lang="en-US" sz="2400" b="1" u="sng" dirty="0" smtClean="0"/>
              <a:t>stoichiometric</a:t>
            </a:r>
            <a:r>
              <a:rPr lang="en-US" sz="2400" b="1" dirty="0" smtClean="0"/>
              <a:t> single crystal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476215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Title 1"/>
          <p:cNvSpPr>
            <a:spLocks/>
          </p:cNvSpPr>
          <p:nvPr/>
        </p:nvSpPr>
        <p:spPr bwMode="auto">
          <a:xfrm>
            <a:off x="400073" y="457200"/>
            <a:ext cx="8307387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l"/>
            <a:r>
              <a:rPr lang="en-US" sz="2600" b="1" dirty="0" smtClean="0">
                <a:solidFill>
                  <a:srgbClr val="004080"/>
                </a:solidFill>
              </a:rPr>
              <a:t>Benefits of Automation</a:t>
            </a:r>
            <a:endParaRPr lang="en-US" sz="2600" b="1" dirty="0">
              <a:solidFill>
                <a:srgbClr val="004080"/>
              </a:solidFill>
            </a:endParaRPr>
          </a:p>
        </p:txBody>
      </p:sp>
      <p:sp>
        <p:nvSpPr>
          <p:cNvPr id="2" name="AutoShape 6" descr="File:Klystron.enp.gif"/>
          <p:cNvSpPr>
            <a:spLocks noChangeAspect="1" noChangeArrowheads="1"/>
          </p:cNvSpPr>
          <p:nvPr/>
        </p:nvSpPr>
        <p:spPr bwMode="auto">
          <a:xfrm>
            <a:off x="155575" y="-1143000"/>
            <a:ext cx="4667250" cy="2390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2" name="Rectangle 10"/>
          <p:cNvSpPr txBox="1">
            <a:spLocks noGrp="1" noChangeArrowheads="1"/>
          </p:cNvSpPr>
          <p:nvPr/>
        </p:nvSpPr>
        <p:spPr bwMode="auto">
          <a:xfrm>
            <a:off x="6781800" y="6218238"/>
            <a:ext cx="19939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/>
            <a:r>
              <a:rPr lang="en-US" sz="800" i="1" dirty="0">
                <a:solidFill>
                  <a:srgbClr val="000000"/>
                </a:solidFill>
              </a:rPr>
              <a:t>Slide </a:t>
            </a:r>
            <a:fld id="{E1458A50-EB2C-44BD-A737-98A630A98BE2}" type="slidenum">
              <a:rPr lang="en-US" sz="800" i="1">
                <a:solidFill>
                  <a:srgbClr val="000000"/>
                </a:solidFill>
              </a:rPr>
              <a:pPr algn="r"/>
              <a:t>3</a:t>
            </a:fld>
            <a:endParaRPr lang="en-US" sz="800" i="1" dirty="0">
              <a:solidFill>
                <a:srgbClr val="000000"/>
              </a:solidFill>
            </a:endParaRPr>
          </a:p>
        </p:txBody>
      </p:sp>
      <p:sp>
        <p:nvSpPr>
          <p:cNvPr id="10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0" y="2139623"/>
            <a:ext cx="8991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 smtClean="0"/>
              <a:t>Reproducibility: </a:t>
            </a:r>
            <a:r>
              <a:rPr lang="en-US" sz="2400" dirty="0" smtClean="0"/>
              <a:t>you always get the same thing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 smtClean="0"/>
              <a:t>Accuracy &amp; Flexibility:</a:t>
            </a:r>
            <a:r>
              <a:rPr lang="en-US" sz="2400" dirty="0" smtClean="0"/>
              <a:t> you can specify exactly what you want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 smtClean="0"/>
              <a:t>Cost: </a:t>
            </a:r>
            <a:r>
              <a:rPr lang="en-US" sz="2400" dirty="0" smtClean="0"/>
              <a:t>you can do something more important instead</a:t>
            </a:r>
          </a:p>
        </p:txBody>
      </p:sp>
    </p:spTree>
    <p:extLst>
      <p:ext uri="{BB962C8B-B14F-4D97-AF65-F5344CB8AC3E}">
        <p14:creationId xmlns:p14="http://schemas.microsoft.com/office/powerpoint/2010/main" val="1346596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Title 1"/>
          <p:cNvSpPr>
            <a:spLocks/>
          </p:cNvSpPr>
          <p:nvPr/>
        </p:nvSpPr>
        <p:spPr bwMode="auto">
          <a:xfrm>
            <a:off x="400073" y="457200"/>
            <a:ext cx="8307387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l"/>
            <a:r>
              <a:rPr lang="en-US" sz="2600" b="1" dirty="0" smtClean="0">
                <a:solidFill>
                  <a:srgbClr val="004080"/>
                </a:solidFill>
              </a:rPr>
              <a:t>How Important is Flux Control?</a:t>
            </a:r>
            <a:endParaRPr lang="en-US" sz="2600" b="1" dirty="0">
              <a:solidFill>
                <a:srgbClr val="004080"/>
              </a:solidFill>
            </a:endParaRPr>
          </a:p>
        </p:txBody>
      </p:sp>
      <p:sp>
        <p:nvSpPr>
          <p:cNvPr id="2" name="AutoShape 6" descr="File:Klystron.enp.gif"/>
          <p:cNvSpPr>
            <a:spLocks noChangeAspect="1" noChangeArrowheads="1"/>
          </p:cNvSpPr>
          <p:nvPr/>
        </p:nvSpPr>
        <p:spPr bwMode="auto">
          <a:xfrm>
            <a:off x="155575" y="-1143000"/>
            <a:ext cx="4667250" cy="2390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2" name="Rectangle 10"/>
          <p:cNvSpPr txBox="1">
            <a:spLocks noGrp="1" noChangeArrowheads="1"/>
          </p:cNvSpPr>
          <p:nvPr/>
        </p:nvSpPr>
        <p:spPr bwMode="auto">
          <a:xfrm>
            <a:off x="6781800" y="6218238"/>
            <a:ext cx="19939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/>
            <a:r>
              <a:rPr lang="en-US" sz="800" i="1" dirty="0">
                <a:solidFill>
                  <a:srgbClr val="000000"/>
                </a:solidFill>
              </a:rPr>
              <a:t>Slide </a:t>
            </a:r>
            <a:fld id="{E1458A50-EB2C-44BD-A737-98A630A98BE2}" type="slidenum">
              <a:rPr lang="en-US" sz="800" i="1">
                <a:solidFill>
                  <a:srgbClr val="000000"/>
                </a:solidFill>
              </a:rPr>
              <a:pPr algn="r"/>
              <a:t>4</a:t>
            </a:fld>
            <a:endParaRPr lang="en-US" sz="800" i="1" dirty="0">
              <a:solidFill>
                <a:srgbClr val="000000"/>
              </a:solidFill>
            </a:endParaRPr>
          </a:p>
        </p:txBody>
      </p:sp>
      <p:sp>
        <p:nvSpPr>
          <p:cNvPr id="10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1" y="1333858"/>
            <a:ext cx="6096000" cy="442721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76600" y="1764889"/>
            <a:ext cx="2172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Intuitive adjustment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 bwMode="auto">
          <a:xfrm flipH="1">
            <a:off x="3886200" y="2134221"/>
            <a:ext cx="762000" cy="1413244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462204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Title 1"/>
          <p:cNvSpPr>
            <a:spLocks/>
          </p:cNvSpPr>
          <p:nvPr/>
        </p:nvSpPr>
        <p:spPr bwMode="auto">
          <a:xfrm>
            <a:off x="400073" y="457200"/>
            <a:ext cx="8307387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l"/>
            <a:r>
              <a:rPr lang="en-US" sz="2600" b="1" dirty="0" smtClean="0">
                <a:solidFill>
                  <a:srgbClr val="004080"/>
                </a:solidFill>
              </a:rPr>
              <a:t>Rudimentary Model for Single Parameter System</a:t>
            </a:r>
            <a:endParaRPr lang="en-US" sz="2600" b="1" dirty="0">
              <a:solidFill>
                <a:srgbClr val="004080"/>
              </a:solidFill>
            </a:endParaRPr>
          </a:p>
        </p:txBody>
      </p:sp>
      <p:sp>
        <p:nvSpPr>
          <p:cNvPr id="2" name="AutoShape 6" descr="File:Klystron.enp.gif"/>
          <p:cNvSpPr>
            <a:spLocks noChangeAspect="1" noChangeArrowheads="1"/>
          </p:cNvSpPr>
          <p:nvPr/>
        </p:nvSpPr>
        <p:spPr bwMode="auto">
          <a:xfrm>
            <a:off x="155575" y="-1143000"/>
            <a:ext cx="4667250" cy="2390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2" name="Rectangle 10"/>
          <p:cNvSpPr txBox="1">
            <a:spLocks noGrp="1" noChangeArrowheads="1"/>
          </p:cNvSpPr>
          <p:nvPr/>
        </p:nvSpPr>
        <p:spPr bwMode="auto">
          <a:xfrm>
            <a:off x="6781800" y="6218238"/>
            <a:ext cx="19939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/>
            <a:r>
              <a:rPr lang="en-US" sz="800" i="1" dirty="0">
                <a:solidFill>
                  <a:srgbClr val="000000"/>
                </a:solidFill>
              </a:rPr>
              <a:t>Slide </a:t>
            </a:r>
            <a:fld id="{E1458A50-EB2C-44BD-A737-98A630A98BE2}" type="slidenum">
              <a:rPr lang="en-US" sz="800" i="1">
                <a:solidFill>
                  <a:srgbClr val="000000"/>
                </a:solidFill>
              </a:rPr>
              <a:pPr algn="r"/>
              <a:t>5</a:t>
            </a:fld>
            <a:endParaRPr lang="en-US" sz="800" i="1" dirty="0">
              <a:solidFill>
                <a:srgbClr val="000000"/>
              </a:solidFill>
            </a:endParaRPr>
          </a:p>
        </p:txBody>
      </p:sp>
      <p:sp>
        <p:nvSpPr>
          <p:cNvPr id="10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05" y="1418848"/>
            <a:ext cx="3609774" cy="261975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09972" y="1524000"/>
            <a:ext cx="5351056" cy="38862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642569" y="3992770"/>
            <a:ext cx="23739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Assumption: Extremum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752600" y="4490780"/>
            <a:ext cx="339998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</a:rPr>
              <a:t>Consequences: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00FF"/>
                </a:solidFill>
              </a:rPr>
              <a:t>(local) minimum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00FF"/>
                </a:solidFill>
              </a:rPr>
              <a:t>Oscillations vanish at extremum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00FF"/>
                </a:solidFill>
              </a:rPr>
              <a:t>Frequency doubles at extremum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00FF"/>
                </a:solidFill>
              </a:rPr>
              <a:t>Phase shift by </a:t>
            </a:r>
            <a:r>
              <a:rPr lang="en-US" sz="1600" dirty="0" smtClean="0">
                <a:solidFill>
                  <a:srgbClr val="0000FF"/>
                </a:solidFill>
                <a:latin typeface="Symbol" panose="05050102010706020507" pitchFamily="18" charset="2"/>
              </a:rPr>
              <a:t>p</a:t>
            </a:r>
            <a:r>
              <a:rPr lang="en-US" sz="1600" dirty="0" smtClean="0">
                <a:solidFill>
                  <a:srgbClr val="0000FF"/>
                </a:solidFill>
              </a:rPr>
              <a:t> at extremum</a:t>
            </a:r>
            <a:endParaRPr lang="en-US" sz="1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4723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Title 1"/>
          <p:cNvSpPr>
            <a:spLocks/>
          </p:cNvSpPr>
          <p:nvPr/>
        </p:nvSpPr>
        <p:spPr bwMode="auto">
          <a:xfrm>
            <a:off x="400073" y="457200"/>
            <a:ext cx="8608343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l"/>
            <a:r>
              <a:rPr lang="en-US" sz="2600" b="1" dirty="0" smtClean="0">
                <a:solidFill>
                  <a:srgbClr val="004080"/>
                </a:solidFill>
              </a:rPr>
              <a:t>Choice of Thickness-Independent Quality Parameter</a:t>
            </a:r>
            <a:endParaRPr lang="en-US" sz="2600" b="1" dirty="0">
              <a:solidFill>
                <a:srgbClr val="004080"/>
              </a:solidFill>
            </a:endParaRPr>
          </a:p>
        </p:txBody>
      </p:sp>
      <p:sp>
        <p:nvSpPr>
          <p:cNvPr id="2" name="AutoShape 6" descr="File:Klystron.enp.gif"/>
          <p:cNvSpPr>
            <a:spLocks noChangeAspect="1" noChangeArrowheads="1"/>
          </p:cNvSpPr>
          <p:nvPr/>
        </p:nvSpPr>
        <p:spPr bwMode="auto">
          <a:xfrm>
            <a:off x="155575" y="-1143000"/>
            <a:ext cx="4667250" cy="2390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2" name="Rectangle 10"/>
          <p:cNvSpPr txBox="1">
            <a:spLocks noGrp="1" noChangeArrowheads="1"/>
          </p:cNvSpPr>
          <p:nvPr/>
        </p:nvSpPr>
        <p:spPr bwMode="auto">
          <a:xfrm>
            <a:off x="6781800" y="6218238"/>
            <a:ext cx="19939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/>
            <a:r>
              <a:rPr lang="en-US" sz="800" i="1" dirty="0">
                <a:solidFill>
                  <a:srgbClr val="000000"/>
                </a:solidFill>
              </a:rPr>
              <a:t>Slide </a:t>
            </a:r>
            <a:fld id="{E1458A50-EB2C-44BD-A737-98A630A98BE2}" type="slidenum">
              <a:rPr lang="en-US" sz="800" i="1">
                <a:solidFill>
                  <a:srgbClr val="000000"/>
                </a:solidFill>
              </a:rPr>
              <a:pPr algn="r"/>
              <a:t>6</a:t>
            </a:fld>
            <a:endParaRPr lang="en-US" sz="800" i="1" dirty="0">
              <a:solidFill>
                <a:srgbClr val="000000"/>
              </a:solidFill>
            </a:endParaRPr>
          </a:p>
        </p:txBody>
      </p:sp>
      <p:sp>
        <p:nvSpPr>
          <p:cNvPr id="10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121043" y="3783465"/>
            <a:ext cx="194675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Data from:</a:t>
            </a:r>
          </a:p>
          <a:p>
            <a:r>
              <a:rPr lang="en-US" sz="1600" dirty="0"/>
              <a:t>L. </a:t>
            </a:r>
            <a:r>
              <a:rPr lang="en-US" sz="1600" dirty="0" err="1"/>
              <a:t>Cultrera</a:t>
            </a:r>
            <a:r>
              <a:rPr lang="en-US" sz="1600" dirty="0"/>
              <a:t> </a:t>
            </a:r>
            <a:r>
              <a:rPr lang="en-US" sz="1600" i="1" dirty="0"/>
              <a:t>et al</a:t>
            </a:r>
            <a:r>
              <a:rPr lang="en-US" sz="1600" dirty="0" smtClean="0"/>
              <a:t>., </a:t>
            </a:r>
            <a:r>
              <a:rPr lang="en-US" sz="1600" i="1" dirty="0"/>
              <a:t>Applied Physics Letters</a:t>
            </a:r>
            <a:r>
              <a:rPr lang="en-US" sz="1600" dirty="0"/>
              <a:t>, </a:t>
            </a:r>
            <a:r>
              <a:rPr lang="en-US" sz="1600" b="1" dirty="0"/>
              <a:t>99</a:t>
            </a:r>
            <a:r>
              <a:rPr lang="en-US" sz="1600" dirty="0"/>
              <a:t>, 152110, 2011. </a:t>
            </a:r>
          </a:p>
        </p:txBody>
      </p:sp>
      <p:graphicFrame>
        <p:nvGraphicFramePr>
          <p:cNvPr id="18" name="Chart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0061580"/>
              </p:ext>
            </p:extLst>
          </p:nvPr>
        </p:nvGraphicFramePr>
        <p:xfrm>
          <a:off x="304800" y="1519798"/>
          <a:ext cx="6827916" cy="42820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6866253" y="1947191"/>
            <a:ext cx="1851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QE</a:t>
            </a:r>
            <a:r>
              <a:rPr lang="en-US" baseline="-25000" dirty="0" smtClean="0">
                <a:solidFill>
                  <a:srgbClr val="0070C0"/>
                </a:solidFill>
              </a:rPr>
              <a:t>405nm</a:t>
            </a:r>
            <a:r>
              <a:rPr lang="en-US" dirty="0" smtClean="0">
                <a:solidFill>
                  <a:srgbClr val="0070C0"/>
                </a:solidFill>
              </a:rPr>
              <a:t>/QE</a:t>
            </a:r>
            <a:r>
              <a:rPr lang="en-US" baseline="-25000" dirty="0" smtClean="0">
                <a:solidFill>
                  <a:srgbClr val="0070C0"/>
                </a:solidFill>
              </a:rPr>
              <a:t>532nm</a:t>
            </a:r>
            <a:endParaRPr lang="en-US" baseline="-25000" dirty="0">
              <a:solidFill>
                <a:srgbClr val="0070C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921215" y="1601671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1.8</a:t>
            </a:r>
            <a:endParaRPr lang="en-US" baseline="-25000" dirty="0">
              <a:solidFill>
                <a:srgbClr val="0070C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920634" y="2479069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5.2</a:t>
            </a:r>
            <a:endParaRPr lang="en-US" baseline="-25000" dirty="0">
              <a:solidFill>
                <a:srgbClr val="0070C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065847" y="4122266"/>
            <a:ext cx="1404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008E46"/>
                </a:solidFill>
              </a:rPr>
              <a:t>E</a:t>
            </a:r>
            <a:r>
              <a:rPr lang="en-US" baseline="-25000" dirty="0" err="1" smtClean="0">
                <a:solidFill>
                  <a:srgbClr val="008E46"/>
                </a:solidFill>
              </a:rPr>
              <a:t>threshold</a:t>
            </a:r>
            <a:r>
              <a:rPr lang="en-US" dirty="0" smtClean="0">
                <a:solidFill>
                  <a:srgbClr val="008E46"/>
                </a:solidFill>
              </a:rPr>
              <a:t>(eV)</a:t>
            </a:r>
            <a:endParaRPr lang="en-US" dirty="0">
              <a:solidFill>
                <a:srgbClr val="008E46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685738" y="4408452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8E46"/>
                </a:solidFill>
              </a:rPr>
              <a:t>2</a:t>
            </a:r>
            <a:r>
              <a:rPr lang="en-US" dirty="0" smtClean="0">
                <a:solidFill>
                  <a:srgbClr val="008E46"/>
                </a:solidFill>
              </a:rPr>
              <a:t>.2</a:t>
            </a:r>
            <a:endParaRPr lang="en-US" baseline="-25000" dirty="0">
              <a:solidFill>
                <a:srgbClr val="008E46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70157" y="4408452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E46"/>
                </a:solidFill>
              </a:rPr>
              <a:t>2.0</a:t>
            </a:r>
            <a:endParaRPr lang="en-US" baseline="-25000" dirty="0">
              <a:solidFill>
                <a:srgbClr val="008E46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854863" y="1632483"/>
            <a:ext cx="17625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8E46"/>
                </a:solidFill>
              </a:rPr>
              <a:t>Physically significant parameter, lower is better</a:t>
            </a:r>
            <a:endParaRPr lang="en-US" dirty="0">
              <a:solidFill>
                <a:srgbClr val="008E46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320750" y="2788814"/>
            <a:ext cx="16170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Engineering parameter, lower is better</a:t>
            </a:r>
            <a:endParaRPr lang="en-US" dirty="0">
              <a:solidFill>
                <a:srgbClr val="0070C0"/>
              </a:solidFill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flipH="1">
            <a:off x="2872340" y="2817439"/>
            <a:ext cx="347516" cy="1449761"/>
          </a:xfrm>
          <a:prstGeom prst="straightConnector1">
            <a:avLst/>
          </a:prstGeom>
          <a:ln w="38100">
            <a:solidFill>
              <a:srgbClr val="008E4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 flipV="1">
            <a:off x="8058611" y="2267868"/>
            <a:ext cx="141296" cy="549571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4136853" y="1898536"/>
            <a:ext cx="15781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Cs</a:t>
            </a:r>
            <a:r>
              <a:rPr lang="en-US" b="1" baseline="-25000" dirty="0" smtClean="0"/>
              <a:t>3</a:t>
            </a:r>
            <a:r>
              <a:rPr lang="en-US" b="1" dirty="0" smtClean="0"/>
              <a:t>Sb</a:t>
            </a:r>
          </a:p>
          <a:p>
            <a:r>
              <a:rPr lang="en-US" b="1" dirty="0"/>
              <a:t>≥</a:t>
            </a:r>
            <a:r>
              <a:rPr lang="en-US" b="1" dirty="0" smtClean="0"/>
              <a:t>50 nm thick</a:t>
            </a:r>
            <a:endParaRPr lang="en-US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3772325" y="3429000"/>
            <a:ext cx="20671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Non-stoichiometric Cs</a:t>
            </a:r>
            <a:r>
              <a:rPr lang="en-US" baseline="-25000" dirty="0" smtClean="0"/>
              <a:t>3</a:t>
            </a:r>
            <a:r>
              <a:rPr lang="en-US" dirty="0" smtClean="0"/>
              <a:t>Sb</a:t>
            </a:r>
          </a:p>
          <a:p>
            <a:r>
              <a:rPr lang="en-US" dirty="0"/>
              <a:t>&lt;</a:t>
            </a:r>
            <a:r>
              <a:rPr lang="en-US" dirty="0" smtClean="0"/>
              <a:t>50 nm thick</a:t>
            </a:r>
            <a:endParaRPr lang="en-US" dirty="0"/>
          </a:p>
        </p:txBody>
      </p:sp>
      <p:cxnSp>
        <p:nvCxnSpPr>
          <p:cNvPr id="31" name="Straight Arrow Connector 30"/>
          <p:cNvCxnSpPr/>
          <p:nvPr/>
        </p:nvCxnSpPr>
        <p:spPr>
          <a:xfrm flipH="1" flipV="1">
            <a:off x="5943600" y="1784078"/>
            <a:ext cx="1273070" cy="202935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83427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Title 1"/>
          <p:cNvSpPr>
            <a:spLocks/>
          </p:cNvSpPr>
          <p:nvPr/>
        </p:nvSpPr>
        <p:spPr bwMode="auto">
          <a:xfrm>
            <a:off x="400073" y="457200"/>
            <a:ext cx="8307387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l"/>
            <a:r>
              <a:rPr lang="en-US" sz="2600" b="1" dirty="0" smtClean="0">
                <a:solidFill>
                  <a:srgbClr val="004080"/>
                </a:solidFill>
              </a:rPr>
              <a:t>Flux Control and Calibration</a:t>
            </a:r>
            <a:endParaRPr lang="en-US" sz="2600" b="1" dirty="0">
              <a:solidFill>
                <a:srgbClr val="004080"/>
              </a:solidFill>
            </a:endParaRPr>
          </a:p>
        </p:txBody>
      </p:sp>
      <p:sp>
        <p:nvSpPr>
          <p:cNvPr id="2" name="AutoShape 6" descr="File:Klystron.enp.gif"/>
          <p:cNvSpPr>
            <a:spLocks noChangeAspect="1" noChangeArrowheads="1"/>
          </p:cNvSpPr>
          <p:nvPr/>
        </p:nvSpPr>
        <p:spPr bwMode="auto">
          <a:xfrm>
            <a:off x="155575" y="-1143000"/>
            <a:ext cx="4667250" cy="2390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2" name="Rectangle 10"/>
          <p:cNvSpPr txBox="1">
            <a:spLocks noGrp="1" noChangeArrowheads="1"/>
          </p:cNvSpPr>
          <p:nvPr/>
        </p:nvSpPr>
        <p:spPr bwMode="auto">
          <a:xfrm>
            <a:off x="6781800" y="6218238"/>
            <a:ext cx="19939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/>
            <a:r>
              <a:rPr lang="en-US" sz="800" i="1" dirty="0">
                <a:solidFill>
                  <a:srgbClr val="000000"/>
                </a:solidFill>
              </a:rPr>
              <a:t>Slide </a:t>
            </a:r>
            <a:fld id="{E1458A50-EB2C-44BD-A737-98A630A98BE2}" type="slidenum">
              <a:rPr lang="en-US" sz="800" i="1">
                <a:solidFill>
                  <a:srgbClr val="000000"/>
                </a:solidFill>
              </a:rPr>
              <a:pPr algn="r"/>
              <a:t>7</a:t>
            </a:fld>
            <a:endParaRPr lang="en-US" sz="800" i="1" dirty="0">
              <a:solidFill>
                <a:srgbClr val="000000"/>
              </a:solidFill>
            </a:endParaRPr>
          </a:p>
        </p:txBody>
      </p:sp>
      <p:sp>
        <p:nvSpPr>
          <p:cNvPr id="10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3766" y="2012821"/>
            <a:ext cx="4574837" cy="332101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" y="1981200"/>
            <a:ext cx="4648199" cy="3374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8374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Title 1"/>
          <p:cNvSpPr>
            <a:spLocks/>
          </p:cNvSpPr>
          <p:nvPr/>
        </p:nvSpPr>
        <p:spPr bwMode="auto">
          <a:xfrm>
            <a:off x="400073" y="457200"/>
            <a:ext cx="8307387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l"/>
            <a:r>
              <a:rPr lang="en-US" sz="2600" b="1" dirty="0" smtClean="0">
                <a:solidFill>
                  <a:srgbClr val="004080"/>
                </a:solidFill>
              </a:rPr>
              <a:t>Towards Automated Growth</a:t>
            </a:r>
            <a:endParaRPr lang="en-US" sz="2600" b="1" dirty="0">
              <a:solidFill>
                <a:srgbClr val="004080"/>
              </a:solidFill>
            </a:endParaRPr>
          </a:p>
        </p:txBody>
      </p:sp>
      <p:sp>
        <p:nvSpPr>
          <p:cNvPr id="2" name="AutoShape 6" descr="File:Klystron.enp.gif"/>
          <p:cNvSpPr>
            <a:spLocks noChangeAspect="1" noChangeArrowheads="1"/>
          </p:cNvSpPr>
          <p:nvPr/>
        </p:nvSpPr>
        <p:spPr bwMode="auto">
          <a:xfrm>
            <a:off x="155575" y="-1143000"/>
            <a:ext cx="4667250" cy="2390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2" name="Rectangle 10"/>
          <p:cNvSpPr txBox="1">
            <a:spLocks noGrp="1" noChangeArrowheads="1"/>
          </p:cNvSpPr>
          <p:nvPr/>
        </p:nvSpPr>
        <p:spPr bwMode="auto">
          <a:xfrm>
            <a:off x="6781800" y="6218238"/>
            <a:ext cx="19939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/>
            <a:r>
              <a:rPr lang="en-US" sz="800" i="1" dirty="0">
                <a:solidFill>
                  <a:srgbClr val="000000"/>
                </a:solidFill>
              </a:rPr>
              <a:t>Slide </a:t>
            </a:r>
            <a:fld id="{E1458A50-EB2C-44BD-A737-98A630A98BE2}" type="slidenum">
              <a:rPr lang="en-US" sz="800" i="1">
                <a:solidFill>
                  <a:srgbClr val="000000"/>
                </a:solidFill>
              </a:rPr>
              <a:pPr algn="r"/>
              <a:t>8</a:t>
            </a:fld>
            <a:endParaRPr lang="en-US" sz="800" i="1" dirty="0">
              <a:solidFill>
                <a:srgbClr val="000000"/>
              </a:solidFill>
            </a:endParaRPr>
          </a:p>
        </p:txBody>
      </p:sp>
      <p:sp>
        <p:nvSpPr>
          <p:cNvPr id="10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4865251" y="2819400"/>
            <a:ext cx="40592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Observations: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B050"/>
                </a:solidFill>
              </a:rPr>
              <a:t>+ (local) minimum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00FF"/>
                </a:solidFill>
              </a:rPr>
              <a:t>+/- Oscillations vanish at extremum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FF0000"/>
                </a:solidFill>
              </a:rPr>
              <a:t>- Frequency doubles at extremum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FF0000"/>
                </a:solidFill>
              </a:rPr>
              <a:t>- Phase shift by </a:t>
            </a:r>
            <a:r>
              <a:rPr lang="en-US" sz="1600" dirty="0" smtClean="0">
                <a:solidFill>
                  <a:srgbClr val="FF0000"/>
                </a:solidFill>
                <a:latin typeface="Symbol" panose="05050102010706020507" pitchFamily="18" charset="2"/>
              </a:rPr>
              <a:t>p</a:t>
            </a:r>
            <a:r>
              <a:rPr lang="en-US" sz="1600" dirty="0" smtClean="0">
                <a:solidFill>
                  <a:srgbClr val="FF0000"/>
                </a:solidFill>
              </a:rPr>
              <a:t> at extremum</a:t>
            </a:r>
            <a:endParaRPr lang="en-US" sz="1600" dirty="0">
              <a:solidFill>
                <a:srgbClr val="FF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342" y="1066800"/>
            <a:ext cx="4611340" cy="279619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1660" y="3672426"/>
            <a:ext cx="4481165" cy="2717261"/>
          </a:xfrm>
          <a:prstGeom prst="rect">
            <a:avLst/>
          </a:prstGeom>
        </p:spPr>
      </p:pic>
      <p:sp>
        <p:nvSpPr>
          <p:cNvPr id="27" name="Circular Arrow 26"/>
          <p:cNvSpPr/>
          <p:nvPr/>
        </p:nvSpPr>
        <p:spPr bwMode="auto">
          <a:xfrm rot="5400000">
            <a:off x="4000500" y="3238500"/>
            <a:ext cx="990600" cy="3200400"/>
          </a:xfrm>
          <a:prstGeom prst="circularArrow">
            <a:avLst/>
          </a:prstGeom>
          <a:solidFill>
            <a:schemeClr val="tx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06" tIns="45704" rIns="91406" bIns="45704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019800" y="4577090"/>
            <a:ext cx="12218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GOAL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216978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Title 1"/>
          <p:cNvSpPr>
            <a:spLocks/>
          </p:cNvSpPr>
          <p:nvPr/>
        </p:nvSpPr>
        <p:spPr bwMode="auto">
          <a:xfrm>
            <a:off x="400073" y="457200"/>
            <a:ext cx="8307387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sz="2600" b="1" dirty="0">
                <a:solidFill>
                  <a:srgbClr val="004080"/>
                </a:solidFill>
              </a:rPr>
              <a:t>Choice of Thickness-Independent Quality </a:t>
            </a:r>
            <a:r>
              <a:rPr lang="en-US" sz="2600" b="1" dirty="0" smtClean="0">
                <a:solidFill>
                  <a:srgbClr val="004080"/>
                </a:solidFill>
              </a:rPr>
              <a:t>Parameter: Experiment</a:t>
            </a:r>
            <a:endParaRPr lang="en-US" sz="2600" b="1" dirty="0">
              <a:solidFill>
                <a:srgbClr val="004080"/>
              </a:solidFill>
            </a:endParaRPr>
          </a:p>
        </p:txBody>
      </p:sp>
      <p:sp>
        <p:nvSpPr>
          <p:cNvPr id="2" name="AutoShape 6" descr="File:Klystron.enp.gif"/>
          <p:cNvSpPr>
            <a:spLocks noChangeAspect="1" noChangeArrowheads="1"/>
          </p:cNvSpPr>
          <p:nvPr/>
        </p:nvSpPr>
        <p:spPr bwMode="auto">
          <a:xfrm>
            <a:off x="155575" y="-1143000"/>
            <a:ext cx="4667250" cy="2390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2" name="Rectangle 10"/>
          <p:cNvSpPr txBox="1">
            <a:spLocks noGrp="1" noChangeArrowheads="1"/>
          </p:cNvSpPr>
          <p:nvPr/>
        </p:nvSpPr>
        <p:spPr bwMode="auto">
          <a:xfrm>
            <a:off x="6781800" y="6218238"/>
            <a:ext cx="19939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/>
            <a:r>
              <a:rPr lang="en-US" sz="800" i="1" dirty="0">
                <a:solidFill>
                  <a:srgbClr val="000000"/>
                </a:solidFill>
              </a:rPr>
              <a:t>Slide </a:t>
            </a:r>
            <a:fld id="{E1458A50-EB2C-44BD-A737-98A630A98BE2}" type="slidenum">
              <a:rPr lang="en-US" sz="800" i="1">
                <a:solidFill>
                  <a:srgbClr val="000000"/>
                </a:solidFill>
              </a:rPr>
              <a:pPr algn="r"/>
              <a:t>9</a:t>
            </a:fld>
            <a:endParaRPr lang="en-US" sz="800" i="1" dirty="0">
              <a:solidFill>
                <a:srgbClr val="000000"/>
              </a:solidFill>
            </a:endParaRPr>
          </a:p>
        </p:txBody>
      </p:sp>
      <p:sp>
        <p:nvSpPr>
          <p:cNvPr id="10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1" y="1901339"/>
            <a:ext cx="6477000" cy="392748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989656" y="2286000"/>
            <a:ext cx="193485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</a:rPr>
              <a:t>QE Ratio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00FF"/>
                </a:solidFill>
              </a:rPr>
              <a:t>Easy to implement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00FF"/>
                </a:solidFill>
              </a:rPr>
              <a:t>No ambiguity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58000" y="1535599"/>
            <a:ext cx="20842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/>
              <a:t>Advantages</a:t>
            </a:r>
            <a:endParaRPr lang="en-US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6932684" y="3733800"/>
            <a:ext cx="193485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B050"/>
                </a:solidFill>
              </a:rPr>
              <a:t>Work Function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B050"/>
                </a:solidFill>
              </a:rPr>
              <a:t>Physically significant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B050"/>
                </a:solidFill>
              </a:rPr>
              <a:t>Potentially universal metric</a:t>
            </a:r>
            <a:endParaRPr lang="en-US" sz="16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3555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_slides">
  <a:themeElements>
    <a:clrScheme name="slides 8">
      <a:dk1>
        <a:srgbClr val="000000"/>
      </a:dk1>
      <a:lt1>
        <a:srgbClr val="FFFFFF"/>
      </a:lt1>
      <a:dk2>
        <a:srgbClr val="CC0000"/>
      </a:dk2>
      <a:lt2>
        <a:srgbClr val="666699"/>
      </a:lt2>
      <a:accent1>
        <a:srgbClr val="808080"/>
      </a:accent1>
      <a:accent2>
        <a:srgbClr val="999933"/>
      </a:accent2>
      <a:accent3>
        <a:srgbClr val="FFFFFF"/>
      </a:accent3>
      <a:accent4>
        <a:srgbClr val="000000"/>
      </a:accent4>
      <a:accent5>
        <a:srgbClr val="C0C0C0"/>
      </a:accent5>
      <a:accent6>
        <a:srgbClr val="8A8A2D"/>
      </a:accent6>
      <a:hlink>
        <a:srgbClr val="4C6D80"/>
      </a:hlink>
      <a:folHlink>
        <a:srgbClr val="B2B2B2"/>
      </a:folHlink>
    </a:clrScheme>
    <a:fontScheme name="slide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>
          <a:outerShdw dist="50800" dir="2700000" algn="ctr" rotWithShape="0">
            <a:schemeClr val="bg2">
              <a:alpha val="75000"/>
            </a:schemeClr>
          </a:outerShdw>
        </a:effectLst>
      </a:spPr>
      <a:bodyPr vert="horz" wrap="none" lIns="91406" tIns="45704" rIns="91406" bIns="45704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>
          <a:outerShdw dist="50800" dir="2700000" algn="ctr" rotWithShape="0">
            <a:schemeClr val="bg2">
              <a:alpha val="75000"/>
            </a:schemeClr>
          </a:outerShdw>
        </a:effectLst>
      </a:spPr>
      <a:bodyPr vert="horz" wrap="none" lIns="91406" tIns="45704" rIns="91406" bIns="45704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lides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s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s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s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s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s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s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s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s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aot-ae caps template</Template>
  <TotalTime>46280</TotalTime>
  <Words>358</Words>
  <Application>Microsoft Office PowerPoint</Application>
  <PresentationFormat>On-screen Show (4:3)</PresentationFormat>
  <Paragraphs>91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MS PGothic</vt:lpstr>
      <vt:lpstr>Arial</vt:lpstr>
      <vt:lpstr>Calibri</vt:lpstr>
      <vt:lpstr>Symbol</vt:lpstr>
      <vt:lpstr>Times</vt:lpstr>
      <vt:lpstr>Wingdings</vt:lpstr>
      <vt:lpstr>4_slides</vt:lpstr>
      <vt:lpstr>Custom Design</vt:lpstr>
      <vt:lpstr>Towards adaptive, automated growth of photocathodes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LANL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ICS Planning meeting FY17</dc:title>
  <dc:creator>Krawczyk, Frank L</dc:creator>
  <cp:lastModifiedBy>LANL Admin</cp:lastModifiedBy>
  <cp:revision>386</cp:revision>
  <cp:lastPrinted>2018-08-10T18:03:42Z</cp:lastPrinted>
  <dcterms:created xsi:type="dcterms:W3CDTF">2016-09-01T20:46:17Z</dcterms:created>
  <dcterms:modified xsi:type="dcterms:W3CDTF">2018-10-15T02:53:01Z</dcterms:modified>
</cp:coreProperties>
</file>