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Default Extension="gif" ContentType="image/gif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39"/>
  </p:notesMasterIdLst>
  <p:sldIdLst>
    <p:sldId id="256" r:id="rId2"/>
    <p:sldId id="357" r:id="rId3"/>
    <p:sldId id="347" r:id="rId4"/>
    <p:sldId id="348" r:id="rId5"/>
    <p:sldId id="345" r:id="rId6"/>
    <p:sldId id="346" r:id="rId7"/>
    <p:sldId id="305" r:id="rId8"/>
    <p:sldId id="292" r:id="rId9"/>
    <p:sldId id="332" r:id="rId10"/>
    <p:sldId id="359" r:id="rId11"/>
    <p:sldId id="356" r:id="rId12"/>
    <p:sldId id="337" r:id="rId13"/>
    <p:sldId id="338" r:id="rId14"/>
    <p:sldId id="320" r:id="rId15"/>
    <p:sldId id="333" r:id="rId16"/>
    <p:sldId id="327" r:id="rId17"/>
    <p:sldId id="328" r:id="rId18"/>
    <p:sldId id="358" r:id="rId19"/>
    <p:sldId id="329" r:id="rId20"/>
    <p:sldId id="330" r:id="rId21"/>
    <p:sldId id="308" r:id="rId22"/>
    <p:sldId id="355" r:id="rId23"/>
    <p:sldId id="360" r:id="rId24"/>
    <p:sldId id="331" r:id="rId25"/>
    <p:sldId id="284" r:id="rId26"/>
    <p:sldId id="361" r:id="rId27"/>
    <p:sldId id="335" r:id="rId28"/>
    <p:sldId id="336" r:id="rId29"/>
    <p:sldId id="340" r:id="rId30"/>
    <p:sldId id="341" r:id="rId31"/>
    <p:sldId id="342" r:id="rId32"/>
    <p:sldId id="349" r:id="rId33"/>
    <p:sldId id="350" r:id="rId34"/>
    <p:sldId id="351" r:id="rId35"/>
    <p:sldId id="352" r:id="rId36"/>
    <p:sldId id="353" r:id="rId37"/>
    <p:sldId id="354" r:id="rId3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Relationship Id="rId4" Type="http://schemas.openxmlformats.org/officeDocument/2006/relationships/image" Target="../media/image7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8.wmf"/><Relationship Id="rId1" Type="http://schemas.openxmlformats.org/officeDocument/2006/relationships/image" Target="../media/image87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image" Target="../media/image91.wmf"/><Relationship Id="rId1" Type="http://schemas.openxmlformats.org/officeDocument/2006/relationships/image" Target="../media/image90.wmf"/><Relationship Id="rId4" Type="http://schemas.openxmlformats.org/officeDocument/2006/relationships/image" Target="../media/image93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wmf"/><Relationship Id="rId1" Type="http://schemas.openxmlformats.org/officeDocument/2006/relationships/image" Target="../media/image3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43B05-08BC-432C-A260-33492CBCA279}" type="datetimeFigureOut">
              <a:rPr lang="cs-CZ" smtClean="0"/>
              <a:t>11. 10. 2018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E04F98-B20D-44AC-A890-EEA5F409F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0385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04F98-B20D-44AC-A890-EEA5F409F150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0539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04F98-B20D-44AC-A890-EEA5F409F150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3795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04F98-B20D-44AC-A890-EEA5F409F150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3346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04F98-B20D-44AC-A890-EEA5F409F150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26747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Optimal photon energy matches the potential barrier/</a:t>
            </a:r>
            <a:r>
              <a:rPr lang="en-US" dirty="0" err="1" smtClean="0"/>
              <a:t>workfunction</a:t>
            </a:r>
            <a:r>
              <a:rPr lang="en-US" dirty="0" smtClean="0"/>
              <a:t> of material (for one photon emission in materials as copper, diamond, tungsten or silicon, wavelength range 260-610 nm)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A071B0-2C7C-464D-BF5D-E7419BEB82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8486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04F98-B20D-44AC-A890-EEA5F409F150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123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04F98-B20D-44AC-A890-EEA5F409F150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19490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04F98-B20D-44AC-A890-EEA5F409F150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243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61030" y="6127750"/>
            <a:ext cx="857473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90733" y="6492875"/>
            <a:ext cx="2426173" cy="365125"/>
          </a:xfrm>
        </p:spPr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2520" y="6492875"/>
            <a:ext cx="411480" cy="365125"/>
          </a:xfrm>
        </p:spPr>
        <p:txBody>
          <a:bodyPr/>
          <a:lstStyle/>
          <a:p>
            <a:fld id="{86864985-E9BC-4620-B9FB-F9ED30198D2B}" type="slidenum">
              <a:rPr lang="cs-CZ" smtClean="0"/>
              <a:t>‹#›</a:t>
            </a:fld>
            <a:endParaRPr lang="cs-CZ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024815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50000" y="6492875"/>
            <a:ext cx="2366167" cy="365125"/>
          </a:xfrm>
        </p:spPr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16167" y="6492875"/>
            <a:ext cx="427833" cy="365125"/>
          </a:xfrm>
        </p:spPr>
        <p:txBody>
          <a:bodyPr/>
          <a:lstStyle/>
          <a:p>
            <a:fld id="{86864985-E9BC-4620-B9FB-F9ED30198D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9173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030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92333" y="6492875"/>
            <a:ext cx="22944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1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0517" y="6492875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6864985-E9BC-4620-B9FB-F9ED30198D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1192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4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3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32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image" Target="../media/image36.png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4.emf"/><Relationship Id="rId5" Type="http://schemas.openxmlformats.org/officeDocument/2006/relationships/image" Target="../media/image33.wmf"/><Relationship Id="rId4" Type="http://schemas.openxmlformats.org/officeDocument/2006/relationships/oleObject" Target="../embeddings/oleObject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0.png"/><Relationship Id="rId5" Type="http://schemas.openxmlformats.org/officeDocument/2006/relationships/image" Target="../media/image38.wmf"/><Relationship Id="rId4" Type="http://schemas.openxmlformats.org/officeDocument/2006/relationships/oleObject" Target="../embeddings/oleObject1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41.wmf"/><Relationship Id="rId4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13" Type="http://schemas.openxmlformats.org/officeDocument/2006/relationships/image" Target="../media/image67.png"/><Relationship Id="rId3" Type="http://schemas.microsoft.com/office/2007/relationships/hdphoto" Target="../media/hdphoto1.wdp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image" Target="../media/image57.jpeg"/><Relationship Id="rId16" Type="http://schemas.openxmlformats.org/officeDocument/2006/relationships/image" Target="../media/image7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image" Target="../media/image65.jpeg"/><Relationship Id="rId5" Type="http://schemas.openxmlformats.org/officeDocument/2006/relationships/image" Target="../media/image59.png"/><Relationship Id="rId15" Type="http://schemas.openxmlformats.org/officeDocument/2006/relationships/image" Target="../media/image69.png"/><Relationship Id="rId10" Type="http://schemas.openxmlformats.org/officeDocument/2006/relationships/image" Target="../media/image64.tiff"/><Relationship Id="rId4" Type="http://schemas.openxmlformats.org/officeDocument/2006/relationships/image" Target="../media/image58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jpg"/><Relationship Id="rId4" Type="http://schemas.openxmlformats.org/officeDocument/2006/relationships/image" Target="../media/image7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77.png"/><Relationship Id="rId7" Type="http://schemas.openxmlformats.org/officeDocument/2006/relationships/image" Target="../media/image7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76.wmf"/><Relationship Id="rId5" Type="http://schemas.openxmlformats.org/officeDocument/2006/relationships/image" Target="../media/image73.wmf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75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wmf"/><Relationship Id="rId3" Type="http://schemas.openxmlformats.org/officeDocument/2006/relationships/image" Target="../media/image27.emf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2.emf"/><Relationship Id="rId11" Type="http://schemas.openxmlformats.org/officeDocument/2006/relationships/image" Target="../media/image83.png"/><Relationship Id="rId5" Type="http://schemas.openxmlformats.org/officeDocument/2006/relationships/image" Target="../media/image81.png"/><Relationship Id="rId10" Type="http://schemas.openxmlformats.org/officeDocument/2006/relationships/image" Target="../media/image80.wmf"/><Relationship Id="rId4" Type="http://schemas.openxmlformats.org/officeDocument/2006/relationships/image" Target="../media/image28.emf"/><Relationship Id="rId9" Type="http://schemas.openxmlformats.org/officeDocument/2006/relationships/oleObject" Target="../embeddings/oleObject1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7" Type="http://schemas.openxmlformats.org/officeDocument/2006/relationships/image" Target="../media/image8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87.wmf"/><Relationship Id="rId4" Type="http://schemas.openxmlformats.org/officeDocument/2006/relationships/oleObject" Target="../embeddings/oleObject19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91.wmf"/><Relationship Id="rId11" Type="http://schemas.openxmlformats.org/officeDocument/2006/relationships/image" Target="../media/image94.png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93.wmf"/><Relationship Id="rId4" Type="http://schemas.openxmlformats.org/officeDocument/2006/relationships/image" Target="../media/image90.wmf"/><Relationship Id="rId9" Type="http://schemas.openxmlformats.org/officeDocument/2006/relationships/oleObject" Target="../embeddings/oleObject24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image" Target="../media/image8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emf"/><Relationship Id="rId5" Type="http://schemas.openxmlformats.org/officeDocument/2006/relationships/image" Target="../media/image89.jpg"/><Relationship Id="rId4" Type="http://schemas.openxmlformats.org/officeDocument/2006/relationships/image" Target="../media/image30.e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oleObject" Target="../embeddings/oleObject25.bin"/><Relationship Id="rId7" Type="http://schemas.openxmlformats.org/officeDocument/2006/relationships/image" Target="../media/image10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01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3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png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6.emf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8.emf"/><Relationship Id="rId4" Type="http://schemas.openxmlformats.org/officeDocument/2006/relationships/image" Target="../media/image27.emf"/><Relationship Id="rId9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93966" y="1988072"/>
            <a:ext cx="7530861" cy="1962149"/>
          </a:xfrm>
        </p:spPr>
        <p:txBody>
          <a:bodyPr>
            <a:normAutofit fontScale="90000"/>
          </a:bodyPr>
          <a:lstStyle/>
          <a:p>
            <a:r>
              <a:rPr lang="en-US" sz="4000"/>
              <a:t> Generation of attosecond electron pulses by inelastic ponderomotive scattering at an optical traveling wave</a:t>
            </a:r>
            <a:endParaRPr lang="cs-CZ" sz="400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759789" y="4037883"/>
            <a:ext cx="7065039" cy="2820117"/>
          </a:xfrm>
        </p:spPr>
        <p:txBody>
          <a:bodyPr>
            <a:noAutofit/>
          </a:bodyPr>
          <a:lstStyle/>
          <a:p>
            <a:r>
              <a:rPr lang="cs-CZ" sz="2000" smtClean="0"/>
              <a:t>M. Kozák</a:t>
            </a:r>
            <a:r>
              <a:rPr lang="cs-CZ" sz="2000" baseline="30000" smtClean="0"/>
              <a:t>1,2</a:t>
            </a:r>
            <a:r>
              <a:rPr lang="cs-CZ" sz="2000" smtClean="0"/>
              <a:t>, T. Eckstein</a:t>
            </a:r>
            <a:r>
              <a:rPr lang="cs-CZ" sz="2000" baseline="30000" smtClean="0"/>
              <a:t>1</a:t>
            </a:r>
            <a:r>
              <a:rPr lang="cs-CZ" sz="2000" smtClean="0"/>
              <a:t>, N. Schönenberger</a:t>
            </a:r>
            <a:r>
              <a:rPr lang="cs-CZ" sz="2000" baseline="30000" smtClean="0"/>
              <a:t>1</a:t>
            </a:r>
            <a:r>
              <a:rPr lang="cs-CZ" sz="2000" smtClean="0"/>
              <a:t>, and P. Hommelhoff</a:t>
            </a:r>
            <a:r>
              <a:rPr lang="cs-CZ" sz="2000" baseline="30000" smtClean="0"/>
              <a:t>1</a:t>
            </a:r>
            <a:r>
              <a:rPr lang="cs-CZ" sz="2000" smtClean="0"/>
              <a:t> </a:t>
            </a:r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r>
              <a:rPr lang="cs-CZ" sz="2000" smtClean="0"/>
              <a:t>Photocathode Physics for Photoinjectors (P3)</a:t>
            </a:r>
          </a:p>
          <a:p>
            <a:r>
              <a:rPr lang="cs-CZ" sz="2000" smtClean="0"/>
              <a:t> 17.10.2018</a:t>
            </a:r>
            <a:endParaRPr lang="cs-CZ" sz="200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36" y="4557377"/>
            <a:ext cx="1295170" cy="1066115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4252827" y="4505660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de-DE" sz="1400" baseline="30000"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de-DE" sz="1400" i="1">
                <a:ea typeface="Calibri" panose="020F0502020204030204" pitchFamily="34" charset="0"/>
                <a:cs typeface="Times New Roman" panose="02020603050405020304" pitchFamily="18" charset="0"/>
              </a:rPr>
              <a:t>Department of Physics, Friedrich-Alexander-Universität Erlangen-Nürnberg (FAU), Staudtstrasse 1, 91058 Erlangen, Germany, EU</a:t>
            </a:r>
            <a:endParaRPr lang="cs-CZ" sz="14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1400" baseline="30000"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40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i="1">
                <a:ea typeface="Calibri" panose="020F0502020204030204" pitchFamily="34" charset="0"/>
                <a:cs typeface="Times New Roman" panose="02020603050405020304" pitchFamily="18" charset="0"/>
              </a:rPr>
              <a:t>Faculty of Mathematics and Physics, Charles University, Ke Karlovu 3, 12116 Prague 2, Czech Republic, EU</a:t>
            </a:r>
            <a:endParaRPr lang="cs-CZ" sz="14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93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/>
          </a:bodyPr>
          <a:lstStyle/>
          <a:p>
            <a:r>
              <a:rPr lang="cs-CZ" sz="3000" smtClean="0"/>
              <a:t>Free-space electron energy modulation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3" y="1078301"/>
            <a:ext cx="8358637" cy="5865423"/>
          </a:xfrm>
        </p:spPr>
        <p:txBody>
          <a:bodyPr anchor="t">
            <a:normAutofit/>
          </a:bodyPr>
          <a:lstStyle/>
          <a:p>
            <a:pPr>
              <a:buSzPct val="100000"/>
            </a:pPr>
            <a:r>
              <a:rPr lang="cs-CZ" sz="2000" smtClean="0"/>
              <a:t>Two counter-propagating laser fields at different frequencies</a:t>
            </a:r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3000" smtClean="0"/>
          </a:p>
          <a:p>
            <a:pPr>
              <a:buSzPct val="100000"/>
            </a:pPr>
            <a:r>
              <a:rPr lang="cs-CZ" sz="2000" smtClean="0"/>
              <a:t>Two laser fields at different</a:t>
            </a:r>
          </a:p>
          <a:p>
            <a:pPr marL="0" indent="0">
              <a:buNone/>
            </a:pPr>
            <a:r>
              <a:rPr lang="cs-CZ" sz="2000" smtClean="0"/>
              <a:t>frequencies intersected under</a:t>
            </a:r>
          </a:p>
          <a:p>
            <a:pPr marL="0" indent="0">
              <a:buNone/>
            </a:pPr>
            <a:r>
              <a:rPr lang="cs-CZ" sz="2000" smtClean="0"/>
              <a:t>some particular angles</a:t>
            </a:r>
            <a:endParaRPr lang="cs-CZ" sz="200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5515" y="3775568"/>
            <a:ext cx="108191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>
          <a:xfrm>
            <a:off x="2667740" y="3868085"/>
            <a:ext cx="37009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smtClean="0"/>
              <a:t>P. Baum, A. H. Zewail, PNAS 104, 18409 (2007).</a:t>
            </a:r>
            <a:endParaRPr lang="cs-CZ" sz="140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033" y="1542050"/>
            <a:ext cx="3213636" cy="2326035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260919" y="1243921"/>
            <a:ext cx="1046250" cy="178875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1551408" y="1625814"/>
            <a:ext cx="1046250" cy="1012500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-1"/>
            <a:ext cx="939388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4169970"/>
              </p:ext>
            </p:extLst>
          </p:nvPr>
        </p:nvGraphicFramePr>
        <p:xfrm>
          <a:off x="6199959" y="3047335"/>
          <a:ext cx="2420937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8" name="Equation" r:id="rId6" imgW="1333440" imgH="380880" progId="Equation.DSMT4">
                  <p:embed/>
                </p:oleObj>
              </mc:Choice>
              <mc:Fallback>
                <p:oleObj name="Equation" r:id="rId6" imgW="1333440" imgH="380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199959" y="3047335"/>
                        <a:ext cx="2420937" cy="690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Obdélník 11"/>
          <p:cNvSpPr/>
          <p:nvPr/>
        </p:nvSpPr>
        <p:spPr>
          <a:xfrm>
            <a:off x="6126063" y="2739558"/>
            <a:ext cx="2258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mtClean="0"/>
              <a:t>Ponderomotive force:</a:t>
            </a:r>
            <a:endParaRPr lang="cs-CZ"/>
          </a:p>
        </p:txBody>
      </p:sp>
      <p:pic>
        <p:nvPicPr>
          <p:cNvPr id="16" name="Obrázek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82851" y="4404575"/>
            <a:ext cx="3022563" cy="1986696"/>
          </a:xfrm>
          <a:prstGeom prst="rect">
            <a:avLst/>
          </a:prstGeom>
        </p:spPr>
      </p:pic>
      <p:sp>
        <p:nvSpPr>
          <p:cNvPr id="18" name="Zástupný symbol pro zápatí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9" name="Zástupný symbol pro číslo snímku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617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/>
          </a:bodyPr>
          <a:lstStyle/>
          <a:p>
            <a:r>
              <a:rPr lang="en-GB" sz="3000" smtClean="0"/>
              <a:t>Modulation of </a:t>
            </a:r>
            <a:r>
              <a:rPr lang="cs-CZ" sz="3000" smtClean="0"/>
              <a:t>energy/</a:t>
            </a:r>
            <a:r>
              <a:rPr lang="en-GB" sz="3000" smtClean="0"/>
              <a:t>longitudinal momentum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3" y="1078302"/>
            <a:ext cx="8358637" cy="4921514"/>
          </a:xfrm>
        </p:spPr>
        <p:txBody>
          <a:bodyPr anchor="t">
            <a:normAutofit/>
          </a:bodyPr>
          <a:lstStyle/>
          <a:p>
            <a:pPr>
              <a:buSzPct val="100000"/>
            </a:pPr>
            <a:r>
              <a:rPr lang="cs-CZ" sz="2000" smtClean="0"/>
              <a:t>Energy and momentum conservation</a:t>
            </a:r>
            <a:r>
              <a:rPr lang="en-GB" sz="2000" smtClean="0"/>
              <a:t> for two crossed laser beams at different frequencies</a:t>
            </a:r>
            <a:endParaRPr lang="cs-CZ" sz="2000" smtClean="0"/>
          </a:p>
          <a:p>
            <a:pPr marL="0" indent="0">
              <a:buNone/>
            </a:pPr>
            <a:endParaRPr lang="cs-CZ" sz="2000"/>
          </a:p>
          <a:p>
            <a:pPr marL="0" indent="0">
              <a:buNone/>
            </a:pPr>
            <a:endParaRPr lang="cs-CZ" sz="2000" smtClean="0"/>
          </a:p>
          <a:p>
            <a:pPr marL="0" indent="0">
              <a:buNone/>
            </a:pPr>
            <a:endParaRPr lang="cs-CZ" sz="1600" smtClean="0"/>
          </a:p>
          <a:p>
            <a:pPr marL="0" indent="0">
              <a:spcAft>
                <a:spcPts val="0"/>
              </a:spcAft>
              <a:buNone/>
            </a:pPr>
            <a:r>
              <a:rPr lang="cs-CZ" sz="2000" smtClean="0"/>
              <a:t>											</a:t>
            </a:r>
            <a:r>
              <a:rPr lang="en-GB" sz="2000" smtClean="0"/>
              <a:t>	</a:t>
            </a:r>
            <a:endParaRPr lang="cs-CZ" sz="200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5515" y="3775568"/>
            <a:ext cx="108191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black"/>
              </a:solidFill>
            </a:endParaRPr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/>
          </p:nvPr>
        </p:nvGraphicFramePr>
        <p:xfrm>
          <a:off x="775515" y="4665707"/>
          <a:ext cx="5001324" cy="1615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74" name="Equation" r:id="rId3" imgW="3175000" imgH="1028700" progId="Equation.DSMT4">
                  <p:embed/>
                </p:oleObj>
              </mc:Choice>
              <mc:Fallback>
                <p:oleObj name="Equation" r:id="rId3" imgW="3175000" imgH="1028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515" y="4665707"/>
                        <a:ext cx="5001324" cy="16155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kt 12"/>
          <p:cNvGraphicFramePr>
            <a:graphicFrameLocks noChangeAspect="1"/>
          </p:cNvGraphicFramePr>
          <p:nvPr>
            <p:extLst/>
          </p:nvPr>
        </p:nvGraphicFramePr>
        <p:xfrm>
          <a:off x="6566132" y="2107847"/>
          <a:ext cx="960437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75" name="Equation" r:id="rId5" imgW="609480" imgH="203040" progId="Equation.DSMT4">
                  <p:embed/>
                </p:oleObj>
              </mc:Choice>
              <mc:Fallback>
                <p:oleObj name="Equation" r:id="rId5" imgW="6094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6132" y="2107847"/>
                        <a:ext cx="960437" cy="319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Obrázek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514" y="1817264"/>
            <a:ext cx="5655681" cy="2701982"/>
          </a:xfrm>
          <a:prstGeom prst="rect">
            <a:avLst/>
          </a:prstGeom>
        </p:spPr>
      </p:pic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267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3" y="1078301"/>
            <a:ext cx="8358637" cy="5865423"/>
          </a:xfrm>
        </p:spPr>
        <p:txBody>
          <a:bodyPr anchor="t">
            <a:normAutofit/>
          </a:bodyPr>
          <a:lstStyle/>
          <a:p>
            <a:pPr>
              <a:buSzPct val="100000"/>
            </a:pPr>
            <a:r>
              <a:rPr lang="cs-CZ" sz="2000" smtClean="0"/>
              <a:t>Energy and momentum conservation</a:t>
            </a:r>
            <a:r>
              <a:rPr lang="en-GB" sz="2000" smtClean="0"/>
              <a:t> for two crossed laser beams at different frequencies</a:t>
            </a:r>
            <a:endParaRPr lang="cs-CZ" sz="2000" smtClean="0"/>
          </a:p>
          <a:p>
            <a:pPr>
              <a:buSzPct val="100000"/>
            </a:pPr>
            <a:endParaRPr lang="cs-CZ" sz="2000"/>
          </a:p>
          <a:p>
            <a:pPr>
              <a:buSzPct val="100000"/>
            </a:pPr>
            <a:endParaRPr lang="cs-CZ" sz="2000" smtClean="0"/>
          </a:p>
          <a:p>
            <a:pPr>
              <a:buSzPct val="100000"/>
            </a:pPr>
            <a:endParaRPr lang="cs-CZ" sz="2000"/>
          </a:p>
          <a:p>
            <a:pPr>
              <a:buSzPct val="100000"/>
            </a:pPr>
            <a:endParaRPr lang="cs-CZ" sz="2000" smtClean="0"/>
          </a:p>
          <a:p>
            <a:pPr>
              <a:spcBef>
                <a:spcPts val="1200"/>
              </a:spcBef>
              <a:buSzPct val="100000"/>
            </a:pPr>
            <a:r>
              <a:rPr lang="cs-CZ" sz="2000" smtClean="0"/>
              <a:t>Standing wave created in the electron´s rest frame</a:t>
            </a:r>
          </a:p>
          <a:p>
            <a:pPr marL="0" indent="0">
              <a:buNone/>
            </a:pPr>
            <a:endParaRPr lang="cs-CZ" sz="2000" smtClean="0"/>
          </a:p>
          <a:p>
            <a:pPr marL="0" indent="0">
              <a:buNone/>
            </a:pPr>
            <a:endParaRPr lang="cs-CZ" sz="2000"/>
          </a:p>
          <a:p>
            <a:pPr marL="0" indent="0">
              <a:buNone/>
            </a:pPr>
            <a:endParaRPr lang="cs-CZ" sz="2000" smtClean="0"/>
          </a:p>
          <a:p>
            <a:pPr marL="0" indent="0">
              <a:buNone/>
            </a:pPr>
            <a:endParaRPr lang="cs-CZ" sz="1600" smtClean="0"/>
          </a:p>
          <a:p>
            <a:pPr marL="0" indent="0">
              <a:spcAft>
                <a:spcPts val="0"/>
              </a:spcAft>
              <a:buNone/>
            </a:pPr>
            <a:r>
              <a:rPr lang="cs-CZ" sz="2000" smtClean="0"/>
              <a:t>											</a:t>
            </a:r>
            <a:r>
              <a:rPr lang="en-GB" sz="2000" smtClean="0"/>
              <a:t>	</a:t>
            </a:r>
            <a:endParaRPr lang="cs-CZ" sz="200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5515" y="3775568"/>
            <a:ext cx="108191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9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/>
          </a:bodyPr>
          <a:lstStyle/>
          <a:p>
            <a:r>
              <a:rPr lang="en-GB" sz="3000" smtClean="0"/>
              <a:t>Modulation of </a:t>
            </a:r>
            <a:r>
              <a:rPr lang="cs-CZ" sz="3000" smtClean="0"/>
              <a:t>energy/</a:t>
            </a:r>
            <a:r>
              <a:rPr lang="en-GB" sz="3000" smtClean="0"/>
              <a:t>longitudinal momentum</a:t>
            </a:r>
            <a:endParaRPr lang="cs-CZ" sz="300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515" y="4127031"/>
            <a:ext cx="5256008" cy="1996127"/>
          </a:xfrm>
          <a:prstGeom prst="rect">
            <a:avLst/>
          </a:prstGeom>
        </p:spPr>
      </p:pic>
      <p:graphicFrame>
        <p:nvGraphicFramePr>
          <p:cNvPr id="11" name="Objekt 10"/>
          <p:cNvGraphicFramePr>
            <a:graphicFrameLocks noChangeAspect="1"/>
          </p:cNvGraphicFramePr>
          <p:nvPr>
            <p:extLst/>
          </p:nvPr>
        </p:nvGraphicFramePr>
        <p:xfrm>
          <a:off x="5224638" y="2130619"/>
          <a:ext cx="960437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6" name="Equation" r:id="rId4" imgW="609480" imgH="203040" progId="Equation.DSMT4">
                  <p:embed/>
                </p:oleObj>
              </mc:Choice>
              <mc:Fallback>
                <p:oleObj name="Equation" r:id="rId4" imgW="6094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4638" y="2130619"/>
                        <a:ext cx="960437" cy="319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Obrázek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2133" y="1809014"/>
            <a:ext cx="3989916" cy="1906169"/>
          </a:xfrm>
          <a:prstGeom prst="rect">
            <a:avLst/>
          </a:prstGeom>
        </p:spPr>
      </p:pic>
      <p:graphicFrame>
        <p:nvGraphicFramePr>
          <p:cNvPr id="13" name="Objekt 12"/>
          <p:cNvGraphicFramePr>
            <a:graphicFrameLocks noChangeAspect="1"/>
          </p:cNvGraphicFramePr>
          <p:nvPr/>
        </p:nvGraphicFramePr>
        <p:xfrm>
          <a:off x="1089710" y="6123158"/>
          <a:ext cx="5887947" cy="7153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7" name="Equation" r:id="rId7" imgW="4076640" imgH="495000" progId="Equation.DSMT4">
                  <p:embed/>
                </p:oleObj>
              </mc:Choice>
              <mc:Fallback>
                <p:oleObj name="Equation" r:id="rId7" imgW="4076640" imgH="495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89710" y="6123158"/>
                        <a:ext cx="5887947" cy="7153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Obdélník 13"/>
          <p:cNvSpPr/>
          <p:nvPr/>
        </p:nvSpPr>
        <p:spPr>
          <a:xfrm>
            <a:off x="6031522" y="4202973"/>
            <a:ext cx="29054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smtClean="0"/>
              <a:t>M. Kozák, T. Eckstein, N. Schönenberger, and  P. Hommelhoff, </a:t>
            </a:r>
            <a:r>
              <a:rPr lang="en-US" sz="1400" smtClean="0"/>
              <a:t>Inelastic </a:t>
            </a:r>
            <a:r>
              <a:rPr lang="en-US" sz="1400" dirty="0" err="1"/>
              <a:t>ponderomotive</a:t>
            </a:r>
            <a:r>
              <a:rPr lang="en-US" sz="1400"/>
              <a:t> scattering of </a:t>
            </a:r>
            <a:r>
              <a:rPr lang="en-US" sz="1400" smtClean="0"/>
              <a:t>electrons</a:t>
            </a:r>
            <a:r>
              <a:rPr lang="cs-CZ" sz="1400" smtClean="0"/>
              <a:t> </a:t>
            </a:r>
            <a:r>
              <a:rPr lang="en-US" sz="1400" smtClean="0"/>
              <a:t>at </a:t>
            </a:r>
            <a:r>
              <a:rPr lang="en-US" sz="1400"/>
              <a:t>a high-intensity optical travelling </a:t>
            </a:r>
            <a:r>
              <a:rPr lang="en-US" sz="1400" smtClean="0"/>
              <a:t>wave</a:t>
            </a:r>
            <a:r>
              <a:rPr lang="cs-CZ" sz="1400" smtClean="0"/>
              <a:t> </a:t>
            </a:r>
            <a:r>
              <a:rPr lang="en-US" sz="1400" smtClean="0"/>
              <a:t>in vacuum</a:t>
            </a:r>
            <a:r>
              <a:rPr lang="cs-CZ" sz="1400" smtClean="0"/>
              <a:t>, Nature Physics</a:t>
            </a:r>
            <a:r>
              <a:rPr lang="cs-CZ" sz="1400"/>
              <a:t> </a:t>
            </a:r>
            <a:r>
              <a:rPr lang="cs-CZ" sz="1400" smtClean="0"/>
              <a:t>14, 121 (2018).</a:t>
            </a:r>
            <a:endParaRPr lang="cs-CZ" sz="140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071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5515" y="3775568"/>
            <a:ext cx="108191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9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 fontScale="90000"/>
          </a:bodyPr>
          <a:lstStyle/>
          <a:p>
            <a:r>
              <a:rPr lang="cs-CZ" sz="3000" smtClean="0"/>
              <a:t>Interaction between electrons and ponderomotive potential of a „slow“ optical travelling wave</a:t>
            </a:r>
            <a:endParaRPr lang="cs-CZ" sz="3000"/>
          </a:p>
        </p:txBody>
      </p:sp>
      <p:pic>
        <p:nvPicPr>
          <p:cNvPr id="11" name="test.mp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3863" r="23645"/>
          <a:stretch/>
        </p:blipFill>
        <p:spPr>
          <a:xfrm>
            <a:off x="3075245" y="1125912"/>
            <a:ext cx="3675177" cy="5601374"/>
          </a:xfrm>
          <a:prstGeom prst="rect">
            <a:avLst/>
          </a:prstGeom>
        </p:spPr>
      </p:pic>
      <p:sp>
        <p:nvSpPr>
          <p:cNvPr id="15" name="Ovál 14"/>
          <p:cNvSpPr/>
          <p:nvPr/>
        </p:nvSpPr>
        <p:spPr>
          <a:xfrm>
            <a:off x="2875287" y="3837846"/>
            <a:ext cx="1775364" cy="1775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140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3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33333E-6 L 0.27292 0.00047 " pathEditMode="relative" rAng="0" ptsTypes="AA">
                                      <p:cBhvr>
                                        <p:cTn id="8" dur="12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  <p:bldLst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/>
          <p:cNvSpPr/>
          <p:nvPr/>
        </p:nvSpPr>
        <p:spPr>
          <a:xfrm>
            <a:off x="5735441" y="5358146"/>
            <a:ext cx="26424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smtClean="0"/>
              <a:t>M. Kozák, et al., Nature Physics</a:t>
            </a:r>
            <a:r>
              <a:rPr lang="cs-CZ" sz="1400"/>
              <a:t> </a:t>
            </a:r>
            <a:r>
              <a:rPr lang="cs-CZ" sz="1400" smtClean="0"/>
              <a:t>14, 121 (2018).</a:t>
            </a:r>
            <a:endParaRPr lang="cs-CZ" sz="14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3" y="1078301"/>
            <a:ext cx="8358637" cy="5865423"/>
          </a:xfrm>
        </p:spPr>
        <p:txBody>
          <a:bodyPr anchor="t">
            <a:normAutofit/>
          </a:bodyPr>
          <a:lstStyle/>
          <a:p>
            <a:pPr>
              <a:buSzPct val="100000"/>
            </a:pPr>
            <a:r>
              <a:rPr lang="cs-CZ" sz="2000" smtClean="0"/>
              <a:t>Electron source - laser-triggered SEM, Schottky tip cathode</a:t>
            </a:r>
          </a:p>
          <a:p>
            <a:pPr>
              <a:buSzPct val="100000"/>
            </a:pPr>
            <a:r>
              <a:rPr lang="cs-CZ" sz="2000" smtClean="0"/>
              <a:t>Laser – Ti:sapphire regenerative amplifier, optical parametric amplifier</a:t>
            </a:r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83" y="2003676"/>
            <a:ext cx="5343858" cy="426377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 fontScale="90000"/>
          </a:bodyPr>
          <a:lstStyle/>
          <a:p>
            <a:r>
              <a:rPr lang="cs-CZ" sz="3000" smtClean="0"/>
              <a:t>Experimental demonstration of the longitudinal Kapitza-Dirac effect - setup</a:t>
            </a:r>
            <a:endParaRPr lang="cs-CZ" sz="300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5515" y="3775568"/>
            <a:ext cx="108191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0044265"/>
              </p:ext>
            </p:extLst>
          </p:nvPr>
        </p:nvGraphicFramePr>
        <p:xfrm>
          <a:off x="5849938" y="2143125"/>
          <a:ext cx="1108075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95" name="Equation" r:id="rId4" imgW="850680" imgH="1307880" progId="Equation.DSMT4">
                  <p:embed/>
                </p:oleObj>
              </mc:Choice>
              <mc:Fallback>
                <p:oleObj name="Equation" r:id="rId4" imgW="850680" imgH="1307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9938" y="2143125"/>
                        <a:ext cx="1108075" cy="1695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Obrázek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5562" y="4046248"/>
            <a:ext cx="4641738" cy="2623796"/>
          </a:xfrm>
          <a:prstGeom prst="rect">
            <a:avLst/>
          </a:prstGeom>
        </p:spPr>
      </p:pic>
      <p:sp>
        <p:nvSpPr>
          <p:cNvPr id="13" name="Zástupný symbol pro číslo snímku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3615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 fontScale="90000"/>
          </a:bodyPr>
          <a:lstStyle/>
          <a:p>
            <a:r>
              <a:rPr lang="cs-CZ" sz="3000" smtClean="0"/>
              <a:t>Experimental demonstration of the longitudinal Kapitza-Dirac effect – measured results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3" y="1078301"/>
            <a:ext cx="8358637" cy="5865423"/>
          </a:xfrm>
        </p:spPr>
        <p:txBody>
          <a:bodyPr anchor="t">
            <a:normAutofit/>
          </a:bodyPr>
          <a:lstStyle/>
          <a:p>
            <a:pPr>
              <a:buSzPct val="100000"/>
            </a:pPr>
            <a:r>
              <a:rPr lang="cs-CZ" sz="2000" smtClean="0"/>
              <a:t>Electron spectra with and without the laser pulses, intensity dependence</a:t>
            </a:r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endParaRPr lang="cs-CZ" sz="2000" smtClean="0"/>
          </a:p>
          <a:p>
            <a:endParaRPr lang="cs-CZ" sz="50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2000" smtClean="0"/>
              <a:t>Theory - numerical solution of the classical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smtClean="0"/>
              <a:t>relativistic equation of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smtClean="0"/>
              <a:t>motion with Lorentz force:</a:t>
            </a:r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114" y="1525141"/>
            <a:ext cx="6793050" cy="4056480"/>
          </a:xfrm>
          <a:prstGeom prst="rect">
            <a:avLst/>
          </a:prstGeom>
        </p:spPr>
      </p:pic>
      <p:graphicFrame>
        <p:nvGraphicFramePr>
          <p:cNvPr id="7" name="Objekt 6"/>
          <p:cNvGraphicFramePr>
            <a:graphicFrameLocks noChangeAspect="1"/>
          </p:cNvGraphicFramePr>
          <p:nvPr>
            <p:extLst/>
          </p:nvPr>
        </p:nvGraphicFramePr>
        <p:xfrm>
          <a:off x="4120348" y="6028461"/>
          <a:ext cx="2286000" cy="5702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55" name="Equation" r:id="rId4" imgW="1447800" imgH="368300" progId="Equation.DSMT4">
                  <p:embed/>
                </p:oleObj>
              </mc:Choice>
              <mc:Fallback>
                <p:oleObj name="Equation" r:id="rId4" imgW="1447800" imgH="368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0348" y="6028461"/>
                        <a:ext cx="2286000" cy="5702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Obdélník 7"/>
          <p:cNvSpPr/>
          <p:nvPr/>
        </p:nvSpPr>
        <p:spPr>
          <a:xfrm>
            <a:off x="6309248" y="5569641"/>
            <a:ext cx="26424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smtClean="0"/>
              <a:t>M. Kozák, et al., Nature Physics</a:t>
            </a:r>
            <a:r>
              <a:rPr lang="cs-CZ" sz="1400"/>
              <a:t> </a:t>
            </a:r>
            <a:r>
              <a:rPr lang="cs-CZ" sz="1400" smtClean="0"/>
              <a:t>14, 121 (2018).</a:t>
            </a:r>
            <a:endParaRPr lang="cs-CZ" sz="1400"/>
          </a:p>
        </p:txBody>
      </p:sp>
      <p:sp>
        <p:nvSpPr>
          <p:cNvPr id="12" name="TextovéPole 11"/>
          <p:cNvSpPr txBox="1"/>
          <p:nvPr/>
        </p:nvSpPr>
        <p:spPr>
          <a:xfrm>
            <a:off x="7301923" y="2360283"/>
            <a:ext cx="99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mtClean="0"/>
              <a:t>128 </a:t>
            </a:r>
            <a:r>
              <a:rPr lang="el-GR" smtClean="0"/>
              <a:t>μ</a:t>
            </a:r>
            <a:r>
              <a:rPr lang="cs-CZ" smtClean="0"/>
              <a:t>J</a:t>
            </a:r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7298281" y="2789585"/>
            <a:ext cx="99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mtClean="0"/>
              <a:t>111 </a:t>
            </a:r>
            <a:r>
              <a:rPr lang="el-GR" smtClean="0"/>
              <a:t>μ</a:t>
            </a:r>
            <a:r>
              <a:rPr lang="cs-CZ" smtClean="0"/>
              <a:t>J</a:t>
            </a:r>
            <a:endParaRPr lang="cs-CZ"/>
          </a:p>
        </p:txBody>
      </p:sp>
      <p:sp>
        <p:nvSpPr>
          <p:cNvPr id="14" name="TextovéPole 13"/>
          <p:cNvSpPr txBox="1"/>
          <p:nvPr/>
        </p:nvSpPr>
        <p:spPr>
          <a:xfrm>
            <a:off x="7304836" y="3247443"/>
            <a:ext cx="99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mtClean="0"/>
              <a:t>85 </a:t>
            </a:r>
            <a:r>
              <a:rPr lang="el-GR" smtClean="0"/>
              <a:t>μ</a:t>
            </a:r>
            <a:r>
              <a:rPr lang="cs-CZ" smtClean="0"/>
              <a:t>J</a:t>
            </a:r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7298281" y="3672858"/>
            <a:ext cx="99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mtClean="0"/>
              <a:t>59 </a:t>
            </a:r>
            <a:r>
              <a:rPr lang="el-GR" smtClean="0"/>
              <a:t>μ</a:t>
            </a:r>
            <a:r>
              <a:rPr lang="cs-CZ" smtClean="0"/>
              <a:t>J</a:t>
            </a:r>
            <a:endParaRPr lang="cs-CZ"/>
          </a:p>
        </p:txBody>
      </p:sp>
      <p:sp>
        <p:nvSpPr>
          <p:cNvPr id="16" name="TextovéPole 15"/>
          <p:cNvSpPr txBox="1"/>
          <p:nvPr/>
        </p:nvSpPr>
        <p:spPr>
          <a:xfrm>
            <a:off x="7298281" y="4133759"/>
            <a:ext cx="99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mtClean="0"/>
              <a:t>38 </a:t>
            </a:r>
            <a:r>
              <a:rPr lang="el-GR" smtClean="0"/>
              <a:t>μ</a:t>
            </a:r>
            <a:r>
              <a:rPr lang="cs-CZ" smtClean="0"/>
              <a:t>J</a:t>
            </a:r>
            <a:endParaRPr lang="cs-CZ"/>
          </a:p>
        </p:txBody>
      </p:sp>
      <p:sp>
        <p:nvSpPr>
          <p:cNvPr id="17" name="TextovéPole 16"/>
          <p:cNvSpPr txBox="1"/>
          <p:nvPr/>
        </p:nvSpPr>
        <p:spPr>
          <a:xfrm>
            <a:off x="7304836" y="4591262"/>
            <a:ext cx="99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mtClean="0"/>
              <a:t>19 </a:t>
            </a:r>
            <a:r>
              <a:rPr lang="el-GR" smtClean="0"/>
              <a:t>μ</a:t>
            </a:r>
            <a:r>
              <a:rPr lang="cs-CZ" smtClean="0"/>
              <a:t>J</a:t>
            </a:r>
            <a:endParaRPr lang="cs-CZ"/>
          </a:p>
        </p:txBody>
      </p:sp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1685015"/>
              </p:ext>
            </p:extLst>
          </p:nvPr>
        </p:nvGraphicFramePr>
        <p:xfrm>
          <a:off x="2268529" y="3060892"/>
          <a:ext cx="3703638" cy="7646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56" name="Equation" r:id="rId6" imgW="1993680" imgH="419040" progId="Equation.DSMT4">
                  <p:embed/>
                </p:oleObj>
              </mc:Choice>
              <mc:Fallback>
                <p:oleObj name="Equation" r:id="rId6" imgW="199368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29" y="3060892"/>
                        <a:ext cx="3703638" cy="76465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5400"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9" name="Zástupný symbol pro číslo snímku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15</a:t>
            </a:fld>
            <a:endParaRPr lang="cs-CZ"/>
          </a:p>
        </p:txBody>
      </p:sp>
      <p:cxnSp>
        <p:nvCxnSpPr>
          <p:cNvPr id="22" name="Přímá spojnice se šipkou 21"/>
          <p:cNvCxnSpPr/>
          <p:nvPr/>
        </p:nvCxnSpPr>
        <p:spPr>
          <a:xfrm flipV="1">
            <a:off x="5075853" y="2463282"/>
            <a:ext cx="1768853" cy="597611"/>
          </a:xfrm>
          <a:prstGeom prst="straightConnector1">
            <a:avLst/>
          </a:prstGeom>
          <a:ln w="25400">
            <a:solidFill>
              <a:schemeClr val="accent1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2353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 fontScale="90000"/>
          </a:bodyPr>
          <a:lstStyle/>
          <a:p>
            <a:r>
              <a:rPr lang="cs-CZ" sz="3000" smtClean="0"/>
              <a:t>Generation and detection of attosecond electron electron pulse trains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5129" y="1078301"/>
            <a:ext cx="8573621" cy="5865423"/>
          </a:xfrm>
        </p:spPr>
        <p:txBody>
          <a:bodyPr anchor="t">
            <a:normAutofit/>
          </a:bodyPr>
          <a:lstStyle/>
          <a:p>
            <a:pPr>
              <a:buSzPct val="100000"/>
            </a:pPr>
            <a:r>
              <a:rPr lang="cs-CZ" sz="2000" smtClean="0"/>
              <a:t>Sinusoidal modulation of electron energy/longitudinal momentum – ballistic formation of attosecond bunches</a:t>
            </a:r>
          </a:p>
          <a:p>
            <a:pPr>
              <a:buSzPct val="100000"/>
            </a:pPr>
            <a:r>
              <a:rPr lang="cs-CZ" sz="2000" smtClean="0"/>
              <a:t>Detection via a second phase-locked interaction</a:t>
            </a:r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5515" y="3775568"/>
            <a:ext cx="108191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207" y="2265156"/>
            <a:ext cx="6266111" cy="4077946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1273207" y="6349277"/>
            <a:ext cx="6939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smtClean="0"/>
              <a:t>M. Kozák, et al., Phys. Rev. Lett. 120, 103203 (2018).</a:t>
            </a:r>
            <a:endParaRPr lang="cs-CZ" sz="1400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958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 fontScale="90000"/>
          </a:bodyPr>
          <a:lstStyle/>
          <a:p>
            <a:r>
              <a:rPr lang="cs-CZ" sz="3000" smtClean="0"/>
              <a:t>Generation and detection of attosecond electron electron pulse trains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5129" y="1078301"/>
            <a:ext cx="8573621" cy="5865423"/>
          </a:xfrm>
        </p:spPr>
        <p:txBody>
          <a:bodyPr anchor="t">
            <a:normAutofit/>
          </a:bodyPr>
          <a:lstStyle/>
          <a:p>
            <a:pPr>
              <a:spcAft>
                <a:spcPts val="300"/>
              </a:spcAft>
              <a:buSzPct val="100000"/>
            </a:pPr>
            <a:r>
              <a:rPr lang="cs-CZ" sz="2000" smtClean="0"/>
              <a:t>Measured spectrograms clearly reveal phase oscillation</a:t>
            </a:r>
          </a:p>
          <a:p>
            <a:pPr>
              <a:buSzPct val="100000"/>
            </a:pPr>
            <a:r>
              <a:rPr lang="cs-CZ" sz="2000" smtClean="0"/>
              <a:t>The shape of the spectrograms contains information about the state of the electrons in the longitudinal phase space</a:t>
            </a:r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5515" y="3775568"/>
            <a:ext cx="108191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86" y="2211164"/>
            <a:ext cx="5365309" cy="4470144"/>
          </a:xfrm>
          <a:prstGeom prst="rect">
            <a:avLst/>
          </a:prstGeom>
        </p:spPr>
      </p:pic>
      <p:sp>
        <p:nvSpPr>
          <p:cNvPr id="15" name="TextovéPole 14"/>
          <p:cNvSpPr txBox="1"/>
          <p:nvPr/>
        </p:nvSpPr>
        <p:spPr>
          <a:xfrm>
            <a:off x="6100552" y="5213439"/>
            <a:ext cx="30434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smtClean="0"/>
              <a:t>M. Kozák, N. Schönenberger, P. Hommelhoff, </a:t>
            </a:r>
            <a:r>
              <a:rPr lang="en-US" sz="1400" smtClean="0"/>
              <a:t>Ponderomotive </a:t>
            </a:r>
            <a:r>
              <a:rPr lang="cs-CZ" sz="1400" smtClean="0"/>
              <a:t>g</a:t>
            </a:r>
            <a:r>
              <a:rPr lang="en-US" sz="1400" smtClean="0"/>
              <a:t>eneration </a:t>
            </a:r>
            <a:r>
              <a:rPr lang="en-US" sz="1400"/>
              <a:t>and </a:t>
            </a:r>
            <a:r>
              <a:rPr lang="cs-CZ" sz="1400" smtClean="0"/>
              <a:t>d</a:t>
            </a:r>
            <a:r>
              <a:rPr lang="en-US" sz="1400" smtClean="0"/>
              <a:t>etection </a:t>
            </a:r>
            <a:r>
              <a:rPr lang="en-US" sz="1400"/>
              <a:t>of </a:t>
            </a:r>
            <a:r>
              <a:rPr lang="cs-CZ" sz="1400" smtClean="0"/>
              <a:t>a</a:t>
            </a:r>
            <a:r>
              <a:rPr lang="en-US" sz="1400" smtClean="0"/>
              <a:t>ttosecond </a:t>
            </a:r>
            <a:r>
              <a:rPr lang="cs-CZ" sz="1400"/>
              <a:t>f</a:t>
            </a:r>
            <a:r>
              <a:rPr lang="en-US" sz="1400" smtClean="0"/>
              <a:t>ree-</a:t>
            </a:r>
            <a:r>
              <a:rPr lang="cs-CZ" sz="1400" smtClean="0"/>
              <a:t>e</a:t>
            </a:r>
            <a:r>
              <a:rPr lang="en-US" sz="1400" smtClean="0"/>
              <a:t>lectron </a:t>
            </a:r>
            <a:r>
              <a:rPr lang="cs-CZ" sz="1400" smtClean="0"/>
              <a:t>p</a:t>
            </a:r>
            <a:r>
              <a:rPr lang="en-US" sz="1400" smtClean="0"/>
              <a:t>ulse </a:t>
            </a:r>
            <a:r>
              <a:rPr lang="cs-CZ" sz="1400" smtClean="0"/>
              <a:t>t</a:t>
            </a:r>
            <a:r>
              <a:rPr lang="en-US" sz="1400" smtClean="0"/>
              <a:t>rains</a:t>
            </a:r>
            <a:r>
              <a:rPr lang="cs-CZ" sz="1400" smtClean="0"/>
              <a:t>, Phys. Rev. Lett. 120, 103203 (2018).</a:t>
            </a:r>
            <a:endParaRPr lang="cs-CZ" sz="1400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17</a:t>
            </a:fld>
            <a:endParaRPr lang="cs-CZ"/>
          </a:p>
        </p:txBody>
      </p:sp>
      <p:pic>
        <p:nvPicPr>
          <p:cNvPr id="19" name="Obrázek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144" y="1260672"/>
            <a:ext cx="4453420" cy="1724357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145" y="3003827"/>
            <a:ext cx="4453420" cy="1724357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21" name="Obrázek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143" y="4746981"/>
            <a:ext cx="4453421" cy="1724357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22" name="Ovál 21"/>
          <p:cNvSpPr/>
          <p:nvPr/>
        </p:nvSpPr>
        <p:spPr>
          <a:xfrm>
            <a:off x="1838131" y="2504777"/>
            <a:ext cx="662474" cy="36389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4" name="Přímá spojnice se šipkou 23"/>
          <p:cNvCxnSpPr/>
          <p:nvPr/>
        </p:nvCxnSpPr>
        <p:spPr>
          <a:xfrm flipV="1">
            <a:off x="2425959" y="1920208"/>
            <a:ext cx="540129" cy="611233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ál 25"/>
          <p:cNvSpPr/>
          <p:nvPr/>
        </p:nvSpPr>
        <p:spPr>
          <a:xfrm>
            <a:off x="1849697" y="3224377"/>
            <a:ext cx="662474" cy="36389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7" name="Přímá spojnice se šipkou 26"/>
          <p:cNvCxnSpPr/>
          <p:nvPr/>
        </p:nvCxnSpPr>
        <p:spPr>
          <a:xfrm>
            <a:off x="2530833" y="3406324"/>
            <a:ext cx="340069" cy="1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ál 29"/>
          <p:cNvSpPr/>
          <p:nvPr/>
        </p:nvSpPr>
        <p:spPr>
          <a:xfrm>
            <a:off x="1872261" y="3953420"/>
            <a:ext cx="662474" cy="36389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31" name="Přímá spojnice se šipkou 30"/>
          <p:cNvCxnSpPr/>
          <p:nvPr/>
        </p:nvCxnSpPr>
        <p:spPr>
          <a:xfrm>
            <a:off x="2523169" y="4237486"/>
            <a:ext cx="854513" cy="889648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7442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 animBg="1"/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 fontScale="90000"/>
          </a:bodyPr>
          <a:lstStyle/>
          <a:p>
            <a:r>
              <a:rPr lang="cs-CZ" sz="3000" smtClean="0"/>
              <a:t>Generation and detection of attosecond electron electron pulse trains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5129" y="1078301"/>
            <a:ext cx="8573621" cy="5865423"/>
          </a:xfrm>
        </p:spPr>
        <p:txBody>
          <a:bodyPr anchor="t">
            <a:normAutofit/>
          </a:bodyPr>
          <a:lstStyle/>
          <a:p>
            <a:pPr>
              <a:spcAft>
                <a:spcPts val="300"/>
              </a:spcAft>
              <a:buSzPct val="100000"/>
            </a:pPr>
            <a:r>
              <a:rPr lang="cs-CZ" sz="2000" smtClean="0"/>
              <a:t>Measured spectrograms clearly reveal phase oscillation</a:t>
            </a:r>
          </a:p>
          <a:p>
            <a:pPr>
              <a:buSzPct val="100000"/>
            </a:pPr>
            <a:r>
              <a:rPr lang="cs-CZ" sz="2000" smtClean="0"/>
              <a:t>The shape of the spectrograms contains information about the state of the electrons in the longitudinal phase space</a:t>
            </a:r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5515" y="3775568"/>
            <a:ext cx="108191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86" y="2211164"/>
            <a:ext cx="5365309" cy="4470144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080" y="2211164"/>
            <a:ext cx="2899731" cy="2029142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6038080" y="4213412"/>
            <a:ext cx="30577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smtClean="0"/>
              <a:t>Phase shift between energy minima and maxima (dashed lines) in the spectrograms. </a:t>
            </a:r>
            <a:endParaRPr lang="cs-CZ" sz="1600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18</a:t>
            </a:fld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6100552" y="5213439"/>
            <a:ext cx="30434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smtClean="0"/>
              <a:t>M. Kozák, N. Schönenberger, P. Hommelhoff, </a:t>
            </a:r>
            <a:r>
              <a:rPr lang="en-US" sz="1400" smtClean="0"/>
              <a:t>Ponderomotive </a:t>
            </a:r>
            <a:r>
              <a:rPr lang="cs-CZ" sz="1400" smtClean="0"/>
              <a:t>g</a:t>
            </a:r>
            <a:r>
              <a:rPr lang="en-US" sz="1400" smtClean="0"/>
              <a:t>eneration </a:t>
            </a:r>
            <a:r>
              <a:rPr lang="en-US" sz="1400"/>
              <a:t>and </a:t>
            </a:r>
            <a:r>
              <a:rPr lang="cs-CZ" sz="1400" smtClean="0"/>
              <a:t>d</a:t>
            </a:r>
            <a:r>
              <a:rPr lang="en-US" sz="1400" smtClean="0"/>
              <a:t>etection </a:t>
            </a:r>
            <a:r>
              <a:rPr lang="en-US" sz="1400"/>
              <a:t>of </a:t>
            </a:r>
            <a:r>
              <a:rPr lang="cs-CZ" sz="1400" smtClean="0"/>
              <a:t>a</a:t>
            </a:r>
            <a:r>
              <a:rPr lang="en-US" sz="1400" smtClean="0"/>
              <a:t>ttosecond </a:t>
            </a:r>
            <a:r>
              <a:rPr lang="cs-CZ" sz="1400"/>
              <a:t>f</a:t>
            </a:r>
            <a:r>
              <a:rPr lang="en-US" sz="1400" smtClean="0"/>
              <a:t>ree-</a:t>
            </a:r>
            <a:r>
              <a:rPr lang="cs-CZ" sz="1400" smtClean="0"/>
              <a:t>e</a:t>
            </a:r>
            <a:r>
              <a:rPr lang="en-US" sz="1400" smtClean="0"/>
              <a:t>lectron </a:t>
            </a:r>
            <a:r>
              <a:rPr lang="cs-CZ" sz="1400" smtClean="0"/>
              <a:t>p</a:t>
            </a:r>
            <a:r>
              <a:rPr lang="en-US" sz="1400" smtClean="0"/>
              <a:t>ulse </a:t>
            </a:r>
            <a:r>
              <a:rPr lang="cs-CZ" sz="1400" smtClean="0"/>
              <a:t>t</a:t>
            </a:r>
            <a:r>
              <a:rPr lang="en-US" sz="1400" smtClean="0"/>
              <a:t>rains</a:t>
            </a:r>
            <a:r>
              <a:rPr lang="cs-CZ" sz="1400" smtClean="0"/>
              <a:t>, Phys. Rev. Lett. 120, 103203 (2018).</a:t>
            </a:r>
            <a:endParaRPr lang="cs-CZ" sz="140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5011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/>
          </a:bodyPr>
          <a:lstStyle/>
          <a:p>
            <a:r>
              <a:rPr lang="cs-CZ" sz="3000" smtClean="0"/>
              <a:t>Conclusions </a:t>
            </a:r>
            <a:r>
              <a:rPr lang="en-GB" sz="3000" smtClean="0"/>
              <a:t>&amp;</a:t>
            </a:r>
            <a:r>
              <a:rPr lang="cs-CZ" sz="3000" smtClean="0"/>
              <a:t> outlook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3" y="1078301"/>
            <a:ext cx="8307238" cy="5865423"/>
          </a:xfrm>
        </p:spPr>
        <p:txBody>
          <a:bodyPr anchor="t">
            <a:normAutofit/>
          </a:bodyPr>
          <a:lstStyle/>
          <a:p>
            <a:pPr>
              <a:buSzPct val="100000"/>
            </a:pPr>
            <a:r>
              <a:rPr lang="cs-CZ" sz="2000"/>
              <a:t>New powerful technique for </a:t>
            </a:r>
            <a:r>
              <a:rPr lang="cs-CZ" sz="2000" b="1"/>
              <a:t>periodic energy modulation of the electrons by their interaction with ponderomotive potential of an optical </a:t>
            </a:r>
            <a:r>
              <a:rPr lang="cs-CZ" sz="2000" b="1" smtClean="0"/>
              <a:t>travelling wave</a:t>
            </a:r>
            <a:r>
              <a:rPr lang="cs-CZ" sz="2000" smtClean="0"/>
              <a:t> </a:t>
            </a:r>
            <a:r>
              <a:rPr lang="cs-CZ" sz="2000"/>
              <a:t>produced by two laser pulses at different frequencies in vacuum was developed and demonstrated</a:t>
            </a:r>
          </a:p>
          <a:p>
            <a:pPr>
              <a:buSzPct val="100000"/>
            </a:pPr>
            <a:endParaRPr lang="cs-CZ" sz="2000" smtClean="0"/>
          </a:p>
          <a:p>
            <a:pPr>
              <a:buSzPct val="100000"/>
            </a:pPr>
            <a:endParaRPr lang="cs-CZ" sz="2000"/>
          </a:p>
          <a:p>
            <a:pPr>
              <a:buSzPct val="100000"/>
            </a:pPr>
            <a:endParaRPr lang="cs-CZ" sz="2000" smtClean="0"/>
          </a:p>
          <a:p>
            <a:pPr>
              <a:buSzPct val="100000"/>
            </a:pPr>
            <a:endParaRPr lang="cs-CZ" sz="2000"/>
          </a:p>
          <a:p>
            <a:pPr>
              <a:buSzPct val="100000"/>
            </a:pPr>
            <a:endParaRPr lang="cs-CZ" sz="2000" smtClean="0"/>
          </a:p>
          <a:p>
            <a:pPr>
              <a:buSzPct val="100000"/>
            </a:pPr>
            <a:r>
              <a:rPr lang="cs-CZ" sz="2000" smtClean="0"/>
              <a:t>Strong energy modulation of up to 50% of the initial electron energy observed</a:t>
            </a:r>
          </a:p>
          <a:p>
            <a:pPr>
              <a:buSzPct val="100000"/>
            </a:pPr>
            <a:r>
              <a:rPr lang="cs-CZ" sz="2000" smtClean="0"/>
              <a:t>High acceleration gradient of </a:t>
            </a:r>
            <a:r>
              <a:rPr lang="en-GB" sz="2000" b="1" i="1" smtClean="0"/>
              <a:t>G</a:t>
            </a:r>
            <a:r>
              <a:rPr lang="en-GB" sz="2000" b="1" baseline="-25000" smtClean="0"/>
              <a:t>p</a:t>
            </a:r>
            <a:r>
              <a:rPr lang="en-GB" sz="2000" smtClean="0"/>
              <a:t>=</a:t>
            </a:r>
            <a:r>
              <a:rPr lang="en-GB" sz="2000" b="1" smtClean="0"/>
              <a:t>2.2±0.2 </a:t>
            </a:r>
            <a:r>
              <a:rPr lang="en-GB" sz="2000" b="1"/>
              <a:t>GeV/m </a:t>
            </a:r>
            <a:r>
              <a:rPr lang="cs-CZ" sz="2000" smtClean="0"/>
              <a:t>reached in the sub-relativistic field regime</a:t>
            </a:r>
          </a:p>
          <a:p>
            <a:pPr marL="0" indent="0">
              <a:buNone/>
            </a:pPr>
            <a:endParaRPr lang="cs-CZ" sz="2000" smtClean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7480" y="2443463"/>
            <a:ext cx="3399347" cy="2029925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097" y="2644588"/>
            <a:ext cx="3303993" cy="1578471"/>
          </a:xfrm>
          <a:prstGeom prst="rect">
            <a:avLst/>
          </a:prstGeom>
        </p:spPr>
      </p:pic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815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/>
          </a:bodyPr>
          <a:lstStyle/>
          <a:p>
            <a:r>
              <a:rPr lang="cs-CZ" sz="3000" smtClean="0"/>
              <a:t>Motivation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3" y="1017917"/>
            <a:ext cx="8358996" cy="5986732"/>
          </a:xfrm>
        </p:spPr>
        <p:txBody>
          <a:bodyPr anchor="t">
            <a:normAutofit/>
          </a:bodyPr>
          <a:lstStyle/>
          <a:p>
            <a:r>
              <a:rPr lang="cs-CZ" sz="2000" smtClean="0"/>
              <a:t>Pulsed electron beams for imaging with both </a:t>
            </a:r>
            <a:r>
              <a:rPr lang="cs-CZ" sz="2000" b="1" smtClean="0"/>
              <a:t>high temporal and high spatial resolution</a:t>
            </a:r>
          </a:p>
          <a:p>
            <a:endParaRPr lang="cs-CZ" sz="2000" smtClean="0"/>
          </a:p>
          <a:p>
            <a:endParaRPr lang="cs-CZ" sz="2000" smtClean="0"/>
          </a:p>
          <a:p>
            <a:endParaRPr lang="cs-CZ" sz="2000" smtClean="0"/>
          </a:p>
          <a:p>
            <a:endParaRPr lang="cs-CZ" sz="2000" smtClean="0"/>
          </a:p>
          <a:p>
            <a:endParaRPr lang="cs-CZ" sz="2000" smtClean="0"/>
          </a:p>
          <a:p>
            <a:endParaRPr lang="cs-CZ" sz="1000" smtClean="0"/>
          </a:p>
          <a:p>
            <a:pPr marL="0" indent="0">
              <a:buNone/>
            </a:pPr>
            <a:r>
              <a:rPr lang="cs-CZ" sz="2000" smtClean="0"/>
              <a:t>de Broglie wavelength:</a:t>
            </a:r>
          </a:p>
          <a:p>
            <a:endParaRPr lang="cs-CZ" sz="2000" smtClean="0"/>
          </a:p>
          <a:p>
            <a:r>
              <a:rPr lang="cs-CZ" sz="2000" smtClean="0"/>
              <a:t>Temporal resolution limited due to dispersion of electrons in vacuum</a:t>
            </a:r>
          </a:p>
          <a:p>
            <a:r>
              <a:rPr lang="cs-CZ" sz="2000" smtClean="0"/>
              <a:t>Solution: Control of momentum of electrons accelerated to  1-300 keV (typical energies in electron microscopy) using short laser pulses </a:t>
            </a:r>
            <a:r>
              <a:rPr lang="cs-CZ" sz="2000" smtClean="0">
                <a:sym typeface="Wingdings" panose="05000000000000000000" pitchFamily="2" charset="2"/>
              </a:rPr>
              <a:t></a:t>
            </a:r>
            <a:r>
              <a:rPr lang="cs-CZ" sz="2000" b="1" smtClean="0"/>
              <a:t> Generation of electron pulses with attosecond durations</a:t>
            </a:r>
          </a:p>
          <a:p>
            <a:pPr marL="0" indent="0">
              <a:buNone/>
            </a:pPr>
            <a:endParaRPr lang="cs-CZ" sz="2000" smtClean="0"/>
          </a:p>
          <a:p>
            <a:pPr marL="0" indent="0">
              <a:buNone/>
            </a:pPr>
            <a:endParaRPr lang="cs-CZ" sz="200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12" y="1820174"/>
            <a:ext cx="3217465" cy="2131338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9456" y="3152457"/>
            <a:ext cx="4325160" cy="1372681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9911" y="1457158"/>
            <a:ext cx="3943424" cy="1695300"/>
          </a:xfrm>
          <a:prstGeom prst="rect">
            <a:avLst/>
          </a:prstGeom>
        </p:spPr>
      </p:pic>
      <p:sp>
        <p:nvSpPr>
          <p:cNvPr id="14" name="Obdélník 13"/>
          <p:cNvSpPr/>
          <p:nvPr/>
        </p:nvSpPr>
        <p:spPr>
          <a:xfrm>
            <a:off x="4129456" y="4525138"/>
            <a:ext cx="63404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smtClean="0">
                <a:solidFill>
                  <a:prstClr val="black"/>
                </a:solidFill>
              </a:rPr>
              <a:t>P. Baum, Chem. Phys. 423, 55 (2013), PNAS 107, 19714 (2010).</a:t>
            </a:r>
            <a:endParaRPr lang="cs-CZ" sz="1400">
              <a:solidFill>
                <a:prstClr val="black"/>
              </a:solidFill>
            </a:endParaRPr>
          </a:p>
        </p:txBody>
      </p:sp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8246951"/>
              </p:ext>
            </p:extLst>
          </p:nvPr>
        </p:nvGraphicFramePr>
        <p:xfrm>
          <a:off x="737369" y="4577030"/>
          <a:ext cx="1624012" cy="346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19" name="Equation" r:id="rId7" imgW="952200" imgH="203040" progId="Equation.DSMT4">
                  <p:embed/>
                </p:oleObj>
              </mc:Choice>
              <mc:Fallback>
                <p:oleObj name="Equation" r:id="rId7" imgW="9522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37369" y="4577030"/>
                        <a:ext cx="1624012" cy="3460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Obdélník 12"/>
          <p:cNvSpPr/>
          <p:nvPr/>
        </p:nvSpPr>
        <p:spPr>
          <a:xfrm>
            <a:off x="737369" y="3950993"/>
            <a:ext cx="63404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smtClean="0">
                <a:solidFill>
                  <a:prstClr val="black"/>
                </a:solidFill>
              </a:rPr>
              <a:t>S. Chen, et al., PNAS 102, 8854 (2005).</a:t>
            </a:r>
            <a:endParaRPr lang="cs-CZ" sz="1400">
              <a:solidFill>
                <a:prstClr val="black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176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/>
          </a:bodyPr>
          <a:lstStyle/>
          <a:p>
            <a:r>
              <a:rPr lang="cs-CZ" sz="3000" smtClean="0"/>
              <a:t>Conclusions </a:t>
            </a:r>
            <a:r>
              <a:rPr lang="en-GB" sz="3000" smtClean="0"/>
              <a:t>&amp;</a:t>
            </a:r>
            <a:r>
              <a:rPr lang="cs-CZ" sz="3000" smtClean="0"/>
              <a:t> outlook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2" y="1078301"/>
            <a:ext cx="8341745" cy="5865423"/>
          </a:xfrm>
        </p:spPr>
        <p:txBody>
          <a:bodyPr anchor="t">
            <a:normAutofit/>
          </a:bodyPr>
          <a:lstStyle/>
          <a:p>
            <a:pPr>
              <a:buSzPct val="100000"/>
            </a:pPr>
            <a:r>
              <a:rPr lang="cs-CZ" sz="2000" smtClean="0"/>
              <a:t>New powerful technique for </a:t>
            </a:r>
            <a:r>
              <a:rPr lang="cs-CZ" sz="2000" b="1" smtClean="0"/>
              <a:t>periodic energy modulation of the electrons by their interaction with ponderomotive potential of an optical travelling wave</a:t>
            </a:r>
            <a:r>
              <a:rPr lang="cs-CZ" sz="2000" smtClean="0"/>
              <a:t> produced by two laser pulses at different frequencies in vacuum was developed and demonstrated</a:t>
            </a:r>
          </a:p>
          <a:p>
            <a:pPr>
              <a:buSzPct val="100000"/>
            </a:pPr>
            <a:r>
              <a:rPr lang="cs-CZ" sz="2000" b="1" smtClean="0"/>
              <a:t>Attosecond electron pulse train generation and detection </a:t>
            </a:r>
            <a:r>
              <a:rPr lang="cs-CZ" sz="2000" smtClean="0"/>
              <a:t>was experimentally demonstrated</a:t>
            </a:r>
          </a:p>
          <a:p>
            <a:pPr>
              <a:buSzPct val="100000"/>
            </a:pPr>
            <a:endParaRPr lang="cs-CZ" sz="2000"/>
          </a:p>
          <a:p>
            <a:pPr>
              <a:buSzPct val="100000"/>
            </a:pPr>
            <a:endParaRPr lang="cs-CZ" sz="2000" smtClean="0"/>
          </a:p>
          <a:p>
            <a:pPr>
              <a:buSzPct val="100000"/>
            </a:pPr>
            <a:endParaRPr lang="cs-CZ" sz="2000"/>
          </a:p>
          <a:p>
            <a:pPr>
              <a:buSzPct val="100000"/>
            </a:pPr>
            <a:endParaRPr lang="cs-CZ" sz="2000" smtClean="0"/>
          </a:p>
          <a:p>
            <a:pPr>
              <a:buSzPct val="100000"/>
            </a:pPr>
            <a:endParaRPr lang="cs-CZ" sz="2000"/>
          </a:p>
          <a:p>
            <a:pPr>
              <a:buSzPct val="100000"/>
            </a:pPr>
            <a:r>
              <a:rPr lang="cs-CZ" sz="2000" smtClean="0"/>
              <a:t>Duration of individual pulses below 300 as</a:t>
            </a:r>
          </a:p>
          <a:p>
            <a:pPr>
              <a:buSzPct val="100000"/>
            </a:pPr>
            <a:r>
              <a:rPr lang="cs-CZ" sz="2000" b="1" smtClean="0"/>
              <a:t>Attosecond pulse trains are available for ultrafast imaging experiments</a:t>
            </a:r>
            <a:endParaRPr lang="cs-CZ" sz="2000" b="1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pPr marL="0" indent="0">
              <a:buNone/>
            </a:pPr>
            <a:endParaRPr lang="cs-CZ" sz="2000" smtClean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83" y="3334870"/>
            <a:ext cx="2994382" cy="1948725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466" y="3057955"/>
            <a:ext cx="2671333" cy="2225640"/>
          </a:xfrm>
          <a:prstGeom prst="rect">
            <a:avLst/>
          </a:prstGeom>
        </p:spPr>
      </p:pic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553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/>
          </a:bodyPr>
          <a:lstStyle/>
          <a:p>
            <a:r>
              <a:rPr lang="cs-CZ" sz="3000"/>
              <a:t>Conclusions </a:t>
            </a:r>
            <a:r>
              <a:rPr lang="en-GB" sz="3000"/>
              <a:t>&amp;</a:t>
            </a:r>
            <a:r>
              <a:rPr lang="cs-CZ" sz="3000"/>
              <a:t> outlook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3" y="1078301"/>
            <a:ext cx="8175981" cy="5865423"/>
          </a:xfrm>
        </p:spPr>
        <p:txBody>
          <a:bodyPr anchor="t">
            <a:normAutofit/>
          </a:bodyPr>
          <a:lstStyle/>
          <a:p>
            <a:pPr>
              <a:buSzPct val="100000"/>
            </a:pPr>
            <a:r>
              <a:rPr lang="cs-CZ" sz="2000" smtClean="0"/>
              <a:t>Generation of isolated attosecond electron pulses</a:t>
            </a:r>
          </a:p>
          <a:p>
            <a:pPr marL="0" indent="0">
              <a:buNone/>
            </a:pPr>
            <a:endParaRPr lang="cs-CZ" sz="200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33" y="1677792"/>
            <a:ext cx="5629072" cy="3673292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982133" y="5351084"/>
            <a:ext cx="5522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/>
              <a:t>M. Kozák, </a:t>
            </a:r>
            <a:r>
              <a:rPr lang="cs-CZ" sz="1400" smtClean="0"/>
              <a:t>et al., </a:t>
            </a:r>
            <a:r>
              <a:rPr lang="cs-CZ" sz="1400"/>
              <a:t>Phys. Rev. Lett. 120, 103203 (2018</a:t>
            </a:r>
            <a:r>
              <a:rPr lang="cs-CZ" sz="1400" smtClean="0"/>
              <a:t>).</a:t>
            </a:r>
            <a:endParaRPr lang="cs-CZ" sz="1400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93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/>
          </a:bodyPr>
          <a:lstStyle/>
          <a:p>
            <a:r>
              <a:rPr lang="cs-CZ" sz="3000"/>
              <a:t>Conclusions </a:t>
            </a:r>
            <a:r>
              <a:rPr lang="en-GB" sz="3000"/>
              <a:t>&amp;</a:t>
            </a:r>
            <a:r>
              <a:rPr lang="cs-CZ" sz="3000"/>
              <a:t> outlook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3" y="1078301"/>
            <a:ext cx="8175981" cy="5865423"/>
          </a:xfrm>
        </p:spPr>
        <p:txBody>
          <a:bodyPr anchor="t">
            <a:normAutofit/>
          </a:bodyPr>
          <a:lstStyle/>
          <a:p>
            <a:pPr>
              <a:buSzPct val="100000"/>
            </a:pPr>
            <a:r>
              <a:rPr lang="cs-CZ" sz="2000" smtClean="0"/>
              <a:t>Ponderomotive acceleration possible using chirped pulses</a:t>
            </a:r>
          </a:p>
        </p:txBody>
      </p:sp>
      <p:sp>
        <p:nvSpPr>
          <p:cNvPr id="12" name="Zástupný symbol pro zápatí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3" name="Zástupný symbol pro číslo snímku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22</a:t>
            </a:fld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285" y="1523770"/>
            <a:ext cx="6631408" cy="4600985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1096285" y="6154926"/>
            <a:ext cx="5522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smtClean="0"/>
              <a:t>M. Kozák, </a:t>
            </a:r>
            <a:r>
              <a:rPr lang="en-US" sz="1400" smtClean="0"/>
              <a:t>J</a:t>
            </a:r>
            <a:r>
              <a:rPr lang="en-US" sz="1400"/>
              <a:t>. Phys. B: At. Mol. Opt. Phys. </a:t>
            </a:r>
            <a:r>
              <a:rPr lang="en-US" sz="1400" smtClean="0"/>
              <a:t>48</a:t>
            </a:r>
            <a:r>
              <a:rPr lang="cs-CZ" sz="1400" smtClean="0"/>
              <a:t>,</a:t>
            </a:r>
            <a:r>
              <a:rPr lang="en-US" sz="1400" smtClean="0"/>
              <a:t> 195601</a:t>
            </a:r>
            <a:r>
              <a:rPr lang="cs-CZ" sz="1400" smtClean="0"/>
              <a:t> (2015).</a:t>
            </a:r>
            <a:endParaRPr lang="cs-CZ" sz="1400"/>
          </a:p>
        </p:txBody>
      </p:sp>
    </p:spTree>
    <p:extLst>
      <p:ext uri="{BB962C8B-B14F-4D97-AF65-F5344CB8AC3E}">
        <p14:creationId xmlns:p14="http://schemas.microsoft.com/office/powerpoint/2010/main" val="18660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/>
          </a:bodyPr>
          <a:lstStyle/>
          <a:p>
            <a:r>
              <a:rPr lang="cs-CZ" sz="3000"/>
              <a:t>Conclusions </a:t>
            </a:r>
            <a:r>
              <a:rPr lang="en-GB" sz="3000"/>
              <a:t>&amp;</a:t>
            </a:r>
            <a:r>
              <a:rPr lang="cs-CZ" sz="3000"/>
              <a:t> outlook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3" y="1078301"/>
            <a:ext cx="8175981" cy="5865423"/>
          </a:xfrm>
        </p:spPr>
        <p:txBody>
          <a:bodyPr anchor="t">
            <a:normAutofit/>
          </a:bodyPr>
          <a:lstStyle/>
          <a:p>
            <a:pPr>
              <a:buSzPct val="100000"/>
            </a:pPr>
            <a:r>
              <a:rPr lang="cs-CZ" sz="2000" smtClean="0"/>
              <a:t>Higher-order nonlinear scattering of electrons at an optical standing wave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85" y="1633036"/>
            <a:ext cx="4044926" cy="402858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084" y="1633035"/>
            <a:ext cx="4162869" cy="4028583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551248" y="5661618"/>
            <a:ext cx="8428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smtClean="0"/>
              <a:t>M. Kozák, </a:t>
            </a:r>
            <a:r>
              <a:rPr lang="en-US" sz="1400"/>
              <a:t>Nonlinear inelastic scattering of electrons at an optical standing </a:t>
            </a:r>
            <a:r>
              <a:rPr lang="en-US" sz="1400" smtClean="0"/>
              <a:t>wave</a:t>
            </a:r>
            <a:r>
              <a:rPr lang="cs-CZ" sz="1400" smtClean="0"/>
              <a:t>, Phys. Rev. A </a:t>
            </a:r>
            <a:r>
              <a:rPr lang="cs-CZ" sz="1400"/>
              <a:t>98, 013407 (2018</a:t>
            </a:r>
            <a:r>
              <a:rPr lang="cs-CZ" sz="1400" smtClean="0"/>
              <a:t>).</a:t>
            </a:r>
            <a:endParaRPr lang="cs-CZ" sz="1400"/>
          </a:p>
        </p:txBody>
      </p:sp>
      <p:sp>
        <p:nvSpPr>
          <p:cNvPr id="12" name="Zástupný symbol pro zápatí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3" name="Zástupný symbol pro číslo snímku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954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Gruppenbild Juni 201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894" b="1611"/>
          <a:stretch/>
        </p:blipFill>
        <p:spPr bwMode="auto">
          <a:xfrm>
            <a:off x="2471698" y="254449"/>
            <a:ext cx="4975387" cy="343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4624" y="-581265"/>
            <a:ext cx="8229600" cy="533400"/>
          </a:xfrm>
        </p:spPr>
        <p:txBody>
          <a:bodyPr>
            <a:normAutofit fontScale="90000"/>
          </a:bodyPr>
          <a:lstStyle/>
          <a:p>
            <a:pPr>
              <a:tabLst>
                <a:tab pos="1257300" algn="l"/>
              </a:tabLst>
              <a:defRPr/>
            </a:pPr>
            <a:r>
              <a:rPr lang="en-US" b="1" dirty="0" smtClean="0">
                <a:solidFill>
                  <a:srgbClr val="339933"/>
                </a:solidFill>
                <a:effectLst/>
              </a:rPr>
              <a:t>FAU</a:t>
            </a:r>
            <a:r>
              <a:rPr lang="en-US" b="1" dirty="0">
                <a:solidFill>
                  <a:srgbClr val="339933"/>
                </a:solidFill>
                <a:effectLst/>
              </a:rPr>
              <a:t>s</a:t>
            </a:r>
            <a:r>
              <a:rPr lang="en-US" b="1" dirty="0" smtClean="0">
                <a:solidFill>
                  <a:srgbClr val="339933"/>
                </a:solidFill>
                <a:effectLst/>
              </a:rPr>
              <a:t> </a:t>
            </a:r>
            <a:r>
              <a:rPr lang="en-US" b="1" dirty="0" err="1" smtClean="0">
                <a:solidFill>
                  <a:srgbClr val="339933"/>
                </a:solidFill>
                <a:effectLst/>
              </a:rPr>
              <a:t>Lehrstuhl</a:t>
            </a:r>
            <a:r>
              <a:rPr lang="en-US" b="1" dirty="0" smtClean="0">
                <a:solidFill>
                  <a:srgbClr val="339933"/>
                </a:solidFill>
                <a:effectLst/>
              </a:rPr>
              <a:t> </a:t>
            </a:r>
            <a:r>
              <a:rPr lang="en-US" b="1" dirty="0" err="1" smtClean="0">
                <a:solidFill>
                  <a:srgbClr val="339933"/>
                </a:solidFill>
                <a:effectLst/>
              </a:rPr>
              <a:t>für</a:t>
            </a:r>
            <a:r>
              <a:rPr lang="en-US" b="1" dirty="0" smtClean="0">
                <a:solidFill>
                  <a:srgbClr val="339933"/>
                </a:solidFill>
                <a:effectLst/>
              </a:rPr>
              <a:t> </a:t>
            </a:r>
            <a:r>
              <a:rPr lang="en-US" b="1" dirty="0" err="1" smtClean="0">
                <a:solidFill>
                  <a:srgbClr val="339933"/>
                </a:solidFill>
                <a:effectLst/>
              </a:rPr>
              <a:t>Laserphysik</a:t>
            </a:r>
            <a:endParaRPr lang="en-US" b="1" dirty="0">
              <a:solidFill>
                <a:srgbClr val="339933"/>
              </a:solidFill>
              <a:effectLst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887739" y="2982847"/>
            <a:ext cx="326101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Partners/</a:t>
            </a:r>
          </a:p>
          <a:p>
            <a:pPr algn="r"/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collaborations: </a:t>
            </a:r>
          </a:p>
          <a:p>
            <a:pPr algn="r"/>
            <a:r>
              <a:rPr lang="en-US" sz="1600" dirty="0" smtClean="0">
                <a:latin typeface="Calibri" pitchFamily="34" charset="0"/>
                <a:cs typeface="Calibri" pitchFamily="34" charset="0"/>
              </a:rPr>
              <a:t>QEM collaboration</a:t>
            </a:r>
          </a:p>
          <a:p>
            <a:pPr algn="r"/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ACHIP collaboration</a:t>
            </a:r>
          </a:p>
          <a:p>
            <a:pPr algn="r"/>
            <a:r>
              <a:rPr lang="en-US" sz="1600" dirty="0" smtClean="0">
                <a:latin typeface="Calibri" pitchFamily="34" charset="0"/>
                <a:cs typeface="Calibri" pitchFamily="34" charset="0"/>
              </a:rPr>
              <a:t>D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Bykov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, P. Russell, MPL</a:t>
            </a:r>
          </a:p>
          <a:p>
            <a:pPr algn="r"/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R</a:t>
            </a:r>
            <a:r>
              <a:rPr lang="en-US" sz="1600" b="1" dirty="0">
                <a:latin typeface="Calibri" pitchFamily="34" charset="0"/>
                <a:cs typeface="Calibri" pitchFamily="34" charset="0"/>
              </a:rPr>
              <a:t>. L. 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Byer + coll., </a:t>
            </a:r>
            <a:r>
              <a:rPr lang="en-US" sz="1600" b="1" dirty="0">
                <a:latin typeface="Calibri" pitchFamily="34" charset="0"/>
                <a:cs typeface="Calibri" pitchFamily="34" charset="0"/>
              </a:rPr>
              <a:t>Stanford / 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SLAC</a:t>
            </a:r>
          </a:p>
          <a:p>
            <a:pPr algn="r"/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I. </a:t>
            </a:r>
            <a:r>
              <a:rPr lang="en-US" sz="1600" b="1" dirty="0" err="1" smtClean="0">
                <a:latin typeface="Calibri" pitchFamily="34" charset="0"/>
                <a:cs typeface="Calibri" pitchFamily="34" charset="0"/>
              </a:rPr>
              <a:t>Hartl</a:t>
            </a:r>
            <a:r>
              <a:rPr lang="en-US" sz="1600" b="1" dirty="0">
                <a:latin typeface="Calibri" pitchFamily="34" charset="0"/>
                <a:cs typeface="Calibri" pitchFamily="34" charset="0"/>
              </a:rPr>
              <a:t>, F. </a:t>
            </a:r>
            <a:r>
              <a:rPr lang="en-US" sz="1600" b="1" dirty="0" err="1">
                <a:latin typeface="Calibri" pitchFamily="34" charset="0"/>
                <a:cs typeface="Calibri" pitchFamily="34" charset="0"/>
              </a:rPr>
              <a:t>Kärtner</a:t>
            </a:r>
            <a:r>
              <a:rPr lang="en-US" sz="1600" b="1" dirty="0">
                <a:latin typeface="Calibri" pitchFamily="34" charset="0"/>
                <a:cs typeface="Calibri" pitchFamily="34" charset="0"/>
              </a:rPr>
              <a:t>, R. </a:t>
            </a:r>
            <a:r>
              <a:rPr lang="en-US" sz="1600" b="1" dirty="0" err="1">
                <a:latin typeface="Calibri" pitchFamily="34" charset="0"/>
                <a:cs typeface="Calibri" pitchFamily="34" charset="0"/>
              </a:rPr>
              <a:t>Aßmann</a:t>
            </a:r>
            <a:r>
              <a:rPr lang="en-US" sz="1600" b="1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DESY</a:t>
            </a:r>
          </a:p>
          <a:p>
            <a:pPr algn="r"/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R</a:t>
            </a:r>
            <a:r>
              <a:rPr lang="en-US" sz="1600" b="1" dirty="0">
                <a:latin typeface="Calibri" pitchFamily="34" charset="0"/>
                <a:cs typeface="Calibri" pitchFamily="34" charset="0"/>
              </a:rPr>
              <a:t>. </a:t>
            </a:r>
            <a:r>
              <a:rPr lang="en-US" sz="1600" b="1" dirty="0" err="1">
                <a:latin typeface="Calibri" pitchFamily="34" charset="0"/>
                <a:cs typeface="Calibri" pitchFamily="34" charset="0"/>
              </a:rPr>
              <a:t>Holzwarth</a:t>
            </a:r>
            <a:r>
              <a:rPr lang="en-US" sz="1600" b="1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600" b="1" dirty="0" err="1" smtClean="0">
                <a:latin typeface="Calibri" pitchFamily="34" charset="0"/>
                <a:cs typeface="Calibri" pitchFamily="34" charset="0"/>
              </a:rPr>
              <a:t>MenloSystems</a:t>
            </a:r>
            <a:endParaRPr lang="en-US" sz="1600" b="1" dirty="0">
              <a:latin typeface="Calibri" pitchFamily="34" charset="0"/>
              <a:cs typeface="Calibri" pitchFamily="34" charset="0"/>
            </a:endParaRPr>
          </a:p>
          <a:p>
            <a:pPr algn="r"/>
            <a:r>
              <a:rPr lang="en-US" sz="1600" dirty="0" smtClean="0">
                <a:latin typeface="Calibri" pitchFamily="34" charset="0"/>
                <a:cs typeface="Calibri" pitchFamily="34" charset="0"/>
              </a:rPr>
              <a:t>Chr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 Lemell, 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J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 Burgdörfer, 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TU Vienna</a:t>
            </a:r>
          </a:p>
          <a:p>
            <a:pPr algn="r"/>
            <a:r>
              <a:rPr lang="en-US" sz="1600" dirty="0" smtClean="0">
                <a:latin typeface="Calibri" pitchFamily="34" charset="0"/>
                <a:cs typeface="Calibri" pitchFamily="34" charset="0"/>
              </a:rPr>
              <a:t>M. Kling, F. Krausz, LMU/MPQ</a:t>
            </a:r>
          </a:p>
          <a:p>
            <a:pPr algn="r"/>
            <a:r>
              <a:rPr lang="en-US" sz="1600" dirty="0" smtClean="0">
                <a:latin typeface="Calibri" pitchFamily="34" charset="0"/>
                <a:cs typeface="Calibri" pitchFamily="34" charset="0"/>
              </a:rPr>
              <a:t>G. G. Paulus, Jena</a:t>
            </a:r>
          </a:p>
          <a:p>
            <a:pPr algn="r"/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J. </a:t>
            </a:r>
            <a:r>
              <a:rPr lang="en-US" sz="1600" b="1" dirty="0" err="1" smtClean="0">
                <a:latin typeface="Calibri" pitchFamily="34" charset="0"/>
                <a:cs typeface="Calibri" pitchFamily="34" charset="0"/>
              </a:rPr>
              <a:t>Rosenzweig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, P. </a:t>
            </a:r>
            <a:r>
              <a:rPr lang="en-US" sz="1600" b="1" dirty="0" err="1" smtClean="0">
                <a:latin typeface="Calibri" pitchFamily="34" charset="0"/>
                <a:cs typeface="Calibri" pitchFamily="34" charset="0"/>
              </a:rPr>
              <a:t>Musumeci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, UCLA</a:t>
            </a:r>
          </a:p>
          <a:p>
            <a:pPr algn="r"/>
            <a:r>
              <a:rPr lang="en-US" sz="1600" dirty="0" smtClean="0">
                <a:latin typeface="Calibri" pitchFamily="34" charset="0"/>
                <a:cs typeface="Calibri" pitchFamily="34" charset="0"/>
              </a:rPr>
              <a:t>M. Stockman, Georgia State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9501835" y="298745"/>
            <a:ext cx="2930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Open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positions!</a:t>
            </a:r>
            <a:endParaRPr lang="en-US" b="1" i="1" dirty="0">
              <a:solidFill>
                <a:srgbClr val="FF0000"/>
              </a:solidFill>
            </a:endParaRPr>
          </a:p>
        </p:txBody>
      </p:sp>
      <p:pic>
        <p:nvPicPr>
          <p:cNvPr id="16390" name="Picture 6" descr="C:\Users\PHommelhoff\Präsentationen\Vorlagen\Bayern_Wappen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7809" y="5636030"/>
            <a:ext cx="503133" cy="67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C:\Users\PHommelhoff\Präsentationen\Vorlagen\european_fla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3071" y="6164504"/>
            <a:ext cx="675653" cy="44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3" name="Picture 9" descr="C:\Users\PHommelhoff\Präsentationen\Vorlagen\CD_MAP_Logo_v1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6827" y="5029260"/>
            <a:ext cx="1188788" cy="40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C:\Users\PHommelhoff\Präsentationen\Vorlagen\imprs-aps_ss.pn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8837" y="6453126"/>
            <a:ext cx="1202602" cy="25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6" name="Picture 12" descr="C:\Users\PHommelhoff\Präsentationen\Vorlagen\DARPA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0315" y="6308023"/>
            <a:ext cx="526900" cy="290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 descr="C:\Users\PHommelhoff\Präsentationen\erc_logo_long.pn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83088" y="5677819"/>
            <a:ext cx="1216684" cy="113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4" descr="C:\Users\PHommelhoff\Präsentationen\Vorlagen\MPG\LOGO_328_gw_s.t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185" y="6196026"/>
            <a:ext cx="689484" cy="55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feld 15"/>
          <p:cNvSpPr txBox="1">
            <a:spLocks noChangeArrowheads="1"/>
          </p:cNvSpPr>
          <p:nvPr/>
        </p:nvSpPr>
        <p:spPr bwMode="auto">
          <a:xfrm>
            <a:off x="-762299" y="139199"/>
            <a:ext cx="321286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cs-CZ" b="1" smtClean="0">
                <a:latin typeface="Calibri" pitchFamily="34" charset="0"/>
                <a:cs typeface="Calibri" pitchFamily="34" charset="0"/>
              </a:rPr>
              <a:t>Peter Hommelhoff</a:t>
            </a:r>
          </a:p>
          <a:p>
            <a:pPr algn="r">
              <a:defRPr/>
            </a:pPr>
            <a:r>
              <a:rPr lang="en-US" sz="1600" smtClean="0">
                <a:latin typeface="Calibri" pitchFamily="34" charset="0"/>
                <a:cs typeface="Calibri" pitchFamily="34" charset="0"/>
              </a:rPr>
              <a:t>Philip Dienstbier</a:t>
            </a:r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cs-CZ" sz="1600" b="1" smtClean="0">
                <a:latin typeface="Calibri" pitchFamily="34" charset="0"/>
                <a:cs typeface="Calibri" pitchFamily="34" charset="0"/>
              </a:rPr>
              <a:t>Timo Eckstein</a:t>
            </a:r>
          </a:p>
          <a:p>
            <a:pPr algn="r">
              <a:defRPr/>
            </a:pPr>
            <a:r>
              <a:rPr lang="en-US" sz="1600" smtClean="0">
                <a:latin typeface="Calibri" pitchFamily="34" charset="0"/>
                <a:cs typeface="Calibri" pitchFamily="34" charset="0"/>
              </a:rPr>
              <a:t>Christian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Heide</a:t>
            </a:r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600" dirty="0" smtClean="0">
                <a:latin typeface="Calibri" pitchFamily="34" charset="0"/>
                <a:cs typeface="Calibri" pitchFamily="34" charset="0"/>
              </a:rPr>
              <a:t>Takuya Higuchi</a:t>
            </a:r>
          </a:p>
          <a:p>
            <a:pPr algn="r">
              <a:defRPr/>
            </a:pPr>
            <a:r>
              <a:rPr lang="en-US" sz="1600" dirty="0" smtClean="0">
                <a:latin typeface="Calibri" pitchFamily="34" charset="0"/>
                <a:cs typeface="Calibri" pitchFamily="34" charset="0"/>
              </a:rPr>
              <a:t>Martin Hundhausen</a:t>
            </a:r>
          </a:p>
          <a:p>
            <a:pPr algn="r">
              <a:defRPr/>
            </a:pPr>
            <a:r>
              <a:rPr lang="en-US" sz="1600" dirty="0" smtClean="0">
                <a:latin typeface="Calibri" pitchFamily="34" charset="0"/>
                <a:cs typeface="Calibri" pitchFamily="34" charset="0"/>
              </a:rPr>
              <a:t>Johannes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Illmer</a:t>
            </a:r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600" smtClean="0">
                <a:latin typeface="Calibri" pitchFamily="34" charset="0"/>
                <a:cs typeface="Calibri" pitchFamily="34" charset="0"/>
              </a:rPr>
              <a:t>Ang 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Li</a:t>
            </a:r>
          </a:p>
          <a:p>
            <a:pPr algn="r">
              <a:defRPr/>
            </a:pPr>
            <a:r>
              <a:rPr lang="en-US" sz="1600" dirty="0" smtClean="0">
                <a:latin typeface="Calibri" pitchFamily="34" charset="0"/>
                <a:cs typeface="Calibri" pitchFamily="34" charset="0"/>
              </a:rPr>
              <a:t>Joshua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McNeur</a:t>
            </a:r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600" dirty="0" smtClean="0">
                <a:latin typeface="Calibri" pitchFamily="34" charset="0"/>
                <a:cs typeface="Calibri" pitchFamily="34" charset="0"/>
              </a:rPr>
              <a:t>Stefan Meier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600" smtClean="0">
                <a:latin typeface="Calibri" pitchFamily="34" charset="0"/>
                <a:cs typeface="Calibri" pitchFamily="34" charset="0"/>
              </a:rPr>
              <a:t>Timo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Paschen</a:t>
            </a:r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600" dirty="0" smtClean="0">
                <a:latin typeface="Calibri" pitchFamily="34" charset="0"/>
                <a:cs typeface="Calibri" pitchFamily="34" charset="0"/>
              </a:rPr>
              <a:t>Jürgen Ristein</a:t>
            </a:r>
          </a:p>
          <a:p>
            <a:pPr algn="r">
              <a:defRPr/>
            </a:pP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Constanze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Sturm</a:t>
            </a:r>
          </a:p>
          <a:p>
            <a:pPr algn="r">
              <a:defRPr/>
            </a:pPr>
            <a:r>
              <a:rPr lang="en-US" sz="1600" dirty="0" smtClean="0">
                <a:latin typeface="Calibri" pitchFamily="34" charset="0"/>
                <a:cs typeface="Calibri" pitchFamily="34" charset="0"/>
              </a:rPr>
              <a:t>Alexander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Tafel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600" b="1" smtClean="0">
                <a:latin typeface="Calibri" pitchFamily="34" charset="0"/>
                <a:cs typeface="Calibri" pitchFamily="34" charset="0"/>
              </a:rPr>
              <a:t>Norbert Schönenberger</a:t>
            </a:r>
          </a:p>
          <a:p>
            <a:pPr algn="r">
              <a:defRPr/>
            </a:pPr>
            <a:r>
              <a:rPr lang="en-US" sz="1600" smtClean="0">
                <a:latin typeface="Calibri" pitchFamily="34" charset="0"/>
                <a:cs typeface="Calibri" pitchFamily="34" charset="0"/>
              </a:rPr>
              <a:t>Philipp 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Weber</a:t>
            </a:r>
          </a:p>
          <a:p>
            <a:pPr algn="r">
              <a:defRPr/>
            </a:pP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Peyman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Yousefi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600" dirty="0" smtClean="0">
                <a:latin typeface="Calibri" pitchFamily="34" charset="0"/>
                <a:cs typeface="Calibri" pitchFamily="34" charset="0"/>
              </a:rPr>
              <a:t>Robert Zimmermann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endParaRPr lang="en-US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5" name="Textfeld 15"/>
          <p:cNvSpPr txBox="1">
            <a:spLocks noChangeArrowheads="1"/>
          </p:cNvSpPr>
          <p:nvPr/>
        </p:nvSpPr>
        <p:spPr bwMode="auto">
          <a:xfrm>
            <a:off x="2640513" y="3901985"/>
            <a:ext cx="242891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endParaRPr lang="en-US" b="1" dirty="0">
              <a:solidFill>
                <a:schemeClr val="accent6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endParaRPr lang="en-US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450561" y="3735195"/>
            <a:ext cx="36275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b="1" dirty="0" smtClean="0">
                <a:latin typeface="Calibri" pitchFamily="34" charset="0"/>
                <a:cs typeface="Calibri" pitchFamily="34" charset="0"/>
              </a:rPr>
              <a:t>Former members:</a:t>
            </a:r>
            <a:endParaRPr lang="en-US" sz="1400" b="1" dirty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cs-CZ" sz="1400" smtClean="0">
                <a:latin typeface="Calibri" pitchFamily="34" charset="0"/>
                <a:cs typeface="Calibri" pitchFamily="34" charset="0"/>
              </a:rPr>
              <a:t>M. Förster      </a:t>
            </a:r>
            <a:r>
              <a:rPr lang="en-US" sz="1400" smtClean="0">
                <a:latin typeface="Calibri" pitchFamily="34" charset="0"/>
                <a:cs typeface="Calibri" pitchFamily="34" charset="0"/>
              </a:rPr>
              <a:t>A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US" sz="1400" smtClean="0">
                <a:latin typeface="Calibri" pitchFamily="34" charset="0"/>
                <a:cs typeface="Calibri" pitchFamily="34" charset="0"/>
              </a:rPr>
              <a:t>Aghajani-Talesh </a:t>
            </a:r>
            <a:r>
              <a:rPr lang="cs-CZ" sz="1400" smtClean="0">
                <a:latin typeface="Calibri" pitchFamily="34" charset="0"/>
                <a:cs typeface="Calibri" pitchFamily="34" charset="0"/>
              </a:rPr>
              <a:t>  </a:t>
            </a:r>
            <a:r>
              <a:rPr lang="en-US" sz="1400" smtClean="0">
                <a:latin typeface="Calibri" pitchFamily="34" charset="0"/>
                <a:cs typeface="Calibri" pitchFamily="34" charset="0"/>
              </a:rPr>
              <a:t>   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J. </a:t>
            </a:r>
            <a:r>
              <a:rPr lang="en-US" sz="1400" smtClean="0">
                <a:latin typeface="Calibri" pitchFamily="34" charset="0"/>
                <a:cs typeface="Calibri" pitchFamily="34" charset="0"/>
              </a:rPr>
              <a:t>Breuer   </a:t>
            </a:r>
            <a:r>
              <a:rPr lang="cs-CZ" sz="1400" smtClean="0">
                <a:latin typeface="Calibri" pitchFamily="34" charset="0"/>
                <a:cs typeface="Calibri" pitchFamily="34" charset="0"/>
              </a:rPr>
              <a:t>  </a:t>
            </a:r>
            <a:r>
              <a:rPr lang="en-US" sz="1400" smtClean="0">
                <a:latin typeface="Calibri" pitchFamily="34" charset="0"/>
                <a:cs typeface="Calibri" pitchFamily="34" charset="0"/>
              </a:rPr>
              <a:t>P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. Dombi   D. Ehberger  M. </a:t>
            </a:r>
            <a:r>
              <a:rPr lang="en-US" sz="1400" err="1" smtClean="0">
                <a:latin typeface="Calibri" pitchFamily="34" charset="0"/>
                <a:cs typeface="Calibri" pitchFamily="34" charset="0"/>
              </a:rPr>
              <a:t>Eisele</a:t>
            </a:r>
            <a:r>
              <a:rPr lang="en-US" sz="1400" smtClean="0">
                <a:latin typeface="Calibri" pitchFamily="34" charset="0"/>
                <a:cs typeface="Calibri" pitchFamily="34" charset="0"/>
              </a:rPr>
              <a:t>   R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US" sz="1400" err="1" smtClean="0">
                <a:latin typeface="Calibri" pitchFamily="34" charset="0"/>
                <a:cs typeface="Calibri" pitchFamily="34" charset="0"/>
              </a:rPr>
              <a:t>Fröhlich</a:t>
            </a:r>
            <a:r>
              <a:rPr lang="en-US" sz="1400" smtClean="0">
                <a:latin typeface="Calibri" pitchFamily="34" charset="0"/>
                <a:cs typeface="Calibri" pitchFamily="34" charset="0"/>
              </a:rPr>
              <a:t>  </a:t>
            </a:r>
            <a:r>
              <a:rPr lang="cs-CZ" sz="1400" smtClean="0">
                <a:latin typeface="Calibri" pitchFamily="34" charset="0"/>
                <a:cs typeface="Calibri" pitchFamily="34" charset="0"/>
              </a:rPr>
              <a:t>  </a:t>
            </a:r>
            <a:r>
              <a:rPr lang="en-US" sz="1400" smtClean="0">
                <a:latin typeface="Calibri" pitchFamily="34" charset="0"/>
                <a:cs typeface="Calibri" pitchFamily="34" charset="0"/>
              </a:rPr>
              <a:t>J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. Hammer   S. Heinrich   J. </a:t>
            </a:r>
            <a:r>
              <a:rPr lang="en-US" sz="1400" smtClean="0">
                <a:latin typeface="Calibri" pitchFamily="34" charset="0"/>
                <a:cs typeface="Calibri" pitchFamily="34" charset="0"/>
              </a:rPr>
              <a:t>Hoffrogge </a:t>
            </a:r>
            <a:r>
              <a:rPr lang="cs-CZ" sz="140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smtClean="0">
                <a:latin typeface="Calibri" pitchFamily="34" charset="0"/>
                <a:cs typeface="Calibri" pitchFamily="34" charset="0"/>
              </a:rPr>
              <a:t>H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US" sz="1400" dirty="0" err="1" smtClean="0">
                <a:latin typeface="Calibri" pitchFamily="34" charset="0"/>
                <a:cs typeface="Calibri" pitchFamily="34" charset="0"/>
              </a:rPr>
              <a:t>Kaupp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  M. Krüger   A. </a:t>
            </a:r>
            <a:r>
              <a:rPr lang="en-US" sz="1400" dirty="0" err="1" smtClean="0">
                <a:latin typeface="Calibri" pitchFamily="34" charset="0"/>
                <a:cs typeface="Calibri" pitchFamily="34" charset="0"/>
              </a:rPr>
              <a:t>Liehl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   L. Maisenbacher   F. </a:t>
            </a:r>
            <a:r>
              <a:rPr lang="en-US" sz="1400" dirty="0" err="1" smtClean="0">
                <a:latin typeface="Calibri" pitchFamily="34" charset="0"/>
                <a:cs typeface="Calibri" pitchFamily="34" charset="0"/>
              </a:rPr>
              <a:t>Najafi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     H. </a:t>
            </a:r>
            <a:r>
              <a:rPr lang="en-US" sz="1400" dirty="0" err="1" smtClean="0">
                <a:latin typeface="Calibri" pitchFamily="34" charset="0"/>
                <a:cs typeface="Calibri" pitchFamily="34" charset="0"/>
              </a:rPr>
              <a:t>Ramadas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   T. Sattler  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Ella 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Schmidt   M. Schenk   L. Seitz   J.-P. Stein H. </a:t>
            </a:r>
            <a:r>
              <a:rPr lang="en-US" sz="1400" dirty="0" err="1" smtClean="0">
                <a:latin typeface="Calibri" pitchFamily="34" charset="0"/>
                <a:cs typeface="Calibri" pitchFamily="34" charset="0"/>
              </a:rPr>
              <a:t>Strzalka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   Y.-H. M. </a:t>
            </a:r>
            <a:r>
              <a:rPr lang="en-US" sz="1400" smtClean="0">
                <a:latin typeface="Calibri" pitchFamily="34" charset="0"/>
                <a:cs typeface="Calibri" pitchFamily="34" charset="0"/>
              </a:rPr>
              <a:t>Tan  </a:t>
            </a:r>
            <a:r>
              <a:rPr lang="cs-CZ" sz="1400" smtClean="0">
                <a:latin typeface="Calibri" pitchFamily="34" charset="0"/>
                <a:cs typeface="Calibri" pitchFamily="34" charset="0"/>
              </a:rPr>
              <a:t>     </a:t>
            </a:r>
            <a:r>
              <a:rPr lang="en-US" sz="1400" smtClean="0">
                <a:latin typeface="Calibri" pitchFamily="34" charset="0"/>
                <a:cs typeface="Calibri" pitchFamily="34" charset="0"/>
              </a:rPr>
              <a:t>S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. Thomas   Di Zhang</a:t>
            </a:r>
            <a:endParaRPr lang="en-US" sz="1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7652" name="Picture 4" descr="https://encrypted-tbn2.gstatic.com/images?q=tbn:ANd9GcTT6liVKryzVbeFeTeizeKPj9JAVCxtldcGcf2MNFThG4xAQlVH8g"/>
          <p:cNvPicPr>
            <a:picLocks noChangeAspect="1" noChangeArrowheads="1"/>
          </p:cNvPicPr>
          <p:nvPr/>
        </p:nvPicPr>
        <p:blipFill rotWithShape="1">
          <a:blip r:embed="rId1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59" b="23694"/>
          <a:stretch/>
        </p:blipFill>
        <p:spPr bwMode="auto">
          <a:xfrm>
            <a:off x="6567882" y="6166998"/>
            <a:ext cx="1371600" cy="55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Grafik 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68535" y="5595490"/>
            <a:ext cx="1198290" cy="494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logo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852" y="1491685"/>
            <a:ext cx="1377837" cy="53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14"/>
          <a:srcRect l="59286" t="13694" r="34855" b="82263"/>
          <a:stretch/>
        </p:blipFill>
        <p:spPr>
          <a:xfrm>
            <a:off x="241425" y="5677819"/>
            <a:ext cx="837158" cy="324970"/>
          </a:xfrm>
          <a:prstGeom prst="rect">
            <a:avLst/>
          </a:prstGeom>
        </p:spPr>
      </p:pic>
      <p:pic>
        <p:nvPicPr>
          <p:cNvPr id="21" name="Grafik 1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3719" y="213431"/>
            <a:ext cx="1327970" cy="1072674"/>
          </a:xfrm>
          <a:prstGeom prst="rect">
            <a:avLst/>
          </a:prstGeom>
        </p:spPr>
      </p:pic>
      <p:pic>
        <p:nvPicPr>
          <p:cNvPr id="27" name="Picture 3" descr="C:\Users\PHommelhoff\Präsentationen\Vorlagen\friedrich-alexander-universitaet-logofamilie_NatFak2.gi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3512"/>
            <a:ext cx="1202267" cy="28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5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3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 fontScale="90000"/>
          </a:bodyPr>
          <a:lstStyle/>
          <a:p>
            <a:r>
              <a:rPr lang="cs-CZ" sz="3000" smtClean="0"/>
              <a:t>Starting new group at Charles University in Prague</a:t>
            </a:r>
            <a:endParaRPr lang="cs-CZ" sz="3000"/>
          </a:p>
        </p:txBody>
      </p:sp>
      <p:sp>
        <p:nvSpPr>
          <p:cNvPr id="5" name="Obdélník 4"/>
          <p:cNvSpPr/>
          <p:nvPr/>
        </p:nvSpPr>
        <p:spPr>
          <a:xfrm>
            <a:off x="588254" y="1364883"/>
            <a:ext cx="756370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2200" smtClean="0"/>
          </a:p>
          <a:p>
            <a:endParaRPr lang="cs-CZ" sz="2200"/>
          </a:p>
          <a:p>
            <a:endParaRPr lang="cs-CZ" sz="2200" smtClean="0"/>
          </a:p>
          <a:p>
            <a:endParaRPr lang="cs-CZ" sz="2200"/>
          </a:p>
          <a:p>
            <a:endParaRPr lang="cs-CZ" sz="2200" smtClean="0"/>
          </a:p>
          <a:p>
            <a:endParaRPr lang="cs-CZ" sz="2200"/>
          </a:p>
          <a:p>
            <a:endParaRPr lang="cs-CZ" sz="2200" smtClean="0"/>
          </a:p>
          <a:p>
            <a:endParaRPr lang="cs-CZ" sz="2200" smtClean="0"/>
          </a:p>
          <a:p>
            <a:r>
              <a:rPr lang="cs-CZ" sz="2200" smtClean="0"/>
              <a:t>Research topics: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smtClean="0"/>
              <a:t>Attosecond imaging with pulsed electron beams</a:t>
            </a:r>
            <a:endParaRPr lang="cs-CZ" sz="22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smtClean="0"/>
              <a:t>Attosecond physics in solids</a:t>
            </a:r>
          </a:p>
          <a:p>
            <a:endParaRPr lang="cs-CZ" sz="2200" b="1"/>
          </a:p>
          <a:p>
            <a:r>
              <a:rPr lang="cs-CZ" sz="2200" b="1" smtClean="0"/>
              <a:t>Open PhD and Postdoc positions!!!</a:t>
            </a:r>
          </a:p>
          <a:p>
            <a:endParaRPr lang="cs-CZ" sz="2200"/>
          </a:p>
          <a:p>
            <a:r>
              <a:rPr lang="cs-CZ" smtClean="0"/>
              <a:t>Contact e-mail: kozak@karlov.mff.cuni.cz</a:t>
            </a:r>
            <a:endParaRPr lang="cs-CZ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905" y="1112808"/>
            <a:ext cx="3286664" cy="61738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537" y="1112808"/>
            <a:ext cx="3860972" cy="2910398"/>
          </a:xfrm>
          <a:prstGeom prst="rect">
            <a:avLst/>
          </a:prstGeom>
        </p:spPr>
      </p:pic>
      <p:cxnSp>
        <p:nvCxnSpPr>
          <p:cNvPr id="9" name="Přímá spojnice se šipkou 8"/>
          <p:cNvCxnSpPr/>
          <p:nvPr/>
        </p:nvCxnSpPr>
        <p:spPr>
          <a:xfrm flipH="1" flipV="1">
            <a:off x="3467819" y="2484408"/>
            <a:ext cx="2536166" cy="819509"/>
          </a:xfrm>
          <a:prstGeom prst="straightConnector1">
            <a:avLst/>
          </a:pr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bdélník 9"/>
          <p:cNvSpPr/>
          <p:nvPr/>
        </p:nvSpPr>
        <p:spPr>
          <a:xfrm>
            <a:off x="6155566" y="3115616"/>
            <a:ext cx="28314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200" smtClean="0"/>
              <a:t>Prague, Czech republic</a:t>
            </a:r>
            <a:endParaRPr lang="cs-CZ" sz="2200"/>
          </a:p>
        </p:txBody>
      </p:sp>
    </p:spTree>
    <p:extLst>
      <p:ext uri="{BB962C8B-B14F-4D97-AF65-F5344CB8AC3E}">
        <p14:creationId xmlns:p14="http://schemas.microsoft.com/office/powerpoint/2010/main" val="45562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3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/>
          </a:bodyPr>
          <a:lstStyle/>
          <a:p>
            <a:r>
              <a:rPr lang="cs-CZ" sz="3000" smtClean="0"/>
              <a:t>Thank you for your attention!!!</a:t>
            </a:r>
            <a:endParaRPr lang="cs-CZ" sz="3000"/>
          </a:p>
        </p:txBody>
      </p:sp>
      <p:sp>
        <p:nvSpPr>
          <p:cNvPr id="5" name="Obdélník 4"/>
          <p:cNvSpPr/>
          <p:nvPr/>
        </p:nvSpPr>
        <p:spPr>
          <a:xfrm>
            <a:off x="588254" y="1166475"/>
            <a:ext cx="75637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smtClean="0"/>
              <a:t>Relevant publications:</a:t>
            </a:r>
          </a:p>
          <a:p>
            <a:endParaRPr lang="cs-CZ" sz="1400" smtClean="0"/>
          </a:p>
          <a:p>
            <a:r>
              <a:rPr lang="cs-CZ" sz="1400" smtClean="0"/>
              <a:t>M. Kozák, T. Eckstein, N. Schönenberger, and  P. Hommelhoff, </a:t>
            </a:r>
            <a:r>
              <a:rPr lang="en-US" sz="1400" smtClean="0"/>
              <a:t>Inelastic </a:t>
            </a:r>
            <a:r>
              <a:rPr lang="en-US" sz="1400" dirty="0" err="1"/>
              <a:t>ponderomotive</a:t>
            </a:r>
            <a:r>
              <a:rPr lang="en-US" sz="1400"/>
              <a:t> scattering of </a:t>
            </a:r>
            <a:r>
              <a:rPr lang="en-US" sz="1400" smtClean="0"/>
              <a:t>electrons</a:t>
            </a:r>
            <a:r>
              <a:rPr lang="cs-CZ" sz="1400" smtClean="0"/>
              <a:t> </a:t>
            </a:r>
            <a:r>
              <a:rPr lang="en-US" sz="1400" smtClean="0"/>
              <a:t>at </a:t>
            </a:r>
            <a:r>
              <a:rPr lang="en-US" sz="1400"/>
              <a:t>a high-intensity optical travelling </a:t>
            </a:r>
            <a:r>
              <a:rPr lang="en-US" sz="1400" smtClean="0"/>
              <a:t>wave</a:t>
            </a:r>
            <a:r>
              <a:rPr lang="cs-CZ" sz="1400" smtClean="0"/>
              <a:t> </a:t>
            </a:r>
            <a:r>
              <a:rPr lang="en-US" sz="1400" smtClean="0"/>
              <a:t>in vacuum</a:t>
            </a:r>
            <a:r>
              <a:rPr lang="cs-CZ" sz="1400" smtClean="0"/>
              <a:t>, Nature Physics</a:t>
            </a:r>
            <a:r>
              <a:rPr lang="cs-CZ" sz="1400"/>
              <a:t> </a:t>
            </a:r>
            <a:r>
              <a:rPr lang="cs-CZ" sz="1400" smtClean="0"/>
              <a:t>14, 121 (2018).</a:t>
            </a:r>
          </a:p>
          <a:p>
            <a:endParaRPr lang="cs-CZ" sz="1400"/>
          </a:p>
          <a:p>
            <a:r>
              <a:rPr lang="cs-CZ" sz="1400"/>
              <a:t>M. Kozák, N. Schönenberger, P. Hommelhoff, </a:t>
            </a:r>
            <a:r>
              <a:rPr lang="en-US" sz="1400"/>
              <a:t>Ponderomotive </a:t>
            </a:r>
            <a:r>
              <a:rPr lang="cs-CZ" sz="1400"/>
              <a:t>g</a:t>
            </a:r>
            <a:r>
              <a:rPr lang="en-US" sz="1400"/>
              <a:t>eneration and </a:t>
            </a:r>
            <a:r>
              <a:rPr lang="cs-CZ" sz="1400"/>
              <a:t>d</a:t>
            </a:r>
            <a:r>
              <a:rPr lang="en-US" sz="1400"/>
              <a:t>etection of </a:t>
            </a:r>
            <a:r>
              <a:rPr lang="cs-CZ" sz="1400"/>
              <a:t>a</a:t>
            </a:r>
            <a:r>
              <a:rPr lang="en-US" sz="1400"/>
              <a:t>ttosecond </a:t>
            </a:r>
            <a:r>
              <a:rPr lang="cs-CZ" sz="1400"/>
              <a:t>f</a:t>
            </a:r>
            <a:r>
              <a:rPr lang="en-US" sz="1400"/>
              <a:t>ree-</a:t>
            </a:r>
            <a:r>
              <a:rPr lang="cs-CZ" sz="1400"/>
              <a:t>e</a:t>
            </a:r>
            <a:r>
              <a:rPr lang="en-US" sz="1400"/>
              <a:t>lectron </a:t>
            </a:r>
            <a:r>
              <a:rPr lang="cs-CZ" sz="1400"/>
              <a:t>p</a:t>
            </a:r>
            <a:r>
              <a:rPr lang="en-US" sz="1400"/>
              <a:t>ulse </a:t>
            </a:r>
            <a:r>
              <a:rPr lang="cs-CZ" sz="1400"/>
              <a:t>t</a:t>
            </a:r>
            <a:r>
              <a:rPr lang="en-US" sz="1400"/>
              <a:t>rains</a:t>
            </a:r>
            <a:r>
              <a:rPr lang="cs-CZ" sz="1400"/>
              <a:t>, Phys. Rev. Lett. 120, 103203 (2018).</a:t>
            </a:r>
          </a:p>
          <a:p>
            <a:endParaRPr lang="cs-CZ" sz="1400" smtClean="0"/>
          </a:p>
          <a:p>
            <a:endParaRPr lang="cs-CZ" sz="1400"/>
          </a:p>
        </p:txBody>
      </p:sp>
    </p:spTree>
    <p:extLst>
      <p:ext uri="{BB962C8B-B14F-4D97-AF65-F5344CB8AC3E}">
        <p14:creationId xmlns:p14="http://schemas.microsoft.com/office/powerpoint/2010/main" val="156355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 fontScale="90000"/>
          </a:bodyPr>
          <a:lstStyle/>
          <a:p>
            <a:r>
              <a:rPr lang="cs-CZ" sz="3000" smtClean="0"/>
              <a:t>Experimental demonstration of the longitudinal Kapitza-Dirac effect – setup characterization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3" y="1078301"/>
            <a:ext cx="8358637" cy="5865423"/>
          </a:xfrm>
        </p:spPr>
        <p:txBody>
          <a:bodyPr anchor="t">
            <a:normAutofit/>
          </a:bodyPr>
          <a:lstStyle/>
          <a:p>
            <a:r>
              <a:rPr lang="cs-CZ" sz="2000" smtClean="0"/>
              <a:t>Laser spectra measured by infrared spectrometer, pulse duration of the OPA output measured by FROG, beam </a:t>
            </a:r>
            <a:r>
              <a:rPr lang="cs-CZ" sz="2000"/>
              <a:t>profiles measured </a:t>
            </a:r>
            <a:r>
              <a:rPr lang="cs-CZ" sz="2000" smtClean="0"/>
              <a:t>by an </a:t>
            </a:r>
            <a:r>
              <a:rPr lang="cs-CZ" sz="2000"/>
              <a:t>imaging setup </a:t>
            </a:r>
            <a:r>
              <a:rPr lang="cs-CZ" sz="2000" smtClean="0"/>
              <a:t>with a </a:t>
            </a:r>
            <a:r>
              <a:rPr lang="cs-CZ" sz="2000"/>
              <a:t>CCD </a:t>
            </a:r>
            <a:r>
              <a:rPr lang="cs-CZ" sz="2000" smtClean="0"/>
              <a:t>camera</a:t>
            </a:r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pPr marL="0" indent="0">
              <a:buNone/>
            </a:pPr>
            <a:endParaRPr lang="cs-CZ" sz="3000" smtClean="0"/>
          </a:p>
          <a:p>
            <a:r>
              <a:rPr lang="cs-CZ" sz="2000" smtClean="0"/>
              <a:t>Subrelativistic field regime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5515" y="3775568"/>
            <a:ext cx="108191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233" y="2166220"/>
            <a:ext cx="4932892" cy="3700138"/>
          </a:xfrm>
          <a:prstGeom prst="rect">
            <a:avLst/>
          </a:prstGeom>
        </p:spPr>
      </p:pic>
      <p:graphicFrame>
        <p:nvGraphicFramePr>
          <p:cNvPr id="9" name="Objekt 8"/>
          <p:cNvGraphicFramePr>
            <a:graphicFrameLocks noChangeAspect="1"/>
          </p:cNvGraphicFramePr>
          <p:nvPr>
            <p:extLst/>
          </p:nvPr>
        </p:nvGraphicFramePr>
        <p:xfrm>
          <a:off x="6007100" y="2057664"/>
          <a:ext cx="2247900" cy="165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90" name="Equation" r:id="rId4" imgW="1422360" imgH="1054080" progId="Equation.DSMT4">
                  <p:embed/>
                </p:oleObj>
              </mc:Choice>
              <mc:Fallback>
                <p:oleObj name="Equation" r:id="rId4" imgW="1422360" imgH="1054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7100" y="2057664"/>
                        <a:ext cx="2247900" cy="16541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/>
          </p:nvPr>
        </p:nvGraphicFramePr>
        <p:xfrm>
          <a:off x="6007100" y="4165600"/>
          <a:ext cx="1662113" cy="1357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91" name="Equation" r:id="rId6" imgW="1054080" imgH="863280" progId="Equation.DSMT4">
                  <p:embed/>
                </p:oleObj>
              </mc:Choice>
              <mc:Fallback>
                <p:oleObj name="Equation" r:id="rId6" imgW="1054080" imgH="8632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7100" y="4165600"/>
                        <a:ext cx="1662113" cy="13573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135856" y="6028745"/>
            <a:ext cx="1158116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/>
          </p:nvPr>
        </p:nvGraphicFramePr>
        <p:xfrm>
          <a:off x="5763536" y="5913708"/>
          <a:ext cx="2474855" cy="390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92" name="Equation" r:id="rId8" imgW="1447800" imgH="228600" progId="Equation.DSMT4">
                  <p:embed/>
                </p:oleObj>
              </mc:Choice>
              <mc:Fallback>
                <p:oleObj name="Equation" r:id="rId8" imgW="14478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3536" y="5913708"/>
                        <a:ext cx="2474855" cy="3907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5288256" y="6181145"/>
            <a:ext cx="1158116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/>
          </p:nvPr>
        </p:nvGraphicFramePr>
        <p:xfrm>
          <a:off x="1020233" y="5926742"/>
          <a:ext cx="4656625" cy="3638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93" name="Equation" r:id="rId10" imgW="2781000" imgH="215640" progId="Equation.DSMT4">
                  <p:embed/>
                </p:oleObj>
              </mc:Choice>
              <mc:Fallback>
                <p:oleObj name="Equation" r:id="rId10" imgW="278100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0233" y="5926742"/>
                        <a:ext cx="4656625" cy="3638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Zástupný symbol pro zápatí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008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 fontScale="90000"/>
          </a:bodyPr>
          <a:lstStyle/>
          <a:p>
            <a:r>
              <a:rPr lang="cs-CZ" sz="3000" smtClean="0"/>
              <a:t>Experimental demonstration of the longitudinal Kapitza-Dirac effect – setup characterization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3" y="1078301"/>
            <a:ext cx="8358637" cy="5865423"/>
          </a:xfrm>
        </p:spPr>
        <p:txBody>
          <a:bodyPr anchor="t">
            <a:normAutofit/>
          </a:bodyPr>
          <a:lstStyle/>
          <a:p>
            <a:r>
              <a:rPr lang="cs-CZ" sz="2000" smtClean="0"/>
              <a:t>Electron beam spatial and temporal characterization</a:t>
            </a:r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5515" y="3775568"/>
            <a:ext cx="108191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13" y="1525529"/>
            <a:ext cx="7682362" cy="2673275"/>
          </a:xfrm>
          <a:prstGeom prst="rect">
            <a:avLst/>
          </a:prstGeom>
        </p:spPr>
      </p:pic>
      <p:sp>
        <p:nvSpPr>
          <p:cNvPr id="9" name="Zástupný symbol pro zápatí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553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11499" y="148549"/>
            <a:ext cx="7704667" cy="802256"/>
          </a:xfrm>
        </p:spPr>
        <p:txBody>
          <a:bodyPr>
            <a:normAutofit/>
          </a:bodyPr>
          <a:lstStyle/>
          <a:p>
            <a:r>
              <a:rPr lang="cs-CZ" sz="3000" smtClean="0"/>
              <a:t>Practical considerations – simulation results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5129" y="888575"/>
            <a:ext cx="8573621" cy="5865423"/>
          </a:xfrm>
        </p:spPr>
        <p:txBody>
          <a:bodyPr anchor="t">
            <a:normAutofit/>
          </a:bodyPr>
          <a:lstStyle/>
          <a:p>
            <a:pPr>
              <a:spcAft>
                <a:spcPts val="300"/>
              </a:spcAft>
            </a:pPr>
            <a:r>
              <a:rPr lang="cs-CZ" sz="2000" smtClean="0"/>
              <a:t>Necessary energy modulation for temporal focus at 3 mm drift distance ∼10 eV </a:t>
            </a:r>
            <a:r>
              <a:rPr lang="cs-CZ" sz="2000" smtClean="0">
                <a:sym typeface="Wingdings" panose="05000000000000000000" pitchFamily="2" charset="2"/>
              </a:rPr>
              <a:t> laser pulse energy of the order of 100 nJ-1 </a:t>
            </a:r>
            <a:r>
              <a:rPr lang="el-GR" sz="2000" smtClean="0">
                <a:sym typeface="Wingdings" panose="05000000000000000000" pitchFamily="2" charset="2"/>
              </a:rPr>
              <a:t>μ</a:t>
            </a:r>
            <a:r>
              <a:rPr lang="cs-CZ" sz="2000" smtClean="0">
                <a:sym typeface="Wingdings" panose="05000000000000000000" pitchFamily="2" charset="2"/>
              </a:rPr>
              <a:t>J</a:t>
            </a:r>
            <a:endParaRPr lang="cs-CZ" sz="2000" smtClean="0"/>
          </a:p>
          <a:p>
            <a:pPr>
              <a:spcAft>
                <a:spcPts val="300"/>
              </a:spcAft>
            </a:pPr>
            <a:r>
              <a:rPr lang="cs-CZ" sz="2000" smtClean="0"/>
              <a:t>Repetition rate of the experiment </a:t>
            </a:r>
            <a:r>
              <a:rPr lang="cs-CZ" sz="2000" smtClean="0">
                <a:sym typeface="Wingdings" panose="05000000000000000000" pitchFamily="2" charset="2"/>
              </a:rPr>
              <a:t> 100 kHz-1 MHz</a:t>
            </a:r>
          </a:p>
          <a:p>
            <a:pPr>
              <a:spcAft>
                <a:spcPts val="300"/>
              </a:spcAft>
            </a:pPr>
            <a:r>
              <a:rPr lang="cs-CZ" sz="2000" smtClean="0">
                <a:sym typeface="Wingdings" panose="05000000000000000000" pitchFamily="2" charset="2"/>
              </a:rPr>
              <a:t>Compression of focused electron beam: </a:t>
            </a:r>
          </a:p>
          <a:p>
            <a:pPr marL="0" indent="0">
              <a:spcAft>
                <a:spcPts val="300"/>
              </a:spcAft>
              <a:buNone/>
            </a:pPr>
            <a:r>
              <a:rPr lang="cs-CZ" sz="2000" smtClean="0">
                <a:sym typeface="Wingdings" panose="05000000000000000000" pitchFamily="2" charset="2"/>
              </a:rPr>
              <a:t>                                  Laser parameters: </a:t>
            </a:r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5515" y="3775568"/>
            <a:ext cx="108191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15" name="Rovnoramenný trojúhelník 14"/>
          <p:cNvSpPr/>
          <p:nvPr/>
        </p:nvSpPr>
        <p:spPr>
          <a:xfrm rot="5400000">
            <a:off x="3225646" y="722164"/>
            <a:ext cx="402672" cy="530293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pic>
        <p:nvPicPr>
          <p:cNvPr id="16" name="Obrázek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02965">
            <a:off x="1590457" y="2370944"/>
            <a:ext cx="364995" cy="835537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920189">
            <a:off x="1185121" y="2551347"/>
            <a:ext cx="364995" cy="717240"/>
          </a:xfrm>
          <a:prstGeom prst="rect">
            <a:avLst/>
          </a:prstGeom>
        </p:spPr>
      </p:pic>
      <p:sp>
        <p:nvSpPr>
          <p:cNvPr id="18" name="Rovnoramenný trojúhelník 17"/>
          <p:cNvSpPr/>
          <p:nvPr/>
        </p:nvSpPr>
        <p:spPr>
          <a:xfrm rot="16200000">
            <a:off x="8528580" y="722164"/>
            <a:ext cx="402672" cy="530293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cxnSp>
        <p:nvCxnSpPr>
          <p:cNvPr id="20" name="Přímá spojnice se šipkou 19"/>
          <p:cNvCxnSpPr/>
          <p:nvPr/>
        </p:nvCxnSpPr>
        <p:spPr>
          <a:xfrm>
            <a:off x="1925899" y="3373630"/>
            <a:ext cx="124514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Obrázek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42" y="3707278"/>
            <a:ext cx="8404459" cy="3055762"/>
          </a:xfrm>
          <a:prstGeom prst="rect">
            <a:avLst/>
          </a:prstGeom>
        </p:spPr>
      </p:pic>
      <p:pic>
        <p:nvPicPr>
          <p:cNvPr id="24" name="Obrázek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2970" y="3255842"/>
            <a:ext cx="1416024" cy="252602"/>
          </a:xfrm>
          <a:prstGeom prst="rect">
            <a:avLst/>
          </a:prstGeom>
        </p:spPr>
      </p:pic>
      <p:graphicFrame>
        <p:nvGraphicFramePr>
          <p:cNvPr id="25" name="Objekt 24"/>
          <p:cNvGraphicFramePr>
            <a:graphicFrameLocks noChangeAspect="1"/>
          </p:cNvGraphicFramePr>
          <p:nvPr>
            <p:extLst/>
          </p:nvPr>
        </p:nvGraphicFramePr>
        <p:xfrm>
          <a:off x="4367114" y="2464862"/>
          <a:ext cx="4220705" cy="675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58" name="Equation" r:id="rId7" imgW="2692080" imgH="431640" progId="Equation.DSMT4">
                  <p:embed/>
                </p:oleObj>
              </mc:Choice>
              <mc:Fallback>
                <p:oleObj name="Equation" r:id="rId7" imgW="269208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7114" y="2464862"/>
                        <a:ext cx="4220705" cy="6755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kt 25"/>
          <p:cNvGraphicFramePr>
            <a:graphicFrameLocks noChangeAspect="1"/>
          </p:cNvGraphicFramePr>
          <p:nvPr>
            <p:extLst/>
          </p:nvPr>
        </p:nvGraphicFramePr>
        <p:xfrm>
          <a:off x="5122863" y="2055813"/>
          <a:ext cx="38227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59" name="Equation" r:id="rId9" imgW="2438280" imgH="203040" progId="Equation.DSMT4">
                  <p:embed/>
                </p:oleObj>
              </mc:Choice>
              <mc:Fallback>
                <p:oleObj name="Equation" r:id="rId9" imgW="24382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2863" y="2055813"/>
                        <a:ext cx="3822700" cy="317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Obrázek 2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28" y="3728851"/>
            <a:ext cx="4286811" cy="3003830"/>
          </a:xfrm>
          <a:prstGeom prst="rect">
            <a:avLst/>
          </a:prstGeom>
        </p:spPr>
      </p:pic>
      <p:cxnSp>
        <p:nvCxnSpPr>
          <p:cNvPr id="29" name="Přímá spojnice se šipkou 28"/>
          <p:cNvCxnSpPr/>
          <p:nvPr/>
        </p:nvCxnSpPr>
        <p:spPr>
          <a:xfrm flipH="1">
            <a:off x="4242062" y="4685122"/>
            <a:ext cx="1836387" cy="263950"/>
          </a:xfrm>
          <a:prstGeom prst="straightConnector1">
            <a:avLst/>
          </a:prstGeom>
          <a:ln w="25400">
            <a:solidFill>
              <a:srgbClr val="00B0F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Přímá spojnice se šipkou 30"/>
          <p:cNvCxnSpPr/>
          <p:nvPr/>
        </p:nvCxnSpPr>
        <p:spPr>
          <a:xfrm>
            <a:off x="1602557" y="3735226"/>
            <a:ext cx="4475892" cy="0"/>
          </a:xfrm>
          <a:prstGeom prst="straightConnector1">
            <a:avLst/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bdélník 31"/>
          <p:cNvSpPr/>
          <p:nvPr/>
        </p:nvSpPr>
        <p:spPr>
          <a:xfrm>
            <a:off x="3435370" y="3384919"/>
            <a:ext cx="763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>
                <a:solidFill>
                  <a:prstClr val="black"/>
                </a:solidFill>
              </a:rPr>
              <a:t>3 mm </a:t>
            </a: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681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441" y="2027207"/>
            <a:ext cx="2915277" cy="3512141"/>
          </a:xfrm>
          <a:prstGeom prst="rect">
            <a:avLst/>
          </a:prstGeom>
        </p:spPr>
      </p:pic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/>
          </a:bodyPr>
          <a:lstStyle/>
          <a:p>
            <a:r>
              <a:rPr lang="cs-CZ" sz="3000" smtClean="0"/>
              <a:t>Motivation</a:t>
            </a:r>
            <a:endParaRPr lang="cs-CZ" sz="3000"/>
          </a:p>
        </p:txBody>
      </p:sp>
      <p:sp>
        <p:nvSpPr>
          <p:cNvPr id="9" name="Zástupný symbol pro obsah 2"/>
          <p:cNvSpPr>
            <a:spLocks noGrp="1"/>
          </p:cNvSpPr>
          <p:nvPr>
            <p:ph idx="1"/>
          </p:nvPr>
        </p:nvSpPr>
        <p:spPr>
          <a:xfrm>
            <a:off x="690114" y="1017917"/>
            <a:ext cx="8026054" cy="1069675"/>
          </a:xfrm>
        </p:spPr>
        <p:txBody>
          <a:bodyPr anchor="t">
            <a:normAutofit lnSpcReduction="10000"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cs-CZ" sz="2000" smtClean="0"/>
              <a:t>Imaging of the electron wavepacket dynamics, ultrafast response of electronic polarization to the field of light (nonlinear effects, resonant effects, scattering, etc.)</a:t>
            </a:r>
          </a:p>
          <a:p>
            <a:pPr marL="0" indent="0">
              <a:buNone/>
            </a:pPr>
            <a:endParaRPr lang="cs-CZ" sz="2000"/>
          </a:p>
        </p:txBody>
      </p:sp>
      <p:sp>
        <p:nvSpPr>
          <p:cNvPr id="10" name="Zástupný symbol pro obsah 2"/>
          <p:cNvSpPr txBox="1">
            <a:spLocks/>
          </p:cNvSpPr>
          <p:nvPr/>
        </p:nvSpPr>
        <p:spPr>
          <a:xfrm>
            <a:off x="4086045" y="1820173"/>
            <a:ext cx="4712899" cy="10696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30ACEC">
                  <a:lumMod val="75000"/>
                </a:srgbClr>
              </a:buClr>
              <a:buSzPct val="100000"/>
            </a:pPr>
            <a:r>
              <a:rPr lang="cs-CZ" sz="2000" smtClean="0">
                <a:solidFill>
                  <a:prstClr val="black"/>
                </a:solidFill>
              </a:rPr>
              <a:t>Phase-resolved imaging of optical near-fields – nanophotonics,nanoplasmonics</a:t>
            </a:r>
            <a:endParaRPr lang="cs-CZ" sz="2000" b="1" smtClean="0">
              <a:solidFill>
                <a:prstClr val="black"/>
              </a:solidFill>
            </a:endParaRPr>
          </a:p>
          <a:p>
            <a:pPr marL="0" indent="0">
              <a:buClr>
                <a:srgbClr val="30ACEC">
                  <a:lumMod val="75000"/>
                </a:srgbClr>
              </a:buClr>
              <a:buFont typeface="Arial"/>
              <a:buNone/>
            </a:pPr>
            <a:endParaRPr lang="cs-CZ" sz="2000" smtClean="0">
              <a:solidFill>
                <a:prstClr val="black"/>
              </a:solidFill>
            </a:endParaRPr>
          </a:p>
          <a:p>
            <a:pPr marL="0" indent="0">
              <a:buClr>
                <a:srgbClr val="30ACEC">
                  <a:lumMod val="75000"/>
                </a:srgbClr>
              </a:buClr>
              <a:buFont typeface="Arial"/>
              <a:buNone/>
            </a:pPr>
            <a:endParaRPr lang="cs-CZ" sz="2000">
              <a:solidFill>
                <a:prstClr val="black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930441" y="5556602"/>
            <a:ext cx="31556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>
                <a:solidFill>
                  <a:prstClr val="black"/>
                </a:solidFill>
              </a:rPr>
              <a:t>E</a:t>
            </a:r>
            <a:r>
              <a:rPr lang="cs-CZ" sz="1400" smtClean="0">
                <a:solidFill>
                  <a:prstClr val="black"/>
                </a:solidFill>
              </a:rPr>
              <a:t>. Goulielmakis, et al., Nature 466, 739 (2010). </a:t>
            </a:r>
            <a:endParaRPr lang="cs-CZ" sz="140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1502" y="2683409"/>
            <a:ext cx="4427442" cy="3469561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4371502" y="6152970"/>
            <a:ext cx="43152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smtClean="0">
                <a:solidFill>
                  <a:prstClr val="black"/>
                </a:solidFill>
              </a:rPr>
              <a:t>B. Barwick, et al., Nature 462, 902 (2009). </a:t>
            </a:r>
            <a:endParaRPr lang="cs-CZ" sz="140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4" name="Zástupný symbol pro číslo snímku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018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 fontScale="90000"/>
          </a:bodyPr>
          <a:lstStyle/>
          <a:p>
            <a:r>
              <a:rPr lang="cs-CZ" sz="3000" smtClean="0"/>
              <a:t>Experimental demonstration of the longitudinal Kapitza-Dirac effect – measured results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3" y="1078301"/>
            <a:ext cx="8358637" cy="5865423"/>
          </a:xfrm>
        </p:spPr>
        <p:txBody>
          <a:bodyPr anchor="t">
            <a:normAutofit/>
          </a:bodyPr>
          <a:lstStyle/>
          <a:p>
            <a:r>
              <a:rPr lang="cs-CZ" sz="2000" smtClean="0"/>
              <a:t>Energy spread vs. Intensity</a:t>
            </a:r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pPr>
              <a:spcBef>
                <a:spcPts val="0"/>
              </a:spcBef>
            </a:pPr>
            <a:endParaRPr lang="cs-CZ" sz="2000"/>
          </a:p>
          <a:p>
            <a:pPr>
              <a:spcBef>
                <a:spcPts val="0"/>
              </a:spcBef>
            </a:pPr>
            <a:r>
              <a:rPr lang="cs-CZ" sz="2000" smtClean="0"/>
              <a:t>Comparison with optical near-fields:</a:t>
            </a:r>
          </a:p>
          <a:p>
            <a:pPr marL="0" indent="0">
              <a:buNone/>
            </a:pPr>
            <a:r>
              <a:rPr lang="cs-CZ" sz="2000" smtClean="0"/>
              <a:t>Maximum observed gradient for near-fields at 30 keV: </a:t>
            </a:r>
            <a:r>
              <a:rPr lang="en-GB" sz="2000" i="1" smtClean="0"/>
              <a:t>G</a:t>
            </a:r>
            <a:r>
              <a:rPr lang="en-GB" sz="2000" baseline="-25000" smtClean="0"/>
              <a:t>p</a:t>
            </a:r>
            <a:r>
              <a:rPr lang="en-GB" sz="2000" smtClean="0"/>
              <a:t>=</a:t>
            </a:r>
            <a:r>
              <a:rPr lang="cs-CZ" sz="2000" smtClean="0"/>
              <a:t>200</a:t>
            </a:r>
            <a:r>
              <a:rPr lang="en-GB" sz="2000" smtClean="0"/>
              <a:t> </a:t>
            </a:r>
            <a:r>
              <a:rPr lang="cs-CZ" sz="2000" smtClean="0"/>
              <a:t>M</a:t>
            </a:r>
            <a:r>
              <a:rPr lang="en-GB" sz="2000" smtClean="0"/>
              <a:t>eV/m</a:t>
            </a:r>
            <a:endParaRPr lang="cs-CZ" sz="2000" smtClean="0"/>
          </a:p>
          <a:p>
            <a:pPr marL="0" indent="0">
              <a:buNone/>
            </a:pPr>
            <a:r>
              <a:rPr lang="cs-CZ" sz="2000" smtClean="0"/>
              <a:t>Transverse spatial acceptance of ∼100 nm vs ∼5 μm</a:t>
            </a:r>
          </a:p>
          <a:p>
            <a:pPr marL="0" indent="0">
              <a:buNone/>
            </a:pPr>
            <a:r>
              <a:rPr lang="cs-CZ" sz="2000" smtClean="0"/>
              <a:t>Transverse forces (phase shifted with respect to the accelerating/decelerating forces) acting on electrons in the case of near-fields</a:t>
            </a:r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5515" y="3775568"/>
            <a:ext cx="108191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507481" y="1078300"/>
            <a:ext cx="8358637" cy="58654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30ACEC">
                  <a:lumMod val="75000"/>
                </a:srgbClr>
              </a:buClr>
            </a:pPr>
            <a:r>
              <a:rPr lang="cs-CZ" sz="2000" smtClean="0">
                <a:solidFill>
                  <a:prstClr val="black"/>
                </a:solidFill>
              </a:rPr>
              <a:t>Maximum acceleration gradient</a:t>
            </a:r>
          </a:p>
          <a:p>
            <a:pPr marL="0" indent="0">
              <a:buClr>
                <a:srgbClr val="30ACEC">
                  <a:lumMod val="75000"/>
                </a:srgbClr>
              </a:buClr>
              <a:buFont typeface="Arial"/>
              <a:buNone/>
            </a:pPr>
            <a:r>
              <a:rPr lang="cs-CZ" sz="2000" b="1" i="1" smtClean="0">
                <a:solidFill>
                  <a:prstClr val="black"/>
                </a:solidFill>
              </a:rPr>
              <a:t>      </a:t>
            </a:r>
            <a:r>
              <a:rPr lang="en-GB" sz="2000" b="1" i="1" smtClean="0">
                <a:solidFill>
                  <a:prstClr val="black"/>
                </a:solidFill>
              </a:rPr>
              <a:t>G</a:t>
            </a:r>
            <a:r>
              <a:rPr lang="en-GB" sz="2000" b="1" baseline="-25000" smtClean="0">
                <a:solidFill>
                  <a:prstClr val="black"/>
                </a:solidFill>
              </a:rPr>
              <a:t>p</a:t>
            </a:r>
            <a:r>
              <a:rPr lang="en-GB" sz="2000" smtClean="0">
                <a:solidFill>
                  <a:prstClr val="black"/>
                </a:solidFill>
              </a:rPr>
              <a:t>=d</a:t>
            </a:r>
            <a:r>
              <a:rPr lang="en-GB" sz="2000" i="1" smtClean="0">
                <a:solidFill>
                  <a:prstClr val="black"/>
                </a:solidFill>
              </a:rPr>
              <a:t>E</a:t>
            </a:r>
            <a:r>
              <a:rPr lang="en-GB" sz="2000" baseline="-25000" smtClean="0">
                <a:solidFill>
                  <a:prstClr val="black"/>
                </a:solidFill>
              </a:rPr>
              <a:t>kin</a:t>
            </a:r>
            <a:r>
              <a:rPr lang="en-GB" sz="2000" smtClean="0">
                <a:solidFill>
                  <a:prstClr val="black"/>
                </a:solidFill>
              </a:rPr>
              <a:t>/d</a:t>
            </a:r>
            <a:r>
              <a:rPr lang="en-GB" sz="2000" i="1" smtClean="0">
                <a:solidFill>
                  <a:prstClr val="black"/>
                </a:solidFill>
              </a:rPr>
              <a:t>z</a:t>
            </a:r>
            <a:r>
              <a:rPr lang="en-GB" sz="2000" smtClean="0">
                <a:solidFill>
                  <a:prstClr val="black"/>
                </a:solidFill>
              </a:rPr>
              <a:t>=</a:t>
            </a:r>
            <a:r>
              <a:rPr lang="en-GB" sz="2000" b="1" smtClean="0">
                <a:solidFill>
                  <a:prstClr val="black"/>
                </a:solidFill>
              </a:rPr>
              <a:t>2.2±0.2 </a:t>
            </a:r>
            <a:r>
              <a:rPr lang="en-GB" sz="2000" b="1">
                <a:solidFill>
                  <a:prstClr val="black"/>
                </a:solidFill>
              </a:rPr>
              <a:t>GeV/m </a:t>
            </a:r>
            <a:endParaRPr lang="cs-CZ" sz="2000" b="1" smtClean="0">
              <a:solidFill>
                <a:prstClr val="black"/>
              </a:solidFill>
            </a:endParaRPr>
          </a:p>
          <a:p>
            <a:pPr>
              <a:buClr>
                <a:srgbClr val="30ACEC">
                  <a:lumMod val="75000"/>
                </a:srgbClr>
              </a:buClr>
            </a:pPr>
            <a:endParaRPr lang="cs-CZ" sz="2000" smtClean="0">
              <a:solidFill>
                <a:prstClr val="black"/>
              </a:solidFill>
            </a:endParaRPr>
          </a:p>
          <a:p>
            <a:pPr>
              <a:buClr>
                <a:srgbClr val="30ACEC">
                  <a:lumMod val="75000"/>
                </a:srgbClr>
              </a:buClr>
            </a:pPr>
            <a:endParaRPr lang="cs-CZ" sz="2000" smtClean="0">
              <a:solidFill>
                <a:prstClr val="black"/>
              </a:solidFill>
            </a:endParaRPr>
          </a:p>
          <a:p>
            <a:pPr>
              <a:buClr>
                <a:srgbClr val="30ACEC">
                  <a:lumMod val="75000"/>
                </a:srgbClr>
              </a:buClr>
            </a:pPr>
            <a:endParaRPr lang="cs-CZ" sz="2000" smtClean="0">
              <a:solidFill>
                <a:prstClr val="black"/>
              </a:solidFill>
            </a:endParaRPr>
          </a:p>
          <a:p>
            <a:pPr>
              <a:buClr>
                <a:srgbClr val="30ACEC">
                  <a:lumMod val="75000"/>
                </a:srgbClr>
              </a:buClr>
            </a:pPr>
            <a:endParaRPr lang="cs-CZ" sz="2000" smtClean="0">
              <a:solidFill>
                <a:prstClr val="black"/>
              </a:solidFill>
            </a:endParaRPr>
          </a:p>
          <a:p>
            <a:pPr>
              <a:buClr>
                <a:srgbClr val="30ACEC">
                  <a:lumMod val="75000"/>
                </a:srgbClr>
              </a:buClr>
            </a:pPr>
            <a:endParaRPr lang="cs-CZ" sz="2000" smtClean="0">
              <a:solidFill>
                <a:prstClr val="black"/>
              </a:solidFill>
            </a:endParaRPr>
          </a:p>
          <a:p>
            <a:pPr>
              <a:buClr>
                <a:srgbClr val="30ACEC">
                  <a:lumMod val="75000"/>
                </a:srgbClr>
              </a:buClr>
            </a:pPr>
            <a:endParaRPr lang="cs-CZ" sz="2000" smtClean="0">
              <a:solidFill>
                <a:prstClr val="black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2112" y="2046793"/>
            <a:ext cx="2251927" cy="2449008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240" y="1567125"/>
            <a:ext cx="2112759" cy="2435730"/>
          </a:xfrm>
          <a:prstGeom prst="rect">
            <a:avLst/>
          </a:prstGeom>
        </p:spPr>
      </p:pic>
      <p:sp>
        <p:nvSpPr>
          <p:cNvPr id="10" name="Obdélník 9"/>
          <p:cNvSpPr/>
          <p:nvPr/>
        </p:nvSpPr>
        <p:spPr>
          <a:xfrm>
            <a:off x="1084999" y="4002855"/>
            <a:ext cx="26424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>
                <a:solidFill>
                  <a:prstClr val="black"/>
                </a:solidFill>
              </a:rPr>
              <a:t>M. Kozák, </a:t>
            </a:r>
            <a:r>
              <a:rPr lang="cs-CZ" sz="1400" smtClean="0">
                <a:solidFill>
                  <a:prstClr val="black"/>
                </a:solidFill>
              </a:rPr>
              <a:t>et al., </a:t>
            </a:r>
            <a:r>
              <a:rPr lang="cs-CZ" sz="1400">
                <a:solidFill>
                  <a:prstClr val="black"/>
                </a:solidFill>
              </a:rPr>
              <a:t>Nature Physics 14, 121 (2018).</a:t>
            </a:r>
          </a:p>
        </p:txBody>
      </p:sp>
      <p:sp>
        <p:nvSpPr>
          <p:cNvPr id="12" name="Zástupný symbol pro zápatí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3" name="Zástupný symbol pro číslo snímku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174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/>
          </a:bodyPr>
          <a:lstStyle/>
          <a:p>
            <a:r>
              <a:rPr lang="cs-CZ" sz="3000" smtClean="0"/>
              <a:t>Attosecond electron bunching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3" y="1078301"/>
            <a:ext cx="8358637" cy="5865423"/>
          </a:xfrm>
        </p:spPr>
        <p:txBody>
          <a:bodyPr anchor="t">
            <a:normAutofit/>
          </a:bodyPr>
          <a:lstStyle/>
          <a:p>
            <a:r>
              <a:rPr lang="cs-CZ" sz="2000" smtClean="0"/>
              <a:t>Sinusoidal modulation of electron energy/longitudinal momentum – ballistic formation of attosecond bunches</a:t>
            </a:r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5515" y="3775568"/>
            <a:ext cx="108191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black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33" y="1818056"/>
            <a:ext cx="5169528" cy="3616585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982133" y="5440516"/>
            <a:ext cx="49702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>
                <a:solidFill>
                  <a:prstClr val="black"/>
                </a:solidFill>
              </a:rPr>
              <a:t>M. Kozák, </a:t>
            </a:r>
            <a:r>
              <a:rPr lang="cs-CZ" sz="1400" smtClean="0">
                <a:solidFill>
                  <a:prstClr val="black"/>
                </a:solidFill>
              </a:rPr>
              <a:t>et al., </a:t>
            </a:r>
            <a:r>
              <a:rPr lang="cs-CZ" sz="1400">
                <a:solidFill>
                  <a:prstClr val="black"/>
                </a:solidFill>
              </a:rPr>
              <a:t>Nature Physics 14, 121 (2018).</a:t>
            </a:r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783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/>
          </a:bodyPr>
          <a:lstStyle/>
          <a:p>
            <a:r>
              <a:rPr lang="cs-CZ" sz="3000" smtClean="0"/>
              <a:t>Particle-wave dualism in quantum mechanics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3" y="1078302"/>
            <a:ext cx="8453887" cy="4921514"/>
          </a:xfrm>
        </p:spPr>
        <p:txBody>
          <a:bodyPr anchor="t">
            <a:normAutofit/>
          </a:bodyPr>
          <a:lstStyle/>
          <a:p>
            <a:r>
              <a:rPr lang="cs-CZ" sz="2000" smtClean="0"/>
              <a:t>Difraction of matter waves at a periodic optical grating??</a:t>
            </a:r>
          </a:p>
          <a:p>
            <a:pPr marL="0" indent="0">
              <a:buNone/>
            </a:pPr>
            <a:r>
              <a:rPr lang="cs-CZ" sz="2000" smtClean="0"/>
              <a:t>(Kapitza and Dirac, 1933)</a:t>
            </a:r>
            <a:endParaRPr lang="en-GB" sz="2000" smtClean="0"/>
          </a:p>
          <a:p>
            <a:pPr marL="0" indent="0">
              <a:spcAft>
                <a:spcPts val="0"/>
              </a:spcAft>
              <a:buNone/>
            </a:pPr>
            <a:r>
              <a:rPr lang="en-GB" sz="2000" smtClean="0"/>
              <a:t>										Scattering at a ponderomotive</a:t>
            </a:r>
          </a:p>
          <a:p>
            <a:pPr marL="0" indent="0">
              <a:buNone/>
            </a:pPr>
            <a:r>
              <a:rPr lang="en-GB" sz="2000"/>
              <a:t>	</a:t>
            </a:r>
            <a:r>
              <a:rPr lang="en-GB" sz="2000" smtClean="0"/>
              <a:t>									potential of a standing wave:</a:t>
            </a:r>
            <a:endParaRPr lang="cs-CZ" sz="2000" smtClean="0"/>
          </a:p>
          <a:p>
            <a:pPr marL="0" indent="0">
              <a:buNone/>
            </a:pPr>
            <a:endParaRPr lang="cs-CZ" sz="2000"/>
          </a:p>
          <a:p>
            <a:pPr marL="0" indent="0">
              <a:buNone/>
            </a:pPr>
            <a:endParaRPr lang="cs-CZ" sz="2000" smtClean="0"/>
          </a:p>
          <a:p>
            <a:pPr marL="0" indent="0">
              <a:buNone/>
            </a:pPr>
            <a:endParaRPr lang="cs-CZ" sz="2000"/>
          </a:p>
          <a:p>
            <a:pPr marL="0" indent="0">
              <a:buNone/>
            </a:pPr>
            <a:endParaRPr lang="cs-CZ" sz="2000" smtClean="0"/>
          </a:p>
          <a:p>
            <a:pPr marL="0" indent="0">
              <a:buNone/>
            </a:pPr>
            <a:endParaRPr lang="cs-CZ" sz="200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13" y="2057400"/>
            <a:ext cx="4523252" cy="2010334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72100" y="2752724"/>
            <a:ext cx="1021857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black"/>
              </a:solidFill>
            </a:endParaRP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/>
          </p:nvPr>
        </p:nvGraphicFramePr>
        <p:xfrm>
          <a:off x="5372100" y="2752724"/>
          <a:ext cx="2400300" cy="4736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28" name="Equation" r:id="rId4" imgW="1435100" imgH="279400" progId="Equation.DSMT4">
                  <p:embed/>
                </p:oleObj>
              </mc:Choice>
              <mc:Fallback>
                <p:oleObj name="Equation" r:id="rId4" imgW="14351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2100" y="2752724"/>
                        <a:ext cx="2400300" cy="4736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372100" y="3286782"/>
            <a:ext cx="14312876" cy="50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black"/>
              </a:solidFill>
            </a:endParaRP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/>
          </p:nvPr>
        </p:nvGraphicFramePr>
        <p:xfrm>
          <a:off x="5372101" y="3286782"/>
          <a:ext cx="1162050" cy="400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29" name="Equation" r:id="rId6" imgW="660400" imgH="228600" progId="Equation.DSMT4">
                  <p:embed/>
                </p:oleObj>
              </mc:Choice>
              <mc:Fallback>
                <p:oleObj name="Equation" r:id="rId6" imgW="6604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2101" y="3286782"/>
                        <a:ext cx="1162050" cy="4003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bdélník 8"/>
          <p:cNvSpPr/>
          <p:nvPr/>
        </p:nvSpPr>
        <p:spPr>
          <a:xfrm>
            <a:off x="3196166" y="2031718"/>
            <a:ext cx="3276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www-personal.umich.edu</a:t>
            </a:r>
            <a:r>
              <a:rPr lang="en-US" sz="1000">
                <a:solidFill>
                  <a:prstClr val="black"/>
                </a:solidFill>
              </a:rPr>
              <a:t>/~dmanna/</a:t>
            </a:r>
            <a:endParaRPr lang="cs-CZ" sz="1000">
              <a:solidFill>
                <a:prstClr val="black"/>
              </a:solidFill>
            </a:endParaRPr>
          </a:p>
        </p:txBody>
      </p:sp>
      <p:sp>
        <p:nvSpPr>
          <p:cNvPr id="13" name="Zástupný symbol pro zápatí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4" name="Zástupný symbol pro číslo snímku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6500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/>
          </a:bodyPr>
          <a:lstStyle/>
          <a:p>
            <a:r>
              <a:rPr lang="en-GB" sz="3000" smtClean="0"/>
              <a:t>Ponderomotive force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81025" y="1078302"/>
            <a:ext cx="8562975" cy="4921514"/>
          </a:xfrm>
        </p:spPr>
        <p:txBody>
          <a:bodyPr anchor="t">
            <a:normAutofit/>
          </a:bodyPr>
          <a:lstStyle/>
          <a:p>
            <a:r>
              <a:rPr lang="en-GB" sz="2000" smtClean="0"/>
              <a:t>Clas</a:t>
            </a:r>
            <a:r>
              <a:rPr lang="cs-CZ" sz="2000" smtClean="0"/>
              <a:t>s</a:t>
            </a:r>
            <a:r>
              <a:rPr lang="en-GB" sz="2000" smtClean="0"/>
              <a:t>ical motion of a charged particle in the non-uniform oscillating electromagnetic field</a:t>
            </a:r>
            <a:endParaRPr lang="cs-CZ" sz="2000" smtClean="0"/>
          </a:p>
          <a:p>
            <a:endParaRPr lang="cs-CZ" sz="2000"/>
          </a:p>
          <a:p>
            <a:pPr>
              <a:spcAft>
                <a:spcPts val="1800"/>
              </a:spcAft>
            </a:pPr>
            <a:r>
              <a:rPr lang="cs-CZ" sz="2000" smtClean="0"/>
              <a:t>First order perturbation theory</a:t>
            </a:r>
          </a:p>
          <a:p>
            <a:endParaRPr lang="cs-CZ" sz="2000"/>
          </a:p>
          <a:p>
            <a:r>
              <a:rPr lang="cs-CZ" sz="2000" smtClean="0"/>
              <a:t>Averaging over an integer number of optical periods</a:t>
            </a:r>
            <a:r>
              <a:rPr lang="en-GB" sz="2000" smtClean="0"/>
              <a:t>			</a:t>
            </a:r>
            <a:endParaRPr lang="cs-CZ" sz="2000" smtClean="0"/>
          </a:p>
          <a:p>
            <a:pPr marL="0" indent="0">
              <a:buNone/>
            </a:pPr>
            <a:endParaRPr lang="cs-CZ" sz="200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72100" y="2752724"/>
            <a:ext cx="1021857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372100" y="3286782"/>
            <a:ext cx="14312876" cy="50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black"/>
              </a:solidFill>
            </a:endParaRP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/>
          </p:nvPr>
        </p:nvGraphicFramePr>
        <p:xfrm>
          <a:off x="982133" y="1798638"/>
          <a:ext cx="1682750" cy="41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6" name="Equation" r:id="rId3" imgW="927000" imgH="228600" progId="Equation.DSMT4">
                  <p:embed/>
                </p:oleObj>
              </mc:Choice>
              <mc:Fallback>
                <p:oleObj name="Equation" r:id="rId3" imgW="9270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82133" y="1798638"/>
                        <a:ext cx="1682750" cy="414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/>
          </p:nvPr>
        </p:nvGraphicFramePr>
        <p:xfrm>
          <a:off x="3741695" y="1671550"/>
          <a:ext cx="4149725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7" name="Equation" r:id="rId5" imgW="2286000" imgH="368280" progId="Equation.DSMT4">
                  <p:embed/>
                </p:oleObj>
              </mc:Choice>
              <mc:Fallback>
                <p:oleObj name="Equation" r:id="rId5" imgW="2286000" imgH="368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41695" y="1671550"/>
                        <a:ext cx="4149725" cy="668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Přímá spojnice 11"/>
          <p:cNvCxnSpPr/>
          <p:nvPr/>
        </p:nvCxnSpPr>
        <p:spPr>
          <a:xfrm flipH="1">
            <a:off x="2809877" y="2005718"/>
            <a:ext cx="790573" cy="0"/>
          </a:xfrm>
          <a:prstGeom prst="line">
            <a:avLst/>
          </a:prstGeom>
          <a:ln w="19050">
            <a:solidFill>
              <a:schemeClr val="accent1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Objekt 13"/>
          <p:cNvGraphicFramePr>
            <a:graphicFrameLocks noChangeAspect="1"/>
          </p:cNvGraphicFramePr>
          <p:nvPr>
            <p:extLst/>
          </p:nvPr>
        </p:nvGraphicFramePr>
        <p:xfrm>
          <a:off x="982133" y="2585076"/>
          <a:ext cx="7723188" cy="69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8" name="Equation" r:id="rId7" imgW="4254480" imgH="380880" progId="Equation.DSMT4">
                  <p:embed/>
                </p:oleObj>
              </mc:Choice>
              <mc:Fallback>
                <p:oleObj name="Equation" r:id="rId7" imgW="4254480" imgH="380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82133" y="2585076"/>
                        <a:ext cx="7723188" cy="690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/>
          <p:cNvGraphicFramePr>
            <a:graphicFrameLocks noChangeAspect="1"/>
          </p:cNvGraphicFramePr>
          <p:nvPr>
            <p:extLst/>
          </p:nvPr>
        </p:nvGraphicFramePr>
        <p:xfrm>
          <a:off x="982133" y="3647915"/>
          <a:ext cx="3043237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9" name="Equation" r:id="rId9" imgW="1676160" imgH="380880" progId="Equation.DSMT4">
                  <p:embed/>
                </p:oleObj>
              </mc:Choice>
              <mc:Fallback>
                <p:oleObj name="Equation" r:id="rId9" imgW="1676160" imgH="380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82133" y="3647915"/>
                        <a:ext cx="3043237" cy="690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Obrázek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33" y="4414678"/>
            <a:ext cx="4828117" cy="225254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3" name="Zástupný symbol pro číslo snímku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632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6348" y="4623799"/>
            <a:ext cx="2567283" cy="1843676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/>
          </a:bodyPr>
          <a:lstStyle/>
          <a:p>
            <a:r>
              <a:rPr lang="cs-CZ" sz="3000" smtClean="0"/>
              <a:t>Particle-wave duality in quantum mechanics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3" y="1078302"/>
            <a:ext cx="8358637" cy="4921514"/>
          </a:xfrm>
        </p:spPr>
        <p:txBody>
          <a:bodyPr anchor="t">
            <a:normAutofit/>
          </a:bodyPr>
          <a:lstStyle/>
          <a:p>
            <a:r>
              <a:rPr lang="cs-CZ" sz="2000" smtClean="0"/>
              <a:t>Difraction of matter waves at a periodic optical grating??</a:t>
            </a:r>
          </a:p>
          <a:p>
            <a:pPr marL="0" indent="0">
              <a:buNone/>
            </a:pPr>
            <a:r>
              <a:rPr lang="cs-CZ" sz="2000" smtClean="0"/>
              <a:t>(Kapitza and Dirac, 1933)</a:t>
            </a:r>
          </a:p>
          <a:p>
            <a:pPr marL="0" indent="0">
              <a:buNone/>
            </a:pPr>
            <a:endParaRPr lang="cs-CZ" sz="2000"/>
          </a:p>
          <a:p>
            <a:pPr marL="0" indent="0">
              <a:buNone/>
            </a:pPr>
            <a:endParaRPr lang="cs-CZ" sz="2000" smtClean="0"/>
          </a:p>
          <a:p>
            <a:pPr marL="0" indent="0">
              <a:buNone/>
            </a:pPr>
            <a:endParaRPr lang="cs-CZ" sz="2000"/>
          </a:p>
          <a:p>
            <a:pPr marL="0" indent="0">
              <a:buNone/>
            </a:pPr>
            <a:endParaRPr lang="cs-CZ" sz="2000" smtClean="0"/>
          </a:p>
          <a:p>
            <a:pPr marL="0" indent="0">
              <a:buNone/>
            </a:pPr>
            <a:endParaRPr lang="cs-CZ" sz="2000"/>
          </a:p>
          <a:p>
            <a:r>
              <a:rPr lang="cs-CZ" sz="2000" smtClean="0"/>
              <a:t>Energy and momentum conservation</a:t>
            </a:r>
          </a:p>
          <a:p>
            <a:pPr marL="0" indent="0">
              <a:buNone/>
            </a:pPr>
            <a:endParaRPr lang="cs-CZ" sz="1600" smtClean="0"/>
          </a:p>
          <a:p>
            <a:pPr marL="0" indent="0">
              <a:spcAft>
                <a:spcPts val="0"/>
              </a:spcAft>
              <a:buNone/>
            </a:pPr>
            <a:r>
              <a:rPr lang="cs-CZ" sz="2000" smtClean="0"/>
              <a:t>											</a:t>
            </a:r>
            <a:r>
              <a:rPr lang="en-GB" sz="2000" smtClean="0"/>
              <a:t>	</a:t>
            </a:r>
            <a:r>
              <a:rPr lang="cs-CZ" sz="2000" smtClean="0"/>
              <a:t>Stimulated Compton </a:t>
            </a:r>
          </a:p>
          <a:p>
            <a:pPr marL="0" indent="0">
              <a:spcAft>
                <a:spcPts val="0"/>
              </a:spcAft>
              <a:buNone/>
            </a:pPr>
            <a:r>
              <a:rPr lang="cs-CZ" sz="2000"/>
              <a:t>	</a:t>
            </a:r>
            <a:r>
              <a:rPr lang="cs-CZ" sz="2000" smtClean="0"/>
              <a:t>											scattering</a:t>
            </a:r>
          </a:p>
        </p:txBody>
      </p:sp>
      <p:cxnSp>
        <p:nvCxnSpPr>
          <p:cNvPr id="7" name="Přímá spojnice 6"/>
          <p:cNvCxnSpPr/>
          <p:nvPr/>
        </p:nvCxnSpPr>
        <p:spPr>
          <a:xfrm flipV="1">
            <a:off x="5318874" y="5390004"/>
            <a:ext cx="828675" cy="133350"/>
          </a:xfrm>
          <a:prstGeom prst="line">
            <a:avLst/>
          </a:prstGeom>
          <a:ln w="19050">
            <a:solidFill>
              <a:schemeClr val="accent1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113" y="4617333"/>
            <a:ext cx="2556236" cy="1850142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13" y="2057400"/>
            <a:ext cx="4523252" cy="2010334"/>
          </a:xfrm>
          <a:prstGeom prst="rect">
            <a:avLst/>
          </a:prstGeom>
        </p:spPr>
      </p:pic>
      <p:sp>
        <p:nvSpPr>
          <p:cNvPr id="12" name="Obdélník 11"/>
          <p:cNvSpPr/>
          <p:nvPr/>
        </p:nvSpPr>
        <p:spPr>
          <a:xfrm>
            <a:off x="5867400" y="5956081"/>
            <a:ext cx="3276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smtClean="0">
                <a:solidFill>
                  <a:prstClr val="black"/>
                </a:solidFill>
              </a:rPr>
              <a:t>H. Batelaan, et al., Journal of Physics: Conference Series 701 (2016) 012007</a:t>
            </a:r>
            <a:endParaRPr lang="cs-CZ" sz="1400">
              <a:solidFill>
                <a:prstClr val="black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3196166" y="2031718"/>
            <a:ext cx="3276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www-personal.umich.edu</a:t>
            </a:r>
            <a:r>
              <a:rPr lang="en-US" sz="1000">
                <a:solidFill>
                  <a:prstClr val="black"/>
                </a:solidFill>
              </a:rPr>
              <a:t>/~dmanna/</a:t>
            </a:r>
            <a:endParaRPr lang="cs-CZ" sz="1000">
              <a:solidFill>
                <a:prstClr val="black"/>
              </a:solidFill>
            </a:endParaRPr>
          </a:p>
        </p:txBody>
      </p:sp>
      <p:sp>
        <p:nvSpPr>
          <p:cNvPr id="13" name="Zástupný symbol pro zápatí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4" name="Zástupný symbol pro číslo snímku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846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/>
          </a:bodyPr>
          <a:lstStyle/>
          <a:p>
            <a:r>
              <a:rPr lang="cs-CZ" sz="3000" smtClean="0"/>
              <a:t>Particle-wave duality in quantum mechanics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3" y="1078302"/>
            <a:ext cx="8453887" cy="4921514"/>
          </a:xfrm>
        </p:spPr>
        <p:txBody>
          <a:bodyPr anchor="t">
            <a:normAutofit/>
          </a:bodyPr>
          <a:lstStyle/>
          <a:p>
            <a:r>
              <a:rPr lang="cs-CZ" sz="2000" smtClean="0"/>
              <a:t>Difraction of matter waves at a periodic optical grating??</a:t>
            </a:r>
          </a:p>
          <a:p>
            <a:pPr marL="0" indent="0">
              <a:buNone/>
            </a:pPr>
            <a:r>
              <a:rPr lang="cs-CZ" sz="2000" smtClean="0"/>
              <a:t>(Kapitza and Dirac, 1933)</a:t>
            </a:r>
          </a:p>
          <a:p>
            <a:pPr marL="0" indent="0">
              <a:buNone/>
            </a:pPr>
            <a:endParaRPr lang="cs-CZ" sz="2000"/>
          </a:p>
          <a:p>
            <a:pPr marL="0" indent="0">
              <a:buNone/>
            </a:pPr>
            <a:endParaRPr lang="cs-CZ" sz="2000" smtClean="0"/>
          </a:p>
          <a:p>
            <a:pPr marL="0" indent="0">
              <a:buNone/>
            </a:pPr>
            <a:endParaRPr lang="cs-CZ" sz="2000"/>
          </a:p>
          <a:p>
            <a:pPr marL="0" indent="0">
              <a:buNone/>
            </a:pPr>
            <a:endParaRPr lang="cs-CZ" sz="2000" smtClean="0"/>
          </a:p>
          <a:p>
            <a:pPr marL="0" indent="0">
              <a:buNone/>
            </a:pPr>
            <a:endParaRPr lang="cs-CZ" sz="2000"/>
          </a:p>
          <a:p>
            <a:r>
              <a:rPr lang="en-GB" sz="2000" smtClean="0"/>
              <a:t>F</a:t>
            </a:r>
            <a:r>
              <a:rPr lang="cs-CZ" sz="2000" smtClean="0"/>
              <a:t>irst</a:t>
            </a:r>
            <a:r>
              <a:rPr lang="en-GB" sz="2000" smtClean="0"/>
              <a:t> observed</a:t>
            </a:r>
            <a:r>
              <a:rPr lang="cs-CZ" sz="2000" smtClean="0"/>
              <a:t> for atoms where the interaction can be resonantly enhanced</a:t>
            </a:r>
          </a:p>
          <a:p>
            <a:pPr marL="0" indent="0">
              <a:buNone/>
            </a:pPr>
            <a:endParaRPr lang="cs-CZ" sz="200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13" y="2057400"/>
            <a:ext cx="4523252" cy="2010334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113" y="4618043"/>
            <a:ext cx="4187165" cy="1381773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2688" y="4618042"/>
            <a:ext cx="2731540" cy="1381773"/>
          </a:xfrm>
          <a:prstGeom prst="rect">
            <a:avLst/>
          </a:prstGeom>
        </p:spPr>
      </p:pic>
      <p:cxnSp>
        <p:nvCxnSpPr>
          <p:cNvPr id="14" name="Přímá spojnice 13"/>
          <p:cNvCxnSpPr/>
          <p:nvPr/>
        </p:nvCxnSpPr>
        <p:spPr>
          <a:xfrm flipH="1">
            <a:off x="4695826" y="5314950"/>
            <a:ext cx="1485899" cy="57150"/>
          </a:xfrm>
          <a:prstGeom prst="line">
            <a:avLst/>
          </a:prstGeom>
          <a:ln w="19050">
            <a:solidFill>
              <a:schemeClr val="accent1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bdélník 7"/>
          <p:cNvSpPr/>
          <p:nvPr/>
        </p:nvSpPr>
        <p:spPr>
          <a:xfrm>
            <a:off x="3196166" y="2031718"/>
            <a:ext cx="3276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www-personal.umich.edu</a:t>
            </a:r>
            <a:r>
              <a:rPr lang="en-US" sz="1000">
                <a:solidFill>
                  <a:prstClr val="black"/>
                </a:solidFill>
              </a:rPr>
              <a:t>/~dmanna/</a:t>
            </a:r>
            <a:endParaRPr lang="cs-CZ" sz="1000">
              <a:solidFill>
                <a:prstClr val="black"/>
              </a:solidFill>
            </a:endParaRPr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742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/>
          </a:bodyPr>
          <a:lstStyle/>
          <a:p>
            <a:r>
              <a:rPr lang="cs-CZ" sz="3000" smtClean="0"/>
              <a:t>Particle-wave duality in quantum mechanics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3" y="1078302"/>
            <a:ext cx="8453887" cy="4921514"/>
          </a:xfrm>
        </p:spPr>
        <p:txBody>
          <a:bodyPr anchor="t">
            <a:normAutofit/>
          </a:bodyPr>
          <a:lstStyle/>
          <a:p>
            <a:r>
              <a:rPr lang="cs-CZ" sz="2000" smtClean="0"/>
              <a:t>Difraction of matter waves at a periodic optical grating??</a:t>
            </a:r>
          </a:p>
          <a:p>
            <a:pPr marL="0" indent="0">
              <a:buNone/>
            </a:pPr>
            <a:r>
              <a:rPr lang="cs-CZ" sz="2000" smtClean="0"/>
              <a:t>(Kapitza and Dirac, 1933)</a:t>
            </a:r>
          </a:p>
          <a:p>
            <a:pPr marL="0" indent="0">
              <a:buNone/>
            </a:pPr>
            <a:endParaRPr lang="cs-CZ" sz="2000"/>
          </a:p>
          <a:p>
            <a:pPr marL="0" indent="0">
              <a:buNone/>
            </a:pPr>
            <a:endParaRPr lang="cs-CZ" sz="2000" smtClean="0"/>
          </a:p>
          <a:p>
            <a:pPr marL="0" indent="0">
              <a:buNone/>
            </a:pPr>
            <a:endParaRPr lang="cs-CZ" sz="2000"/>
          </a:p>
          <a:p>
            <a:pPr marL="0" indent="0">
              <a:buNone/>
            </a:pPr>
            <a:endParaRPr lang="cs-CZ" sz="2000" smtClean="0"/>
          </a:p>
          <a:p>
            <a:pPr marL="0" indent="0">
              <a:buNone/>
            </a:pPr>
            <a:endParaRPr lang="cs-CZ" sz="2000"/>
          </a:p>
          <a:p>
            <a:r>
              <a:rPr lang="cs-CZ" sz="2000" smtClean="0"/>
              <a:t>First observed for atoms where the interaction can be resonantly enhanced</a:t>
            </a:r>
          </a:p>
          <a:p>
            <a:r>
              <a:rPr lang="cs-CZ" sz="2000" smtClean="0"/>
              <a:t>Succesful experiment with electrons showing quantization of momentum transfer</a:t>
            </a:r>
            <a:endParaRPr lang="cs-CZ" sz="2000"/>
          </a:p>
          <a:p>
            <a:endParaRPr lang="cs-CZ" sz="2000" smtClean="0"/>
          </a:p>
          <a:p>
            <a:pPr marL="0" indent="0">
              <a:buNone/>
            </a:pPr>
            <a:endParaRPr lang="cs-CZ" sz="2000"/>
          </a:p>
          <a:p>
            <a:pPr marL="0" indent="0">
              <a:buNone/>
            </a:pPr>
            <a:endParaRPr lang="cs-CZ" sz="2000" smtClean="0"/>
          </a:p>
          <a:p>
            <a:pPr marL="0" indent="0">
              <a:buNone/>
            </a:pPr>
            <a:endParaRPr lang="cs-CZ" sz="2000"/>
          </a:p>
          <a:p>
            <a:pPr marL="0" indent="0">
              <a:buNone/>
            </a:pPr>
            <a:endParaRPr lang="cs-CZ" sz="2000" smtClean="0"/>
          </a:p>
          <a:p>
            <a:pPr marL="0" indent="0">
              <a:buNone/>
            </a:pPr>
            <a:endParaRPr lang="cs-CZ" sz="200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113" y="5380767"/>
            <a:ext cx="2784891" cy="991458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454" y="5030494"/>
            <a:ext cx="2858925" cy="1705456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6354" y="5029716"/>
            <a:ext cx="2162371" cy="1700726"/>
          </a:xfrm>
          <a:prstGeom prst="rect">
            <a:avLst/>
          </a:prstGeom>
        </p:spPr>
      </p:pic>
      <p:cxnSp>
        <p:nvCxnSpPr>
          <p:cNvPr id="12" name="Přímá spojnice 11"/>
          <p:cNvCxnSpPr/>
          <p:nvPr/>
        </p:nvCxnSpPr>
        <p:spPr>
          <a:xfrm flipH="1">
            <a:off x="2202334" y="5686425"/>
            <a:ext cx="1485899" cy="57150"/>
          </a:xfrm>
          <a:prstGeom prst="line">
            <a:avLst/>
          </a:prstGeom>
          <a:ln w="19050">
            <a:solidFill>
              <a:schemeClr val="accent1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Obrázek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13" y="2057400"/>
            <a:ext cx="4523252" cy="2010334"/>
          </a:xfrm>
          <a:prstGeom prst="rect">
            <a:avLst/>
          </a:prstGeom>
        </p:spPr>
      </p:pic>
      <p:sp>
        <p:nvSpPr>
          <p:cNvPr id="9" name="Obdélník 8"/>
          <p:cNvSpPr/>
          <p:nvPr/>
        </p:nvSpPr>
        <p:spPr>
          <a:xfrm>
            <a:off x="3196166" y="2031718"/>
            <a:ext cx="3276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www-personal.umich.edu</a:t>
            </a:r>
            <a:r>
              <a:rPr lang="en-US" sz="1000">
                <a:solidFill>
                  <a:prstClr val="black"/>
                </a:solidFill>
              </a:rPr>
              <a:t>/~dmanna/</a:t>
            </a:r>
            <a:endParaRPr lang="cs-CZ" sz="1000">
              <a:solidFill>
                <a:prstClr val="black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749" y="6399007"/>
            <a:ext cx="2555430" cy="164378"/>
          </a:xfrm>
          <a:prstGeom prst="rect">
            <a:avLst/>
          </a:prstGeom>
        </p:spPr>
      </p:pic>
      <p:sp>
        <p:nvSpPr>
          <p:cNvPr id="14" name="Zástupný symbol pro zápatí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549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3" y="1078302"/>
            <a:ext cx="8358637" cy="5874948"/>
          </a:xfrm>
        </p:spPr>
        <p:txBody>
          <a:bodyPr anchor="t">
            <a:normAutofit/>
          </a:bodyPr>
          <a:lstStyle/>
          <a:p>
            <a:r>
              <a:rPr lang="cs-CZ" sz="2000" smtClean="0"/>
              <a:t>Energy and momentum conservation</a:t>
            </a:r>
            <a:r>
              <a:rPr lang="en-GB" sz="2000" smtClean="0"/>
              <a:t> for two crossed laser beams at different frequencies</a:t>
            </a:r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endParaRPr lang="cs-CZ" sz="2000"/>
          </a:p>
          <a:p>
            <a:endParaRPr lang="cs-CZ" sz="2000" smtClean="0"/>
          </a:p>
          <a:p>
            <a:pPr>
              <a:spcBef>
                <a:spcPts val="1800"/>
              </a:spcBef>
            </a:pPr>
            <a:r>
              <a:rPr lang="cs-CZ" sz="2000" smtClean="0"/>
              <a:t>For </a:t>
            </a:r>
            <a:r>
              <a:rPr lang="el-GR" sz="2000" i="1" smtClean="0"/>
              <a:t>ω</a:t>
            </a:r>
            <a:r>
              <a:rPr lang="cs-CZ" sz="2000" smtClean="0"/>
              <a:t>=</a:t>
            </a:r>
            <a:r>
              <a:rPr lang="el-GR" sz="2000" i="1"/>
              <a:t> ω</a:t>
            </a:r>
            <a:r>
              <a:rPr lang="cs-CZ" sz="2000" baseline="-25000"/>
              <a:t>1 </a:t>
            </a:r>
            <a:r>
              <a:rPr lang="cs-CZ" sz="2000" smtClean="0"/>
              <a:t>+</a:t>
            </a:r>
            <a:r>
              <a:rPr lang="el-GR" sz="2000" i="1"/>
              <a:t> </a:t>
            </a:r>
            <a:r>
              <a:rPr lang="el-GR" sz="2000" i="1" smtClean="0"/>
              <a:t>ω</a:t>
            </a:r>
            <a:r>
              <a:rPr lang="cs-CZ" sz="2000" baseline="-25000" smtClean="0"/>
              <a:t>2</a:t>
            </a:r>
            <a:r>
              <a:rPr lang="cs-CZ" sz="2000" smtClean="0"/>
              <a:t> (optical parametric generation), the conditions for angles </a:t>
            </a:r>
            <a:r>
              <a:rPr lang="el-GR" sz="2000" i="1" smtClean="0"/>
              <a:t>α</a:t>
            </a:r>
            <a:r>
              <a:rPr lang="cs-CZ" sz="2000" smtClean="0"/>
              <a:t> and </a:t>
            </a:r>
            <a:r>
              <a:rPr lang="el-GR" sz="2000" smtClean="0"/>
              <a:t>β</a:t>
            </a:r>
            <a:r>
              <a:rPr lang="cs-CZ" sz="2000" smtClean="0"/>
              <a:t> as a function of frequency </a:t>
            </a:r>
            <a:r>
              <a:rPr lang="el-GR" sz="2000" i="1" smtClean="0"/>
              <a:t>ω</a:t>
            </a:r>
            <a:r>
              <a:rPr lang="cs-CZ" sz="2000" baseline="-25000" smtClean="0"/>
              <a:t>1</a:t>
            </a:r>
            <a:r>
              <a:rPr lang="cs-CZ" sz="2000" smtClean="0"/>
              <a:t> and electron initial velocity </a:t>
            </a:r>
            <a:r>
              <a:rPr lang="cs-CZ" sz="2000" b="1" smtClean="0"/>
              <a:t>v</a:t>
            </a:r>
            <a:r>
              <a:rPr lang="cs-CZ" sz="2000" b="1" baseline="-25000" smtClean="0"/>
              <a:t>i</a:t>
            </a:r>
            <a:r>
              <a:rPr lang="cs-CZ" sz="2000" smtClean="0"/>
              <a:t>:</a:t>
            </a:r>
            <a:endParaRPr lang="cs-CZ" sz="2000" b="1" baseline="-25000" smtClean="0"/>
          </a:p>
          <a:p>
            <a:pPr marL="0" indent="0">
              <a:buNone/>
            </a:pPr>
            <a:endParaRPr lang="cs-CZ" sz="2000"/>
          </a:p>
          <a:p>
            <a:pPr marL="0" indent="0">
              <a:buNone/>
            </a:pPr>
            <a:endParaRPr lang="cs-CZ" sz="2000" smtClean="0"/>
          </a:p>
          <a:p>
            <a:pPr marL="0" indent="0">
              <a:buNone/>
            </a:pPr>
            <a:endParaRPr lang="cs-CZ" sz="1600" smtClean="0"/>
          </a:p>
          <a:p>
            <a:pPr marL="0" indent="0">
              <a:spcAft>
                <a:spcPts val="0"/>
              </a:spcAft>
              <a:buNone/>
            </a:pPr>
            <a:r>
              <a:rPr lang="cs-CZ" sz="2000" smtClean="0"/>
              <a:t>											</a:t>
            </a:r>
            <a:r>
              <a:rPr lang="en-GB" sz="2000" smtClean="0"/>
              <a:t>	</a:t>
            </a:r>
            <a:endParaRPr lang="cs-CZ" sz="200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5515" y="3775568"/>
            <a:ext cx="108191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3" name="Objekt 12"/>
          <p:cNvGraphicFramePr>
            <a:graphicFrameLocks noChangeAspect="1"/>
          </p:cNvGraphicFramePr>
          <p:nvPr>
            <p:extLst/>
          </p:nvPr>
        </p:nvGraphicFramePr>
        <p:xfrm>
          <a:off x="5224638" y="2130619"/>
          <a:ext cx="960437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98" name="Equation" r:id="rId3" imgW="609480" imgH="203040" progId="Equation.DSMT4">
                  <p:embed/>
                </p:oleObj>
              </mc:Choice>
              <mc:Fallback>
                <p:oleObj name="Equation" r:id="rId3" imgW="6094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4638" y="2130619"/>
                        <a:ext cx="960437" cy="319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866775" y="3821934"/>
            <a:ext cx="1267316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/>
          </p:nvPr>
        </p:nvGraphicFramePr>
        <p:xfrm>
          <a:off x="866775" y="4489837"/>
          <a:ext cx="4294580" cy="22382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99" name="Equation" r:id="rId5" imgW="2743200" imgH="1422400" progId="Equation.DSMT4">
                  <p:embed/>
                </p:oleObj>
              </mc:Choice>
              <mc:Fallback>
                <p:oleObj name="Equation" r:id="rId5" imgW="2743200" imgH="142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6775" y="4489837"/>
                        <a:ext cx="4294580" cy="22382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Obráze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814" y="4467830"/>
            <a:ext cx="6558735" cy="2282280"/>
          </a:xfrm>
          <a:prstGeom prst="rect">
            <a:avLst/>
          </a:prstGeom>
        </p:spPr>
      </p:pic>
      <p:sp>
        <p:nvSpPr>
          <p:cNvPr id="11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/>
          </a:bodyPr>
          <a:lstStyle/>
          <a:p>
            <a:r>
              <a:rPr lang="en-GB" sz="3000" smtClean="0"/>
              <a:t>Modulation of </a:t>
            </a:r>
            <a:r>
              <a:rPr lang="cs-CZ" sz="3000" smtClean="0"/>
              <a:t>energy/</a:t>
            </a:r>
            <a:r>
              <a:rPr lang="en-GB" sz="3000" smtClean="0"/>
              <a:t>longitudinal momentum</a:t>
            </a:r>
            <a:endParaRPr lang="cs-CZ" sz="300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2133" y="1809014"/>
            <a:ext cx="3989916" cy="1906169"/>
          </a:xfrm>
          <a:prstGeom prst="rect">
            <a:avLst/>
          </a:prstGeom>
        </p:spPr>
      </p:pic>
      <p:sp>
        <p:nvSpPr>
          <p:cNvPr id="12" name="Zástupný symbol pro zápatí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4" name="Zástupný symbol pro číslo snímku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272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/>
          </a:bodyPr>
          <a:lstStyle/>
          <a:p>
            <a:r>
              <a:rPr lang="cs-CZ" sz="3000" smtClean="0"/>
              <a:t>Motivation</a:t>
            </a:r>
            <a:endParaRPr lang="cs-CZ" sz="3000"/>
          </a:p>
        </p:txBody>
      </p:sp>
      <p:sp>
        <p:nvSpPr>
          <p:cNvPr id="10" name="Zástupný symbol pro obsah 2"/>
          <p:cNvSpPr txBox="1">
            <a:spLocks/>
          </p:cNvSpPr>
          <p:nvPr/>
        </p:nvSpPr>
        <p:spPr>
          <a:xfrm>
            <a:off x="5093259" y="1866606"/>
            <a:ext cx="4323607" cy="10696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30ACEC">
                  <a:lumMod val="75000"/>
                </a:srgbClr>
              </a:buClr>
              <a:buSzPct val="100000"/>
            </a:pPr>
            <a:r>
              <a:rPr lang="cs-CZ" sz="2000" smtClean="0">
                <a:solidFill>
                  <a:prstClr val="black"/>
                </a:solidFill>
              </a:rPr>
              <a:t>Electron sources for novel laser-driven electron accelerators</a:t>
            </a:r>
            <a:endParaRPr lang="cs-CZ" sz="2000" b="1" smtClean="0">
              <a:solidFill>
                <a:prstClr val="black"/>
              </a:solidFill>
            </a:endParaRPr>
          </a:p>
          <a:p>
            <a:pPr marL="0" indent="0">
              <a:buClr>
                <a:srgbClr val="30ACEC">
                  <a:lumMod val="75000"/>
                </a:srgbClr>
              </a:buClr>
              <a:buFont typeface="Arial"/>
              <a:buNone/>
            </a:pPr>
            <a:endParaRPr lang="cs-CZ" sz="2000" smtClean="0">
              <a:solidFill>
                <a:prstClr val="black"/>
              </a:solidFill>
            </a:endParaRPr>
          </a:p>
          <a:p>
            <a:pPr marL="0" indent="0">
              <a:buClr>
                <a:srgbClr val="30ACEC">
                  <a:lumMod val="75000"/>
                </a:srgbClr>
              </a:buClr>
              <a:buFont typeface="Arial"/>
              <a:buNone/>
            </a:pPr>
            <a:endParaRPr lang="cs-CZ" sz="2000">
              <a:solidFill>
                <a:prstClr val="black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5182950" y="6025024"/>
            <a:ext cx="43152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smtClean="0">
                <a:solidFill>
                  <a:prstClr val="black"/>
                </a:solidFill>
              </a:rPr>
              <a:t>J. Breuer, P. Hommelhoff, PRL 111, </a:t>
            </a:r>
            <a:r>
              <a:rPr lang="cs-CZ" sz="1400">
                <a:solidFill>
                  <a:prstClr val="black"/>
                </a:solidFill>
              </a:rPr>
              <a:t>134803</a:t>
            </a:r>
            <a:r>
              <a:rPr lang="cs-CZ" sz="1400" smtClean="0">
                <a:solidFill>
                  <a:prstClr val="black"/>
                </a:solidFill>
              </a:rPr>
              <a:t> (2013). </a:t>
            </a:r>
            <a:endParaRPr lang="cs-CZ" sz="140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6970" y="2603547"/>
            <a:ext cx="3631638" cy="3421477"/>
          </a:xfrm>
          <a:prstGeom prst="rect">
            <a:avLst/>
          </a:prstGeom>
        </p:spPr>
      </p:pic>
      <p:sp>
        <p:nvSpPr>
          <p:cNvPr id="15" name="Zástupný symbol pro zápatí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4</a:t>
            </a:fld>
            <a:endParaRPr lang="cs-CZ"/>
          </a:p>
        </p:txBody>
      </p:sp>
      <p:sp>
        <p:nvSpPr>
          <p:cNvPr id="17" name="Zástupný symbol pro obsah 2"/>
          <p:cNvSpPr txBox="1">
            <a:spLocks/>
          </p:cNvSpPr>
          <p:nvPr/>
        </p:nvSpPr>
        <p:spPr>
          <a:xfrm>
            <a:off x="523672" y="1129665"/>
            <a:ext cx="8324936" cy="10696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30ACEC">
                  <a:lumMod val="75000"/>
                </a:srgbClr>
              </a:buClr>
              <a:buSzPct val="100000"/>
            </a:pPr>
            <a:r>
              <a:rPr lang="cs-CZ" sz="2000" smtClean="0">
                <a:solidFill>
                  <a:prstClr val="black"/>
                </a:solidFill>
              </a:rPr>
              <a:t>Coherent phonon dynamics, ultrafast energy transfer between electrons and phonons</a:t>
            </a:r>
            <a:endParaRPr lang="cs-CZ" sz="2000" b="1" smtClean="0">
              <a:solidFill>
                <a:prstClr val="black"/>
              </a:solidFill>
            </a:endParaRPr>
          </a:p>
          <a:p>
            <a:pPr marL="0" indent="0">
              <a:buClr>
                <a:srgbClr val="30ACEC">
                  <a:lumMod val="75000"/>
                </a:srgbClr>
              </a:buClr>
              <a:buFont typeface="Arial"/>
              <a:buNone/>
            </a:pPr>
            <a:endParaRPr lang="cs-CZ" sz="2000" smtClean="0">
              <a:solidFill>
                <a:prstClr val="black"/>
              </a:solidFill>
            </a:endParaRPr>
          </a:p>
          <a:p>
            <a:pPr marL="0" indent="0">
              <a:buClr>
                <a:srgbClr val="30ACEC">
                  <a:lumMod val="75000"/>
                </a:srgbClr>
              </a:buClr>
              <a:buFont typeface="Arial"/>
              <a:buNone/>
            </a:pPr>
            <a:endParaRPr lang="cs-CZ" sz="2000">
              <a:solidFill>
                <a:prstClr val="black"/>
              </a:solidFill>
            </a:endParaRPr>
          </a:p>
        </p:txBody>
      </p:sp>
      <p:pic>
        <p:nvPicPr>
          <p:cNvPr id="18" name="Obrázek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741" y="1866606"/>
            <a:ext cx="4693298" cy="3421477"/>
          </a:xfrm>
          <a:prstGeom prst="rect">
            <a:avLst/>
          </a:prstGeom>
        </p:spPr>
      </p:pic>
      <p:sp>
        <p:nvSpPr>
          <p:cNvPr id="19" name="TextovéPole 18"/>
          <p:cNvSpPr txBox="1"/>
          <p:nvPr/>
        </p:nvSpPr>
        <p:spPr>
          <a:xfrm>
            <a:off x="333414" y="5288083"/>
            <a:ext cx="43152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smtClean="0">
                <a:solidFill>
                  <a:prstClr val="black"/>
                </a:solidFill>
              </a:rPr>
              <a:t>M. Hase, et al., Nat. Photonics 6, 243 (2012).</a:t>
            </a:r>
            <a:endParaRPr lang="cs-CZ" sz="140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71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 fontScale="90000"/>
          </a:bodyPr>
          <a:lstStyle/>
          <a:p>
            <a:r>
              <a:rPr lang="cs-CZ" sz="3000" smtClean="0"/>
              <a:t>General concept of attosecond electron pulse train generation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60717" y="1017917"/>
            <a:ext cx="8462513" cy="5986732"/>
          </a:xfrm>
        </p:spPr>
        <p:txBody>
          <a:bodyPr anchor="t">
            <a:normAutofit/>
          </a:bodyPr>
          <a:lstStyle/>
          <a:p>
            <a:pPr>
              <a:buSzPct val="100000"/>
            </a:pPr>
            <a:r>
              <a:rPr lang="cs-CZ" sz="2000"/>
              <a:t>Similar </a:t>
            </a:r>
            <a:r>
              <a:rPr lang="cs-CZ" sz="2000" smtClean="0"/>
              <a:t>to nonlinear </a:t>
            </a:r>
            <a:r>
              <a:rPr lang="cs-CZ" sz="2000"/>
              <a:t>compression of optical </a:t>
            </a:r>
            <a:r>
              <a:rPr lang="cs-CZ" sz="2000" smtClean="0"/>
              <a:t>pulses:</a:t>
            </a:r>
            <a:endParaRPr lang="cs-CZ" sz="2000"/>
          </a:p>
          <a:p>
            <a:pPr marL="457200" indent="-457200">
              <a:buAutoNum type="arabicParenR"/>
            </a:pPr>
            <a:r>
              <a:rPr lang="cs-CZ" sz="2000" b="1"/>
              <a:t>Spectral broadening </a:t>
            </a:r>
            <a:r>
              <a:rPr lang="cs-CZ" sz="2000"/>
              <a:t>– introducing </a:t>
            </a:r>
            <a:r>
              <a:rPr lang="cs-CZ" sz="2000" smtClean="0"/>
              <a:t>a time-correlated phase modulation in the form of a linear </a:t>
            </a:r>
            <a:r>
              <a:rPr lang="cs-CZ" sz="2000"/>
              <a:t>chirp to part of the electron distribution</a:t>
            </a:r>
          </a:p>
          <a:p>
            <a:pPr marL="457200" indent="-457200">
              <a:buAutoNum type="arabicParenR"/>
            </a:pPr>
            <a:r>
              <a:rPr lang="cs-CZ" sz="2000" b="1"/>
              <a:t>Compression by dispersive propagation </a:t>
            </a:r>
            <a:r>
              <a:rPr lang="cs-CZ" sz="2000"/>
              <a:t>– dispersion of electrons in vacuum is close to linear for small relative energy modulation</a:t>
            </a:r>
          </a:p>
          <a:p>
            <a:pPr marL="457200" indent="-457200">
              <a:buAutoNum type="arabicParenR"/>
            </a:pPr>
            <a:endParaRPr lang="cs-CZ" sz="2000" smtClean="0"/>
          </a:p>
          <a:p>
            <a:pPr marL="0" indent="0">
              <a:buNone/>
            </a:pPr>
            <a:endParaRPr lang="cs-CZ" sz="200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694" y="3107636"/>
            <a:ext cx="6387632" cy="3353549"/>
          </a:xfrm>
          <a:prstGeom prst="rect">
            <a:avLst/>
          </a:prstGeom>
        </p:spPr>
      </p:pic>
      <p:graphicFrame>
        <p:nvGraphicFramePr>
          <p:cNvPr id="9" name="Objekt 8"/>
          <p:cNvGraphicFramePr>
            <a:graphicFrameLocks noChangeAspect="1"/>
          </p:cNvGraphicFramePr>
          <p:nvPr>
            <p:extLst/>
          </p:nvPr>
        </p:nvGraphicFramePr>
        <p:xfrm>
          <a:off x="2788893" y="3099396"/>
          <a:ext cx="4799433" cy="3361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57" name="Graph" r:id="rId4" imgW="4181760" imgH="2929680" progId="Origin50.Graph">
                  <p:embed/>
                </p:oleObj>
              </mc:Choice>
              <mc:Fallback>
                <p:oleObj name="Graph" r:id="rId4" imgW="4181760" imgH="2929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88893" y="3099396"/>
                        <a:ext cx="4799433" cy="336178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3954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 fontScale="90000"/>
          </a:bodyPr>
          <a:lstStyle/>
          <a:p>
            <a:r>
              <a:rPr lang="cs-CZ" sz="3000"/>
              <a:t>General concept of attosecond electron pulse train generation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60717" y="1017917"/>
            <a:ext cx="8479766" cy="5986732"/>
          </a:xfrm>
        </p:spPr>
        <p:txBody>
          <a:bodyPr anchor="t">
            <a:normAutofit/>
          </a:bodyPr>
          <a:lstStyle/>
          <a:p>
            <a:pPr>
              <a:buSzPct val="100000"/>
            </a:pPr>
            <a:r>
              <a:rPr lang="cs-CZ" sz="2000"/>
              <a:t>Similar to nonlinear compression of optical pulses:</a:t>
            </a:r>
          </a:p>
          <a:p>
            <a:pPr marL="457200" lvl="0" indent="-457200">
              <a:buClr>
                <a:srgbClr val="30ACEC">
                  <a:lumMod val="75000"/>
                </a:srgbClr>
              </a:buClr>
              <a:buFont typeface="Arial"/>
              <a:buAutoNum type="arabicParenR"/>
            </a:pPr>
            <a:r>
              <a:rPr lang="cs-CZ" sz="2000" b="1" smtClean="0">
                <a:solidFill>
                  <a:prstClr val="black"/>
                </a:solidFill>
              </a:rPr>
              <a:t>Spectral </a:t>
            </a:r>
            <a:r>
              <a:rPr lang="cs-CZ" sz="2000" b="1">
                <a:solidFill>
                  <a:prstClr val="black"/>
                </a:solidFill>
              </a:rPr>
              <a:t>broadening </a:t>
            </a:r>
            <a:r>
              <a:rPr lang="cs-CZ" sz="2000">
                <a:solidFill>
                  <a:prstClr val="black"/>
                </a:solidFill>
              </a:rPr>
              <a:t>– introducing a time-correlated phase </a:t>
            </a:r>
            <a:r>
              <a:rPr lang="cs-CZ" sz="2000" smtClean="0">
                <a:solidFill>
                  <a:prstClr val="black"/>
                </a:solidFill>
              </a:rPr>
              <a:t>modulation </a:t>
            </a:r>
            <a:r>
              <a:rPr lang="cs-CZ" sz="2000">
                <a:solidFill>
                  <a:prstClr val="black"/>
                </a:solidFill>
              </a:rPr>
              <a:t>in the form of a linear chirp to part of the electron distribution</a:t>
            </a:r>
          </a:p>
          <a:p>
            <a:pPr marL="457200" lvl="0" indent="-457200">
              <a:buClr>
                <a:srgbClr val="30ACEC">
                  <a:lumMod val="75000"/>
                </a:srgbClr>
              </a:buClr>
              <a:buFont typeface="Arial"/>
              <a:buAutoNum type="arabicParenR"/>
            </a:pPr>
            <a:r>
              <a:rPr lang="cs-CZ" sz="2000" b="1">
                <a:solidFill>
                  <a:prstClr val="black"/>
                </a:solidFill>
              </a:rPr>
              <a:t>Compression by dispersive propagation </a:t>
            </a:r>
            <a:r>
              <a:rPr lang="cs-CZ" sz="2000">
                <a:solidFill>
                  <a:prstClr val="black"/>
                </a:solidFill>
              </a:rPr>
              <a:t>– dispersion of electrons in vacuum is close to linear for small relative energy modulation</a:t>
            </a:r>
          </a:p>
          <a:p>
            <a:pPr marL="457200" indent="-457200">
              <a:buAutoNum type="arabicParenR"/>
            </a:pPr>
            <a:endParaRPr lang="cs-CZ" sz="2000" smtClean="0"/>
          </a:p>
          <a:p>
            <a:pPr marL="0" indent="0">
              <a:buNone/>
            </a:pPr>
            <a:endParaRPr lang="cs-CZ" sz="200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694" y="3107636"/>
            <a:ext cx="6387632" cy="3353549"/>
          </a:xfrm>
          <a:prstGeom prst="rect">
            <a:avLst/>
          </a:prstGeom>
        </p:spPr>
      </p:pic>
      <p:graphicFrame>
        <p:nvGraphicFramePr>
          <p:cNvPr id="6" name="Objekt 5"/>
          <p:cNvGraphicFramePr>
            <a:graphicFrameLocks noChangeAspect="1"/>
          </p:cNvGraphicFramePr>
          <p:nvPr>
            <p:extLst/>
          </p:nvPr>
        </p:nvGraphicFramePr>
        <p:xfrm>
          <a:off x="821520" y="3099010"/>
          <a:ext cx="4799984" cy="336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2" name="Graph" r:id="rId4" imgW="4181760" imgH="2929680" progId="Origin50.Graph">
                  <p:embed/>
                </p:oleObj>
              </mc:Choice>
              <mc:Fallback>
                <p:oleObj name="Graph" r:id="rId4" imgW="4181760" imgH="2929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21520" y="3099010"/>
                        <a:ext cx="4799984" cy="33621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Přímá spojnice 7"/>
          <p:cNvCxnSpPr/>
          <p:nvPr/>
        </p:nvCxnSpPr>
        <p:spPr>
          <a:xfrm>
            <a:off x="5658928" y="3107636"/>
            <a:ext cx="974785" cy="153337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9"/>
          <p:cNvCxnSpPr>
            <a:stCxn id="13" idx="2"/>
          </p:cNvCxnSpPr>
          <p:nvPr/>
        </p:nvCxnSpPr>
        <p:spPr>
          <a:xfrm flipH="1">
            <a:off x="5611419" y="5934974"/>
            <a:ext cx="1017983" cy="52621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bdélník 12"/>
          <p:cNvSpPr/>
          <p:nvPr/>
        </p:nvSpPr>
        <p:spPr>
          <a:xfrm>
            <a:off x="6590583" y="4641011"/>
            <a:ext cx="77638" cy="1293963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669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ovéPole 14"/>
          <p:cNvSpPr txBox="1"/>
          <p:nvPr/>
        </p:nvSpPr>
        <p:spPr>
          <a:xfrm>
            <a:off x="4968816" y="6434230"/>
            <a:ext cx="4347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smtClean="0"/>
              <a:t>F. J. García de Abajo et al., Nano Lett. 10, 1859 (2010).</a:t>
            </a:r>
            <a:endParaRPr lang="cs-CZ" sz="1400"/>
          </a:p>
        </p:txBody>
      </p:sp>
      <p:sp>
        <p:nvSpPr>
          <p:cNvPr id="4" name="Textfeld 4"/>
          <p:cNvSpPr txBox="1"/>
          <p:nvPr/>
        </p:nvSpPr>
        <p:spPr>
          <a:xfrm>
            <a:off x="393639" y="1052416"/>
            <a:ext cx="85088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cs-CZ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Interaction between free electrons and electromagnetic field of light in vacuum is not possible due to different dispersion relations for electrons and photons:</a:t>
            </a:r>
            <a:endParaRPr lang="cs-CZ" sz="2000">
              <a:solidFill>
                <a:prstClr val="black"/>
              </a:solidFill>
            </a:endParaRPr>
          </a:p>
        </p:txBody>
      </p:sp>
      <p:sp>
        <p:nvSpPr>
          <p:cNvPr id="14" name="Nadpis 1"/>
          <p:cNvSpPr>
            <a:spLocks noGrp="1"/>
          </p:cNvSpPr>
          <p:nvPr/>
        </p:nvSpPr>
        <p:spPr bwMode="auto">
          <a:xfrm>
            <a:off x="1" y="138016"/>
            <a:ext cx="9139284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sx="1000" sy="1000" algn="ctr" rotWithShape="0">
              <a:srgbClr val="000000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89A"/>
                </a:solidFill>
                <a:effectLst>
                  <a:outerShdw blurRad="76200" dist="25400" dir="24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89A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89A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89A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89A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CC0000"/>
                </a:solidFill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CC0000"/>
                </a:solidFill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CC0000"/>
                </a:solidFill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CC0000"/>
                </a:solidFill>
                <a:latin typeface="Tahoma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zh-CN" sz="30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Interaction of electrons with optical near-fields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4423" y="1756432"/>
            <a:ext cx="3131427" cy="226004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741" y="1756432"/>
            <a:ext cx="3420034" cy="2330326"/>
          </a:xfrm>
          <a:prstGeom prst="rect">
            <a:avLst/>
          </a:prstGeom>
        </p:spPr>
      </p:pic>
      <p:sp>
        <p:nvSpPr>
          <p:cNvPr id="12" name="TextovéPole 11"/>
          <p:cNvSpPr txBox="1"/>
          <p:nvPr/>
        </p:nvSpPr>
        <p:spPr>
          <a:xfrm>
            <a:off x="3907942" y="1676876"/>
            <a:ext cx="17680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smtClean="0"/>
              <a:t>S. T. Park et al., </a:t>
            </a:r>
            <a:r>
              <a:rPr lang="en-US" sz="1400" smtClean="0"/>
              <a:t>N</a:t>
            </a:r>
            <a:r>
              <a:rPr lang="cs-CZ" sz="1400" smtClean="0"/>
              <a:t>ew</a:t>
            </a:r>
            <a:r>
              <a:rPr lang="en-US" sz="1400" smtClean="0"/>
              <a:t> J</a:t>
            </a:r>
            <a:r>
              <a:rPr lang="cs-CZ" sz="1400" smtClean="0"/>
              <a:t>.</a:t>
            </a:r>
            <a:r>
              <a:rPr lang="en-US" sz="1400" smtClean="0"/>
              <a:t> Phys</a:t>
            </a:r>
            <a:r>
              <a:rPr lang="cs-CZ" sz="1400" smtClean="0"/>
              <a:t>.</a:t>
            </a:r>
            <a:r>
              <a:rPr lang="en-US" sz="1400" smtClean="0"/>
              <a:t> 12</a:t>
            </a:r>
            <a:r>
              <a:rPr lang="cs-CZ" sz="1400" smtClean="0"/>
              <a:t>,</a:t>
            </a:r>
            <a:r>
              <a:rPr lang="en-US" sz="1400" smtClean="0"/>
              <a:t> 123028</a:t>
            </a:r>
            <a:r>
              <a:rPr lang="cs-CZ" sz="1400" smtClean="0"/>
              <a:t> </a:t>
            </a:r>
            <a:r>
              <a:rPr lang="en-US" sz="1400"/>
              <a:t>(2010</a:t>
            </a:r>
            <a:r>
              <a:rPr lang="en-US" sz="1400" smtClean="0"/>
              <a:t>)</a:t>
            </a:r>
            <a:r>
              <a:rPr lang="cs-CZ" sz="1400" smtClean="0"/>
              <a:t>.</a:t>
            </a:r>
            <a:endParaRPr lang="cs-CZ" sz="1400"/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4423" y="4040509"/>
            <a:ext cx="3140844" cy="2393721"/>
          </a:xfrm>
          <a:prstGeom prst="rect">
            <a:avLst/>
          </a:prstGeom>
        </p:spPr>
      </p:pic>
      <p:cxnSp>
        <p:nvCxnSpPr>
          <p:cNvPr id="5" name="Přímá spojnice se šipkou 4"/>
          <p:cNvCxnSpPr/>
          <p:nvPr/>
        </p:nvCxnSpPr>
        <p:spPr>
          <a:xfrm>
            <a:off x="3027872" y="4787660"/>
            <a:ext cx="2596551" cy="35367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Obrázek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491" y="5494259"/>
            <a:ext cx="3225000" cy="278067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491" y="5849490"/>
            <a:ext cx="4959931" cy="581305"/>
          </a:xfrm>
          <a:prstGeom prst="rect">
            <a:avLst/>
          </a:prstGeom>
        </p:spPr>
      </p:pic>
      <p:sp>
        <p:nvSpPr>
          <p:cNvPr id="16" name="Textfeld 4"/>
          <p:cNvSpPr txBox="1"/>
          <p:nvPr/>
        </p:nvSpPr>
        <p:spPr>
          <a:xfrm>
            <a:off x="393639" y="4086758"/>
            <a:ext cx="52823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cs-CZ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Electron energy spectrum after the interaction is modulated </a:t>
            </a:r>
            <a:r>
              <a:rPr kumimoji="0" lang="cs-CZ" sz="2000" b="0" i="0" u="none" strike="noStrike" kern="1200" cap="none" spc="0" normalizeH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– absorption/emission of </a:t>
            </a:r>
            <a:r>
              <a:rPr kumimoji="0" lang="cs-CZ" sz="2000" b="0" i="1" u="none" strike="noStrike" kern="1200" cap="none" spc="0" normalizeH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</a:t>
            </a:r>
            <a:r>
              <a:rPr kumimoji="0" lang="cs-CZ" sz="2000" b="0" i="0" u="none" strike="noStrike" kern="1200" cap="none" spc="0" normalizeH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photons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cs-CZ" sz="2000" baseline="0">
              <a:solidFill>
                <a:prstClr val="black"/>
              </a:solidFill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cs-CZ" sz="2000" b="0" i="0" u="none" strike="noStrike" kern="1200" cap="none" spc="0" normalizeH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Wavefunction, Hamiltonian:</a:t>
            </a:r>
            <a:endParaRPr kumimoji="0" lang="cs-CZ" sz="2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cs-CZ" sz="20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138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02" y="1785863"/>
            <a:ext cx="2897785" cy="175753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ovéPole 6"/>
          <p:cNvSpPr txBox="1"/>
          <p:nvPr/>
        </p:nvSpPr>
        <p:spPr>
          <a:xfrm>
            <a:off x="526901" y="3547259"/>
            <a:ext cx="3977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>
                <a:latin typeface="Calibri" panose="020F0502020204030204" pitchFamily="34" charset="0"/>
              </a:rPr>
              <a:t>M. </a:t>
            </a:r>
            <a:r>
              <a:rPr lang="cs-CZ" sz="1400" smtClean="0">
                <a:latin typeface="Calibri" panose="020F0502020204030204" pitchFamily="34" charset="0"/>
              </a:rPr>
              <a:t>Kozák, </a:t>
            </a:r>
            <a:r>
              <a:rPr lang="cs-CZ" sz="1400">
                <a:latin typeface="Calibri" panose="020F0502020204030204" pitchFamily="34" charset="0"/>
              </a:rPr>
              <a:t>et al., </a:t>
            </a:r>
            <a:r>
              <a:rPr lang="cs-CZ" sz="1400" smtClean="0"/>
              <a:t>Nat</a:t>
            </a:r>
            <a:r>
              <a:rPr lang="cs-CZ" sz="1400"/>
              <a:t>. Commun. 8, 14342 (2017).</a:t>
            </a:r>
            <a:endParaRPr lang="cs-CZ" sz="1400">
              <a:latin typeface="Calibri" panose="020F0502020204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526902" y="2440257"/>
            <a:ext cx="137160" cy="137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8" name="Obrázek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4688" y="1015479"/>
            <a:ext cx="2323088" cy="2527916"/>
          </a:xfrm>
          <a:prstGeom prst="rect">
            <a:avLst/>
          </a:prstGeom>
        </p:spPr>
      </p:pic>
      <p:sp>
        <p:nvSpPr>
          <p:cNvPr id="27" name="Nadpis 1"/>
          <p:cNvSpPr txBox="1">
            <a:spLocks/>
          </p:cNvSpPr>
          <p:nvPr/>
        </p:nvSpPr>
        <p:spPr>
          <a:xfrm>
            <a:off x="982133" y="215661"/>
            <a:ext cx="7704667" cy="58566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sz="3000" smtClean="0"/>
              <a:t>Sub-cycle energy modulation</a:t>
            </a:r>
            <a:endParaRPr lang="cs-CZ" sz="300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900" y="3949923"/>
            <a:ext cx="2580000" cy="2269800"/>
          </a:xfrm>
          <a:prstGeom prst="rect">
            <a:avLst/>
          </a:prstGeom>
        </p:spPr>
      </p:pic>
      <p:sp>
        <p:nvSpPr>
          <p:cNvPr id="22" name="TextovéPole 21"/>
          <p:cNvSpPr txBox="1"/>
          <p:nvPr/>
        </p:nvSpPr>
        <p:spPr>
          <a:xfrm>
            <a:off x="526900" y="6219723"/>
            <a:ext cx="27856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smtClean="0">
                <a:latin typeface="Calibri" panose="020F0502020204030204" pitchFamily="34" charset="0"/>
              </a:rPr>
              <a:t>K. </a:t>
            </a:r>
            <a:r>
              <a:rPr lang="cs-CZ" sz="1400">
                <a:latin typeface="Calibri" panose="020F0502020204030204" pitchFamily="34" charset="0"/>
              </a:rPr>
              <a:t>E. </a:t>
            </a:r>
            <a:r>
              <a:rPr lang="cs-CZ" sz="1400" smtClean="0">
                <a:latin typeface="Calibri" panose="020F0502020204030204" pitchFamily="34" charset="0"/>
              </a:rPr>
              <a:t>Echternkamp, </a:t>
            </a:r>
            <a:r>
              <a:rPr lang="cs-CZ" sz="1400">
                <a:latin typeface="Calibri" panose="020F0502020204030204" pitchFamily="34" charset="0"/>
              </a:rPr>
              <a:t>et al., </a:t>
            </a:r>
            <a:r>
              <a:rPr lang="cs-CZ" sz="1400" smtClean="0"/>
              <a:t>Nat</a:t>
            </a:r>
            <a:r>
              <a:rPr lang="cs-CZ" sz="1400"/>
              <a:t>. </a:t>
            </a:r>
            <a:r>
              <a:rPr lang="cs-CZ" sz="1400" smtClean="0"/>
              <a:t>Phys. 12, 1000 </a:t>
            </a:r>
            <a:r>
              <a:rPr lang="cs-CZ" sz="1400"/>
              <a:t>(</a:t>
            </a:r>
            <a:r>
              <a:rPr lang="cs-CZ" sz="1400" smtClean="0"/>
              <a:t>2016).</a:t>
            </a:r>
            <a:endParaRPr lang="cs-CZ" sz="1400">
              <a:latin typeface="Calibri" panose="020F0502020204030204" pitchFamily="34" charset="0"/>
            </a:endParaRPr>
          </a:p>
        </p:txBody>
      </p:sp>
      <p:sp>
        <p:nvSpPr>
          <p:cNvPr id="26" name="Textfeld 4"/>
          <p:cNvSpPr txBox="1"/>
          <p:nvPr/>
        </p:nvSpPr>
        <p:spPr>
          <a:xfrm>
            <a:off x="526900" y="1000561"/>
            <a:ext cx="8508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Ramsey-type</a:t>
            </a:r>
            <a:r>
              <a:rPr kumimoji="0" lang="cs-CZ" sz="2000" b="0" i="0" u="none" strike="noStrike" kern="1200" cap="none" spc="0" normalizeH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control</a:t>
            </a:r>
            <a:endParaRPr lang="cs-CZ" sz="2000">
              <a:solidFill>
                <a:prstClr val="black"/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12544" y="3949924"/>
            <a:ext cx="3464828" cy="2269800"/>
          </a:xfrm>
          <a:prstGeom prst="rect">
            <a:avLst/>
          </a:prstGeom>
        </p:spPr>
      </p:pic>
      <p:sp>
        <p:nvSpPr>
          <p:cNvPr id="28" name="TextovéPole 27"/>
          <p:cNvSpPr txBox="1"/>
          <p:nvPr/>
        </p:nvSpPr>
        <p:spPr>
          <a:xfrm>
            <a:off x="3312543" y="6219723"/>
            <a:ext cx="27856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smtClean="0">
                <a:latin typeface="Calibri" panose="020F0502020204030204" pitchFamily="34" charset="0"/>
              </a:rPr>
              <a:t>K. </a:t>
            </a:r>
            <a:r>
              <a:rPr lang="cs-CZ" sz="1400">
                <a:latin typeface="Calibri" panose="020F0502020204030204" pitchFamily="34" charset="0"/>
              </a:rPr>
              <a:t>E. </a:t>
            </a:r>
            <a:r>
              <a:rPr lang="cs-CZ" sz="1400" smtClean="0">
                <a:latin typeface="Calibri" panose="020F0502020204030204" pitchFamily="34" charset="0"/>
              </a:rPr>
              <a:t>Priebe, </a:t>
            </a:r>
            <a:r>
              <a:rPr lang="cs-CZ" sz="1400">
                <a:latin typeface="Calibri" panose="020F0502020204030204" pitchFamily="34" charset="0"/>
              </a:rPr>
              <a:t>et al., </a:t>
            </a:r>
            <a:r>
              <a:rPr lang="cs-CZ" sz="1400" smtClean="0"/>
              <a:t>Nat</a:t>
            </a:r>
            <a:r>
              <a:rPr lang="cs-CZ" sz="1400"/>
              <a:t>. </a:t>
            </a:r>
            <a:r>
              <a:rPr lang="cs-CZ" sz="1400" smtClean="0"/>
              <a:t>Photonics 11, 793 </a:t>
            </a:r>
            <a:r>
              <a:rPr lang="cs-CZ" sz="1400"/>
              <a:t>(</a:t>
            </a:r>
            <a:r>
              <a:rPr lang="cs-CZ" sz="1400" smtClean="0"/>
              <a:t>2017).</a:t>
            </a:r>
            <a:endParaRPr lang="cs-CZ" sz="1400">
              <a:latin typeface="Calibri" panose="020F0502020204030204" pitchFamily="34" charset="0"/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8186" y="4859253"/>
            <a:ext cx="2441595" cy="1360470"/>
          </a:xfrm>
          <a:prstGeom prst="rect">
            <a:avLst/>
          </a:prstGeom>
        </p:spPr>
      </p:pic>
      <p:sp>
        <p:nvSpPr>
          <p:cNvPr id="29" name="TextovéPole 28"/>
          <p:cNvSpPr txBox="1"/>
          <p:nvPr/>
        </p:nvSpPr>
        <p:spPr>
          <a:xfrm>
            <a:off x="3424685" y="2931084"/>
            <a:ext cx="5631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smtClean="0">
                <a:latin typeface="Calibri" panose="020F0502020204030204" pitchFamily="34" charset="0"/>
              </a:rPr>
              <a:t>Y. Morimoto, P. Baum, </a:t>
            </a:r>
            <a:r>
              <a:rPr lang="cs-CZ" sz="1400" smtClean="0"/>
              <a:t>Nat</a:t>
            </a:r>
            <a:r>
              <a:rPr lang="cs-CZ" sz="1400"/>
              <a:t>. </a:t>
            </a:r>
            <a:r>
              <a:rPr lang="cs-CZ" sz="1400" smtClean="0"/>
              <a:t>Phys. 14, 252 </a:t>
            </a:r>
            <a:r>
              <a:rPr lang="cs-CZ" sz="1400"/>
              <a:t>(</a:t>
            </a:r>
            <a:r>
              <a:rPr lang="cs-CZ" sz="1400" smtClean="0"/>
              <a:t>2018).</a:t>
            </a:r>
            <a:endParaRPr lang="cs-CZ" sz="1400">
              <a:latin typeface="Calibri" panose="020F0502020204030204" pitchFamily="34" charset="0"/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24687" y="998025"/>
            <a:ext cx="5631490" cy="1936303"/>
          </a:xfrm>
          <a:prstGeom prst="rect">
            <a:avLst/>
          </a:prstGeom>
        </p:spPr>
      </p:pic>
      <p:sp>
        <p:nvSpPr>
          <p:cNvPr id="15" name="Zástupný symbol pro zápatí 10"/>
          <p:cNvSpPr>
            <a:spLocks noGrp="1"/>
          </p:cNvSpPr>
          <p:nvPr>
            <p:ph type="ftr" sz="quarter" idx="11"/>
          </p:nvPr>
        </p:nvSpPr>
        <p:spPr>
          <a:xfrm>
            <a:off x="6350000" y="6492875"/>
            <a:ext cx="2366167" cy="365125"/>
          </a:xfrm>
        </p:spPr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6" name="Zástupný symbol pro číslo snímku 11"/>
          <p:cNvSpPr>
            <a:spLocks noGrp="1"/>
          </p:cNvSpPr>
          <p:nvPr>
            <p:ph type="sldNum" sz="quarter" idx="12"/>
          </p:nvPr>
        </p:nvSpPr>
        <p:spPr>
          <a:xfrm>
            <a:off x="8716167" y="6492875"/>
            <a:ext cx="427833" cy="365125"/>
          </a:xfrm>
        </p:spPr>
        <p:txBody>
          <a:bodyPr/>
          <a:lstStyle/>
          <a:p>
            <a:r>
              <a:rPr lang="cs-CZ" smtClean="0"/>
              <a:t>8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808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8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215661"/>
            <a:ext cx="7704667" cy="802256"/>
          </a:xfrm>
        </p:spPr>
        <p:txBody>
          <a:bodyPr>
            <a:normAutofit/>
          </a:bodyPr>
          <a:lstStyle/>
          <a:p>
            <a:r>
              <a:rPr lang="cs-CZ" sz="3000" smtClean="0"/>
              <a:t>Free-space electron energy modulation</a:t>
            </a:r>
            <a:endParaRPr lang="cs-CZ" sz="30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0113" y="1078301"/>
            <a:ext cx="8358637" cy="5865423"/>
          </a:xfrm>
        </p:spPr>
        <p:txBody>
          <a:bodyPr anchor="t">
            <a:normAutofit/>
          </a:bodyPr>
          <a:lstStyle/>
          <a:p>
            <a:pPr>
              <a:buSzPct val="100000"/>
            </a:pPr>
            <a:r>
              <a:rPr lang="cs-CZ" sz="2000" smtClean="0"/>
              <a:t>Two counter-propagating laser fields at different frequencies</a:t>
            </a:r>
            <a:endParaRPr lang="cs-CZ" sz="2000"/>
          </a:p>
          <a:p>
            <a:pPr>
              <a:buSzPct val="100000"/>
            </a:pPr>
            <a:endParaRPr lang="cs-CZ" sz="2000"/>
          </a:p>
          <a:p>
            <a:pPr>
              <a:buSzPct val="100000"/>
            </a:pPr>
            <a:endParaRPr lang="cs-CZ" sz="2000"/>
          </a:p>
          <a:p>
            <a:pPr>
              <a:buSzPct val="100000"/>
            </a:pPr>
            <a:endParaRPr lang="cs-CZ" sz="2000"/>
          </a:p>
          <a:p>
            <a:pPr>
              <a:buSzPct val="100000"/>
            </a:pPr>
            <a:endParaRPr lang="cs-CZ" sz="2000"/>
          </a:p>
          <a:p>
            <a:pPr>
              <a:buSzPct val="100000"/>
            </a:pPr>
            <a:endParaRPr lang="cs-CZ" sz="2000"/>
          </a:p>
          <a:p>
            <a:pPr>
              <a:buSzPct val="100000"/>
            </a:pPr>
            <a:endParaRPr lang="cs-CZ" sz="2000"/>
          </a:p>
          <a:p>
            <a:pPr>
              <a:buSzPct val="100000"/>
            </a:pPr>
            <a:r>
              <a:rPr lang="cs-CZ" sz="2000" smtClean="0"/>
              <a:t>Analogy to the Kapitza-Dirac effect</a:t>
            </a:r>
            <a:endParaRPr lang="cs-CZ" sz="2000"/>
          </a:p>
          <a:p>
            <a:pPr marL="0" indent="0">
              <a:buSzPct val="100000"/>
              <a:buNone/>
            </a:pPr>
            <a:endParaRPr lang="cs-CZ" sz="200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5515" y="3775568"/>
            <a:ext cx="108191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>
          <a:xfrm>
            <a:off x="2667740" y="3868085"/>
            <a:ext cx="37009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smtClean="0"/>
              <a:t>P. Baum, A. H. Zewail, PNAS 104, 18409 (2007).</a:t>
            </a:r>
            <a:endParaRPr lang="cs-CZ" sz="140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033" y="1542050"/>
            <a:ext cx="3213636" cy="2326035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260919" y="1243921"/>
            <a:ext cx="1046250" cy="178875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1551408" y="1625814"/>
            <a:ext cx="1046250" cy="1012500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-1"/>
            <a:ext cx="939388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4169970"/>
              </p:ext>
            </p:extLst>
          </p:nvPr>
        </p:nvGraphicFramePr>
        <p:xfrm>
          <a:off x="6199959" y="3047335"/>
          <a:ext cx="2420937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5" name="Equation" r:id="rId6" imgW="1333440" imgH="380880" progId="Equation.DSMT4">
                  <p:embed/>
                </p:oleObj>
              </mc:Choice>
              <mc:Fallback>
                <p:oleObj name="Equation" r:id="rId6" imgW="1333440" imgH="380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199959" y="3047335"/>
                        <a:ext cx="2420937" cy="690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Obdélník 11"/>
          <p:cNvSpPr/>
          <p:nvPr/>
        </p:nvSpPr>
        <p:spPr>
          <a:xfrm>
            <a:off x="6126063" y="2739558"/>
            <a:ext cx="2258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mtClean="0"/>
              <a:t>Ponderomotive force:</a:t>
            </a:r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P3 Workshop, 17.10.2018, Martin Kozák</a:t>
            </a:r>
            <a:endParaRPr lang="cs-CZ"/>
          </a:p>
        </p:txBody>
      </p:sp>
      <p:sp>
        <p:nvSpPr>
          <p:cNvPr id="19" name="Zástupný symbol pro číslo snímku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64985-E9BC-4620-B9FB-F9ED30198D2B}" type="slidenum">
              <a:rPr lang="cs-CZ" smtClean="0"/>
              <a:t>9</a:t>
            </a:fld>
            <a:endParaRPr lang="cs-CZ"/>
          </a:p>
        </p:txBody>
      </p:sp>
      <p:pic>
        <p:nvPicPr>
          <p:cNvPr id="20" name="Obrázek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7688" y="4625000"/>
            <a:ext cx="3252688" cy="1940351"/>
          </a:xfrm>
          <a:prstGeom prst="rect">
            <a:avLst/>
          </a:prstGeom>
        </p:spPr>
      </p:pic>
      <p:pic>
        <p:nvPicPr>
          <p:cNvPr id="21" name="Obrázek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82334" y="4625000"/>
            <a:ext cx="2467039" cy="1940351"/>
          </a:xfrm>
          <a:prstGeom prst="rect">
            <a:avLst/>
          </a:prstGeom>
        </p:spPr>
      </p:pic>
      <p:sp>
        <p:nvSpPr>
          <p:cNvPr id="22" name="Obdélník 21"/>
          <p:cNvSpPr/>
          <p:nvPr/>
        </p:nvSpPr>
        <p:spPr>
          <a:xfrm>
            <a:off x="6949943" y="5911944"/>
            <a:ext cx="2194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smtClean="0"/>
              <a:t>D. L. </a:t>
            </a:r>
            <a:r>
              <a:rPr lang="en-US" sz="1400" smtClean="0"/>
              <a:t>Freimund, </a:t>
            </a:r>
            <a:r>
              <a:rPr lang="cs-CZ" sz="1400" smtClean="0"/>
              <a:t>et al., </a:t>
            </a:r>
            <a:r>
              <a:rPr lang="fr-FR" sz="1400" smtClean="0"/>
              <a:t>Nature </a:t>
            </a:r>
            <a:r>
              <a:rPr lang="fr-FR" sz="1400"/>
              <a:t>413</a:t>
            </a:r>
            <a:r>
              <a:rPr lang="fr-FR" sz="1400" b="1"/>
              <a:t>, </a:t>
            </a:r>
            <a:r>
              <a:rPr lang="fr-FR" sz="1400"/>
              <a:t>142143 (2001).</a:t>
            </a:r>
            <a:endParaRPr lang="cs-CZ" sz="1400"/>
          </a:p>
        </p:txBody>
      </p:sp>
    </p:spTree>
    <p:extLst>
      <p:ext uri="{BB962C8B-B14F-4D97-AF65-F5344CB8AC3E}">
        <p14:creationId xmlns:p14="http://schemas.microsoft.com/office/powerpoint/2010/main" val="93580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xa">
  <a:themeElements>
    <a:clrScheme name="Paralaxa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axa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TM03457496[[fn=Paralaxa]]</Template>
  <TotalTime>65046</TotalTime>
  <Words>2373</Words>
  <Application>Microsoft Office PowerPoint</Application>
  <PresentationFormat>Předvádění na obrazovce (4:3)</PresentationFormat>
  <Paragraphs>440</Paragraphs>
  <Slides>37</Slides>
  <Notes>8</Notes>
  <HiddenSlides>11</HiddenSlides>
  <MMClips>1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37</vt:i4>
      </vt:variant>
    </vt:vector>
  </HeadingPairs>
  <TitlesOfParts>
    <vt:vector size="45" baseType="lpstr">
      <vt:lpstr>Arial</vt:lpstr>
      <vt:lpstr>Calibri</vt:lpstr>
      <vt:lpstr>Corbel</vt:lpstr>
      <vt:lpstr>Times New Roman</vt:lpstr>
      <vt:lpstr>Wingdings</vt:lpstr>
      <vt:lpstr>Paralaxa</vt:lpstr>
      <vt:lpstr>Equation</vt:lpstr>
      <vt:lpstr>Graph</vt:lpstr>
      <vt:lpstr> Generation of attosecond electron pulses by inelastic ponderomotive scattering at an optical traveling wave</vt:lpstr>
      <vt:lpstr>Motivation</vt:lpstr>
      <vt:lpstr>Motivation</vt:lpstr>
      <vt:lpstr>Motivation</vt:lpstr>
      <vt:lpstr>General concept of attosecond electron pulse train generation</vt:lpstr>
      <vt:lpstr>General concept of attosecond electron pulse train generation</vt:lpstr>
      <vt:lpstr>Prezentace aplikace PowerPoint</vt:lpstr>
      <vt:lpstr>Prezentace aplikace PowerPoint</vt:lpstr>
      <vt:lpstr>Free-space electron energy modulation</vt:lpstr>
      <vt:lpstr>Free-space electron energy modulation</vt:lpstr>
      <vt:lpstr>Modulation of energy/longitudinal momentum</vt:lpstr>
      <vt:lpstr>Modulation of energy/longitudinal momentum</vt:lpstr>
      <vt:lpstr>Interaction between electrons and ponderomotive potential of a „slow“ optical travelling wave</vt:lpstr>
      <vt:lpstr>Experimental demonstration of the longitudinal Kapitza-Dirac effect - setup</vt:lpstr>
      <vt:lpstr>Experimental demonstration of the longitudinal Kapitza-Dirac effect – measured results</vt:lpstr>
      <vt:lpstr>Generation and detection of attosecond electron electron pulse trains</vt:lpstr>
      <vt:lpstr>Generation and detection of attosecond electron electron pulse trains</vt:lpstr>
      <vt:lpstr>Generation and detection of attosecond electron electron pulse trains</vt:lpstr>
      <vt:lpstr>Conclusions &amp; outlook</vt:lpstr>
      <vt:lpstr>Conclusions &amp; outlook</vt:lpstr>
      <vt:lpstr>Conclusions &amp; outlook</vt:lpstr>
      <vt:lpstr>Conclusions &amp; outlook</vt:lpstr>
      <vt:lpstr>Conclusions &amp; outlook</vt:lpstr>
      <vt:lpstr>FAUs Lehrstuhl für Laserphysik</vt:lpstr>
      <vt:lpstr>Starting new group at Charles University in Prague</vt:lpstr>
      <vt:lpstr>Thank you for your attention!!!</vt:lpstr>
      <vt:lpstr>Experimental demonstration of the longitudinal Kapitza-Dirac effect – setup characterization</vt:lpstr>
      <vt:lpstr>Experimental demonstration of the longitudinal Kapitza-Dirac effect – setup characterization</vt:lpstr>
      <vt:lpstr>Practical considerations – simulation results</vt:lpstr>
      <vt:lpstr>Experimental demonstration of the longitudinal Kapitza-Dirac effect – measured results</vt:lpstr>
      <vt:lpstr>Attosecond electron bunching</vt:lpstr>
      <vt:lpstr>Particle-wave dualism in quantum mechanics</vt:lpstr>
      <vt:lpstr>Ponderomotive force</vt:lpstr>
      <vt:lpstr>Particle-wave duality in quantum mechanics</vt:lpstr>
      <vt:lpstr>Particle-wave duality in quantum mechanics</vt:lpstr>
      <vt:lpstr>Particle-wave duality in quantum mechanics</vt:lpstr>
      <vt:lpstr>Modulation of energy/longitudinal momentum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Longitudinal Kapitza-Dirac effect</dc:title>
  <dc:creator>Martin Kozák</dc:creator>
  <cp:lastModifiedBy>Martin Kozák</cp:lastModifiedBy>
  <cp:revision>155</cp:revision>
  <dcterms:created xsi:type="dcterms:W3CDTF">2017-04-19T08:44:03Z</dcterms:created>
  <dcterms:modified xsi:type="dcterms:W3CDTF">2018-10-12T17:51:18Z</dcterms:modified>
</cp:coreProperties>
</file>