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0" r:id="rId2"/>
    <p:sldMasterId id="2147483702" r:id="rId3"/>
  </p:sldMasterIdLst>
  <p:notesMasterIdLst>
    <p:notesMasterId r:id="rId19"/>
  </p:notesMasterIdLst>
  <p:sldIdLst>
    <p:sldId id="330" r:id="rId4"/>
    <p:sldId id="327" r:id="rId5"/>
    <p:sldId id="354" r:id="rId6"/>
    <p:sldId id="280" r:id="rId7"/>
    <p:sldId id="372" r:id="rId8"/>
    <p:sldId id="364" r:id="rId9"/>
    <p:sldId id="365" r:id="rId10"/>
    <p:sldId id="356" r:id="rId11"/>
    <p:sldId id="366" r:id="rId12"/>
    <p:sldId id="367" r:id="rId13"/>
    <p:sldId id="368" r:id="rId14"/>
    <p:sldId id="375" r:id="rId15"/>
    <p:sldId id="369" r:id="rId16"/>
    <p:sldId id="370" r:id="rId17"/>
    <p:sldId id="32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350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CD571-197F-43D8-9E6E-80BE492B4C9F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E6639-5472-4D09-BFD2-D1503B8AE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502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of the few/only </a:t>
            </a:r>
            <a:r>
              <a:rPr lang="en-US" baseline="0" dirty="0" smtClean="0"/>
              <a:t>MeV high brightness beamlines in a university. Much different environment than National Laboratory</a:t>
            </a:r>
            <a:endParaRPr lang="en-US" baseline="0" dirty="0"/>
          </a:p>
          <a:p>
            <a:r>
              <a:rPr lang="en-US" baseline="0" dirty="0" smtClean="0"/>
              <a:t>Education and outreach (here is me trying to explain to 4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graders what is it that we do). </a:t>
            </a:r>
          </a:p>
          <a:p>
            <a:r>
              <a:rPr lang="en-US" baseline="0" dirty="0" smtClean="0"/>
              <a:t>Focus on low charge high brightness beam research. </a:t>
            </a:r>
          </a:p>
          <a:p>
            <a:r>
              <a:rPr lang="en-US" baseline="0" dirty="0" smtClean="0"/>
              <a:t>Don’t have time to show highlights here, just point you to the list of recent publications from the laboratory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74A69-DB35-4920-B70A-8AA38D9B1BE7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549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performances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E6639-5472-4D09-BFD2-D1503B8AE7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474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Photocathode research.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E6639-5472-4D09-BFD2-D1503B8AE7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654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 me talk about something</a:t>
            </a:r>
            <a:r>
              <a:rPr lang="en-US" baseline="0" dirty="0" smtClean="0"/>
              <a:t> which when I found out this summer completely blew my mind. We were working on these 4D phase space reconstruction diagnostics and studying beam correlations. Skew quadrupoles and so 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E6639-5472-4D09-BFD2-D1503B8AE7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285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tiff"/><Relationship Id="rId12" Type="http://schemas.openxmlformats.org/officeDocument/2006/relationships/image" Target="../media/image12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988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25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674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644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9395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804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644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009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362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561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835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121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85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818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885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6185"/>
            <a:ext cx="7772400" cy="2268045"/>
          </a:xfrm>
          <a:solidFill>
            <a:srgbClr val="9F0927"/>
          </a:solidFill>
          <a:ln>
            <a:noFill/>
          </a:ln>
        </p:spPr>
        <p:txBody>
          <a:bodyPr/>
          <a:lstStyle>
            <a:lvl1pPr algn="ctr">
              <a:defRPr sz="6000">
                <a:solidFill>
                  <a:schemeClr val="tx1"/>
                </a:solidFill>
                <a:latin typeface="Palatino"/>
                <a:cs typeface="Palatino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98972"/>
            <a:ext cx="6400800" cy="963391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7516" y="4077390"/>
            <a:ext cx="2928615" cy="143827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/>
            </a:ext>
          </a:extLst>
        </p:spPr>
      </p:pic>
      <p:pic>
        <p:nvPicPr>
          <p:cNvPr id="25" name="Picture 24" descr="Muller student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218488" y="4082153"/>
            <a:ext cx="2125544" cy="2547247"/>
          </a:xfrm>
          <a:prstGeom prst="rect">
            <a:avLst/>
          </a:prstGeom>
        </p:spPr>
      </p:pic>
      <p:pic>
        <p:nvPicPr>
          <p:cNvPr id="27" name="Picture 26" descr="Map5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3141" y="4077390"/>
            <a:ext cx="1951210" cy="14382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" name="Picture 27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73140" y="5654605"/>
            <a:ext cx="2536751" cy="97479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/>
            </a:ext>
          </a:extLst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1093" y="5654605"/>
            <a:ext cx="3727728" cy="974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121" name="Picture 5120" descr="Padmore figure.tiff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30" t="26234" r="52867" b="22301"/>
          <a:stretch/>
        </p:blipFill>
        <p:spPr>
          <a:xfrm>
            <a:off x="4560905" y="4088652"/>
            <a:ext cx="1228987" cy="1427014"/>
          </a:xfrm>
          <a:prstGeom prst="rect">
            <a:avLst/>
          </a:prstGeom>
        </p:spPr>
      </p:pic>
      <p:pic>
        <p:nvPicPr>
          <p:cNvPr id="12" name="Picture 11" descr="Muller student.jpg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218488" y="4082153"/>
            <a:ext cx="2125544" cy="2547247"/>
          </a:xfrm>
          <a:prstGeom prst="rect">
            <a:avLst/>
          </a:prstGeom>
        </p:spPr>
      </p:pic>
      <p:pic>
        <p:nvPicPr>
          <p:cNvPr id="13" name="Picture 12" descr="Map5.png"/>
          <p:cNvPicPr/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3141" y="4077390"/>
            <a:ext cx="1951210" cy="14382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13"/>
          <p:cNvPicPr/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73140" y="5654605"/>
            <a:ext cx="2536751" cy="97479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/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1093" y="5654605"/>
            <a:ext cx="3727728" cy="974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" name="Picture 15" descr="Padmore figure.tiff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0905" y="4088652"/>
            <a:ext cx="1228987" cy="142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7543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1BE4BDB6-7B41-9647-B712-EE51A276D448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7202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 of objective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800" baseline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DC68528D-8720-FA49-BF79-D80E949D9B49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0882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810CCDD9-B0FD-CC4E-9D87-16136B9DFC1C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63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92674"/>
            <a:ext cx="4040188" cy="8690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61742"/>
            <a:ext cx="4040188" cy="49390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592674"/>
            <a:ext cx="4041775" cy="8690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61742"/>
            <a:ext cx="4041775" cy="49390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B6D8A4ED-C735-1B48-B9F4-44E525441A55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7536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g char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6B4C0F70-E7F0-0048-ADFF-7561C36E85F8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5593" y="653966"/>
            <a:ext cx="8839468" cy="58511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 sz="2000" dirty="0">
              <a:solidFill>
                <a:srgbClr val="9F0927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28801" y="892814"/>
            <a:ext cx="5099138" cy="60359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1" y="1510484"/>
            <a:ext cx="5099138" cy="603592"/>
          </a:xfrm>
        </p:spPr>
        <p:txBody>
          <a:bodyPr/>
          <a:lstStyle>
            <a:lvl1pPr marL="0" indent="0" algn="ctr">
              <a:buNone/>
              <a:defRPr>
                <a:solidFill>
                  <a:srgbClr val="151615"/>
                </a:solidFill>
              </a:defRPr>
            </a:lvl1pPr>
          </a:lstStyle>
          <a:p>
            <a:pPr lvl="0"/>
            <a:r>
              <a:rPr lang="en-US" dirty="0" smtClean="0"/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12371276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</p:spPr>
        <p:txBody>
          <a:bodyPr/>
          <a:lstStyle/>
          <a:p>
            <a:pPr defTabSz="457200"/>
            <a:fld id="{5961CAFB-1A60-5B47-99D6-6FB96519B796}" type="datetime1">
              <a:rPr lang="en-US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CBE81-14BD-7343-B359-01BCBA3179F9}" type="slidenum">
              <a:rPr lang="en-US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17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6179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D054A263-6658-5C40-A232-2C44411B9733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5991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452107AB-AAC9-EB4F-BD57-92B41252E80B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259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64261F93-A6E4-F24C-9FCD-D37F89D0C551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3837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1330CC86-DAAD-D94F-934D-A525848552E0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936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396B9CE0-DCF5-FE48-9148-266F60211583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1781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E05FB7FB-3350-4047-8690-455EF55B592E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085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629400"/>
            <a:ext cx="1981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F0B0C068-79FC-C144-832D-C2D18EACF65D}" type="datetime1">
              <a:rPr lang="en-US" smtClean="0">
                <a:solidFill>
                  <a:srgbClr val="9F0927"/>
                </a:solidFill>
              </a:rPr>
              <a:pPr defTabSz="457200"/>
              <a:t>10/14/2018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F0927"/>
                </a:solidFill>
              </a:rPr>
              <a:t>Overview</a:t>
            </a:r>
            <a:endParaRPr lang="en-US">
              <a:solidFill>
                <a:srgbClr val="9F0927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>
                <a:solidFill>
                  <a:srgbClr val="9F0927"/>
                </a:solidFill>
              </a:rPr>
              <a:pPr/>
              <a:t>‹#›</a:t>
            </a:fld>
            <a:endParaRPr lang="en-US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130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35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14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265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057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183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7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73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7C77B-597B-4835-A3D0-B00FFA24A2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84F1F-D225-4A41-9F44-58BB485387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5000">
                <a:srgbClr val="FFFFFF"/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76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/>
          <p:cNvSpPr txBox="1">
            <a:spLocks noChangeArrowheads="1"/>
          </p:cNvSpPr>
          <p:nvPr/>
        </p:nvSpPr>
        <p:spPr bwMode="auto">
          <a:xfrm>
            <a:off x="0" y="1"/>
            <a:ext cx="9144000" cy="547891"/>
          </a:xfrm>
          <a:prstGeom prst="rect">
            <a:avLst/>
          </a:prstGeom>
          <a:solidFill>
            <a:schemeClr val="tx1"/>
          </a:solidFill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457200"/>
            <a:endParaRPr lang="en-US" dirty="0" smtClean="0">
              <a:solidFill>
                <a:srgbClr val="9F0927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defTabSz="457200"/>
            <a:fld id="{921CBE81-14BD-7343-B359-01BCBA3179F9}" type="slidenum">
              <a:rPr lang="en-US">
                <a:solidFill>
                  <a:srgbClr val="9F0927"/>
                </a:solidFill>
              </a:rPr>
              <a:pPr defTabSz="457200"/>
              <a:t>‹#›</a:t>
            </a:fld>
            <a:endParaRPr lang="en-US">
              <a:solidFill>
                <a:srgbClr val="9F0927"/>
              </a:solidFill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defTabSz="457200">
              <a:defRPr/>
            </a:pPr>
            <a:endParaRPr lang="en-US">
              <a:solidFill>
                <a:srgbClr val="9F0927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-6674"/>
            <a:ext cx="640715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6120991" y="101234"/>
            <a:ext cx="25798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>
              <a:lnSpc>
                <a:spcPct val="70000"/>
              </a:lnSpc>
            </a:pPr>
            <a:r>
              <a:rPr lang="en-US" sz="2800" b="1" dirty="0">
                <a:solidFill>
                  <a:srgbClr val="9F0927"/>
                </a:solidFill>
                <a:effectLst>
                  <a:glow rad="101600">
                    <a:srgbClr val="ED8B00">
                      <a:lumMod val="20000"/>
                      <a:lumOff val="80000"/>
                      <a:alpha val="75000"/>
                    </a:srgbClr>
                  </a:glow>
                </a:effectLst>
                <a:latin typeface="Palatino"/>
                <a:cs typeface="Palatino"/>
              </a:rPr>
              <a:t>Bright Beams</a:t>
            </a:r>
            <a:endParaRPr lang="en-US" sz="1600" b="1" dirty="0">
              <a:solidFill>
                <a:srgbClr val="9F0927"/>
              </a:solidFill>
              <a:effectLst>
                <a:glow rad="101600">
                  <a:srgbClr val="ED8B00">
                    <a:lumMod val="20000"/>
                    <a:lumOff val="80000"/>
                    <a:alpha val="75000"/>
                  </a:srgbClr>
                </a:glow>
              </a:effectLst>
              <a:latin typeface="Palatino"/>
              <a:cs typeface="Palatino"/>
            </a:endParaRPr>
          </a:p>
        </p:txBody>
      </p:sp>
      <p:pic>
        <p:nvPicPr>
          <p:cNvPr id="3" name="Picture 2" descr="nsf1.gif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5588" y="51935"/>
            <a:ext cx="443984" cy="446658"/>
          </a:xfrm>
          <a:prstGeom prst="rect">
            <a:avLst/>
          </a:prstGeom>
        </p:spPr>
      </p:pic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828800" y="6629400"/>
            <a:ext cx="5486400" cy="228600"/>
          </a:xfrm>
          <a:prstGeom prst="rect">
            <a:avLst/>
          </a:prstGeom>
          <a:ln/>
        </p:spPr>
        <p:txBody>
          <a:bodyPr/>
          <a:lstStyle>
            <a:lvl1pPr algn="ctr">
              <a:defRPr sz="1200" i="1"/>
            </a:lvl1pPr>
          </a:lstStyle>
          <a:p>
            <a:pPr defTabSz="457200"/>
            <a:r>
              <a:rPr lang="en-US" dirty="0" smtClean="0">
                <a:solidFill>
                  <a:srgbClr val="9F0927"/>
                </a:solidFill>
              </a:rPr>
              <a:t>Overview</a:t>
            </a:r>
            <a:endParaRPr lang="en-US" dirty="0">
              <a:solidFill>
                <a:srgbClr val="9F09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93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ln>
            <a:noFill/>
          </a:ln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ln>
            <a:noFill/>
          </a:ln>
          <a:solidFill>
            <a:srgbClr val="151615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ln>
            <a:noFill/>
          </a:ln>
          <a:solidFill>
            <a:srgbClr val="151615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ln>
            <a:noFill/>
          </a:ln>
          <a:solidFill>
            <a:srgbClr val="151615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ln>
            <a:noFill/>
          </a:ln>
          <a:solidFill>
            <a:srgbClr val="151615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7558" y="730369"/>
            <a:ext cx="7772400" cy="1721419"/>
          </a:xfrm>
        </p:spPr>
        <p:txBody>
          <a:bodyPr>
            <a:noAutofit/>
          </a:bodyPr>
          <a:lstStyle/>
          <a:p>
            <a:r>
              <a:rPr lang="en-US" sz="4000" dirty="0" smtClean="0"/>
              <a:t>Photocathode research at </a:t>
            </a:r>
            <a:br>
              <a:rPr lang="en-US" sz="4000" dirty="0" smtClean="0"/>
            </a:br>
            <a:r>
              <a:rPr lang="en-US" sz="4000" dirty="0" smtClean="0"/>
              <a:t>UCLA Pegasus Laboratory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7094" y="3288326"/>
            <a:ext cx="6400800" cy="1752600"/>
          </a:xfrm>
        </p:spPr>
        <p:txBody>
          <a:bodyPr/>
          <a:lstStyle/>
          <a:p>
            <a:r>
              <a:rPr lang="en-US" i="1" dirty="0" smtClean="0"/>
              <a:t>P. Musumeci</a:t>
            </a:r>
          </a:p>
          <a:p>
            <a:r>
              <a:rPr lang="en-US" i="1" dirty="0" smtClean="0"/>
              <a:t>UCLA Department of Physics and Astronomy</a:t>
            </a:r>
            <a:endParaRPr lang="en-US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668437" y="5877464"/>
            <a:ext cx="3551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P3 workshop</a:t>
            </a:r>
          </a:p>
          <a:p>
            <a:pPr algn="ctr"/>
            <a:r>
              <a:rPr lang="en-US" dirty="0" smtClean="0"/>
              <a:t>October 15-17</a:t>
            </a:r>
            <a:r>
              <a:rPr lang="en-US" baseline="30000" dirty="0" smtClean="0"/>
              <a:t>th</a:t>
            </a:r>
            <a:r>
              <a:rPr lang="en-US" dirty="0" smtClean="0"/>
              <a:t> 2018, Santa Fe, NM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910" y="6056607"/>
            <a:ext cx="1432792" cy="66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6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15" y="957046"/>
            <a:ext cx="4630553" cy="435133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 </a:t>
            </a:r>
            <a:r>
              <a:rPr lang="en-US" sz="1800" dirty="0"/>
              <a:t>beam with a smaller </a:t>
            </a:r>
            <a:r>
              <a:rPr lang="en-US" sz="1800" dirty="0" err="1"/>
              <a:t>eigenemittance</a:t>
            </a:r>
            <a:r>
              <a:rPr lang="en-US" sz="1800" dirty="0"/>
              <a:t> can always be transformed into a round beam (by adding correlation/angular momentum)</a:t>
            </a:r>
          </a:p>
          <a:p>
            <a:r>
              <a:rPr lang="en-US" sz="1800" dirty="0"/>
              <a:t>At the same time it can fit into a smaller phase space hole than a round beam with the same 4D </a:t>
            </a:r>
            <a:r>
              <a:rPr lang="en-US" sz="1800" dirty="0" smtClean="0"/>
              <a:t>emittance. </a:t>
            </a:r>
          </a:p>
          <a:p>
            <a:r>
              <a:rPr lang="en-US" sz="1800" dirty="0" smtClean="0"/>
              <a:t>Critical fo</a:t>
            </a:r>
            <a:r>
              <a:rPr lang="en-US" sz="1800" dirty="0" smtClean="0"/>
              <a:t>r some applications (DLA, microscopy, etc.) !</a:t>
            </a:r>
            <a:endParaRPr lang="en-US" sz="1800" dirty="0" smtClean="0"/>
          </a:p>
          <a:p>
            <a:r>
              <a:rPr lang="en-US" sz="1800" dirty="0" smtClean="0"/>
              <a:t>Magnetized beam + Skew quadrupole beamline implemented at Pegasus</a:t>
            </a:r>
          </a:p>
          <a:p>
            <a:r>
              <a:rPr lang="en-US" sz="1800" dirty="0" smtClean="0"/>
              <a:t>Permanent magnet to tune B on cathode</a:t>
            </a:r>
          </a:p>
          <a:p>
            <a:r>
              <a:rPr lang="en-US" sz="1800" dirty="0" smtClean="0"/>
              <a:t>Simulations predict 2 nm x 200 nm emittances and 1.5 um x 10 um spot sizes at DLA entrance</a:t>
            </a:r>
          </a:p>
          <a:p>
            <a:pPr marL="0" indent="0">
              <a:buNone/>
            </a:pPr>
            <a:endParaRPr lang="en-US" sz="1600" dirty="0" smtClean="0"/>
          </a:p>
          <a:p>
            <a:endParaRPr lang="en-US" sz="1600" dirty="0"/>
          </a:p>
        </p:txBody>
      </p:sp>
      <p:pic>
        <p:nvPicPr>
          <p:cNvPr id="5" name="Picture 4" descr="C:\Users\install\Downloads\generation-flat-ultra\beam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611" y="4892912"/>
            <a:ext cx="7755350" cy="196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4965616" y="1134459"/>
            <a:ext cx="4010030" cy="1524560"/>
          </a:xfrm>
          <a:prstGeom prst="rect">
            <a:avLst/>
          </a:prstGeom>
          <a:ln w="22225">
            <a:solidFill>
              <a:schemeClr val="accent1"/>
            </a:solidFill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99284" y="-85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Consequences </a:t>
            </a:r>
            <a:r>
              <a:rPr lang="en-US" dirty="0" smtClean="0"/>
              <a:t>of </a:t>
            </a:r>
            <a:r>
              <a:rPr lang="en-US" dirty="0" err="1" smtClean="0"/>
              <a:t>Gromov</a:t>
            </a:r>
            <a:r>
              <a:rPr lang="en-US" dirty="0" smtClean="0"/>
              <a:t> theorem for beam physics: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Flat beam transforms and emittance exchange beamlines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4849167" y="2974370"/>
                <a:ext cx="1281569" cy="3166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350"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135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en-US" sz="1350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167" y="2974370"/>
                <a:ext cx="1281569" cy="316690"/>
              </a:xfrm>
              <a:prstGeom prst="rect">
                <a:avLst/>
              </a:prstGeom>
              <a:blipFill rotWithShape="0">
                <a:blip r:embed="rId4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6507929" y="2822905"/>
                <a:ext cx="2359107" cy="7061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en-US" sz="135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𝑀𝑇𝐸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35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35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135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35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3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50" i="1"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  <m:sub>
                                      <m:r>
                                        <a:rPr lang="en-US" sz="135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35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US" sz="13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5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35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135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1350" dirty="0"/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929" y="2822905"/>
                <a:ext cx="2359107" cy="70615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4830999" y="3613314"/>
                <a:ext cx="1071384" cy="5166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35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1350">
                          <a:latin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𝑀𝑇𝐸</m:t>
                          </m:r>
                        </m:num>
                        <m:den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sz="135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135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sz="1350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999" y="3613314"/>
                <a:ext cx="1071384" cy="51661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6359707" y="3611088"/>
                <a:ext cx="2412584" cy="5323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35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d>
                        <m:dPr>
                          <m:ctrlPr>
                            <a:rPr lang="en-US" sz="1350" b="0" i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350" b="0" i="0" smtClean="0">
                              <a:latin typeface="Cambria Math" panose="02040503050406030204" pitchFamily="18" charset="0"/>
                            </a:rPr>
                            <m:t>nm</m:t>
                          </m:r>
                        </m:e>
                      </m:d>
                      <m:r>
                        <a:rPr lang="en-US" sz="135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35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50">
                              <a:latin typeface="Cambria Math" panose="02040503050406030204" pitchFamily="18" charset="0"/>
                            </a:rPr>
                            <m:t>0.033∗</m:t>
                          </m:r>
                          <m:r>
                            <m:rPr>
                              <m:sty m:val="p"/>
                            </m:rPr>
                            <a:rPr lang="en-US" sz="1350">
                              <a:latin typeface="Cambria Math" panose="02040503050406030204" pitchFamily="18" charset="0"/>
                            </a:rPr>
                            <m:t>MTE</m:t>
                          </m:r>
                          <m:d>
                            <m:d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350">
                                  <a:latin typeface="Cambria Math" panose="02040503050406030204" pitchFamily="18" charset="0"/>
                                </a:rPr>
                                <m:t>meV</m:t>
                              </m:r>
                            </m:e>
                          </m:d>
                        </m:num>
                        <m:den>
                          <m:r>
                            <a:rPr lang="en-US" sz="135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135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350" b="0" i="1" smtClean="0">
                              <a:latin typeface="Cambria Math" panose="02040503050406030204" pitchFamily="18" charset="0"/>
                            </a:rPr>
                            <m:t>𝑘𝐺</m:t>
                          </m:r>
                          <m:r>
                            <a:rPr lang="en-US" sz="135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350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9707" y="3611088"/>
                <a:ext cx="2412584" cy="532325"/>
              </a:xfrm>
              <a:prstGeom prst="rect">
                <a:avLst/>
              </a:prstGeom>
              <a:blipFill rotWithShape="0">
                <a:blip r:embed="rId7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255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3" y="136318"/>
            <a:ext cx="8229600" cy="829543"/>
          </a:xfrm>
        </p:spPr>
        <p:txBody>
          <a:bodyPr/>
          <a:lstStyle/>
          <a:p>
            <a:r>
              <a:rPr lang="en-US" dirty="0" smtClean="0"/>
              <a:t>DC gun test stand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103" y="1038685"/>
            <a:ext cx="4973761" cy="219909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30 kV test stand for cathode studies</a:t>
            </a:r>
          </a:p>
          <a:p>
            <a:r>
              <a:rPr lang="en-US" sz="2000" dirty="0" smtClean="0"/>
              <a:t>Easy-to-exchange cathode plugs</a:t>
            </a:r>
          </a:p>
          <a:p>
            <a:r>
              <a:rPr lang="en-US" sz="2000" dirty="0" smtClean="0"/>
              <a:t>Solenoid scan for emittance measurements</a:t>
            </a:r>
          </a:p>
          <a:p>
            <a:r>
              <a:rPr lang="en-US" sz="2000" dirty="0" smtClean="0"/>
              <a:t>OPA for tunable UV</a:t>
            </a:r>
          </a:p>
          <a:p>
            <a:pPr lvl="1"/>
            <a:r>
              <a:rPr lang="en-US" sz="1600" dirty="0" smtClean="0"/>
              <a:t>QE and emittance vs. wavelength</a:t>
            </a:r>
          </a:p>
        </p:txBody>
      </p:sp>
      <p:grpSp>
        <p:nvGrpSpPr>
          <p:cNvPr id="4" name="组合 12"/>
          <p:cNvGrpSpPr/>
          <p:nvPr/>
        </p:nvGrpSpPr>
        <p:grpSpPr>
          <a:xfrm>
            <a:off x="304633" y="3237781"/>
            <a:ext cx="4785356" cy="3332673"/>
            <a:chOff x="3032759" y="717550"/>
            <a:chExt cx="6900333" cy="5175250"/>
          </a:xfrm>
        </p:grpSpPr>
        <p:pic>
          <p:nvPicPr>
            <p:cNvPr id="5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2759" y="717550"/>
              <a:ext cx="6900333" cy="5175250"/>
            </a:xfrm>
            <a:prstGeom prst="rect">
              <a:avLst/>
            </a:prstGeom>
          </p:spPr>
        </p:pic>
        <p:sp>
          <p:nvSpPr>
            <p:cNvPr id="6" name="文本框 2"/>
            <p:cNvSpPr txBox="1"/>
            <p:nvPr/>
          </p:nvSpPr>
          <p:spPr>
            <a:xfrm>
              <a:off x="4013200" y="1340228"/>
              <a:ext cx="1838960" cy="3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@0.048 </a:t>
              </a:r>
              <a:r>
                <a:rPr lang="en-US" altLang="zh-CN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mJ</a:t>
              </a:r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/cm2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文本框 3"/>
            <p:cNvSpPr txBox="1"/>
            <p:nvPr/>
          </p:nvSpPr>
          <p:spPr>
            <a:xfrm>
              <a:off x="4013200" y="2332237"/>
              <a:ext cx="1849120" cy="3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@ 0.032 </a:t>
              </a:r>
              <a:r>
                <a:rPr lang="en-US" altLang="zh-CN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mJ</a:t>
              </a:r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/cm2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4"/>
            <p:cNvSpPr txBox="1"/>
            <p:nvPr/>
          </p:nvSpPr>
          <p:spPr>
            <a:xfrm>
              <a:off x="5862320" y="4061569"/>
              <a:ext cx="1849120" cy="3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@ 0.036 </a:t>
              </a:r>
              <a:r>
                <a:rPr lang="en-US" altLang="zh-CN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mJ</a:t>
              </a:r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/cm2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文本框 5"/>
            <p:cNvSpPr txBox="1"/>
            <p:nvPr/>
          </p:nvSpPr>
          <p:spPr>
            <a:xfrm>
              <a:off x="7599680" y="4098528"/>
              <a:ext cx="1849120" cy="3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@ 0.075 </a:t>
              </a:r>
              <a:r>
                <a:rPr lang="en-US" altLang="zh-CN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mJ</a:t>
              </a:r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/cm2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6"/>
            <p:cNvSpPr txBox="1"/>
            <p:nvPr/>
          </p:nvSpPr>
          <p:spPr>
            <a:xfrm>
              <a:off x="7599680" y="4363462"/>
              <a:ext cx="1849120" cy="3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@ 0.040 </a:t>
              </a:r>
              <a:r>
                <a:rPr lang="en-US" altLang="zh-CN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mJ</a:t>
              </a:r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/cm2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8"/>
            <p:cNvSpPr txBox="1"/>
            <p:nvPr/>
          </p:nvSpPr>
          <p:spPr>
            <a:xfrm>
              <a:off x="5853853" y="3770353"/>
              <a:ext cx="1849120" cy="3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@ 0.066 </a:t>
              </a:r>
              <a:r>
                <a:rPr lang="en-US" altLang="zh-CN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mJ</a:t>
              </a:r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/cm2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9"/>
            <p:cNvSpPr txBox="1"/>
            <p:nvPr/>
          </p:nvSpPr>
          <p:spPr>
            <a:xfrm>
              <a:off x="5384800" y="3475196"/>
              <a:ext cx="1849120" cy="3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@ 0.040 </a:t>
              </a:r>
              <a:r>
                <a:rPr lang="en-US" altLang="zh-CN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mJ</a:t>
              </a:r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/cm2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文本框 10"/>
            <p:cNvSpPr txBox="1"/>
            <p:nvPr/>
          </p:nvSpPr>
          <p:spPr>
            <a:xfrm>
              <a:off x="5384800" y="2732048"/>
              <a:ext cx="1849120" cy="3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@ 0.058 </a:t>
              </a:r>
              <a:r>
                <a:rPr lang="en-US" altLang="zh-CN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mJ</a:t>
              </a:r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/cm2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文本框 11"/>
            <p:cNvSpPr txBox="1"/>
            <p:nvPr/>
          </p:nvSpPr>
          <p:spPr>
            <a:xfrm>
              <a:off x="6797040" y="1425228"/>
              <a:ext cx="2214879" cy="628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/>
                <a:t>*The </a:t>
              </a:r>
              <a:r>
                <a:rPr lang="en-US" altLang="zh-CN" sz="1200" dirty="0" err="1" smtClean="0"/>
                <a:t>fluence</a:t>
              </a:r>
              <a:r>
                <a:rPr lang="en-US" altLang="zh-CN" sz="1200" dirty="0" smtClean="0"/>
                <a:t> marked is peak </a:t>
              </a:r>
              <a:r>
                <a:rPr lang="en-US" altLang="zh-CN" sz="1200" dirty="0" err="1" smtClean="0"/>
                <a:t>fluence</a:t>
              </a:r>
              <a:r>
                <a:rPr lang="en-US" altLang="zh-CN" sz="1200" dirty="0" smtClean="0"/>
                <a:t>.</a:t>
              </a:r>
              <a:endParaRPr lang="zh-CN" altLang="en-US" sz="1200" dirty="0"/>
            </a:p>
          </p:txBody>
        </p:sp>
      </p:grpSp>
      <p:pic>
        <p:nvPicPr>
          <p:cNvPr id="16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989" y="3398633"/>
            <a:ext cx="3966400" cy="29748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12" y="1013612"/>
            <a:ext cx="3980377" cy="231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11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5163" y="215441"/>
            <a:ext cx="81988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 </a:t>
            </a:r>
            <a:r>
              <a:rPr lang="en-US" altLang="zh-CN" sz="2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QE measurements at high </a:t>
            </a:r>
            <a:r>
              <a:rPr lang="en-US" altLang="zh-CN" sz="21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r>
              <a:rPr lang="en-US" altLang="zh-CN" sz="2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zh-CN" sz="21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mJ</a:t>
            </a:r>
            <a:r>
              <a:rPr lang="en-US" altLang="zh-CN" sz="2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/cm^2 incident)</a:t>
            </a:r>
            <a:endParaRPr lang="zh-CN" altLang="en-US" sz="21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797" y="1614374"/>
            <a:ext cx="2939781" cy="22048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70" y="1614374"/>
            <a:ext cx="3014971" cy="2261229"/>
          </a:xfrm>
          <a:prstGeom prst="rect">
            <a:avLst/>
          </a:prstGeom>
        </p:spPr>
      </p:pic>
      <p:pic>
        <p:nvPicPr>
          <p:cNvPr id="5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797" y="4359455"/>
            <a:ext cx="2627470" cy="1970603"/>
          </a:xfrm>
          <a:prstGeom prst="rect">
            <a:avLst/>
          </a:prstGeom>
        </p:spPr>
      </p:pic>
      <p:sp>
        <p:nvSpPr>
          <p:cNvPr id="6" name="文本框 7"/>
          <p:cNvSpPr txBox="1"/>
          <p:nvPr/>
        </p:nvSpPr>
        <p:spPr>
          <a:xfrm>
            <a:off x="2184294" y="4488626"/>
            <a:ext cx="20539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285 nm</a:t>
            </a:r>
          </a:p>
          <a:p>
            <a:r>
              <a:rPr lang="en-US" altLang="zh-C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emittance/ spot </a:t>
            </a:r>
            <a:r>
              <a:rPr lang="en-US" altLang="zh-CN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size(0.75 um/mm </a:t>
            </a:r>
            <a:r>
              <a:rPr lang="en-US" altLang="zh-CN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rms</a:t>
            </a:r>
            <a:r>
              <a:rPr lang="en-US" altLang="zh-C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zh-C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zh-CN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517" y="5712860"/>
            <a:ext cx="909259" cy="6819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328" y="4423374"/>
            <a:ext cx="2636218" cy="19771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5145" y="743307"/>
            <a:ext cx="5327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replacing cathode plug, not reproduced</a:t>
            </a:r>
          </a:p>
          <a:p>
            <a:r>
              <a:rPr lang="en-US" dirty="0" smtClean="0"/>
              <a:t>Measurements to be validated using single-crystal plug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49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980" y="759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Laser heating for metal cathodes</a:t>
            </a:r>
            <a:br>
              <a:rPr lang="en-US" sz="3200" dirty="0" smtClean="0"/>
            </a:br>
            <a:r>
              <a:rPr lang="en-US" sz="3200" dirty="0" smtClean="0"/>
              <a:t>800 nm pump and tunable UV probe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33" y="1218900"/>
            <a:ext cx="5178512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Measuring charge yield vs. time-delay</a:t>
            </a:r>
          </a:p>
          <a:p>
            <a:r>
              <a:rPr lang="en-US" sz="2000" dirty="0" smtClean="0"/>
              <a:t>No signal yet</a:t>
            </a:r>
          </a:p>
          <a:p>
            <a:r>
              <a:rPr lang="en-US" sz="2000" dirty="0" smtClean="0"/>
              <a:t>Strong 800 nm emission at the </a:t>
            </a:r>
            <a:r>
              <a:rPr lang="en-US" sz="2000" dirty="0" err="1" smtClean="0"/>
              <a:t>fluences</a:t>
            </a:r>
            <a:r>
              <a:rPr lang="en-US" sz="2000" dirty="0" smtClean="0"/>
              <a:t> where laser heating should be observed. Hard to disentangle</a:t>
            </a:r>
          </a:p>
          <a:p>
            <a:r>
              <a:rPr lang="en-US" sz="2000" dirty="0" smtClean="0"/>
              <a:t>Emittance measurements require deflector</a:t>
            </a:r>
          </a:p>
          <a:p>
            <a:r>
              <a:rPr lang="en-US" sz="2000" dirty="0" smtClean="0"/>
              <a:t>Pump-probe reflectivity setup being implemented. </a:t>
            </a:r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703" y="3973144"/>
            <a:ext cx="1622249" cy="121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97" y="5347935"/>
            <a:ext cx="1994229" cy="149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473" y="1218900"/>
            <a:ext cx="4013117" cy="25961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8234" y="3741215"/>
            <a:ext cx="1906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UV spot virtual cathode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166895" y="5157303"/>
            <a:ext cx="18310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IR spot virtual cathode</a:t>
            </a:r>
            <a:endParaRPr lang="en-US" sz="14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5301" y="4704888"/>
            <a:ext cx="2949515" cy="1415171"/>
          </a:xfrm>
          <a:prstGeom prst="rect">
            <a:avLst/>
          </a:prstGeom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7420"/>
            <a:ext cx="4025749" cy="2250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10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548" y="-44489"/>
            <a:ext cx="8229600" cy="87650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Other UCLA </a:t>
            </a:r>
            <a:r>
              <a:rPr lang="en-US" sz="4000" dirty="0" smtClean="0"/>
              <a:t>DC gun developments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960" y="945126"/>
            <a:ext cx="8548777" cy="4525963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Plasmonic</a:t>
            </a:r>
            <a:r>
              <a:rPr lang="en-US" sz="2000" dirty="0" smtClean="0"/>
              <a:t> cathode studies (with D. </a:t>
            </a:r>
            <a:r>
              <a:rPr lang="en-US" sz="2000" dirty="0" err="1" smtClean="0"/>
              <a:t>Filippetto</a:t>
            </a:r>
            <a:r>
              <a:rPr lang="en-US" sz="2000" dirty="0" smtClean="0"/>
              <a:t> et al. LBNL)</a:t>
            </a:r>
          </a:p>
          <a:p>
            <a:r>
              <a:rPr lang="en-US" sz="2000" dirty="0" smtClean="0"/>
              <a:t>High </a:t>
            </a:r>
            <a:r>
              <a:rPr lang="en-US" sz="2000" dirty="0"/>
              <a:t>brightness beamline for </a:t>
            </a:r>
            <a:r>
              <a:rPr lang="en-US" sz="2000" dirty="0" smtClean="0"/>
              <a:t>new </a:t>
            </a:r>
            <a:r>
              <a:rPr lang="en-US" sz="2000" dirty="0"/>
              <a:t>NSF MRI with Colorado putting together HHG and UED</a:t>
            </a:r>
          </a:p>
          <a:p>
            <a:r>
              <a:rPr lang="en-US" sz="2000" dirty="0" smtClean="0"/>
              <a:t>Cold (liquid nitrogen) gun being tested for metal cold cathode yield and emittance measurements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05" y="4220891"/>
            <a:ext cx="2328391" cy="24527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806" y="5994363"/>
            <a:ext cx="1830414" cy="584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9675" y="3154248"/>
            <a:ext cx="4188268" cy="27270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681" y="4742508"/>
            <a:ext cx="2502757" cy="18770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5787" t="15087" r="30629" b="21964"/>
          <a:stretch/>
        </p:blipFill>
        <p:spPr>
          <a:xfrm>
            <a:off x="1791631" y="2932487"/>
            <a:ext cx="2846717" cy="158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22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204" y="186235"/>
            <a:ext cx="8229600" cy="920739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574" y="721993"/>
            <a:ext cx="8248614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Beam Brightness and Photocathode </a:t>
            </a:r>
            <a:r>
              <a:rPr lang="en-US" sz="2400" dirty="0"/>
              <a:t>P</a:t>
            </a:r>
            <a:r>
              <a:rPr lang="en-US" sz="2400" dirty="0" smtClean="0"/>
              <a:t>hysics relevant for all Pegasus beamline applications : DLA, THz, UED and UEM</a:t>
            </a:r>
          </a:p>
          <a:p>
            <a:endParaRPr lang="en-US" sz="2400" dirty="0" smtClean="0"/>
          </a:p>
          <a:p>
            <a:r>
              <a:rPr lang="en-US" sz="2400" dirty="0" smtClean="0"/>
              <a:t>Load-lock for high gradient S-band injector coming soon !</a:t>
            </a:r>
          </a:p>
          <a:p>
            <a:endParaRPr lang="en-US" sz="2400" dirty="0"/>
          </a:p>
          <a:p>
            <a:r>
              <a:rPr lang="en-US" sz="2400" dirty="0" smtClean="0"/>
              <a:t>Magnetized beams have unique advantages </a:t>
            </a:r>
            <a:r>
              <a:rPr lang="en-US" sz="2400" dirty="0" smtClean="0"/>
              <a:t>(small emittance linearly benefits from </a:t>
            </a:r>
            <a:r>
              <a:rPr lang="en-US" sz="2400" dirty="0" smtClean="0"/>
              <a:t>improvements in MTE)</a:t>
            </a:r>
          </a:p>
          <a:p>
            <a:endParaRPr lang="en-US" sz="2400" dirty="0" smtClean="0"/>
          </a:p>
          <a:p>
            <a:r>
              <a:rPr lang="en-US" sz="2400" dirty="0" smtClean="0"/>
              <a:t>DC gun test stand(s) + tunable UV source to investigate laser heating / </a:t>
            </a:r>
            <a:r>
              <a:rPr lang="en-US" sz="2400" dirty="0" err="1" smtClean="0"/>
              <a:t>plasmonic</a:t>
            </a:r>
            <a:r>
              <a:rPr lang="en-US" sz="2400" dirty="0" smtClean="0"/>
              <a:t> photocathodes / cold metal cathode sources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4747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353"/>
            <a:ext cx="8229600" cy="783536"/>
          </a:xfrm>
        </p:spPr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92" y="939991"/>
            <a:ext cx="8915401" cy="4525963"/>
          </a:xfrm>
        </p:spPr>
        <p:txBody>
          <a:bodyPr>
            <a:normAutofit/>
          </a:bodyPr>
          <a:lstStyle/>
          <a:p>
            <a:r>
              <a:rPr lang="en-US" sz="2400" u="sng" dirty="0" smtClean="0"/>
              <a:t>UCLA Pegasus Laboratory group</a:t>
            </a:r>
          </a:p>
          <a:p>
            <a:pPr marL="0" indent="0">
              <a:buNone/>
            </a:pPr>
            <a:r>
              <a:rPr lang="en-US" sz="2400" b="1" dirty="0" smtClean="0"/>
              <a:t>	</a:t>
            </a:r>
            <a:r>
              <a:rPr lang="en-US" sz="2000" dirty="0" smtClean="0"/>
              <a:t>X. Shen, J. </a:t>
            </a:r>
            <a:r>
              <a:rPr lang="en-US" sz="2000" dirty="0" err="1" smtClean="0"/>
              <a:t>Giner</a:t>
            </a:r>
            <a:r>
              <a:rPr lang="en-US" sz="2000" dirty="0" smtClean="0"/>
              <a:t> Navarro. Postdocs.</a:t>
            </a:r>
          </a:p>
          <a:p>
            <a:pPr marL="0" indent="0">
              <a:buNone/>
            </a:pPr>
            <a:r>
              <a:rPr lang="en-US" sz="2000" b="1" dirty="0"/>
              <a:t>	</a:t>
            </a:r>
            <a:r>
              <a:rPr lang="en-US" sz="2000" dirty="0" smtClean="0"/>
              <a:t>E. </a:t>
            </a:r>
            <a:r>
              <a:rPr lang="en-US" sz="2000" dirty="0" err="1" smtClean="0"/>
              <a:t>Pyrez</a:t>
            </a:r>
            <a:r>
              <a:rPr lang="en-US" sz="2000" dirty="0" smtClean="0"/>
              <a:t>, E. Curry, D. Cesar, E. </a:t>
            </a:r>
            <a:r>
              <a:rPr lang="en-US" sz="2000" dirty="0" err="1" smtClean="0"/>
              <a:t>Cropp</a:t>
            </a:r>
            <a:r>
              <a:rPr lang="en-US" sz="2000" dirty="0" smtClean="0"/>
              <a:t>, P. Denham Graduate students. </a:t>
            </a:r>
          </a:p>
          <a:p>
            <a:pPr marL="0" indent="0">
              <a:buNone/>
            </a:pPr>
            <a:r>
              <a:rPr lang="en-US" sz="2000" b="1" dirty="0"/>
              <a:t>	</a:t>
            </a:r>
            <a:r>
              <a:rPr lang="en-US" sz="2000" dirty="0" smtClean="0"/>
              <a:t>C. Pennington, N. Burger, R. </a:t>
            </a:r>
            <a:r>
              <a:rPr lang="en-US" sz="2000" dirty="0" err="1" smtClean="0"/>
              <a:t>Hessami</a:t>
            </a:r>
            <a:r>
              <a:rPr lang="en-US" sz="2000" dirty="0" smtClean="0"/>
              <a:t> G. </a:t>
            </a:r>
            <a:r>
              <a:rPr lang="en-US" sz="2000" dirty="0" err="1" smtClean="0"/>
              <a:t>Calmasini</a:t>
            </a:r>
            <a:r>
              <a:rPr lang="en-US" sz="2000" dirty="0" smtClean="0"/>
              <a:t>, A. </a:t>
            </a:r>
            <a:r>
              <a:rPr lang="en-US" sz="2000" dirty="0" err="1" smtClean="0"/>
              <a:t>Urbanowicz</a:t>
            </a:r>
            <a:r>
              <a:rPr lang="en-US" sz="2000" dirty="0" smtClean="0"/>
              <a:t>. 		Undergraduates.</a:t>
            </a:r>
            <a:endParaRPr lang="en-US" sz="2000" u="sng" dirty="0" smtClean="0"/>
          </a:p>
          <a:p>
            <a:r>
              <a:rPr lang="en-US" sz="2400" u="sng" dirty="0" smtClean="0"/>
              <a:t>Collaborators:</a:t>
            </a:r>
            <a:r>
              <a:rPr lang="en-US" sz="2400" dirty="0" smtClean="0"/>
              <a:t> </a:t>
            </a:r>
            <a:r>
              <a:rPr lang="en-US" sz="2000" dirty="0"/>
              <a:t>R. K. </a:t>
            </a:r>
            <a:r>
              <a:rPr lang="en-US" sz="2000" dirty="0" smtClean="0"/>
              <a:t>Li, </a:t>
            </a:r>
            <a:r>
              <a:rPr lang="en-US" sz="2000" dirty="0" smtClean="0"/>
              <a:t>J. Maxson, D</a:t>
            </a:r>
            <a:r>
              <a:rPr lang="en-US" sz="2000" dirty="0" smtClean="0"/>
              <a:t>. </a:t>
            </a:r>
            <a:r>
              <a:rPr lang="en-US" sz="2000" dirty="0" err="1" smtClean="0"/>
              <a:t>Alesini</a:t>
            </a:r>
            <a:r>
              <a:rPr lang="en-US" sz="2000" dirty="0" smtClean="0"/>
              <a:t>, G</a:t>
            </a:r>
            <a:r>
              <a:rPr lang="en-US" sz="2000" dirty="0"/>
              <a:t>. </a:t>
            </a:r>
            <a:r>
              <a:rPr lang="en-US" sz="2000" dirty="0" err="1" smtClean="0"/>
              <a:t>Andonian</a:t>
            </a:r>
            <a:r>
              <a:rPr lang="en-US" sz="2000" dirty="0" smtClean="0"/>
              <a:t>, F. Carbone, </a:t>
            </a:r>
            <a:r>
              <a:rPr lang="en-US" sz="2000" dirty="0"/>
              <a:t>D. </a:t>
            </a:r>
            <a:r>
              <a:rPr lang="en-US" sz="2000" dirty="0" err="1"/>
              <a:t>Filippetto</a:t>
            </a:r>
            <a:r>
              <a:rPr lang="en-US" sz="2000" dirty="0" smtClean="0"/>
              <a:t>, J. </a:t>
            </a:r>
            <a:r>
              <a:rPr lang="en-US" sz="2000" dirty="0" err="1" smtClean="0"/>
              <a:t>Luiten</a:t>
            </a:r>
            <a:r>
              <a:rPr lang="en-US" sz="2000" dirty="0" smtClean="0"/>
              <a:t>, </a:t>
            </a:r>
            <a:r>
              <a:rPr lang="en-US" sz="2000" dirty="0"/>
              <a:t>S. </a:t>
            </a:r>
            <a:r>
              <a:rPr lang="en-US" sz="2000" dirty="0" err="1"/>
              <a:t>Karkare</a:t>
            </a:r>
            <a:r>
              <a:rPr lang="en-US" sz="2000" dirty="0"/>
              <a:t>, J</a:t>
            </a:r>
            <a:r>
              <a:rPr lang="en-US" sz="2000" dirty="0" smtClean="0"/>
              <a:t>. B. Rosenzweig, J. Spence</a:t>
            </a:r>
            <a:endParaRPr lang="en-US" sz="2000" u="sng" dirty="0" smtClean="0"/>
          </a:p>
          <a:p>
            <a:r>
              <a:rPr lang="en-US" sz="2400" u="sng" dirty="0" smtClean="0"/>
              <a:t>Funding sources</a:t>
            </a:r>
          </a:p>
          <a:p>
            <a:pPr lvl="1"/>
            <a:r>
              <a:rPr lang="en-US" sz="2000" dirty="0"/>
              <a:t>DOE Accelerator Stewardship </a:t>
            </a:r>
            <a:r>
              <a:rPr lang="en-US" sz="2000" dirty="0" smtClean="0"/>
              <a:t>DE-SC0009914. </a:t>
            </a:r>
          </a:p>
          <a:p>
            <a:pPr lvl="1"/>
            <a:r>
              <a:rPr lang="en-US" sz="2000" dirty="0" smtClean="0"/>
              <a:t>NSF </a:t>
            </a:r>
            <a:r>
              <a:rPr lang="en-US" sz="2000" dirty="0" err="1" smtClean="0"/>
              <a:t>Accel</a:t>
            </a:r>
            <a:r>
              <a:rPr lang="en-US" sz="2000" dirty="0"/>
              <a:t> Science PHY-1734215</a:t>
            </a:r>
            <a:endParaRPr lang="en-US" sz="2000" dirty="0" smtClean="0"/>
          </a:p>
          <a:p>
            <a:pPr lvl="1"/>
            <a:r>
              <a:rPr lang="en-US" sz="2000" i="1" dirty="0" smtClean="0"/>
              <a:t>This </a:t>
            </a:r>
            <a:r>
              <a:rPr lang="en-US" sz="2000" i="1" dirty="0"/>
              <a:t>work was supported by the U.S. National Science Foundation under award PHY-1549132, the Center for Bright Beams</a:t>
            </a:r>
            <a:r>
              <a:rPr lang="en-US" sz="2000" i="1" dirty="0" smtClean="0"/>
              <a:t>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9" y="5494283"/>
            <a:ext cx="2515831" cy="6058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9" b="5468"/>
          <a:stretch/>
        </p:blipFill>
        <p:spPr>
          <a:xfrm>
            <a:off x="1506747" y="6128919"/>
            <a:ext cx="3991155" cy="611188"/>
          </a:xfrm>
          <a:prstGeom prst="rect">
            <a:avLst/>
          </a:prstGeom>
        </p:spPr>
      </p:pic>
      <p:pic>
        <p:nvPicPr>
          <p:cNvPr id="8" name="Picture 7" descr="US-Department-of-Energy-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583" y="3513103"/>
            <a:ext cx="862332" cy="86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moore-logo-color-copy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053" y="6167959"/>
            <a:ext cx="1389647" cy="5396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46" y="5613654"/>
            <a:ext cx="1954069" cy="62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P:\Div_Resources\NSF Logos\nsf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341" y="3989026"/>
            <a:ext cx="821459" cy="826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640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6846"/>
            <a:ext cx="7886700" cy="132556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386" y="1469067"/>
            <a:ext cx="78867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Load-lock chamber for high gradient </a:t>
            </a:r>
            <a:r>
              <a:rPr lang="en-US" dirty="0" smtClean="0"/>
              <a:t>S-band RF </a:t>
            </a:r>
            <a:r>
              <a:rPr lang="en-US" dirty="0" smtClean="0"/>
              <a:t>gun</a:t>
            </a:r>
          </a:p>
          <a:p>
            <a:r>
              <a:rPr lang="en-US" dirty="0" err="1" smtClean="0"/>
              <a:t>Symplectic</a:t>
            </a:r>
            <a:r>
              <a:rPr lang="en-US" dirty="0" smtClean="0"/>
              <a:t> camels and </a:t>
            </a:r>
            <a:r>
              <a:rPr lang="en-US" dirty="0"/>
              <a:t>m</a:t>
            </a:r>
            <a:r>
              <a:rPr lang="en-US" dirty="0" smtClean="0"/>
              <a:t>agnetized beams</a:t>
            </a:r>
            <a:endParaRPr lang="en-US" dirty="0" smtClean="0"/>
          </a:p>
          <a:p>
            <a:r>
              <a:rPr lang="en-US" dirty="0" smtClean="0"/>
              <a:t>DC gun test stand for photocathodes</a:t>
            </a:r>
          </a:p>
          <a:p>
            <a:pPr lvl="1"/>
            <a:r>
              <a:rPr lang="en-US" dirty="0" smtClean="0"/>
              <a:t>Laser heating</a:t>
            </a:r>
          </a:p>
          <a:p>
            <a:pPr lvl="1"/>
            <a:r>
              <a:rPr lang="en-US" dirty="0"/>
              <a:t>Pump-probe </a:t>
            </a:r>
            <a:r>
              <a:rPr lang="en-US" dirty="0" smtClean="0"/>
              <a:t>reflectivity</a:t>
            </a:r>
          </a:p>
          <a:p>
            <a:pPr lvl="1"/>
            <a:r>
              <a:rPr lang="en-US" dirty="0" smtClean="0"/>
              <a:t>Cold gun and new NSF MRI with University of Colorado: </a:t>
            </a:r>
            <a:r>
              <a:rPr lang="en-US" dirty="0" err="1" smtClean="0"/>
              <a:t>HyRes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7359" y="6124445"/>
            <a:ext cx="1432792" cy="66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4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0882"/>
            <a:ext cx="8229600" cy="735531"/>
          </a:xfrm>
        </p:spPr>
        <p:txBody>
          <a:bodyPr>
            <a:noAutofit/>
          </a:bodyPr>
          <a:lstStyle/>
          <a:p>
            <a:r>
              <a:rPr lang="en-US" sz="3200" dirty="0" smtClean="0"/>
              <a:t>High peak brightness low charge beam research at UCLA Pegasus Laboratory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18" y="1229741"/>
            <a:ext cx="5008436" cy="2868814"/>
          </a:xfrm>
        </p:spPr>
        <p:txBody>
          <a:bodyPr>
            <a:normAutofit fontScale="62500" lnSpcReduction="20000"/>
          </a:bodyPr>
          <a:lstStyle/>
          <a:p>
            <a:r>
              <a:rPr lang="en-US" sz="2900" b="1" dirty="0" smtClean="0"/>
              <a:t>3-14 MeV student-run university-size accelerator beamline</a:t>
            </a:r>
            <a:r>
              <a:rPr lang="en-US" sz="2900" b="1" dirty="0"/>
              <a:t> optimized </a:t>
            </a:r>
            <a:r>
              <a:rPr lang="en-US" sz="2900" b="1" dirty="0" smtClean="0"/>
              <a:t>for sub-</a:t>
            </a:r>
            <a:r>
              <a:rPr lang="en-US" sz="2900" b="1" dirty="0" err="1" smtClean="0"/>
              <a:t>pC</a:t>
            </a:r>
            <a:r>
              <a:rPr lang="en-US" sz="2900" b="1" dirty="0" smtClean="0"/>
              <a:t> beams</a:t>
            </a:r>
            <a:endParaRPr lang="en-US" sz="29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900" dirty="0" smtClean="0"/>
              <a:t>Ultralow charge beams with high peak brightness or phase space density:</a:t>
            </a:r>
          </a:p>
          <a:p>
            <a:pPr lvl="1"/>
            <a:r>
              <a:rPr lang="en-US" sz="2900" dirty="0">
                <a:solidFill>
                  <a:srgbClr val="7030A0"/>
                </a:solidFill>
              </a:rPr>
              <a:t>DLA: </a:t>
            </a:r>
            <a:r>
              <a:rPr lang="en-US" sz="2900" i="1" dirty="0">
                <a:solidFill>
                  <a:srgbClr val="7030A0"/>
                </a:solidFill>
              </a:rPr>
              <a:t>few fs acceleration bucket, sub-micron </a:t>
            </a:r>
            <a:r>
              <a:rPr lang="en-US" sz="2900" i="1" dirty="0" smtClean="0">
                <a:solidFill>
                  <a:srgbClr val="7030A0"/>
                </a:solidFill>
              </a:rPr>
              <a:t>aperture</a:t>
            </a:r>
            <a:endParaRPr lang="en-US" sz="2900" dirty="0" smtClean="0">
              <a:solidFill>
                <a:srgbClr val="7030A0"/>
              </a:solidFill>
            </a:endParaRPr>
          </a:p>
          <a:p>
            <a:pPr lvl="1"/>
            <a:r>
              <a:rPr lang="en-US" sz="2900" dirty="0" smtClean="0">
                <a:solidFill>
                  <a:srgbClr val="00B050"/>
                </a:solidFill>
              </a:rPr>
              <a:t>High resolution ultrafast electron diffraction</a:t>
            </a:r>
            <a:endParaRPr lang="en-US" sz="2900" i="1" dirty="0">
              <a:solidFill>
                <a:srgbClr val="00B050"/>
              </a:solidFill>
            </a:endParaRPr>
          </a:p>
          <a:p>
            <a:pPr lvl="1"/>
            <a:r>
              <a:rPr lang="en-US" sz="2900" dirty="0" smtClean="0">
                <a:solidFill>
                  <a:srgbClr val="FF0000"/>
                </a:solidFill>
              </a:rPr>
              <a:t>Single shot imaging / UEM</a:t>
            </a:r>
          </a:p>
          <a:p>
            <a:pPr lvl="1"/>
            <a:r>
              <a:rPr lang="en-US" sz="2900" i="1" dirty="0" smtClean="0">
                <a:solidFill>
                  <a:schemeClr val="accent6">
                    <a:lumMod val="75000"/>
                  </a:schemeClr>
                </a:solidFill>
              </a:rPr>
              <a:t>THz acceleration / amplification</a:t>
            </a:r>
          </a:p>
          <a:p>
            <a:pPr lvl="1" algn="ctr"/>
            <a:endParaRPr lang="en-US" sz="2000" i="1" dirty="0" smtClean="0"/>
          </a:p>
          <a:p>
            <a:pPr marL="457200" lvl="1" indent="0" algn="ctr">
              <a:buNone/>
            </a:pPr>
            <a:endParaRPr lang="en-US" sz="2000" dirty="0" smtClean="0"/>
          </a:p>
          <a:p>
            <a:pPr lvl="1" algn="ctr"/>
            <a:endParaRPr lang="en-US" sz="2000" dirty="0"/>
          </a:p>
          <a:p>
            <a:pPr lvl="1" algn="ctr"/>
            <a:endParaRPr lang="en-US" sz="2000" dirty="0" smtClean="0"/>
          </a:p>
          <a:p>
            <a:pPr lvl="1" algn="ctr"/>
            <a:endParaRPr lang="en-US" sz="2000" dirty="0"/>
          </a:p>
          <a:p>
            <a:pPr lvl="1" algn="ctr"/>
            <a:endParaRPr lang="en-US" sz="2000" dirty="0" smtClean="0"/>
          </a:p>
          <a:p>
            <a:pPr marL="457200" lvl="1" indent="0" algn="ctr">
              <a:buNone/>
            </a:pPr>
            <a:endParaRPr lang="en-US" sz="2000" dirty="0"/>
          </a:p>
          <a:p>
            <a:pPr lvl="1" algn="ctr"/>
            <a:endParaRPr lang="en-US" sz="2000" dirty="0" smtClean="0"/>
          </a:p>
          <a:p>
            <a:pPr marL="457200" lvl="1" indent="0" algn="ctr">
              <a:buNone/>
            </a:pPr>
            <a:endParaRPr lang="en-US" sz="20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63" r="882"/>
          <a:stretch/>
        </p:blipFill>
        <p:spPr>
          <a:xfrm>
            <a:off x="5144343" y="1268572"/>
            <a:ext cx="3808905" cy="2479669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0" y="4044317"/>
            <a:ext cx="6537095" cy="2177579"/>
            <a:chOff x="200182" y="4914899"/>
            <a:chExt cx="5648564" cy="181335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151" y="5285950"/>
              <a:ext cx="4740751" cy="144230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30938" y="4914899"/>
              <a:ext cx="46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Sol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17525" y="4914899"/>
              <a:ext cx="46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Sol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61929" y="4914899"/>
              <a:ext cx="465897" cy="2285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Linac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00182" y="4914899"/>
              <a:ext cx="401937" cy="2285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Gun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21740" y="4914899"/>
              <a:ext cx="792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Dipole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497862" y="5232349"/>
              <a:ext cx="48628" cy="434076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>
              <a:off x="868420" y="5232349"/>
              <a:ext cx="84806" cy="445519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1857286" y="5277064"/>
              <a:ext cx="7855" cy="375375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2469753" y="5284231"/>
              <a:ext cx="483" cy="405861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3200400" y="5284231"/>
              <a:ext cx="4185" cy="354463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36" idx="2"/>
              <a:endCxn id="22" idx="3"/>
            </p:cNvCxnSpPr>
            <p:nvPr/>
          </p:nvCxnSpPr>
          <p:spPr>
            <a:xfrm>
              <a:off x="5114122" y="5287221"/>
              <a:ext cx="27780" cy="719882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880944" y="5504260"/>
              <a:ext cx="480127" cy="329272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38" idx="2"/>
            </p:cNvCxnSpPr>
            <p:nvPr/>
          </p:nvCxnSpPr>
          <p:spPr>
            <a:xfrm flipH="1">
              <a:off x="4477662" y="5563617"/>
              <a:ext cx="148196" cy="269838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379498" y="4917889"/>
              <a:ext cx="1469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Spectrometer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434782" y="5063665"/>
              <a:ext cx="7841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Quads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681747" y="5194285"/>
              <a:ext cx="18882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Deflector</a:t>
              </a:r>
              <a:endParaRPr lang="en-US" dirty="0"/>
            </a:p>
          </p:txBody>
        </p:sp>
      </p:grpSp>
      <p:cxnSp>
        <p:nvCxnSpPr>
          <p:cNvPr id="5" name="Straight Arrow Connector 4"/>
          <p:cNvCxnSpPr/>
          <p:nvPr/>
        </p:nvCxnSpPr>
        <p:spPr>
          <a:xfrm>
            <a:off x="348049" y="6365820"/>
            <a:ext cx="5402894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21824" y="634147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 m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6275566" y="3648429"/>
            <a:ext cx="2760748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000" dirty="0" smtClean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lvl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000" dirty="0" smtClean="0">
                <a:solidFill>
                  <a:schemeClr val="accent6">
                    <a:lumMod val="7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sz="1000" dirty="0">
                <a:solidFill>
                  <a:schemeClr val="accent6">
                    <a:lumMod val="7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000" dirty="0" smtClean="0">
                <a:solidFill>
                  <a:schemeClr val="accent6">
                    <a:lumMod val="7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Curry et al. </a:t>
            </a:r>
            <a:r>
              <a:rPr lang="en-US" sz="1000" dirty="0">
                <a:solidFill>
                  <a:schemeClr val="accent6">
                    <a:lumMod val="7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Meter-scale THz-driven acceleration of a relativistic electron beam. </a:t>
            </a:r>
            <a:r>
              <a:rPr lang="en-US" sz="1000" b="1" dirty="0">
                <a:solidFill>
                  <a:schemeClr val="accent6">
                    <a:lumMod val="7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Phys. Rev. Lett. 120, </a:t>
            </a:r>
            <a:r>
              <a:rPr lang="en-US" sz="1000" b="1" dirty="0" smtClean="0">
                <a:solidFill>
                  <a:schemeClr val="accent6">
                    <a:lumMod val="7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094801 (2018)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</a:pPr>
            <a:r>
              <a:rPr lang="en-US" sz="1000" dirty="0" smtClean="0">
                <a:solidFill>
                  <a:srgbClr val="7030A0"/>
                </a:solidFill>
              </a:rPr>
              <a:t>D</a:t>
            </a:r>
            <a:r>
              <a:rPr lang="en-US" sz="1000" dirty="0">
                <a:solidFill>
                  <a:srgbClr val="7030A0"/>
                </a:solidFill>
              </a:rPr>
              <a:t>. </a:t>
            </a:r>
            <a:r>
              <a:rPr lang="en-US" sz="1000" dirty="0" smtClean="0">
                <a:solidFill>
                  <a:srgbClr val="7030A0"/>
                </a:solidFill>
              </a:rPr>
              <a:t>Cesar et al., </a:t>
            </a:r>
            <a:r>
              <a:rPr lang="en-US" sz="1000" dirty="0">
                <a:solidFill>
                  <a:srgbClr val="7030A0"/>
                </a:solidFill>
              </a:rPr>
              <a:t>Onset of non-linear effects in high gradient dielectric laser accelerator. </a:t>
            </a:r>
            <a:r>
              <a:rPr lang="en-US" sz="1000" b="1" dirty="0">
                <a:solidFill>
                  <a:srgbClr val="7030A0"/>
                </a:solidFill>
              </a:rPr>
              <a:t>Communications Physics 1, 46 (2018</a:t>
            </a:r>
            <a:r>
              <a:rPr lang="en-US" sz="1000" b="1" dirty="0" smtClean="0">
                <a:solidFill>
                  <a:srgbClr val="7030A0"/>
                </a:solidFill>
              </a:rPr>
              <a:t>)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</a:pPr>
            <a:r>
              <a:rPr lang="en-US" sz="1000" dirty="0">
                <a:solidFill>
                  <a:srgbClr val="FF0000"/>
                </a:solidFill>
              </a:rPr>
              <a:t>D. </a:t>
            </a:r>
            <a:r>
              <a:rPr lang="en-US" sz="1000" dirty="0" smtClean="0">
                <a:solidFill>
                  <a:srgbClr val="FF0000"/>
                </a:solidFill>
              </a:rPr>
              <a:t>Cesar, et al., </a:t>
            </a:r>
            <a:r>
              <a:rPr lang="en-US" sz="1000" dirty="0">
                <a:solidFill>
                  <a:srgbClr val="FF0000"/>
                </a:solidFill>
              </a:rPr>
              <a:t>Demonstration of single-shot picosecond time-resolved MeV electron imaging using a compact permanent magnet quadrupole based lens.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b="1" dirty="0" smtClean="0">
                <a:solidFill>
                  <a:srgbClr val="FF0000"/>
                </a:solidFill>
              </a:rPr>
              <a:t>Phys. Rev. Lett., </a:t>
            </a:r>
            <a:r>
              <a:rPr lang="en-US" sz="1000" b="1" dirty="0">
                <a:solidFill>
                  <a:srgbClr val="FF0000"/>
                </a:solidFill>
              </a:rPr>
              <a:t>117, 024801 (2016</a:t>
            </a:r>
            <a:r>
              <a:rPr lang="en-US" sz="1000" b="1" dirty="0" smtClean="0">
                <a:solidFill>
                  <a:srgbClr val="FF0000"/>
                </a:solidFill>
              </a:rPr>
              <a:t>)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</a:pPr>
            <a:r>
              <a:rPr lang="en-US" sz="1000" dirty="0">
                <a:solidFill>
                  <a:srgbClr val="00B050"/>
                </a:solidFill>
              </a:rPr>
              <a:t>J Maxson</a:t>
            </a:r>
            <a:r>
              <a:rPr lang="en-US" sz="1000" dirty="0" smtClean="0">
                <a:solidFill>
                  <a:srgbClr val="00B050"/>
                </a:solidFill>
              </a:rPr>
              <a:t>, et al., </a:t>
            </a:r>
            <a:r>
              <a:rPr lang="en-US" sz="1000" dirty="0">
                <a:solidFill>
                  <a:srgbClr val="00B050"/>
                </a:solidFill>
              </a:rPr>
              <a:t>Direct measurement of sub-10 fs relativistic electron beams with ultralow emittance.</a:t>
            </a:r>
            <a:r>
              <a:rPr lang="en-US" sz="1000" b="1" dirty="0">
                <a:solidFill>
                  <a:srgbClr val="00B050"/>
                </a:solidFill>
              </a:rPr>
              <a:t> Phys. Rev. Lett., 118 154802 (</a:t>
            </a:r>
            <a:r>
              <a:rPr lang="en-US" sz="1000" b="1" dirty="0" smtClean="0">
                <a:solidFill>
                  <a:srgbClr val="00B050"/>
                </a:solidFill>
              </a:rPr>
              <a:t>2017)</a:t>
            </a:r>
            <a:endParaRPr 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32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71"/>
            <a:ext cx="8229600" cy="8640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Pegasus beam performances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49" y="950247"/>
            <a:ext cx="4760862" cy="5348377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5 nm transverse emittance, 20 </a:t>
            </a:r>
            <a:r>
              <a:rPr lang="en-US" sz="2600" dirty="0" err="1" smtClean="0"/>
              <a:t>fC</a:t>
            </a:r>
            <a:r>
              <a:rPr lang="en-US" sz="2600" dirty="0" smtClean="0"/>
              <a:t>, ~10 um spot on cathode</a:t>
            </a:r>
          </a:p>
          <a:p>
            <a:r>
              <a:rPr lang="en-US" sz="2600" dirty="0" smtClean="0"/>
              <a:t>Various emittance diagnostics techniques being developed</a:t>
            </a:r>
          </a:p>
          <a:p>
            <a:pPr lvl="1"/>
            <a:r>
              <a:rPr lang="en-US" sz="2200" dirty="0" smtClean="0"/>
              <a:t>Single-shot 4D transverse emittance diagnostics based on TEM grid</a:t>
            </a:r>
          </a:p>
          <a:p>
            <a:pPr lvl="1"/>
            <a:r>
              <a:rPr lang="en-US" sz="2200" dirty="0" smtClean="0"/>
              <a:t>Electron microscope-based setup for single-shot 4D trace space reconstruction</a:t>
            </a:r>
          </a:p>
          <a:p>
            <a:pPr lvl="1"/>
            <a:r>
              <a:rPr lang="en-US" sz="2200" dirty="0" smtClean="0"/>
              <a:t>Knife-edge beam-matrix reconstruction (with LBNL, D. </a:t>
            </a:r>
            <a:r>
              <a:rPr lang="en-US" sz="2200" dirty="0" err="1" smtClean="0"/>
              <a:t>Filippetto</a:t>
            </a:r>
            <a:r>
              <a:rPr lang="en-US" sz="2200" dirty="0" smtClean="0"/>
              <a:t> and F. Ji). </a:t>
            </a:r>
          </a:p>
          <a:p>
            <a:r>
              <a:rPr lang="en-US" sz="2600" dirty="0" smtClean="0"/>
              <a:t>1.4 cell gun with braze-less design to maximize launch phase/field</a:t>
            </a:r>
          </a:p>
          <a:p>
            <a:r>
              <a:rPr lang="en-US" sz="2600" dirty="0" smtClean="0"/>
              <a:t>High power RF system upgrade. Solid state modulator and 7.5 MW klystron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099093"/>
            <a:ext cx="1385843" cy="10506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2636" y="3099093"/>
            <a:ext cx="2905638" cy="13760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2636" y="999768"/>
            <a:ext cx="2834045" cy="1984276"/>
          </a:xfrm>
          <a:prstGeom prst="rect">
            <a:avLst/>
          </a:prstGeom>
        </p:spPr>
      </p:pic>
      <p:pic>
        <p:nvPicPr>
          <p:cNvPr id="8" name="Picture 2" descr="http://ars.els-cdn.com/content/image/1-s2.0-S0168900216309020-gr4_lrg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47346" b="515"/>
          <a:stretch/>
        </p:blipFill>
        <p:spPr bwMode="auto">
          <a:xfrm>
            <a:off x="5074921" y="4508928"/>
            <a:ext cx="2243927" cy="159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4950" y="4667654"/>
            <a:ext cx="1251731" cy="219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902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649" y="140234"/>
            <a:ext cx="8801819" cy="910056"/>
          </a:xfrm>
        </p:spPr>
        <p:txBody>
          <a:bodyPr>
            <a:noAutofit/>
          </a:bodyPr>
          <a:lstStyle/>
          <a:p>
            <a:r>
              <a:rPr lang="en-US" sz="3200" dirty="0" smtClean="0"/>
              <a:t>How to further improve brightness: </a:t>
            </a:r>
            <a:br>
              <a:rPr lang="en-US" sz="3200" dirty="0" smtClean="0"/>
            </a:br>
            <a:r>
              <a:rPr lang="en-US" sz="3200" dirty="0" smtClean="0"/>
              <a:t>advanced photocathodes in high gradient RF guns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8118"/>
            <a:ext cx="8842076" cy="5057924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dirty="0" smtClean="0"/>
              <a:t>Many open questions:</a:t>
            </a:r>
          </a:p>
          <a:p>
            <a:pPr marL="0" indent="0">
              <a:buNone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sz="3200" dirty="0" smtClean="0"/>
              <a:t>Vacuum and </a:t>
            </a:r>
            <a:r>
              <a:rPr lang="en-US" sz="3200" dirty="0" smtClean="0"/>
              <a:t>life-time</a:t>
            </a:r>
            <a:endParaRPr lang="en-US" sz="3200" dirty="0"/>
          </a:p>
          <a:p>
            <a:pPr lvl="1">
              <a:buFontTx/>
              <a:buChar char="-"/>
            </a:pPr>
            <a:endParaRPr lang="en-US" sz="3200" dirty="0" smtClean="0"/>
          </a:p>
          <a:p>
            <a:pPr lvl="1">
              <a:buFontTx/>
              <a:buChar char="-"/>
            </a:pPr>
            <a:r>
              <a:rPr lang="en-US" sz="3200" dirty="0" smtClean="0"/>
              <a:t>Effect </a:t>
            </a:r>
            <a:r>
              <a:rPr lang="en-US" sz="3200" dirty="0"/>
              <a:t>of </a:t>
            </a:r>
            <a:r>
              <a:rPr lang="en-US" sz="3200" dirty="0" smtClean="0"/>
              <a:t>roughness at high field </a:t>
            </a:r>
            <a:endParaRPr lang="en-US" sz="3200" dirty="0"/>
          </a:p>
          <a:p>
            <a:pPr lvl="1">
              <a:buFontTx/>
              <a:buChar char="-"/>
            </a:pPr>
            <a:endParaRPr lang="en-US" sz="3200" dirty="0" smtClean="0"/>
          </a:p>
          <a:p>
            <a:pPr lvl="1">
              <a:buFontTx/>
              <a:buChar char="-"/>
            </a:pPr>
            <a:r>
              <a:rPr lang="en-US" sz="3200" dirty="0" smtClean="0"/>
              <a:t>Brightness scaling </a:t>
            </a:r>
            <a:endParaRPr lang="en-US" sz="3200" b="1" dirty="0" smtClean="0"/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Developed </a:t>
            </a:r>
            <a:r>
              <a:rPr lang="en-US" dirty="0" smtClean="0"/>
              <a:t>a 1.4 </a:t>
            </a:r>
            <a:r>
              <a:rPr lang="en-US" dirty="0"/>
              <a:t>cell </a:t>
            </a:r>
            <a:r>
              <a:rPr lang="en-US" dirty="0" err="1"/>
              <a:t>photoinjector</a:t>
            </a:r>
            <a:r>
              <a:rPr lang="en-US" dirty="0"/>
              <a:t> load–lock system compatible with </a:t>
            </a:r>
            <a:r>
              <a:rPr lang="en-US" dirty="0" smtClean="0"/>
              <a:t>“APEX-style vacuum </a:t>
            </a:r>
            <a:r>
              <a:rPr lang="en-US" dirty="0"/>
              <a:t>suitcase” to deliver </a:t>
            </a:r>
            <a:r>
              <a:rPr lang="en-US" dirty="0" smtClean="0"/>
              <a:t>substrate-grown </a:t>
            </a:r>
            <a:r>
              <a:rPr lang="en-US" dirty="0"/>
              <a:t>photocathodes from the preparation chamber into the injector without breaking vacuum.</a:t>
            </a:r>
          </a:p>
          <a:p>
            <a:endParaRPr lang="en-US" dirty="0"/>
          </a:p>
          <a:p>
            <a:r>
              <a:rPr lang="en-US" dirty="0" smtClean="0"/>
              <a:t>Cathodes being considered for testing:</a:t>
            </a:r>
            <a:endParaRPr lang="en-US" dirty="0"/>
          </a:p>
          <a:p>
            <a:pPr lvl="1"/>
            <a:r>
              <a:rPr lang="en-US" dirty="0"/>
              <a:t>High QE </a:t>
            </a:r>
            <a:r>
              <a:rPr lang="en-US" dirty="0" smtClean="0"/>
              <a:t>semiconductors. Alkali-</a:t>
            </a:r>
            <a:r>
              <a:rPr lang="en-US" dirty="0" err="1" smtClean="0"/>
              <a:t>antimonide</a:t>
            </a:r>
            <a:r>
              <a:rPr lang="en-US" dirty="0" smtClean="0"/>
              <a:t> </a:t>
            </a:r>
            <a:r>
              <a:rPr lang="en-US" dirty="0"/>
              <a:t>photocathodes. </a:t>
            </a:r>
            <a:endParaRPr lang="en-US" dirty="0" smtClean="0"/>
          </a:p>
          <a:p>
            <a:pPr lvl="1"/>
            <a:r>
              <a:rPr lang="en-US" dirty="0" smtClean="0"/>
              <a:t>Single </a:t>
            </a:r>
            <a:r>
              <a:rPr lang="en-US" dirty="0"/>
              <a:t>crystal cathodes / atomically clean metals.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0227" y="1365432"/>
            <a:ext cx="4932598" cy="20522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7359" y="6124445"/>
            <a:ext cx="1432792" cy="66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63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192" y="167662"/>
            <a:ext cx="8229600" cy="82379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UCLA gun Load-Lock chamber </a:t>
            </a:r>
            <a:endParaRPr lang="en-US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74432" y="2706222"/>
            <a:ext cx="2005460" cy="16174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092" y="4549169"/>
            <a:ext cx="2132800" cy="20543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445" y="2771310"/>
            <a:ext cx="3417941" cy="19095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146" y="4879873"/>
            <a:ext cx="3266537" cy="17960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4189" y="1004219"/>
            <a:ext cx="814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Tested spring-less RF contact for cathode back-plane in a preliminary setup.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Full system ready to be attached to the </a:t>
            </a:r>
            <a:r>
              <a:rPr lang="en-US" dirty="0" smtClean="0"/>
              <a:t>gun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NEG pumping being installed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Aiming at</a:t>
            </a:r>
            <a:r>
              <a:rPr lang="en-US" dirty="0" smtClean="0"/>
              <a:t> </a:t>
            </a:r>
            <a:r>
              <a:rPr lang="en-US" dirty="0"/>
              <a:t>10</a:t>
            </a:r>
            <a:r>
              <a:rPr lang="en-US" baseline="30000" dirty="0"/>
              <a:t>-10</a:t>
            </a:r>
            <a:r>
              <a:rPr lang="en-US" dirty="0"/>
              <a:t> vacuum </a:t>
            </a:r>
            <a:r>
              <a:rPr lang="en-US" dirty="0" smtClean="0"/>
              <a:t>in </a:t>
            </a:r>
            <a:r>
              <a:rPr lang="en-US" dirty="0" err="1" smtClean="0"/>
              <a:t>loadlock</a:t>
            </a:r>
            <a:r>
              <a:rPr lang="en-US" dirty="0" smtClean="0"/>
              <a:t> region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Gun vacuum more of an issue, but all diagnostics work </a:t>
            </a:r>
            <a:r>
              <a:rPr lang="en-US" dirty="0" smtClean="0"/>
              <a:t>single-shot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Cathodes from LBNL/ASU (end of 2018) </a:t>
            </a:r>
            <a:endParaRPr lang="en-US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r="53630" b="49825"/>
          <a:stretch/>
        </p:blipFill>
        <p:spPr>
          <a:xfrm>
            <a:off x="3846062" y="4549169"/>
            <a:ext cx="2912056" cy="240987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/>
          <a:srcRect r="59556" b="51027"/>
          <a:stretch/>
        </p:blipFill>
        <p:spPr>
          <a:xfrm>
            <a:off x="3846062" y="2644055"/>
            <a:ext cx="2661930" cy="233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00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031" y="444227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general considerations on </a:t>
            </a:r>
            <a:br>
              <a:rPr lang="en-US" dirty="0" smtClean="0"/>
            </a:br>
            <a:r>
              <a:rPr lang="en-US" dirty="0" smtClean="0"/>
              <a:t>6D brightness and </a:t>
            </a:r>
            <a:r>
              <a:rPr lang="en-US" dirty="0" err="1" smtClean="0"/>
              <a:t>Liouville</a:t>
            </a:r>
            <a:r>
              <a:rPr lang="en-US" dirty="0" smtClean="0"/>
              <a:t> theorem  </a:t>
            </a:r>
            <a:br>
              <a:rPr lang="en-US" dirty="0" smtClean="0"/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81420" y="1438399"/>
                <a:ext cx="4917433" cy="4578004"/>
              </a:xfrm>
            </p:spPr>
            <p:txBody>
              <a:bodyPr>
                <a:noAutofit/>
              </a:bodyPr>
              <a:lstStyle/>
              <a:p>
                <a:r>
                  <a:rPr lang="en-US" sz="2200" dirty="0" smtClean="0"/>
                  <a:t>Hamiltonian flow is a volume preserving transformation</a:t>
                </a:r>
              </a:p>
              <a:p>
                <a:r>
                  <a:rPr lang="en-US" sz="2200" dirty="0"/>
                  <a:t>Liouville invariant = phase space volume: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det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sz="2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 </a:t>
                </a:r>
              </a:p>
              <a:p>
                <a:r>
                  <a:rPr lang="en-US" sz="2200" dirty="0" smtClean="0"/>
                  <a:t>6D brightness is a good measure of beam quality</a:t>
                </a:r>
              </a:p>
              <a:p>
                <a:r>
                  <a:rPr lang="en-US" sz="2200" dirty="0" smtClean="0"/>
                  <a:t>Using very strong lenses we can always shape the beam to fit a very </a:t>
                </a:r>
                <a:r>
                  <a:rPr lang="en-US" sz="2200" dirty="0" smtClean="0"/>
                  <a:t>small (arbitrarily small) </a:t>
                </a:r>
                <a:r>
                  <a:rPr lang="en-US" sz="2200" dirty="0" smtClean="0"/>
                  <a:t>aperture in x-y </a:t>
                </a:r>
                <a:r>
                  <a:rPr lang="en-US" sz="2200" dirty="0" smtClean="0"/>
                  <a:t>space…</a:t>
                </a:r>
                <a:endParaRPr lang="en-US" sz="22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1420" y="1438399"/>
                <a:ext cx="4917433" cy="4578004"/>
              </a:xfrm>
              <a:blipFill rotWithShape="0">
                <a:blip r:embed="rId3"/>
                <a:stretch>
                  <a:fillRect l="-1363" t="-932" r="-1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Image result for liouville theorem imag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537" y="1283289"/>
            <a:ext cx="2499462" cy="206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22878" t="26079" r="52500" b="18574"/>
          <a:stretch/>
        </p:blipFill>
        <p:spPr>
          <a:xfrm>
            <a:off x="1997127" y="4865298"/>
            <a:ext cx="1390835" cy="1758529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507" y="3505735"/>
            <a:ext cx="4419066" cy="3338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9605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88" y="0"/>
            <a:ext cx="8988791" cy="1146862"/>
          </a:xfrm>
        </p:spPr>
        <p:txBody>
          <a:bodyPr>
            <a:noAutofit/>
          </a:bodyPr>
          <a:lstStyle/>
          <a:p>
            <a:r>
              <a:rPr lang="en-US" sz="3200" dirty="0" err="1"/>
              <a:t>Symplectic</a:t>
            </a:r>
            <a:r>
              <a:rPr lang="en-US" sz="3200" dirty="0"/>
              <a:t> camels and the non squeezing theorem (</a:t>
            </a:r>
            <a:r>
              <a:rPr lang="en-US" sz="3200" dirty="0" err="1"/>
              <a:t>Gromov</a:t>
            </a:r>
            <a:r>
              <a:rPr lang="en-US" sz="3200" dirty="0"/>
              <a:t>, 1985)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1530" y="1146862"/>
                <a:ext cx="8756890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 smtClean="0"/>
                  <a:t>…but we can’t fit an arbitrary small aperture in x-</a:t>
                </a:r>
                <a:r>
                  <a:rPr lang="en-US" sz="2200" dirty="0" err="1" smtClean="0"/>
                  <a:t>px</a:t>
                </a:r>
                <a:r>
                  <a:rPr lang="en-US" sz="2200" dirty="0" smtClean="0"/>
                  <a:t> space !!!</a:t>
                </a:r>
                <a:endParaRPr lang="en-US" sz="2200" dirty="0" smtClean="0"/>
              </a:p>
              <a:p>
                <a:r>
                  <a:rPr lang="en-US" sz="2200" dirty="0" err="1" smtClean="0"/>
                  <a:t>Liouville</a:t>
                </a:r>
                <a:r>
                  <a:rPr lang="en-US" sz="2200" dirty="0" smtClean="0"/>
                  <a:t> </a:t>
                </a:r>
                <a:r>
                  <a:rPr lang="en-US" sz="2200" dirty="0" smtClean="0"/>
                  <a:t>volume is not the only invariant in </a:t>
                </a:r>
                <a:r>
                  <a:rPr lang="en-US" sz="2200" dirty="0" err="1" smtClean="0"/>
                  <a:t>symplectic</a:t>
                </a:r>
                <a:r>
                  <a:rPr lang="en-US" sz="2200" dirty="0" smtClean="0"/>
                  <a:t> transformations. </a:t>
                </a:r>
              </a:p>
              <a:p>
                <a:r>
                  <a:rPr lang="en-US" sz="2200" dirty="0"/>
                  <a:t>‘</a:t>
                </a:r>
                <a:r>
                  <a:rPr lang="en-US" sz="2200" dirty="0" err="1"/>
                  <a:t>Lagrangian</a:t>
                </a:r>
                <a:r>
                  <a:rPr lang="en-US" sz="2200" dirty="0"/>
                  <a:t>’ invariants :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𝑇𝑟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(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</m:d>
                    <m:r>
                      <a:rPr lang="en-US" sz="2200" i="1" baseline="30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200" dirty="0"/>
              </a:p>
              <a:p>
                <a:pPr lvl="1"/>
                <a:r>
                  <a:rPr lang="en-US" sz="2200" dirty="0"/>
                  <a:t>In </a:t>
                </a:r>
                <a:r>
                  <a:rPr lang="en-US" sz="2200" dirty="0"/>
                  <a:t>2D (4D phase space)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</m:d>
                      </m:e>
                    </m:func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200" dirty="0"/>
                  <a:t>      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𝑇𝑟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sz="2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</m:d>
                        <m:r>
                          <a:rPr lang="en-US" sz="2200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sz="2200" i="1" baseline="30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200" dirty="0" smtClean="0"/>
              </a:p>
              <a:p>
                <a:r>
                  <a:rPr lang="en-US" sz="2200" dirty="0"/>
                  <a:t>B. </a:t>
                </a:r>
                <a:r>
                  <a:rPr lang="en-US" sz="2200" dirty="0" err="1"/>
                  <a:t>Carlsten</a:t>
                </a:r>
                <a:r>
                  <a:rPr lang="en-US" sz="2200" dirty="0"/>
                  <a:t>, PRSTAB, 14, 050706 (</a:t>
                </a:r>
                <a:r>
                  <a:rPr lang="en-US" sz="2200" dirty="0" smtClean="0"/>
                  <a:t>2011): </a:t>
                </a:r>
                <a:r>
                  <a:rPr lang="en-US" sz="2200" dirty="0" err="1" smtClean="0"/>
                  <a:t>eigenemittances</a:t>
                </a:r>
                <a:r>
                  <a:rPr lang="en-US" sz="2200" dirty="0" smtClean="0"/>
                  <a:t> </a:t>
                </a:r>
                <a:endParaRPr lang="en-US" sz="2200" dirty="0" smtClean="0"/>
              </a:p>
              <a:p>
                <a:endParaRPr lang="en-US" sz="2200" dirty="0" smtClean="0"/>
              </a:p>
              <a:p>
                <a:endParaRPr lang="en-US" sz="2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1530" y="1146862"/>
                <a:ext cx="8756890" cy="4351338"/>
              </a:xfrm>
              <a:blipFill rotWithShape="0">
                <a:blip r:embed="rId2"/>
                <a:stretch>
                  <a:fillRect l="-836" t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64" y="3667463"/>
            <a:ext cx="3525395" cy="26069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519" y="3314133"/>
            <a:ext cx="5032075" cy="331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5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right Beams Nov 8">
  <a:themeElements>
    <a:clrScheme name="Custom 3">
      <a:dk1>
        <a:srgbClr val="9F0927"/>
      </a:dk1>
      <a:lt1>
        <a:sysClr val="window" lastClr="FFFFFF"/>
      </a:lt1>
      <a:dk2>
        <a:srgbClr val="151615"/>
      </a:dk2>
      <a:lt2>
        <a:srgbClr val="DEDEE0"/>
      </a:lt2>
      <a:accent1>
        <a:srgbClr val="94A596"/>
      </a:accent1>
      <a:accent2>
        <a:srgbClr val="00558C"/>
      </a:accent2>
      <a:accent3>
        <a:srgbClr val="ED8B00"/>
      </a:accent3>
      <a:accent4>
        <a:srgbClr val="002B49"/>
      </a:accent4>
      <a:accent5>
        <a:srgbClr val="EF3340"/>
      </a:accent5>
      <a:accent6>
        <a:srgbClr val="64A70B"/>
      </a:accent6>
      <a:hlink>
        <a:srgbClr val="D26900"/>
      </a:hlink>
      <a:folHlink>
        <a:srgbClr val="D89243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7213</TotalTime>
  <Words>1026</Words>
  <Application>Microsoft Office PowerPoint</Application>
  <PresentationFormat>On-screen Show (4:3)</PresentationFormat>
  <Paragraphs>161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宋体</vt:lpstr>
      <vt:lpstr>Arial</vt:lpstr>
      <vt:lpstr>Calibri</vt:lpstr>
      <vt:lpstr>Cambria Math</vt:lpstr>
      <vt:lpstr>Palatino</vt:lpstr>
      <vt:lpstr>Times New Roman</vt:lpstr>
      <vt:lpstr>2_Office Theme</vt:lpstr>
      <vt:lpstr>3_Office Theme</vt:lpstr>
      <vt:lpstr>Bright Beams Nov 8</vt:lpstr>
      <vt:lpstr>Photocathode research at  UCLA Pegasus Laboratory</vt:lpstr>
      <vt:lpstr>Acknowledgements</vt:lpstr>
      <vt:lpstr>Outline</vt:lpstr>
      <vt:lpstr>High peak brightness low charge beam research at UCLA Pegasus Laboratory</vt:lpstr>
      <vt:lpstr>Current Pegasus beam performances</vt:lpstr>
      <vt:lpstr>How to further improve brightness:  advanced photocathodes in high gradient RF guns</vt:lpstr>
      <vt:lpstr>UCLA gun Load-Lock chamber </vt:lpstr>
      <vt:lpstr>Some general considerations on  6D brightness and Liouville theorem   </vt:lpstr>
      <vt:lpstr>Symplectic camels and the non squeezing theorem (Gromov, 1985)</vt:lpstr>
      <vt:lpstr>PowerPoint Presentation</vt:lpstr>
      <vt:lpstr>DC gun test stand</vt:lpstr>
      <vt:lpstr>PowerPoint Presentation</vt:lpstr>
      <vt:lpstr>Laser heating for metal cathodes 800 nm pump and tunable UV probe</vt:lpstr>
      <vt:lpstr>Other UCLA DC gun developments</vt:lpstr>
      <vt:lpstr>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LNF visit 2017</dc:title>
  <dc:creator>pietro musumeci</dc:creator>
  <cp:lastModifiedBy>pietro musumeci</cp:lastModifiedBy>
  <cp:revision>111</cp:revision>
  <dcterms:created xsi:type="dcterms:W3CDTF">2017-06-20T11:15:04Z</dcterms:created>
  <dcterms:modified xsi:type="dcterms:W3CDTF">2018-10-15T05:07:33Z</dcterms:modified>
</cp:coreProperties>
</file>