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avi" ContentType="video/avi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328" r:id="rId2"/>
    <p:sldId id="345" r:id="rId3"/>
    <p:sldId id="373" r:id="rId4"/>
    <p:sldId id="329" r:id="rId5"/>
    <p:sldId id="372" r:id="rId6"/>
    <p:sldId id="380" r:id="rId7"/>
    <p:sldId id="387" r:id="rId8"/>
    <p:sldId id="346" r:id="rId9"/>
    <p:sldId id="385" r:id="rId10"/>
    <p:sldId id="388" r:id="rId11"/>
    <p:sldId id="389" r:id="rId12"/>
    <p:sldId id="395" r:id="rId13"/>
    <p:sldId id="382" r:id="rId14"/>
    <p:sldId id="390" r:id="rId15"/>
    <p:sldId id="392" r:id="rId16"/>
    <p:sldId id="399" r:id="rId17"/>
    <p:sldId id="400" r:id="rId18"/>
    <p:sldId id="391" r:id="rId19"/>
    <p:sldId id="350" r:id="rId20"/>
    <p:sldId id="398" r:id="rId21"/>
    <p:sldId id="394" r:id="rId22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FFFF"/>
    <a:srgbClr val="FF00FF"/>
    <a:srgbClr val="008000"/>
    <a:srgbClr val="FF9911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06" autoAdjust="0"/>
    <p:restoredTop sz="89849" autoAdjust="0"/>
  </p:normalViewPr>
  <p:slideViewPr>
    <p:cSldViewPr showGuides="1">
      <p:cViewPr>
        <p:scale>
          <a:sx n="90" d="100"/>
          <a:sy n="90" d="100"/>
        </p:scale>
        <p:origin x="-288" y="618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2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-2442" y="-24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16.10.2018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16.10.2018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43384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9174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6536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79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135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135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135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58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7449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B98CB5A4-07FA-4ADB-94BA-D0065C909A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6287602"/>
            <a:ext cx="1802188" cy="132766"/>
          </a:xfrm>
          <a:prstGeom prst="rect">
            <a:avLst/>
          </a:prstGeom>
        </p:spPr>
      </p:pic>
      <p:pic>
        <p:nvPicPr>
          <p:cNvPr id="11" name="Picture 10" descr="pitz-logo-var-1-blue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408" y="5698193"/>
            <a:ext cx="786236" cy="73749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xmlns="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xmlns="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579"/>
            <a:ext cx="793750" cy="794719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CDF1FE4D-4B28-4FC6-A712-C31ACEAEC2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2" y="6287602"/>
            <a:ext cx="1802188" cy="13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185400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xmlns="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xmlns="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smtClean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4CD88DD-DBFC-4A36-8842-5A071EC0CA3A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7" y="6582959"/>
            <a:ext cx="287966" cy="864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77" y="6578300"/>
            <a:ext cx="257855" cy="98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Fe, NM, USA | Ye Chen  | 15-17.10.2018</a:t>
            </a:r>
            <a:endParaRPr lang="en-US" dirty="0"/>
          </a:p>
        </p:txBody>
      </p:sp>
      <p:sp>
        <p:nvSpPr>
          <p:cNvPr id="9" name="Textfeld 13"/>
          <p:cNvSpPr txBox="1"/>
          <p:nvPr userDrawn="1"/>
        </p:nvSpPr>
        <p:spPr>
          <a:xfrm>
            <a:off x="10848528" y="6554528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900" b="1" noProof="0" dirty="0"/>
              <a:t>Page </a:t>
            </a:r>
            <a:fld id="{0427E4B2-AC28-443E-BE04-5CD55098A90B}" type="slidenum">
              <a:rPr lang="en-US" sz="900" b="1" noProof="0" smtClean="0"/>
              <a:pPr algn="r"/>
              <a:t>‹#›</a:t>
            </a:fld>
            <a:r>
              <a:rPr lang="en-US" sz="900" b="1" noProof="0" dirty="0" smtClean="0"/>
              <a:t> / 21</a:t>
            </a:r>
            <a:endParaRPr lang="en-US" sz="900" b="1" noProof="0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62" r:id="rId4"/>
    <p:sldLayoutId id="2147483668" r:id="rId5"/>
    <p:sldLayoutId id="2147483673" r:id="rId6"/>
    <p:sldLayoutId id="2147483670" r:id="rId7"/>
    <p:sldLayoutId id="2147483678" r:id="rId8"/>
    <p:sldLayoutId id="2147483674" r:id="rId9"/>
    <p:sldLayoutId id="2147483679" r:id="rId10"/>
    <p:sldLayoutId id="2147483675" r:id="rId11"/>
    <p:sldLayoutId id="2147483669" r:id="rId12"/>
    <p:sldLayoutId id="2147483676" r:id="rId13"/>
    <p:sldLayoutId id="2147483677" r:id="rId14"/>
    <p:sldLayoutId id="2147483666" r:id="rId15"/>
    <p:sldLayoutId id="2147483667" r:id="rId1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tabLst>
          <a:tab pos="2667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4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47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49.png"/><Relationship Id="rId10" Type="http://schemas.openxmlformats.org/officeDocument/2006/relationships/image" Target="../media/image58.png"/><Relationship Id="rId4" Type="http://schemas.openxmlformats.org/officeDocument/2006/relationships/image" Target="../media/image48.png"/><Relationship Id="rId9" Type="http://schemas.openxmlformats.org/officeDocument/2006/relationships/image" Target="../media/image5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7.png"/><Relationship Id="rId12" Type="http://schemas.openxmlformats.org/officeDocument/2006/relationships/image" Target="../media/image50.jpg"/><Relationship Id="rId2" Type="http://schemas.openxmlformats.org/officeDocument/2006/relationships/image" Target="../media/image46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4.png"/><Relationship Id="rId11" Type="http://schemas.openxmlformats.org/officeDocument/2006/relationships/image" Target="../media/image60.png"/><Relationship Id="rId5" Type="http://schemas.openxmlformats.org/officeDocument/2006/relationships/image" Target="../media/image49.png"/><Relationship Id="rId15" Type="http://schemas.openxmlformats.org/officeDocument/2006/relationships/image" Target="../media/image62.png"/><Relationship Id="rId10" Type="http://schemas.openxmlformats.org/officeDocument/2006/relationships/image" Target="../media/image59.png"/><Relationship Id="rId4" Type="http://schemas.openxmlformats.org/officeDocument/2006/relationships/image" Target="../media/image48.png"/><Relationship Id="rId9" Type="http://schemas.openxmlformats.org/officeDocument/2006/relationships/image" Target="../media/image58.png"/><Relationship Id="rId14" Type="http://schemas.openxmlformats.org/officeDocument/2006/relationships/image" Target="../media/image5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microsoft.com/office/2007/relationships/hdphoto" Target="../media/hdphoto6.wdp"/><Relationship Id="rId3" Type="http://schemas.openxmlformats.org/officeDocument/2006/relationships/image" Target="../media/image51.jpg"/><Relationship Id="rId7" Type="http://schemas.openxmlformats.org/officeDocument/2006/relationships/image" Target="../media/image68.png"/><Relationship Id="rId12" Type="http://schemas.openxmlformats.org/officeDocument/2006/relationships/image" Target="../media/image5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png"/><Relationship Id="rId11" Type="http://schemas.openxmlformats.org/officeDocument/2006/relationships/image" Target="../media/image31.png"/><Relationship Id="rId5" Type="http://schemas.openxmlformats.org/officeDocument/2006/relationships/image" Target="../media/image53.jpg"/><Relationship Id="rId10" Type="http://schemas.openxmlformats.org/officeDocument/2006/relationships/image" Target="../media/image71.png"/><Relationship Id="rId4" Type="http://schemas.openxmlformats.org/officeDocument/2006/relationships/image" Target="../media/image52.jpg"/><Relationship Id="rId9" Type="http://schemas.openxmlformats.org/officeDocument/2006/relationships/image" Target="../media/image70.png"/><Relationship Id="rId14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64.png"/><Relationship Id="rId7" Type="http://schemas.openxmlformats.org/officeDocument/2006/relationships/image" Target="../media/image74.pn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7.png"/><Relationship Id="rId4" Type="http://schemas.openxmlformats.org/officeDocument/2006/relationships/image" Target="../media/image65.png"/><Relationship Id="rId9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79.jpg"/><Relationship Id="rId5" Type="http://schemas.openxmlformats.org/officeDocument/2006/relationships/image" Target="../media/image80.png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g"/><Relationship Id="rId7" Type="http://schemas.openxmlformats.org/officeDocument/2006/relationships/image" Target="../media/image82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10.png"/><Relationship Id="rId5" Type="http://schemas.openxmlformats.org/officeDocument/2006/relationships/image" Target="../media/image82.jpg"/><Relationship Id="rId4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6.png"/><Relationship Id="rId4" Type="http://schemas.microsoft.com/office/2007/relationships/hdphoto" Target="../media/hdphoto3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87.jpe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emf"/><Relationship Id="rId5" Type="http://schemas.openxmlformats.org/officeDocument/2006/relationships/image" Target="../media/image89.emf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emf"/><Relationship Id="rId5" Type="http://schemas.openxmlformats.org/officeDocument/2006/relationships/image" Target="../media/image22.png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41.png"/><Relationship Id="rId3" Type="http://schemas.openxmlformats.org/officeDocument/2006/relationships/image" Target="../media/image42.png"/><Relationship Id="rId7" Type="http://schemas.openxmlformats.org/officeDocument/2006/relationships/image" Target="../media/image44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11" Type="http://schemas.microsoft.com/office/2007/relationships/hdphoto" Target="../media/hdphoto3.wdp"/><Relationship Id="rId5" Type="http://schemas.microsoft.com/office/2007/relationships/hdphoto" Target="../media/hdphoto4.wdp"/><Relationship Id="rId10" Type="http://schemas.openxmlformats.org/officeDocument/2006/relationships/image" Target="../media/image38.png"/><Relationship Id="rId4" Type="http://schemas.openxmlformats.org/officeDocument/2006/relationships/image" Target="../media/image40.pn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32656"/>
            <a:ext cx="12192000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Dominated Photoemission </a:t>
            </a:r>
            <a:r>
              <a:rPr lang="en-US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</a:t>
            </a:r>
            <a:r>
              <a:rPr lang="en-US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</a:t>
            </a:r>
            <a:r>
              <a:rPr lang="en-US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Gun </a:t>
            </a:r>
            <a:r>
              <a:rPr lang="en-US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PITZ</a:t>
            </a:r>
          </a:p>
          <a:p>
            <a:pPr algn="ctr"/>
            <a:r>
              <a:rPr lang="en-US" sz="2400" b="1" u="sng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 </a:t>
            </a:r>
            <a:r>
              <a:rPr lang="en-US" sz="2400" b="1" u="sng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Chen</a:t>
            </a:r>
            <a:r>
              <a:rPr lang="en-US" sz="2400" b="1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Mikhail Krasilnikov for </a:t>
            </a:r>
            <a:r>
              <a:rPr lang="en-US" sz="2400" b="1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DESY-PITZ team</a:t>
            </a:r>
          </a:p>
          <a:p>
            <a:pPr algn="ctr"/>
            <a:r>
              <a:rPr lang="en-U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5th Photocathode </a:t>
            </a:r>
            <a:r>
              <a:rPr lang="en-US" sz="1600" b="1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for Photoinjectors (</a:t>
            </a:r>
            <a:r>
              <a:rPr lang="en-U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P3</a:t>
            </a:r>
            <a:r>
              <a:rPr lang="en-US" sz="1600" b="1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Conference</a:t>
            </a:r>
            <a:endParaRPr lang="en-US" sz="1600" b="1" dirty="0" smtClean="0">
              <a:solidFill>
                <a:srgbClr val="FF99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 Fe, </a:t>
            </a:r>
            <a:r>
              <a:rPr lang="es-E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s-ES" sz="1600" b="1" dirty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Mexico </a:t>
            </a:r>
            <a:r>
              <a:rPr lang="es-E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USA</a:t>
            </a:r>
            <a:r>
              <a:rPr lang="en-US" sz="1600" b="1" dirty="0" smtClean="0">
                <a:solidFill>
                  <a:srgbClr val="FF99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October 15-17, 2018</a:t>
            </a:r>
            <a:endParaRPr lang="en-US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54"/>
          <a:stretch/>
        </p:blipFill>
        <p:spPr bwMode="auto">
          <a:xfrm>
            <a:off x="0" y="2610202"/>
            <a:ext cx="12207240" cy="42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0" y="2610202"/>
            <a:ext cx="12192000" cy="4257002"/>
          </a:xfrm>
          <a:prstGeom prst="rect">
            <a:avLst/>
          </a:prstGeom>
          <a:solidFill>
            <a:schemeClr val="bg1">
              <a:alpha val="6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26" name="Picture 25"/>
          <p:cNvPicPr>
            <a:picLocks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640" y="2738390"/>
            <a:ext cx="795528" cy="795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088" y="2777488"/>
            <a:ext cx="795528" cy="795528"/>
          </a:xfrm>
          <a:prstGeom prst="rect">
            <a:avLst/>
          </a:prstGeom>
        </p:spPr>
      </p:pic>
      <p:pic>
        <p:nvPicPr>
          <p:cNvPr id="29" name="Picture 28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328" y="2793254"/>
            <a:ext cx="786384" cy="740664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0" y="3978736"/>
            <a:ext cx="12207240" cy="2221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Acknowledgements to</a:t>
            </a:r>
          </a:p>
          <a:p>
            <a:pPr algn="ctr">
              <a:lnSpc>
                <a:spcPts val="2000"/>
              </a:lnSpc>
              <a:spcAft>
                <a:spcPts val="300"/>
              </a:spcAft>
            </a:pP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H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Dowell,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Hernandez-Garcia,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J-lab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Ganter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PSI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Hessler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Brinker, M.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Dohlus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K. Floettmann, W.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Hillert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Lederer, S. Schreiber,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DESY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Michelato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L. Monaco, C.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Pagani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Sertore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INFN,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H. Chen, Y.-Ch. Du, W.-H. Huang, Ch.-X. Tang, Q.-L. Tian, L.-X. Yan,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Tsinghua University</a:t>
            </a: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Arnold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</a:t>
            </a:r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Teichert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Xiang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HZDR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De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Gersem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Gjonaj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T. Weiland,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TEMF</a:t>
            </a: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endParaRPr lang="en-US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800"/>
              </a:lnSpc>
              <a:spcAft>
                <a:spcPts val="300"/>
              </a:spcAft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kind support and useful discussions on photocathode and photoemission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el 1"/>
          <p:cNvSpPr txBox="1">
            <a:spLocks/>
          </p:cNvSpPr>
          <p:nvPr/>
        </p:nvSpPr>
        <p:spPr>
          <a:xfrm>
            <a:off x="0" y="2239880"/>
            <a:ext cx="12192000" cy="5234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hoto </a:t>
            </a:r>
            <a:r>
              <a:rPr 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njector </a:t>
            </a:r>
            <a:r>
              <a:rPr lang="en-US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facility at DESY in </a:t>
            </a:r>
            <a:r>
              <a:rPr lang="en-US" sz="2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euthen</a:t>
            </a:r>
          </a:p>
        </p:txBody>
      </p:sp>
    </p:spTree>
    <p:extLst>
      <p:ext uri="{BB962C8B-B14F-4D97-AF65-F5344CB8AC3E}">
        <p14:creationId xmlns:p14="http://schemas.microsoft.com/office/powerpoint/2010/main" val="375202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itel 1"/>
          <p:cNvSpPr txBox="1">
            <a:spLocks/>
          </p:cNvSpPr>
          <p:nvPr/>
        </p:nvSpPr>
        <p:spPr>
          <a:xfrm>
            <a:off x="0" y="127265"/>
            <a:ext cx="12192000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Discrepancies of Emittance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simulation vs. measurement </a:t>
            </a:r>
            <a:endParaRPr lang="en-US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9519" y="1059602"/>
            <a:ext cx="3718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Emittance vs. Cathode Laser Spot Size</a:t>
            </a:r>
          </a:p>
        </p:txBody>
      </p:sp>
      <p:sp>
        <p:nvSpPr>
          <p:cNvPr id="3" name="Rectangle 2"/>
          <p:cNvSpPr/>
          <p:nvPr/>
        </p:nvSpPr>
        <p:spPr>
          <a:xfrm>
            <a:off x="37803" y="4498620"/>
            <a:ext cx="38327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/>
              <a:buChar char="à"/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Lager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iscrepancies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stronger  space-charge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dominated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e-beams</a:t>
            </a:r>
          </a:p>
          <a:p>
            <a:pPr marL="285750" indent="-285750">
              <a:buFont typeface="Wingdings"/>
              <a:buChar char="à"/>
            </a:pP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 (partially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originate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photocathode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already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0856" y="1490905"/>
            <a:ext cx="3638526" cy="2737683"/>
            <a:chOff x="4768325" y="2253640"/>
            <a:chExt cx="4105891" cy="3182422"/>
          </a:xfrm>
        </p:grpSpPr>
        <p:pic>
          <p:nvPicPr>
            <p:cNvPr id="71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8325" y="2253640"/>
              <a:ext cx="4105891" cy="3182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2" name="TextBox 71"/>
            <p:cNvSpPr txBox="1"/>
            <p:nvPr/>
          </p:nvSpPr>
          <p:spPr>
            <a:xfrm>
              <a:off x="5743443" y="4693796"/>
              <a:ext cx="65114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20pC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190857" y="4502311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100pC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864439" y="4236563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250pC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880434" y="3388264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1nC</a:t>
              </a:r>
            </a:p>
          </p:txBody>
        </p:sp>
      </p:grpSp>
      <p:cxnSp>
        <p:nvCxnSpPr>
          <p:cNvPr id="5" name="Straight Arrow Connector 4"/>
          <p:cNvCxnSpPr/>
          <p:nvPr/>
        </p:nvCxnSpPr>
        <p:spPr>
          <a:xfrm flipV="1">
            <a:off x="2272342" y="2944174"/>
            <a:ext cx="1131132" cy="7723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19517078">
            <a:off x="2319496" y="3268699"/>
            <a:ext cx="1341054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Stronger</a:t>
            </a:r>
          </a:p>
          <a:p>
            <a:pPr algn="ctr">
              <a:lnSpc>
                <a:spcPts val="1600"/>
              </a:lnSpc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effects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2623" y="1005436"/>
            <a:ext cx="3725280" cy="508290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8346" y="6128818"/>
            <a:ext cx="27216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PRST-AB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100701 (2012)</a:t>
            </a:r>
          </a:p>
        </p:txBody>
      </p:sp>
      <p:sp>
        <p:nvSpPr>
          <p:cNvPr id="8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173341" y="6488300"/>
            <a:ext cx="454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cathode drive laser intensity </a:t>
            </a:r>
          </a:p>
        </p:txBody>
      </p:sp>
      <p:pic>
        <p:nvPicPr>
          <p:cNvPr id="60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726" y="3022001"/>
            <a:ext cx="3611880" cy="30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Oval 60"/>
          <p:cNvSpPr/>
          <p:nvPr/>
        </p:nvSpPr>
        <p:spPr>
          <a:xfrm>
            <a:off x="9447631" y="3985289"/>
            <a:ext cx="152051" cy="13552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62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06" t="16533"/>
          <a:stretch/>
        </p:blipFill>
        <p:spPr bwMode="auto">
          <a:xfrm>
            <a:off x="9610569" y="4021518"/>
            <a:ext cx="755749" cy="59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63" name="Rectangle 62"/>
          <p:cNvSpPr/>
          <p:nvPr/>
        </p:nvSpPr>
        <p:spPr>
          <a:xfrm rot="1423431">
            <a:off x="9357478" y="4413292"/>
            <a:ext cx="898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320pC</a:t>
            </a:r>
            <a:endParaRPr lang="en-US" sz="2000" b="1" dirty="0"/>
          </a:p>
        </p:txBody>
      </p:sp>
      <p:sp>
        <p:nvSpPr>
          <p:cNvPr id="64" name="Left Brace 63"/>
          <p:cNvSpPr/>
          <p:nvPr/>
        </p:nvSpPr>
        <p:spPr>
          <a:xfrm rot="16200000">
            <a:off x="8369394" y="4049878"/>
            <a:ext cx="174211" cy="4896544"/>
          </a:xfrm>
          <a:prstGeom prst="leftBrace">
            <a:avLst>
              <a:gd name="adj1" fmla="val 212644"/>
              <a:gd name="adj2" fmla="val 4684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8071748" y="3192622"/>
            <a:ext cx="553760" cy="3013787"/>
            <a:chOff x="8024450" y="3382795"/>
            <a:chExt cx="553760" cy="3013787"/>
          </a:xfrm>
        </p:grpSpPr>
        <p:sp>
          <p:nvSpPr>
            <p:cNvPr id="67" name="TextBox 66"/>
            <p:cNvSpPr txBox="1"/>
            <p:nvPr/>
          </p:nvSpPr>
          <p:spPr>
            <a:xfrm>
              <a:off x="8034407" y="3382795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8024450" y="4909636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9095152" y="6145316"/>
            <a:ext cx="2516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pulse energy [µJ]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406713" y="5961835"/>
            <a:ext cx="378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0          0.02       0.04        0.06        0.08 </a:t>
            </a:r>
          </a:p>
        </p:txBody>
      </p:sp>
      <p:pic>
        <p:nvPicPr>
          <p:cNvPr id="77" name="Picture 4"/>
          <p:cNvPicPr>
            <a:picLocks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t="2581" r="2571" b="7919"/>
          <a:stretch/>
        </p:blipFill>
        <p:spPr bwMode="auto">
          <a:xfrm>
            <a:off x="4423065" y="3069299"/>
            <a:ext cx="3564043" cy="297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8" name="Straight Connector 77"/>
          <p:cNvCxnSpPr/>
          <p:nvPr/>
        </p:nvCxnSpPr>
        <p:spPr>
          <a:xfrm flipV="1">
            <a:off x="4507236" y="3192622"/>
            <a:ext cx="1207284" cy="267874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239" y="4055794"/>
            <a:ext cx="1406857" cy="100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0" name="Rectangle 79"/>
          <p:cNvSpPr/>
          <p:nvPr/>
        </p:nvSpPr>
        <p:spPr>
          <a:xfrm rot="1546093">
            <a:off x="5523362" y="4825115"/>
            <a:ext cx="777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1nC</a:t>
            </a:r>
            <a:endParaRPr lang="en-US" sz="20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4298807" y="5919066"/>
            <a:ext cx="404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0    0.5    1.0    1.5    2.0    2.5    3.0    3.5   4.0 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448685" y="6126266"/>
            <a:ext cx="1342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Qbunch [nC]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029217" y="2817377"/>
            <a:ext cx="441146" cy="153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30202" y="4237995"/>
            <a:ext cx="441146" cy="1906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</a:p>
          <a:p>
            <a:pPr algn="r">
              <a:lnSpc>
                <a:spcPts val="29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5392595" y="4093979"/>
            <a:ext cx="152051" cy="13552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 rot="16200000">
            <a:off x="2425065" y="4238491"/>
            <a:ext cx="2927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 [nC], emitted bunch charge</a:t>
            </a:r>
          </a:p>
        </p:txBody>
      </p:sp>
      <p:sp>
        <p:nvSpPr>
          <p:cNvPr id="89" name="Rectangle 88"/>
          <p:cNvSpPr/>
          <p:nvPr/>
        </p:nvSpPr>
        <p:spPr>
          <a:xfrm>
            <a:off x="8587372" y="3069299"/>
            <a:ext cx="893004" cy="200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0015653" y="3198716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6407672" y="316567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graphicFrame>
        <p:nvGraphicFramePr>
          <p:cNvPr id="92" name="Table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81388"/>
              </p:ext>
            </p:extLst>
          </p:nvPr>
        </p:nvGraphicFramePr>
        <p:xfrm>
          <a:off x="3970367" y="675862"/>
          <a:ext cx="8128080" cy="407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4073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3" name="Table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98574"/>
              </p:ext>
            </p:extLst>
          </p:nvPr>
        </p:nvGraphicFramePr>
        <p:xfrm>
          <a:off x="4005526" y="2703294"/>
          <a:ext cx="81280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RF@~6.5MW×650µs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RF@~4.8MW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×600µs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4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540203"/>
            <a:ext cx="8197846" cy="216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4562158" y="497938"/>
            <a:ext cx="72224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1nC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European XFEL, PITZ                     ~320pC  FLASH, PITZ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1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9336" y="1489462"/>
            <a:ext cx="3438694" cy="2534652"/>
            <a:chOff x="5575927" y="2126163"/>
            <a:chExt cx="2514635" cy="1802424"/>
          </a:xfrm>
        </p:grpSpPr>
        <p:sp>
          <p:nvSpPr>
            <p:cNvPr id="7" name="TextBox 6"/>
            <p:cNvSpPr txBox="1"/>
            <p:nvPr/>
          </p:nvSpPr>
          <p:spPr>
            <a:xfrm>
              <a:off x="6689285" y="3353835"/>
              <a:ext cx="382384" cy="218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893831" y="2177154"/>
              <a:ext cx="2196731" cy="1236697"/>
              <a:chOff x="8649872" y="3664168"/>
              <a:chExt cx="2810243" cy="1568908"/>
            </a:xfrm>
          </p:grpSpPr>
          <p:pic>
            <p:nvPicPr>
              <p:cNvPr id="24" name="Picture 1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49872" y="3664168"/>
                <a:ext cx="2810243" cy="1568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5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41" r="14183" b="9810"/>
              <a:stretch/>
            </p:blipFill>
            <p:spPr bwMode="auto">
              <a:xfrm>
                <a:off x="9838038" y="4005064"/>
                <a:ext cx="1008565" cy="99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43" t="24341" r="8728" b="17480"/>
              <a:stretch/>
            </p:blipFill>
            <p:spPr bwMode="auto">
              <a:xfrm>
                <a:off x="9518283" y="4343064"/>
                <a:ext cx="305119" cy="367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79047" y="4279241"/>
                <a:ext cx="456749" cy="467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6874233" y="2801744"/>
              <a:ext cx="788783" cy="30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QE </a:t>
              </a:r>
            </a:p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Map, f</a:t>
              </a:r>
              <a:r>
                <a:rPr lang="en-US" sz="1200" b="1" i="1" baseline="-25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25341" y="3039784"/>
              <a:ext cx="737113" cy="304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aser </a:t>
              </a:r>
            </a:p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Spot Map, f</a:t>
              </a:r>
              <a:r>
                <a:rPr lang="en-US" sz="12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893831" y="2126163"/>
              <a:ext cx="0" cy="1287688"/>
            </a:xfrm>
            <a:prstGeom prst="line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5899481" y="3407451"/>
              <a:ext cx="218507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278270" y="2259118"/>
              <a:ext cx="1427492" cy="234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Temporal laser profile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5345854" y="2680217"/>
              <a:ext cx="716111" cy="255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intensity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4742" y="346692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(f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95417" y="346691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38808" y="3469839"/>
              <a:ext cx="599124" cy="351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(r, t)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869063" y="3418070"/>
                  <a:ext cx="420456" cy="4456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∗</m:t>
                        </m:r>
                      </m:oMath>
                    </m:oMathPara>
                  </a14:m>
                  <a:endParaRPr lang="en-US" sz="1000" dirty="0" err="1" smtClean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9063" y="3418070"/>
                  <a:ext cx="420456" cy="44564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/>
            <p:cNvCxnSpPr/>
            <p:nvPr/>
          </p:nvCxnSpPr>
          <p:spPr>
            <a:xfrm flipV="1">
              <a:off x="7189975" y="2528453"/>
              <a:ext cx="0" cy="2468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184237" y="2769806"/>
              <a:ext cx="30119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992357" y="254822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y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95713" y="267838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x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9284" y="3526610"/>
              <a:ext cx="958901" cy="258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onvolution</a:t>
              </a:r>
            </a:p>
          </p:txBody>
        </p:sp>
      </p:grpSp>
      <p:sp>
        <p:nvSpPr>
          <p:cNvPr id="29" name="Titel 1"/>
          <p:cNvSpPr txBox="1">
            <a:spLocks/>
          </p:cNvSpPr>
          <p:nvPr/>
        </p:nvSpPr>
        <p:spPr>
          <a:xfrm>
            <a:off x="0" y="188640"/>
            <a:ext cx="12192000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Modeling: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reatments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simulations</a:t>
            </a:r>
            <a:endParaRPr lang="en-US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Rectangle 58"/>
              <p:cNvSpPr/>
              <p:nvPr/>
            </p:nvSpPr>
            <p:spPr>
              <a:xfrm>
                <a:off x="8498901" y="1594424"/>
                <a:ext cx="3732637" cy="11179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1400" b="1" i="0">
                              <a:latin typeface="Cambria Math"/>
                              <a:ea typeface="Cambria Math"/>
                            </a:rPr>
                            <m:t>𝚽</m:t>
                          </m:r>
                        </m:e>
                        <m:sub>
                          <m:r>
                            <a:rPr lang="en-US" sz="1400" b="1" i="0">
                              <a:latin typeface="Cambria Math"/>
                              <a:ea typeface="Cambria Math"/>
                            </a:rPr>
                            <m:t>𝐬𝐜𝐡𝐨𝐭𝐭𝐤𝐲</m:t>
                          </m:r>
                        </m:sub>
                      </m:sSub>
                      <m:d>
                        <m:dPr>
                          <m:ctrlPr>
                            <a:rPr lang="en-US" sz="1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1400" b="1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400" b="1" i="1">
                              <a:latin typeface="Cambria Math"/>
                              <a:ea typeface="Cambria Math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n-US" sz="1400" b="1" i="1" dirty="0" smtClean="0">
                  <a:latin typeface="Cambria Math"/>
                  <a:ea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b="1" i="1" smtClean="0">
                          <a:latin typeface="Cambria Math"/>
                          <a:ea typeface="Cambria Math"/>
                        </a:rPr>
                        <m:t>𝒆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𝒆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400" b="1" i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𝐑𝐅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𝒕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𝒛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e>
                                  </m:d>
                                  <m:r>
                                    <a:rPr lang="en-US" sz="1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sSub>
                                    <m:sSub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400" b="1" i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𝐒𝐩𝐜𝐡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𝒕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𝒛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𝟒</m:t>
                              </m:r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59" name="Rectangle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901" y="1594424"/>
                <a:ext cx="3732637" cy="111793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Rectangle 59"/>
          <p:cNvSpPr/>
          <p:nvPr/>
        </p:nvSpPr>
        <p:spPr>
          <a:xfrm>
            <a:off x="8489376" y="764704"/>
            <a:ext cx="3742162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sz="1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3 </a:t>
            </a:r>
            <a:r>
              <a:rPr lang="en-US" sz="1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modeling field(RF + space-charge) effects during emission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through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well-known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Schottky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4445999" y="6320353"/>
                <a:ext cx="3523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1" i="1" baseline="30000">
                        <a:latin typeface="Cambria Math"/>
                        <a:ea typeface="Cambria Math"/>
                      </a:rPr>
                      <m:t>𝜻</m:t>
                    </m:r>
                  </m:oMath>
                </a14:m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K. Jensen et al., J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Appl. </a:t>
                </a:r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Phys104, 044907 (2008)</a:t>
                </a: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999" y="6320353"/>
                <a:ext cx="3523864" cy="276999"/>
              </a:xfrm>
              <a:prstGeom prst="rect">
                <a:avLst/>
              </a:prstGeom>
              <a:blipFill rotWithShape="1">
                <a:blip r:embed="rId8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Group 72"/>
          <p:cNvGrpSpPr/>
          <p:nvPr/>
        </p:nvGrpSpPr>
        <p:grpSpPr>
          <a:xfrm>
            <a:off x="3632870" y="787946"/>
            <a:ext cx="4816188" cy="2848666"/>
            <a:chOff x="3944108" y="787946"/>
            <a:chExt cx="4816188" cy="2848666"/>
          </a:xfrm>
        </p:grpSpPr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3998244" y="787946"/>
              <a:ext cx="4654040" cy="768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tabLst>
                  <a:tab pos="266700" algn="l"/>
                </a:tabLst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None/>
              </a:pPr>
              <a:r>
                <a:rPr lang="en-US" sz="1500" b="1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Treatment 2  </a:t>
              </a:r>
              <a:r>
                <a:rPr lang="en-US" sz="15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Bridging beam dynamics in vacuum with </a:t>
              </a:r>
              <a:r>
                <a:rPr lang="en-US" sz="15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simplified effective cathode QE </a:t>
              </a:r>
              <a:endPara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3944108" y="1685950"/>
                  <a:ext cx="1919180" cy="5202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/>
                              </a:rPr>
                              <m:t>QE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2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2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(ℏ</m:t>
                                </m:r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2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/>
                                        <a:ea typeface="Cambria Math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/>
                                        <a:ea typeface="Cambria Math"/>
                                      </a:rPr>
                                      <m:t>𝑒𝑓𝑓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200" b="0" i="1" smtClean="0">
                                <a:latin typeface="Cambria Math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𝑒𝑓𝑓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𝑒𝑓𝑓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sz="1200" dirty="0" err="1" smtClean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4108" y="1685950"/>
                  <a:ext cx="1919180" cy="520207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23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/>
            <p:cNvSpPr txBox="1"/>
            <p:nvPr/>
          </p:nvSpPr>
          <p:spPr>
            <a:xfrm>
              <a:off x="3983385" y="1350293"/>
              <a:ext cx="11363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metals: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3993923" y="2217506"/>
                  <a:ext cx="2528851" cy="14191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i="0">
                                <a:latin typeface="Cambria Math"/>
                                <a:ea typeface="Cambria Math"/>
                              </a:rPr>
                              <m:t>eff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schottky</m:t>
                            </m:r>
                          </m:sub>
                        </m:sSub>
                        <m:r>
                          <a:rPr lang="en-US" sz="120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…</m:t>
                        </m:r>
                      </m:oMath>
                    </m:oMathPara>
                  </a14:m>
                  <a:endParaRPr lang="en-US" sz="1200" dirty="0" smtClean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>
                              <a:latin typeface="Cambria Math"/>
                              <a:ea typeface="Cambria Math"/>
                            </a:rPr>
                            <m:t>eff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effective cathode work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function</a:t>
                  </a:r>
                  <a:endParaRPr lang="en-US" sz="1200" i="1" dirty="0">
                    <a:latin typeface="Cambria Math"/>
                    <a:ea typeface="Cambria Math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200" i="1" dirty="0" smtClean="0">
                      <a:latin typeface="Cambria Math"/>
                      <a:ea typeface="Cambria Math"/>
                    </a:rPr>
                    <a:t>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intrinsic work function</a:t>
                  </a:r>
                  <a:endParaRPr lang="en-US" sz="1200" i="1" dirty="0">
                    <a:latin typeface="Cambria Math"/>
                    <a:ea typeface="Cambria Math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>
                              <a:latin typeface="Cambria Math"/>
                              <a:ea typeface="Cambria Math"/>
                            </a:rPr>
                            <m:t>schottky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Schottky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term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ℏ</m:t>
                      </m:r>
                      <m:r>
                        <a:rPr lang="en-US" sz="1200" i="1">
                          <a:latin typeface="Cambria Math"/>
                          <a:ea typeface="Cambria Math"/>
                        </a:rPr>
                        <m:t>𝜔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photon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energy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𝐹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Fermi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energy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𝛼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characteristic parameter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3923" y="2217506"/>
                  <a:ext cx="2528851" cy="1419106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25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6259007" y="1665103"/>
                  <a:ext cx="2501289" cy="64620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/>
                                <a:ea typeface="Cambria Math"/>
                              </a:rPr>
                              <m:t>QE</m:t>
                            </m:r>
                          </m:e>
                          <m:sup>
                            <m:r>
                              <a:rPr lang="en-US" sz="1200" i="1">
                                <a:latin typeface="Cambria Math"/>
                                <a:ea typeface="Cambria Math"/>
                              </a:rPr>
                              <m:t>𝜁</m:t>
                            </m:r>
                          </m:sup>
                        </m:s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(1−</m:t>
                            </m:r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+1)</m:t>
                            </m:r>
                            <m:sSup>
                              <m:sSupPr>
                                <m:ctrlPr>
                                  <a:rPr lang="en-US" sz="12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(1+</m:t>
                                </m:r>
                                <m:f>
                                  <m:fPr>
                                    <m:ctrlPr>
                                      <a:rPr lang="en-US" sz="120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ℏ</m:t>
                                    </m:r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1200" i="1">
                                            <a:latin typeface="Cambria Math"/>
                                            <a:ea typeface="Cambria Math"/>
                                          </a:rPr>
                                          <m:t>Φ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𝑒𝑓𝑓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sz="1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9007" y="1665103"/>
                  <a:ext cx="2501289" cy="646203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9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/>
            <p:cNvSpPr txBox="1"/>
            <p:nvPr/>
          </p:nvSpPr>
          <p:spPr>
            <a:xfrm>
              <a:off x="6254874" y="1355709"/>
              <a:ext cx="19346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semiconductors: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0"/>
                <p:cNvSpPr/>
                <p:nvPr/>
              </p:nvSpPr>
              <p:spPr>
                <a:xfrm>
                  <a:off x="6295476" y="2210197"/>
                  <a:ext cx="2225423" cy="10457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eff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schottky</m:t>
                            </m:r>
                          </m:sub>
                        </m:sSub>
                        <m:r>
                          <a:rPr lang="en-US" sz="120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…</m:t>
                        </m:r>
                      </m:oMath>
                    </m:oMathPara>
                  </a14:m>
                  <a:endParaRPr lang="en-US" sz="1200" dirty="0" smtClean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electron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affinity</a:t>
                  </a:r>
                  <a:endParaRPr lang="en-US" sz="12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characteristic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parameter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𝑅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reflection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coefficient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band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gap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1" name="Rectangle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5476" y="2210197"/>
                  <a:ext cx="2225423" cy="1045799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b="-29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ectangle 1"/>
            <p:cNvSpPr/>
            <p:nvPr/>
          </p:nvSpPr>
          <p:spPr>
            <a:xfrm>
              <a:off x="4007770" y="1355709"/>
              <a:ext cx="4644514" cy="2280903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8500839" y="2656791"/>
                <a:ext cx="3730699" cy="9643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𝐐𝐄</m:t>
                    </m:r>
                    <m:d>
                      <m:d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𝒓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1" i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𝐳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during emission,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determined according to the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RF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field &amp; the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self-field of the beam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extraction, but, </a:t>
                </a:r>
                <a:r>
                  <a:rPr lang="en-US" sz="16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latter is NOT </a:t>
                </a:r>
                <a:r>
                  <a:rPr lang="en-US" sz="16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prior </a:t>
                </a:r>
                <a:r>
                  <a:rPr lang="en-US" sz="16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known.</a:t>
                </a:r>
                <a:endParaRPr lang="en-US" sz="16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0839" y="2656791"/>
                <a:ext cx="3730699" cy="964367"/>
              </a:xfrm>
              <a:prstGeom prst="rect">
                <a:avLst/>
              </a:prstGeom>
              <a:blipFill rotWithShape="1">
                <a:blip r:embed="rId13"/>
                <a:stretch>
                  <a:fillRect l="-817" t="-4430" b="-7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8510364" y="2622134"/>
            <a:ext cx="3552774" cy="100854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219919" y="790769"/>
            <a:ext cx="3454101" cy="7035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en-US" sz="1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Treatment 1 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Generating more 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"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realistic" photoemission distribution according to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cathode laser (and QE map)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167203" y="6320353"/>
            <a:ext cx="36003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Dowell et al., PRST-AB 12  074201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(2009)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3584895" y="967905"/>
            <a:ext cx="0" cy="2550115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8430008" y="1024131"/>
            <a:ext cx="0" cy="2550115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24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9336" y="1489462"/>
            <a:ext cx="3438694" cy="2534652"/>
            <a:chOff x="5575927" y="2126163"/>
            <a:chExt cx="2514635" cy="1802424"/>
          </a:xfrm>
        </p:grpSpPr>
        <p:sp>
          <p:nvSpPr>
            <p:cNvPr id="7" name="TextBox 6"/>
            <p:cNvSpPr txBox="1"/>
            <p:nvPr/>
          </p:nvSpPr>
          <p:spPr>
            <a:xfrm>
              <a:off x="6689285" y="3353835"/>
              <a:ext cx="382384" cy="2188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time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893831" y="2177154"/>
              <a:ext cx="2196731" cy="1236697"/>
              <a:chOff x="8649872" y="3664168"/>
              <a:chExt cx="2810243" cy="1568908"/>
            </a:xfrm>
          </p:grpSpPr>
          <p:pic>
            <p:nvPicPr>
              <p:cNvPr id="24" name="Picture 1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49872" y="3664168"/>
                <a:ext cx="2810243" cy="1568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5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41" r="14183" b="9810"/>
              <a:stretch/>
            </p:blipFill>
            <p:spPr bwMode="auto">
              <a:xfrm>
                <a:off x="9838038" y="4005064"/>
                <a:ext cx="1008565" cy="990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43" t="24341" r="8728" b="17480"/>
              <a:stretch/>
            </p:blipFill>
            <p:spPr bwMode="auto">
              <a:xfrm>
                <a:off x="9518283" y="4343064"/>
                <a:ext cx="305119" cy="367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79047" y="4279241"/>
                <a:ext cx="456749" cy="467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6874233" y="2801744"/>
              <a:ext cx="788783" cy="304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QE </a:t>
              </a:r>
            </a:p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Map, f</a:t>
              </a:r>
              <a:r>
                <a:rPr lang="en-US" sz="1200" b="1" i="1" baseline="-25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25341" y="3039784"/>
              <a:ext cx="737113" cy="3049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aser </a:t>
              </a:r>
            </a:p>
            <a:p>
              <a:pPr>
                <a:lnSpc>
                  <a:spcPts val="1200"/>
                </a:lnSpc>
              </a:pPr>
              <a:r>
                <a:rPr lang="en-US" sz="12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Spot Map, f</a:t>
              </a:r>
              <a:r>
                <a:rPr lang="en-US" sz="1200" b="1" i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5893831" y="2126163"/>
              <a:ext cx="0" cy="1287688"/>
            </a:xfrm>
            <a:prstGeom prst="line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5899481" y="3407451"/>
              <a:ext cx="2185070" cy="0"/>
            </a:xfrm>
            <a:prstGeom prst="line">
              <a:avLst/>
            </a:prstGeom>
            <a:ln w="25400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278270" y="2259118"/>
              <a:ext cx="1427492" cy="234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Temporal laser profile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5345854" y="2680217"/>
              <a:ext cx="716111" cy="255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intensity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94742" y="3466922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(f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95417" y="346691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sz="2400" b="1" i="1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38808" y="3469839"/>
              <a:ext cx="599124" cy="351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i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(r, t)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6869063" y="3418070"/>
                  <a:ext cx="420456" cy="4456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∗</m:t>
                        </m:r>
                      </m:oMath>
                    </m:oMathPara>
                  </a14:m>
                  <a:endParaRPr lang="en-US" sz="1000" dirty="0" err="1" smtClean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9063" y="3418070"/>
                  <a:ext cx="420456" cy="44564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Arrow Connector 18"/>
            <p:cNvCxnSpPr/>
            <p:nvPr/>
          </p:nvCxnSpPr>
          <p:spPr>
            <a:xfrm flipV="1">
              <a:off x="7189975" y="2528453"/>
              <a:ext cx="0" cy="24681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184237" y="2769806"/>
              <a:ext cx="30119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992357" y="2548227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y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95713" y="267838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x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99284" y="3526610"/>
              <a:ext cx="958901" cy="258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onvolution</a:t>
              </a:r>
            </a:p>
          </p:txBody>
        </p:sp>
      </p:grpSp>
      <p:sp>
        <p:nvSpPr>
          <p:cNvPr id="29" name="Titel 1"/>
          <p:cNvSpPr txBox="1">
            <a:spLocks/>
          </p:cNvSpPr>
          <p:nvPr/>
        </p:nvSpPr>
        <p:spPr>
          <a:xfrm>
            <a:off x="0" y="188640"/>
            <a:ext cx="12192000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Modeling: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ome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reatments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simulations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3632870" y="787946"/>
            <a:ext cx="4816188" cy="2848666"/>
            <a:chOff x="3944108" y="787946"/>
            <a:chExt cx="4816188" cy="2848666"/>
          </a:xfrm>
        </p:grpSpPr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3998244" y="787946"/>
              <a:ext cx="4654040" cy="768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tabLst>
                  <a:tab pos="266700" algn="l"/>
                </a:tabLst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None/>
              </a:pPr>
              <a:r>
                <a:rPr lang="en-US" sz="15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Treatment 2  </a:t>
              </a:r>
              <a:r>
                <a:rPr lang="en-US" sz="15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Bridging beam dynamics in vacuum with </a:t>
              </a:r>
              <a:r>
                <a:rPr lang="en-US" sz="15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simplified effective cathode QE </a:t>
              </a:r>
              <a:endPara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3944108" y="1685950"/>
                  <a:ext cx="1919180" cy="5202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/>
                              </a:rPr>
                              <m:t>QE</m:t>
                            </m:r>
                          </m:e>
                          <m:sup>
                            <m:r>
                              <m:rPr>
                                <m:nor/>
                              </m:rPr>
                              <a:rPr lang="en-US" sz="1200" dirty="0"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2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2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𝛼</m:t>
                            </m:r>
                            <m:sSup>
                              <m:sSupPr>
                                <m:ctrlP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(ℏ</m:t>
                                </m:r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l-GR" sz="1200" b="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sz="1200" i="1">
                                        <a:latin typeface="Cambria Math"/>
                                        <a:ea typeface="Cambria Math"/>
                                      </a:rPr>
                                      <m:t>Φ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/>
                                        <a:ea typeface="Cambria Math"/>
                                      </a:rPr>
                                      <m:t>𝑒𝑓𝑓</m:t>
                                    </m:r>
                                  </m:sub>
                                </m:s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1200" b="0" i="1" smtClean="0">
                                <a:latin typeface="Cambria Math"/>
                              </a:rPr>
                              <m:t>8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𝑒𝑓𝑓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𝐹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</m:e>
                              <m:sub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𝑒𝑓𝑓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sz="1200" dirty="0" err="1" smtClean="0"/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44108" y="1685950"/>
                  <a:ext cx="1919180" cy="52020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235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/>
            <p:cNvSpPr txBox="1"/>
            <p:nvPr/>
          </p:nvSpPr>
          <p:spPr>
            <a:xfrm>
              <a:off x="3983385" y="1350293"/>
              <a:ext cx="11363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metals: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3993923" y="2217506"/>
                  <a:ext cx="2528851" cy="1419106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i="0">
                                <a:latin typeface="Cambria Math"/>
                                <a:ea typeface="Cambria Math"/>
                              </a:rPr>
                              <m:t>eff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schottky</m:t>
                            </m:r>
                          </m:sub>
                        </m:sSub>
                        <m:r>
                          <a:rPr lang="en-US" sz="120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…</m:t>
                        </m:r>
                      </m:oMath>
                    </m:oMathPara>
                  </a14:m>
                  <a:endParaRPr lang="en-US" sz="1200" dirty="0" smtClean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>
                              <a:latin typeface="Cambria Math"/>
                              <a:ea typeface="Cambria Math"/>
                            </a:rPr>
                            <m:t>eff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effective cathode work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function</a:t>
                  </a:r>
                  <a:endParaRPr lang="en-US" sz="1200" i="1" dirty="0">
                    <a:latin typeface="Cambria Math"/>
                    <a:ea typeface="Cambria Math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200" i="1" dirty="0" smtClean="0">
                      <a:latin typeface="Cambria Math"/>
                      <a:ea typeface="Cambria Math"/>
                    </a:rPr>
                    <a:t>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intrinsic work function</a:t>
                  </a:r>
                  <a:endParaRPr lang="en-US" sz="1200" i="1" dirty="0">
                    <a:latin typeface="Cambria Math"/>
                    <a:ea typeface="Cambria Math"/>
                  </a:endParaRP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/>
                              <a:ea typeface="Cambria Math"/>
                            </a:rPr>
                            <m:t>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i="0">
                              <a:latin typeface="Cambria Math"/>
                              <a:ea typeface="Cambria Math"/>
                            </a:rPr>
                            <m:t>schottky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Schottky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term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ℏ</m:t>
                      </m:r>
                      <m:r>
                        <a:rPr lang="en-US" sz="1200" i="1">
                          <a:latin typeface="Cambria Math"/>
                          <a:ea typeface="Cambria Math"/>
                        </a:rPr>
                        <m:t>𝜔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photon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energy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𝐹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Fermi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energy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𝛼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characteristic parameter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3923" y="2217506"/>
                  <a:ext cx="2528851" cy="1419106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25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/>
                <p:cNvSpPr/>
                <p:nvPr/>
              </p:nvSpPr>
              <p:spPr>
                <a:xfrm>
                  <a:off x="6259007" y="1665103"/>
                  <a:ext cx="2501289" cy="64620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latin typeface="Cambria Math"/>
                                <a:ea typeface="Cambria Math"/>
                              </a:rPr>
                              <m:t>QE</m:t>
                            </m:r>
                          </m:e>
                          <m:sup>
                            <m:r>
                              <a:rPr lang="en-US" sz="1200" i="1">
                                <a:latin typeface="Cambria Math"/>
                                <a:ea typeface="Cambria Math"/>
                              </a:rPr>
                              <m:t>𝜁</m:t>
                            </m:r>
                          </m:sup>
                        </m:sSup>
                        <m:r>
                          <a:rPr lang="en-US" sz="1200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(1−</m:t>
                            </m:r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𝑅</m:t>
                            </m:r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1200" b="0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12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+1)</m:t>
                            </m:r>
                            <m:sSup>
                              <m:sSupPr>
                                <m:ctrlPr>
                                  <a:rPr lang="en-US" sz="12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(1+</m:t>
                                </m:r>
                                <m:f>
                                  <m:fPr>
                                    <m:ctrlPr>
                                      <a:rPr lang="en-US" sz="120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20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𝑎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ℏ</m:t>
                                    </m:r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𝜔</m:t>
                                    </m:r>
                                    <m:r>
                                      <a:rPr lang="en-US" sz="1200" b="0" i="1">
                                        <a:latin typeface="Cambria Math"/>
                                        <a:ea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1200" i="1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l-GR" sz="1200" i="1">
                                            <a:latin typeface="Cambria Math"/>
                                            <a:ea typeface="Cambria Math"/>
                                          </a:rPr>
                                          <m:t>Φ</m:t>
                                        </m:r>
                                      </m:e>
                                      <m:sub>
                                        <m:r>
                                          <a:rPr lang="en-US" sz="12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𝑒𝑓𝑓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en-US" sz="1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6" name="Rectangle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59007" y="1665103"/>
                  <a:ext cx="2501289" cy="646203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b="-9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0" name="TextBox 69"/>
            <p:cNvSpPr txBox="1"/>
            <p:nvPr/>
          </p:nvSpPr>
          <p:spPr>
            <a:xfrm>
              <a:off x="6254874" y="1355709"/>
              <a:ext cx="19346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semiconductors: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0"/>
                <p:cNvSpPr/>
                <p:nvPr/>
              </p:nvSpPr>
              <p:spPr>
                <a:xfrm>
                  <a:off x="6295476" y="2210197"/>
                  <a:ext cx="2225423" cy="10457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eff</m:t>
                            </m:r>
                          </m:sub>
                        </m:sSub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/>
                                <a:ea typeface="Cambria Math"/>
                              </a:rPr>
                              <m:t>𝑔</m:t>
                            </m:r>
                          </m:sub>
                        </m:sSub>
                        <m:sSub>
                          <m:sSubPr>
                            <m:ctrlPr>
                              <a:rPr lang="el-GR" sz="12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200" i="1"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l-GR" sz="1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200" i="1">
                                    <a:latin typeface="Cambria Math"/>
                                    <a:ea typeface="Cambria Math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sz="1200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sub>
                            </m:sSub>
                            <m:r>
                              <a:rPr lang="el-GR" sz="1200" i="1" smtClean="0">
                                <a:latin typeface="Cambria Math"/>
                                <a:ea typeface="Cambria Math"/>
                              </a:rPr>
                              <m:t>±</m:t>
                            </m:r>
                            <m:r>
                              <m:rPr>
                                <m:sty m:val="p"/>
                              </m:rPr>
                              <a:rPr lang="el-GR" sz="1200" i="1">
                                <a:latin typeface="Cambria Math"/>
                                <a:ea typeface="Cambria Math"/>
                              </a:rPr>
                              <m:t>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200" b="0" i="0" smtClean="0">
                                <a:latin typeface="Cambria Math"/>
                                <a:ea typeface="Cambria Math"/>
                              </a:rPr>
                              <m:t>schottky</m:t>
                            </m:r>
                          </m:sub>
                        </m:sSub>
                        <m:r>
                          <a:rPr lang="en-US" sz="120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sz="1200" b="0" i="1" smtClean="0">
                            <a:latin typeface="Cambria Math"/>
                            <a:ea typeface="Cambria Math"/>
                          </a:rPr>
                          <m:t>…</m:t>
                        </m:r>
                      </m:oMath>
                    </m:oMathPara>
                  </a14:m>
                  <a:endParaRPr lang="en-US" sz="1200" dirty="0" smtClean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𝑎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electron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affinity</a:t>
                  </a:r>
                  <a:endParaRPr lang="en-US" sz="12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characteristic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parameter</a:t>
                  </a:r>
                </a:p>
                <a:p>
                  <a14:m>
                    <m:oMath xmlns:m="http://schemas.openxmlformats.org/officeDocument/2006/math">
                      <m:r>
                        <a:rPr lang="en-US" sz="1200" i="1">
                          <a:latin typeface="Cambria Math"/>
                          <a:ea typeface="Cambria Math"/>
                        </a:rPr>
                        <m:t>𝑅</m:t>
                      </m:r>
                    </m:oMath>
                  </a14:m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 reflection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coefficient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sz="1200" i="1">
                              <a:latin typeface="Cambria Math"/>
                              <a:ea typeface="Cambria Math"/>
                            </a:rPr>
                            <m:t>𝑔</m:t>
                          </m:r>
                        </m:sub>
                      </m:sSub>
                    </m:oMath>
                  </a14:m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: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lang="en-US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band </a:t>
                  </a:r>
                  <a:r>
                    <a:rPr lang="en-US" sz="12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gap</a:t>
                  </a:r>
                  <a:endPara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1" name="Rectangle 7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95476" y="2210197"/>
                  <a:ext cx="2225423" cy="1045799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29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Rectangle 1"/>
            <p:cNvSpPr/>
            <p:nvPr/>
          </p:nvSpPr>
          <p:spPr>
            <a:xfrm>
              <a:off x="4007770" y="1355709"/>
              <a:ext cx="4644514" cy="2280903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219919" y="790769"/>
            <a:ext cx="3454101" cy="7035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800"/>
              </a:lnSpc>
              <a:spcAft>
                <a:spcPts val="0"/>
              </a:spcAft>
              <a:buNone/>
            </a:pPr>
            <a:r>
              <a:rPr lang="en-US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Treatment 1 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Generating more 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"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realistic" photoemission distribution according to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cathode laser (and QE map)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3584895" y="967905"/>
            <a:ext cx="0" cy="2550115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172293" y="3821654"/>
            <a:ext cx="11953329" cy="0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ontent Placeholder 2"/>
          <p:cNvSpPr txBox="1">
            <a:spLocks/>
          </p:cNvSpPr>
          <p:nvPr/>
        </p:nvSpPr>
        <p:spPr>
          <a:xfrm>
            <a:off x="223363" y="3852573"/>
            <a:ext cx="11705285" cy="27745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Treatment 4 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determining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temporal emission profile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based on a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iteration approach (</a:t>
            </a:r>
            <a:r>
              <a:rPr lang="en-US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ee poster for details)</a:t>
            </a: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61" y="4234732"/>
            <a:ext cx="7788622" cy="2126405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8481789" y="4192513"/>
            <a:ext cx="371021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/>
              <a:buChar char="à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self-consistently determine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 emission profile according to local fields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cathode surface </a:t>
            </a:r>
          </a:p>
          <a:p>
            <a:pPr marL="285750" indent="-285750">
              <a:spcAft>
                <a:spcPts val="600"/>
              </a:spcAft>
              <a:buFont typeface="Wingdings"/>
              <a:buChar char="à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high space-charge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densities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umerical convergence tricky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8510365" y="4213185"/>
            <a:ext cx="3552773" cy="134580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8566953" y="5699349"/>
            <a:ext cx="3605997" cy="61416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2667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Another relevant </a:t>
            </a: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work: photoemission modeling based on a 3D Lienard-Wiechert approach         [see details in 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NIM A 889, 129-137 (2018</a:t>
            </a:r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)]</a:t>
            </a:r>
            <a:endParaRPr lang="en-US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445999" y="6320353"/>
                <a:ext cx="35238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1" i="1" baseline="30000">
                        <a:latin typeface="Cambria Math"/>
                        <a:ea typeface="Cambria Math"/>
                      </a:rPr>
                      <m:t>𝜻</m:t>
                    </m:r>
                  </m:oMath>
                </a14:m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K. Jensen et al., J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Appl. </a:t>
                </a:r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Phys104, 044907 (2008)</a:t>
                </a:r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5999" y="6320353"/>
                <a:ext cx="3523864" cy="276999"/>
              </a:xfrm>
              <a:prstGeom prst="rect">
                <a:avLst/>
              </a:prstGeom>
              <a:blipFill rotWithShape="1">
                <a:blip r:embed="rId14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/>
          <p:cNvSpPr/>
          <p:nvPr/>
        </p:nvSpPr>
        <p:spPr>
          <a:xfrm>
            <a:off x="1167203" y="6320353"/>
            <a:ext cx="36003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*D.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Dowell et al., PRST-AB 12  074201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(2009)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52"/>
              <p:cNvSpPr/>
              <p:nvPr/>
            </p:nvSpPr>
            <p:spPr>
              <a:xfrm>
                <a:off x="8498901" y="1594424"/>
                <a:ext cx="3732637" cy="11179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4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1400" b="1" i="0">
                              <a:latin typeface="Cambria Math"/>
                              <a:ea typeface="Cambria Math"/>
                            </a:rPr>
                            <m:t>𝚽</m:t>
                          </m:r>
                        </m:e>
                        <m:sub>
                          <m:r>
                            <a:rPr lang="en-US" sz="1400" b="1" i="0">
                              <a:latin typeface="Cambria Math"/>
                              <a:ea typeface="Cambria Math"/>
                            </a:rPr>
                            <m:t>𝐬𝐜𝐡𝐨𝐭𝐭𝐤𝐲</m:t>
                          </m:r>
                        </m:sub>
                      </m:sSub>
                      <m:d>
                        <m:dPr>
                          <m:ctrlPr>
                            <a:rPr lang="en-US" sz="1400" b="1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1400" b="1" i="1">
                                  <a:latin typeface="Cambria Math"/>
                                  <a:ea typeface="Cambria Math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sz="1400" b="1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400" b="1" i="1">
                              <a:latin typeface="Cambria Math"/>
                              <a:ea typeface="Cambria Math"/>
                            </a:rPr>
                            <m:t>𝒕</m:t>
                          </m:r>
                        </m:e>
                      </m:d>
                    </m:oMath>
                  </m:oMathPara>
                </a14:m>
                <a:endParaRPr lang="en-US" sz="1400" b="1" i="1" dirty="0" smtClean="0">
                  <a:latin typeface="Cambria Math"/>
                  <a:ea typeface="Cambria Math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400" b="1" i="1" smtClean="0">
                          <a:latin typeface="Cambria Math"/>
                          <a:ea typeface="Cambria Math"/>
                        </a:rPr>
                        <m:t>𝒆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𝒆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400" b="1" i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𝐑𝐅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𝒕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𝒛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e>
                                  </m:d>
                                  <m:r>
                                    <a:rPr lang="en-US" sz="1400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±</m:t>
                                  </m:r>
                                  <m:sSub>
                                    <m:sSub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400" b="1" i="0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𝐒𝐩𝐜𝐡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14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sz="1400" b="1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⊥</m:t>
                                          </m:r>
                                        </m:sub>
                                      </m:sSub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𝒕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𝒛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=</m:t>
                                      </m:r>
                                      <m:r>
                                        <a:rPr lang="en-US" sz="1400" b="1" i="1">
                                          <a:solidFill>
                                            <a:srgbClr val="FF0000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𝟎</m:t>
                                      </m:r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𝟒</m:t>
                              </m:r>
                              <m:r>
                                <a:rPr lang="en-US" sz="1400" b="1" i="1" smtClean="0">
                                  <a:latin typeface="Cambria Math"/>
                                  <a:ea typeface="Cambria Math"/>
                                </a:rPr>
                                <m:t>𝝅</m:t>
                              </m:r>
                              <m:sSub>
                                <m:sSubPr>
                                  <m:ctrlP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400" b="1" i="1" smtClean="0">
                                      <a:latin typeface="Cambria Math"/>
                                      <a:ea typeface="Cambria Math"/>
                                    </a:rPr>
                                    <m:t>𝟎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400" b="1" dirty="0"/>
              </a:p>
            </p:txBody>
          </p:sp>
        </mc:Choice>
        <mc:Fallback xmlns="">
          <p:sp>
            <p:nvSpPr>
              <p:cNvPr id="53" name="Rectangle 5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8901" y="1594424"/>
                <a:ext cx="3732637" cy="1117935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ectangle 53"/>
          <p:cNvSpPr/>
          <p:nvPr/>
        </p:nvSpPr>
        <p:spPr>
          <a:xfrm>
            <a:off x="8489376" y="764704"/>
            <a:ext cx="3742162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sz="1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 3 </a:t>
            </a:r>
            <a:r>
              <a:rPr lang="en-US" sz="15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modeling field(RF + space-charge) effects during emission 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through </a:t>
            </a:r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well-known</a:t>
            </a:r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Schottky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Rectangle 54"/>
              <p:cNvSpPr/>
              <p:nvPr/>
            </p:nvSpPr>
            <p:spPr>
              <a:xfrm>
                <a:off x="8500839" y="2656791"/>
                <a:ext cx="3730699" cy="9643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700"/>
                  </a:lnSpc>
                </a:pP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/>
                      </a:rPr>
                      <m:t>𝐐𝐄</m:t>
                    </m:r>
                    <m:d>
                      <m:dPr>
                        <m:ctrlP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𝒓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𝒕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1" i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𝐳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</a:rPr>
                  <a:t>during emission,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determined according to the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RF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field &amp; the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self-field of the beam </a:t>
                </a:r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extraction, but, </a:t>
                </a:r>
                <a:r>
                  <a:rPr lang="en-US" sz="16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latter is NOT </a:t>
                </a:r>
                <a:r>
                  <a:rPr lang="en-US" sz="16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prior </a:t>
                </a:r>
                <a:r>
                  <a:rPr lang="en-US" sz="1600" b="1" dirty="0" smtClean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known.</a:t>
                </a:r>
                <a:endParaRPr lang="en-US" sz="1600" b="1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5" name="Rectangle 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0839" y="2656791"/>
                <a:ext cx="3730699" cy="964367"/>
              </a:xfrm>
              <a:prstGeom prst="rect">
                <a:avLst/>
              </a:prstGeom>
              <a:blipFill rotWithShape="1">
                <a:blip r:embed="rId16"/>
                <a:stretch>
                  <a:fillRect l="-817" t="-4430" b="-75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Rectangle 55"/>
          <p:cNvSpPr/>
          <p:nvPr/>
        </p:nvSpPr>
        <p:spPr>
          <a:xfrm>
            <a:off x="8510364" y="2622134"/>
            <a:ext cx="3552774" cy="100854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8430008" y="1024131"/>
            <a:ext cx="0" cy="2550115"/>
          </a:xfrm>
          <a:prstGeom prst="line">
            <a:avLst/>
          </a:prstGeom>
          <a:ln w="95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5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(Cont'd):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</a:t>
            </a:r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Effect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64624" y="2243612"/>
            <a:ext cx="6237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cathode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" t="4512" r="7768"/>
          <a:stretch/>
        </p:blipFill>
        <p:spPr>
          <a:xfrm>
            <a:off x="358603" y="2966509"/>
            <a:ext cx="5837895" cy="3486827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263353" y="2587230"/>
            <a:ext cx="6237398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fields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down </a:t>
            </a:r>
            <a:r>
              <a:rPr lang="en-US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cathode surface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 an increased cathode work function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144740" y="4221088"/>
            <a:ext cx="2094710" cy="1766226"/>
            <a:chOff x="1085157" y="4293177"/>
            <a:chExt cx="2608456" cy="2080131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19" r="3074"/>
            <a:stretch/>
          </p:blipFill>
          <p:spPr>
            <a:xfrm>
              <a:off x="1418940" y="4310657"/>
              <a:ext cx="2274673" cy="1821672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5" t="33281" r="92777" b="33913"/>
            <a:stretch/>
          </p:blipFill>
          <p:spPr>
            <a:xfrm>
              <a:off x="1085157" y="4293177"/>
              <a:ext cx="345320" cy="1877871"/>
            </a:xfrm>
            <a:prstGeom prst="rect">
              <a:avLst/>
            </a:prstGeom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00" t="94784" r="42138" b="557"/>
            <a:stretch/>
          </p:blipFill>
          <p:spPr>
            <a:xfrm>
              <a:off x="2241013" y="6130104"/>
              <a:ext cx="655572" cy="243204"/>
            </a:xfrm>
            <a:prstGeom prst="rect">
              <a:avLst/>
            </a:prstGeom>
          </p:spPr>
        </p:pic>
      </p:grpSp>
      <p:sp>
        <p:nvSpPr>
          <p:cNvPr id="81" name="Rectangle 80"/>
          <p:cNvSpPr/>
          <p:nvPr/>
        </p:nvSpPr>
        <p:spPr>
          <a:xfrm>
            <a:off x="263353" y="2615147"/>
            <a:ext cx="6120679" cy="3838189"/>
          </a:xfrm>
          <a:prstGeom prst="rect">
            <a:avLst/>
          </a:prstGeom>
          <a:noFill/>
          <a:ln w="25400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ectangle 82"/>
              <p:cNvSpPr/>
              <p:nvPr/>
            </p:nvSpPr>
            <p:spPr>
              <a:xfrm>
                <a:off x="4735616" y="1474285"/>
                <a:ext cx="1546856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1" i="1" baseline="3000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§ </m:t>
                    </m:r>
                  </m:oMath>
                </a14:m>
                <a:r>
                  <a:rPr lang="en-US" sz="1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US" sz="12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2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Flöttmann, </a:t>
                </a:r>
                <a:r>
                  <a:rPr lang="sv-SE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TESLA-FEL report </a:t>
                </a:r>
                <a:r>
                  <a:rPr lang="sv-SE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1997-01, DESY, </a:t>
                </a:r>
                <a:r>
                  <a:rPr lang="sv-SE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1997</a:t>
                </a:r>
                <a:endParaRPr lang="sv-SE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3" name="Rectangle 8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35616" y="1474285"/>
                <a:ext cx="1546856" cy="646331"/>
              </a:xfrm>
              <a:prstGeom prst="rect">
                <a:avLst/>
              </a:prstGeom>
              <a:blipFill rotWithShape="1">
                <a:blip r:embed="rId6"/>
                <a:stretch>
                  <a:fillRect l="-394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105532" y="628639"/>
            <a:ext cx="6278500" cy="1701901"/>
            <a:chOff x="105532" y="712887"/>
            <a:chExt cx="6278500" cy="1701901"/>
          </a:xfrm>
        </p:grpSpPr>
        <p:grpSp>
          <p:nvGrpSpPr>
            <p:cNvPr id="54" name="Group 53"/>
            <p:cNvGrpSpPr/>
            <p:nvPr/>
          </p:nvGrpSpPr>
          <p:grpSpPr>
            <a:xfrm>
              <a:off x="105532" y="712887"/>
              <a:ext cx="4731644" cy="1701901"/>
              <a:chOff x="3391123" y="1215814"/>
              <a:chExt cx="4731644" cy="1701901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Rectangle 54"/>
                  <p:cNvSpPr/>
                  <p:nvPr/>
                </p:nvSpPr>
                <p:spPr>
                  <a:xfrm>
                    <a:off x="3540133" y="2386992"/>
                    <a:ext cx="4582634" cy="53072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sz="14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𝚽</m:t>
                              </m:r>
                            </m:e>
                            <m:sub>
                              <m:r>
                                <a:rPr lang="en-US" sz="14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𝐬𝐜𝐡𝐨𝐭𝐭𝐤𝐲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en-US" sz="1400" b="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∝</m:t>
                          </m:r>
                          <m:rad>
                            <m:radPr>
                              <m:degHide m:val="on"/>
                              <m:ctrlPr>
                                <a:rPr lang="en-US" sz="14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400" b="1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𝐑𝐅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=0</m:t>
                                  </m:r>
                                </m:e>
                              </m:d>
                              <m:r>
                                <a:rPr lang="en-US" sz="1400" b="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±</m:t>
                              </m:r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US" sz="1400" b="1" i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𝐒𝐩𝐜𝐡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sz="1400" b="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⊥</m:t>
                                      </m:r>
                                    </m:sub>
                                  </m:sSub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𝑧</m:t>
                                  </m:r>
                                  <m:r>
                                    <a:rPr lang="en-US" sz="1400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=0</m:t>
                                  </m:r>
                                </m:e>
                              </m:d>
                            </m:e>
                          </m:rad>
                        </m:oMath>
                      </m:oMathPara>
                    </a14:m>
                    <a:endParaRPr lang="en-US" sz="1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5" name="Rectangle 5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40133" y="2386992"/>
                    <a:ext cx="4582634" cy="530723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Rectangle 55"/>
                  <p:cNvSpPr/>
                  <p:nvPr/>
                </p:nvSpPr>
                <p:spPr>
                  <a:xfrm>
                    <a:off x="3551337" y="1509470"/>
                    <a:ext cx="2445539" cy="53200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QE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𝜁</m:t>
                              </m:r>
                            </m:sup>
                          </m:s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𝑓𝑖𝑡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sz="14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Φ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 i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eff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US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6" name="Rectangle 55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551337" y="1509470"/>
                    <a:ext cx="2445539" cy="532005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922474" y="1377312"/>
                    <a:ext cx="2090965" cy="7288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𝑡h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§</m:t>
                              </m:r>
                            </m:sup>
                          </m:s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rms</m:t>
                              </m:r>
                            </m:sub>
                          </m:sSub>
                          <m:rad>
                            <m:radPr>
                              <m:degHide m:val="on"/>
                              <m:ctrlP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𝑬</m:t>
                                      </m:r>
                                    </m:e>
                                    <m:sub>
                                      <m:r>
                                        <a:rPr lang="en-US" sz="14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𝒌𝒊𝒏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  <m:sSup>
                                    <m:sSupPr>
                                      <m:ctrlPr>
                                        <a:rPr lang="en-US" sz="14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en-US" sz="1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rad>
                        </m:oMath>
                      </m:oMathPara>
                    </a14:m>
                    <a:endParaRPr lang="en-US" sz="1400" dirty="0" err="1" smtClean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7" name="TextBox 5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22474" y="1377312"/>
                    <a:ext cx="2090965" cy="728854"/>
                  </a:xfrm>
                  <a:prstGeom prst="rect">
                    <a:avLst/>
                  </a:prstGeom>
                  <a:blipFill rotWithShape="1"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8" name="Rectangle 57"/>
              <p:cNvSpPr/>
              <p:nvPr/>
            </p:nvSpPr>
            <p:spPr>
              <a:xfrm>
                <a:off x="3543998" y="1215814"/>
                <a:ext cx="290843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QE and intrinsic emittance:</a:t>
                </a:r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3391123" y="2048117"/>
                    <a:ext cx="3600400" cy="32752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l-GR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𝒌𝒊𝒏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ℏ</m:t>
                          </m:r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−[</m:t>
                          </m:r>
                          <m:sSub>
                            <m:sSubPr>
                              <m:ctrlPr>
                                <a:rPr lang="el-GR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l-GR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sub>
                          </m:sSub>
                          <m:r>
                            <a:rPr lang="el-GR" sz="14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±</m:t>
                          </m:r>
                          <m:sSub>
                            <m:sSubPr>
                              <m:ctrlPr>
                                <a:rPr lang="el-GR" sz="14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sz="14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𝚽</m:t>
                              </m:r>
                            </m:e>
                            <m:sub>
                              <m:r>
                                <a:rPr lang="en-US" sz="14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𝐬𝐜𝐡𝐨𝐭𝐭𝐤𝐲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1400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sz="14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</m:e>
                          </m:d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]</m:t>
                          </m:r>
                        </m:oMath>
                      </m:oMathPara>
                    </a14:m>
                    <a:endParaRPr lang="en-US" sz="1400" dirty="0">
                      <a:solidFill>
                        <a:schemeClr val="tx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91123" y="2048117"/>
                    <a:ext cx="3600400" cy="327526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 b="-37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61" name="Straight Connector 60"/>
              <p:cNvCxnSpPr/>
              <p:nvPr/>
            </p:nvCxnSpPr>
            <p:spPr>
              <a:xfrm>
                <a:off x="4660830" y="2413240"/>
                <a:ext cx="2103120" cy="0"/>
              </a:xfrm>
              <a:prstGeom prst="line">
                <a:avLst/>
              </a:prstGeom>
              <a:ln w="2540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Rectangle 4"/>
            <p:cNvSpPr/>
            <p:nvPr/>
          </p:nvSpPr>
          <p:spPr>
            <a:xfrm>
              <a:off x="264067" y="712887"/>
              <a:ext cx="6119965" cy="170190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6744072" y="752464"/>
            <a:ext cx="5256584" cy="1249697"/>
            <a:chOff x="2413708" y="5317364"/>
            <a:chExt cx="3367708" cy="846818"/>
          </a:xfrm>
        </p:grpSpPr>
        <p:grpSp>
          <p:nvGrpSpPr>
            <p:cNvPr id="87" name="Group 86"/>
            <p:cNvGrpSpPr/>
            <p:nvPr/>
          </p:nvGrpSpPr>
          <p:grpSpPr>
            <a:xfrm>
              <a:off x="2413708" y="5503584"/>
              <a:ext cx="3367708" cy="660598"/>
              <a:chOff x="1972658" y="67522"/>
              <a:chExt cx="3355185" cy="814651"/>
            </a:xfrm>
          </p:grpSpPr>
          <p:pic>
            <p:nvPicPr>
              <p:cNvPr id="119" name="Picture 14"/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1" t="9310" r="14304"/>
              <a:stretch/>
            </p:blipFill>
            <p:spPr bwMode="auto">
              <a:xfrm>
                <a:off x="1972658" y="67522"/>
                <a:ext cx="3355184" cy="8146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0" name="Flowchart: Direct Access Storage 119"/>
              <p:cNvSpPr/>
              <p:nvPr/>
            </p:nvSpPr>
            <p:spPr>
              <a:xfrm>
                <a:off x="5183827" y="185230"/>
                <a:ext cx="144016" cy="420280"/>
              </a:xfrm>
              <a:prstGeom prst="flowChartMagneticDrum">
                <a:avLst/>
              </a:prstGeom>
              <a:solidFill>
                <a:schemeClr val="accent5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 err="1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21" name="Straight Connector 120"/>
              <p:cNvCxnSpPr/>
              <p:nvPr/>
            </p:nvCxnSpPr>
            <p:spPr>
              <a:xfrm>
                <a:off x="4419034" y="209308"/>
                <a:ext cx="0" cy="362434"/>
              </a:xfrm>
              <a:prstGeom prst="line">
                <a:avLst/>
              </a:prstGeom>
              <a:ln w="254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8" name="TextBox 87"/>
            <p:cNvSpPr txBox="1"/>
            <p:nvPr/>
          </p:nvSpPr>
          <p:spPr>
            <a:xfrm rot="16200000">
              <a:off x="5429328" y="5615391"/>
              <a:ext cx="516325" cy="15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>
                  <a:cs typeface="Times New Roman" panose="02020603050405020304" pitchFamily="18" charset="0"/>
                </a:rPr>
                <a:t>Dump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065736" y="5893109"/>
              <a:ext cx="1606959" cy="237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Emittance @~5.277m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484472" y="5317364"/>
              <a:ext cx="1427392" cy="237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 setup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895670" y="2197574"/>
            <a:ext cx="5012902" cy="4129169"/>
            <a:chOff x="6895670" y="2197574"/>
            <a:chExt cx="5012902" cy="4129169"/>
          </a:xfrm>
        </p:grpSpPr>
        <p:sp>
          <p:nvSpPr>
            <p:cNvPr id="122" name="TextBox 121"/>
            <p:cNvSpPr txBox="1"/>
            <p:nvPr/>
          </p:nvSpPr>
          <p:spPr>
            <a:xfrm>
              <a:off x="7017246" y="5157192"/>
              <a:ext cx="4774203" cy="11695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ts val="1800"/>
                </a:lnSpc>
                <a:spcAft>
                  <a:spcPts val="600"/>
                </a:spcAft>
                <a:buFont typeface="Wingdings"/>
                <a:buChar char="à"/>
              </a:pP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Time-dependent  </a:t>
              </a:r>
              <a:r>
                <a: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photoemission effects </a:t>
              </a: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influence downstream </a:t>
              </a:r>
              <a:r>
                <a: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slice </a:t>
              </a: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emittance</a:t>
              </a:r>
              <a:endPara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>
                <a:lnSpc>
                  <a:spcPts val="1800"/>
                </a:lnSpc>
                <a:spcAft>
                  <a:spcPts val="600"/>
                </a:spcAft>
                <a:buFont typeface="Wingdings"/>
                <a:buChar char="à"/>
              </a:pP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For </a:t>
              </a:r>
              <a:r>
                <a: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higher charges the effect will be </a:t>
              </a: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stronger</a:t>
              </a:r>
            </a:p>
            <a:p>
              <a:pPr marL="742950" lvl="1" indent="-285750">
                <a:lnSpc>
                  <a:spcPts val="1800"/>
                </a:lnSpc>
                <a:spcAft>
                  <a:spcPts val="600"/>
                </a:spcAft>
                <a:buFont typeface="Wingdings"/>
                <a:buChar char="à"/>
              </a:pPr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Simulations in progress</a:t>
              </a:r>
              <a:endPara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923636" y="2197574"/>
              <a:ext cx="4984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Downstream at 5.277m 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895670" y="2615147"/>
              <a:ext cx="4984936" cy="3710442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7026570" y="2966509"/>
              <a:ext cx="4652063" cy="2132248"/>
              <a:chOff x="5882319" y="5119338"/>
              <a:chExt cx="3744614" cy="1697718"/>
            </a:xfrm>
          </p:grpSpPr>
          <p:pic>
            <p:nvPicPr>
              <p:cNvPr id="126" name="Picture 125"/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105" r="7577"/>
              <a:stretch/>
            </p:blipFill>
            <p:spPr>
              <a:xfrm>
                <a:off x="5882319" y="5119338"/>
                <a:ext cx="3744614" cy="1697718"/>
              </a:xfrm>
              <a:prstGeom prst="rect">
                <a:avLst/>
              </a:prstGeom>
            </p:spPr>
          </p:pic>
          <p:sp>
            <p:nvSpPr>
              <p:cNvPr id="127" name="TextBox 126"/>
              <p:cNvSpPr txBox="1"/>
              <p:nvPr/>
            </p:nvSpPr>
            <p:spPr>
              <a:xfrm>
                <a:off x="6528048" y="5373216"/>
                <a:ext cx="694333" cy="294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500pC</a:t>
                </a: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4727848" y="812128"/>
                <a:ext cx="151652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1" i="1" baseline="30000">
                        <a:latin typeface="Cambria Math"/>
                        <a:ea typeface="Cambria Math"/>
                      </a:rPr>
                      <m:t>𝜻</m:t>
                    </m:r>
                  </m:oMath>
                </a14:m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K. Jensen et al., J</a:t>
                </a:r>
                <a:r>
                  <a:rPr lang="en-US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Appl. Phys104, 044907 (2008)</a:t>
                </a:r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7848" y="812128"/>
                <a:ext cx="1516524" cy="646331"/>
              </a:xfrm>
              <a:prstGeom prst="rect">
                <a:avLst/>
              </a:prstGeom>
              <a:blipFill rotWithShape="1">
                <a:blip r:embed="rId14"/>
                <a:stretch>
                  <a:fillRect l="-403" b="-6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8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Modeling (Cont'd):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"Emission Curve"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35360" y="817035"/>
            <a:ext cx="4032448" cy="3620077"/>
            <a:chOff x="513297" y="817035"/>
            <a:chExt cx="4032448" cy="3620077"/>
          </a:xfrm>
        </p:grpSpPr>
        <p:grpSp>
          <p:nvGrpSpPr>
            <p:cNvPr id="7" name="Group 6"/>
            <p:cNvGrpSpPr/>
            <p:nvPr/>
          </p:nvGrpSpPr>
          <p:grpSpPr>
            <a:xfrm>
              <a:off x="513297" y="1133409"/>
              <a:ext cx="4032448" cy="3303703"/>
              <a:chOff x="3957214" y="-346938"/>
              <a:chExt cx="4032448" cy="3303703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57214" y="337532"/>
                <a:ext cx="4032448" cy="2619233"/>
              </a:xfrm>
              <a:prstGeom prst="rect">
                <a:avLst/>
              </a:prstGeom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967930" y="-346938"/>
                <a:ext cx="302017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"Emission curve" (Q vs. </a:t>
                </a:r>
                <a:r>
                  <a:rPr lang="en-US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en-US" sz="1600" b="1" baseline="-250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>
                  <a:lnSpc>
                    <a:spcPts val="18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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"Schottky scan" (Q vs.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Mathematica1"/>
                  </a:rPr>
                  <a:t></a:t>
                </a:r>
                <a:r>
                  <a:rPr lang="en-US" sz="1600" b="1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Mathematica1"/>
                  </a:rPr>
                  <a:t>gun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2113" y="817035"/>
              <a:ext cx="39764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Characteristic emission measurements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576526" y="2689870"/>
            <a:ext cx="7543800" cy="4123506"/>
            <a:chOff x="4576526" y="2689870"/>
            <a:chExt cx="7543800" cy="4123506"/>
          </a:xfrm>
        </p:grpSpPr>
        <p:pic>
          <p:nvPicPr>
            <p:cNvPr id="5122" name="Picture 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6526" y="2945464"/>
              <a:ext cx="7543800" cy="3867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" name="Group 41"/>
            <p:cNvGrpSpPr/>
            <p:nvPr/>
          </p:nvGrpSpPr>
          <p:grpSpPr>
            <a:xfrm>
              <a:off x="5178931" y="2924944"/>
              <a:ext cx="6211478" cy="2883983"/>
              <a:chOff x="4997081" y="2658859"/>
              <a:chExt cx="6211478" cy="2883983"/>
            </a:xfrm>
          </p:grpSpPr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15880" y="4926550"/>
                <a:ext cx="691183" cy="6162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4997081" y="5038552"/>
                <a:ext cx="7649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18.3µJ</a:t>
                </a:r>
              </a:p>
            </p:txBody>
          </p:sp>
          <p:pic>
            <p:nvPicPr>
              <p:cNvPr id="45" name="Picture 3"/>
              <p:cNvPicPr>
                <a:picLocks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36" t="14828" r="3996" b="12420"/>
              <a:stretch/>
            </p:blipFill>
            <p:spPr bwMode="auto">
              <a:xfrm>
                <a:off x="6023992" y="4259878"/>
                <a:ext cx="694944" cy="612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6008090" y="4340076"/>
                <a:ext cx="7649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49.7µJ</a:t>
                </a:r>
                <a:endPara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7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65785" y="3542640"/>
                <a:ext cx="712580" cy="612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7041147" y="3674461"/>
                <a:ext cx="7649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76.5µJ</a:t>
                </a:r>
                <a:endPara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9" name="Picture 6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96200" y="2908895"/>
                <a:ext cx="712580" cy="614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TextBox 49"/>
              <p:cNvSpPr txBox="1"/>
              <p:nvPr/>
            </p:nvSpPr>
            <p:spPr>
              <a:xfrm>
                <a:off x="7896200" y="3019334"/>
                <a:ext cx="76495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93.1µJ</a:t>
                </a:r>
                <a:endPara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51" name="Picture 7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20178" y="2658859"/>
                <a:ext cx="723483" cy="6140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TextBox 51"/>
              <p:cNvSpPr txBox="1"/>
              <p:nvPr/>
            </p:nvSpPr>
            <p:spPr>
              <a:xfrm>
                <a:off x="8657746" y="2807990"/>
                <a:ext cx="8561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113.3µJ</a:t>
                </a:r>
                <a:endPara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9408758" y="2978570"/>
                <a:ext cx="12241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Conventional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8278676" y="4391860"/>
                <a:ext cx="713147" cy="23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8616280" y="3674461"/>
                <a:ext cx="713147" cy="23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Measured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0503829" y="3103884"/>
                <a:ext cx="704730" cy="23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991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Improved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9523640" y="3756193"/>
                <a:ext cx="121301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Conventional</a:t>
                </a: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10547688" y="3460996"/>
                <a:ext cx="617012" cy="23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pancake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10578026" y="4315043"/>
                <a:ext cx="617012" cy="2349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pancake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8616279" y="4056308"/>
                <a:ext cx="107075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Improved</a:t>
                </a:r>
              </a:p>
            </p:txBody>
          </p:sp>
        </p:grpSp>
        <p:pic>
          <p:nvPicPr>
            <p:cNvPr id="65" name="Picture 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50258" y="2689870"/>
              <a:ext cx="723483" cy="618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" name="TextBox 65"/>
            <p:cNvSpPr txBox="1"/>
            <p:nvPr/>
          </p:nvSpPr>
          <p:spPr>
            <a:xfrm>
              <a:off x="9868887" y="2830007"/>
              <a:ext cx="867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129.5µJ</a:t>
              </a: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44417" y="4631447"/>
            <a:ext cx="4139994" cy="1477328"/>
            <a:chOff x="220592" y="4631447"/>
            <a:chExt cx="4139994" cy="1477328"/>
          </a:xfrm>
        </p:grpSpPr>
        <p:sp>
          <p:nvSpPr>
            <p:cNvPr id="68" name="TextBox 67"/>
            <p:cNvSpPr txBox="1"/>
            <p:nvPr/>
          </p:nvSpPr>
          <p:spPr>
            <a:xfrm>
              <a:off x="220592" y="4631447"/>
              <a:ext cx="413999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/>
                <a:buChar char="à"/>
              </a:pPr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Measured trans. laser distributions used for simulations at different laser pulse energies</a:t>
              </a:r>
            </a:p>
            <a:p>
              <a:pPr marL="285750" indent="-285750">
                <a:buFont typeface="Wingdings"/>
                <a:buChar char="à"/>
              </a:pP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Improved agreements with measurements</a:t>
              </a:r>
              <a:endPara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20592" y="4631447"/>
              <a:ext cx="4075208" cy="147732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7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grpSp>
        <p:nvGrpSpPr>
          <p:cNvPr id="72" name="Group 71"/>
          <p:cNvGrpSpPr/>
          <p:nvPr/>
        </p:nvGrpSpPr>
        <p:grpSpPr>
          <a:xfrm>
            <a:off x="4555904" y="945411"/>
            <a:ext cx="7624848" cy="1730340"/>
            <a:chOff x="4555904" y="945411"/>
            <a:chExt cx="7624848" cy="1730340"/>
          </a:xfrm>
        </p:grpSpPr>
        <p:grpSp>
          <p:nvGrpSpPr>
            <p:cNvPr id="69" name="Group 68"/>
            <p:cNvGrpSpPr/>
            <p:nvPr/>
          </p:nvGrpSpPr>
          <p:grpSpPr>
            <a:xfrm>
              <a:off x="4555904" y="945411"/>
              <a:ext cx="7624848" cy="1730340"/>
              <a:chOff x="4555904" y="945411"/>
              <a:chExt cx="7624848" cy="173034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8377001" y="945411"/>
                <a:ext cx="3803751" cy="741996"/>
                <a:chOff x="7473466" y="496352"/>
                <a:chExt cx="4124239" cy="866917"/>
              </a:xfrm>
            </p:grpSpPr>
            <p:pic>
              <p:nvPicPr>
                <p:cNvPr id="13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66377"/>
                <a:stretch/>
              </p:blipFill>
              <p:spPr bwMode="auto">
                <a:xfrm>
                  <a:off x="7473466" y="772490"/>
                  <a:ext cx="4124239" cy="5907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4" name="TextBox 13"/>
                <p:cNvSpPr txBox="1"/>
                <p:nvPr/>
              </p:nvSpPr>
              <p:spPr>
                <a:xfrm>
                  <a:off x="8606174" y="496352"/>
                  <a:ext cx="2090571" cy="3955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Machine parameters</a:t>
                  </a:r>
                </a:p>
              </p:txBody>
            </p:sp>
          </p:grpSp>
          <p:sp>
            <p:nvSpPr>
              <p:cNvPr id="39" name="Rectangle 38"/>
              <p:cNvSpPr/>
              <p:nvPr/>
            </p:nvSpPr>
            <p:spPr>
              <a:xfrm>
                <a:off x="4555904" y="1105694"/>
                <a:ext cx="4184202" cy="115416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Wingdings"/>
                  <a:buChar char="à"/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In collaboration with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Tsinghua University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(H. Chen, Y.-Ch. Du, Ch.-X. Tang, et al.)</a:t>
                </a:r>
              </a:p>
              <a:p>
                <a:pPr marL="285750" indent="-285750">
                  <a:spcAft>
                    <a:spcPts val="600"/>
                  </a:spcAft>
                  <a:buFont typeface="Wingdings"/>
                  <a:buChar char="à"/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E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mission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curves measured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copper</a:t>
                </a: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cathode 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an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S-band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NC RF gun</a:t>
                </a:r>
                <a:endParaRPr lang="en-US" sz="1600" b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4823606" y="2367974"/>
                <a:ext cx="316916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(Proceedings </a:t>
                </a:r>
                <a:r>
                  <a:rPr lang="en-US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LINACʹ18 , </a:t>
                </a:r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THPO116)</a:t>
                </a:r>
              </a:p>
            </p:txBody>
          </p:sp>
        </p:grpSp>
        <p:pic>
          <p:nvPicPr>
            <p:cNvPr id="74" name="Picture 2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/>
            <a:stretch/>
          </p:blipFill>
          <p:spPr bwMode="auto">
            <a:xfrm>
              <a:off x="8377001" y="1772816"/>
              <a:ext cx="3803751" cy="7519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5" name="Rectangle 74"/>
          <p:cNvSpPr/>
          <p:nvPr/>
        </p:nvSpPr>
        <p:spPr>
          <a:xfrm>
            <a:off x="4576526" y="954937"/>
            <a:ext cx="7528026" cy="173493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4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analysis of a photocathode effect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538993"/>
            <a:ext cx="12192000" cy="379252"/>
          </a:xfrm>
        </p:spPr>
        <p:txBody>
          <a:bodyPr/>
          <a:lstStyle/>
          <a:p>
            <a:pPr algn="ctr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Spiky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photo-emitted electron bunch trains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(Q-train)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Cs</a:t>
            </a:r>
            <a:r>
              <a:rPr lang="en-US" sz="18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2133" y="1187287"/>
            <a:ext cx="5501819" cy="2650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at FLASH (S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 &amp; S. Schreiber)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060" y="1628800"/>
            <a:ext cx="2250424" cy="2147023"/>
            <a:chOff x="955214" y="2218080"/>
            <a:chExt cx="2250424" cy="214702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" t="1441"/>
            <a:stretch/>
          </p:blipFill>
          <p:spPr bwMode="auto">
            <a:xfrm>
              <a:off x="1060918" y="2552516"/>
              <a:ext cx="1894788" cy="181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55214" y="2218080"/>
              <a:ext cx="2250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 drive UV laser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13867" y="1484784"/>
            <a:ext cx="4226149" cy="2520280"/>
            <a:chOff x="4665386" y="1629188"/>
            <a:chExt cx="4226149" cy="2520280"/>
          </a:xfrm>
        </p:grpSpPr>
        <p:grpSp>
          <p:nvGrpSpPr>
            <p:cNvPr id="13" name="Group 12"/>
            <p:cNvGrpSpPr/>
            <p:nvPr/>
          </p:nvGrpSpPr>
          <p:grpSpPr>
            <a:xfrm>
              <a:off x="5150372" y="1937987"/>
              <a:ext cx="3657491" cy="2211481"/>
              <a:chOff x="4862340" y="1276699"/>
              <a:chExt cx="3657491" cy="2211481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1" t="5950" r="6982"/>
              <a:stretch/>
            </p:blipFill>
            <p:spPr>
              <a:xfrm>
                <a:off x="4862340" y="1276699"/>
                <a:ext cx="3657491" cy="2211481"/>
              </a:xfrm>
              <a:prstGeom prst="rect">
                <a:avLst/>
              </a:prstGeom>
            </p:spPr>
          </p:pic>
          <p:cxnSp>
            <p:nvCxnSpPr>
              <p:cNvPr id="17" name="Straight Connector 16"/>
              <p:cNvCxnSpPr/>
              <p:nvPr/>
            </p:nvCxnSpPr>
            <p:spPr>
              <a:xfrm>
                <a:off x="6437974" y="1476148"/>
                <a:ext cx="0" cy="73152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505018" y="1499390"/>
                <a:ext cx="122413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515248" y="2185900"/>
                <a:ext cx="122529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Rectangle 19"/>
              <p:cNvSpPr/>
              <p:nvPr/>
            </p:nvSpPr>
            <p:spPr>
              <a:xfrm>
                <a:off x="6803303" y="2255333"/>
                <a:ext cx="161489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Cathode #73.3</a:t>
                </a:r>
              </a:p>
              <a:p>
                <a:pPr algn="r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fresh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371301" y="1672631"/>
                <a:ext cx="10583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∆Q ~10%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5524069" y="2878173"/>
                <a:ext cx="97953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5456417" y="2552076"/>
                <a:ext cx="1119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~tens of µs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294401" y="2840108"/>
                <a:ext cx="21462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MHz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repetition rate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4665386" y="2552517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84882" y="1629188"/>
              <a:ext cx="35066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 measured at gun exit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19338" y="4044915"/>
            <a:ext cx="5904654" cy="1904365"/>
            <a:chOff x="392197" y="3772040"/>
            <a:chExt cx="3024921" cy="1904365"/>
          </a:xfrm>
        </p:grpSpPr>
        <p:sp>
          <p:nvSpPr>
            <p:cNvPr id="25" name="Rectangle 24"/>
            <p:cNvSpPr/>
            <p:nvPr/>
          </p:nvSpPr>
          <p:spPr>
            <a:xfrm>
              <a:off x="392555" y="3772040"/>
              <a:ext cx="3024563" cy="1904365"/>
            </a:xfrm>
            <a:prstGeom prst="rect">
              <a:avLst/>
            </a:prstGeom>
            <a:solidFill>
              <a:srgbClr val="0000FF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92197" y="3839037"/>
              <a:ext cx="2983168" cy="1615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flat energy distribution of the laser pulse train produces a "spike" at the head of the electron bunch train emitted from a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fresh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depends on laser energy density and accelerating field on 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"vanishes" over long operation time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(year)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129968" y="6113157"/>
            <a:ext cx="9249462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Lederer,  et al., European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on Photocathodes for Particle Accelerator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(EWPAA), Daresbury, 2016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18996" y="6278942"/>
            <a:ext cx="29526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Lederer, 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Schreiber, et al., FEL’15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8933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analysis of a photocathode effect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538993"/>
            <a:ext cx="12192000" cy="379252"/>
          </a:xfrm>
        </p:spPr>
        <p:txBody>
          <a:bodyPr/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Spiky photo-emitted electron bunch trains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(Q-train)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Cs</a:t>
            </a:r>
            <a:r>
              <a:rPr lang="en-US" sz="18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2133" y="1187287"/>
            <a:ext cx="5501819" cy="2650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at FLASH (S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 &amp; S. Schreiber)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060" y="1628800"/>
            <a:ext cx="2250424" cy="2147023"/>
            <a:chOff x="955214" y="2218080"/>
            <a:chExt cx="2250424" cy="214702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" t="1441"/>
            <a:stretch/>
          </p:blipFill>
          <p:spPr bwMode="auto">
            <a:xfrm>
              <a:off x="1060918" y="2552516"/>
              <a:ext cx="1894788" cy="181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55214" y="2218080"/>
              <a:ext cx="2250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 drive UV laser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sp>
        <p:nvSpPr>
          <p:cNvPr id="94" name="Rectangle 93"/>
          <p:cNvSpPr/>
          <p:nvPr/>
        </p:nvSpPr>
        <p:spPr>
          <a:xfrm>
            <a:off x="129968" y="6113157"/>
            <a:ext cx="9249462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Lederer,  et al., European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on Photocathodes for Particle Accelerator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(EWPAA), Daresbury, 2016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0" name="Qtrain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240016" y="1598075"/>
            <a:ext cx="5774890" cy="4223156"/>
          </a:xfrm>
          <a:prstGeom prst="rect">
            <a:avLst/>
          </a:prstGeom>
        </p:spPr>
      </p:pic>
      <p:sp>
        <p:nvSpPr>
          <p:cNvPr id="117" name="TextBox 116"/>
          <p:cNvSpPr txBox="1"/>
          <p:nvPr/>
        </p:nvSpPr>
        <p:spPr>
          <a:xfrm>
            <a:off x="6240016" y="1176827"/>
            <a:ext cx="5951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laser operation to explore  the effect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042737" y="1681062"/>
            <a:ext cx="7566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2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9171078" y="1681063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1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79620" y="5538498"/>
            <a:ext cx="4533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L1 only (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 as reference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Q-train effect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"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restarted</a:t>
            </a:r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"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as delay time increases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18996" y="6278942"/>
            <a:ext cx="29526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Lederer, 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Schreiber, et al., FEL’15</a:t>
            </a:r>
            <a:endParaRPr lang="en-US" sz="1400" dirty="0"/>
          </a:p>
        </p:txBody>
      </p:sp>
      <p:grpSp>
        <p:nvGrpSpPr>
          <p:cNvPr id="122" name="Group 121"/>
          <p:cNvGrpSpPr/>
          <p:nvPr/>
        </p:nvGrpSpPr>
        <p:grpSpPr>
          <a:xfrm>
            <a:off x="119338" y="4044915"/>
            <a:ext cx="5904654" cy="1904365"/>
            <a:chOff x="392197" y="3772040"/>
            <a:chExt cx="3024921" cy="1904365"/>
          </a:xfrm>
        </p:grpSpPr>
        <p:sp>
          <p:nvSpPr>
            <p:cNvPr id="123" name="Rectangle 122"/>
            <p:cNvSpPr/>
            <p:nvPr/>
          </p:nvSpPr>
          <p:spPr>
            <a:xfrm>
              <a:off x="392555" y="3772040"/>
              <a:ext cx="3024563" cy="1904365"/>
            </a:xfrm>
            <a:prstGeom prst="rect">
              <a:avLst/>
            </a:prstGeom>
            <a:solidFill>
              <a:srgbClr val="0000FF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92197" y="3839037"/>
              <a:ext cx="2983168" cy="1615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flat energy distribution of the laser pulse train produces a "spike" at the head of the electron bunch train emitted from a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fresh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depends on laser energy density and accelerating field on 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"vanishes" over long operation time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(year)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596463" y="4458598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delay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7709652" y="1834951"/>
            <a:ext cx="0" cy="3538265"/>
          </a:xfrm>
          <a:prstGeom prst="line">
            <a:avLst/>
          </a:prstGeom>
          <a:ln w="952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/>
          <p:cNvGrpSpPr/>
          <p:nvPr/>
        </p:nvGrpSpPr>
        <p:grpSpPr>
          <a:xfrm>
            <a:off x="2013867" y="1484784"/>
            <a:ext cx="4226149" cy="2520280"/>
            <a:chOff x="4665386" y="1629188"/>
            <a:chExt cx="4226149" cy="2520280"/>
          </a:xfrm>
        </p:grpSpPr>
        <p:grpSp>
          <p:nvGrpSpPr>
            <p:cNvPr id="34" name="Group 33"/>
            <p:cNvGrpSpPr/>
            <p:nvPr/>
          </p:nvGrpSpPr>
          <p:grpSpPr>
            <a:xfrm>
              <a:off x="5150372" y="1937987"/>
              <a:ext cx="3657491" cy="2211481"/>
              <a:chOff x="4862340" y="1276699"/>
              <a:chExt cx="3657491" cy="2211481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1" t="5950" r="6982"/>
              <a:stretch/>
            </p:blipFill>
            <p:spPr>
              <a:xfrm>
                <a:off x="4862340" y="1276699"/>
                <a:ext cx="3657491" cy="2211481"/>
              </a:xfrm>
              <a:prstGeom prst="rect">
                <a:avLst/>
              </a:prstGeom>
            </p:spPr>
          </p:pic>
          <p:cxnSp>
            <p:nvCxnSpPr>
              <p:cNvPr id="38" name="Straight Connector 37"/>
              <p:cNvCxnSpPr/>
              <p:nvPr/>
            </p:nvCxnSpPr>
            <p:spPr>
              <a:xfrm>
                <a:off x="6437974" y="1476148"/>
                <a:ext cx="0" cy="73152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5505018" y="1499390"/>
                <a:ext cx="122413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515248" y="2185900"/>
                <a:ext cx="122529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Rectangle 40"/>
              <p:cNvSpPr/>
              <p:nvPr/>
            </p:nvSpPr>
            <p:spPr>
              <a:xfrm>
                <a:off x="6803303" y="2255333"/>
                <a:ext cx="161489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Cathode #73.3</a:t>
                </a:r>
              </a:p>
              <a:p>
                <a:pPr algn="r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fresh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6371301" y="1672631"/>
                <a:ext cx="10583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∆Q ~10%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 flipH="1">
                <a:off x="5524069" y="2878173"/>
                <a:ext cx="97953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Rectangle 43"/>
              <p:cNvSpPr/>
              <p:nvPr/>
            </p:nvSpPr>
            <p:spPr>
              <a:xfrm>
                <a:off x="5456417" y="2552076"/>
                <a:ext cx="1119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~tens of µs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6294401" y="2840108"/>
                <a:ext cx="21462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MHz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repetition rate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665386" y="2552517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84882" y="1629188"/>
              <a:ext cx="35066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 measured at gun exit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4596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0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analysis of a photocathode effect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538993"/>
            <a:ext cx="12192000" cy="379252"/>
          </a:xfrm>
        </p:spPr>
        <p:txBody>
          <a:bodyPr/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Spiky photo-emitted electron bunch trains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(Q-train)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Cs</a:t>
            </a:r>
            <a:r>
              <a:rPr lang="en-US" sz="18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2133" y="1187287"/>
            <a:ext cx="5501819" cy="2650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at FLASH (S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 &amp; S. Schreiber)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060" y="1628800"/>
            <a:ext cx="2250424" cy="2147023"/>
            <a:chOff x="955214" y="2218080"/>
            <a:chExt cx="2250424" cy="214702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" t="1441"/>
            <a:stretch/>
          </p:blipFill>
          <p:spPr bwMode="auto">
            <a:xfrm>
              <a:off x="1060918" y="2552516"/>
              <a:ext cx="1894788" cy="181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55214" y="2218080"/>
              <a:ext cx="2250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 drive UV laser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128" y="1793583"/>
            <a:ext cx="5172545" cy="291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768838" y="5006279"/>
            <a:ext cx="4655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long-term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average QE not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really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changing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434947" y="2999595"/>
            <a:ext cx="82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29968" y="6113157"/>
            <a:ext cx="9249462" cy="310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Lederer,  et al., European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on Photocathodes for Particle Accelerator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 (EWPAA), Daresbury, 2016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8996" y="6278942"/>
            <a:ext cx="5288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Lederer, et al., EWPAA, Helmholtz-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Zentrum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Berlin, Germany, 2017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119338" y="4044915"/>
            <a:ext cx="5904654" cy="1904365"/>
            <a:chOff x="392197" y="3772040"/>
            <a:chExt cx="3024921" cy="1904365"/>
          </a:xfrm>
        </p:grpSpPr>
        <p:sp>
          <p:nvSpPr>
            <p:cNvPr id="35" name="Rectangle 34"/>
            <p:cNvSpPr/>
            <p:nvPr/>
          </p:nvSpPr>
          <p:spPr>
            <a:xfrm>
              <a:off x="392555" y="3772040"/>
              <a:ext cx="3024563" cy="1904365"/>
            </a:xfrm>
            <a:prstGeom prst="rect">
              <a:avLst/>
            </a:prstGeom>
            <a:solidFill>
              <a:srgbClr val="0000FF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2197" y="3839037"/>
              <a:ext cx="2983168" cy="1615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flat energy distribution of the laser pulse train produces a "spike" at the head of the electron bunch train emitted from a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fresh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depends on laser energy density and accelerating field on 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"vanishes" over long operation time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(year)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013867" y="1484784"/>
            <a:ext cx="4226149" cy="2520280"/>
            <a:chOff x="4665386" y="1629188"/>
            <a:chExt cx="4226149" cy="2520280"/>
          </a:xfrm>
        </p:grpSpPr>
        <p:grpSp>
          <p:nvGrpSpPr>
            <p:cNvPr id="31" name="Group 30"/>
            <p:cNvGrpSpPr/>
            <p:nvPr/>
          </p:nvGrpSpPr>
          <p:grpSpPr>
            <a:xfrm>
              <a:off x="5150372" y="1937987"/>
              <a:ext cx="3657491" cy="2211481"/>
              <a:chOff x="4862340" y="1276699"/>
              <a:chExt cx="3657491" cy="2211481"/>
            </a:xfrm>
          </p:grpSpPr>
          <p:pic>
            <p:nvPicPr>
              <p:cNvPr id="39" name="Picture 3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1" t="5950" r="6982"/>
              <a:stretch/>
            </p:blipFill>
            <p:spPr>
              <a:xfrm>
                <a:off x="4862340" y="1276699"/>
                <a:ext cx="3657491" cy="2211481"/>
              </a:xfrm>
              <a:prstGeom prst="rect">
                <a:avLst/>
              </a:prstGeom>
            </p:spPr>
          </p:pic>
          <p:cxnSp>
            <p:nvCxnSpPr>
              <p:cNvPr id="40" name="Straight Connector 39"/>
              <p:cNvCxnSpPr/>
              <p:nvPr/>
            </p:nvCxnSpPr>
            <p:spPr>
              <a:xfrm>
                <a:off x="6437974" y="1476148"/>
                <a:ext cx="0" cy="73152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505018" y="1499390"/>
                <a:ext cx="122413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5515248" y="2185900"/>
                <a:ext cx="122529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Rectangle 42"/>
              <p:cNvSpPr/>
              <p:nvPr/>
            </p:nvSpPr>
            <p:spPr>
              <a:xfrm>
                <a:off x="6803303" y="2255333"/>
                <a:ext cx="161489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Cathode #73.3</a:t>
                </a:r>
              </a:p>
              <a:p>
                <a:pPr algn="r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fresh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371301" y="1672631"/>
                <a:ext cx="10583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∆Q ~10%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flipH="1">
                <a:off x="5524069" y="2878173"/>
                <a:ext cx="97953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Rectangle 45"/>
              <p:cNvSpPr/>
              <p:nvPr/>
            </p:nvSpPr>
            <p:spPr>
              <a:xfrm>
                <a:off x="5456417" y="2552076"/>
                <a:ext cx="1119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~tens of µs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6294401" y="2840108"/>
                <a:ext cx="21462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MHz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repetition rate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665386" y="2552517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384882" y="1629188"/>
              <a:ext cx="35066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 measured at gun exit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84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0497" y="188640"/>
            <a:ext cx="12181503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Observation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analysis of a photocathode effect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-3414" y="529468"/>
            <a:ext cx="12192000" cy="379252"/>
          </a:xfrm>
        </p:spPr>
        <p:txBody>
          <a:bodyPr/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Spiky photo-emitted electron bunch trains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(Q-train)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a 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fresh Cs</a:t>
            </a:r>
            <a:r>
              <a:rPr lang="en-US" sz="18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62133" y="1187287"/>
            <a:ext cx="5501819" cy="26509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at FLASH (S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Lederer &amp; S. Schreiber)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3060" y="1628800"/>
            <a:ext cx="2250424" cy="2147023"/>
            <a:chOff x="955214" y="2218080"/>
            <a:chExt cx="2250424" cy="214702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7" t="1441"/>
            <a:stretch/>
          </p:blipFill>
          <p:spPr bwMode="auto">
            <a:xfrm>
              <a:off x="1060918" y="2552516"/>
              <a:ext cx="1894788" cy="1812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55214" y="2218080"/>
              <a:ext cx="22504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 drive UV laser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Content Placeholder 2"/>
          <p:cNvSpPr txBox="1">
            <a:spLocks/>
          </p:cNvSpPr>
          <p:nvPr/>
        </p:nvSpPr>
        <p:spPr>
          <a:xfrm>
            <a:off x="6456040" y="1186699"/>
            <a:ext cx="5040559" cy="2678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266700" algn="l"/>
              </a:tabLst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hypothesis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264352" y="1500119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temporal variation of cathode band bending potential  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9324875" y="2060848"/>
            <a:ext cx="2867125" cy="1393844"/>
            <a:chOff x="9733537" y="2228400"/>
            <a:chExt cx="2867125" cy="13938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9733537" y="2228400"/>
                  <a:ext cx="2867125" cy="138499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600"/>
                    </a:spcAft>
                  </a:pPr>
                  <a:r>
                    <a:rPr lang="en-US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Extracted photoelectrons recombine </a:t>
                  </a:r>
                  <a:r>
                    <a:rPr lang="en-US" sz="14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with the </a:t>
                  </a:r>
                  <a:r>
                    <a:rPr lang="en-US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holes (e.g., from defects) at </a:t>
                  </a:r>
                  <a:r>
                    <a:rPr lang="en-US" sz="1400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the surface </a:t>
                  </a:r>
                  <a:r>
                    <a:rPr lang="en-US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state dynamically 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changing the band bending level,</a:t>
                  </a:r>
                  <a:r>
                    <a:rPr lang="en-US" sz="14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and therefore, the cathode work function, </a:t>
                  </a:r>
                  <a:r>
                    <a:rPr lang="en-US" sz="1400" b="1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QE[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sz="1400" b="1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𝚽</m:t>
                          </m:r>
                        </m:e>
                        <m:sub>
                          <m:r>
                            <a:rPr lang="en-US" sz="14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𝐰</m:t>
                          </m:r>
                        </m:sub>
                      </m:sSub>
                    </m:oMath>
                  </a14:m>
                  <a:r>
                    <a:rPr lang="en-US" sz="1400" b="1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  <a:sym typeface="Wingdings" panose="05000000000000000000" pitchFamily="2" charset="2"/>
                    </a:rPr>
                    <a:t>(t)]  Q(t)</a:t>
                  </a:r>
                  <a:endParaRPr lang="en-US" sz="1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8" name="Rectangle 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3537" y="2228400"/>
                  <a:ext cx="2867125" cy="1384995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638" t="-439" b="-30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0" name="Rectangle 79"/>
            <p:cNvSpPr/>
            <p:nvPr/>
          </p:nvSpPr>
          <p:spPr>
            <a:xfrm>
              <a:off x="9777933" y="2257822"/>
              <a:ext cx="2703391" cy="136442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10632503" y="4007471"/>
            <a:ext cx="1440160" cy="1565132"/>
            <a:chOff x="11324508" y="3725287"/>
            <a:chExt cx="1440160" cy="1565132"/>
          </a:xfrm>
        </p:grpSpPr>
        <p:sp>
          <p:nvSpPr>
            <p:cNvPr id="89" name="Rectangle 88"/>
            <p:cNvSpPr/>
            <p:nvPr/>
          </p:nvSpPr>
          <p:spPr>
            <a:xfrm>
              <a:off x="11324508" y="3725287"/>
              <a:ext cx="1440159" cy="1528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Mathematica1"/>
                </a:rPr>
                <a:t>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0.4 eV change of bending potential 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(green) over ~90µs may result in spiky Q-train effect (red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1324509" y="3733416"/>
              <a:ext cx="1440159" cy="1557003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92" name="Rectangle 91"/>
          <p:cNvSpPr/>
          <p:nvPr/>
        </p:nvSpPr>
        <p:spPr>
          <a:xfrm>
            <a:off x="10531921" y="5604204"/>
            <a:ext cx="17567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indent="-182880">
              <a:lnSpc>
                <a:spcPts val="1600"/>
              </a:lnSpc>
              <a:buFont typeface="Wingdings"/>
              <a:buChar char="à"/>
            </a:pP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Microscopic modeling of </a:t>
            </a:r>
            <a:r>
              <a:rPr lang="en-US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</a:t>
            </a:r>
            <a:r>
              <a:rPr lang="en-US" sz="1400" b="1" baseline="-25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band</a:t>
            </a: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(t) needed</a:t>
            </a:r>
            <a:endPara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0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2" name="Picture 1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" t="5513" b="3252"/>
          <a:stretch/>
        </p:blipFill>
        <p:spPr>
          <a:xfrm>
            <a:off x="6189274" y="3717031"/>
            <a:ext cx="4389120" cy="2706624"/>
          </a:xfrm>
          <a:prstGeom prst="rect">
            <a:avLst/>
          </a:prstGeom>
        </p:spPr>
      </p:pic>
      <p:grpSp>
        <p:nvGrpSpPr>
          <p:cNvPr id="102" name="Group 101"/>
          <p:cNvGrpSpPr/>
          <p:nvPr/>
        </p:nvGrpSpPr>
        <p:grpSpPr>
          <a:xfrm>
            <a:off x="6672064" y="4365104"/>
            <a:ext cx="3554777" cy="1734423"/>
            <a:chOff x="6672064" y="4365104"/>
            <a:chExt cx="3554777" cy="1734423"/>
          </a:xfrm>
        </p:grpSpPr>
        <p:grpSp>
          <p:nvGrpSpPr>
            <p:cNvPr id="105" name="Group 104"/>
            <p:cNvGrpSpPr/>
            <p:nvPr/>
          </p:nvGrpSpPr>
          <p:grpSpPr>
            <a:xfrm>
              <a:off x="7794517" y="4365104"/>
              <a:ext cx="2432324" cy="1041419"/>
              <a:chOff x="7767048" y="4301349"/>
              <a:chExt cx="2432324" cy="104141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0" name="Rectangle 109"/>
                  <p:cNvSpPr/>
                  <p:nvPr/>
                </p:nvSpPr>
                <p:spPr>
                  <a:xfrm>
                    <a:off x="7775731" y="4704773"/>
                    <a:ext cx="2423641" cy="63799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lang="en-US" sz="1200" b="1" dirty="0">
                              <a:sym typeface="Mathematica1"/>
                            </a:rPr>
                            <m:t></m:t>
                          </m:r>
                          <m:r>
                            <m:rPr>
                              <m:nor/>
                            </m:rPr>
                            <a:rPr lang="en-US" sz="1200" b="1" baseline="-25000" dirty="0">
                              <a:sym typeface="Mathematica1"/>
                            </a:rPr>
                            <m:t>w</m:t>
                          </m:r>
                          <m:r>
                            <a:rPr lang="en-US" sz="120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sub>
                          </m:sSub>
                          <m:r>
                            <a:rPr lang="en-US" sz="120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𝑎</m:t>
                              </m:r>
                            </m:sub>
                          </m:sSub>
                          <m:r>
                            <a:rPr lang="en-US" sz="1200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200" b="1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𝐝𝐄</m:t>
                              </m:r>
                            </m:e>
                            <m:sub>
                              <m:r>
                                <a:rPr lang="en-US" sz="1200" b="1" i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𝐛𝐚𝐧𝐝</m:t>
                              </m:r>
                            </m:sub>
                          </m:sSub>
                          <m:r>
                            <a:rPr lang="el-GR" sz="1200" i="1">
                              <a:latin typeface="Cambria Math"/>
                              <a:ea typeface="Cambria Math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sz="1200" i="1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2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200" i="0">
                                          <a:latin typeface="Cambria Math"/>
                                          <a:ea typeface="Cambria Math"/>
                                        </a:rPr>
                                        <m:t>q</m:t>
                                      </m:r>
                                    </m:e>
                                    <m:sup>
                                      <m:r>
                                        <a:rPr lang="en-US" sz="1200" i="0">
                                          <a:latin typeface="Cambria Math"/>
                                          <a:ea typeface="Cambria Math"/>
                                        </a:rPr>
                                        <m:t>3</m:t>
                                      </m:r>
                                    </m:sup>
                                  </m:sSup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latin typeface="Cambria Math"/>
                                      <a:ea typeface="Cambria Math"/>
                                    </a:rPr>
                                    <m:t>E</m:t>
                                  </m:r>
                                </m:num>
                                <m:den>
                                  <m:r>
                                    <a:rPr lang="en-US" sz="1200" i="0"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200" i="0">
                                      <a:latin typeface="Cambria Math"/>
                                      <a:ea typeface="Cambria Math"/>
                                    </a:rPr>
                                    <m:t>π</m:t>
                                  </m:r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200" i="0">
                                          <a:latin typeface="Cambria Math"/>
                                          <a:ea typeface="Cambria Math"/>
                                        </a:rPr>
                                        <m:t>ϵ</m:t>
                                      </m:r>
                                    </m:e>
                                    <m:sub>
                                      <m:r>
                                        <a:rPr lang="en-US" sz="1200" i="0">
                                          <a:latin typeface="Cambria Math"/>
                                          <a:ea typeface="Cambria Math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oMath>
                      </m:oMathPara>
                    </a14:m>
                    <a:endParaRPr lang="en-US" sz="1200" b="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Cambria Math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0" name="Rectangle 10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75731" y="4704773"/>
                    <a:ext cx="2423641" cy="63799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Rectangle 110"/>
                  <p:cNvSpPr/>
                  <p:nvPr/>
                </p:nvSpPr>
                <p:spPr>
                  <a:xfrm>
                    <a:off x="7767048" y="4488176"/>
                    <a:ext cx="1938142" cy="43806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r>
                            <a:rPr lang="en-US" sz="1200" b="1" i="1">
                              <a:latin typeface="Cambria Math"/>
                              <a:ea typeface="Cambria Math"/>
                            </a:rPr>
                            <m:t>𝐐𝐄</m:t>
                          </m:r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∝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𝑓𝑖𝑡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(1+</m:t>
                              </m:r>
                              <m:f>
                                <m:fPr>
                                  <m:ctrlP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2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i="1">
                                          <a:latin typeface="Cambria Math"/>
                                          <a:ea typeface="Cambria Math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sz="1200" i="1">
                                          <a:latin typeface="Cambria Math"/>
                                          <a:ea typeface="Cambria Math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  <m:t>ℏ</m:t>
                                  </m:r>
                                  <m:r>
                                    <a:rPr lang="en-US" sz="1200" i="1">
                                      <a:latin typeface="Cambria Math"/>
                                      <a:ea typeface="Cambria Math"/>
                                    </a:rPr>
                                    <m:t>𝜔</m:t>
                                  </m:r>
                                  <m:r>
                                    <a:rPr lang="en-US" sz="1200" b="1" i="1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200" b="1" dirty="0">
                                      <a:sym typeface="Mathematica1"/>
                                    </a:rPr>
                                    <m:t>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sz="1200" b="1" baseline="-25000" dirty="0">
                                      <a:sym typeface="Mathematica1"/>
                                    </a:rPr>
                                    <m:t>w</m:t>
                                  </m:r>
                                </m:den>
                              </m:f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en-US" sz="1200" dirty="0" smtClean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11" name="Rectangle 1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67048" y="4488176"/>
                    <a:ext cx="1938142" cy="438069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b="-1389"/>
                    </a:stretch>
                  </a:blipFill>
                  <a:ln>
                    <a:noFill/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12" name="Rectangle 111"/>
              <p:cNvSpPr/>
              <p:nvPr/>
            </p:nvSpPr>
            <p:spPr>
              <a:xfrm>
                <a:off x="7785256" y="4333248"/>
                <a:ext cx="2329792" cy="974000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 err="1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7785257" y="4301349"/>
                <a:ext cx="23297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Photoemission model</a:t>
                </a: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6672064" y="5760973"/>
              <a:ext cx="14200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measurement 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588950" y="5357626"/>
              <a:ext cx="11624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simulation </a:t>
              </a:r>
            </a:p>
          </p:txBody>
        </p:sp>
        <p:cxnSp>
          <p:nvCxnSpPr>
            <p:cNvPr id="108" name="Straight Arrow Connector 107"/>
            <p:cNvCxnSpPr/>
            <p:nvPr/>
          </p:nvCxnSpPr>
          <p:spPr>
            <a:xfrm flipH="1">
              <a:off x="7389448" y="5669301"/>
              <a:ext cx="207536" cy="19890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V="1">
              <a:off x="8799959" y="5635986"/>
              <a:ext cx="205765" cy="169278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6456040" y="1721877"/>
            <a:ext cx="2881745" cy="2020205"/>
            <a:chOff x="6456040" y="1721877"/>
            <a:chExt cx="2881745" cy="2020205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6467106" y="2009665"/>
              <a:ext cx="1738832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38" idx="0"/>
            </p:cNvCxnSpPr>
            <p:nvPr/>
          </p:nvCxnSpPr>
          <p:spPr>
            <a:xfrm>
              <a:off x="6456205" y="2248634"/>
              <a:ext cx="1866486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Arc 40"/>
            <p:cNvSpPr/>
            <p:nvPr/>
          </p:nvSpPr>
          <p:spPr>
            <a:xfrm>
              <a:off x="7522177" y="2248634"/>
              <a:ext cx="1090566" cy="750309"/>
            </a:xfrm>
            <a:prstGeom prst="arc">
              <a:avLst>
                <a:gd name="adj1" fmla="val 16200000"/>
                <a:gd name="adj2" fmla="val 20915100"/>
              </a:avLst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8584422" y="1998296"/>
              <a:ext cx="241025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6595395" y="1787014"/>
              <a:ext cx="0" cy="222651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6587558" y="2248634"/>
              <a:ext cx="0" cy="22509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585278" y="1721877"/>
              <a:ext cx="14702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Vac. level from bulk</a:t>
              </a:r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6469288" y="2921318"/>
              <a:ext cx="2118205" cy="0"/>
            </a:xfrm>
            <a:prstGeom prst="line">
              <a:avLst/>
            </a:prstGeom>
            <a:ln w="254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6456040" y="2998944"/>
              <a:ext cx="1749899" cy="572321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239139" y="3249877"/>
              <a:ext cx="348352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86700" y="3063757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273787" y="3108773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8447963" y="3144933"/>
              <a:ext cx="4719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8392227" y="3234339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8491507" y="3191927"/>
              <a:ext cx="4719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8516038" y="3225274"/>
              <a:ext cx="4719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8528212" y="3237561"/>
              <a:ext cx="4719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090900" y="3247982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8251284" y="3096462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8160138" y="3049708"/>
              <a:ext cx="174176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8482611" y="3170138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flipH="1">
              <a:off x="8511796" y="3214635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 flipH="1">
              <a:off x="8511796" y="3206516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 flipH="1">
              <a:off x="8483391" y="3163885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190422" y="3015995"/>
              <a:ext cx="42735" cy="289631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8233024" y="3021329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354760" y="3079789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63458" y="3031124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8436016" y="3124504"/>
              <a:ext cx="36520" cy="321387"/>
            </a:xfrm>
            <a:prstGeom prst="rect">
              <a:avLst/>
            </a:prstGeom>
            <a:solidFill>
              <a:schemeClr val="tx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6458222" y="2991773"/>
              <a:ext cx="1623793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Arc 68"/>
            <p:cNvSpPr/>
            <p:nvPr/>
          </p:nvSpPr>
          <p:spPr>
            <a:xfrm>
              <a:off x="7513292" y="2991773"/>
              <a:ext cx="1090566" cy="750309"/>
            </a:xfrm>
            <a:prstGeom prst="arc">
              <a:avLst>
                <a:gd name="adj1" fmla="val 16200000"/>
                <a:gd name="adj2" fmla="val 20915100"/>
              </a:avLst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8160138" y="2130462"/>
              <a:ext cx="676211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7932253" y="1916872"/>
              <a:ext cx="3272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sz="2400" b="1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en-US" sz="16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656075" y="2689861"/>
              <a:ext cx="6527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Surface</a:t>
              </a:r>
            </a:p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states</a:t>
              </a:r>
            </a:p>
          </p:txBody>
        </p:sp>
        <p:cxnSp>
          <p:nvCxnSpPr>
            <p:cNvPr id="74" name="Straight Connector 73"/>
            <p:cNvCxnSpPr/>
            <p:nvPr/>
          </p:nvCxnSpPr>
          <p:spPr>
            <a:xfrm flipH="1">
              <a:off x="8596455" y="1987077"/>
              <a:ext cx="0" cy="1575649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8604629" y="2327896"/>
              <a:ext cx="220818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8615531" y="2530745"/>
              <a:ext cx="21912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739635" y="2322749"/>
              <a:ext cx="0" cy="219417"/>
            </a:xfrm>
            <a:prstGeom prst="line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8687897" y="2238836"/>
              <a:ext cx="6498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</a:t>
              </a:r>
              <a:r>
                <a:rPr lang="en-US" sz="1600" b="1" baseline="-25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band</a:t>
              </a:r>
              <a:endPara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Arc 37"/>
            <p:cNvSpPr/>
            <p:nvPr/>
          </p:nvSpPr>
          <p:spPr>
            <a:xfrm>
              <a:off x="7957483" y="2248634"/>
              <a:ext cx="730415" cy="750309"/>
            </a:xfrm>
            <a:prstGeom prst="arc">
              <a:avLst>
                <a:gd name="adj1" fmla="val 16200000"/>
                <a:gd name="adj2" fmla="val 19262646"/>
              </a:avLst>
            </a:prstGeom>
            <a:ln w="444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595324" y="2827636"/>
              <a:ext cx="120512" cy="20048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597506" y="2929085"/>
              <a:ext cx="118329" cy="1002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478908" y="3079993"/>
              <a:ext cx="16119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sz="12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-type semiconductor</a:t>
              </a:r>
            </a:p>
          </p:txBody>
        </p:sp>
      </p:grpSp>
      <p:sp>
        <p:nvSpPr>
          <p:cNvPr id="98" name="TextBox 97"/>
          <p:cNvSpPr txBox="1"/>
          <p:nvPr/>
        </p:nvSpPr>
        <p:spPr>
          <a:xfrm>
            <a:off x="97037" y="5981218"/>
            <a:ext cx="5893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91440">
              <a:buFont typeface="Wingdings"/>
              <a:buChar char="à"/>
            </a:pP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Experimental studies reveal cathode effects </a:t>
            </a:r>
          </a:p>
        </p:txBody>
      </p:sp>
      <p:grpSp>
        <p:nvGrpSpPr>
          <p:cNvPr id="99" name="Group 98"/>
          <p:cNvGrpSpPr/>
          <p:nvPr/>
        </p:nvGrpSpPr>
        <p:grpSpPr>
          <a:xfrm>
            <a:off x="119338" y="4044915"/>
            <a:ext cx="5904654" cy="1904365"/>
            <a:chOff x="392197" y="3772040"/>
            <a:chExt cx="3024921" cy="1904365"/>
          </a:xfrm>
        </p:grpSpPr>
        <p:sp>
          <p:nvSpPr>
            <p:cNvPr id="100" name="Rectangle 99"/>
            <p:cNvSpPr/>
            <p:nvPr/>
          </p:nvSpPr>
          <p:spPr>
            <a:xfrm>
              <a:off x="392555" y="3772040"/>
              <a:ext cx="3024563" cy="1904365"/>
            </a:xfrm>
            <a:prstGeom prst="rect">
              <a:avLst/>
            </a:prstGeom>
            <a:solidFill>
              <a:srgbClr val="0000FF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92197" y="3839037"/>
              <a:ext cx="2983168" cy="16151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flat energy distribution of the laser pulse train produces a "spike" at the head of the electron bunch train emitted from a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fresh </a:t>
              </a: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depends on laser energy density and accelerating field on cathode</a:t>
              </a:r>
            </a:p>
            <a:p>
              <a:pPr marL="285750" indent="-285750">
                <a:lnSpc>
                  <a:spcPts val="2000"/>
                </a:lnSpc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spike "vanishes" over long operation time </a:t>
              </a:r>
              <a:r>
                <a:rPr lang="en-US" sz="16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(year)</a:t>
              </a:r>
              <a:endParaRPr lang="en-US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013867" y="1484784"/>
            <a:ext cx="4226149" cy="2520280"/>
            <a:chOff x="4665386" y="1629188"/>
            <a:chExt cx="4226149" cy="2520280"/>
          </a:xfrm>
        </p:grpSpPr>
        <p:grpSp>
          <p:nvGrpSpPr>
            <p:cNvPr id="94" name="Group 93"/>
            <p:cNvGrpSpPr/>
            <p:nvPr/>
          </p:nvGrpSpPr>
          <p:grpSpPr>
            <a:xfrm>
              <a:off x="5150372" y="1937987"/>
              <a:ext cx="3657491" cy="2211481"/>
              <a:chOff x="4862340" y="1276699"/>
              <a:chExt cx="3657491" cy="2211481"/>
            </a:xfrm>
          </p:grpSpPr>
          <p:pic>
            <p:nvPicPr>
              <p:cNvPr id="97" name="Picture 9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01" t="5950" r="6982"/>
              <a:stretch/>
            </p:blipFill>
            <p:spPr>
              <a:xfrm>
                <a:off x="4862340" y="1276699"/>
                <a:ext cx="3657491" cy="2211481"/>
              </a:xfrm>
              <a:prstGeom prst="rect">
                <a:avLst/>
              </a:prstGeom>
            </p:spPr>
          </p:pic>
          <p:cxnSp>
            <p:nvCxnSpPr>
              <p:cNvPr id="103" name="Straight Connector 102"/>
              <p:cNvCxnSpPr/>
              <p:nvPr/>
            </p:nvCxnSpPr>
            <p:spPr>
              <a:xfrm>
                <a:off x="6437974" y="1476148"/>
                <a:ext cx="0" cy="731520"/>
              </a:xfrm>
              <a:prstGeom prst="line">
                <a:avLst/>
              </a:prstGeom>
              <a:ln w="254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>
                <a:off x="5505018" y="1499390"/>
                <a:ext cx="122413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/>
              <p:cNvCxnSpPr/>
              <p:nvPr/>
            </p:nvCxnSpPr>
            <p:spPr>
              <a:xfrm>
                <a:off x="5515248" y="2185900"/>
                <a:ext cx="1225296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Rectangle 115"/>
              <p:cNvSpPr/>
              <p:nvPr/>
            </p:nvSpPr>
            <p:spPr>
              <a:xfrm>
                <a:off x="6803303" y="2255333"/>
                <a:ext cx="161489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/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Cathode #73.3</a:t>
                </a:r>
              </a:p>
              <a:p>
                <a:pPr algn="r"/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fresh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state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>
              <a:xfrm>
                <a:off x="6371301" y="1672631"/>
                <a:ext cx="10583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∆Q ~10%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8" name="Straight Connector 117"/>
              <p:cNvCxnSpPr/>
              <p:nvPr/>
            </p:nvCxnSpPr>
            <p:spPr>
              <a:xfrm flipH="1">
                <a:off x="5524069" y="2878173"/>
                <a:ext cx="97953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Rectangle 118"/>
              <p:cNvSpPr/>
              <p:nvPr/>
            </p:nvSpPr>
            <p:spPr>
              <a:xfrm>
                <a:off x="5456417" y="2552076"/>
                <a:ext cx="11192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~tens of µs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>
              <a:xfrm>
                <a:off x="6294401" y="2840108"/>
                <a:ext cx="214622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</a:t>
                </a:r>
                <a:r>
                  <a:rPr lang="en-US" sz="16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MHz 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repetition rate</a:t>
                </a:r>
                <a:endParaRPr lang="en-US" sz="16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4665386" y="2552517"/>
              <a:ext cx="58702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endPara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384882" y="1629188"/>
              <a:ext cx="35066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 measured at gun exit</a:t>
              </a: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004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1"/>
          <p:cNvSpPr>
            <a:spLocks noGrp="1"/>
          </p:cNvSpPr>
          <p:nvPr>
            <p:ph type="title"/>
          </p:nvPr>
        </p:nvSpPr>
        <p:spPr>
          <a:xfrm>
            <a:off x="407988" y="349610"/>
            <a:ext cx="11376024" cy="487102"/>
          </a:xfrm>
        </p:spPr>
        <p:txBody>
          <a:bodyPr/>
          <a:lstStyle/>
          <a:p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en-US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43760" y="836712"/>
            <a:ext cx="5968264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1600"/>
              </a:lnSpc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PITZ facility is used to characterize and study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dominated photoemission  </a:t>
            </a:r>
          </a:p>
          <a:p>
            <a:pPr lvl="1">
              <a:lnSpc>
                <a:spcPts val="1600"/>
              </a:lnSpc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for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clarifying discrepancies between measurement and     simulation at the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points of European XFEL and FLASH</a:t>
            </a:r>
          </a:p>
          <a:p>
            <a:pPr lvl="1">
              <a:lnSpc>
                <a:spcPts val="1600"/>
              </a:lnSpc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 for</a:t>
            </a:r>
          </a:p>
          <a:p>
            <a:pPr lvl="2" indent="-171450">
              <a:lnSpc>
                <a:spcPts val="1600"/>
              </a:lnSpc>
              <a:buFont typeface="Courier New" panose="02070309020205020404" pitchFamily="49" charset="0"/>
              <a:buChar char="o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Understanding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slice emittance formation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cathode 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including "green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photocathodes R&amp;D for CW upgrade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European-XFEL)</a:t>
            </a:r>
          </a:p>
          <a:p>
            <a:pPr lvl="2" indent="-171450">
              <a:lnSpc>
                <a:spcPts val="1600"/>
              </a:lnSpc>
              <a:buFont typeface="Courier New" panose="02070309020205020404" pitchFamily="49" charset="0"/>
              <a:buChar char="o"/>
            </a:pP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Advanced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(e.g. ellipsoidal) cathode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pulse shaping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(benefiting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charge beams or CW guns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>
              <a:lnSpc>
                <a:spcPts val="1600"/>
              </a:lnSpc>
              <a:buFont typeface="Arial" panose="020B0604020202020204" pitchFamily="34" charset="0"/>
              <a:buChar char="•"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ts val="1600"/>
              </a:lnSpc>
              <a:buClr>
                <a:schemeClr val="tx1"/>
              </a:buClr>
              <a:buFont typeface="+mj-lt"/>
              <a:buAutoNum type="arabicPeriod" startAt="2"/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iteration approach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to take into accounts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space-charge contributions onto photoemission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through well-known Schottky effect </a:t>
            </a:r>
          </a:p>
          <a:p>
            <a:pPr lvl="1">
              <a:lnSpc>
                <a:spcPts val="1600"/>
              </a:lnSpc>
              <a:buClr>
                <a:schemeClr val="tx1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Emission curve simulated with  improved agreement to measurement</a:t>
            </a:r>
          </a:p>
          <a:p>
            <a:pPr lvl="1">
              <a:lnSpc>
                <a:spcPts val="1600"/>
              </a:lnSpc>
              <a:buClr>
                <a:schemeClr val="tx1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Space-charge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can </a:t>
            </a:r>
            <a:r>
              <a:rPr lang="en-US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COOL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intrinsic </a:t>
            </a:r>
            <a:r>
              <a:rPr lang="en-US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(surface) emittance  </a:t>
            </a:r>
          </a:p>
          <a:p>
            <a:pPr marL="342900" indent="-342900">
              <a:lnSpc>
                <a:spcPts val="1600"/>
              </a:lnSpc>
              <a:buFont typeface="+mj-lt"/>
              <a:buAutoNum type="arabicPeriod" startAt="2"/>
            </a:pPr>
            <a:endParaRPr lang="en-US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lnSpc>
                <a:spcPts val="1600"/>
              </a:lnSpc>
              <a:buClr>
                <a:schemeClr val="tx1"/>
              </a:buClr>
              <a:buFont typeface="+mj-lt"/>
              <a:buAutoNum type="arabicPeriod" startAt="2"/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Microseconds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level 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"Q-train" effect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observed at FLASH and analyzed at PITZ: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spiky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photo-emitted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electron bunch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trains from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fresh Cs</a:t>
            </a:r>
            <a:r>
              <a:rPr lang="en-US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photocathode may originate from the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change of band bending potential  </a:t>
            </a:r>
          </a:p>
          <a:p>
            <a:pPr marL="342900" indent="-342900">
              <a:lnSpc>
                <a:spcPts val="1600"/>
              </a:lnSpc>
              <a:buFont typeface="+mj-lt"/>
              <a:buAutoNum type="arabicPeriod" startAt="2"/>
            </a:pPr>
            <a:endParaRPr lang="en-US" sz="16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lnSpc>
                <a:spcPts val="1600"/>
              </a:lnSpc>
              <a:buClr>
                <a:schemeClr val="tx1"/>
              </a:buClr>
              <a:buFont typeface="+mj-lt"/>
              <a:buAutoNum type="arabicPeriod" startAt="2"/>
            </a:pPr>
            <a:r>
              <a:rPr lang="en-US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Outlook: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more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detailed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modeling</a:t>
            </a:r>
          </a:p>
          <a:p>
            <a:pPr marL="651510" lvl="1" indent="-285750">
              <a:lnSpc>
                <a:spcPts val="1600"/>
              </a:lnSpc>
              <a:buClr>
                <a:schemeClr val="tx1"/>
              </a:buClr>
              <a:buFont typeface="Wingdings"/>
              <a:buChar char="à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Modeling of possible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field penetrating effects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(e.g.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</a:p>
          <a:p>
            <a:pPr marL="365760" lvl="1">
              <a:lnSpc>
                <a:spcPts val="1600"/>
              </a:lnSpc>
              <a:buClr>
                <a:schemeClr val="tx1"/>
              </a:buClr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electron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mobility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)</a:t>
            </a:r>
          </a:p>
          <a:p>
            <a:pPr marL="365760" lvl="1">
              <a:lnSpc>
                <a:spcPts val="1600"/>
              </a:lnSpc>
              <a:buClr>
                <a:schemeClr val="tx1"/>
              </a:buClr>
            </a:pP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O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 </a:t>
            </a:r>
            <a:r>
              <a:rPr lang="en-US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new joint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work! </a:t>
            </a:r>
            <a:endParaRPr lang="en-US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813652" y="270348"/>
            <a:ext cx="4200471" cy="2827187"/>
            <a:chOff x="7392144" y="125343"/>
            <a:chExt cx="4200471" cy="282718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2144" y="451114"/>
              <a:ext cx="4200471" cy="250141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7392145" y="125343"/>
              <a:ext cx="42004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PITZ Group 2015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191000" y="3234714"/>
            <a:ext cx="5818860" cy="3271580"/>
            <a:chOff x="5951984" y="3037740"/>
            <a:chExt cx="5818860" cy="32715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1984" y="3037740"/>
              <a:ext cx="5818860" cy="327158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951984" y="3062382"/>
              <a:ext cx="5818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PITZ Collaboration Meeting 2018</a:t>
              </a:r>
            </a:p>
          </p:txBody>
        </p:sp>
      </p:grp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29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7" y="1406427"/>
            <a:ext cx="11784013" cy="501024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PITZ facility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Observation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&amp; 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characterization of SCDPE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SCDPE: S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pace-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harge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ominated 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hoto</a:t>
            </a:r>
            <a:r>
              <a:rPr 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mission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3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| The 5</a:t>
            </a:r>
            <a:r>
              <a:rPr lang="en-US" baseline="30000" smtClean="0"/>
              <a:t>th</a:t>
            </a:r>
            <a:r>
              <a:rPr lang="en-US" smtClean="0"/>
              <a:t> Photocathode Physics for Photoinjectors (P3)  | Santa Fe </a:t>
            </a:r>
            <a:r>
              <a:rPr lang="en-US" smtClean="0">
                <a:cs typeface="Arial"/>
              </a:rPr>
              <a:t>• NM USA </a:t>
            </a:r>
            <a:r>
              <a:rPr lang="en-US" smtClean="0"/>
              <a:t>| Dr. Ye Chen  | 15-17.10.2018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51384" y="814356"/>
            <a:ext cx="6238573" cy="4990908"/>
            <a:chOff x="551384" y="666572"/>
            <a:chExt cx="6238573" cy="4990908"/>
          </a:xfrm>
        </p:grpSpPr>
        <p:grpSp>
          <p:nvGrpSpPr>
            <p:cNvPr id="7" name="Group 6"/>
            <p:cNvGrpSpPr/>
            <p:nvPr/>
          </p:nvGrpSpPr>
          <p:grpSpPr>
            <a:xfrm>
              <a:off x="551384" y="2121820"/>
              <a:ext cx="6160543" cy="3535660"/>
              <a:chOff x="295497" y="1628800"/>
              <a:chExt cx="6307939" cy="3535660"/>
            </a:xfrm>
          </p:grpSpPr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497" y="1628800"/>
                <a:ext cx="6307939" cy="3535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11712" y="1844824"/>
                <a:ext cx="596259" cy="51582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1403714" y="666572"/>
              <a:ext cx="5386243" cy="1505716"/>
              <a:chOff x="1403714" y="666572"/>
              <a:chExt cx="5386243" cy="1505716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3714" y="908720"/>
                <a:ext cx="3121758" cy="1263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426168" y="1295745"/>
                <a:ext cx="2363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"Core + Halo" model 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521780" y="666572"/>
                <a:ext cx="13687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measurement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241968" y="680220"/>
                <a:ext cx="11112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simulation</a:t>
                </a: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6792763" y="2422629"/>
            <a:ext cx="4703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Temp. Gaussian case fairly explained</a:t>
            </a:r>
          </a:p>
          <a:p>
            <a:pPr lvl="1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Trans. emission profile does play a role</a:t>
            </a: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16080" y="2422629"/>
            <a:ext cx="4680520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Backup Slide on "Core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Halo" model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61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12192000" cy="451098"/>
          </a:xfrm>
        </p:spPr>
        <p:txBody>
          <a:bodyPr/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</a:t>
            </a:r>
            <a:r>
              <a:rPr lang="en-US" sz="28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800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reen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cathodes on INFN LASA plug design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20" y="1196752"/>
            <a:ext cx="9916960" cy="5141354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Goal: grow reliable “</a:t>
            </a:r>
            <a:r>
              <a:rPr lang="en-US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cathodes (K-Cs-Sb compound)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INFN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plugs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test 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them in the PITZ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RF-Gun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(high cathode gradient + fairly high duty cycle)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First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sequential deposition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on test sample in week 47/2017 (“proof of principle”)</a:t>
            </a:r>
          </a:p>
          <a:p>
            <a:pPr lvl="2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Sb 10 nm</a:t>
            </a:r>
          </a:p>
          <a:p>
            <a:pPr lvl="2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K until max QE</a:t>
            </a:r>
          </a:p>
          <a:p>
            <a:pPr lvl="2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Cs until max QE</a:t>
            </a:r>
          </a:p>
          <a:p>
            <a:pPr lvl="2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Repeated on 1 Dec 2017</a:t>
            </a:r>
          </a:p>
          <a:p>
            <a:pPr lvl="1">
              <a:spcAft>
                <a:spcPts val="500"/>
              </a:spcAft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 term measurement</a:t>
            </a:r>
          </a:p>
          <a:p>
            <a:pPr lvl="2">
              <a:spcAft>
                <a:spcPts val="50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extracted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charge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more than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months</a:t>
            </a:r>
          </a:p>
          <a:p>
            <a:pPr lvl="2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versus time</a:t>
            </a:r>
          </a:p>
          <a:p>
            <a:pPr lvl="3">
              <a:spcAft>
                <a:spcPts val="500"/>
              </a:spcAft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pressure: low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-10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mbar</a:t>
            </a:r>
          </a:p>
          <a:p>
            <a:pPr lvl="3">
              <a:spcAft>
                <a:spcPts val="500"/>
              </a:spcAft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QE decrease depends 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power density (fatigue effect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</a:p>
          <a:p>
            <a:pPr marL="449263" lvl="2" indent="0">
              <a:spcAft>
                <a:spcPts val="500"/>
              </a:spcAft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    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still reasonable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QE</a:t>
            </a:r>
          </a:p>
          <a:p>
            <a:pPr lvl="1">
              <a:spcAft>
                <a:spcPts val="5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Next: Design new source layout in view 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of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co-evaporation in the near future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39B3A215-C9F5-4FDD-9C34-8C3C277EE8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1" t="1771" r="18698" b="10101"/>
          <a:stretch/>
        </p:blipFill>
        <p:spPr>
          <a:xfrm>
            <a:off x="5303912" y="2298078"/>
            <a:ext cx="2232248" cy="1873616"/>
          </a:xfrm>
          <a:prstGeom prst="rect">
            <a:avLst/>
          </a:prstGeom>
          <a:ln>
            <a:noFill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084B6AC-213B-4DD8-AEB8-E422F2F4B8C5}"/>
              </a:ext>
            </a:extLst>
          </p:cNvPr>
          <p:cNvSpPr txBox="1"/>
          <p:nvPr/>
        </p:nvSpPr>
        <p:spPr>
          <a:xfrm>
            <a:off x="4115598" y="2403889"/>
            <a:ext cx="1176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it-IT" sz="16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chamber</a:t>
            </a:r>
            <a:r>
              <a:rPr lang="it-IT" sz="16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D7EB382-8DCC-4BAD-9139-3E006BE63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7740" y="2058326"/>
            <a:ext cx="3590908" cy="211336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817500"/>
            <a:ext cx="12192000" cy="379252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Aim: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better beam quality,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simplified photo cathode laser.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especially needed for CW operation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EB67E28F-4359-4B97-BD45-09F717C600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01" t="2049" r="2040" b="2048"/>
          <a:stretch/>
        </p:blipFill>
        <p:spPr>
          <a:xfrm>
            <a:off x="5037151" y="4236174"/>
            <a:ext cx="3075073" cy="2166359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C294FAF7-5BDC-47A6-84BB-C337070636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8248" y="4233681"/>
            <a:ext cx="3600400" cy="2168852"/>
          </a:xfrm>
          <a:prstGeom prst="rect">
            <a:avLst/>
          </a:prstGeom>
          <a:ln w="19050">
            <a:solidFill>
              <a:schemeClr val="tx1"/>
            </a:solidFill>
          </a:ln>
          <a:effectLst/>
        </p:spPr>
      </p:pic>
      <p:sp>
        <p:nvSpPr>
          <p:cNvPr id="13" name="TextBox 12"/>
          <p:cNvSpPr txBox="1"/>
          <p:nvPr/>
        </p:nvSpPr>
        <p:spPr>
          <a:xfrm rot="16200000">
            <a:off x="7996287" y="4558991"/>
            <a:ext cx="9900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50" dirty="0" smtClean="0"/>
              <a:t>(full light spectrum)</a:t>
            </a:r>
          </a:p>
        </p:txBody>
      </p:sp>
      <p:sp>
        <p:nvSpPr>
          <p:cNvPr id="14" name="Freeform 97"/>
          <p:cNvSpPr>
            <a:spLocks noEditPoints="1"/>
          </p:cNvSpPr>
          <p:nvPr/>
        </p:nvSpPr>
        <p:spPr bwMode="auto">
          <a:xfrm>
            <a:off x="6330858" y="5688392"/>
            <a:ext cx="531690" cy="46038"/>
          </a:xfrm>
          <a:custGeom>
            <a:avLst/>
            <a:gdLst>
              <a:gd name="T0" fmla="*/ 25 w 391"/>
              <a:gd name="T1" fmla="*/ 13 h 29"/>
              <a:gd name="T2" fmla="*/ 367 w 391"/>
              <a:gd name="T3" fmla="*/ 13 h 29"/>
              <a:gd name="T4" fmla="*/ 367 w 391"/>
              <a:gd name="T5" fmla="*/ 17 h 29"/>
              <a:gd name="T6" fmla="*/ 25 w 391"/>
              <a:gd name="T7" fmla="*/ 17 h 29"/>
              <a:gd name="T8" fmla="*/ 25 w 391"/>
              <a:gd name="T9" fmla="*/ 13 h 29"/>
              <a:gd name="T10" fmla="*/ 30 w 391"/>
              <a:gd name="T11" fmla="*/ 29 h 29"/>
              <a:gd name="T12" fmla="*/ 0 w 391"/>
              <a:gd name="T13" fmla="*/ 15 h 29"/>
              <a:gd name="T14" fmla="*/ 30 w 391"/>
              <a:gd name="T15" fmla="*/ 0 h 29"/>
              <a:gd name="T16" fmla="*/ 30 w 391"/>
              <a:gd name="T17" fmla="*/ 29 h 29"/>
              <a:gd name="T18" fmla="*/ 362 w 391"/>
              <a:gd name="T19" fmla="*/ 0 h 29"/>
              <a:gd name="T20" fmla="*/ 391 w 391"/>
              <a:gd name="T21" fmla="*/ 15 h 29"/>
              <a:gd name="T22" fmla="*/ 362 w 391"/>
              <a:gd name="T23" fmla="*/ 29 h 29"/>
              <a:gd name="T24" fmla="*/ 362 w 391"/>
              <a:gd name="T2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1" h="29">
                <a:moveTo>
                  <a:pt x="25" y="13"/>
                </a:moveTo>
                <a:lnTo>
                  <a:pt x="367" y="13"/>
                </a:lnTo>
                <a:lnTo>
                  <a:pt x="367" y="17"/>
                </a:lnTo>
                <a:lnTo>
                  <a:pt x="25" y="17"/>
                </a:lnTo>
                <a:lnTo>
                  <a:pt x="25" y="13"/>
                </a:lnTo>
                <a:close/>
                <a:moveTo>
                  <a:pt x="30" y="29"/>
                </a:moveTo>
                <a:lnTo>
                  <a:pt x="0" y="15"/>
                </a:lnTo>
                <a:lnTo>
                  <a:pt x="30" y="0"/>
                </a:lnTo>
                <a:lnTo>
                  <a:pt x="30" y="29"/>
                </a:lnTo>
                <a:close/>
                <a:moveTo>
                  <a:pt x="362" y="0"/>
                </a:moveTo>
                <a:lnTo>
                  <a:pt x="391" y="15"/>
                </a:lnTo>
                <a:lnTo>
                  <a:pt x="362" y="29"/>
                </a:lnTo>
                <a:lnTo>
                  <a:pt x="362" y="0"/>
                </a:lnTo>
                <a:close/>
              </a:path>
            </a:pathLst>
          </a:custGeom>
          <a:solidFill>
            <a:srgbClr val="FF0000"/>
          </a:solidFill>
          <a:ln w="0" cap="flat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01"/>
          <p:cNvSpPr>
            <a:spLocks noChangeArrowheads="1"/>
          </p:cNvSpPr>
          <p:nvPr/>
        </p:nvSpPr>
        <p:spPr bwMode="auto">
          <a:xfrm>
            <a:off x="6474874" y="5734430"/>
            <a:ext cx="3254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 light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731568" y="4679366"/>
            <a:ext cx="144016" cy="7582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9122279" y="4478414"/>
                <a:ext cx="1238672" cy="3744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lvl="4" algn="ctr">
                  <a:lnSpc>
                    <a:spcPts val="1100"/>
                  </a:lnSpc>
                </a:pPr>
                <a:r>
                  <a:rPr lang="en-US" sz="700" dirty="0" smtClean="0"/>
                  <a:t>broad </a:t>
                </a:r>
                <a:r>
                  <a:rPr lang="en-US" sz="700" dirty="0"/>
                  <a:t>band LED </a:t>
                </a:r>
                <a:br>
                  <a:rPr lang="en-US" sz="700" dirty="0"/>
                </a:br>
                <a:r>
                  <a:rPr lang="en-US" sz="700" dirty="0" smtClean="0"/>
                  <a:t>power </a:t>
                </a:r>
                <a:r>
                  <a:rPr lang="en-US" sz="700" dirty="0"/>
                  <a:t>density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sz="700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de-DE" sz="700" i="1" dirty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de-DE" sz="700" i="1" dirty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de-DE" sz="700" i="1" dirty="0">
                        <a:latin typeface="Cambria Math"/>
                      </a:rPr>
                      <m:t>𝑚𝑊</m:t>
                    </m:r>
                    <m:r>
                      <a:rPr lang="de-DE" sz="700" i="1" dirty="0">
                        <a:latin typeface="Cambria Math"/>
                      </a:rPr>
                      <m:t>/</m:t>
                    </m:r>
                    <m:r>
                      <a:rPr lang="de-DE" sz="700" i="1" dirty="0">
                        <a:latin typeface="Cambria Math"/>
                      </a:rPr>
                      <m:t>𝑐𝑚</m:t>
                    </m:r>
                    <m:r>
                      <a:rPr lang="de-DE" sz="700" i="1" dirty="0">
                        <a:latin typeface="Cambria Math"/>
                      </a:rPr>
                      <m:t>²</m:t>
                    </m:r>
                  </m:oMath>
                </a14:m>
                <a:r>
                  <a:rPr lang="de-DE" sz="700" dirty="0" smtClean="0"/>
                  <a:t>)</a:t>
                </a:r>
                <a:endParaRPr lang="de-DE" sz="7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22279" y="4478414"/>
                <a:ext cx="1238672" cy="374461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/>
          <p:cNvSpPr/>
          <p:nvPr/>
        </p:nvSpPr>
        <p:spPr>
          <a:xfrm>
            <a:off x="11017663" y="4679366"/>
            <a:ext cx="185879" cy="7582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0560497" y="4478414"/>
                <a:ext cx="1368151" cy="3596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lvl="4" algn="ctr">
                  <a:lnSpc>
                    <a:spcPts val="1000"/>
                  </a:lnSpc>
                </a:pPr>
                <a:r>
                  <a:rPr lang="en-US" sz="700" dirty="0"/>
                  <a:t>Laser Driven Light </a:t>
                </a:r>
                <a:r>
                  <a:rPr lang="en-US" sz="700" dirty="0" smtClean="0"/>
                  <a:t>Source </a:t>
                </a:r>
                <a:r>
                  <a:rPr lang="en-US" sz="700" dirty="0"/>
                  <a:t/>
                </a:r>
                <a:br>
                  <a:rPr lang="en-US" sz="700" dirty="0"/>
                </a:br>
                <a:r>
                  <a:rPr lang="en-US" sz="700" dirty="0" smtClean="0"/>
                  <a:t>power </a:t>
                </a:r>
                <a:r>
                  <a:rPr lang="en-US" sz="700" dirty="0"/>
                  <a:t>density (</a:t>
                </a:r>
                <a14:m>
                  <m:oMath xmlns:m="http://schemas.openxmlformats.org/officeDocument/2006/math">
                    <m:r>
                      <a:rPr lang="de-DE" sz="700" i="1">
                        <a:latin typeface="Cambria Math"/>
                      </a:rPr>
                      <m:t>~21</m:t>
                    </m:r>
                    <m:r>
                      <a:rPr lang="de-DE" sz="700" i="1">
                        <a:latin typeface="Cambria Math"/>
                      </a:rPr>
                      <m:t>𝑚𝑊</m:t>
                    </m:r>
                    <m:r>
                      <a:rPr lang="de-DE" sz="700" i="1">
                        <a:latin typeface="Cambria Math"/>
                      </a:rPr>
                      <m:t>/</m:t>
                    </m:r>
                    <m:r>
                      <a:rPr lang="de-DE" sz="700" i="1">
                        <a:latin typeface="Cambria Math"/>
                      </a:rPr>
                      <m:t>𝑐𝑚</m:t>
                    </m:r>
                    <m:r>
                      <a:rPr lang="de-DE" sz="700" i="1">
                        <a:latin typeface="Cambria Math"/>
                      </a:rPr>
                      <m:t>²</m:t>
                    </m:r>
                  </m:oMath>
                </a14:m>
                <a:r>
                  <a:rPr lang="en-US" sz="700" dirty="0" smtClean="0"/>
                  <a:t>)</a:t>
                </a:r>
                <a:endParaRPr lang="en-US" sz="700" baseline="30000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497" y="4478414"/>
                <a:ext cx="1368151" cy="359650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94259" y="6247184"/>
            <a:ext cx="54417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F. Stephan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18th Advanced Accelerator Concepts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Workshop (AACʹ18)</a:t>
            </a: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73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0" y="205596"/>
            <a:ext cx="12192000" cy="3915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PITZ Facility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24" y="791295"/>
            <a:ext cx="8321040" cy="5667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656" y="6252663"/>
            <a:ext cx="7040880" cy="589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2454656" y="6506602"/>
            <a:ext cx="70408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454656" y="6801484"/>
            <a:ext cx="70408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7104112" y="584360"/>
            <a:ext cx="4885034" cy="1461949"/>
            <a:chOff x="7176120" y="280977"/>
            <a:chExt cx="4885034" cy="1461949"/>
          </a:xfrm>
        </p:grpSpPr>
        <p:pic>
          <p:nvPicPr>
            <p:cNvPr id="2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6120" y="598204"/>
              <a:ext cx="4862038" cy="1144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7176120" y="280977"/>
              <a:ext cx="486203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DESY Zeuthen Campus nearby Berlin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47426" y="916688"/>
              <a:ext cx="7841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PITZ</a:t>
              </a:r>
            </a:p>
          </p:txBody>
        </p:sp>
        <p:sp>
          <p:nvSpPr>
            <p:cNvPr id="25" name="Oval 24"/>
            <p:cNvSpPr/>
            <p:nvPr/>
          </p:nvSpPr>
          <p:spPr>
            <a:xfrm>
              <a:off x="8516976" y="1009350"/>
              <a:ext cx="492763" cy="468887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4822">
              <a:off x="10463601" y="828476"/>
              <a:ext cx="1597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Zeuthener See</a:t>
              </a:r>
            </a:p>
          </p:txBody>
        </p:sp>
      </p:grp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616" y="4114945"/>
            <a:ext cx="3521182" cy="196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607" y="2076199"/>
            <a:ext cx="3531169" cy="2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/>
          <p:nvPr/>
        </p:nvSpPr>
        <p:spPr>
          <a:xfrm>
            <a:off x="2448962" y="1235166"/>
            <a:ext cx="2121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://www.desy.de/</a:t>
            </a:r>
          </a:p>
        </p:txBody>
      </p:sp>
    </p:spTree>
    <p:extLst>
      <p:ext uri="{BB962C8B-B14F-4D97-AF65-F5344CB8AC3E}">
        <p14:creationId xmlns:p14="http://schemas.microsoft.com/office/powerpoint/2010/main" val="332578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0" y="341134"/>
            <a:ext cx="12192000" cy="6395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test and optimization of high brightness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 sources </a:t>
            </a:r>
            <a:endParaRPr lang="en-US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 linac driven FELs + applications </a:t>
            </a:r>
          </a:p>
          <a:p>
            <a:pPr algn="ctr"/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91344" y="1613861"/>
            <a:ext cx="7704856" cy="2645400"/>
            <a:chOff x="191344" y="1700808"/>
            <a:chExt cx="7704856" cy="26454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352" y="1700808"/>
              <a:ext cx="4032448" cy="2645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935760" y="1994064"/>
              <a:ext cx="3960440" cy="193899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RF </a:t>
              </a:r>
              <a:r>
                <a:rPr lang="en-US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Gun</a:t>
              </a:r>
              <a:endPara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L-band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(1.3 GHz) 1.6-cell copper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cavity</a:t>
              </a: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Ecath </a:t>
              </a: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≥ 60 MV/m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 MeV/c e-beams</a:t>
              </a: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650 µs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 Hz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 </a:t>
              </a:r>
              <a:r>
                <a: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45 kW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av. RF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</a:t>
              </a: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</a:t>
              </a:r>
              <a:r>
                <a:rPr lang="en-US" sz="16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Te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 (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QE~5-15%)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up to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nC/bunch</a:t>
              </a: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Solenoids 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for emittance 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compensation</a:t>
              </a:r>
            </a:p>
            <a:p>
              <a:pPr marL="91440" indent="-91440">
                <a:buFont typeface="Wingdings" panose="05000000000000000000" pitchFamily="2" charset="2"/>
                <a:buChar char="§"/>
              </a:pP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LLRF control for amp and phase stability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91344" y="1700808"/>
              <a:ext cx="7704856" cy="2645400"/>
            </a:xfrm>
            <a:prstGeom prst="rect">
              <a:avLst/>
            </a:prstGeom>
            <a:noFill/>
            <a:ln w="25400">
              <a:solidFill>
                <a:srgbClr val="FF991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063662" y="1613861"/>
            <a:ext cx="3600397" cy="2645400"/>
            <a:chOff x="8063662" y="1220280"/>
            <a:chExt cx="3600397" cy="2645400"/>
          </a:xfrm>
        </p:grpSpPr>
        <p:sp>
          <p:nvSpPr>
            <p:cNvPr id="14" name="TextBox 13"/>
            <p:cNvSpPr txBox="1"/>
            <p:nvPr/>
          </p:nvSpPr>
          <p:spPr>
            <a:xfrm>
              <a:off x="8063662" y="1231592"/>
              <a:ext cx="3600397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The DESY-PITZ guns are in use at the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uropean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-ray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ree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lectron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aser (European-XFEL) and the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ree electron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LAS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er in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amburg (FLASH).</a:t>
              </a:r>
            </a:p>
          </p:txBody>
        </p:sp>
        <p:pic>
          <p:nvPicPr>
            <p:cNvPr id="132" name="Picture 5"/>
            <p:cNvPicPr>
              <a:picLocks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85048" y="2810398"/>
              <a:ext cx="795528" cy="79552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" name="Picture 132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73496" y="2849496"/>
              <a:ext cx="795528" cy="795528"/>
            </a:xfrm>
            <a:prstGeom prst="rect">
              <a:avLst/>
            </a:prstGeom>
          </p:spPr>
        </p:pic>
        <p:pic>
          <p:nvPicPr>
            <p:cNvPr id="134" name="Picture 133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20736" y="2865262"/>
              <a:ext cx="786384" cy="740664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8084928" y="1220280"/>
              <a:ext cx="3483680" cy="26454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1788" y="4509120"/>
            <a:ext cx="840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&lt;7MeV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3053661" y="4516616"/>
            <a:ext cx="954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&lt;25MeV</a:t>
            </a:r>
          </a:p>
        </p:txBody>
      </p:sp>
      <p:pic>
        <p:nvPicPr>
          <p:cNvPr id="174" name="Picture 17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3" y="4816202"/>
            <a:ext cx="11493983" cy="1512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75" name="TextBox 174"/>
          <p:cNvSpPr txBox="1"/>
          <p:nvPr/>
        </p:nvSpPr>
        <p:spPr>
          <a:xfrm>
            <a:off x="2593422" y="5834986"/>
            <a:ext cx="2422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PITZ Beam Line 3.0</a:t>
            </a:r>
          </a:p>
        </p:txBody>
      </p:sp>
      <p:cxnSp>
        <p:nvCxnSpPr>
          <p:cNvPr id="176" name="Gerade Verbindung 77"/>
          <p:cNvCxnSpPr/>
          <p:nvPr/>
        </p:nvCxnSpPr>
        <p:spPr>
          <a:xfrm>
            <a:off x="701589" y="5284254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7" name="Textfeld 82"/>
          <p:cNvSpPr txBox="1"/>
          <p:nvPr/>
        </p:nvSpPr>
        <p:spPr>
          <a:xfrm rot="5400000">
            <a:off x="590833" y="5670712"/>
            <a:ext cx="3898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UV</a:t>
            </a:r>
          </a:p>
        </p:txBody>
      </p:sp>
      <p:grpSp>
        <p:nvGrpSpPr>
          <p:cNvPr id="179" name="Group 178"/>
          <p:cNvGrpSpPr/>
          <p:nvPr/>
        </p:nvGrpSpPr>
        <p:grpSpPr>
          <a:xfrm rot="5400000">
            <a:off x="266496" y="5942135"/>
            <a:ext cx="573019" cy="526317"/>
            <a:chOff x="2927648" y="4790626"/>
            <a:chExt cx="1011441" cy="526315"/>
          </a:xfrm>
        </p:grpSpPr>
        <p:grpSp>
          <p:nvGrpSpPr>
            <p:cNvPr id="180" name="Gruppieren 111"/>
            <p:cNvGrpSpPr/>
            <p:nvPr/>
          </p:nvGrpSpPr>
          <p:grpSpPr>
            <a:xfrm>
              <a:off x="2928807" y="4790626"/>
              <a:ext cx="1010282" cy="526315"/>
              <a:chOff x="622377" y="4116499"/>
              <a:chExt cx="876521" cy="526315"/>
            </a:xfrm>
          </p:grpSpPr>
          <p:sp>
            <p:nvSpPr>
              <p:cNvPr id="186" name="Abgerundetes Rechteck 79"/>
              <p:cNvSpPr/>
              <p:nvPr/>
            </p:nvSpPr>
            <p:spPr bwMode="auto">
              <a:xfrm>
                <a:off x="622377" y="4116499"/>
                <a:ext cx="873630" cy="294558"/>
              </a:xfrm>
              <a:prstGeom prst="round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7" name="Textfeld 81"/>
              <p:cNvSpPr txBox="1"/>
              <p:nvPr/>
            </p:nvSpPr>
            <p:spPr>
              <a:xfrm>
                <a:off x="679445" y="4381205"/>
                <a:ext cx="819453" cy="2616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Laser</a:t>
                </a:r>
              </a:p>
            </p:txBody>
          </p:sp>
        </p:grpSp>
        <p:grpSp>
          <p:nvGrpSpPr>
            <p:cNvPr id="181" name="Group 180"/>
            <p:cNvGrpSpPr/>
            <p:nvPr/>
          </p:nvGrpSpPr>
          <p:grpSpPr>
            <a:xfrm>
              <a:off x="2927648" y="4863005"/>
              <a:ext cx="994160" cy="92983"/>
              <a:chOff x="2767120" y="5151867"/>
              <a:chExt cx="994160" cy="92983"/>
            </a:xfrm>
          </p:grpSpPr>
          <p:grpSp>
            <p:nvGrpSpPr>
              <p:cNvPr id="182" name="Group 181"/>
              <p:cNvGrpSpPr/>
              <p:nvPr/>
            </p:nvGrpSpPr>
            <p:grpSpPr>
              <a:xfrm>
                <a:off x="2767120" y="5151867"/>
                <a:ext cx="459121" cy="90105"/>
                <a:chOff x="4754861" y="5064071"/>
                <a:chExt cx="459121" cy="90105"/>
              </a:xfrm>
            </p:grpSpPr>
            <p:sp>
              <p:nvSpPr>
                <p:cNvPr id="184" name="Rectangle 183"/>
                <p:cNvSpPr/>
                <p:nvPr/>
              </p:nvSpPr>
              <p:spPr>
                <a:xfrm>
                  <a:off x="5168263" y="5064071"/>
                  <a:ext cx="45719" cy="888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 err="1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5" name="Rectangle 184"/>
                <p:cNvSpPr/>
                <p:nvPr/>
              </p:nvSpPr>
              <p:spPr>
                <a:xfrm>
                  <a:off x="4754861" y="5065368"/>
                  <a:ext cx="45719" cy="888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 dirty="0" err="1" smtClean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3" name="Rounded Rectangle 182"/>
              <p:cNvSpPr/>
              <p:nvPr/>
            </p:nvSpPr>
            <p:spPr>
              <a:xfrm>
                <a:off x="3715561" y="5156042"/>
                <a:ext cx="45719" cy="88808"/>
              </a:xfrm>
              <a:prstGeom prst="round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 err="1" smtClean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188" name="Gerade Verbindung 77"/>
          <p:cNvCxnSpPr/>
          <p:nvPr/>
        </p:nvCxnSpPr>
        <p:spPr>
          <a:xfrm>
            <a:off x="701589" y="6191845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9" name="Gerade Verbindung 77"/>
          <p:cNvCxnSpPr>
            <a:endCxn id="184" idx="3"/>
          </p:cNvCxnSpPr>
          <p:nvPr/>
        </p:nvCxnSpPr>
        <p:spPr>
          <a:xfrm flipH="1">
            <a:off x="699384" y="5928319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0" name="Arc 189"/>
          <p:cNvSpPr/>
          <p:nvPr/>
        </p:nvSpPr>
        <p:spPr>
          <a:xfrm>
            <a:off x="629132" y="5248250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Rectangle 193"/>
          <p:cNvSpPr/>
          <p:nvPr/>
        </p:nvSpPr>
        <p:spPr>
          <a:xfrm>
            <a:off x="191345" y="4800435"/>
            <a:ext cx="594414" cy="1095885"/>
          </a:xfrm>
          <a:prstGeom prst="rect">
            <a:avLst/>
          </a:prstGeom>
          <a:noFill/>
          <a:ln w="25400">
            <a:solidFill>
              <a:srgbClr val="FF99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cxnSp>
        <p:nvCxnSpPr>
          <p:cNvPr id="195" name="Gerade Verbindung 77"/>
          <p:cNvCxnSpPr/>
          <p:nvPr/>
        </p:nvCxnSpPr>
        <p:spPr>
          <a:xfrm>
            <a:off x="704246" y="5298485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6" name="Gerade Verbindung 77"/>
          <p:cNvCxnSpPr/>
          <p:nvPr/>
        </p:nvCxnSpPr>
        <p:spPr>
          <a:xfrm>
            <a:off x="704246" y="6206076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7" name="Gerade Verbindung 77"/>
          <p:cNvCxnSpPr/>
          <p:nvPr/>
        </p:nvCxnSpPr>
        <p:spPr>
          <a:xfrm flipH="1">
            <a:off x="702041" y="5942550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8" name="Arc 197"/>
          <p:cNvSpPr/>
          <p:nvPr/>
        </p:nvSpPr>
        <p:spPr>
          <a:xfrm>
            <a:off x="631789" y="5262481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Gerade Verbindung 77"/>
          <p:cNvCxnSpPr/>
          <p:nvPr/>
        </p:nvCxnSpPr>
        <p:spPr>
          <a:xfrm>
            <a:off x="410865" y="5251640"/>
            <a:ext cx="293381" cy="12918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Gerade Verbindung 77"/>
          <p:cNvCxnSpPr/>
          <p:nvPr/>
        </p:nvCxnSpPr>
        <p:spPr>
          <a:xfrm>
            <a:off x="704246" y="5298485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1" name="Gerade Verbindung 77"/>
          <p:cNvCxnSpPr/>
          <p:nvPr/>
        </p:nvCxnSpPr>
        <p:spPr>
          <a:xfrm>
            <a:off x="704246" y="6206076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2" name="Gerade Verbindung 77"/>
          <p:cNvCxnSpPr/>
          <p:nvPr/>
        </p:nvCxnSpPr>
        <p:spPr>
          <a:xfrm flipH="1">
            <a:off x="702041" y="5942550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3" name="Arc 202"/>
          <p:cNvSpPr/>
          <p:nvPr/>
        </p:nvSpPr>
        <p:spPr>
          <a:xfrm>
            <a:off x="631789" y="5262481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4" name="Gerade Verbindung 77"/>
          <p:cNvCxnSpPr/>
          <p:nvPr/>
        </p:nvCxnSpPr>
        <p:spPr>
          <a:xfrm>
            <a:off x="704246" y="5298485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5" name="Gerade Verbindung 77"/>
          <p:cNvCxnSpPr/>
          <p:nvPr/>
        </p:nvCxnSpPr>
        <p:spPr>
          <a:xfrm>
            <a:off x="704246" y="6206076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6" name="Gerade Verbindung 77"/>
          <p:cNvCxnSpPr/>
          <p:nvPr/>
        </p:nvCxnSpPr>
        <p:spPr>
          <a:xfrm flipH="1">
            <a:off x="702041" y="5942550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7" name="Arc 206"/>
          <p:cNvSpPr/>
          <p:nvPr/>
        </p:nvSpPr>
        <p:spPr>
          <a:xfrm>
            <a:off x="631789" y="5262481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Arc 207"/>
          <p:cNvSpPr/>
          <p:nvPr/>
        </p:nvSpPr>
        <p:spPr>
          <a:xfrm>
            <a:off x="597924" y="5262481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9" name="Gerade Verbindung 77"/>
          <p:cNvCxnSpPr/>
          <p:nvPr/>
        </p:nvCxnSpPr>
        <p:spPr>
          <a:xfrm>
            <a:off x="701588" y="5283670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1" name="Gerade Verbindung 77"/>
          <p:cNvCxnSpPr/>
          <p:nvPr/>
        </p:nvCxnSpPr>
        <p:spPr>
          <a:xfrm>
            <a:off x="701588" y="6191261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2" name="Gerade Verbindung 77"/>
          <p:cNvCxnSpPr/>
          <p:nvPr/>
        </p:nvCxnSpPr>
        <p:spPr>
          <a:xfrm flipH="1">
            <a:off x="699383" y="5927735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3" name="Arc 212"/>
          <p:cNvSpPr/>
          <p:nvPr/>
        </p:nvSpPr>
        <p:spPr>
          <a:xfrm>
            <a:off x="629131" y="5247666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Rectangle 216"/>
          <p:cNvSpPr/>
          <p:nvPr/>
        </p:nvSpPr>
        <p:spPr>
          <a:xfrm>
            <a:off x="191344" y="4799851"/>
            <a:ext cx="594414" cy="1095885"/>
          </a:xfrm>
          <a:prstGeom prst="rect">
            <a:avLst/>
          </a:prstGeom>
          <a:noFill/>
          <a:ln w="25400">
            <a:solidFill>
              <a:srgbClr val="FF99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cxnSp>
        <p:nvCxnSpPr>
          <p:cNvPr id="218" name="Gerade Verbindung 77"/>
          <p:cNvCxnSpPr/>
          <p:nvPr/>
        </p:nvCxnSpPr>
        <p:spPr>
          <a:xfrm>
            <a:off x="704245" y="5297901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9" name="Gerade Verbindung 77"/>
          <p:cNvCxnSpPr/>
          <p:nvPr/>
        </p:nvCxnSpPr>
        <p:spPr>
          <a:xfrm>
            <a:off x="704245" y="6205492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0" name="Gerade Verbindung 77"/>
          <p:cNvCxnSpPr/>
          <p:nvPr/>
        </p:nvCxnSpPr>
        <p:spPr>
          <a:xfrm flipH="1">
            <a:off x="702040" y="5941966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1" name="Arc 220"/>
          <p:cNvSpPr/>
          <p:nvPr/>
        </p:nvSpPr>
        <p:spPr>
          <a:xfrm>
            <a:off x="631788" y="5261897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3" name="Gerade Verbindung 77"/>
          <p:cNvCxnSpPr/>
          <p:nvPr/>
        </p:nvCxnSpPr>
        <p:spPr>
          <a:xfrm>
            <a:off x="704245" y="5297901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4" name="Gerade Verbindung 77"/>
          <p:cNvCxnSpPr/>
          <p:nvPr/>
        </p:nvCxnSpPr>
        <p:spPr>
          <a:xfrm>
            <a:off x="704245" y="6205492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5" name="Gerade Verbindung 77"/>
          <p:cNvCxnSpPr/>
          <p:nvPr/>
        </p:nvCxnSpPr>
        <p:spPr>
          <a:xfrm flipH="1">
            <a:off x="702040" y="5941966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6" name="Arc 225"/>
          <p:cNvSpPr/>
          <p:nvPr/>
        </p:nvSpPr>
        <p:spPr>
          <a:xfrm>
            <a:off x="631788" y="5261897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7" name="Gerade Verbindung 77"/>
          <p:cNvCxnSpPr/>
          <p:nvPr/>
        </p:nvCxnSpPr>
        <p:spPr>
          <a:xfrm>
            <a:off x="704245" y="5297901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8" name="Gerade Verbindung 77"/>
          <p:cNvCxnSpPr/>
          <p:nvPr/>
        </p:nvCxnSpPr>
        <p:spPr>
          <a:xfrm>
            <a:off x="704245" y="6205492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9" name="Gerade Verbindung 77"/>
          <p:cNvCxnSpPr/>
          <p:nvPr/>
        </p:nvCxnSpPr>
        <p:spPr>
          <a:xfrm flipH="1">
            <a:off x="702040" y="5941966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0" name="Arc 229"/>
          <p:cNvSpPr/>
          <p:nvPr/>
        </p:nvSpPr>
        <p:spPr>
          <a:xfrm>
            <a:off x="631788" y="5261897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Arc 230"/>
          <p:cNvSpPr/>
          <p:nvPr/>
        </p:nvSpPr>
        <p:spPr>
          <a:xfrm>
            <a:off x="597923" y="5261897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2" name="Gerade Verbindung 77"/>
          <p:cNvCxnSpPr/>
          <p:nvPr/>
        </p:nvCxnSpPr>
        <p:spPr>
          <a:xfrm>
            <a:off x="701588" y="5280971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4" name="Gerade Verbindung 77"/>
          <p:cNvCxnSpPr/>
          <p:nvPr/>
        </p:nvCxnSpPr>
        <p:spPr>
          <a:xfrm>
            <a:off x="701588" y="6188562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5" name="Gerade Verbindung 77"/>
          <p:cNvCxnSpPr/>
          <p:nvPr/>
        </p:nvCxnSpPr>
        <p:spPr>
          <a:xfrm flipH="1">
            <a:off x="699383" y="5925036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6" name="Arc 235"/>
          <p:cNvSpPr/>
          <p:nvPr/>
        </p:nvSpPr>
        <p:spPr>
          <a:xfrm>
            <a:off x="629131" y="5244967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Rectangle 239"/>
          <p:cNvSpPr/>
          <p:nvPr/>
        </p:nvSpPr>
        <p:spPr>
          <a:xfrm>
            <a:off x="191344" y="4797152"/>
            <a:ext cx="594414" cy="1095885"/>
          </a:xfrm>
          <a:prstGeom prst="rect">
            <a:avLst/>
          </a:prstGeom>
          <a:noFill/>
          <a:ln w="25400">
            <a:solidFill>
              <a:srgbClr val="FF99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cxnSp>
        <p:nvCxnSpPr>
          <p:cNvPr id="241" name="Gerade Verbindung 77"/>
          <p:cNvCxnSpPr/>
          <p:nvPr/>
        </p:nvCxnSpPr>
        <p:spPr>
          <a:xfrm>
            <a:off x="704245" y="5295202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2" name="Gerade Verbindung 77"/>
          <p:cNvCxnSpPr/>
          <p:nvPr/>
        </p:nvCxnSpPr>
        <p:spPr>
          <a:xfrm>
            <a:off x="704245" y="6202793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3" name="Gerade Verbindung 77"/>
          <p:cNvCxnSpPr/>
          <p:nvPr/>
        </p:nvCxnSpPr>
        <p:spPr>
          <a:xfrm flipH="1">
            <a:off x="702040" y="5939267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4" name="Arc 243"/>
          <p:cNvSpPr/>
          <p:nvPr/>
        </p:nvSpPr>
        <p:spPr>
          <a:xfrm>
            <a:off x="631788" y="5259198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6" name="Gerade Verbindung 77"/>
          <p:cNvCxnSpPr/>
          <p:nvPr/>
        </p:nvCxnSpPr>
        <p:spPr>
          <a:xfrm>
            <a:off x="704245" y="5295202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7" name="Gerade Verbindung 77"/>
          <p:cNvCxnSpPr/>
          <p:nvPr/>
        </p:nvCxnSpPr>
        <p:spPr>
          <a:xfrm>
            <a:off x="704245" y="6202793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8" name="Gerade Verbindung 77"/>
          <p:cNvCxnSpPr/>
          <p:nvPr/>
        </p:nvCxnSpPr>
        <p:spPr>
          <a:xfrm flipH="1">
            <a:off x="702040" y="5939267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9" name="Arc 248"/>
          <p:cNvSpPr/>
          <p:nvPr/>
        </p:nvSpPr>
        <p:spPr>
          <a:xfrm>
            <a:off x="631788" y="5259198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0" name="Gerade Verbindung 77"/>
          <p:cNvCxnSpPr/>
          <p:nvPr/>
        </p:nvCxnSpPr>
        <p:spPr>
          <a:xfrm>
            <a:off x="704245" y="5295202"/>
            <a:ext cx="0" cy="769350"/>
          </a:xfrm>
          <a:prstGeom prst="line">
            <a:avLst/>
          </a:prstGeom>
          <a:noFill/>
          <a:ln w="19050" cap="flat" cmpd="sng" algn="ctr">
            <a:solidFill>
              <a:srgbClr val="CD15B3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1" name="Gerade Verbindung 77"/>
          <p:cNvCxnSpPr/>
          <p:nvPr/>
        </p:nvCxnSpPr>
        <p:spPr>
          <a:xfrm>
            <a:off x="704245" y="6202793"/>
            <a:ext cx="0" cy="258375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2" name="Gerade Verbindung 77"/>
          <p:cNvCxnSpPr/>
          <p:nvPr/>
        </p:nvCxnSpPr>
        <p:spPr>
          <a:xfrm flipH="1">
            <a:off x="702040" y="5939267"/>
            <a:ext cx="2205" cy="250570"/>
          </a:xfrm>
          <a:prstGeom prst="line">
            <a:avLst/>
          </a:prstGeom>
          <a:noFill/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3" name="Arc 252"/>
          <p:cNvSpPr/>
          <p:nvPr/>
        </p:nvSpPr>
        <p:spPr>
          <a:xfrm>
            <a:off x="631788" y="5259198"/>
            <a:ext cx="97476" cy="72008"/>
          </a:xfrm>
          <a:prstGeom prst="arc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63840" y="6235816"/>
            <a:ext cx="2731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Details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https://pitz.desy.de/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12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93" y="836711"/>
            <a:ext cx="11377264" cy="331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00056" y="4472737"/>
            <a:ext cx="52565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Highlights of  the Evolution: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brightness (decreasing the emittance)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gun stability and reliability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Extending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diagnostics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brightness beam capability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49611"/>
            <a:ext cx="12192000" cy="451098"/>
          </a:xfrm>
        </p:spPr>
        <p:txBody>
          <a:bodyPr/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PITZ evolution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2002-2017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09141" y="2204864"/>
            <a:ext cx="11663523" cy="804008"/>
            <a:chOff x="409141" y="2204864"/>
            <a:chExt cx="11663523" cy="804008"/>
          </a:xfrm>
        </p:grpSpPr>
        <p:sp>
          <p:nvSpPr>
            <p:cNvPr id="7" name="Rectangle 6"/>
            <p:cNvSpPr/>
            <p:nvPr/>
          </p:nvSpPr>
          <p:spPr>
            <a:xfrm>
              <a:off x="409141" y="2204864"/>
              <a:ext cx="11245123" cy="411480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8549097" y="2639540"/>
              <a:ext cx="35235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Photocathode and cathode laser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93" y="4100684"/>
            <a:ext cx="6036797" cy="2441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5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349611"/>
            <a:ext cx="12192000" cy="451098"/>
          </a:xfrm>
        </p:spPr>
        <p:txBody>
          <a:bodyPr/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Flexible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Laser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pulse shaping system</a:t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023992" y="969352"/>
            <a:ext cx="4608512" cy="2954179"/>
            <a:chOff x="6672064" y="719576"/>
            <a:chExt cx="4608512" cy="2954179"/>
          </a:xfrm>
        </p:grpSpPr>
        <p:grpSp>
          <p:nvGrpSpPr>
            <p:cNvPr id="20" name="Group 19"/>
            <p:cNvGrpSpPr/>
            <p:nvPr/>
          </p:nvGrpSpPr>
          <p:grpSpPr>
            <a:xfrm>
              <a:off x="6744072" y="1107428"/>
              <a:ext cx="4536504" cy="2566327"/>
              <a:chOff x="7482424" y="930737"/>
              <a:chExt cx="4536504" cy="2566327"/>
            </a:xfrm>
          </p:grpSpPr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2424" y="930737"/>
                <a:ext cx="4536504" cy="2566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3" name="Picture 1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8001" y="2556448"/>
                <a:ext cx="2524425" cy="411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1" name="Rectangle 20"/>
            <p:cNvSpPr/>
            <p:nvPr/>
          </p:nvSpPr>
          <p:spPr>
            <a:xfrm>
              <a:off x="6672064" y="719576"/>
              <a:ext cx="45365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MBI Pulse Shaper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25835" y="980728"/>
            <a:ext cx="5539348" cy="5544374"/>
            <a:chOff x="263352" y="980728"/>
            <a:chExt cx="5539348" cy="5544374"/>
          </a:xfrm>
        </p:grpSpPr>
        <p:pic>
          <p:nvPicPr>
            <p:cNvPr id="12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502" y="1404430"/>
              <a:ext cx="5348198" cy="3248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0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6" b="20252"/>
            <a:stretch/>
          </p:blipFill>
          <p:spPr bwMode="auto">
            <a:xfrm>
              <a:off x="2768706" y="4686966"/>
              <a:ext cx="2394691" cy="506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9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39" t="2254"/>
            <a:stretch/>
          </p:blipFill>
          <p:spPr bwMode="auto">
            <a:xfrm>
              <a:off x="263352" y="4457529"/>
              <a:ext cx="2502819" cy="2067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tangle 15"/>
            <p:cNvSpPr/>
            <p:nvPr/>
          </p:nvSpPr>
          <p:spPr>
            <a:xfrm>
              <a:off x="430610" y="980728"/>
              <a:ext cx="5354973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Pulse Train Time Structure</a:t>
              </a:r>
            </a:p>
            <a:p>
              <a:pPr algn="ctr"/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PITZ and 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EXFEL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run bunch trains with up to 600 (</a:t>
              </a:r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2700</a:t>
              </a:r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laser pulses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2766171" y="5287599"/>
              <a:ext cx="1745653" cy="1202789"/>
              <a:chOff x="2766171" y="5287599"/>
              <a:chExt cx="1745653" cy="1202789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4205" t="34146" r="3062" b="39759"/>
              <a:stretch/>
            </p:blipFill>
            <p:spPr>
              <a:xfrm>
                <a:off x="2766171" y="5287629"/>
                <a:ext cx="1484514" cy="1202759"/>
              </a:xfrm>
              <a:prstGeom prst="rect">
                <a:avLst/>
              </a:prstGeom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3216614" y="5287599"/>
                <a:ext cx="129521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Comb</a:t>
                </a:r>
                <a:endParaRPr lang="en-US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7" name="Rectangle 26"/>
          <p:cNvSpPr/>
          <p:nvPr/>
        </p:nvSpPr>
        <p:spPr>
          <a:xfrm>
            <a:off x="6096000" y="3966964"/>
            <a:ext cx="5979418" cy="259921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154563" y="4000872"/>
            <a:ext cx="5054005" cy="59511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Towards ultimately low emittance beams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3D ellipsoidal pulses (under development)</a:t>
            </a:r>
            <a:endParaRPr 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6168008" y="4528170"/>
            <a:ext cx="6004098" cy="247131"/>
          </a:xfrm>
        </p:spPr>
        <p:txBody>
          <a:bodyPr/>
          <a:lstStyle/>
          <a:p>
            <a:pPr marL="0" indent="0">
              <a:buNone/>
            </a:pP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Proof of principle demonstrated with IAP (JINR) system at PITZ (2016-2017)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" name="Picture 2" descr="N:\4groups\zn_pitz\sim\KRAS\conferences\2017\POFEval2017\XT_ELLA_meas.e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9191" y="5105483"/>
            <a:ext cx="1529314" cy="1155865"/>
          </a:xfrm>
          <a:prstGeom prst="rect">
            <a:avLst/>
          </a:prstGeom>
          <a:noFill/>
          <a:ln w="31750">
            <a:solidFill>
              <a:srgbClr val="FF0000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6168008" y="4727676"/>
            <a:ext cx="5549494" cy="3600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266700" algn="l"/>
              </a:tabLst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with </a:t>
            </a:r>
            <a:r>
              <a:rPr lang="en-US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simulated </a:t>
            </a:r>
            <a:r>
              <a:rPr lang="en-US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400" b="1" baseline="30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beam </a:t>
            </a:r>
            <a:r>
              <a:rPr lang="en-US" sz="1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shapes (500pC</a:t>
            </a:r>
            <a:r>
              <a:rPr lang="en-US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</a:t>
            </a:r>
            <a:r>
              <a:rPr lang="en-US" sz="1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similarity in shape</a:t>
            </a:r>
          </a:p>
          <a:p>
            <a:pPr marL="0" indent="0">
              <a:buNone/>
            </a:pPr>
            <a:endParaRPr lang="en-US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6168008" y="5117414"/>
            <a:ext cx="4037326" cy="1143934"/>
            <a:chOff x="13920933" y="11439245"/>
            <a:chExt cx="7609792" cy="1831729"/>
          </a:xfrm>
        </p:grpSpPr>
        <p:grpSp>
          <p:nvGrpSpPr>
            <p:cNvPr id="33" name="Group 32"/>
            <p:cNvGrpSpPr/>
            <p:nvPr/>
          </p:nvGrpSpPr>
          <p:grpSpPr>
            <a:xfrm>
              <a:off x="13920933" y="11442174"/>
              <a:ext cx="2438400" cy="1828800"/>
              <a:chOff x="31528349" y="16761630"/>
              <a:chExt cx="2438400" cy="1828800"/>
            </a:xfrm>
          </p:grpSpPr>
          <p:pic>
            <p:nvPicPr>
              <p:cNvPr id="40" name="Picture 4" descr="N:\4groups\zn_pitz\sim\KRAS\conferences\2017\POFEval2017\XT_G_simul.emf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528349" y="16761630"/>
                <a:ext cx="2438400" cy="1828800"/>
              </a:xfrm>
              <a:prstGeom prst="rect">
                <a:avLst/>
              </a:prstGeom>
              <a:noFill/>
              <a:ln w="31750">
                <a:solidFill>
                  <a:srgbClr val="00B05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" name="TextBox 40"/>
              <p:cNvSpPr txBox="1"/>
              <p:nvPr/>
            </p:nvSpPr>
            <p:spPr>
              <a:xfrm>
                <a:off x="31819913" y="16842929"/>
                <a:ext cx="2082447" cy="4510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00B050"/>
                    </a:solidFill>
                  </a:rPr>
                  <a:t>Gaussian laser</a:t>
                </a:r>
                <a:endParaRPr lang="de-DE" sz="1000" dirty="0">
                  <a:solidFill>
                    <a:srgbClr val="00B050"/>
                  </a:solidFill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6509467" y="11439245"/>
              <a:ext cx="2438400" cy="1828800"/>
              <a:chOff x="31471662" y="18694105"/>
              <a:chExt cx="2438400" cy="1828800"/>
            </a:xfrm>
          </p:grpSpPr>
          <p:pic>
            <p:nvPicPr>
              <p:cNvPr id="38" name="Picture 5" descr="N:\4groups\zn_pitz\sim\KRAS\conferences\2017\POFEval2017\XT_FT_simul.emf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471662" y="18694105"/>
                <a:ext cx="2438400" cy="1828800"/>
              </a:xfrm>
              <a:prstGeom prst="rect">
                <a:avLst/>
              </a:prstGeom>
              <a:noFill/>
              <a:ln w="31750">
                <a:solidFill>
                  <a:srgbClr val="0000FF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9" name="TextBox 38"/>
              <p:cNvSpPr txBox="1"/>
              <p:nvPr/>
            </p:nvSpPr>
            <p:spPr>
              <a:xfrm>
                <a:off x="31908422" y="18816782"/>
                <a:ext cx="1782745" cy="4510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</a:rPr>
                  <a:t>Flattop laser</a:t>
                </a:r>
                <a:endParaRPr lang="de-DE" sz="10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9092327" y="11439245"/>
              <a:ext cx="2438398" cy="1828800"/>
              <a:chOff x="12817068" y="15072016"/>
              <a:chExt cx="2438398" cy="1828800"/>
            </a:xfrm>
          </p:grpSpPr>
          <p:pic>
            <p:nvPicPr>
              <p:cNvPr id="36" name="Picture 3" descr="N:\4groups\zn_pitz\sim\KRAS\conferences\2017\POFEval2017\XT_ELLA_simul.emf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17068" y="15072016"/>
                <a:ext cx="2438398" cy="1828800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13042113" y="15156242"/>
                <a:ext cx="2156568" cy="4510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</a:rPr>
                  <a:t>Ellipsoidal laser</a:t>
                </a:r>
                <a:endParaRPr lang="de-DE" sz="10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6171806" y="6316509"/>
            <a:ext cx="4110382" cy="22589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  <a:tabLst>
                <a:tab pos="266700" algn="l"/>
              </a:tabLst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9263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0238" indent="-18097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Tx/>
              <a:buChar char="-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Details in 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J. Good et al., Proc. 38</a:t>
            </a:r>
            <a:r>
              <a:rPr lang="en-US" sz="11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FEL Conf., WEP006 (2017)</a:t>
            </a:r>
            <a:endParaRPr lang="en-US" sz="11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102849" y="6243014"/>
            <a:ext cx="19393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Measurement</a:t>
            </a:r>
            <a:endParaRPr lang="de-DE" sz="1500" b="1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418092" y="5918623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@</a:t>
            </a:r>
            <a:r>
              <a:rPr lang="en-US" sz="1000" dirty="0" smtClean="0"/>
              <a:t>EMSY1</a:t>
            </a:r>
            <a:endParaRPr lang="de-DE" sz="1100" dirty="0" err="1" smtClean="0"/>
          </a:p>
        </p:txBody>
      </p:sp>
      <p:sp>
        <p:nvSpPr>
          <p:cNvPr id="45" name="TextBox 44"/>
          <p:cNvSpPr txBox="1"/>
          <p:nvPr/>
        </p:nvSpPr>
        <p:spPr>
          <a:xfrm>
            <a:off x="10918059" y="5911220"/>
            <a:ext cx="927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@PST.Scr1</a:t>
            </a:r>
            <a:endParaRPr lang="de-DE" sz="1000" dirty="0" err="1" smtClean="0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09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9611"/>
            <a:ext cx="12192000" cy="451098"/>
          </a:xfrm>
        </p:spPr>
        <p:txBody>
          <a:bodyPr/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Photocathode in the gun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Cs</a:t>
            </a:r>
            <a:r>
              <a:rPr lang="en-US" sz="2800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endParaRPr lang="en-US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179199" y="909970"/>
            <a:ext cx="3566580" cy="5488322"/>
            <a:chOff x="179199" y="896401"/>
            <a:chExt cx="3566580" cy="5488322"/>
          </a:xfrm>
        </p:grpSpPr>
        <p:grpSp>
          <p:nvGrpSpPr>
            <p:cNvPr id="55" name="Group 54"/>
            <p:cNvGrpSpPr/>
            <p:nvPr/>
          </p:nvGrpSpPr>
          <p:grpSpPr>
            <a:xfrm>
              <a:off x="179199" y="896401"/>
              <a:ext cx="3566580" cy="5488322"/>
              <a:chOff x="179199" y="3350170"/>
              <a:chExt cx="3566580" cy="5488322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393476" y="3350170"/>
                <a:ext cx="3352303" cy="3231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800"/>
                  </a:lnSpc>
                </a:pPr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Visual inspection </a:t>
                </a:r>
              </a:p>
            </p:txBody>
          </p:sp>
          <p:pic>
            <p:nvPicPr>
              <p:cNvPr id="52" name="Picture 5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199" y="6263769"/>
                <a:ext cx="3540537" cy="2574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7" name="TextBox 56"/>
            <p:cNvSpPr txBox="1"/>
            <p:nvPr/>
          </p:nvSpPr>
          <p:spPr>
            <a:xfrm>
              <a:off x="1312619" y="5427133"/>
              <a:ext cx="17166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QE measurement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89105" y="1196752"/>
            <a:ext cx="2923549" cy="2552349"/>
            <a:chOff x="86644" y="1254256"/>
            <a:chExt cx="2923549" cy="2420511"/>
          </a:xfrm>
        </p:grpSpPr>
        <p:pic>
          <p:nvPicPr>
            <p:cNvPr id="10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86" r="67410"/>
            <a:stretch/>
          </p:blipFill>
          <p:spPr bwMode="auto">
            <a:xfrm>
              <a:off x="86644" y="1254256"/>
              <a:ext cx="1688082" cy="2420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611" t="9286" r="1541"/>
            <a:stretch/>
          </p:blipFill>
          <p:spPr bwMode="auto">
            <a:xfrm>
              <a:off x="1619543" y="1254256"/>
              <a:ext cx="1390650" cy="2420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TextBox 107"/>
            <p:cNvSpPr txBox="1"/>
            <p:nvPr/>
          </p:nvSpPr>
          <p:spPr>
            <a:xfrm>
              <a:off x="1159320" y="2309426"/>
              <a:ext cx="9204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QE map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3703834" y="837470"/>
            <a:ext cx="437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</a:t>
            </a:r>
            <a:r>
              <a:rPr lang="en-US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 produced at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DESY and INFN-LASA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QE: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5~15% @ 257 nm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 to 5 nC/single bunch possible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Vacuum level in the gun: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~10</a:t>
            </a:r>
            <a:r>
              <a:rPr lang="en-US" sz="16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-9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mbar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nominal operation (~6.5MW×650µs) dark current </a:t>
            </a:r>
            <a:r>
              <a:rPr lang="en-US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 100µA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(for different guns)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8112224" y="836712"/>
            <a:ext cx="3600400" cy="1979575"/>
            <a:chOff x="3587595" y="2386779"/>
            <a:chExt cx="3600400" cy="1979575"/>
          </a:xfrm>
        </p:grpSpPr>
        <p:sp>
          <p:nvSpPr>
            <p:cNvPr id="144" name="Rectangle 143"/>
            <p:cNvSpPr/>
            <p:nvPr/>
          </p:nvSpPr>
          <p:spPr>
            <a:xfrm>
              <a:off x="3587595" y="2386779"/>
              <a:ext cx="3398095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ts val="18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Dark current measurement</a:t>
              </a:r>
            </a:p>
          </p:txBody>
        </p:sp>
        <p:grpSp>
          <p:nvGrpSpPr>
            <p:cNvPr id="177" name="Group 176"/>
            <p:cNvGrpSpPr/>
            <p:nvPr/>
          </p:nvGrpSpPr>
          <p:grpSpPr>
            <a:xfrm>
              <a:off x="3927488" y="2629324"/>
              <a:ext cx="3260507" cy="1737030"/>
              <a:chOff x="7720162" y="1403938"/>
              <a:chExt cx="3260507" cy="1737030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7720162" y="1403938"/>
                <a:ext cx="3260507" cy="1737030"/>
                <a:chOff x="5347345" y="732545"/>
                <a:chExt cx="3939966" cy="2046843"/>
              </a:xfrm>
            </p:grpSpPr>
            <p:grpSp>
              <p:nvGrpSpPr>
                <p:cNvPr id="180" name="Group 179"/>
                <p:cNvGrpSpPr/>
                <p:nvPr/>
              </p:nvGrpSpPr>
              <p:grpSpPr>
                <a:xfrm>
                  <a:off x="5347345" y="732545"/>
                  <a:ext cx="3939966" cy="2046843"/>
                  <a:chOff x="5347345" y="732545"/>
                  <a:chExt cx="3939966" cy="2046843"/>
                </a:xfrm>
              </p:grpSpPr>
              <p:grpSp>
                <p:nvGrpSpPr>
                  <p:cNvPr id="182" name="Group 181"/>
                  <p:cNvGrpSpPr/>
                  <p:nvPr/>
                </p:nvGrpSpPr>
                <p:grpSpPr>
                  <a:xfrm>
                    <a:off x="5347345" y="836712"/>
                    <a:ext cx="3939966" cy="1942676"/>
                    <a:chOff x="5375920" y="678547"/>
                    <a:chExt cx="3939966" cy="1942676"/>
                  </a:xfrm>
                </p:grpSpPr>
                <p:grpSp>
                  <p:nvGrpSpPr>
                    <p:cNvPr id="186" name="Group 185"/>
                    <p:cNvGrpSpPr/>
                    <p:nvPr/>
                  </p:nvGrpSpPr>
                  <p:grpSpPr>
                    <a:xfrm>
                      <a:off x="5375920" y="678547"/>
                      <a:ext cx="1824558" cy="1784266"/>
                      <a:chOff x="6096000" y="1260328"/>
                      <a:chExt cx="1824558" cy="1784266"/>
                    </a:xfrm>
                  </p:grpSpPr>
                  <p:pic>
                    <p:nvPicPr>
                      <p:cNvPr id="190" name="Picture 14"/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4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702" t="9310" r="76118"/>
                      <a:stretch/>
                    </p:blipFill>
                    <p:spPr bwMode="auto">
                      <a:xfrm>
                        <a:off x="6096000" y="2060847"/>
                        <a:ext cx="1728192" cy="9837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191" name="Cube 190"/>
                      <p:cNvSpPr/>
                      <p:nvPr/>
                    </p:nvSpPr>
                    <p:spPr>
                      <a:xfrm>
                        <a:off x="7708751" y="2161431"/>
                        <a:ext cx="144016" cy="576064"/>
                      </a:xfrm>
                      <a:prstGeom prst="cube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  <a:ln w="9525">
                        <a:solidFill>
                          <a:schemeClr val="tx1"/>
                        </a:solidFill>
                      </a:ln>
                      <a:scene3d>
                        <a:camera prst="orthographicFront">
                          <a:rot lat="0" lon="0" rev="0"/>
                        </a:camera>
                        <a:lightRig rig="threePt" dir="t"/>
                      </a:scene3d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600" dirty="0" err="1" smtClean="0">
                          <a:solidFill>
                            <a:schemeClr val="tx1"/>
                          </a:solidFill>
                        </a:endParaRPr>
                      </a:p>
                    </p:txBody>
                  </p:sp>
                  <p:sp>
                    <p:nvSpPr>
                      <p:cNvPr id="192" name="TextBox 191"/>
                      <p:cNvSpPr txBox="1"/>
                      <p:nvPr/>
                    </p:nvSpPr>
                    <p:spPr>
                      <a:xfrm>
                        <a:off x="6527849" y="1674064"/>
                        <a:ext cx="1314872" cy="36267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a:t>YAG Screen</a:t>
                        </a:r>
                        <a:endPara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  <p:cxnSp>
                    <p:nvCxnSpPr>
                      <p:cNvPr id="193" name="Straight Connector 192"/>
                      <p:cNvCxnSpPr/>
                      <p:nvPr/>
                    </p:nvCxnSpPr>
                    <p:spPr>
                      <a:xfrm>
                        <a:off x="7920558" y="1260328"/>
                        <a:ext cx="0" cy="1216321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  <a:headEnd type="arrow"/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94" name="TextBox 193"/>
                      <p:cNvSpPr txBox="1"/>
                      <p:nvPr/>
                    </p:nvSpPr>
                    <p:spPr>
                      <a:xfrm>
                        <a:off x="6538841" y="1365956"/>
                        <a:ext cx="1290466" cy="36267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sym typeface="Wingdings" panose="05000000000000000000" pitchFamily="2" charset="2"/>
                          </a:rPr>
                          <a:t>Faraday cup</a:t>
                        </a:r>
                        <a:endPara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p:txBody>
                  </p:sp>
                </p:grpSp>
                <p:cxnSp>
                  <p:nvCxnSpPr>
                    <p:cNvPr id="187" name="Straight Connector 186"/>
                    <p:cNvCxnSpPr>
                      <a:stCxn id="191" idx="5"/>
                    </p:cNvCxnSpPr>
                    <p:nvPr/>
                  </p:nvCxnSpPr>
                  <p:spPr>
                    <a:xfrm flipV="1">
                      <a:off x="7132687" y="1252511"/>
                      <a:ext cx="543393" cy="597617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" name="Straight Connector 187"/>
                    <p:cNvCxnSpPr/>
                    <p:nvPr/>
                  </p:nvCxnSpPr>
                  <p:spPr>
                    <a:xfrm>
                      <a:off x="7132687" y="1839697"/>
                      <a:ext cx="543392" cy="781526"/>
                    </a:xfrm>
                    <a:prstGeom prst="lin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189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676078" y="1252511"/>
                      <a:ext cx="1639808" cy="136871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</p:grpSp>
              <p:sp>
                <p:nvSpPr>
                  <p:cNvPr id="183" name="TextBox 182"/>
                  <p:cNvSpPr txBox="1"/>
                  <p:nvPr/>
                </p:nvSpPr>
                <p:spPr>
                  <a:xfrm rot="16200000">
                    <a:off x="6813586" y="1067171"/>
                    <a:ext cx="1041168" cy="37191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insertable</a:t>
                    </a:r>
                  </a:p>
                </p:txBody>
              </p:sp>
              <p:cxnSp>
                <p:nvCxnSpPr>
                  <p:cNvPr id="184" name="Straight Connector 183"/>
                  <p:cNvCxnSpPr/>
                  <p:nvPr/>
                </p:nvCxnSpPr>
                <p:spPr>
                  <a:xfrm flipV="1">
                    <a:off x="6988671" y="1141891"/>
                    <a:ext cx="18744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5" name="Straight Connector 184"/>
                  <p:cNvCxnSpPr/>
                  <p:nvPr/>
                </p:nvCxnSpPr>
                <p:spPr>
                  <a:xfrm flipV="1">
                    <a:off x="6979146" y="1444872"/>
                    <a:ext cx="187449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1" name="TextBox 180"/>
                <p:cNvSpPr txBox="1"/>
                <p:nvPr/>
              </p:nvSpPr>
              <p:spPr>
                <a:xfrm>
                  <a:off x="7605512" y="1385081"/>
                  <a:ext cx="1630768" cy="59236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16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Dark current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lang="en-US" sz="1600" b="1" dirty="0" smtClean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on Screen</a:t>
                  </a:r>
                </a:p>
              </p:txBody>
            </p:sp>
          </p:grpSp>
          <p:sp>
            <p:nvSpPr>
              <p:cNvPr id="179" name="TextBox 178"/>
              <p:cNvSpPr txBox="1"/>
              <p:nvPr/>
            </p:nvSpPr>
            <p:spPr>
              <a:xfrm>
                <a:off x="8768322" y="2671031"/>
                <a:ext cx="7120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~0.8m</a:t>
                </a:r>
              </a:p>
            </p:txBody>
          </p:sp>
        </p:grpSp>
      </p:grpSp>
      <p:sp>
        <p:nvSpPr>
          <p:cNvPr id="83" name="Rectangle 82"/>
          <p:cNvSpPr/>
          <p:nvPr/>
        </p:nvSpPr>
        <p:spPr>
          <a:xfrm>
            <a:off x="179199" y="945594"/>
            <a:ext cx="3494071" cy="557975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2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4" t="4642" r="8413"/>
          <a:stretch/>
        </p:blipFill>
        <p:spPr>
          <a:xfrm>
            <a:off x="3813493" y="3144081"/>
            <a:ext cx="5202936" cy="3346704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4198526" y="2882507"/>
            <a:ext cx="4941532" cy="2518481"/>
            <a:chOff x="4198526" y="2882507"/>
            <a:chExt cx="4941532" cy="2518481"/>
          </a:xfrm>
        </p:grpSpPr>
        <p:grpSp>
          <p:nvGrpSpPr>
            <p:cNvPr id="54" name="Group 53"/>
            <p:cNvGrpSpPr/>
            <p:nvPr/>
          </p:nvGrpSpPr>
          <p:grpSpPr>
            <a:xfrm>
              <a:off x="7967621" y="3080284"/>
              <a:ext cx="1172437" cy="2320704"/>
              <a:chOff x="10656149" y="971074"/>
              <a:chExt cx="1172437" cy="2320704"/>
            </a:xfrm>
          </p:grpSpPr>
          <p:grpSp>
            <p:nvGrpSpPr>
              <p:cNvPr id="59" name="Group 58"/>
              <p:cNvGrpSpPr/>
              <p:nvPr/>
            </p:nvGrpSpPr>
            <p:grpSpPr>
              <a:xfrm>
                <a:off x="10656149" y="1679431"/>
                <a:ext cx="1172437" cy="1612347"/>
                <a:chOff x="4831145" y="2162927"/>
                <a:chExt cx="1477677" cy="2113619"/>
              </a:xfrm>
            </p:grpSpPr>
            <p:cxnSp>
              <p:nvCxnSpPr>
                <p:cNvPr id="61" name="Straight Connector 60"/>
                <p:cNvCxnSpPr/>
                <p:nvPr/>
              </p:nvCxnSpPr>
              <p:spPr>
                <a:xfrm>
                  <a:off x="5059503" y="2162927"/>
                  <a:ext cx="0" cy="485098"/>
                </a:xfrm>
                <a:prstGeom prst="line">
                  <a:avLst/>
                </a:prstGeom>
                <a:ln w="25400">
                  <a:solidFill>
                    <a:srgbClr val="FF00FF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2" name="TextBox 61"/>
                <p:cNvSpPr txBox="1"/>
                <p:nvPr/>
              </p:nvSpPr>
              <p:spPr>
                <a:xfrm>
                  <a:off x="5013394" y="2209628"/>
                  <a:ext cx="1295428" cy="4034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rgbClr val="FF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~ 1 month</a:t>
                  </a:r>
                </a:p>
              </p:txBody>
            </p:sp>
            <p:cxnSp>
              <p:nvCxnSpPr>
                <p:cNvPr id="65" name="Straight Connector 64"/>
                <p:cNvCxnSpPr/>
                <p:nvPr/>
              </p:nvCxnSpPr>
              <p:spPr>
                <a:xfrm>
                  <a:off x="4980753" y="2400823"/>
                  <a:ext cx="0" cy="1875723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TextBox 65"/>
                <p:cNvSpPr txBox="1"/>
                <p:nvPr/>
              </p:nvSpPr>
              <p:spPr>
                <a:xfrm>
                  <a:off x="4831145" y="3049390"/>
                  <a:ext cx="1347097" cy="4034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400" b="1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~ 4 months</a:t>
                  </a:r>
                </a:p>
              </p:txBody>
            </p:sp>
          </p:grpSp>
          <p:sp>
            <p:nvSpPr>
              <p:cNvPr id="60" name="Rectangle 59"/>
              <p:cNvSpPr/>
              <p:nvPr/>
            </p:nvSpPr>
            <p:spPr>
              <a:xfrm>
                <a:off x="10727228" y="971074"/>
                <a:ext cx="769372" cy="8964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 err="1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4198526" y="2882507"/>
              <a:ext cx="492029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800"/>
                </a:lnSpc>
                <a:spcAft>
                  <a:spcPts val="600"/>
                </a:spcAft>
              </a:pPr>
              <a:r>
                <a:rPr lang="en-US" sz="15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Max. dark current vs. RF power during gun conditioning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5" r="8283"/>
          <a:stretch/>
        </p:blipFill>
        <p:spPr>
          <a:xfrm>
            <a:off x="8975583" y="3140968"/>
            <a:ext cx="3175006" cy="2573584"/>
          </a:xfrm>
          <a:prstGeom prst="rect">
            <a:avLst/>
          </a:prstGeom>
        </p:spPr>
      </p:pic>
      <p:cxnSp>
        <p:nvCxnSpPr>
          <p:cNvPr id="67" name="Straight Connector 66"/>
          <p:cNvCxnSpPr/>
          <p:nvPr/>
        </p:nvCxnSpPr>
        <p:spPr>
          <a:xfrm>
            <a:off x="9885864" y="3391375"/>
            <a:ext cx="1682744" cy="1188427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/>
          <p:cNvGrpSpPr/>
          <p:nvPr/>
        </p:nvGrpSpPr>
        <p:grpSpPr>
          <a:xfrm>
            <a:off x="9192344" y="4383397"/>
            <a:ext cx="2968878" cy="1998767"/>
            <a:chOff x="9192344" y="4483726"/>
            <a:chExt cx="2968878" cy="1998767"/>
          </a:xfrm>
        </p:grpSpPr>
        <p:pic>
          <p:nvPicPr>
            <p:cNvPr id="69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92344" y="5801686"/>
              <a:ext cx="2968878" cy="6808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TextBox 69"/>
            <p:cNvSpPr txBox="1"/>
            <p:nvPr/>
          </p:nvSpPr>
          <p:spPr>
            <a:xfrm>
              <a:off x="9965514" y="4483726"/>
              <a:ext cx="9496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Mathematica1"/>
                </a:rPr>
                <a:t> </a:t>
              </a:r>
              <a:r>
                <a:rPr lang="en-US" b="1" dirty="0" smtClean="0">
                  <a:solidFill>
                    <a:srgbClr val="FF0000"/>
                  </a:solidFill>
                  <a:latin typeface="Arial"/>
                  <a:cs typeface="Arial"/>
                </a:rPr>
                <a:t>≈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92</a:t>
              </a:r>
            </a:p>
          </p:txBody>
        </p:sp>
      </p:grpSp>
      <p:sp>
        <p:nvSpPr>
          <p:cNvPr id="71" name="Rectangle 70"/>
          <p:cNvSpPr/>
          <p:nvPr/>
        </p:nvSpPr>
        <p:spPr>
          <a:xfrm>
            <a:off x="3797993" y="2925436"/>
            <a:ext cx="8363229" cy="3599908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92344" y="6206934"/>
            <a:ext cx="2311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current [A], E: field [V/m]</a:t>
            </a:r>
          </a:p>
        </p:txBody>
      </p:sp>
    </p:spTree>
    <p:extLst>
      <p:ext uri="{BB962C8B-B14F-4D97-AF65-F5344CB8AC3E}">
        <p14:creationId xmlns:p14="http://schemas.microsoft.com/office/powerpoint/2010/main" val="226233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0" y="127265"/>
            <a:ext cx="12192000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Points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European-XFEL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FLASH &amp; PITZ</a:t>
            </a:r>
          </a:p>
          <a:p>
            <a:pPr algn="ctr"/>
            <a:endParaRPr lang="en-US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173341" y="6488300"/>
            <a:ext cx="454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cathode drive laser intensity </a:t>
            </a:r>
          </a:p>
        </p:txBody>
      </p:sp>
      <p:grpSp>
        <p:nvGrpSpPr>
          <p:cNvPr id="164" name="Group 163"/>
          <p:cNvGrpSpPr/>
          <p:nvPr/>
        </p:nvGrpSpPr>
        <p:grpSpPr>
          <a:xfrm>
            <a:off x="335356" y="1009304"/>
            <a:ext cx="3456385" cy="3907076"/>
            <a:chOff x="5256817" y="1131840"/>
            <a:chExt cx="1771753" cy="3111411"/>
          </a:xfrm>
        </p:grpSpPr>
        <p:sp>
          <p:nvSpPr>
            <p:cNvPr id="165" name="TextBox 164"/>
            <p:cNvSpPr txBox="1"/>
            <p:nvPr/>
          </p:nvSpPr>
          <p:spPr>
            <a:xfrm>
              <a:off x="5274699" y="1213996"/>
              <a:ext cx="1753871" cy="20588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At European-XFEL and  </a:t>
              </a:r>
            </a:p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  FLASH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working points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, the </a:t>
              </a:r>
            </a:p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  b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eam extraction at cathode 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strongly influenced by space-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charge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effects</a:t>
              </a:r>
            </a:p>
            <a:p>
              <a:endPara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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Best emittance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measured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at </a:t>
              </a:r>
            </a:p>
            <a:p>
              <a:r>
                <a:rPr lang="en-US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  the working points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, e.g.  for </a:t>
              </a:r>
            </a:p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</a:t>
              </a:r>
              <a:r>
                <a:rPr lang="en-US" b="1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Wingdings" panose="05000000000000000000" pitchFamily="2" charset="2"/>
                </a:rPr>
                <a:t>   1nC beam at European-XFEL </a:t>
              </a:r>
              <a:endPara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5256817" y="1131840"/>
              <a:ext cx="1734661" cy="311141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597039" y="3722051"/>
                <a:ext cx="2579168" cy="1147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𝛆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𝐱</m:t>
                          </m:r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𝐧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𝟕𝟐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𝐦𝐦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𝐦𝐫𝐚𝐝</m:t>
                      </m:r>
                    </m:oMath>
                  </m:oMathPara>
                </a14:m>
                <a:endParaRPr lang="en-US" sz="1600" b="1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1" i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𝛆</m:t>
                          </m:r>
                        </m:e>
                        <m:sub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𝐲</m:t>
                          </m:r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sz="1600" b="1" i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𝐧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sz="1600" b="1" i="0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  <m:r>
                        <a:rPr lang="en-US" sz="1600" b="1" i="0">
                          <a:solidFill>
                            <a:schemeClr val="tx1"/>
                          </a:solidFill>
                          <a:latin typeface="Cambria Math"/>
                        </a:rPr>
                        <m:t>.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𝟔𝟎</m:t>
                      </m:r>
                      <m:r>
                        <a:rPr lang="en-US" sz="1600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1" i="0">
                          <a:solidFill>
                            <a:schemeClr val="tx1"/>
                          </a:solidFill>
                          <a:latin typeface="Cambria Math"/>
                        </a:rPr>
                        <m:t>𝐦𝐦</m:t>
                      </m:r>
                      <m:r>
                        <a:rPr lang="en-US" sz="1600" b="1" i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sz="1600" b="1" i="0">
                          <a:solidFill>
                            <a:schemeClr val="tx1"/>
                          </a:solidFill>
                          <a:latin typeface="Cambria Math"/>
                        </a:rPr>
                        <m:t>𝐦𝐫𝐚𝐝</m:t>
                      </m:r>
                    </m:oMath>
                  </m:oMathPara>
                </a14:m>
                <a:endParaRPr lang="en-US" sz="1600" b="1" i="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1600" b="1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6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𝛆</m:t>
                              </m:r>
                            </m:e>
                            <m:sub>
                              <m:r>
                                <a:rPr lang="en-US" sz="16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𝐱</m:t>
                              </m:r>
                              <m:r>
                                <a:rPr lang="en-US" sz="16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1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1">
                                  <a:latin typeface="Cambria Math"/>
                                  <a:ea typeface="Cambria Math"/>
                                </a:rPr>
                                <m:t>𝛆</m:t>
                              </m:r>
                            </m:e>
                            <m:sub>
                              <m:r>
                                <a:rPr lang="en-US" sz="1600" b="1">
                                  <a:latin typeface="Cambria Math"/>
                                  <a:ea typeface="Cambria Math"/>
                                </a:rPr>
                                <m:t>𝐲</m:t>
                              </m:r>
                              <m:r>
                                <a:rPr lang="en-US" sz="1600" b="1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r>
                                <a:rPr lang="en-US" sz="1600" b="1">
                                  <a:latin typeface="Cambria Math"/>
                                  <a:ea typeface="Cambria Math"/>
                                </a:rPr>
                                <m:t>𝐧</m:t>
                              </m:r>
                            </m:sub>
                          </m:sSub>
                        </m:e>
                      </m:rad>
                      <m:r>
                        <a:rPr lang="en-US" sz="1600" b="1" i="1">
                          <a:latin typeface="Cambria Math"/>
                          <a:ea typeface="Cambria Math"/>
                        </a:rPr>
                        <m:t>≈</m:t>
                      </m:r>
                      <m:r>
                        <m:rPr>
                          <m:nor/>
                        </m:rP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0.66 </m:t>
                      </m:r>
                      <m:r>
                        <m:rPr>
                          <m:nor/>
                        </m:rP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  <m:r>
                        <m:rPr>
                          <m:nor/>
                        </m:rP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mrad</m:t>
                      </m:r>
                    </m:oMath>
                  </m:oMathPara>
                </a14:m>
                <a:endParaRPr lang="en-US" sz="16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039" y="3722051"/>
                <a:ext cx="2579168" cy="114710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5" name="Picture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726" y="3022001"/>
            <a:ext cx="3611880" cy="30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" name="Oval 116"/>
          <p:cNvSpPr/>
          <p:nvPr/>
        </p:nvSpPr>
        <p:spPr>
          <a:xfrm>
            <a:off x="9447631" y="3985289"/>
            <a:ext cx="152051" cy="13552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118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06" t="16533"/>
          <a:stretch/>
        </p:blipFill>
        <p:spPr bwMode="auto">
          <a:xfrm>
            <a:off x="9610569" y="4021518"/>
            <a:ext cx="755749" cy="59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9" name="Rectangle 118"/>
          <p:cNvSpPr/>
          <p:nvPr/>
        </p:nvSpPr>
        <p:spPr>
          <a:xfrm rot="1423431">
            <a:off x="9357478" y="4413292"/>
            <a:ext cx="898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320pC</a:t>
            </a:r>
            <a:endParaRPr lang="en-US" sz="2000" b="1" dirty="0"/>
          </a:p>
        </p:txBody>
      </p:sp>
      <p:sp>
        <p:nvSpPr>
          <p:cNvPr id="120" name="Left Brace 119"/>
          <p:cNvSpPr/>
          <p:nvPr/>
        </p:nvSpPr>
        <p:spPr>
          <a:xfrm rot="16200000">
            <a:off x="8369394" y="4049878"/>
            <a:ext cx="174211" cy="4896544"/>
          </a:xfrm>
          <a:prstGeom prst="leftBrace">
            <a:avLst>
              <a:gd name="adj1" fmla="val 212644"/>
              <a:gd name="adj2" fmla="val 4684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/>
          <p:cNvGrpSpPr/>
          <p:nvPr/>
        </p:nvGrpSpPr>
        <p:grpSpPr>
          <a:xfrm>
            <a:off x="8071748" y="3192622"/>
            <a:ext cx="553760" cy="3013787"/>
            <a:chOff x="8024450" y="3382795"/>
            <a:chExt cx="553760" cy="3013787"/>
          </a:xfrm>
        </p:grpSpPr>
        <p:sp>
          <p:nvSpPr>
            <p:cNvPr id="125" name="TextBox 124"/>
            <p:cNvSpPr txBox="1"/>
            <p:nvPr/>
          </p:nvSpPr>
          <p:spPr>
            <a:xfrm>
              <a:off x="8034407" y="3382795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8024450" y="4909636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9095152" y="6145316"/>
            <a:ext cx="2516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pulse energy [µJ]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8406713" y="5961835"/>
            <a:ext cx="378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0          0.02       0.04        0.06        0.08 </a:t>
            </a:r>
          </a:p>
        </p:txBody>
      </p:sp>
      <p:pic>
        <p:nvPicPr>
          <p:cNvPr id="152" name="Picture 4"/>
          <p:cNvPicPr>
            <a:picLocks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t="2581" r="2571" b="7919"/>
          <a:stretch/>
        </p:blipFill>
        <p:spPr bwMode="auto">
          <a:xfrm>
            <a:off x="4423065" y="3069299"/>
            <a:ext cx="3564043" cy="297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3" name="Straight Connector 152"/>
          <p:cNvCxnSpPr/>
          <p:nvPr/>
        </p:nvCxnSpPr>
        <p:spPr>
          <a:xfrm flipV="1">
            <a:off x="4507236" y="3192622"/>
            <a:ext cx="1207284" cy="267874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5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239" y="4055794"/>
            <a:ext cx="1406857" cy="100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6" name="Rectangle 155"/>
          <p:cNvSpPr/>
          <p:nvPr/>
        </p:nvSpPr>
        <p:spPr>
          <a:xfrm rot="1546093">
            <a:off x="5523362" y="4825115"/>
            <a:ext cx="777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1nC</a:t>
            </a:r>
            <a:endParaRPr lang="en-US" sz="2000" b="1" dirty="0"/>
          </a:p>
        </p:txBody>
      </p:sp>
      <p:sp>
        <p:nvSpPr>
          <p:cNvPr id="158" name="TextBox 157"/>
          <p:cNvSpPr txBox="1"/>
          <p:nvPr/>
        </p:nvSpPr>
        <p:spPr>
          <a:xfrm>
            <a:off x="4298807" y="5919066"/>
            <a:ext cx="404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0    0.5    1.0    1.5    2.0    2.5    3.0    3.5   4.0 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448685" y="6126266"/>
            <a:ext cx="1342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Qbunch [nC]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4029217" y="2817377"/>
            <a:ext cx="441146" cy="153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4030202" y="4237995"/>
            <a:ext cx="441146" cy="1906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</a:p>
          <a:p>
            <a:pPr algn="r">
              <a:lnSpc>
                <a:spcPts val="29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Oval 166"/>
          <p:cNvSpPr/>
          <p:nvPr/>
        </p:nvSpPr>
        <p:spPr>
          <a:xfrm>
            <a:off x="5392595" y="4093979"/>
            <a:ext cx="152051" cy="13552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 rot="16200000">
            <a:off x="2425065" y="4238491"/>
            <a:ext cx="2927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 [nC], emitted bunch charge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8587372" y="3069299"/>
            <a:ext cx="893004" cy="200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10015653" y="3198716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sp>
        <p:nvSpPr>
          <p:cNvPr id="172" name="TextBox 171"/>
          <p:cNvSpPr txBox="1"/>
          <p:nvPr/>
        </p:nvSpPr>
        <p:spPr>
          <a:xfrm>
            <a:off x="6407672" y="316567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graphicFrame>
        <p:nvGraphicFramePr>
          <p:cNvPr id="173" name="Table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7241093"/>
              </p:ext>
            </p:extLst>
          </p:nvPr>
        </p:nvGraphicFramePr>
        <p:xfrm>
          <a:off x="3970367" y="675862"/>
          <a:ext cx="8128080" cy="407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4073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" name="Table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041330"/>
              </p:ext>
            </p:extLst>
          </p:nvPr>
        </p:nvGraphicFramePr>
        <p:xfrm>
          <a:off x="4005526" y="2703294"/>
          <a:ext cx="81280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RF@~6.5MW×650µs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RF@~4.8MW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×600µs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540203"/>
            <a:ext cx="8197846" cy="216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62158" y="497938"/>
            <a:ext cx="72224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1nC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European XFEL, PITZ                     ~320pC  FLASH, PITZ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27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oup 193"/>
          <p:cNvGrpSpPr/>
          <p:nvPr/>
        </p:nvGrpSpPr>
        <p:grpSpPr>
          <a:xfrm>
            <a:off x="3530" y="1014961"/>
            <a:ext cx="3985550" cy="5038518"/>
            <a:chOff x="6819973" y="697574"/>
            <a:chExt cx="5421332" cy="6012691"/>
          </a:xfrm>
        </p:grpSpPr>
        <p:grpSp>
          <p:nvGrpSpPr>
            <p:cNvPr id="195" name="Group 194"/>
            <p:cNvGrpSpPr/>
            <p:nvPr/>
          </p:nvGrpSpPr>
          <p:grpSpPr>
            <a:xfrm>
              <a:off x="6874440" y="1282408"/>
              <a:ext cx="5067300" cy="3474630"/>
              <a:chOff x="6874440" y="2255956"/>
              <a:chExt cx="5067300" cy="3474630"/>
            </a:xfrm>
          </p:grpSpPr>
          <p:pic>
            <p:nvPicPr>
              <p:cNvPr id="209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4440" y="2255956"/>
                <a:ext cx="5067300" cy="3474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0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2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5476">
                <a:off x="7824191" y="2530247"/>
                <a:ext cx="916379" cy="5559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pic>
          <p:nvPicPr>
            <p:cNvPr id="196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10473" y="1877421"/>
              <a:ext cx="692398" cy="569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7" name="TextBox 196"/>
            <p:cNvSpPr txBox="1"/>
            <p:nvPr/>
          </p:nvSpPr>
          <p:spPr>
            <a:xfrm>
              <a:off x="9663989" y="1097094"/>
              <a:ext cx="1667686" cy="40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en-US" sz="16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rms</a:t>
              </a: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0.4mm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9764362" y="1940894"/>
              <a:ext cx="1663292" cy="40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en-US" sz="16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rms</a:t>
              </a:r>
              <a:r>
                <a:rPr lang="en-US" sz="1600" dirty="0" smtClean="0">
                  <a:latin typeface="Arial"/>
                  <a:cs typeface="Arial"/>
                </a:rPr>
                <a:t>≈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0.3mm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 rot="20472222">
              <a:off x="8925891" y="1703044"/>
              <a:ext cx="1476197" cy="40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measured</a:t>
              </a: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10516248" y="704282"/>
              <a:ext cx="1725057" cy="40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simulated</a:t>
              </a: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9723024" y="2675316"/>
              <a:ext cx="1754420" cy="404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σ</a:t>
              </a:r>
              <a:r>
                <a:rPr lang="en-US" sz="1600" b="1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rms</a:t>
              </a:r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=0.3mm</a:t>
              </a:r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6900354" y="697574"/>
              <a:ext cx="5067301" cy="6012691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 err="1" smtClean="0">
                <a:solidFill>
                  <a:schemeClr val="tx1"/>
                </a:solidFill>
              </a:endParaRPr>
            </a:p>
          </p:txBody>
        </p:sp>
        <p:pic>
          <p:nvPicPr>
            <p:cNvPr id="204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0" t="4587" r="5729"/>
            <a:stretch/>
          </p:blipFill>
          <p:spPr bwMode="auto">
            <a:xfrm>
              <a:off x="11161125" y="1004700"/>
              <a:ext cx="762885" cy="6258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" name="Picture 6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70" t="4587" r="5729"/>
            <a:stretch/>
          </p:blipFill>
          <p:spPr bwMode="auto">
            <a:xfrm>
              <a:off x="11213205" y="2649660"/>
              <a:ext cx="648287" cy="554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" name="TextBox 205"/>
            <p:cNvSpPr txBox="1"/>
            <p:nvPr/>
          </p:nvSpPr>
          <p:spPr>
            <a:xfrm>
              <a:off x="11093901" y="1160404"/>
              <a:ext cx="715260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Uniform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1114455" y="2748856"/>
              <a:ext cx="66877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Uniform</a:t>
              </a: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11221081" y="2004401"/>
              <a:ext cx="484427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C+H</a:t>
              </a: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6819973" y="775670"/>
              <a:ext cx="3618537" cy="440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Charge vs. Laser Energy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35880" y="4745230"/>
            <a:ext cx="35520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Core(C)+Halo(H) model:</a:t>
            </a:r>
          </a:p>
          <a:p>
            <a:pPr marL="182880" indent="-182880">
              <a:buFont typeface="Wingdings"/>
              <a:buChar char="à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fits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Gaussian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temporal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distribution (see backup slide)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880" indent="-182880">
              <a:buFont typeface="Wingdings"/>
              <a:buChar char="à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but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not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for </a:t>
            </a:r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flattop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case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" name="Rectangle 211"/>
          <p:cNvSpPr/>
          <p:nvPr/>
        </p:nvSpPr>
        <p:spPr>
          <a:xfrm>
            <a:off x="267184" y="6186823"/>
            <a:ext cx="2425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NIM A 871, 97-104 (2017)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" name="Titel 1"/>
          <p:cNvSpPr txBox="1">
            <a:spLocks/>
          </p:cNvSpPr>
          <p:nvPr/>
        </p:nvSpPr>
        <p:spPr>
          <a:xfrm>
            <a:off x="0" y="116632"/>
            <a:ext cx="12192000" cy="3515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Operation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Discrepancies of Emitted </a:t>
            </a:r>
            <a:r>
              <a:rPr lang="en-US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harge </a:t>
            </a:r>
            <a:r>
              <a:rPr lang="en-US" sz="28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simulation vs. measurement</a:t>
            </a:r>
            <a:endParaRPr lang="en-US" sz="28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7970">
            <a:off x="330149" y="2006362"/>
            <a:ext cx="974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E-XFEL </a:t>
            </a:r>
          </a:p>
          <a:p>
            <a:pPr algn="ctr"/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</a:p>
        </p:txBody>
      </p:sp>
      <p:sp>
        <p:nvSpPr>
          <p:cNvPr id="2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1464" y="6554528"/>
            <a:ext cx="9469052" cy="186841"/>
          </a:xfrm>
        </p:spPr>
        <p:txBody>
          <a:bodyPr/>
          <a:lstStyle/>
          <a:p>
            <a:r>
              <a:rPr lang="en-US" dirty="0" smtClean="0"/>
              <a:t>| The 5</a:t>
            </a:r>
            <a:r>
              <a:rPr lang="en-US" baseline="30000" dirty="0" smtClean="0"/>
              <a:t>th</a:t>
            </a:r>
            <a:r>
              <a:rPr lang="en-US" dirty="0" smtClean="0"/>
              <a:t> Photocathode Physics for Photoinjectors (P3)  | Santa Fe </a:t>
            </a:r>
            <a:r>
              <a:rPr lang="en-US" dirty="0" smtClean="0">
                <a:cs typeface="Arial"/>
              </a:rPr>
              <a:t>• NM USA </a:t>
            </a:r>
            <a:r>
              <a:rPr lang="en-US" dirty="0" smtClean="0"/>
              <a:t>| Dr. Ye Chen  | 15-17.10.2018</a:t>
            </a:r>
            <a:endParaRPr lang="en-US" dirty="0"/>
          </a:p>
        </p:txBody>
      </p:sp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81388"/>
              </p:ext>
            </p:extLst>
          </p:nvPr>
        </p:nvGraphicFramePr>
        <p:xfrm>
          <a:off x="3970367" y="675862"/>
          <a:ext cx="8128080" cy="407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4073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4" name="TextBox 93"/>
          <p:cNvSpPr txBox="1"/>
          <p:nvPr/>
        </p:nvSpPr>
        <p:spPr>
          <a:xfrm>
            <a:off x="6173341" y="6488300"/>
            <a:ext cx="454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cathode drive laser intensity </a:t>
            </a:r>
          </a:p>
        </p:txBody>
      </p:sp>
      <p:pic>
        <p:nvPicPr>
          <p:cNvPr id="95" name="Picture 3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1726" y="3022001"/>
            <a:ext cx="3611880" cy="3021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" name="Oval 95"/>
          <p:cNvSpPr/>
          <p:nvPr/>
        </p:nvSpPr>
        <p:spPr>
          <a:xfrm>
            <a:off x="9447631" y="3985289"/>
            <a:ext cx="152051" cy="135522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97" name="Picture 5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06" t="16533"/>
          <a:stretch/>
        </p:blipFill>
        <p:spPr bwMode="auto">
          <a:xfrm>
            <a:off x="9610569" y="4021518"/>
            <a:ext cx="755749" cy="59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8" name="Rectangle 97"/>
          <p:cNvSpPr/>
          <p:nvPr/>
        </p:nvSpPr>
        <p:spPr>
          <a:xfrm rot="1423431">
            <a:off x="9357478" y="4413292"/>
            <a:ext cx="8980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320pC</a:t>
            </a:r>
            <a:endParaRPr lang="en-US" sz="2000" b="1" dirty="0"/>
          </a:p>
        </p:txBody>
      </p:sp>
      <p:sp>
        <p:nvSpPr>
          <p:cNvPr id="99" name="Left Brace 98"/>
          <p:cNvSpPr/>
          <p:nvPr/>
        </p:nvSpPr>
        <p:spPr>
          <a:xfrm rot="16200000">
            <a:off x="8369394" y="4049878"/>
            <a:ext cx="174211" cy="4896544"/>
          </a:xfrm>
          <a:prstGeom prst="leftBrace">
            <a:avLst>
              <a:gd name="adj1" fmla="val 212644"/>
              <a:gd name="adj2" fmla="val 4684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/>
          <p:cNvGrpSpPr/>
          <p:nvPr/>
        </p:nvGrpSpPr>
        <p:grpSpPr>
          <a:xfrm>
            <a:off x="8071748" y="3192622"/>
            <a:ext cx="553760" cy="3013787"/>
            <a:chOff x="8024450" y="3382795"/>
            <a:chExt cx="553760" cy="3013787"/>
          </a:xfrm>
        </p:grpSpPr>
        <p:sp>
          <p:nvSpPr>
            <p:cNvPr id="101" name="TextBox 100"/>
            <p:cNvSpPr txBox="1"/>
            <p:nvPr/>
          </p:nvSpPr>
          <p:spPr>
            <a:xfrm>
              <a:off x="8034407" y="3382795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0.25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024450" y="4909636"/>
              <a:ext cx="543803" cy="1486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0.10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0.05</a:t>
              </a:r>
            </a:p>
            <a:p>
              <a:pPr algn="r">
                <a:lnSpc>
                  <a:spcPts val="1200"/>
                </a:lnSpc>
              </a:pPr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r">
                <a:lnSpc>
                  <a:spcPts val="1200"/>
                </a:lnSpc>
              </a:pPr>
              <a:r>
                <a:rPr lang="en-US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0.00</a:t>
              </a:r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9095152" y="6145316"/>
            <a:ext cx="2516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Laser pulse energy [µJ]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406713" y="5961835"/>
            <a:ext cx="37852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0          0.02       0.04        0.06        0.08 </a:t>
            </a:r>
          </a:p>
        </p:txBody>
      </p:sp>
      <p:pic>
        <p:nvPicPr>
          <p:cNvPr id="105" name="Picture 4"/>
          <p:cNvPicPr>
            <a:picLocks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6" t="2581" r="2571" b="7919"/>
          <a:stretch/>
        </p:blipFill>
        <p:spPr bwMode="auto">
          <a:xfrm>
            <a:off x="4423065" y="3069299"/>
            <a:ext cx="3564043" cy="2974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6" name="Straight Connector 105"/>
          <p:cNvCxnSpPr/>
          <p:nvPr/>
        </p:nvCxnSpPr>
        <p:spPr>
          <a:xfrm flipV="1">
            <a:off x="4507236" y="3192622"/>
            <a:ext cx="1207284" cy="2678740"/>
          </a:xfrm>
          <a:prstGeom prst="line">
            <a:avLst/>
          </a:prstGeom>
          <a:ln w="317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239" y="4055794"/>
            <a:ext cx="1406857" cy="100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8" name="Rectangle 107"/>
          <p:cNvSpPr/>
          <p:nvPr/>
        </p:nvSpPr>
        <p:spPr>
          <a:xfrm rot="1546093">
            <a:off x="5523362" y="4825115"/>
            <a:ext cx="7776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1nC</a:t>
            </a:r>
            <a:endParaRPr lang="en-US" sz="20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4298807" y="5919066"/>
            <a:ext cx="40448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0    0.5    1.0    1.5    2.0    2.5    3.0    3.5   4.0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448685" y="6126266"/>
            <a:ext cx="1342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Qbunch [nC]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29217" y="2817377"/>
            <a:ext cx="441146" cy="15350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030202" y="4237995"/>
            <a:ext cx="441146" cy="1906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</a:p>
          <a:p>
            <a:pPr algn="r">
              <a:lnSpc>
                <a:spcPts val="2900"/>
              </a:lnSpc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</a:p>
          <a:p>
            <a:pPr algn="r">
              <a:lnSpc>
                <a:spcPts val="2900"/>
              </a:lnSpc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5392595" y="4093979"/>
            <a:ext cx="152051" cy="135522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 rot="16200000">
            <a:off x="2425065" y="4238491"/>
            <a:ext cx="29271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 [nC], emitted bunch charge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8587372" y="3069299"/>
            <a:ext cx="893004" cy="20050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0015653" y="3198716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6407672" y="316567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</a:p>
        </p:txBody>
      </p:sp>
      <p:graphicFrame>
        <p:nvGraphicFramePr>
          <p:cNvPr id="118" name="Table 1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81388"/>
              </p:ext>
            </p:extLst>
          </p:nvPr>
        </p:nvGraphicFramePr>
        <p:xfrm>
          <a:off x="3970367" y="675862"/>
          <a:ext cx="8128080" cy="407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4073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Wingdings" panose="05000000000000000000" pitchFamily="2" charset="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9" name="Table 1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898574"/>
              </p:ext>
            </p:extLst>
          </p:nvPr>
        </p:nvGraphicFramePr>
        <p:xfrm>
          <a:off x="4005526" y="2703294"/>
          <a:ext cx="812808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40"/>
                <a:gridCol w="4064040"/>
              </a:tblGrid>
              <a:tr h="2160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RF@~6.5MW×650µs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 RF@~4.8MW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×600µs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1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760" y="540203"/>
            <a:ext cx="8197846" cy="216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4562158" y="497938"/>
            <a:ext cx="722247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1nC </a:t>
            </a: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European XFEL, PITZ                     ~320pC  FLASH, PITZ</a:t>
            </a:r>
            <a:endParaRPr lang="en-US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7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Y_PowerPoint_16x9_en">
  <a:themeElements>
    <a:clrScheme name="Benutzerdefiniert 63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DESY_PowerPoint_16x9_en.potx" id="{14073260-8C2D-4AB2-A81C-2042420C348F}" vid="{AD62EC48-8461-453D-92FA-1EE04F54074A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3705</Words>
  <Application>Microsoft Office PowerPoint</Application>
  <PresentationFormat>Custom</PresentationFormat>
  <Paragraphs>529</Paragraphs>
  <Slides>21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DESY_PowerPoint_16x9_en</vt:lpstr>
      <vt:lpstr>PowerPoint Presentation</vt:lpstr>
      <vt:lpstr>Outline</vt:lpstr>
      <vt:lpstr>PowerPoint Presentation</vt:lpstr>
      <vt:lpstr>PowerPoint Presentation</vt:lpstr>
      <vt:lpstr>PITZ evolution 2002-2017</vt:lpstr>
      <vt:lpstr>Flexible Photocathode Laser pulse shaping system </vt:lpstr>
      <vt:lpstr>Photocathode in the gun: Cs2Te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Backup Slide on "Core + Halo" model</vt:lpstr>
      <vt:lpstr>Development of Green cathodes on INFN LASA plug design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Ye Chen</dc:creator>
  <cp:lastModifiedBy>Chen, Ye Lining</cp:lastModifiedBy>
  <cp:revision>1566</cp:revision>
  <cp:lastPrinted>2018-10-12T19:44:44Z</cp:lastPrinted>
  <dcterms:created xsi:type="dcterms:W3CDTF">2017-11-02T09:55:54Z</dcterms:created>
  <dcterms:modified xsi:type="dcterms:W3CDTF">2018-10-16T11:42:19Z</dcterms:modified>
</cp:coreProperties>
</file>