
<file path=[Content_Types].xml><?xml version="1.0" encoding="utf-8"?>
<Types xmlns="http://schemas.openxmlformats.org/package/2006/content-types">
  <Default Extension="xml" ContentType="application/xml"/>
  <Default Extension="mov" ContentType="video/unknown"/>
  <Default Extension="(null)" ContentType="image/x-emf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tags/tag1.xml" ContentType="application/vnd.openxmlformats-officedocument.presentationml.tags+xml"/>
  <Override PartName="/ppt/notesSlides/notesSlide30.xml" ContentType="application/vnd.openxmlformats-officedocument.presentationml.notesSlide+xml"/>
  <Override PartName="/ppt/media/image53.tif" ContentType="image/tif"/>
  <Override PartName="/ppt/tags/tag2.xml" ContentType="application/vnd.openxmlformats-officedocument.presentationml.tags+xml"/>
  <Override PartName="/ppt/notesSlides/notesSlide31.xml" ContentType="application/vnd.openxmlformats-officedocument.presentationml.notesSlide+xml"/>
  <Override PartName="/ppt/tags/tag3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4.xml" ContentType="application/vnd.openxmlformats-officedocument.presentationml.tags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94" r:id="rId2"/>
    <p:sldId id="395" r:id="rId3"/>
    <p:sldId id="411" r:id="rId4"/>
    <p:sldId id="412" r:id="rId5"/>
    <p:sldId id="397" r:id="rId6"/>
    <p:sldId id="398" r:id="rId7"/>
    <p:sldId id="399" r:id="rId8"/>
    <p:sldId id="400" r:id="rId9"/>
    <p:sldId id="401" r:id="rId10"/>
    <p:sldId id="402" r:id="rId11"/>
    <p:sldId id="403" r:id="rId12"/>
    <p:sldId id="406" r:id="rId13"/>
    <p:sldId id="386" r:id="rId14"/>
    <p:sldId id="443" r:id="rId15"/>
    <p:sldId id="423" r:id="rId16"/>
    <p:sldId id="415" r:id="rId17"/>
    <p:sldId id="416" r:id="rId18"/>
    <p:sldId id="419" r:id="rId19"/>
    <p:sldId id="428" r:id="rId20"/>
    <p:sldId id="453" r:id="rId21"/>
    <p:sldId id="444" r:id="rId22"/>
    <p:sldId id="420" r:id="rId23"/>
    <p:sldId id="417" r:id="rId24"/>
    <p:sldId id="445" r:id="rId25"/>
    <p:sldId id="424" r:id="rId26"/>
    <p:sldId id="425" r:id="rId27"/>
    <p:sldId id="440" r:id="rId28"/>
    <p:sldId id="427" r:id="rId29"/>
    <p:sldId id="413" r:id="rId30"/>
    <p:sldId id="414" r:id="rId31"/>
    <p:sldId id="356" r:id="rId32"/>
    <p:sldId id="357" r:id="rId33"/>
    <p:sldId id="446" r:id="rId34"/>
    <p:sldId id="447" r:id="rId35"/>
    <p:sldId id="456" r:id="rId36"/>
    <p:sldId id="392" r:id="rId37"/>
    <p:sldId id="449" r:id="rId38"/>
    <p:sldId id="435" r:id="rId39"/>
    <p:sldId id="454" r:id="rId40"/>
    <p:sldId id="431" r:id="rId41"/>
    <p:sldId id="450" r:id="rId42"/>
    <p:sldId id="451" r:id="rId43"/>
    <p:sldId id="434" r:id="rId44"/>
    <p:sldId id="455" r:id="rId45"/>
    <p:sldId id="448" r:id="rId46"/>
    <p:sldId id="441" r:id="rId47"/>
    <p:sldId id="439" r:id="rId48"/>
    <p:sldId id="442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9" frameSlides="1"/>
  <p:clrMru>
    <a:srgbClr val="7E2F8E"/>
    <a:srgbClr val="7D2F8D"/>
    <a:srgbClr val="692977"/>
    <a:srgbClr val="EDB120"/>
    <a:srgbClr val="D95319"/>
    <a:srgbClr val="BE4A18"/>
    <a:srgbClr val="393F94"/>
    <a:srgbClr val="4F81BD"/>
    <a:srgbClr val="B1B202"/>
    <a:srgbClr val="4E51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86094" autoAdjust="0"/>
  </p:normalViewPr>
  <p:slideViewPr>
    <p:cSldViewPr snapToGrid="0" snapToObjects="1">
      <p:cViewPr varScale="1">
        <p:scale>
          <a:sx n="114" d="100"/>
          <a:sy n="114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dmin:Documents:2018%20Photocathode:063%20LaB6%20after%20cleaning:IVspectrumLaB6-5to5Volt.txt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admin:Documents:2018%20Photocathode:063%20LaB6%20after%20cleaning:IVspectrumLaB6-5to5Volt.tx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circle"/>
            <c:size val="9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'IVspectrumLaB6-5to5Volt.txt'!$B$32:$B$101</c:f>
              <c:numCache>
                <c:formatCode>General</c:formatCode>
                <c:ptCount val="70"/>
                <c:pt idx="0">
                  <c:v>-2.0</c:v>
                </c:pt>
                <c:pt idx="1">
                  <c:v>-1.9</c:v>
                </c:pt>
                <c:pt idx="2">
                  <c:v>-1.8</c:v>
                </c:pt>
                <c:pt idx="3">
                  <c:v>-1.7</c:v>
                </c:pt>
                <c:pt idx="4">
                  <c:v>-1.6</c:v>
                </c:pt>
                <c:pt idx="5">
                  <c:v>-1.5</c:v>
                </c:pt>
                <c:pt idx="6">
                  <c:v>-1.4</c:v>
                </c:pt>
                <c:pt idx="7">
                  <c:v>-1.3</c:v>
                </c:pt>
                <c:pt idx="8">
                  <c:v>-1.2</c:v>
                </c:pt>
                <c:pt idx="9">
                  <c:v>-1.1</c:v>
                </c:pt>
                <c:pt idx="10">
                  <c:v>-1.0</c:v>
                </c:pt>
                <c:pt idx="11">
                  <c:v>-0.899999999999999</c:v>
                </c:pt>
                <c:pt idx="12">
                  <c:v>-0.8</c:v>
                </c:pt>
                <c:pt idx="13">
                  <c:v>-0.7</c:v>
                </c:pt>
                <c:pt idx="14">
                  <c:v>-0.6</c:v>
                </c:pt>
                <c:pt idx="15">
                  <c:v>-0.5</c:v>
                </c:pt>
                <c:pt idx="16">
                  <c:v>-0.399999999999999</c:v>
                </c:pt>
                <c:pt idx="17">
                  <c:v>-0.3</c:v>
                </c:pt>
                <c:pt idx="18">
                  <c:v>-0.199999999999999</c:v>
                </c:pt>
                <c:pt idx="19">
                  <c:v>-0.0999999999999996</c:v>
                </c:pt>
                <c:pt idx="20">
                  <c:v>0.0</c:v>
                </c:pt>
                <c:pt idx="21">
                  <c:v>0.100000000000001</c:v>
                </c:pt>
                <c:pt idx="22">
                  <c:v>0.2</c:v>
                </c:pt>
                <c:pt idx="23">
                  <c:v>0.300000000000001</c:v>
                </c:pt>
                <c:pt idx="24">
                  <c:v>0.4</c:v>
                </c:pt>
                <c:pt idx="25">
                  <c:v>0.5</c:v>
                </c:pt>
                <c:pt idx="26">
                  <c:v>0.6</c:v>
                </c:pt>
                <c:pt idx="27">
                  <c:v>0.7</c:v>
                </c:pt>
                <c:pt idx="28">
                  <c:v>0.800000000000001</c:v>
                </c:pt>
                <c:pt idx="29">
                  <c:v>0.9</c:v>
                </c:pt>
                <c:pt idx="30">
                  <c:v>1.0</c:v>
                </c:pt>
                <c:pt idx="31">
                  <c:v>1.100000000000001</c:v>
                </c:pt>
                <c:pt idx="32">
                  <c:v>1.2</c:v>
                </c:pt>
                <c:pt idx="33">
                  <c:v>1.300000000000001</c:v>
                </c:pt>
                <c:pt idx="34">
                  <c:v>1.4</c:v>
                </c:pt>
                <c:pt idx="35">
                  <c:v>1.5</c:v>
                </c:pt>
                <c:pt idx="36">
                  <c:v>1.6</c:v>
                </c:pt>
                <c:pt idx="37">
                  <c:v>1.7</c:v>
                </c:pt>
                <c:pt idx="38">
                  <c:v>1.800000000000001</c:v>
                </c:pt>
                <c:pt idx="39">
                  <c:v>1.9</c:v>
                </c:pt>
                <c:pt idx="40">
                  <c:v>2.0</c:v>
                </c:pt>
                <c:pt idx="41">
                  <c:v>2.100000000000001</c:v>
                </c:pt>
                <c:pt idx="42">
                  <c:v>2.2</c:v>
                </c:pt>
                <c:pt idx="43">
                  <c:v>2.300000000000001</c:v>
                </c:pt>
                <c:pt idx="44">
                  <c:v>2.4</c:v>
                </c:pt>
                <c:pt idx="45">
                  <c:v>2.5</c:v>
                </c:pt>
                <c:pt idx="46">
                  <c:v>2.6</c:v>
                </c:pt>
                <c:pt idx="47">
                  <c:v>2.7</c:v>
                </c:pt>
                <c:pt idx="48">
                  <c:v>2.800000000000001</c:v>
                </c:pt>
                <c:pt idx="49">
                  <c:v>2.9</c:v>
                </c:pt>
                <c:pt idx="50">
                  <c:v>3.0</c:v>
                </c:pt>
                <c:pt idx="51">
                  <c:v>3.1</c:v>
                </c:pt>
                <c:pt idx="52">
                  <c:v>3.200000000000001</c:v>
                </c:pt>
                <c:pt idx="53">
                  <c:v>3.300000000000001</c:v>
                </c:pt>
                <c:pt idx="54">
                  <c:v>3.4</c:v>
                </c:pt>
                <c:pt idx="55">
                  <c:v>3.5</c:v>
                </c:pt>
                <c:pt idx="56">
                  <c:v>3.6</c:v>
                </c:pt>
                <c:pt idx="57">
                  <c:v>3.700000000000001</c:v>
                </c:pt>
                <c:pt idx="58">
                  <c:v>3.800000000000001</c:v>
                </c:pt>
                <c:pt idx="59">
                  <c:v>3.9</c:v>
                </c:pt>
                <c:pt idx="60">
                  <c:v>4.0</c:v>
                </c:pt>
                <c:pt idx="61">
                  <c:v>4.1</c:v>
                </c:pt>
                <c:pt idx="62">
                  <c:v>4.200000000000001</c:v>
                </c:pt>
                <c:pt idx="63">
                  <c:v>4.300000000000001</c:v>
                </c:pt>
                <c:pt idx="64">
                  <c:v>4.4</c:v>
                </c:pt>
                <c:pt idx="65">
                  <c:v>4.5</c:v>
                </c:pt>
                <c:pt idx="66">
                  <c:v>4.600000000000001</c:v>
                </c:pt>
                <c:pt idx="67">
                  <c:v>4.700000000000001</c:v>
                </c:pt>
                <c:pt idx="68">
                  <c:v>4.800000000000001</c:v>
                </c:pt>
                <c:pt idx="69">
                  <c:v>4.9</c:v>
                </c:pt>
              </c:numCache>
            </c:numRef>
          </c:cat>
          <c:val>
            <c:numRef>
              <c:f>'IVspectrumLaB6-5to5Volt.txt'!$C$32:$C$101</c:f>
              <c:numCache>
                <c:formatCode>General</c:formatCode>
                <c:ptCount val="70"/>
                <c:pt idx="0">
                  <c:v>100.2187845519235</c:v>
                </c:pt>
                <c:pt idx="1">
                  <c:v>100.3486864953364</c:v>
                </c:pt>
                <c:pt idx="2">
                  <c:v>100.4616447069997</c:v>
                </c:pt>
                <c:pt idx="3">
                  <c:v>100.0741980409945</c:v>
                </c:pt>
                <c:pt idx="4">
                  <c:v>100.6158326659201</c:v>
                </c:pt>
                <c:pt idx="5">
                  <c:v>100.3882218694185</c:v>
                </c:pt>
                <c:pt idx="6">
                  <c:v>100.3340019278201</c:v>
                </c:pt>
                <c:pt idx="7">
                  <c:v>100.2255620446233</c:v>
                </c:pt>
                <c:pt idx="8">
                  <c:v>100.3582879433277</c:v>
                </c:pt>
                <c:pt idx="9">
                  <c:v>100.2120070592237</c:v>
                </c:pt>
                <c:pt idx="10">
                  <c:v>100.3102807033708</c:v>
                </c:pt>
                <c:pt idx="11">
                  <c:v>100.1707773119667</c:v>
                </c:pt>
                <c:pt idx="12">
                  <c:v>100.4362291093754</c:v>
                </c:pt>
                <c:pt idx="13">
                  <c:v>100.4915786330905</c:v>
                </c:pt>
                <c:pt idx="14">
                  <c:v>100.2984200911462</c:v>
                </c:pt>
                <c:pt idx="15">
                  <c:v>100.5311140071726</c:v>
                </c:pt>
                <c:pt idx="16">
                  <c:v>100.3887866604768</c:v>
                </c:pt>
                <c:pt idx="17">
                  <c:v>100.5209477681229</c:v>
                </c:pt>
                <c:pt idx="18">
                  <c:v>100.3317427635869</c:v>
                </c:pt>
                <c:pt idx="19">
                  <c:v>100.3876570783602</c:v>
                </c:pt>
                <c:pt idx="20">
                  <c:v>100.5260308876478</c:v>
                </c:pt>
                <c:pt idx="21">
                  <c:v>100.5040040363734</c:v>
                </c:pt>
                <c:pt idx="22">
                  <c:v>100.6999865336092</c:v>
                </c:pt>
                <c:pt idx="23">
                  <c:v>100.5734733365464</c:v>
                </c:pt>
                <c:pt idx="24">
                  <c:v>100.2170901787486</c:v>
                </c:pt>
                <c:pt idx="25">
                  <c:v>99.56588608850963</c:v>
                </c:pt>
                <c:pt idx="26">
                  <c:v>97.44566045558923</c:v>
                </c:pt>
                <c:pt idx="27">
                  <c:v>91.7486130503501</c:v>
                </c:pt>
                <c:pt idx="28">
                  <c:v>79.21815863053894</c:v>
                </c:pt>
                <c:pt idx="29">
                  <c:v>58.30959365165992</c:v>
                </c:pt>
                <c:pt idx="30">
                  <c:v>34.3048440910895</c:v>
                </c:pt>
                <c:pt idx="31">
                  <c:v>17.01320104966972</c:v>
                </c:pt>
                <c:pt idx="32">
                  <c:v>7.342848549173586</c:v>
                </c:pt>
                <c:pt idx="33">
                  <c:v>4.23480335525756</c:v>
                </c:pt>
                <c:pt idx="34">
                  <c:v>2.820001754174582</c:v>
                </c:pt>
                <c:pt idx="35">
                  <c:v>2.127003125620161</c:v>
                </c:pt>
                <c:pt idx="36">
                  <c:v>1.574637470586566</c:v>
                </c:pt>
                <c:pt idx="37">
                  <c:v>1.191144341989625</c:v>
                </c:pt>
                <c:pt idx="38">
                  <c:v>0.753996062852607</c:v>
                </c:pt>
                <c:pt idx="39">
                  <c:v>0.503793624018373</c:v>
                </c:pt>
                <c:pt idx="40">
                  <c:v>0.335485888640037</c:v>
                </c:pt>
                <c:pt idx="41">
                  <c:v>0.397612905054858</c:v>
                </c:pt>
                <c:pt idx="42">
                  <c:v>0.290867395033028</c:v>
                </c:pt>
                <c:pt idx="43">
                  <c:v>0.274488454341846</c:v>
                </c:pt>
                <c:pt idx="44">
                  <c:v>0.256979931534034</c:v>
                </c:pt>
                <c:pt idx="45">
                  <c:v>0.323625276415389</c:v>
                </c:pt>
                <c:pt idx="46">
                  <c:v>0.260933468942252</c:v>
                </c:pt>
                <c:pt idx="47">
                  <c:v>0.318542156890539</c:v>
                </c:pt>
                <c:pt idx="48">
                  <c:v>0.236647453434637</c:v>
                </c:pt>
                <c:pt idx="49">
                  <c:v>0.413427054687721</c:v>
                </c:pt>
                <c:pt idx="50">
                  <c:v>0.245119319309385</c:v>
                </c:pt>
                <c:pt idx="51">
                  <c:v>0.21010227369376</c:v>
                </c:pt>
                <c:pt idx="52">
                  <c:v>0.247378483542654</c:v>
                </c:pt>
                <c:pt idx="53">
                  <c:v>0.255285558359084</c:v>
                </c:pt>
                <c:pt idx="54">
                  <c:v>0.193158541944263</c:v>
                </c:pt>
                <c:pt idx="55">
                  <c:v>0.166048571145067</c:v>
                </c:pt>
                <c:pt idx="56">
                  <c:v>0.181297929719614</c:v>
                </c:pt>
                <c:pt idx="57">
                  <c:v>0.206713527343861</c:v>
                </c:pt>
                <c:pt idx="58">
                  <c:v>0.118041331188163</c:v>
                </c:pt>
                <c:pt idx="59">
                  <c:v>0.112393420604994</c:v>
                </c:pt>
                <c:pt idx="60">
                  <c:v>0.168307735378336</c:v>
                </c:pt>
                <c:pt idx="61">
                  <c:v>0.215750184276924</c:v>
                </c:pt>
                <c:pt idx="62">
                  <c:v>0.091496151447282</c:v>
                </c:pt>
                <c:pt idx="63">
                  <c:v>0.194852915119212</c:v>
                </c:pt>
                <c:pt idx="64">
                  <c:v>0.114087793779944</c:v>
                </c:pt>
                <c:pt idx="65">
                  <c:v>0.199936034644062</c:v>
                </c:pt>
                <c:pt idx="66">
                  <c:v>0.0621270164148212</c:v>
                </c:pt>
                <c:pt idx="67">
                  <c:v>0.115782166954894</c:v>
                </c:pt>
                <c:pt idx="68">
                  <c:v>0.195417706177528</c:v>
                </c:pt>
                <c:pt idx="69">
                  <c:v>0.0553495237150222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33561272"/>
        <c:axId val="-2034182760"/>
      </c:lineChart>
      <c:catAx>
        <c:axId val="-20335612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34182760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-2034182760"/>
        <c:scaling>
          <c:orientation val="minMax"/>
          <c:max val="105.0"/>
          <c:min val="0.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033561272"/>
        <c:crossesAt val="0.0"/>
        <c:crossBetween val="between"/>
        <c:majorUnit val="100.0"/>
        <c:minorUnit val="20.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spPr>
            <a:ln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circle"/>
            <c:size val="9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</a:ln>
            </c:spPr>
          </c:marker>
          <c:cat>
            <c:numRef>
              <c:f>'IVspectrumLaB6-5to5Volt.txt'!$B$32:$B$101</c:f>
              <c:numCache>
                <c:formatCode>General</c:formatCode>
                <c:ptCount val="70"/>
                <c:pt idx="0">
                  <c:v>-2.0</c:v>
                </c:pt>
                <c:pt idx="1">
                  <c:v>-1.9</c:v>
                </c:pt>
                <c:pt idx="2">
                  <c:v>-1.8</c:v>
                </c:pt>
                <c:pt idx="3">
                  <c:v>-1.7</c:v>
                </c:pt>
                <c:pt idx="4">
                  <c:v>-1.6</c:v>
                </c:pt>
                <c:pt idx="5">
                  <c:v>-1.5</c:v>
                </c:pt>
                <c:pt idx="6">
                  <c:v>-1.4</c:v>
                </c:pt>
                <c:pt idx="7">
                  <c:v>-1.3</c:v>
                </c:pt>
                <c:pt idx="8">
                  <c:v>-1.2</c:v>
                </c:pt>
                <c:pt idx="9">
                  <c:v>-1.1</c:v>
                </c:pt>
                <c:pt idx="10">
                  <c:v>-1.0</c:v>
                </c:pt>
                <c:pt idx="11">
                  <c:v>-0.899999999999999</c:v>
                </c:pt>
                <c:pt idx="12">
                  <c:v>-0.8</c:v>
                </c:pt>
                <c:pt idx="13">
                  <c:v>-0.7</c:v>
                </c:pt>
                <c:pt idx="14">
                  <c:v>-0.6</c:v>
                </c:pt>
                <c:pt idx="15">
                  <c:v>-0.5</c:v>
                </c:pt>
                <c:pt idx="16">
                  <c:v>-0.399999999999999</c:v>
                </c:pt>
                <c:pt idx="17">
                  <c:v>-0.3</c:v>
                </c:pt>
                <c:pt idx="18">
                  <c:v>-0.199999999999999</c:v>
                </c:pt>
                <c:pt idx="19">
                  <c:v>-0.0999999999999996</c:v>
                </c:pt>
                <c:pt idx="20">
                  <c:v>0.0</c:v>
                </c:pt>
                <c:pt idx="21">
                  <c:v>0.100000000000001</c:v>
                </c:pt>
                <c:pt idx="22">
                  <c:v>0.2</c:v>
                </c:pt>
                <c:pt idx="23">
                  <c:v>0.300000000000001</c:v>
                </c:pt>
                <c:pt idx="24">
                  <c:v>0.4</c:v>
                </c:pt>
                <c:pt idx="25">
                  <c:v>0.5</c:v>
                </c:pt>
                <c:pt idx="26">
                  <c:v>0.6</c:v>
                </c:pt>
                <c:pt idx="27">
                  <c:v>0.7</c:v>
                </c:pt>
                <c:pt idx="28">
                  <c:v>0.800000000000001</c:v>
                </c:pt>
                <c:pt idx="29">
                  <c:v>0.9</c:v>
                </c:pt>
                <c:pt idx="30">
                  <c:v>1.0</c:v>
                </c:pt>
                <c:pt idx="31">
                  <c:v>1.100000000000001</c:v>
                </c:pt>
                <c:pt idx="32">
                  <c:v>1.2</c:v>
                </c:pt>
                <c:pt idx="33">
                  <c:v>1.300000000000001</c:v>
                </c:pt>
                <c:pt idx="34">
                  <c:v>1.4</c:v>
                </c:pt>
                <c:pt idx="35">
                  <c:v>1.5</c:v>
                </c:pt>
                <c:pt idx="36">
                  <c:v>1.6</c:v>
                </c:pt>
                <c:pt idx="37">
                  <c:v>1.7</c:v>
                </c:pt>
                <c:pt idx="38">
                  <c:v>1.800000000000001</c:v>
                </c:pt>
                <c:pt idx="39">
                  <c:v>1.9</c:v>
                </c:pt>
                <c:pt idx="40">
                  <c:v>2.0</c:v>
                </c:pt>
                <c:pt idx="41">
                  <c:v>2.100000000000001</c:v>
                </c:pt>
                <c:pt idx="42">
                  <c:v>2.2</c:v>
                </c:pt>
                <c:pt idx="43">
                  <c:v>2.300000000000001</c:v>
                </c:pt>
                <c:pt idx="44">
                  <c:v>2.4</c:v>
                </c:pt>
                <c:pt idx="45">
                  <c:v>2.5</c:v>
                </c:pt>
                <c:pt idx="46">
                  <c:v>2.6</c:v>
                </c:pt>
                <c:pt idx="47">
                  <c:v>2.7</c:v>
                </c:pt>
                <c:pt idx="48">
                  <c:v>2.800000000000001</c:v>
                </c:pt>
                <c:pt idx="49">
                  <c:v>2.9</c:v>
                </c:pt>
                <c:pt idx="50">
                  <c:v>3.0</c:v>
                </c:pt>
                <c:pt idx="51">
                  <c:v>3.1</c:v>
                </c:pt>
                <c:pt idx="52">
                  <c:v>3.200000000000001</c:v>
                </c:pt>
                <c:pt idx="53">
                  <c:v>3.300000000000001</c:v>
                </c:pt>
                <c:pt idx="54">
                  <c:v>3.4</c:v>
                </c:pt>
                <c:pt idx="55">
                  <c:v>3.5</c:v>
                </c:pt>
                <c:pt idx="56">
                  <c:v>3.6</c:v>
                </c:pt>
                <c:pt idx="57">
                  <c:v>3.700000000000001</c:v>
                </c:pt>
                <c:pt idx="58">
                  <c:v>3.800000000000001</c:v>
                </c:pt>
                <c:pt idx="59">
                  <c:v>3.9</c:v>
                </c:pt>
                <c:pt idx="60">
                  <c:v>4.0</c:v>
                </c:pt>
                <c:pt idx="61">
                  <c:v>4.1</c:v>
                </c:pt>
                <c:pt idx="62">
                  <c:v>4.200000000000001</c:v>
                </c:pt>
                <c:pt idx="63">
                  <c:v>4.300000000000001</c:v>
                </c:pt>
                <c:pt idx="64">
                  <c:v>4.4</c:v>
                </c:pt>
                <c:pt idx="65">
                  <c:v>4.5</c:v>
                </c:pt>
                <c:pt idx="66">
                  <c:v>4.6</c:v>
                </c:pt>
                <c:pt idx="67">
                  <c:v>4.700000000000001</c:v>
                </c:pt>
                <c:pt idx="68">
                  <c:v>4.800000000000001</c:v>
                </c:pt>
                <c:pt idx="69">
                  <c:v>4.9</c:v>
                </c:pt>
              </c:numCache>
            </c:numRef>
          </c:cat>
          <c:val>
            <c:numRef>
              <c:f>'IVspectrumLaB6-5to5Volt.txt'!$C$32:$C$101</c:f>
              <c:numCache>
                <c:formatCode>General</c:formatCode>
                <c:ptCount val="70"/>
                <c:pt idx="0">
                  <c:v>100.2187845519235</c:v>
                </c:pt>
                <c:pt idx="1">
                  <c:v>100.3486864953364</c:v>
                </c:pt>
                <c:pt idx="2">
                  <c:v>100.4616447069997</c:v>
                </c:pt>
                <c:pt idx="3">
                  <c:v>100.0741980409945</c:v>
                </c:pt>
                <c:pt idx="4">
                  <c:v>100.6158326659201</c:v>
                </c:pt>
                <c:pt idx="5">
                  <c:v>100.3882218694185</c:v>
                </c:pt>
                <c:pt idx="6">
                  <c:v>100.3340019278201</c:v>
                </c:pt>
                <c:pt idx="7">
                  <c:v>100.2255620446233</c:v>
                </c:pt>
                <c:pt idx="8">
                  <c:v>100.3582879433277</c:v>
                </c:pt>
                <c:pt idx="9">
                  <c:v>100.2120070592237</c:v>
                </c:pt>
                <c:pt idx="10">
                  <c:v>100.3102807033708</c:v>
                </c:pt>
                <c:pt idx="11">
                  <c:v>100.1707773119667</c:v>
                </c:pt>
                <c:pt idx="12">
                  <c:v>100.4362291093754</c:v>
                </c:pt>
                <c:pt idx="13">
                  <c:v>100.4915786330905</c:v>
                </c:pt>
                <c:pt idx="14">
                  <c:v>100.2984200911462</c:v>
                </c:pt>
                <c:pt idx="15">
                  <c:v>100.5311140071726</c:v>
                </c:pt>
                <c:pt idx="16">
                  <c:v>100.3887866604768</c:v>
                </c:pt>
                <c:pt idx="17">
                  <c:v>100.5209477681229</c:v>
                </c:pt>
                <c:pt idx="18">
                  <c:v>100.3317427635869</c:v>
                </c:pt>
                <c:pt idx="19">
                  <c:v>100.3876570783602</c:v>
                </c:pt>
                <c:pt idx="20">
                  <c:v>100.5260308876478</c:v>
                </c:pt>
                <c:pt idx="21">
                  <c:v>100.5040040363734</c:v>
                </c:pt>
                <c:pt idx="22">
                  <c:v>100.6999865336092</c:v>
                </c:pt>
                <c:pt idx="23">
                  <c:v>100.5734733365464</c:v>
                </c:pt>
                <c:pt idx="24">
                  <c:v>100.2170901787486</c:v>
                </c:pt>
                <c:pt idx="25">
                  <c:v>99.56588608850961</c:v>
                </c:pt>
                <c:pt idx="26">
                  <c:v>97.44566045558923</c:v>
                </c:pt>
                <c:pt idx="27">
                  <c:v>91.7486130503501</c:v>
                </c:pt>
                <c:pt idx="28">
                  <c:v>79.21815863053894</c:v>
                </c:pt>
                <c:pt idx="29">
                  <c:v>58.30959365165992</c:v>
                </c:pt>
                <c:pt idx="30">
                  <c:v>34.30484409108949</c:v>
                </c:pt>
                <c:pt idx="31">
                  <c:v>17.01320104966972</c:v>
                </c:pt>
                <c:pt idx="32">
                  <c:v>7.342848549173586</c:v>
                </c:pt>
                <c:pt idx="33">
                  <c:v>4.23480335525756</c:v>
                </c:pt>
                <c:pt idx="34">
                  <c:v>2.820001754174582</c:v>
                </c:pt>
                <c:pt idx="35">
                  <c:v>2.127003125620161</c:v>
                </c:pt>
                <c:pt idx="36">
                  <c:v>1.574637470586566</c:v>
                </c:pt>
                <c:pt idx="37">
                  <c:v>1.191144341989625</c:v>
                </c:pt>
                <c:pt idx="38">
                  <c:v>0.753996062852607</c:v>
                </c:pt>
                <c:pt idx="39">
                  <c:v>0.503793624018373</c:v>
                </c:pt>
                <c:pt idx="40">
                  <c:v>0.335485888640037</c:v>
                </c:pt>
                <c:pt idx="41">
                  <c:v>0.397612905054858</c:v>
                </c:pt>
                <c:pt idx="42">
                  <c:v>0.290867395033028</c:v>
                </c:pt>
                <c:pt idx="43">
                  <c:v>0.274488454341846</c:v>
                </c:pt>
                <c:pt idx="44">
                  <c:v>0.256979931534034</c:v>
                </c:pt>
                <c:pt idx="45">
                  <c:v>0.323625276415389</c:v>
                </c:pt>
                <c:pt idx="46">
                  <c:v>0.260933468942252</c:v>
                </c:pt>
                <c:pt idx="47">
                  <c:v>0.318542156890539</c:v>
                </c:pt>
                <c:pt idx="48">
                  <c:v>0.236647453434637</c:v>
                </c:pt>
                <c:pt idx="49">
                  <c:v>0.413427054687721</c:v>
                </c:pt>
                <c:pt idx="50">
                  <c:v>0.245119319309385</c:v>
                </c:pt>
                <c:pt idx="51">
                  <c:v>0.21010227369376</c:v>
                </c:pt>
                <c:pt idx="52">
                  <c:v>0.247378483542654</c:v>
                </c:pt>
                <c:pt idx="53">
                  <c:v>0.255285558359084</c:v>
                </c:pt>
                <c:pt idx="54">
                  <c:v>0.193158541944263</c:v>
                </c:pt>
                <c:pt idx="55">
                  <c:v>0.166048571145067</c:v>
                </c:pt>
                <c:pt idx="56">
                  <c:v>0.181297929719614</c:v>
                </c:pt>
                <c:pt idx="57">
                  <c:v>0.206713527343861</c:v>
                </c:pt>
                <c:pt idx="58">
                  <c:v>0.118041331188163</c:v>
                </c:pt>
                <c:pt idx="59">
                  <c:v>0.112393420604994</c:v>
                </c:pt>
                <c:pt idx="60">
                  <c:v>0.168307735378336</c:v>
                </c:pt>
                <c:pt idx="61">
                  <c:v>0.215750184276924</c:v>
                </c:pt>
                <c:pt idx="62">
                  <c:v>0.091496151447282</c:v>
                </c:pt>
                <c:pt idx="63">
                  <c:v>0.194852915119212</c:v>
                </c:pt>
                <c:pt idx="64">
                  <c:v>0.114087793779944</c:v>
                </c:pt>
                <c:pt idx="65">
                  <c:v>0.199936034644062</c:v>
                </c:pt>
                <c:pt idx="66">
                  <c:v>0.0621270164148212</c:v>
                </c:pt>
                <c:pt idx="67">
                  <c:v>0.115782166954894</c:v>
                </c:pt>
                <c:pt idx="68">
                  <c:v>0.195417706177528</c:v>
                </c:pt>
                <c:pt idx="69">
                  <c:v>0.0553495237150222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07079416"/>
        <c:axId val="1812051672"/>
      </c:lineChart>
      <c:catAx>
        <c:axId val="-21070794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1812051672"/>
        <c:crosses val="autoZero"/>
        <c:auto val="1"/>
        <c:lblAlgn val="ctr"/>
        <c:lblOffset val="100"/>
        <c:tickLblSkip val="10"/>
        <c:tickMarkSkip val="10"/>
        <c:noMultiLvlLbl val="0"/>
      </c:catAx>
      <c:valAx>
        <c:axId val="1812051672"/>
        <c:scaling>
          <c:orientation val="minMax"/>
          <c:max val="105.0"/>
          <c:min val="0.0"/>
        </c:scaling>
        <c:delete val="0"/>
        <c:axPos val="l"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-2107079416"/>
        <c:crossesAt val="0.0"/>
        <c:crossBetween val="between"/>
        <c:majorUnit val="100.0"/>
        <c:minorUnit val="20.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3B006-2E80-AA41-94B4-3236DEBA535D}" type="datetimeFigureOut">
              <a:rPr lang="en-US" smtClean="0"/>
              <a:t>10/9/18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7AD94-5A33-494C-9077-0A3919152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177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2186F-6E58-2D42-8194-F0172A0B59D5}" type="datetimeFigureOut">
              <a:rPr lang="en-US" smtClean="0"/>
              <a:t>10/9/18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949C8F-C458-B046-97D3-A7B841F608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208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3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3E94A-725C-4A38-9967-7F95B6A2911D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388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860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1860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833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762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776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166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0166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42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42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2404E-092E-4D00-8429-F35E49BCB90D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1578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2404E-092E-4D00-8429-F35E49BCB90D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8474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9538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03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74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740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3740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50394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76A24B-926E-40EB-9E1B-5321DC3775E5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57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949C8F-C458-B046-97D3-A7B841F608B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536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8F8AC-0735-40BF-ACFB-4F762C8D8E2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674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3E94A-725C-4A38-9967-7F95B6A2911D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388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3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3E94A-725C-4A38-9967-7F95B6A2911D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470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28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69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1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77863" y="1142999"/>
            <a:ext cx="7773987" cy="914402"/>
          </a:xfrm>
          <a:prstGeom prst="rect">
            <a:avLst/>
          </a:prstGeom>
        </p:spPr>
        <p:txBody>
          <a:bodyPr/>
          <a:lstStyle>
            <a:lvl1pPr>
              <a:defRPr>
                <a:latin typeface="+mj-lt"/>
                <a:cs typeface="Myriad Pro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28" hasCustomPrompt="1"/>
          </p:nvPr>
        </p:nvSpPr>
        <p:spPr>
          <a:xfrm>
            <a:off x="677863" y="691051"/>
            <a:ext cx="7780337" cy="451948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accent3"/>
                </a:solidFill>
                <a:latin typeface="+mn-lt"/>
                <a:cs typeface="Myriad Pro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095836" y="6016752"/>
            <a:ext cx="356013" cy="1554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  <a:cs typeface="Myriad Pro"/>
              </a:defRPr>
            </a:lvl1pPr>
          </a:lstStyle>
          <a:p>
            <a:fld id="{60D4F70A-A669-3540-8175-CEEA6DC573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76376" y="6051946"/>
            <a:ext cx="4864100" cy="184150"/>
          </a:xfrm>
          <a:prstGeom prst="rect">
            <a:avLst/>
          </a:prstGeom>
        </p:spPr>
        <p:txBody>
          <a:bodyPr/>
          <a:lstStyle>
            <a:lvl1pPr>
              <a:defRPr sz="8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997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13"/>
          <p:cNvSpPr>
            <a:spLocks noGrp="1"/>
          </p:cNvSpPr>
          <p:nvPr>
            <p:ph sz="quarter" idx="16"/>
          </p:nvPr>
        </p:nvSpPr>
        <p:spPr>
          <a:xfrm>
            <a:off x="314723" y="2150534"/>
            <a:ext cx="8497490" cy="3615267"/>
          </a:xfrm>
        </p:spPr>
        <p:txBody>
          <a:bodyPr/>
          <a:lstStyle>
            <a:lvl1pPr>
              <a:defRPr>
                <a:latin typeface="+mn-lt"/>
                <a:cs typeface="Myriad Pro"/>
              </a:defRPr>
            </a:lvl1pPr>
            <a:lvl2pPr>
              <a:defRPr>
                <a:latin typeface="+mn-lt"/>
                <a:cs typeface="Myriad Pro"/>
              </a:defRPr>
            </a:lvl2pPr>
            <a:lvl3pPr>
              <a:defRPr sz="1200">
                <a:latin typeface="+mn-lt"/>
                <a:cs typeface="Myriad Pro"/>
              </a:defRPr>
            </a:lvl3pPr>
            <a:lvl4pPr>
              <a:defRPr sz="1200">
                <a:latin typeface="+mn-lt"/>
                <a:cs typeface="Myriad Pro"/>
              </a:defRPr>
            </a:lvl4pPr>
            <a:lvl5pPr>
              <a:defRPr sz="1200">
                <a:latin typeface="+mn-lt"/>
                <a:cs typeface="Myriad Pr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" y="6643320"/>
            <a:ext cx="356013" cy="1554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75000"/>
                  </a:schemeClr>
                </a:solidFill>
                <a:latin typeface="+mn-lt"/>
                <a:cs typeface="Myriad Pro"/>
              </a:defRPr>
            </a:lvl1pPr>
          </a:lstStyle>
          <a:p>
            <a:fld id="{60D4F70A-A669-3540-8175-CEEA6DC573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028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  <a:cs typeface="Myriad Pro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15"/>
          </p:nvPr>
        </p:nvSpPr>
        <p:spPr>
          <a:xfrm>
            <a:off x="4910238" y="2146167"/>
            <a:ext cx="3904675" cy="3518283"/>
          </a:xfrm>
        </p:spPr>
        <p:txBody>
          <a:bodyPr/>
          <a:lstStyle>
            <a:lvl1pPr>
              <a:defRPr>
                <a:latin typeface="+mn-lt"/>
                <a:cs typeface="Myriad Pro"/>
              </a:defRPr>
            </a:lvl1pPr>
            <a:lvl2pPr>
              <a:defRPr>
                <a:latin typeface="+mn-lt"/>
                <a:cs typeface="Myriad Pro"/>
              </a:defRPr>
            </a:lvl2pPr>
            <a:lvl3pPr>
              <a:defRPr sz="1200">
                <a:latin typeface="+mn-lt"/>
                <a:cs typeface="Myriad Pro"/>
              </a:defRPr>
            </a:lvl3pPr>
            <a:lvl4pPr>
              <a:defRPr sz="1200">
                <a:latin typeface="+mn-lt"/>
                <a:cs typeface="Myriad Pro"/>
              </a:defRPr>
            </a:lvl4pPr>
            <a:lvl5pPr>
              <a:defRPr sz="1200">
                <a:latin typeface="+mn-lt"/>
                <a:cs typeface="Myriad Pr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5" name="Content Placeholder 13"/>
          <p:cNvSpPr>
            <a:spLocks noGrp="1"/>
          </p:cNvSpPr>
          <p:nvPr>
            <p:ph sz="quarter" idx="16"/>
          </p:nvPr>
        </p:nvSpPr>
        <p:spPr>
          <a:xfrm>
            <a:off x="314723" y="2145917"/>
            <a:ext cx="3920550" cy="3518283"/>
          </a:xfrm>
        </p:spPr>
        <p:txBody>
          <a:bodyPr/>
          <a:lstStyle>
            <a:lvl1pPr>
              <a:defRPr>
                <a:latin typeface="+mn-lt"/>
                <a:cs typeface="Myriad Pro"/>
              </a:defRPr>
            </a:lvl1pPr>
            <a:lvl2pPr>
              <a:defRPr>
                <a:latin typeface="+mn-lt"/>
                <a:cs typeface="Myriad Pro"/>
              </a:defRPr>
            </a:lvl2pPr>
            <a:lvl3pPr>
              <a:defRPr sz="1200">
                <a:latin typeface="+mn-lt"/>
                <a:cs typeface="Myriad Pro"/>
              </a:defRPr>
            </a:lvl3pPr>
            <a:lvl4pPr>
              <a:defRPr sz="1200">
                <a:latin typeface="+mn-lt"/>
                <a:cs typeface="Myriad Pro"/>
              </a:defRPr>
            </a:lvl4pPr>
            <a:lvl5pPr>
              <a:defRPr sz="1200">
                <a:latin typeface="+mn-lt"/>
                <a:cs typeface="Myriad Pro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2" y="6883400"/>
            <a:ext cx="356013" cy="1554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>
                    <a:lumMod val="75000"/>
                  </a:schemeClr>
                </a:solidFill>
                <a:latin typeface="+mn-lt"/>
                <a:cs typeface="Myriad Pro"/>
              </a:defRPr>
            </a:lvl1pPr>
          </a:lstStyle>
          <a:p>
            <a:fld id="{60D4F70A-A669-3540-8175-CEEA6DC573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751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422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271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37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39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120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35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78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39B7C-78A3-CB47-A580-93C2AE572749}" type="datetimeFigureOut">
              <a:rPr lang="en-US" smtClean="0"/>
              <a:t>10/9/18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549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F39B7C-78A3-CB47-A580-93C2AE572749}" type="datetimeFigureOut">
              <a:rPr lang="en-US" smtClean="0"/>
              <a:t>10/11/18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182CB-07C2-A94D-BF2C-50A8740A62E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1" y="-1"/>
            <a:ext cx="9144000" cy="6858001"/>
          </a:xfrm>
          <a:prstGeom prst="rect">
            <a:avLst/>
          </a:prstGeom>
          <a:gradFill flip="none" rotWithShape="1">
            <a:gsLst>
              <a:gs pos="0">
                <a:srgbClr val="000000"/>
              </a:gs>
              <a:gs pos="100000">
                <a:srgbClr val="273980"/>
              </a:gs>
            </a:gsLst>
            <a:lin ang="642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52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15.emf"/><Relationship Id="rId5" Type="http://schemas.openxmlformats.org/officeDocument/2006/relationships/image" Target="../media/image20.emf"/><Relationship Id="rId6" Type="http://schemas.openxmlformats.org/officeDocument/2006/relationships/image" Target="../media/image2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jpeg"/><Relationship Id="rId5" Type="http://schemas.microsoft.com/office/2007/relationships/hdphoto" Target="../media/hdphoto1.wdp"/><Relationship Id="rId6" Type="http://schemas.openxmlformats.org/officeDocument/2006/relationships/image" Target="../media/image24.png"/><Relationship Id="rId7" Type="http://schemas.openxmlformats.org/officeDocument/2006/relationships/image" Target="../media/image25.emf"/><Relationship Id="rId8" Type="http://schemas.openxmlformats.org/officeDocument/2006/relationships/image" Target="../media/image26.png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5.t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9.xml"/><Relationship Id="rId5" Type="http://schemas.openxmlformats.org/officeDocument/2006/relationships/image" Target="../media/image35.tif"/><Relationship Id="rId6" Type="http://schemas.openxmlformats.org/officeDocument/2006/relationships/image" Target="../media/image3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chart" Target="../charts/char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chart" Target="../charts/char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t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4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iff"/><Relationship Id="rId4" Type="http://schemas.openxmlformats.org/officeDocument/2006/relationships/image" Target="../media/image50.tiff"/><Relationship Id="rId5" Type="http://schemas.openxmlformats.org/officeDocument/2006/relationships/image" Target="../media/image51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(null)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4" Type="http://schemas.openxmlformats.org/officeDocument/2006/relationships/image" Target="../media/image53.tif"/><Relationship Id="rId5" Type="http://schemas.openxmlformats.org/officeDocument/2006/relationships/image" Target="../media/image54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4" Type="http://schemas.openxmlformats.org/officeDocument/2006/relationships/image" Target="../media/image53.tif"/><Relationship Id="rId5" Type="http://schemas.openxmlformats.org/officeDocument/2006/relationships/image" Target="../media/image54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4" Type="http://schemas.openxmlformats.org/officeDocument/2006/relationships/image" Target="../media/image53.tif"/><Relationship Id="rId5" Type="http://schemas.openxmlformats.org/officeDocument/2006/relationships/image" Target="../media/image54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tiff"/><Relationship Id="rId4" Type="http://schemas.openxmlformats.org/officeDocument/2006/relationships/image" Target="../media/image56.tiff"/><Relationship Id="rId5" Type="http://schemas.openxmlformats.org/officeDocument/2006/relationships/image" Target="../media/image57.tiff"/><Relationship Id="rId6" Type="http://schemas.openxmlformats.org/officeDocument/2006/relationships/image" Target="../media/image58.tiff"/><Relationship Id="rId7" Type="http://schemas.openxmlformats.org/officeDocument/2006/relationships/image" Target="../media/image51.tif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(null)"/><Relationship Id="rId3" Type="http://schemas.openxmlformats.org/officeDocument/2006/relationships/image" Target="../media/image59.(null)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14.xml"/><Relationship Id="rId3" Type="http://schemas.openxmlformats.org/officeDocument/2006/relationships/notesSlide" Target="../notesSlides/notesSlide3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2.png"/><Relationship Id="rId5" Type="http://schemas.openxmlformats.org/officeDocument/2006/relationships/image" Target="../media/image6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223692" y="6108077"/>
            <a:ext cx="2151530" cy="718435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9922" y="6192046"/>
            <a:ext cx="2901723" cy="57563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" y="179854"/>
            <a:ext cx="914399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Spin polarized low </a:t>
            </a:r>
            <a:r>
              <a:rPr lang="en-US" sz="3200" b="1" dirty="0">
                <a:solidFill>
                  <a:schemeClr val="bg1"/>
                </a:solidFill>
              </a:rPr>
              <a:t>energy electron microscopy: 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3D </a:t>
            </a:r>
            <a:r>
              <a:rPr lang="en-US" sz="3200" b="1" dirty="0">
                <a:solidFill>
                  <a:schemeClr val="bg1"/>
                </a:solidFill>
              </a:rPr>
              <a:t>vector-</a:t>
            </a:r>
            <a:r>
              <a:rPr lang="en-US" sz="3200" b="1" dirty="0" err="1">
                <a:solidFill>
                  <a:schemeClr val="bg1"/>
                </a:solidFill>
              </a:rPr>
              <a:t>magnetometry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and </a:t>
            </a:r>
            <a:r>
              <a:rPr lang="en-US" sz="3200" b="1" dirty="0" err="1">
                <a:solidFill>
                  <a:schemeClr val="bg1"/>
                </a:solidFill>
              </a:rPr>
              <a:t>workfunction</a:t>
            </a:r>
            <a:r>
              <a:rPr lang="en-US" sz="3200" b="1" dirty="0">
                <a:solidFill>
                  <a:schemeClr val="bg1"/>
                </a:solidFill>
              </a:rPr>
              <a:t> </a:t>
            </a:r>
            <a:r>
              <a:rPr lang="en-US" sz="3200" b="1" dirty="0" smtClean="0">
                <a:solidFill>
                  <a:schemeClr val="bg1"/>
                </a:solidFill>
              </a:rPr>
              <a:t>mapping</a:t>
            </a:r>
          </a:p>
          <a:p>
            <a:pPr algn="ctr"/>
            <a:endParaRPr lang="en-US" sz="2800" i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i="1" dirty="0" smtClean="0">
                <a:solidFill>
                  <a:schemeClr val="bg1"/>
                </a:solidFill>
              </a:rPr>
              <a:t>Andreas </a:t>
            </a:r>
            <a:r>
              <a:rPr lang="en-US" sz="2400" i="1" dirty="0" err="1" smtClean="0">
                <a:solidFill>
                  <a:schemeClr val="bg1"/>
                </a:solidFill>
              </a:rPr>
              <a:t>Schmid</a:t>
            </a:r>
            <a:r>
              <a:rPr lang="en-US" sz="2400" i="1" dirty="0" smtClean="0">
                <a:solidFill>
                  <a:schemeClr val="bg1"/>
                </a:solidFill>
              </a:rPr>
              <a:t>, LBNL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5" name="Picture 4" descr="P3-bann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781" y="3033419"/>
            <a:ext cx="6858000" cy="3022934"/>
          </a:xfrm>
          <a:prstGeom prst="rect">
            <a:avLst/>
          </a:prstGeom>
        </p:spPr>
      </p:pic>
      <p:pic>
        <p:nvPicPr>
          <p:cNvPr id="7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00610" y="6257273"/>
            <a:ext cx="2732595" cy="457922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795" y="5875909"/>
            <a:ext cx="2364379" cy="1182190"/>
          </a:xfrm>
          <a:prstGeom prst="rect">
            <a:avLst/>
          </a:prstGeom>
        </p:spPr>
      </p:pic>
      <p:pic>
        <p:nvPicPr>
          <p:cNvPr id="9" name="pasted-image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158" y="6106511"/>
            <a:ext cx="926569" cy="70463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82569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17" y="1097594"/>
            <a:ext cx="8037172" cy="5387957"/>
          </a:xfrm>
          <a:prstGeom prst="rect">
            <a:avLst/>
          </a:prstGeom>
        </p:spPr>
      </p:pic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6037" rIns="0" bIns="46037" numCol="1" anchor="ctr" anchorCtr="0" compatLnSpc="1">
            <a:prstTxWarp prst="textNoShape">
              <a:avLst/>
            </a:prstTxWarp>
          </a:bodyPr>
          <a:lstStyle>
            <a:lvl1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6pPr>
            <a:lvl7pPr marL="9144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7pPr>
            <a:lvl8pPr marL="13716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8pPr>
            <a:lvl9pPr marL="18288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9pPr>
          </a:lstStyle>
          <a:p>
            <a:r>
              <a:rPr lang="en-US" sz="4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SPLEEM: 3D vector-map of magnetization</a:t>
            </a:r>
            <a:endParaRPr lang="en-US" sz="40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167" y="5415382"/>
            <a:ext cx="1009996" cy="102428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46170" y="5415382"/>
            <a:ext cx="1005232" cy="10242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11217" y="5415382"/>
            <a:ext cx="1009996" cy="102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42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17" y="1097594"/>
            <a:ext cx="8037172" cy="538795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5797310"/>
            <a:ext cx="8784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Directly identify</a:t>
            </a:r>
            <a:r>
              <a:rPr lang="en-US" sz="2400" b="1" dirty="0" smtClean="0"/>
              <a:t> right-handed </a:t>
            </a:r>
            <a:r>
              <a:rPr lang="en-US" sz="2400" dirty="0" smtClean="0"/>
              <a:t>and </a:t>
            </a:r>
            <a:r>
              <a:rPr lang="en-US" sz="2400" b="1" dirty="0" smtClean="0"/>
              <a:t>left-handed</a:t>
            </a:r>
            <a:r>
              <a:rPr lang="en-US" sz="2400" dirty="0" smtClean="0"/>
              <a:t> </a:t>
            </a:r>
            <a:r>
              <a:rPr lang="en-US" sz="2400" dirty="0" smtClean="0"/>
              <a:t>spin </a:t>
            </a:r>
            <a:r>
              <a:rPr lang="en-US" sz="2400" dirty="0" smtClean="0"/>
              <a:t>textures</a:t>
            </a:r>
            <a:endParaRPr lang="en-US" sz="2400" dirty="0"/>
          </a:p>
        </p:txBody>
      </p:sp>
      <p:sp>
        <p:nvSpPr>
          <p:cNvPr id="13" name="Freeform 12"/>
          <p:cNvSpPr/>
          <p:nvPr/>
        </p:nvSpPr>
        <p:spPr>
          <a:xfrm flipH="1">
            <a:off x="3715211" y="4558020"/>
            <a:ext cx="488231" cy="1314880"/>
          </a:xfrm>
          <a:custGeom>
            <a:avLst/>
            <a:gdLst>
              <a:gd name="connsiteX0" fmla="*/ 42975 w 639427"/>
              <a:gd name="connsiteY0" fmla="*/ 519582 h 519582"/>
              <a:gd name="connsiteX1" fmla="*/ 62215 w 639427"/>
              <a:gd name="connsiteY1" fmla="*/ 250169 h 519582"/>
              <a:gd name="connsiteX2" fmla="*/ 639427 w 639427"/>
              <a:gd name="connsiteY2" fmla="*/ 0 h 519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9427" h="519582">
                <a:moveTo>
                  <a:pt x="42975" y="519582"/>
                </a:moveTo>
                <a:cubicBezTo>
                  <a:pt x="2890" y="428174"/>
                  <a:pt x="-37194" y="336766"/>
                  <a:pt x="62215" y="250169"/>
                </a:cubicBezTo>
                <a:cubicBezTo>
                  <a:pt x="161624" y="163572"/>
                  <a:pt x="639427" y="0"/>
                  <a:pt x="639427" y="0"/>
                </a:cubicBezTo>
              </a:path>
            </a:pathLst>
          </a:custGeom>
          <a:ln w="38100" cmpd="sng">
            <a:headEnd type="none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6735495" y="4200096"/>
            <a:ext cx="676598" cy="1728192"/>
          </a:xfrm>
          <a:custGeom>
            <a:avLst/>
            <a:gdLst>
              <a:gd name="connsiteX0" fmla="*/ 0 w 820614"/>
              <a:gd name="connsiteY0" fmla="*/ 1077652 h 1077652"/>
              <a:gd name="connsiteX1" fmla="*/ 769616 w 820614"/>
              <a:gd name="connsiteY1" fmla="*/ 731264 h 1077652"/>
              <a:gd name="connsiteX2" fmla="*/ 750375 w 820614"/>
              <a:gd name="connsiteY2" fmla="*/ 0 h 1077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0614" h="1077652">
                <a:moveTo>
                  <a:pt x="0" y="1077652"/>
                </a:moveTo>
                <a:cubicBezTo>
                  <a:pt x="322277" y="994262"/>
                  <a:pt x="644554" y="910873"/>
                  <a:pt x="769616" y="731264"/>
                </a:cubicBezTo>
                <a:cubicBezTo>
                  <a:pt x="894678" y="551655"/>
                  <a:pt x="750375" y="0"/>
                  <a:pt x="750375" y="0"/>
                </a:cubicBezTo>
              </a:path>
            </a:pathLst>
          </a:custGeom>
          <a:ln w="38100" cmpd="sng">
            <a:headEnd type="none"/>
            <a:tailEnd type="arrow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arallelogram 15"/>
          <p:cNvSpPr/>
          <p:nvPr/>
        </p:nvSpPr>
        <p:spPr>
          <a:xfrm>
            <a:off x="2339752" y="4005064"/>
            <a:ext cx="2808312" cy="504056"/>
          </a:xfrm>
          <a:prstGeom prst="parallelogram">
            <a:avLst>
              <a:gd name="adj" fmla="val 15762"/>
            </a:avLst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Parallelogram 16"/>
          <p:cNvSpPr/>
          <p:nvPr/>
        </p:nvSpPr>
        <p:spPr>
          <a:xfrm flipH="1">
            <a:off x="6300192" y="3573016"/>
            <a:ext cx="2376264" cy="504056"/>
          </a:xfrm>
          <a:prstGeom prst="parallelogram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7"/>
          <p:cNvSpPr txBox="1">
            <a:spLocks noChangeArrowheads="1"/>
          </p:cNvSpPr>
          <p:nvPr/>
        </p:nvSpPr>
        <p:spPr bwMode="auto">
          <a:xfrm>
            <a:off x="0" y="0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6037" rIns="0" bIns="46037" numCol="1" anchor="ctr" anchorCtr="0" compatLnSpc="1">
            <a:prstTxWarp prst="textNoShape">
              <a:avLst/>
            </a:prstTxWarp>
          </a:bodyPr>
          <a:lstStyle>
            <a:lvl1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6pPr>
            <a:lvl7pPr marL="9144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7pPr>
            <a:lvl8pPr marL="13716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8pPr>
            <a:lvl9pPr marL="18288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9pPr>
          </a:lstStyle>
          <a:p>
            <a:r>
              <a:rPr lang="en-US" sz="4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SPLEEM: 3D vector-map of magnetization</a:t>
            </a:r>
            <a:endParaRPr lang="en-US" sz="40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76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84644" y="5747028"/>
            <a:ext cx="965155" cy="8130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11560" y="1628800"/>
            <a:ext cx="43204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FFFFFF"/>
                </a:solidFill>
              </a:rPr>
              <a:t>Spirals,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err="1" smtClean="0">
                <a:solidFill>
                  <a:srgbClr val="FFFFFF"/>
                </a:solidFill>
              </a:rPr>
              <a:t>Skyrmions</a:t>
            </a:r>
            <a:r>
              <a:rPr lang="en-US" dirty="0" smtClean="0">
                <a:solidFill>
                  <a:srgbClr val="FFFFFF"/>
                </a:solidFill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FFFFFF"/>
                </a:solidFill>
              </a:rPr>
              <a:t>Chiral domain walls, </a:t>
            </a:r>
            <a:r>
              <a:rPr lang="is-IS" dirty="0" smtClean="0">
                <a:solidFill>
                  <a:srgbClr val="FFFFFF"/>
                </a:solidFill>
              </a:rPr>
              <a:t>…</a:t>
            </a:r>
            <a:endParaRPr lang="en-US" dirty="0" smtClean="0">
              <a:solidFill>
                <a:srgbClr val="FFFFFF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932040" y="3712020"/>
            <a:ext cx="41907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SPLEEM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sz="1600" dirty="0" smtClean="0">
                <a:solidFill>
                  <a:srgbClr val="FFFFFF"/>
                </a:solidFill>
              </a:rPr>
              <a:t>G. Chen </a:t>
            </a:r>
            <a:r>
              <a:rPr lang="en-US" sz="1600" i="1" dirty="0" smtClean="0">
                <a:solidFill>
                  <a:srgbClr val="FFFFFF"/>
                </a:solidFill>
              </a:rPr>
              <a:t>et al</a:t>
            </a:r>
            <a:r>
              <a:rPr lang="en-US" sz="1600" dirty="0" smtClean="0">
                <a:solidFill>
                  <a:srgbClr val="FFFFFF"/>
                </a:solidFill>
              </a:rPr>
              <a:t>. </a:t>
            </a:r>
            <a:r>
              <a:rPr lang="en-US" sz="1600" i="1" dirty="0" smtClean="0">
                <a:solidFill>
                  <a:srgbClr val="FFFFFF"/>
                </a:solidFill>
              </a:rPr>
              <a:t>PRL </a:t>
            </a:r>
            <a:r>
              <a:rPr lang="en-US" sz="1600" b="1" dirty="0" smtClean="0">
                <a:solidFill>
                  <a:srgbClr val="FFFFFF"/>
                </a:solidFill>
              </a:rPr>
              <a:t>110</a:t>
            </a:r>
            <a:r>
              <a:rPr lang="en-US" sz="1600" dirty="0" smtClean="0">
                <a:solidFill>
                  <a:srgbClr val="FFFFFF"/>
                </a:solidFill>
              </a:rPr>
              <a:t>, 177204 (2013)</a:t>
            </a:r>
          </a:p>
          <a:p>
            <a:r>
              <a:rPr lang="en-US" sz="1600" dirty="0" smtClean="0">
                <a:solidFill>
                  <a:srgbClr val="FFFFFF"/>
                </a:solidFill>
              </a:rPr>
              <a:t>G. Chen </a:t>
            </a:r>
            <a:r>
              <a:rPr lang="en-US" sz="1600" i="1" dirty="0" smtClean="0">
                <a:solidFill>
                  <a:srgbClr val="FFFFFF"/>
                </a:solidFill>
              </a:rPr>
              <a:t>et al</a:t>
            </a:r>
            <a:r>
              <a:rPr lang="en-US" sz="1600" dirty="0" smtClean="0">
                <a:solidFill>
                  <a:srgbClr val="FFFFFF"/>
                </a:solidFill>
              </a:rPr>
              <a:t>. </a:t>
            </a:r>
            <a:r>
              <a:rPr lang="fr-FR" sz="1600" i="1" dirty="0" smtClean="0">
                <a:solidFill>
                  <a:srgbClr val="FFFFFF"/>
                </a:solidFill>
              </a:rPr>
              <a:t>Nat. </a:t>
            </a:r>
            <a:r>
              <a:rPr lang="fr-FR" sz="1600" i="1" dirty="0" err="1" smtClean="0">
                <a:solidFill>
                  <a:srgbClr val="FFFFFF"/>
                </a:solidFill>
              </a:rPr>
              <a:t>Comm</a:t>
            </a:r>
            <a:r>
              <a:rPr lang="fr-FR" sz="1600" dirty="0" smtClean="0">
                <a:solidFill>
                  <a:srgbClr val="FFFFFF"/>
                </a:solidFill>
              </a:rPr>
              <a:t>. </a:t>
            </a:r>
            <a:r>
              <a:rPr lang="fr-FR" sz="1600" b="1" dirty="0" smtClean="0">
                <a:solidFill>
                  <a:srgbClr val="FFFFFF"/>
                </a:solidFill>
              </a:rPr>
              <a:t>4</a:t>
            </a:r>
            <a:r>
              <a:rPr lang="fr-FR" sz="1600" dirty="0" smtClean="0">
                <a:solidFill>
                  <a:srgbClr val="FFFFFF"/>
                </a:solidFill>
              </a:rPr>
              <a:t>, 2671 (2013)</a:t>
            </a:r>
            <a:endParaRPr lang="en-US" sz="1600" dirty="0" smtClean="0">
              <a:solidFill>
                <a:srgbClr val="FFFFFF"/>
              </a:solidFill>
            </a:endParaRPr>
          </a:p>
          <a:p>
            <a:r>
              <a:rPr lang="en-US" sz="1600" dirty="0" smtClean="0">
                <a:solidFill>
                  <a:srgbClr val="FFFFFF"/>
                </a:solidFill>
              </a:rPr>
              <a:t>G. Chen </a:t>
            </a:r>
            <a:r>
              <a:rPr lang="en-US" sz="1600" i="1" dirty="0" smtClean="0">
                <a:solidFill>
                  <a:srgbClr val="FFFFFF"/>
                </a:solidFill>
              </a:rPr>
              <a:t>et al</a:t>
            </a:r>
            <a:r>
              <a:rPr lang="en-US" sz="1600" dirty="0" smtClean="0">
                <a:solidFill>
                  <a:srgbClr val="FFFFFF"/>
                </a:solidFill>
              </a:rPr>
              <a:t>. </a:t>
            </a:r>
            <a:r>
              <a:rPr lang="en-US" sz="1600" i="1" dirty="0" smtClean="0">
                <a:solidFill>
                  <a:srgbClr val="FFFFFF"/>
                </a:solidFill>
              </a:rPr>
              <a:t>APL</a:t>
            </a:r>
            <a:r>
              <a:rPr lang="en-US" sz="1600" dirty="0" smtClean="0">
                <a:solidFill>
                  <a:srgbClr val="FFFFFF"/>
                </a:solidFill>
              </a:rPr>
              <a:t> </a:t>
            </a:r>
            <a:r>
              <a:rPr lang="en-US" sz="1600" b="1" dirty="0" smtClean="0">
                <a:solidFill>
                  <a:srgbClr val="FFFFFF"/>
                </a:solidFill>
              </a:rPr>
              <a:t>106</a:t>
            </a:r>
            <a:r>
              <a:rPr lang="en-US" sz="1600" dirty="0" smtClean="0">
                <a:solidFill>
                  <a:srgbClr val="FFFFFF"/>
                </a:solidFill>
              </a:rPr>
              <a:t>, 062402 (2015)</a:t>
            </a:r>
          </a:p>
          <a:p>
            <a:r>
              <a:rPr lang="en-US" sz="1600" dirty="0">
                <a:solidFill>
                  <a:srgbClr val="FFFFFF"/>
                </a:solidFill>
              </a:rPr>
              <a:t>G. Chen </a:t>
            </a:r>
            <a:r>
              <a:rPr lang="en-US" sz="1600" i="1" dirty="0">
                <a:solidFill>
                  <a:srgbClr val="FFFFFF"/>
                </a:solidFill>
              </a:rPr>
              <a:t>et al</a:t>
            </a:r>
            <a:r>
              <a:rPr lang="en-US" sz="1600" dirty="0">
                <a:solidFill>
                  <a:srgbClr val="FFFFFF"/>
                </a:solidFill>
              </a:rPr>
              <a:t>. </a:t>
            </a:r>
            <a:r>
              <a:rPr lang="en-US" sz="1600" i="1" dirty="0">
                <a:solidFill>
                  <a:srgbClr val="FFFFFF"/>
                </a:solidFill>
              </a:rPr>
              <a:t>APL</a:t>
            </a:r>
            <a:r>
              <a:rPr lang="en-US" sz="1600" dirty="0">
                <a:solidFill>
                  <a:srgbClr val="FFFFFF"/>
                </a:solidFill>
              </a:rPr>
              <a:t> </a:t>
            </a:r>
            <a:r>
              <a:rPr lang="en-US" sz="1600" b="1" dirty="0" smtClean="0">
                <a:solidFill>
                  <a:srgbClr val="FFFFFF"/>
                </a:solidFill>
              </a:rPr>
              <a:t>106</a:t>
            </a:r>
            <a:r>
              <a:rPr lang="en-US" sz="1600" dirty="0" smtClean="0">
                <a:solidFill>
                  <a:srgbClr val="FFFFFF"/>
                </a:solidFill>
              </a:rPr>
              <a:t>, </a:t>
            </a:r>
            <a:r>
              <a:rPr lang="is-IS" sz="1600" dirty="0">
                <a:solidFill>
                  <a:srgbClr val="FFFFFF"/>
                </a:solidFill>
              </a:rPr>
              <a:t>242404 (2015</a:t>
            </a:r>
            <a:r>
              <a:rPr lang="is-IS" sz="1600" dirty="0" smtClean="0">
                <a:solidFill>
                  <a:srgbClr val="FFFFFF"/>
                </a:solidFill>
              </a:rPr>
              <a:t>)</a:t>
            </a:r>
          </a:p>
          <a:p>
            <a:r>
              <a:rPr lang="en-US" sz="1600" dirty="0">
                <a:solidFill>
                  <a:srgbClr val="FFFFFF"/>
                </a:solidFill>
              </a:rPr>
              <a:t>G. Chen </a:t>
            </a:r>
            <a:r>
              <a:rPr lang="en-US" sz="1600" i="1" dirty="0">
                <a:solidFill>
                  <a:srgbClr val="FFFFFF"/>
                </a:solidFill>
              </a:rPr>
              <a:t>et al</a:t>
            </a:r>
            <a:r>
              <a:rPr lang="en-US" sz="1600" dirty="0">
                <a:solidFill>
                  <a:srgbClr val="FFFFFF"/>
                </a:solidFill>
              </a:rPr>
              <a:t>. </a:t>
            </a:r>
            <a:r>
              <a:rPr lang="en-US" sz="1600" dirty="0" smtClean="0">
                <a:solidFill>
                  <a:srgbClr val="FFFFFF"/>
                </a:solidFill>
              </a:rPr>
              <a:t>Adv. Mater. </a:t>
            </a:r>
            <a:r>
              <a:rPr lang="en-US" sz="1600" b="1" dirty="0" smtClean="0">
                <a:solidFill>
                  <a:srgbClr val="FFFFFF"/>
                </a:solidFill>
              </a:rPr>
              <a:t>27</a:t>
            </a:r>
            <a:r>
              <a:rPr lang="en-US" sz="1600" dirty="0" smtClean="0">
                <a:solidFill>
                  <a:srgbClr val="FFFFFF"/>
                </a:solidFill>
              </a:rPr>
              <a:t>, </a:t>
            </a:r>
            <a:r>
              <a:rPr lang="is-IS" sz="1600" dirty="0" smtClean="0">
                <a:solidFill>
                  <a:srgbClr val="FFFFFF"/>
                </a:solidFill>
              </a:rPr>
              <a:t>5738 </a:t>
            </a:r>
            <a:r>
              <a:rPr lang="is-IS" sz="1600" dirty="0">
                <a:solidFill>
                  <a:srgbClr val="FFFFFF"/>
                </a:solidFill>
              </a:rPr>
              <a:t>(2015</a:t>
            </a:r>
            <a:r>
              <a:rPr lang="is-IS" sz="1600" dirty="0" smtClean="0">
                <a:solidFill>
                  <a:srgbClr val="FFFFFF"/>
                </a:solidFill>
              </a:rPr>
              <a:t>)</a:t>
            </a:r>
            <a:endParaRPr lang="en-US" sz="1600" dirty="0" smtClean="0">
              <a:solidFill>
                <a:srgbClr val="FFFFFF"/>
              </a:solidFill>
            </a:endParaRPr>
          </a:p>
          <a:p>
            <a:r>
              <a:rPr lang="en-US" sz="1600" dirty="0" smtClean="0">
                <a:solidFill>
                  <a:srgbClr val="FFFFFF"/>
                </a:solidFill>
              </a:rPr>
              <a:t>G. Chen </a:t>
            </a:r>
            <a:r>
              <a:rPr lang="en-US" sz="1600" i="1" dirty="0" smtClean="0">
                <a:solidFill>
                  <a:srgbClr val="FFFFFF"/>
                </a:solidFill>
              </a:rPr>
              <a:t>et al</a:t>
            </a:r>
            <a:r>
              <a:rPr lang="en-US" sz="1600" dirty="0" smtClean="0">
                <a:solidFill>
                  <a:srgbClr val="FFFFFF"/>
                </a:solidFill>
              </a:rPr>
              <a:t>. Nat. Comm. </a:t>
            </a:r>
            <a:r>
              <a:rPr lang="is-IS" sz="1600" b="1" dirty="0">
                <a:solidFill>
                  <a:srgbClr val="FFFFFF"/>
                </a:solidFill>
              </a:rPr>
              <a:t>6</a:t>
            </a:r>
            <a:r>
              <a:rPr lang="is-IS" sz="1600" dirty="0">
                <a:solidFill>
                  <a:srgbClr val="FFFFFF"/>
                </a:solidFill>
              </a:rPr>
              <a:t>, 6598 (2015</a:t>
            </a:r>
            <a:r>
              <a:rPr lang="is-IS" sz="1600" dirty="0" smtClean="0">
                <a:solidFill>
                  <a:srgbClr val="FFFFFF"/>
                </a:solidFill>
              </a:rPr>
              <a:t>)</a:t>
            </a:r>
            <a:endParaRPr lang="en-US" sz="1600" dirty="0" smtClean="0">
              <a:solidFill>
                <a:srgbClr val="FFFFFF"/>
              </a:solidFill>
            </a:endParaRPr>
          </a:p>
          <a:p>
            <a:r>
              <a:rPr lang="is-IS" sz="1600" dirty="0">
                <a:solidFill>
                  <a:srgbClr val="FFFFFF"/>
                </a:solidFill>
              </a:rPr>
              <a:t>G. Chen </a:t>
            </a:r>
            <a:r>
              <a:rPr lang="is-IS" sz="1600" i="1" dirty="0">
                <a:solidFill>
                  <a:srgbClr val="FFFFFF"/>
                </a:solidFill>
              </a:rPr>
              <a:t>et al</a:t>
            </a:r>
            <a:r>
              <a:rPr lang="is-IS" sz="1600" i="1" dirty="0" smtClean="0">
                <a:solidFill>
                  <a:srgbClr val="FFFFFF"/>
                </a:solidFill>
              </a:rPr>
              <a:t>. </a:t>
            </a:r>
            <a:r>
              <a:rPr lang="is-IS" sz="1600" dirty="0">
                <a:solidFill>
                  <a:srgbClr val="FFFFFF"/>
                </a:solidFill>
              </a:rPr>
              <a:t>Nat. Comm. </a:t>
            </a:r>
            <a:r>
              <a:rPr lang="en-US" sz="1600" b="1" dirty="0">
                <a:solidFill>
                  <a:srgbClr val="FFFFFF"/>
                </a:solidFill>
              </a:rPr>
              <a:t>8</a:t>
            </a:r>
            <a:r>
              <a:rPr lang="en-US" sz="1600" dirty="0">
                <a:solidFill>
                  <a:srgbClr val="FFFFFF"/>
                </a:solidFill>
              </a:rPr>
              <a:t>, 15302 (2017) </a:t>
            </a:r>
            <a:endParaRPr lang="en-US" sz="1600" dirty="0" smtClean="0">
              <a:solidFill>
                <a:srgbClr val="FFFFFF"/>
              </a:solidFill>
            </a:endParaRPr>
          </a:p>
          <a:p>
            <a:r>
              <a:rPr lang="en-US" sz="1600" dirty="0" smtClean="0">
                <a:solidFill>
                  <a:srgbClr val="FFFFFF"/>
                </a:solidFill>
              </a:rPr>
              <a:t>H</a:t>
            </a:r>
            <a:r>
              <a:rPr lang="en-US" sz="1600" dirty="0">
                <a:solidFill>
                  <a:srgbClr val="FFFFFF"/>
                </a:solidFill>
              </a:rPr>
              <a:t>. </a:t>
            </a:r>
            <a:r>
              <a:rPr lang="en-US" sz="1600" dirty="0" smtClean="0">
                <a:solidFill>
                  <a:srgbClr val="FFFFFF"/>
                </a:solidFill>
              </a:rPr>
              <a:t>Yang </a:t>
            </a:r>
            <a:r>
              <a:rPr lang="en-US" sz="1600" i="1" dirty="0">
                <a:solidFill>
                  <a:srgbClr val="FFFFFF"/>
                </a:solidFill>
              </a:rPr>
              <a:t>et al</a:t>
            </a:r>
            <a:r>
              <a:rPr lang="en-US" sz="1600" i="1" dirty="0" smtClean="0">
                <a:solidFill>
                  <a:srgbClr val="FFFFFF"/>
                </a:solidFill>
              </a:rPr>
              <a:t>.</a:t>
            </a:r>
            <a:r>
              <a:rPr lang="en-US" sz="1600" dirty="0" smtClean="0">
                <a:solidFill>
                  <a:srgbClr val="FFFFFF"/>
                </a:solidFill>
              </a:rPr>
              <a:t> </a:t>
            </a:r>
            <a:r>
              <a:rPr lang="en-US" sz="1600" dirty="0">
                <a:solidFill>
                  <a:srgbClr val="FFFFFF"/>
                </a:solidFill>
              </a:rPr>
              <a:t>Nature </a:t>
            </a:r>
            <a:r>
              <a:rPr lang="en-US" sz="1600" dirty="0" smtClean="0">
                <a:solidFill>
                  <a:srgbClr val="FFFFFF"/>
                </a:solidFill>
              </a:rPr>
              <a:t>Mat.</a:t>
            </a:r>
            <a:r>
              <a:rPr lang="is-IS" sz="1600" b="1" dirty="0" smtClean="0">
                <a:solidFill>
                  <a:srgbClr val="FFFFFF"/>
                </a:solidFill>
              </a:rPr>
              <a:t> </a:t>
            </a:r>
            <a:r>
              <a:rPr lang="is-IS" sz="1600" b="1" dirty="0">
                <a:solidFill>
                  <a:srgbClr val="FFFFFF"/>
                </a:solidFill>
              </a:rPr>
              <a:t>17</a:t>
            </a:r>
            <a:r>
              <a:rPr lang="is-IS" sz="1600" dirty="0">
                <a:solidFill>
                  <a:srgbClr val="FFFFFF"/>
                </a:solidFill>
              </a:rPr>
              <a:t>, 605 (2018</a:t>
            </a:r>
            <a:r>
              <a:rPr lang="is-IS" sz="1600" dirty="0" smtClean="0">
                <a:solidFill>
                  <a:srgbClr val="FFFFFF"/>
                </a:solidFill>
              </a:rPr>
              <a:t>)</a:t>
            </a:r>
          </a:p>
          <a:p>
            <a:r>
              <a:rPr lang="is-IS" sz="1600" dirty="0" smtClean="0">
                <a:solidFill>
                  <a:srgbClr val="FFFFFF"/>
                </a:solidFill>
              </a:rPr>
              <a:t>…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17" name="Text Box 80"/>
          <p:cNvSpPr txBox="1">
            <a:spLocks noChangeArrowheads="1"/>
          </p:cNvSpPr>
          <p:nvPr/>
        </p:nvSpPr>
        <p:spPr bwMode="auto">
          <a:xfrm>
            <a:off x="0" y="46365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FF"/>
                </a:solidFill>
              </a:rPr>
              <a:t>Magnets with broken inversion symmetry: </a:t>
            </a:r>
          </a:p>
          <a:p>
            <a:pPr algn="ctr"/>
            <a:r>
              <a:rPr lang="en-US" altLang="zh-CN" sz="3600" dirty="0" smtClean="0">
                <a:solidFill>
                  <a:srgbClr val="FFFFFF"/>
                </a:solidFill>
              </a:rPr>
              <a:t>image, understand, control chiral magnetism</a:t>
            </a:r>
            <a:endParaRPr lang="en-US" altLang="zh-CN" sz="3600" dirty="0">
              <a:solidFill>
                <a:srgbClr val="FFFFFF"/>
              </a:solidFill>
            </a:endParaRPr>
          </a:p>
        </p:txBody>
      </p:sp>
      <p:pic>
        <p:nvPicPr>
          <p:cNvPr id="28" name="Picture 2" descr="C:\Users\Glaucus\Desktop\SPLEEM\CoNi multilayer\Figure\V8 NP\4a.tif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85149" y="4449772"/>
            <a:ext cx="1358294" cy="109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C:\Users\Glaucus\Desktop\SPLEEM\DW\DW paper\Figs\Fig.1\pic\d new cutted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71106" y="3493011"/>
            <a:ext cx="938739" cy="938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D:\NCEM\Seminor\ALS seminar 2015.4.22\image19921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1680" y="3542436"/>
            <a:ext cx="1041408" cy="758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6982" y="5715236"/>
            <a:ext cx="1026104" cy="844846"/>
          </a:xfrm>
          <a:prstGeom prst="rect">
            <a:avLst/>
          </a:prstGeom>
        </p:spPr>
      </p:pic>
      <p:pic>
        <p:nvPicPr>
          <p:cNvPr id="2" name="Picture 1" descr="GongSpiralsImage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867" y="4584154"/>
            <a:ext cx="990931" cy="915891"/>
          </a:xfrm>
          <a:prstGeom prst="rect">
            <a:avLst/>
          </a:prstGeom>
        </p:spPr>
      </p:pic>
      <p:pic>
        <p:nvPicPr>
          <p:cNvPr id="3" name="Picture 2" descr="PicketFence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924" y="5835927"/>
            <a:ext cx="974873" cy="67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811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16" y="873430"/>
            <a:ext cx="8201103" cy="45031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FFFF"/>
                </a:solidFill>
              </a:rPr>
              <a:t>Work function mapping: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FFFF"/>
                </a:solidFill>
              </a:rPr>
              <a:t>(</a:t>
            </a:r>
            <a:r>
              <a:rPr lang="en-US" b="1" dirty="0" err="1" smtClean="0">
                <a:solidFill>
                  <a:srgbClr val="FFFFFF"/>
                </a:solidFill>
              </a:rPr>
              <a:t>i</a:t>
            </a:r>
            <a:r>
              <a:rPr lang="en-US" b="1" dirty="0">
                <a:solidFill>
                  <a:srgbClr val="FFFFFF"/>
                </a:solidFill>
              </a:rPr>
              <a:t>) </a:t>
            </a:r>
            <a:r>
              <a:rPr lang="en-US" b="1" dirty="0" smtClean="0">
                <a:solidFill>
                  <a:srgbClr val="FFFFFF"/>
                </a:solidFill>
              </a:rPr>
              <a:t>Hall thrusters</a:t>
            </a:r>
            <a:endParaRPr lang="en-US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FFFF"/>
                </a:solidFill>
              </a:rPr>
              <a:t>(ii) </a:t>
            </a:r>
            <a:r>
              <a:rPr lang="en-US" b="1" dirty="0" smtClean="0">
                <a:solidFill>
                  <a:srgbClr val="FFFFFF"/>
                </a:solidFill>
              </a:rPr>
              <a:t>Thermionic power generation</a:t>
            </a:r>
            <a:endParaRPr lang="en-US" b="1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128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16" y="873430"/>
            <a:ext cx="8201103" cy="45031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571500" indent="-571500" algn="ctr">
              <a:buAutoNum type="romanLcParenBoth"/>
            </a:pPr>
            <a:r>
              <a:rPr lang="en-US" b="1" dirty="0" smtClean="0">
                <a:solidFill>
                  <a:srgbClr val="FFFFFF"/>
                </a:solidFill>
              </a:rPr>
              <a:t>Hall thrusters: electrically powered r</a:t>
            </a:r>
            <a:r>
              <a:rPr lang="en-US" b="1" dirty="0" smtClean="0">
                <a:solidFill>
                  <a:srgbClr val="FFFFFF"/>
                </a:solidFill>
              </a:rPr>
              <a:t>ocket engines</a:t>
            </a: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2734" y="4468812"/>
            <a:ext cx="1566801" cy="15573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0211" y="4733817"/>
            <a:ext cx="54785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FFFF"/>
                </a:solidFill>
              </a:rPr>
              <a:t>Tyson C Back</a:t>
            </a:r>
            <a:r>
              <a:rPr lang="en-GB" dirty="0">
                <a:solidFill>
                  <a:srgbClr val="FFFFFF"/>
                </a:solidFill>
              </a:rPr>
              <a:t>, </a:t>
            </a:r>
            <a:r>
              <a:rPr lang="en-GB" dirty="0" smtClean="0">
                <a:solidFill>
                  <a:srgbClr val="FFFFFF"/>
                </a:solidFill>
              </a:rPr>
              <a:t>AKS, </a:t>
            </a:r>
            <a:r>
              <a:rPr lang="en-GB" dirty="0">
                <a:solidFill>
                  <a:srgbClr val="FFFFFF"/>
                </a:solidFill>
              </a:rPr>
              <a:t>Steven B Fairchild, John J </a:t>
            </a:r>
            <a:r>
              <a:rPr lang="en-GB" dirty="0" err="1">
                <a:solidFill>
                  <a:srgbClr val="FFFFFF"/>
                </a:solidFill>
              </a:rPr>
              <a:t>Boeckl</a:t>
            </a:r>
            <a:r>
              <a:rPr lang="en-GB" dirty="0">
                <a:solidFill>
                  <a:srgbClr val="FFFFFF"/>
                </a:solidFill>
              </a:rPr>
              <a:t>, Marc </a:t>
            </a:r>
            <a:r>
              <a:rPr lang="en-GB" dirty="0" err="1">
                <a:solidFill>
                  <a:srgbClr val="FFFFFF"/>
                </a:solidFill>
              </a:rPr>
              <a:t>Cahay</a:t>
            </a:r>
            <a:r>
              <a:rPr lang="en-GB" dirty="0">
                <a:solidFill>
                  <a:srgbClr val="FFFFFF"/>
                </a:solidFill>
              </a:rPr>
              <a:t>, Floor </a:t>
            </a:r>
            <a:r>
              <a:rPr lang="en-GB" dirty="0" err="1">
                <a:solidFill>
                  <a:srgbClr val="FFFFFF"/>
                </a:solidFill>
              </a:rPr>
              <a:t>Derkink</a:t>
            </a:r>
            <a:r>
              <a:rPr lang="en-GB" dirty="0">
                <a:solidFill>
                  <a:srgbClr val="FFFFFF"/>
                </a:solidFill>
              </a:rPr>
              <a:t>, Chen Gong, Ali </a:t>
            </a:r>
            <a:r>
              <a:rPr lang="en-GB" dirty="0" err="1">
                <a:solidFill>
                  <a:srgbClr val="FFFFFF"/>
                </a:solidFill>
              </a:rPr>
              <a:t>Sayir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68634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Daw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693" y="1018614"/>
            <a:ext cx="6730264" cy="39242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009" y="421350"/>
            <a:ext cx="83059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Solar powered </a:t>
            </a:r>
            <a:r>
              <a:rPr lang="en-US" sz="3600" b="1" dirty="0" smtClean="0">
                <a:solidFill>
                  <a:srgbClr val="FFFFFF"/>
                </a:solidFill>
              </a:rPr>
              <a:t>rocket </a:t>
            </a:r>
            <a:r>
              <a:rPr lang="en-US" sz="3600" b="1" dirty="0">
                <a:solidFill>
                  <a:srgbClr val="FFFFFF"/>
                </a:solidFill>
              </a:rPr>
              <a:t>engine.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NASA probe “Dawn” (now visiting Ceres)</a:t>
            </a:r>
          </a:p>
          <a:p>
            <a:endParaRPr lang="en-US" sz="2000" dirty="0" smtClean="0">
              <a:solidFill>
                <a:srgbClr val="FFFFFF"/>
              </a:solidFill>
            </a:endParaRPr>
          </a:p>
          <a:p>
            <a:endParaRPr lang="en-US" sz="2000" b="1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DawnThruste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61" y="4355038"/>
            <a:ext cx="3559311" cy="24598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85733" y="5003348"/>
            <a:ext cx="404706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</a:rPr>
              <a:t>Xe</a:t>
            </a:r>
            <a:r>
              <a:rPr lang="en-US" sz="2000" dirty="0">
                <a:solidFill>
                  <a:srgbClr val="FFFFFF"/>
                </a:solidFill>
              </a:rPr>
              <a:t> ion beam: </a:t>
            </a:r>
            <a:r>
              <a:rPr lang="en-US" sz="2000" dirty="0" smtClean="0">
                <a:solidFill>
                  <a:srgbClr val="FFFFFF"/>
                </a:solidFill>
              </a:rPr>
              <a:t> High </a:t>
            </a:r>
            <a:r>
              <a:rPr lang="en-US" sz="2000" dirty="0">
                <a:solidFill>
                  <a:srgbClr val="FFFFFF"/>
                </a:solidFill>
              </a:rPr>
              <a:t>efficiency because </a:t>
            </a:r>
            <a:r>
              <a:rPr lang="en-US" sz="2000" dirty="0" smtClean="0">
                <a:solidFill>
                  <a:srgbClr val="FFFFFF"/>
                </a:solidFill>
              </a:rPr>
              <a:t> exhaust </a:t>
            </a:r>
            <a:r>
              <a:rPr lang="en-US" sz="2000" dirty="0">
                <a:solidFill>
                  <a:srgbClr val="FFFFFF"/>
                </a:solidFill>
              </a:rPr>
              <a:t>velocity </a:t>
            </a:r>
            <a:r>
              <a:rPr lang="en-US" sz="2000" dirty="0" smtClean="0">
                <a:solidFill>
                  <a:srgbClr val="FFFFFF"/>
                </a:solidFill>
              </a:rPr>
              <a:t>is </a:t>
            </a:r>
            <a:r>
              <a:rPr lang="en-US" sz="2000" dirty="0">
                <a:solidFill>
                  <a:srgbClr val="FFFFFF"/>
                </a:solidFill>
              </a:rPr>
              <a:t>high.</a:t>
            </a:r>
          </a:p>
          <a:p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22405" y="6012704"/>
            <a:ext cx="550820" cy="7993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637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Daw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693" y="1018614"/>
            <a:ext cx="6730264" cy="39242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4009" y="421350"/>
            <a:ext cx="83059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FFFF"/>
                </a:solidFill>
              </a:rPr>
              <a:t>Solar powered </a:t>
            </a:r>
            <a:r>
              <a:rPr lang="en-US" sz="3600" b="1" dirty="0" smtClean="0">
                <a:solidFill>
                  <a:srgbClr val="FFFFFF"/>
                </a:solidFill>
              </a:rPr>
              <a:t>rocket </a:t>
            </a:r>
            <a:r>
              <a:rPr lang="en-US" sz="3600" b="1" dirty="0">
                <a:solidFill>
                  <a:srgbClr val="FFFFFF"/>
                </a:solidFill>
              </a:rPr>
              <a:t>engine.</a:t>
            </a:r>
          </a:p>
          <a:p>
            <a:endParaRPr lang="en-US" dirty="0" smtClean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NASA probe “Dawn” (now visiting Ceres)</a:t>
            </a:r>
          </a:p>
          <a:p>
            <a:endParaRPr lang="en-US" sz="2000" dirty="0" smtClean="0">
              <a:solidFill>
                <a:srgbClr val="FFFFFF"/>
              </a:solidFill>
            </a:endParaRPr>
          </a:p>
          <a:p>
            <a:endParaRPr lang="en-US" sz="2000" b="1" dirty="0">
              <a:solidFill>
                <a:srgbClr val="FFFFFF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 descr="DawnThruste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161" y="4355038"/>
            <a:ext cx="3559311" cy="24598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85733" y="5003348"/>
            <a:ext cx="4047067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FFFFFF"/>
                </a:solidFill>
              </a:rPr>
              <a:t>Xe</a:t>
            </a:r>
            <a:r>
              <a:rPr lang="en-US" sz="2000" dirty="0">
                <a:solidFill>
                  <a:srgbClr val="FFFFFF"/>
                </a:solidFill>
              </a:rPr>
              <a:t> ion beam: </a:t>
            </a:r>
            <a:r>
              <a:rPr lang="en-US" sz="2000" dirty="0" smtClean="0">
                <a:solidFill>
                  <a:srgbClr val="FFFFFF"/>
                </a:solidFill>
              </a:rPr>
              <a:t> High </a:t>
            </a:r>
            <a:r>
              <a:rPr lang="en-US" sz="2000" dirty="0">
                <a:solidFill>
                  <a:srgbClr val="FFFFFF"/>
                </a:solidFill>
              </a:rPr>
              <a:t>efficiency because </a:t>
            </a:r>
            <a:r>
              <a:rPr lang="en-US" sz="2000" dirty="0" smtClean="0">
                <a:solidFill>
                  <a:srgbClr val="FFFFFF"/>
                </a:solidFill>
              </a:rPr>
              <a:t> exhaust </a:t>
            </a:r>
            <a:r>
              <a:rPr lang="en-US" sz="2000" dirty="0">
                <a:solidFill>
                  <a:srgbClr val="FFFFFF"/>
                </a:solidFill>
              </a:rPr>
              <a:t>velocity </a:t>
            </a:r>
            <a:r>
              <a:rPr lang="en-US" sz="2000" dirty="0" smtClean="0">
                <a:solidFill>
                  <a:srgbClr val="FFFFFF"/>
                </a:solidFill>
              </a:rPr>
              <a:t>is </a:t>
            </a:r>
            <a:r>
              <a:rPr lang="en-US" sz="2000" dirty="0">
                <a:solidFill>
                  <a:srgbClr val="FFFFFF"/>
                </a:solidFill>
              </a:rPr>
              <a:t>high.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b="1" dirty="0" smtClean="0">
                <a:solidFill>
                  <a:srgbClr val="FFFFFF"/>
                </a:solidFill>
              </a:rPr>
              <a:t>Propulsion system depends on </a:t>
            </a:r>
          </a:p>
          <a:p>
            <a:r>
              <a:rPr lang="en-US" sz="2000" b="1" dirty="0">
                <a:solidFill>
                  <a:srgbClr val="FFFFFF"/>
                </a:solidFill>
              </a:rPr>
              <a:t>e</a:t>
            </a:r>
            <a:r>
              <a:rPr lang="en-US" sz="2000" b="1" dirty="0" smtClean="0">
                <a:solidFill>
                  <a:srgbClr val="FFFFFF"/>
                </a:solidFill>
              </a:rPr>
              <a:t>-</a:t>
            </a:r>
            <a:r>
              <a:rPr lang="en-US" sz="2000" b="1" dirty="0" smtClean="0">
                <a:solidFill>
                  <a:srgbClr val="FFFFFF"/>
                </a:solidFill>
              </a:rPr>
              <a:t>beam to neutralize the </a:t>
            </a:r>
            <a:r>
              <a:rPr lang="en-US" sz="2000" b="1" dirty="0" err="1">
                <a:solidFill>
                  <a:srgbClr val="FFFFFF"/>
                </a:solidFill>
              </a:rPr>
              <a:t>Xe</a:t>
            </a:r>
            <a:r>
              <a:rPr lang="en-US" sz="2000" b="1" dirty="0">
                <a:solidFill>
                  <a:srgbClr val="FFFFFF"/>
                </a:solidFill>
              </a:rPr>
              <a:t>+ beam. </a:t>
            </a:r>
          </a:p>
        </p:txBody>
      </p:sp>
      <p:sp>
        <p:nvSpPr>
          <p:cNvPr id="3" name="Rectangle 2"/>
          <p:cNvSpPr/>
          <p:nvPr/>
        </p:nvSpPr>
        <p:spPr>
          <a:xfrm>
            <a:off x="122405" y="6012704"/>
            <a:ext cx="550820" cy="7993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836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2908" y="5244068"/>
            <a:ext cx="3946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M.S. McDonald et al., </a:t>
            </a:r>
            <a:r>
              <a:rPr lang="hr-HR" dirty="0">
                <a:solidFill>
                  <a:srgbClr val="FFFFFF"/>
                </a:solidFill>
              </a:rPr>
              <a:t>IEPC-2017-253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 Box 80"/>
          <p:cNvSpPr txBox="1">
            <a:spLocks noChangeArrowheads="1"/>
          </p:cNvSpPr>
          <p:nvPr/>
        </p:nvSpPr>
        <p:spPr bwMode="auto">
          <a:xfrm>
            <a:off x="0" y="46365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FF"/>
                </a:solidFill>
              </a:rPr>
              <a:t>Cathode materials: poor fracture toughness</a:t>
            </a:r>
            <a:endParaRPr lang="en-US" altLang="zh-CN" sz="3600" dirty="0">
              <a:solidFill>
                <a:srgbClr val="FFFFFF"/>
              </a:solidFill>
            </a:endParaRPr>
          </a:p>
        </p:txBody>
      </p:sp>
      <p:pic>
        <p:nvPicPr>
          <p:cNvPr id="13" name="Picture 12" descr="Screen Shot 2018-10-05 at 9.40.2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2908" y="3174822"/>
            <a:ext cx="2957132" cy="1923338"/>
          </a:xfrm>
          <a:prstGeom prst="rect">
            <a:avLst/>
          </a:prstGeom>
        </p:spPr>
      </p:pic>
      <p:pic>
        <p:nvPicPr>
          <p:cNvPr id="15" name="Picture 14" descr="HollowCathod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23" y="1436230"/>
            <a:ext cx="4045195" cy="4503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127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5767" y="6017053"/>
            <a:ext cx="5473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A. </a:t>
            </a:r>
            <a:r>
              <a:rPr lang="en-US" dirty="0" err="1" smtClean="0">
                <a:solidFill>
                  <a:srgbClr val="FFFFFF"/>
                </a:solidFill>
              </a:rPr>
              <a:t>Taran</a:t>
            </a:r>
            <a:r>
              <a:rPr lang="en-US" dirty="0" smtClean="0">
                <a:solidFill>
                  <a:srgbClr val="FFFFFF"/>
                </a:solidFill>
              </a:rPr>
              <a:t> et al., Functional Materials 20, 485 (2013)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 Box 80"/>
          <p:cNvSpPr txBox="1">
            <a:spLocks noChangeArrowheads="1"/>
          </p:cNvSpPr>
          <p:nvPr/>
        </p:nvSpPr>
        <p:spPr bwMode="auto">
          <a:xfrm>
            <a:off x="0" y="46365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rgbClr val="FFFFFF"/>
                </a:solidFill>
              </a:rPr>
              <a:t>High strength </a:t>
            </a:r>
            <a:r>
              <a:rPr lang="en-US" altLang="zh-CN" sz="3600" i="1" u="sng" dirty="0" smtClean="0">
                <a:solidFill>
                  <a:srgbClr val="FFFFFF"/>
                </a:solidFill>
              </a:rPr>
              <a:t>and</a:t>
            </a:r>
            <a:r>
              <a:rPr lang="en-US" altLang="zh-CN" sz="3600" dirty="0" smtClean="0">
                <a:solidFill>
                  <a:srgbClr val="FFFFFF"/>
                </a:solidFill>
              </a:rPr>
              <a:t> low </a:t>
            </a:r>
            <a:r>
              <a:rPr lang="en-US" altLang="zh-CN" sz="3600" dirty="0" err="1" smtClean="0">
                <a:solidFill>
                  <a:srgbClr val="FFFFFF"/>
                </a:solidFill>
              </a:rPr>
              <a:t>workfunction</a:t>
            </a:r>
            <a:r>
              <a:rPr lang="en-US" altLang="zh-CN" sz="3600" dirty="0" smtClean="0">
                <a:solidFill>
                  <a:srgbClr val="FFFFFF"/>
                </a:solidFill>
              </a:rPr>
              <a:t>:</a:t>
            </a:r>
          </a:p>
          <a:p>
            <a:r>
              <a:rPr lang="en-US" altLang="zh-CN" sz="3600" dirty="0">
                <a:solidFill>
                  <a:srgbClr val="FFFFFF"/>
                </a:solidFill>
              </a:rPr>
              <a:t>d</a:t>
            </a:r>
            <a:r>
              <a:rPr lang="en-US" altLang="zh-CN" sz="3600" dirty="0" smtClean="0">
                <a:solidFill>
                  <a:srgbClr val="FFFFFF"/>
                </a:solidFill>
              </a:rPr>
              <a:t>irectionally solidified LaB</a:t>
            </a:r>
            <a:r>
              <a:rPr lang="en-US" altLang="zh-CN" sz="3600" baseline="-25000" dirty="0" smtClean="0">
                <a:solidFill>
                  <a:srgbClr val="FFFFFF"/>
                </a:solidFill>
              </a:rPr>
              <a:t>6</a:t>
            </a:r>
            <a:r>
              <a:rPr lang="en-US" altLang="zh-CN" sz="3600" dirty="0" smtClean="0">
                <a:solidFill>
                  <a:srgbClr val="FFFFFF"/>
                </a:solidFill>
              </a:rPr>
              <a:t>-MeB</a:t>
            </a:r>
            <a:r>
              <a:rPr lang="en-US" altLang="zh-CN" sz="3600" baseline="-25000" dirty="0" smtClean="0">
                <a:solidFill>
                  <a:srgbClr val="FFFFFF"/>
                </a:solidFill>
              </a:rPr>
              <a:t>2</a:t>
            </a:r>
            <a:r>
              <a:rPr lang="en-US" altLang="zh-CN" sz="3600" dirty="0" smtClean="0">
                <a:solidFill>
                  <a:srgbClr val="FFFFFF"/>
                </a:solidFill>
              </a:rPr>
              <a:t> compounds</a:t>
            </a:r>
            <a:endParaRPr lang="en-US" altLang="zh-CN" sz="3600" dirty="0">
              <a:solidFill>
                <a:srgbClr val="FFFF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600" y="2211558"/>
            <a:ext cx="3721100" cy="373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1616" y="2211558"/>
            <a:ext cx="3708400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806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37751" y="1330513"/>
            <a:ext cx="8605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Functional imaging: heat sample, image thermionic emission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956" y="231434"/>
            <a:ext cx="8544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LaB</a:t>
            </a:r>
            <a:r>
              <a:rPr lang="en-US" sz="3600" baseline="-25000" dirty="0" smtClean="0">
                <a:solidFill>
                  <a:srgbClr val="FFFFFF"/>
                </a:solidFill>
              </a:rPr>
              <a:t>6</a:t>
            </a:r>
            <a:r>
              <a:rPr lang="en-US" sz="3600" dirty="0" smtClean="0">
                <a:solidFill>
                  <a:srgbClr val="FFFFFF"/>
                </a:solidFill>
              </a:rPr>
              <a:t>-VB</a:t>
            </a:r>
            <a:r>
              <a:rPr lang="en-US" sz="3600" baseline="-25000" dirty="0" smtClean="0">
                <a:solidFill>
                  <a:srgbClr val="FFFFFF"/>
                </a:solidFill>
              </a:rPr>
              <a:t>2</a:t>
            </a:r>
            <a:r>
              <a:rPr lang="en-US" sz="3600" dirty="0" smtClean="0">
                <a:solidFill>
                  <a:srgbClr val="FFFFFF"/>
                </a:solidFill>
              </a:rPr>
              <a:t>: high strength, low </a:t>
            </a:r>
            <a:r>
              <a:rPr lang="en-US" sz="3600" dirty="0" err="1" smtClean="0">
                <a:solidFill>
                  <a:srgbClr val="FFFFFF"/>
                </a:solidFill>
              </a:rPr>
              <a:t>workfunction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751" y="2549869"/>
            <a:ext cx="304496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LaB</a:t>
            </a:r>
            <a:r>
              <a:rPr lang="en-US" sz="2400" baseline="-25000" dirty="0" smtClean="0">
                <a:solidFill>
                  <a:srgbClr val="FFFFFF"/>
                </a:solidFill>
              </a:rPr>
              <a:t>6</a:t>
            </a:r>
            <a:r>
              <a:rPr lang="en-US" sz="2400" dirty="0" smtClean="0">
                <a:solidFill>
                  <a:srgbClr val="FFFFFF"/>
                </a:solidFill>
              </a:rPr>
              <a:t>-matrix: 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dark </a:t>
            </a:r>
          </a:p>
          <a:p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VB</a:t>
            </a:r>
            <a:r>
              <a:rPr lang="en-US" sz="2400" baseline="-25000" dirty="0" smtClean="0">
                <a:solidFill>
                  <a:srgbClr val="FFFFFF"/>
                </a:solidFill>
              </a:rPr>
              <a:t>2</a:t>
            </a:r>
            <a:r>
              <a:rPr lang="en-US" sz="2400" dirty="0" smtClean="0">
                <a:solidFill>
                  <a:srgbClr val="FFFFFF"/>
                </a:solidFill>
              </a:rPr>
              <a:t>-nanorods: 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bright</a:t>
            </a:r>
          </a:p>
          <a:p>
            <a:endParaRPr lang="en-US" sz="2400" baseline="-25000" dirty="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227" y="1992341"/>
            <a:ext cx="5916193" cy="43012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2652" y="6455475"/>
            <a:ext cx="5609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T. Back et al., </a:t>
            </a:r>
            <a:r>
              <a:rPr lang="en-US" dirty="0" err="1" smtClean="0">
                <a:solidFill>
                  <a:srgbClr val="FFFFFF"/>
                </a:solidFill>
              </a:rPr>
              <a:t>Ultramicroscopy</a:t>
            </a:r>
            <a:r>
              <a:rPr lang="en-US" dirty="0" smtClean="0">
                <a:solidFill>
                  <a:srgbClr val="FFFFFF"/>
                </a:solidFill>
              </a:rPr>
              <a:t> 183, 67 (2017) 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012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P3-banner.png"/>
          <p:cNvPicPr>
            <a:picLocks noChangeAspect="1"/>
          </p:cNvPicPr>
          <p:nvPr/>
        </p:nvPicPr>
        <p:blipFill>
          <a:blip r:embed="rId3">
            <a:alphaModFix amt="2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8781" y="3033419"/>
            <a:ext cx="6858000" cy="3022934"/>
          </a:xfrm>
          <a:prstGeom prst="rect">
            <a:avLst/>
          </a:prstGeom>
        </p:spPr>
      </p:pic>
      <p:sp>
        <p:nvSpPr>
          <p:cNvPr id="20" name="Left Arrow 19"/>
          <p:cNvSpPr/>
          <p:nvPr/>
        </p:nvSpPr>
        <p:spPr>
          <a:xfrm rot="3392045">
            <a:off x="1632999" y="5030741"/>
            <a:ext cx="1234011" cy="393700"/>
          </a:xfrm>
          <a:prstGeom prst="leftArrow">
            <a:avLst>
              <a:gd name="adj1" fmla="val 61570"/>
              <a:gd name="adj2" fmla="val 95212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660"/>
              </a:lnSpc>
            </a:pPr>
            <a:r>
              <a:rPr lang="en-US" dirty="0" smtClean="0">
                <a:solidFill>
                  <a:schemeClr val="tx1"/>
                </a:solidFill>
              </a:rPr>
              <a:t>light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853252" y="4329922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p</a:t>
            </a:r>
            <a:r>
              <a:rPr lang="en-US" dirty="0" smtClean="0">
                <a:solidFill>
                  <a:srgbClr val="FFFFFF"/>
                </a:solidFill>
              </a:rPr>
              <a:t>hotocathode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1859127" y="4300231"/>
            <a:ext cx="7176868" cy="470330"/>
          </a:xfrm>
          <a:prstGeom prst="rightArrow">
            <a:avLst>
              <a:gd name="adj1" fmla="val 40480"/>
              <a:gd name="adj2" fmla="val 15000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60"/>
              </a:lnSpc>
            </a:pPr>
            <a:r>
              <a:rPr lang="en-US" dirty="0" smtClean="0">
                <a:solidFill>
                  <a:schemeClr val="tx1"/>
                </a:solidFill>
              </a:rPr>
              <a:t>										electron beam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" y="179854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P3</a:t>
            </a:r>
          </a:p>
        </p:txBody>
      </p:sp>
      <p:sp>
        <p:nvSpPr>
          <p:cNvPr id="12" name="Parallelogram 11"/>
          <p:cNvSpPr/>
          <p:nvPr/>
        </p:nvSpPr>
        <p:spPr>
          <a:xfrm>
            <a:off x="2283235" y="3597639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rgbClr val="FFFFFF"/>
                </a:solidFill>
              </a:rPr>
              <a:t>acceleration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Parallelogram 12"/>
          <p:cNvSpPr/>
          <p:nvPr/>
        </p:nvSpPr>
        <p:spPr>
          <a:xfrm flipV="1">
            <a:off x="2286215" y="4826232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0050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37751" y="1330513"/>
            <a:ext cx="86059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Functional imaging: heat sample, image thermionic emission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8956" y="231434"/>
            <a:ext cx="85447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FFFF"/>
                </a:solidFill>
              </a:rPr>
              <a:t>LaB</a:t>
            </a:r>
            <a:r>
              <a:rPr lang="en-US" sz="3600" baseline="-25000" dirty="0" smtClean="0">
                <a:solidFill>
                  <a:srgbClr val="FFFFFF"/>
                </a:solidFill>
              </a:rPr>
              <a:t>6</a:t>
            </a:r>
            <a:r>
              <a:rPr lang="en-US" sz="3600" dirty="0" smtClean="0">
                <a:solidFill>
                  <a:srgbClr val="FFFFFF"/>
                </a:solidFill>
              </a:rPr>
              <a:t>-VB</a:t>
            </a:r>
            <a:r>
              <a:rPr lang="en-US" sz="3600" baseline="-25000" dirty="0" smtClean="0">
                <a:solidFill>
                  <a:srgbClr val="FFFFFF"/>
                </a:solidFill>
              </a:rPr>
              <a:t>2</a:t>
            </a:r>
            <a:r>
              <a:rPr lang="en-US" sz="3600" dirty="0" smtClean="0">
                <a:solidFill>
                  <a:srgbClr val="FFFFFF"/>
                </a:solidFill>
              </a:rPr>
              <a:t>: high strength, low </a:t>
            </a:r>
            <a:r>
              <a:rPr lang="en-US" sz="3600" dirty="0" err="1" smtClean="0">
                <a:solidFill>
                  <a:srgbClr val="FFFFFF"/>
                </a:solidFill>
              </a:rPr>
              <a:t>workfunction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7751" y="2549869"/>
            <a:ext cx="3044961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FF"/>
                </a:solidFill>
              </a:rPr>
              <a:t>LaB</a:t>
            </a:r>
            <a:r>
              <a:rPr lang="en-US" sz="2400" baseline="-25000" dirty="0" smtClean="0">
                <a:solidFill>
                  <a:srgbClr val="FFFFFF"/>
                </a:solidFill>
              </a:rPr>
              <a:t>6</a:t>
            </a:r>
            <a:r>
              <a:rPr lang="en-US" sz="2400" dirty="0" smtClean="0">
                <a:solidFill>
                  <a:srgbClr val="FFFFFF"/>
                </a:solidFill>
              </a:rPr>
              <a:t>-matrix: 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dark </a:t>
            </a:r>
          </a:p>
          <a:p>
            <a:endParaRPr lang="en-US" sz="2400" dirty="0">
              <a:solidFill>
                <a:srgbClr val="FFFFFF"/>
              </a:solidFill>
            </a:endParaRPr>
          </a:p>
          <a:p>
            <a:r>
              <a:rPr lang="en-US" sz="2400" dirty="0" smtClean="0">
                <a:solidFill>
                  <a:srgbClr val="FFFFFF"/>
                </a:solidFill>
              </a:rPr>
              <a:t>VB</a:t>
            </a:r>
            <a:r>
              <a:rPr lang="en-US" sz="2400" baseline="-25000" dirty="0" smtClean="0">
                <a:solidFill>
                  <a:srgbClr val="FFFFFF"/>
                </a:solidFill>
              </a:rPr>
              <a:t>2</a:t>
            </a:r>
            <a:r>
              <a:rPr lang="en-US" sz="2400" dirty="0" smtClean="0">
                <a:solidFill>
                  <a:srgbClr val="FFFFFF"/>
                </a:solidFill>
              </a:rPr>
              <a:t>-nanorods: </a:t>
            </a:r>
          </a:p>
          <a:p>
            <a:r>
              <a:rPr lang="en-US" sz="2400" dirty="0" smtClean="0">
                <a:solidFill>
                  <a:srgbClr val="FFFFFF"/>
                </a:solidFill>
              </a:rPr>
              <a:t>bright</a:t>
            </a:r>
          </a:p>
          <a:p>
            <a:endParaRPr lang="en-US" sz="2400" baseline="-25000" dirty="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227" y="1992341"/>
            <a:ext cx="5916193" cy="43012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2652" y="6455475"/>
            <a:ext cx="5609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T. Back et al., </a:t>
            </a:r>
            <a:r>
              <a:rPr lang="en-US" dirty="0" err="1" smtClean="0">
                <a:solidFill>
                  <a:srgbClr val="FFFFFF"/>
                </a:solidFill>
              </a:rPr>
              <a:t>Ultramicroscopy</a:t>
            </a:r>
            <a:r>
              <a:rPr lang="en-US" dirty="0" smtClean="0">
                <a:solidFill>
                  <a:srgbClr val="FFFFFF"/>
                </a:solidFill>
              </a:rPr>
              <a:t> 183, 67 (2017) 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LaB6VB2-TE-R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377946" y="2150087"/>
            <a:ext cx="2654360" cy="258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17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5639033" y="944134"/>
            <a:ext cx="1977267" cy="47756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2904" y="3100372"/>
            <a:ext cx="1918522" cy="26161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8" name="Picture 37" descr="DOS4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824" y="946947"/>
            <a:ext cx="1977267" cy="4807364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/>
          <p:cNvSpPr txBox="1"/>
          <p:nvPr/>
        </p:nvSpPr>
        <p:spPr>
          <a:xfrm>
            <a:off x="6385158" y="1325134"/>
            <a:ext cx="412750" cy="4294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10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5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0</a:t>
            </a: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-5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-10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-15</a:t>
            </a: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>
            <a:off x="5639035" y="1698242"/>
            <a:ext cx="1011510" cy="0"/>
          </a:xfrm>
          <a:prstGeom prst="straightConnector1">
            <a:avLst/>
          </a:prstGeom>
          <a:ln w="76200" cmpd="sng">
            <a:solidFill>
              <a:schemeClr val="bg1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613633" y="333375"/>
            <a:ext cx="0" cy="5607513"/>
          </a:xfrm>
          <a:prstGeom prst="straightConnector1">
            <a:avLst/>
          </a:prstGeom>
          <a:ln w="38100" cmpd="sng">
            <a:solidFill>
              <a:srgbClr val="FFFFFF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-260117" y="3078147"/>
            <a:ext cx="8026402" cy="0"/>
          </a:xfrm>
          <a:prstGeom prst="straightConnector1">
            <a:avLst/>
          </a:prstGeom>
          <a:ln w="19050" cmpd="sng">
            <a:solidFill>
              <a:srgbClr val="FFFFFF"/>
            </a:solidFill>
            <a:prstDash val="lgDashDotDot"/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613633" y="2468547"/>
            <a:ext cx="2146303" cy="0"/>
          </a:xfrm>
          <a:prstGeom prst="straightConnector1">
            <a:avLst/>
          </a:prstGeom>
          <a:ln w="38100" cmpd="sng">
            <a:solidFill>
              <a:schemeClr val="bg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0" y="2468547"/>
            <a:ext cx="5613635" cy="4389453"/>
          </a:xfrm>
          <a:prstGeom prst="straightConnector1">
            <a:avLst/>
          </a:prstGeom>
          <a:ln w="38100" cmpd="sng">
            <a:solidFill>
              <a:srgbClr val="FFFFFF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39035" y="5798348"/>
            <a:ext cx="180546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Sample </a:t>
            </a:r>
            <a:r>
              <a:rPr lang="en-US" b="1" dirty="0" smtClean="0">
                <a:solidFill>
                  <a:srgbClr val="FFFFFF"/>
                </a:solidFill>
              </a:rPr>
              <a:t>band structure and density of states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4617770" y="3688624"/>
            <a:ext cx="140765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Energy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70743" y="2769084"/>
            <a:ext cx="140765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E</a:t>
            </a:r>
            <a:r>
              <a:rPr lang="en-US" sz="2800" b="1" baseline="-25000" dirty="0" smtClean="0">
                <a:solidFill>
                  <a:srgbClr val="FFFFFF"/>
                </a:solidFill>
              </a:rPr>
              <a:t>F</a:t>
            </a:r>
            <a:endParaRPr lang="en-US" sz="2800" b="1" baseline="-25000" dirty="0">
              <a:solidFill>
                <a:srgbClr val="FFFF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70133" y="2187132"/>
            <a:ext cx="1407652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 dirty="0">
                <a:solidFill>
                  <a:srgbClr val="FFFFFF"/>
                </a:solidFill>
              </a:rPr>
              <a:t>w</a:t>
            </a:r>
            <a:r>
              <a:rPr lang="en-US" sz="2400" b="1" dirty="0" smtClean="0">
                <a:solidFill>
                  <a:srgbClr val="FFFFFF"/>
                </a:solidFill>
              </a:rPr>
              <a:t>ork</a:t>
            </a:r>
          </a:p>
          <a:p>
            <a:pPr>
              <a:lnSpc>
                <a:spcPts val="1800"/>
              </a:lnSpc>
            </a:pPr>
            <a:r>
              <a:rPr lang="en-US" sz="2400" b="1" dirty="0" smtClean="0">
                <a:solidFill>
                  <a:srgbClr val="FFFFFF"/>
                </a:solidFill>
              </a:rPr>
              <a:t>function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9320000">
            <a:off x="-124797" y="4706031"/>
            <a:ext cx="436522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Electric field between column and sample</a:t>
            </a:r>
            <a:endParaRPr lang="en-US" b="1" dirty="0">
              <a:solidFill>
                <a:srgbClr val="FFFFFF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0" y="1637046"/>
            <a:ext cx="5583206" cy="0"/>
          </a:xfrm>
          <a:prstGeom prst="straightConnector1">
            <a:avLst/>
          </a:prstGeom>
          <a:ln w="762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040677" y="1774153"/>
            <a:ext cx="1525064" cy="0"/>
          </a:xfrm>
          <a:prstGeom prst="straightConnector1">
            <a:avLst/>
          </a:prstGeom>
          <a:ln w="76200" cmpd="sng">
            <a:solidFill>
              <a:srgbClr val="FFFFFF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0" y="2748318"/>
            <a:ext cx="5169485" cy="0"/>
          </a:xfrm>
          <a:prstGeom prst="straightConnector1">
            <a:avLst/>
          </a:prstGeom>
          <a:ln w="762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323895" y="2848633"/>
            <a:ext cx="2736091" cy="0"/>
          </a:xfrm>
          <a:prstGeom prst="straightConnector1">
            <a:avLst/>
          </a:prstGeom>
          <a:ln w="762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98913" y="1254556"/>
            <a:ext cx="51694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</a:t>
            </a:r>
            <a:r>
              <a:rPr lang="en-US" dirty="0" smtClean="0">
                <a:solidFill>
                  <a:srgbClr val="FFFFFF"/>
                </a:solidFill>
              </a:rPr>
              <a:t>bove work function: transmission/reflection ≈ DOS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8303" y="2363687"/>
            <a:ext cx="51694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below work function: 100% reflection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623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/>
          <p:cNvSpPr/>
          <p:nvPr/>
        </p:nvSpPr>
        <p:spPr>
          <a:xfrm>
            <a:off x="5639033" y="944134"/>
            <a:ext cx="1977267" cy="47756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672904" y="3100372"/>
            <a:ext cx="1918522" cy="26161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38" name="Picture 37" descr="DOS4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7824" y="946947"/>
            <a:ext cx="1977267" cy="4807364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TextBox 38"/>
          <p:cNvSpPr txBox="1"/>
          <p:nvPr/>
        </p:nvSpPr>
        <p:spPr>
          <a:xfrm>
            <a:off x="6385158" y="1325134"/>
            <a:ext cx="412750" cy="429455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10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5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0</a:t>
            </a: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-5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-10</a:t>
            </a: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 smtClean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r>
              <a:rPr lang="en-US" sz="1400" b="1" dirty="0" smtClean="0">
                <a:solidFill>
                  <a:srgbClr val="000000"/>
                </a:solidFill>
              </a:rPr>
              <a:t>-15</a:t>
            </a:r>
            <a:endParaRPr lang="en-US" sz="1400" b="1" dirty="0">
              <a:solidFill>
                <a:srgbClr val="000000"/>
              </a:solidFill>
            </a:endParaRPr>
          </a:p>
          <a:p>
            <a:pPr algn="r">
              <a:lnSpc>
                <a:spcPts val="1930"/>
              </a:lnSpc>
            </a:pPr>
            <a:endParaRPr lang="en-US" sz="1400" b="1" dirty="0">
              <a:solidFill>
                <a:srgbClr val="0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613633" y="333375"/>
            <a:ext cx="0" cy="5607513"/>
          </a:xfrm>
          <a:prstGeom prst="straightConnector1">
            <a:avLst/>
          </a:prstGeom>
          <a:ln w="38100" cmpd="sng">
            <a:solidFill>
              <a:srgbClr val="FFFFFF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-260117" y="3078147"/>
            <a:ext cx="8026402" cy="0"/>
          </a:xfrm>
          <a:prstGeom prst="straightConnector1">
            <a:avLst/>
          </a:prstGeom>
          <a:ln w="19050" cmpd="sng">
            <a:solidFill>
              <a:srgbClr val="FFFFFF"/>
            </a:solidFill>
            <a:prstDash val="lgDashDotDot"/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613633" y="2468547"/>
            <a:ext cx="2146303" cy="0"/>
          </a:xfrm>
          <a:prstGeom prst="straightConnector1">
            <a:avLst/>
          </a:prstGeom>
          <a:ln w="38100" cmpd="sng">
            <a:solidFill>
              <a:schemeClr val="bg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0" y="2468547"/>
            <a:ext cx="5613635" cy="4389453"/>
          </a:xfrm>
          <a:prstGeom prst="straightConnector1">
            <a:avLst/>
          </a:prstGeom>
          <a:ln w="38100" cmpd="sng">
            <a:solidFill>
              <a:srgbClr val="FFFFFF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639035" y="5798348"/>
            <a:ext cx="1805467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Sample </a:t>
            </a:r>
            <a:r>
              <a:rPr lang="en-US" b="1" dirty="0" smtClean="0">
                <a:solidFill>
                  <a:srgbClr val="FFFFFF"/>
                </a:solidFill>
              </a:rPr>
              <a:t>band structure and density of states</a:t>
            </a:r>
          </a:p>
        </p:txBody>
      </p:sp>
      <p:sp>
        <p:nvSpPr>
          <p:cNvPr id="29" name="TextBox 28"/>
          <p:cNvSpPr txBox="1"/>
          <p:nvPr/>
        </p:nvSpPr>
        <p:spPr>
          <a:xfrm rot="16200000">
            <a:off x="4617770" y="3688624"/>
            <a:ext cx="140765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Energy</a:t>
            </a:r>
            <a:endParaRPr lang="en-US" sz="2800" b="1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770743" y="2769084"/>
            <a:ext cx="140765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E</a:t>
            </a:r>
            <a:r>
              <a:rPr lang="en-US" sz="2800" b="1" baseline="-25000" dirty="0" smtClean="0">
                <a:solidFill>
                  <a:srgbClr val="FFFFFF"/>
                </a:solidFill>
              </a:rPr>
              <a:t>F</a:t>
            </a:r>
            <a:endParaRPr lang="en-US" sz="2800" b="1" baseline="-25000" dirty="0">
              <a:solidFill>
                <a:srgbClr val="FFFF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770133" y="2187132"/>
            <a:ext cx="1407652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 dirty="0">
                <a:solidFill>
                  <a:srgbClr val="FFFFFF"/>
                </a:solidFill>
              </a:rPr>
              <a:t>w</a:t>
            </a:r>
            <a:r>
              <a:rPr lang="en-US" sz="2400" b="1" dirty="0" smtClean="0">
                <a:solidFill>
                  <a:srgbClr val="FFFFFF"/>
                </a:solidFill>
              </a:rPr>
              <a:t>ork</a:t>
            </a:r>
          </a:p>
          <a:p>
            <a:pPr>
              <a:lnSpc>
                <a:spcPts val="1800"/>
              </a:lnSpc>
            </a:pPr>
            <a:r>
              <a:rPr lang="en-US" sz="2400" b="1" dirty="0" smtClean="0">
                <a:solidFill>
                  <a:srgbClr val="FFFFFF"/>
                </a:solidFill>
              </a:rPr>
              <a:t>function</a:t>
            </a:r>
            <a:endParaRPr lang="en-US" sz="2400" b="1" dirty="0">
              <a:solidFill>
                <a:srgbClr val="FFFF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9320000">
            <a:off x="-124797" y="4706031"/>
            <a:ext cx="4365221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Electric field between column and sample</a:t>
            </a:r>
            <a:endParaRPr lang="en-US" b="1" dirty="0">
              <a:solidFill>
                <a:srgbClr val="FFFFFF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0" y="2468547"/>
            <a:ext cx="5583206" cy="17818"/>
          </a:xfrm>
          <a:prstGeom prst="straightConnector1">
            <a:avLst/>
          </a:prstGeom>
          <a:ln w="762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204576" y="194526"/>
            <a:ext cx="8401600" cy="707886"/>
          </a:xfrm>
          <a:prstGeom prst="rect">
            <a:avLst/>
          </a:prstGeom>
          <a:ln w="76200" cmpd="sng">
            <a:noFill/>
          </a:ln>
        </p:spPr>
        <p:txBody>
          <a:bodyPr wrap="square">
            <a:spAutoFit/>
          </a:bodyPr>
          <a:lstStyle/>
          <a:p>
            <a:pPr marL="12700" marR="15875"/>
            <a:r>
              <a:rPr lang="en-US" sz="4000" dirty="0" smtClean="0">
                <a:solidFill>
                  <a:schemeClr val="bg1"/>
                </a:solidFill>
                <a:cs typeface="Arial"/>
              </a:rPr>
              <a:t>Imaging </a:t>
            </a:r>
            <a:r>
              <a:rPr lang="en-US" sz="4000" dirty="0" err="1" smtClean="0">
                <a:solidFill>
                  <a:schemeClr val="bg1"/>
                </a:solidFill>
                <a:cs typeface="Arial"/>
              </a:rPr>
              <a:t>Workfunction</a:t>
            </a:r>
            <a:endParaRPr lang="en-US" sz="4000" dirty="0">
              <a:solidFill>
                <a:schemeClr val="bg1"/>
              </a:solidFill>
              <a:cs typeface="Arial"/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0" y="2384765"/>
            <a:ext cx="5608606" cy="0"/>
          </a:xfrm>
          <a:prstGeom prst="straightConnector1">
            <a:avLst/>
          </a:prstGeom>
          <a:ln w="76200" cmpd="sng">
            <a:solidFill>
              <a:srgbClr val="FF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23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5186" y="1535150"/>
            <a:ext cx="6297159" cy="45631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20428" y="186473"/>
            <a:ext cx="86695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dirty="0" smtClean="0">
                <a:solidFill>
                  <a:srgbClr val="FFFFFF"/>
                </a:solidFill>
                <a:latin typeface="Arial"/>
                <a:cs typeface="Arial"/>
              </a:rPr>
              <a:t>ork </a:t>
            </a:r>
            <a:r>
              <a:rPr lang="en-US" sz="2800" dirty="0" smtClean="0">
                <a:solidFill>
                  <a:srgbClr val="FFFFFF"/>
                </a:solidFill>
                <a:latin typeface="Arial"/>
                <a:cs typeface="Arial"/>
              </a:rPr>
              <a:t>function </a:t>
            </a:r>
            <a:r>
              <a:rPr lang="en-US" sz="2800" dirty="0" smtClean="0">
                <a:solidFill>
                  <a:srgbClr val="FFFFFF"/>
                </a:solidFill>
                <a:latin typeface="Arial"/>
                <a:cs typeface="Arial"/>
              </a:rPr>
              <a:t>measurements from energy dependence of electron reflectivity: LaB</a:t>
            </a:r>
            <a:r>
              <a:rPr lang="en-US" sz="2800" baseline="-2500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lang="en-US" sz="2800" baseline="-25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464017"/>
              </p:ext>
            </p:extLst>
          </p:nvPr>
        </p:nvGraphicFramePr>
        <p:xfrm>
          <a:off x="2634308" y="1721387"/>
          <a:ext cx="5292256" cy="3738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1330898" y="3356606"/>
            <a:ext cx="2109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Reflectivity [%]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57593" y="5472201"/>
            <a:ext cx="4659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Voltage between cathode &amp; sample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539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05186" y="1535150"/>
            <a:ext cx="6297159" cy="456318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20428" y="186473"/>
            <a:ext cx="86695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solidFill>
                  <a:srgbClr val="FFFFFF"/>
                </a:solidFill>
                <a:latin typeface="Arial"/>
                <a:cs typeface="Arial"/>
              </a:rPr>
              <a:t>W</a:t>
            </a:r>
            <a:r>
              <a:rPr lang="en-US" sz="2800" dirty="0" smtClean="0">
                <a:solidFill>
                  <a:srgbClr val="FFFFFF"/>
                </a:solidFill>
                <a:latin typeface="Arial"/>
                <a:cs typeface="Arial"/>
              </a:rPr>
              <a:t>ork </a:t>
            </a:r>
            <a:r>
              <a:rPr lang="en-US" sz="2800" dirty="0" smtClean="0">
                <a:solidFill>
                  <a:srgbClr val="FFFFFF"/>
                </a:solidFill>
                <a:latin typeface="Arial"/>
                <a:cs typeface="Arial"/>
              </a:rPr>
              <a:t>function </a:t>
            </a:r>
            <a:r>
              <a:rPr lang="en-US" sz="2800" dirty="0" smtClean="0">
                <a:solidFill>
                  <a:srgbClr val="FFFFFF"/>
                </a:solidFill>
                <a:latin typeface="Arial"/>
                <a:cs typeface="Arial"/>
              </a:rPr>
              <a:t>measurements from energy dependence of electron reflectivity: LaB</a:t>
            </a:r>
            <a:r>
              <a:rPr lang="en-US" sz="2800" baseline="-25000" dirty="0" smtClean="0">
                <a:solidFill>
                  <a:srgbClr val="FFFFFF"/>
                </a:solidFill>
                <a:latin typeface="Arial"/>
                <a:cs typeface="Arial"/>
              </a:rPr>
              <a:t>6</a:t>
            </a:r>
            <a:endParaRPr lang="en-US" sz="2800" baseline="-25000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562861"/>
              </p:ext>
            </p:extLst>
          </p:nvPr>
        </p:nvGraphicFramePr>
        <p:xfrm>
          <a:off x="2634308" y="1721387"/>
          <a:ext cx="5292256" cy="3738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 rot="16200000">
            <a:off x="1330898" y="3356606"/>
            <a:ext cx="2109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Reflectivity [%]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57593" y="5472201"/>
            <a:ext cx="4659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Voltage between cathode &amp; sample </a:t>
            </a:r>
            <a:endParaRPr lang="en-US" sz="24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985253" y="1952299"/>
            <a:ext cx="262379" cy="2529602"/>
          </a:xfrm>
          <a:prstGeom prst="line">
            <a:avLst/>
          </a:prstGeom>
          <a:ln w="38100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190561" y="2052219"/>
            <a:ext cx="1962614" cy="0"/>
          </a:xfrm>
          <a:prstGeom prst="line">
            <a:avLst/>
          </a:prstGeom>
          <a:ln w="38100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4995748" y="2052219"/>
            <a:ext cx="0" cy="2944006"/>
          </a:xfrm>
          <a:prstGeom prst="line">
            <a:avLst/>
          </a:prstGeom>
          <a:ln w="38100" cmpd="sng">
            <a:solidFill>
              <a:schemeClr val="tx1">
                <a:lumMod val="85000"/>
                <a:lumOff val="15000"/>
              </a:schemeClr>
            </a:solidFill>
            <a:prstDash val="sysDash"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069217" y="2256688"/>
            <a:ext cx="2678932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b="1" dirty="0" err="1" smtClean="0">
                <a:solidFill>
                  <a:srgbClr val="FF0000"/>
                </a:solidFill>
              </a:rPr>
              <a:t>Φ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sample</a:t>
            </a:r>
            <a:r>
              <a:rPr lang="en-US" b="1" dirty="0" smtClean="0">
                <a:solidFill>
                  <a:srgbClr val="FF0000"/>
                </a:solidFill>
              </a:rPr>
              <a:t> – </a:t>
            </a:r>
            <a:r>
              <a:rPr lang="en-US" b="1" dirty="0" err="1" smtClean="0">
                <a:solidFill>
                  <a:srgbClr val="FF0000"/>
                </a:solidFill>
              </a:rPr>
              <a:t>Φ</a:t>
            </a:r>
            <a:r>
              <a:rPr lang="en-US" b="1" baseline="-25000" dirty="0" err="1" smtClean="0">
                <a:solidFill>
                  <a:srgbClr val="FF0000"/>
                </a:solidFill>
              </a:rPr>
              <a:t>cathode</a:t>
            </a:r>
            <a:r>
              <a:rPr lang="en-US" b="1" dirty="0" smtClean="0">
                <a:solidFill>
                  <a:srgbClr val="FF0000"/>
                </a:solidFill>
              </a:rPr>
              <a:t> = 0.8 </a:t>
            </a:r>
            <a:r>
              <a:rPr lang="en-US" b="1" dirty="0" err="1" smtClean="0">
                <a:solidFill>
                  <a:srgbClr val="FF0000"/>
                </a:solidFill>
              </a:rPr>
              <a:t>eV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r"/>
            <a:endParaRPr lang="en-US" dirty="0" smtClean="0"/>
          </a:p>
          <a:p>
            <a:pPr algn="r"/>
            <a:r>
              <a:rPr lang="en-US" dirty="0" err="1" smtClean="0"/>
              <a:t>Φ</a:t>
            </a:r>
            <a:r>
              <a:rPr lang="en-US" baseline="-25000" dirty="0" err="1" smtClean="0"/>
              <a:t>cathode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1.6 </a:t>
            </a:r>
            <a:r>
              <a:rPr lang="en-US" dirty="0" err="1" smtClean="0"/>
              <a:t>eV</a:t>
            </a:r>
            <a:endParaRPr lang="en-US" dirty="0" smtClean="0"/>
          </a:p>
          <a:p>
            <a:pPr algn="r"/>
            <a:endParaRPr lang="en-US" dirty="0"/>
          </a:p>
          <a:p>
            <a:pPr algn="r"/>
            <a:r>
              <a:rPr lang="en-US" b="1" dirty="0" smtClean="0"/>
              <a:t>=&gt;  </a:t>
            </a:r>
            <a:r>
              <a:rPr lang="en-US" b="1" dirty="0" err="1" smtClean="0"/>
              <a:t>Φ</a:t>
            </a:r>
            <a:r>
              <a:rPr lang="en-US" b="1" baseline="-25000" dirty="0" err="1" smtClean="0"/>
              <a:t>sample</a:t>
            </a:r>
            <a:r>
              <a:rPr lang="en-US" b="1" dirty="0" smtClean="0"/>
              <a:t>  = 2.4 </a:t>
            </a:r>
            <a:r>
              <a:rPr lang="en-US" b="1" dirty="0" err="1"/>
              <a:t>eV</a:t>
            </a:r>
            <a:endParaRPr lang="en-US" b="1" dirty="0"/>
          </a:p>
          <a:p>
            <a:pPr algn="r"/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25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458" y="1738596"/>
            <a:ext cx="7973263" cy="40214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9692" y="6258941"/>
            <a:ext cx="5609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T. Back et al., </a:t>
            </a:r>
            <a:r>
              <a:rPr lang="en-US" dirty="0" err="1" smtClean="0">
                <a:solidFill>
                  <a:schemeClr val="bg1"/>
                </a:solidFill>
              </a:rPr>
              <a:t>Ultramicroscopy</a:t>
            </a:r>
            <a:r>
              <a:rPr lang="en-US" dirty="0" smtClean="0">
                <a:solidFill>
                  <a:schemeClr val="bg1"/>
                </a:solidFill>
              </a:rPr>
              <a:t> 183, 67 (2017)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 Box 80"/>
          <p:cNvSpPr txBox="1">
            <a:spLocks noChangeArrowheads="1"/>
          </p:cNvSpPr>
          <p:nvPr/>
        </p:nvSpPr>
        <p:spPr bwMode="auto">
          <a:xfrm>
            <a:off x="710654" y="46365"/>
            <a:ext cx="84333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LEEM </a:t>
            </a:r>
            <a:r>
              <a:rPr lang="en-US" altLang="zh-CN" sz="3600" dirty="0" err="1" smtClean="0">
                <a:solidFill>
                  <a:schemeClr val="bg1"/>
                </a:solidFill>
              </a:rPr>
              <a:t>workfunction</a:t>
            </a:r>
            <a:r>
              <a:rPr lang="en-US" altLang="zh-CN" sz="3600" dirty="0" smtClean="0">
                <a:solidFill>
                  <a:schemeClr val="bg1"/>
                </a:solidFill>
              </a:rPr>
              <a:t> mapping: LaB</a:t>
            </a:r>
            <a:r>
              <a:rPr lang="en-US" altLang="zh-CN" sz="3600" baseline="-25000" dirty="0" smtClean="0">
                <a:solidFill>
                  <a:schemeClr val="bg1"/>
                </a:solidFill>
              </a:rPr>
              <a:t>6</a:t>
            </a:r>
            <a:r>
              <a:rPr lang="en-US" altLang="zh-CN" sz="3600" dirty="0" smtClean="0">
                <a:solidFill>
                  <a:schemeClr val="bg1"/>
                </a:solidFill>
              </a:rPr>
              <a:t>-VB</a:t>
            </a:r>
            <a:r>
              <a:rPr lang="en-US" altLang="zh-CN" sz="3600" baseline="-25000" dirty="0" smtClean="0">
                <a:solidFill>
                  <a:schemeClr val="bg1"/>
                </a:solidFill>
              </a:rPr>
              <a:t>2</a:t>
            </a:r>
            <a:endParaRPr lang="en-US" altLang="zh-CN" sz="3600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851762" y="5227142"/>
            <a:ext cx="692688" cy="3778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325695" y="5044340"/>
            <a:ext cx="839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 </a:t>
            </a:r>
            <a:r>
              <a:rPr lang="en-US" sz="1600" b="1" dirty="0" err="1" smtClean="0"/>
              <a:t>μm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79875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7641" y="3589725"/>
            <a:ext cx="8018382" cy="255607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340" y="3495897"/>
            <a:ext cx="8082608" cy="2649905"/>
          </a:xfrm>
          <a:prstGeom prst="rect">
            <a:avLst/>
          </a:prstGeom>
        </p:spPr>
      </p:pic>
      <p:sp>
        <p:nvSpPr>
          <p:cNvPr id="7" name="Text Box 80"/>
          <p:cNvSpPr txBox="1">
            <a:spLocks noChangeArrowheads="1"/>
          </p:cNvSpPr>
          <p:nvPr/>
        </p:nvSpPr>
        <p:spPr bwMode="auto">
          <a:xfrm>
            <a:off x="710654" y="46365"/>
            <a:ext cx="8433346" cy="2862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zh-CN" sz="3600" b="1" dirty="0" smtClean="0">
                <a:solidFill>
                  <a:srgbClr val="FFFFFF"/>
                </a:solidFill>
              </a:rPr>
              <a:t>LEEM </a:t>
            </a:r>
            <a:r>
              <a:rPr lang="en-US" altLang="zh-CN" sz="3600" b="1" dirty="0" err="1" smtClean="0">
                <a:solidFill>
                  <a:srgbClr val="FFFFFF"/>
                </a:solidFill>
              </a:rPr>
              <a:t>workfunction</a:t>
            </a:r>
            <a:r>
              <a:rPr lang="en-US" altLang="zh-CN" sz="3600" b="1" dirty="0" smtClean="0">
                <a:solidFill>
                  <a:srgbClr val="FFFFFF"/>
                </a:solidFill>
              </a:rPr>
              <a:t> mapping, </a:t>
            </a:r>
          </a:p>
          <a:p>
            <a:r>
              <a:rPr lang="en-US" altLang="zh-CN" sz="3600" b="1" dirty="0">
                <a:solidFill>
                  <a:srgbClr val="FFFFFF"/>
                </a:solidFill>
              </a:rPr>
              <a:t>i</a:t>
            </a:r>
            <a:r>
              <a:rPr lang="en-US" altLang="zh-CN" sz="3600" b="1" dirty="0" smtClean="0">
                <a:solidFill>
                  <a:srgbClr val="FFFFFF"/>
                </a:solidFill>
              </a:rPr>
              <a:t>n-situ deposition onto LaB</a:t>
            </a:r>
            <a:r>
              <a:rPr lang="en-US" altLang="zh-CN" sz="3600" b="1" baseline="-25000" dirty="0" smtClean="0">
                <a:solidFill>
                  <a:srgbClr val="FFFFFF"/>
                </a:solidFill>
              </a:rPr>
              <a:t>6</a:t>
            </a:r>
            <a:r>
              <a:rPr lang="en-US" altLang="zh-CN" sz="3600" b="1" dirty="0" smtClean="0">
                <a:solidFill>
                  <a:srgbClr val="FFFFFF"/>
                </a:solidFill>
              </a:rPr>
              <a:t>-VB</a:t>
            </a:r>
            <a:r>
              <a:rPr lang="en-US" altLang="zh-CN" sz="3600" b="1" baseline="-25000" dirty="0" smtClean="0">
                <a:solidFill>
                  <a:srgbClr val="FFFFFF"/>
                </a:solidFill>
              </a:rPr>
              <a:t>2</a:t>
            </a:r>
            <a:endParaRPr lang="en-US" altLang="zh-CN" sz="3600" b="1" dirty="0">
              <a:solidFill>
                <a:srgbClr val="FFFFFF"/>
              </a:solidFill>
            </a:endParaRPr>
          </a:p>
          <a:p>
            <a:pPr marL="742950" indent="-742950">
              <a:buAutoNum type="alphaLcParenR"/>
            </a:pPr>
            <a:r>
              <a:rPr lang="en-US" altLang="zh-CN" sz="3600" b="1" dirty="0" smtClean="0">
                <a:solidFill>
                  <a:srgbClr val="FFFFFF"/>
                </a:solidFill>
              </a:rPr>
              <a:t>1 monolayer boron</a:t>
            </a:r>
          </a:p>
          <a:p>
            <a:pPr marL="742950" indent="-742950">
              <a:buAutoNum type="alphaLcParenR"/>
            </a:pPr>
            <a:r>
              <a:rPr lang="en-US" altLang="zh-CN" sz="3600" b="1" dirty="0" smtClean="0">
                <a:solidFill>
                  <a:srgbClr val="FFFFFF"/>
                </a:solidFill>
              </a:rPr>
              <a:t>1 monolayer lanthanum</a:t>
            </a:r>
          </a:p>
          <a:p>
            <a:pPr marL="742950" indent="-742950">
              <a:buAutoNum type="alphaLcParenR"/>
            </a:pPr>
            <a:r>
              <a:rPr lang="en-US" altLang="zh-CN" sz="3600" b="1" dirty="0" smtClean="0">
                <a:solidFill>
                  <a:srgbClr val="FFFFFF"/>
                </a:solidFill>
              </a:rPr>
              <a:t>1 monolayer vanadium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5701" y="5731447"/>
            <a:ext cx="577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1 </a:t>
            </a:r>
            <a:r>
              <a:rPr lang="en-US" sz="1100" b="1" dirty="0" err="1" smtClean="0"/>
              <a:t>μm</a:t>
            </a:r>
            <a:endParaRPr lang="en-US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89692" y="6321917"/>
            <a:ext cx="56096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T. Back et al., </a:t>
            </a:r>
            <a:r>
              <a:rPr lang="en-US" dirty="0" err="1" smtClean="0">
                <a:solidFill>
                  <a:schemeClr val="bg1"/>
                </a:solidFill>
              </a:rPr>
              <a:t>Ultramicroscopy</a:t>
            </a:r>
            <a:r>
              <a:rPr lang="en-US" dirty="0" smtClean="0">
                <a:solidFill>
                  <a:schemeClr val="bg1"/>
                </a:solidFill>
              </a:rPr>
              <a:t> 183, 67 (2017)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16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FFFFFF"/>
                </a:solidFill>
              </a:rPr>
              <a:t>Directionally solidified LaB</a:t>
            </a:r>
            <a:r>
              <a:rPr lang="en-US" baseline="-25000" dirty="0" smtClean="0">
                <a:solidFill>
                  <a:srgbClr val="FFFFFF"/>
                </a:solidFill>
              </a:rPr>
              <a:t>6</a:t>
            </a:r>
            <a:r>
              <a:rPr lang="en-US" dirty="0" smtClean="0">
                <a:solidFill>
                  <a:srgbClr val="FFFFFF"/>
                </a:solidFill>
              </a:rPr>
              <a:t>-VB</a:t>
            </a:r>
            <a:r>
              <a:rPr lang="en-US" baseline="-25000" dirty="0" smtClean="0">
                <a:solidFill>
                  <a:srgbClr val="FFFFFF"/>
                </a:solidFill>
              </a:rPr>
              <a:t>2</a:t>
            </a:r>
            <a:r>
              <a:rPr lang="en-US" dirty="0" smtClean="0">
                <a:solidFill>
                  <a:srgbClr val="FFFFFF"/>
                </a:solidFill>
              </a:rPr>
              <a:t>:</a:t>
            </a:r>
            <a:endParaRPr lang="en-US" baseline="-25000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High </a:t>
            </a:r>
            <a:r>
              <a:rPr lang="en-US" dirty="0" smtClean="0">
                <a:solidFill>
                  <a:srgbClr val="FFFFFF"/>
                </a:solidFill>
              </a:rPr>
              <a:t>strength under extreme conditions</a:t>
            </a:r>
          </a:p>
          <a:p>
            <a:r>
              <a:rPr lang="en-US" dirty="0" err="1" smtClean="0">
                <a:solidFill>
                  <a:srgbClr val="FFFFFF"/>
                </a:solidFill>
              </a:rPr>
              <a:t>Workfunction</a:t>
            </a:r>
            <a:r>
              <a:rPr lang="en-US" dirty="0" smtClean="0">
                <a:solidFill>
                  <a:srgbClr val="FFFFFF"/>
                </a:solidFill>
              </a:rPr>
              <a:t> can be significantly lower than LaB</a:t>
            </a:r>
            <a:r>
              <a:rPr lang="en-US" baseline="-25000" dirty="0" smtClean="0">
                <a:solidFill>
                  <a:srgbClr val="FFFFFF"/>
                </a:solidFill>
              </a:rPr>
              <a:t>6</a:t>
            </a:r>
            <a:r>
              <a:rPr lang="en-US" dirty="0" smtClean="0">
                <a:solidFill>
                  <a:srgbClr val="FFFFFF"/>
                </a:solidFill>
              </a:rPr>
              <a:t> host compound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533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016" y="873430"/>
            <a:ext cx="8201103" cy="45031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FFFF"/>
                </a:solidFill>
              </a:rPr>
              <a:t>Work function mapping:</a:t>
            </a:r>
          </a:p>
          <a:p>
            <a:pPr marL="0" indent="0" algn="ctr">
              <a:buNone/>
            </a:pPr>
            <a:r>
              <a:rPr lang="en-US" b="1" dirty="0" smtClean="0">
                <a:solidFill>
                  <a:srgbClr val="FFFFFF"/>
                </a:solidFill>
              </a:rPr>
              <a:t>(ii) Electrical </a:t>
            </a:r>
            <a:r>
              <a:rPr lang="en-US" b="1" dirty="0" smtClean="0">
                <a:solidFill>
                  <a:srgbClr val="FFFFFF"/>
                </a:solidFill>
              </a:rPr>
              <a:t>power generation</a:t>
            </a:r>
            <a:endParaRPr lang="en-US" b="1" dirty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 algn="ctr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2" name="Picture 1" descr="SparkLogo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2250" y="4555128"/>
            <a:ext cx="3277840" cy="70145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459016" y="4513397"/>
            <a:ext cx="44290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Andre </a:t>
            </a:r>
            <a:r>
              <a:rPr lang="en-US" b="1" dirty="0" err="1" smtClean="0">
                <a:solidFill>
                  <a:srgbClr val="FFFFFF"/>
                </a:solidFill>
              </a:rPr>
              <a:t>Cauduro</a:t>
            </a:r>
            <a:r>
              <a:rPr lang="en-US" dirty="0" smtClean="0">
                <a:solidFill>
                  <a:srgbClr val="FFFFFF"/>
                </a:solidFill>
              </a:rPr>
              <a:t>, Lucas Hess, Frank </a:t>
            </a:r>
            <a:r>
              <a:rPr lang="en-US" dirty="0" err="1" smtClean="0">
                <a:solidFill>
                  <a:srgbClr val="FFFFFF"/>
                </a:solidFill>
              </a:rPr>
              <a:t>Ogletree</a:t>
            </a:r>
            <a:r>
              <a:rPr lang="en-US" dirty="0" smtClean="0">
                <a:solidFill>
                  <a:srgbClr val="FFFFFF"/>
                </a:solidFill>
              </a:rPr>
              <a:t>, Jared </a:t>
            </a:r>
            <a:r>
              <a:rPr lang="en-US" dirty="0" err="1" smtClean="0">
                <a:solidFill>
                  <a:srgbClr val="FFFFFF"/>
                </a:solidFill>
              </a:rPr>
              <a:t>Schwede</a:t>
            </a:r>
            <a:r>
              <a:rPr lang="en-US" dirty="0" smtClean="0">
                <a:solidFill>
                  <a:srgbClr val="FFFFFF"/>
                </a:solidFill>
              </a:rPr>
              <a:t>, AKS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086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Dan Riley</a:t>
            </a:r>
          </a:p>
        </p:txBody>
      </p:sp>
      <p:pic>
        <p:nvPicPr>
          <p:cNvPr id="7170" name="Picture 2" descr="http://upload.wikimedia.org/wikipedia/commons/thumb/c/c2/Turbine_Philippsburg-1.jpg/1024px-Turbine_Philippsburg-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51197"/>
            <a:ext cx="9144000" cy="6909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437436" y="6617685"/>
            <a:ext cx="544616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en.wikipedia.org/wiki/</a:t>
            </a:r>
            <a:r>
              <a:rPr lang="en-US" sz="1000" dirty="0" err="1"/>
              <a:t>Steam_turbine#mediaviewer</a:t>
            </a:r>
            <a:r>
              <a:rPr lang="en-US" sz="1000" dirty="0"/>
              <a:t>/File:Turbine_Philippsburg-1.jpg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D0D615-D962-43E8-9005-7EA286FE07AB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716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 rot="16200000">
            <a:off x="853252" y="4329922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</a:rPr>
              <a:t>Sample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flipH="1">
            <a:off x="1859127" y="4300231"/>
            <a:ext cx="7176868" cy="470330"/>
          </a:xfrm>
          <a:prstGeom prst="rightArrow">
            <a:avLst>
              <a:gd name="adj1" fmla="val 40480"/>
              <a:gd name="adj2" fmla="val 150009"/>
            </a:avLst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960"/>
              </a:lnSpc>
            </a:pPr>
            <a:r>
              <a:rPr lang="en-US" dirty="0" smtClean="0">
                <a:solidFill>
                  <a:srgbClr val="000000"/>
                </a:solidFill>
              </a:rPr>
              <a:t>										electron beam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" y="179854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Spin polarized low </a:t>
            </a:r>
            <a:r>
              <a:rPr lang="en-US" sz="3200" dirty="0">
                <a:solidFill>
                  <a:schemeClr val="bg1"/>
                </a:solidFill>
              </a:rPr>
              <a:t>energy electron </a:t>
            </a:r>
            <a:r>
              <a:rPr lang="en-US" sz="3200" dirty="0" smtClean="0">
                <a:solidFill>
                  <a:schemeClr val="bg1"/>
                </a:solidFill>
              </a:rPr>
              <a:t>microscopy</a:t>
            </a:r>
          </a:p>
        </p:txBody>
      </p:sp>
      <p:sp>
        <p:nvSpPr>
          <p:cNvPr id="12" name="Parallelogram 11"/>
          <p:cNvSpPr/>
          <p:nvPr/>
        </p:nvSpPr>
        <p:spPr>
          <a:xfrm>
            <a:off x="2283235" y="3597639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3" name="Parallelogram 12"/>
          <p:cNvSpPr/>
          <p:nvPr/>
        </p:nvSpPr>
        <p:spPr>
          <a:xfrm rot="10800000" flipV="1">
            <a:off x="2286215" y="4826232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i="1" dirty="0">
                <a:solidFill>
                  <a:schemeClr val="bg1"/>
                </a:solidFill>
              </a:rPr>
              <a:t>Deceleration</a:t>
            </a:r>
          </a:p>
        </p:txBody>
      </p:sp>
    </p:spTree>
    <p:extLst>
      <p:ext uri="{BB962C8B-B14F-4D97-AF65-F5344CB8AC3E}">
        <p14:creationId xmlns:p14="http://schemas.microsoft.com/office/powerpoint/2010/main" val="12331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88" y="1401245"/>
            <a:ext cx="8792476" cy="4928456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77863" y="124275"/>
            <a:ext cx="7773987" cy="914402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</a:rPr>
              <a:t/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Power generation landscape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688960" y="6502784"/>
            <a:ext cx="356013" cy="155448"/>
          </a:xfrm>
        </p:spPr>
        <p:txBody>
          <a:bodyPr/>
          <a:lstStyle/>
          <a:p>
            <a:fld id="{60D4F70A-A669-3540-8175-CEEA6DC573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02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745151" y="627110"/>
            <a:ext cx="7546095" cy="59120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894041" y="943544"/>
            <a:ext cx="399489" cy="4775613"/>
          </a:xfrm>
          <a:prstGeom prst="rect">
            <a:avLst/>
          </a:prstGeom>
          <a:solidFill>
            <a:srgbClr val="C6D9F1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7" name="Freeform 56"/>
          <p:cNvSpPr/>
          <p:nvPr/>
        </p:nvSpPr>
        <p:spPr>
          <a:xfrm>
            <a:off x="2922512" y="1671680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918231" y="3101969"/>
            <a:ext cx="349252" cy="26013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918231" y="1430354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2918243" y="1493861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2922488" y="1557368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2922500" y="1595475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Triangle 57"/>
          <p:cNvSpPr/>
          <p:nvPr/>
        </p:nvSpPr>
        <p:spPr>
          <a:xfrm flipH="1">
            <a:off x="3104500" y="1835923"/>
            <a:ext cx="174320" cy="1277376"/>
          </a:xfrm>
          <a:prstGeom prst="rtTriangl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79353" y="944134"/>
            <a:ext cx="399489" cy="47756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679353" y="333375"/>
            <a:ext cx="0" cy="5386372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682117" y="3078147"/>
            <a:ext cx="3840442" cy="0"/>
          </a:xfrm>
          <a:prstGeom prst="straightConnector1">
            <a:avLst/>
          </a:prstGeom>
          <a:ln w="19050" cmpd="sng">
            <a:solidFill>
              <a:srgbClr val="000000"/>
            </a:solidFill>
            <a:prstDash val="lgDashDotDot"/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679354" y="2468547"/>
            <a:ext cx="843204" cy="0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293530" y="1529950"/>
            <a:ext cx="2385826" cy="938597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688921" y="2769084"/>
            <a:ext cx="140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r>
              <a:rPr lang="en-US" sz="2800" b="1" baseline="-25000" dirty="0" smtClean="0"/>
              <a:t>F</a:t>
            </a:r>
            <a:endParaRPr lang="en-US" sz="2800" b="1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6688310" y="2187132"/>
            <a:ext cx="17086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 dirty="0"/>
              <a:t>l</a:t>
            </a:r>
            <a:r>
              <a:rPr lang="en-US" sz="2400" b="1" dirty="0" smtClean="0"/>
              <a:t>ow work</a:t>
            </a:r>
          </a:p>
          <a:p>
            <a:pPr>
              <a:lnSpc>
                <a:spcPts val="1800"/>
              </a:lnSpc>
            </a:pPr>
            <a:r>
              <a:rPr lang="en-US" sz="2400" b="1" dirty="0" smtClean="0"/>
              <a:t>function</a:t>
            </a:r>
            <a:endParaRPr lang="en-US" sz="2400" b="1" dirty="0"/>
          </a:p>
        </p:txBody>
      </p:sp>
      <p:pic>
        <p:nvPicPr>
          <p:cNvPr id="12" name="Picture 11" descr="lightbul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976" y="4977120"/>
            <a:ext cx="1236530" cy="1236530"/>
          </a:xfrm>
          <a:prstGeom prst="rect">
            <a:avLst/>
          </a:prstGeom>
        </p:spPr>
      </p:pic>
      <p:cxnSp>
        <p:nvCxnSpPr>
          <p:cNvPr id="40" name="Straight Connector 39"/>
          <p:cNvCxnSpPr>
            <a:stCxn id="36" idx="2"/>
          </p:cNvCxnSpPr>
          <p:nvPr/>
        </p:nvCxnSpPr>
        <p:spPr>
          <a:xfrm flipH="1">
            <a:off x="3088320" y="5719157"/>
            <a:ext cx="5466" cy="494493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9" idx="2"/>
          </p:cNvCxnSpPr>
          <p:nvPr/>
        </p:nvCxnSpPr>
        <p:spPr>
          <a:xfrm>
            <a:off x="5879098" y="5719747"/>
            <a:ext cx="3222" cy="367786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4663120" y="6087533"/>
            <a:ext cx="1215978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12" idx="2"/>
          </p:cNvCxnSpPr>
          <p:nvPr/>
        </p:nvCxnSpPr>
        <p:spPr>
          <a:xfrm>
            <a:off x="3093786" y="6213650"/>
            <a:ext cx="1424455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710868" y="3101975"/>
            <a:ext cx="349252" cy="26013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998908" y="1246142"/>
            <a:ext cx="17086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 dirty="0" smtClean="0"/>
              <a:t>high work</a:t>
            </a:r>
          </a:p>
          <a:p>
            <a:pPr>
              <a:lnSpc>
                <a:spcPts val="1800"/>
              </a:lnSpc>
            </a:pPr>
            <a:r>
              <a:rPr lang="en-US" sz="2400" b="1" dirty="0" smtClean="0"/>
              <a:t>function</a:t>
            </a:r>
            <a:endParaRPr lang="en-US" sz="2400" b="1" dirty="0"/>
          </a:p>
        </p:txBody>
      </p:sp>
      <p:pic>
        <p:nvPicPr>
          <p:cNvPr id="52" name="Picture 51" descr="flame2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08" y="3505200"/>
            <a:ext cx="3462312" cy="319598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 flipH="1">
            <a:off x="2432746" y="1534683"/>
            <a:ext cx="843204" cy="0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818733" y="103890"/>
            <a:ext cx="140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Energy</a:t>
            </a:r>
            <a:endParaRPr lang="en-US" sz="2800" b="1" dirty="0"/>
          </a:p>
        </p:txBody>
      </p:sp>
      <p:sp>
        <p:nvSpPr>
          <p:cNvPr id="2" name="Freeform 1"/>
          <p:cNvSpPr/>
          <p:nvPr/>
        </p:nvSpPr>
        <p:spPr>
          <a:xfrm>
            <a:off x="3324740" y="1474973"/>
            <a:ext cx="2310386" cy="728155"/>
          </a:xfrm>
          <a:custGeom>
            <a:avLst/>
            <a:gdLst>
              <a:gd name="connsiteX0" fmla="*/ 0 w 2310386"/>
              <a:gd name="connsiteY0" fmla="*/ 9078 h 728155"/>
              <a:gd name="connsiteX1" fmla="*/ 1254647 w 2310386"/>
              <a:gd name="connsiteY1" fmla="*/ 100875 h 728155"/>
              <a:gd name="connsiteX2" fmla="*/ 2310386 w 2310386"/>
              <a:gd name="connsiteY2" fmla="*/ 728155 h 728155"/>
              <a:gd name="connsiteX3" fmla="*/ 2310386 w 2310386"/>
              <a:gd name="connsiteY3" fmla="*/ 728155 h 72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0386" h="728155">
                <a:moveTo>
                  <a:pt x="0" y="9078"/>
                </a:moveTo>
                <a:cubicBezTo>
                  <a:pt x="434791" y="-4947"/>
                  <a:pt x="869583" y="-18971"/>
                  <a:pt x="1254647" y="100875"/>
                </a:cubicBezTo>
                <a:cubicBezTo>
                  <a:pt x="1639711" y="220721"/>
                  <a:pt x="2310386" y="728155"/>
                  <a:pt x="2310386" y="728155"/>
                </a:cubicBezTo>
                <a:lnTo>
                  <a:pt x="2310386" y="728155"/>
                </a:lnTo>
              </a:path>
            </a:pathLst>
          </a:custGeom>
          <a:ln>
            <a:solidFill>
              <a:srgbClr val="FF0000"/>
            </a:solidFill>
            <a:headEnd type="none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4478908" y="1479669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7-Point Star 3"/>
          <p:cNvSpPr/>
          <p:nvPr/>
        </p:nvSpPr>
        <p:spPr>
          <a:xfrm>
            <a:off x="4161053" y="5091780"/>
            <a:ext cx="714375" cy="484495"/>
          </a:xfrm>
          <a:prstGeom prst="star7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965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45151" y="627110"/>
            <a:ext cx="7546095" cy="591206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2894041" y="943544"/>
            <a:ext cx="399489" cy="4775613"/>
          </a:xfrm>
          <a:prstGeom prst="rect">
            <a:avLst/>
          </a:prstGeom>
          <a:solidFill>
            <a:srgbClr val="C6D9F1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7" name="Freeform 56"/>
          <p:cNvSpPr/>
          <p:nvPr/>
        </p:nvSpPr>
        <p:spPr>
          <a:xfrm>
            <a:off x="2922512" y="1671680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2918231" y="3101969"/>
            <a:ext cx="349252" cy="26013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2918231" y="1430354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3"/>
          <p:cNvSpPr/>
          <p:nvPr/>
        </p:nvSpPr>
        <p:spPr>
          <a:xfrm>
            <a:off x="2918243" y="1493861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2922488" y="1557368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Freeform 55"/>
          <p:cNvSpPr/>
          <p:nvPr/>
        </p:nvSpPr>
        <p:spPr>
          <a:xfrm>
            <a:off x="2922500" y="1595475"/>
            <a:ext cx="349252" cy="1682945"/>
          </a:xfrm>
          <a:custGeom>
            <a:avLst/>
            <a:gdLst>
              <a:gd name="connsiteX0" fmla="*/ 0 w 413115"/>
              <a:gd name="connsiteY0" fmla="*/ 1682945 h 1682945"/>
              <a:gd name="connsiteX1" fmla="*/ 290711 w 413115"/>
              <a:gd name="connsiteY1" fmla="*/ 1132163 h 1682945"/>
              <a:gd name="connsiteX2" fmla="*/ 413115 w 413115"/>
              <a:gd name="connsiteY2" fmla="*/ 0 h 1682945"/>
              <a:gd name="connsiteX3" fmla="*/ 413115 w 413115"/>
              <a:gd name="connsiteY3" fmla="*/ 0 h 168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115" h="1682945">
                <a:moveTo>
                  <a:pt x="0" y="1682945"/>
                </a:moveTo>
                <a:cubicBezTo>
                  <a:pt x="110929" y="1547799"/>
                  <a:pt x="221859" y="1412654"/>
                  <a:pt x="290711" y="1132163"/>
                </a:cubicBezTo>
                <a:cubicBezTo>
                  <a:pt x="359563" y="851672"/>
                  <a:pt x="413115" y="0"/>
                  <a:pt x="413115" y="0"/>
                </a:cubicBezTo>
                <a:lnTo>
                  <a:pt x="413115" y="0"/>
                </a:lnTo>
              </a:path>
            </a:pathLst>
          </a:custGeom>
          <a:ln w="38100" cmpd="sng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Triangle 57"/>
          <p:cNvSpPr/>
          <p:nvPr/>
        </p:nvSpPr>
        <p:spPr>
          <a:xfrm flipH="1">
            <a:off x="3104500" y="1835923"/>
            <a:ext cx="174320" cy="1277376"/>
          </a:xfrm>
          <a:prstGeom prst="rtTriangl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679353" y="944134"/>
            <a:ext cx="399489" cy="47756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679353" y="333375"/>
            <a:ext cx="0" cy="5386372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682117" y="3078147"/>
            <a:ext cx="3840442" cy="0"/>
          </a:xfrm>
          <a:prstGeom prst="straightConnector1">
            <a:avLst/>
          </a:prstGeom>
          <a:ln w="19050" cmpd="sng">
            <a:solidFill>
              <a:srgbClr val="000000"/>
            </a:solidFill>
            <a:prstDash val="lgDashDotDot"/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5679354" y="2468547"/>
            <a:ext cx="843204" cy="0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293530" y="1529950"/>
            <a:ext cx="2385826" cy="938597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688921" y="2769084"/>
            <a:ext cx="140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</a:t>
            </a:r>
            <a:r>
              <a:rPr lang="en-US" sz="2800" b="1" baseline="-25000" dirty="0" smtClean="0"/>
              <a:t>F</a:t>
            </a:r>
            <a:endParaRPr lang="en-US" sz="2800" b="1" baseline="-25000" dirty="0"/>
          </a:p>
        </p:txBody>
      </p:sp>
      <p:sp>
        <p:nvSpPr>
          <p:cNvPr id="31" name="TextBox 30"/>
          <p:cNvSpPr txBox="1"/>
          <p:nvPr/>
        </p:nvSpPr>
        <p:spPr>
          <a:xfrm>
            <a:off x="6688310" y="2187132"/>
            <a:ext cx="17086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 dirty="0"/>
              <a:t>l</a:t>
            </a:r>
            <a:r>
              <a:rPr lang="en-US" sz="2400" b="1" dirty="0" smtClean="0"/>
              <a:t>ow work</a:t>
            </a:r>
          </a:p>
          <a:p>
            <a:pPr>
              <a:lnSpc>
                <a:spcPts val="1800"/>
              </a:lnSpc>
            </a:pPr>
            <a:r>
              <a:rPr lang="en-US" sz="2400" b="1" dirty="0" smtClean="0"/>
              <a:t>function</a:t>
            </a:r>
            <a:endParaRPr lang="en-US" sz="2400" b="1" dirty="0"/>
          </a:p>
        </p:txBody>
      </p:sp>
      <p:pic>
        <p:nvPicPr>
          <p:cNvPr id="12" name="Picture 11" descr="lightbul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976" y="4977120"/>
            <a:ext cx="1236530" cy="1236530"/>
          </a:xfrm>
          <a:prstGeom prst="rect">
            <a:avLst/>
          </a:prstGeom>
        </p:spPr>
      </p:pic>
      <p:cxnSp>
        <p:nvCxnSpPr>
          <p:cNvPr id="40" name="Straight Connector 39"/>
          <p:cNvCxnSpPr>
            <a:stCxn id="36" idx="2"/>
          </p:cNvCxnSpPr>
          <p:nvPr/>
        </p:nvCxnSpPr>
        <p:spPr>
          <a:xfrm flipH="1">
            <a:off x="3088320" y="5719157"/>
            <a:ext cx="5466" cy="494493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9" idx="2"/>
          </p:cNvCxnSpPr>
          <p:nvPr/>
        </p:nvCxnSpPr>
        <p:spPr>
          <a:xfrm>
            <a:off x="5879098" y="5719747"/>
            <a:ext cx="3222" cy="367786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>
            <a:off x="4663120" y="6087533"/>
            <a:ext cx="1215978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12" idx="2"/>
          </p:cNvCxnSpPr>
          <p:nvPr/>
        </p:nvCxnSpPr>
        <p:spPr>
          <a:xfrm>
            <a:off x="3093786" y="6213650"/>
            <a:ext cx="1424455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5710868" y="3101975"/>
            <a:ext cx="349252" cy="260130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998908" y="1246142"/>
            <a:ext cx="170860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2400" b="1" dirty="0" smtClean="0"/>
              <a:t>high work</a:t>
            </a:r>
          </a:p>
          <a:p>
            <a:pPr>
              <a:lnSpc>
                <a:spcPts val="1800"/>
              </a:lnSpc>
            </a:pPr>
            <a:r>
              <a:rPr lang="en-US" sz="2400" b="1" dirty="0" smtClean="0"/>
              <a:t>function</a:t>
            </a:r>
            <a:endParaRPr lang="en-US" sz="2400" b="1" dirty="0"/>
          </a:p>
        </p:txBody>
      </p:sp>
      <p:pic>
        <p:nvPicPr>
          <p:cNvPr id="52" name="Picture 51" descr="flame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608" y="3505200"/>
            <a:ext cx="3462312" cy="3195980"/>
          </a:xfrm>
          <a:prstGeom prst="rect">
            <a:avLst/>
          </a:prstGeom>
        </p:spPr>
      </p:pic>
      <p:cxnSp>
        <p:nvCxnSpPr>
          <p:cNvPr id="37" name="Straight Arrow Connector 36"/>
          <p:cNvCxnSpPr/>
          <p:nvPr/>
        </p:nvCxnSpPr>
        <p:spPr>
          <a:xfrm flipH="1">
            <a:off x="2432746" y="1534683"/>
            <a:ext cx="843204" cy="0"/>
          </a:xfrm>
          <a:prstGeom prst="straightConnector1">
            <a:avLst/>
          </a:prstGeom>
          <a:ln w="38100" cmpd="sng">
            <a:solidFill>
              <a:srgbClr val="000000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398933" y="103890"/>
            <a:ext cx="14076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Energy</a:t>
            </a:r>
            <a:endParaRPr lang="en-US" sz="2800" b="1" dirty="0"/>
          </a:p>
        </p:txBody>
      </p:sp>
      <p:sp>
        <p:nvSpPr>
          <p:cNvPr id="2" name="Freeform 1"/>
          <p:cNvSpPr/>
          <p:nvPr/>
        </p:nvSpPr>
        <p:spPr>
          <a:xfrm>
            <a:off x="3324740" y="1474973"/>
            <a:ext cx="2310386" cy="728155"/>
          </a:xfrm>
          <a:custGeom>
            <a:avLst/>
            <a:gdLst>
              <a:gd name="connsiteX0" fmla="*/ 0 w 2310386"/>
              <a:gd name="connsiteY0" fmla="*/ 9078 h 728155"/>
              <a:gd name="connsiteX1" fmla="*/ 1254647 w 2310386"/>
              <a:gd name="connsiteY1" fmla="*/ 100875 h 728155"/>
              <a:gd name="connsiteX2" fmla="*/ 2310386 w 2310386"/>
              <a:gd name="connsiteY2" fmla="*/ 728155 h 728155"/>
              <a:gd name="connsiteX3" fmla="*/ 2310386 w 2310386"/>
              <a:gd name="connsiteY3" fmla="*/ 728155 h 72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10386" h="728155">
                <a:moveTo>
                  <a:pt x="0" y="9078"/>
                </a:moveTo>
                <a:cubicBezTo>
                  <a:pt x="434791" y="-4947"/>
                  <a:pt x="869583" y="-18971"/>
                  <a:pt x="1254647" y="100875"/>
                </a:cubicBezTo>
                <a:cubicBezTo>
                  <a:pt x="1639711" y="220721"/>
                  <a:pt x="2310386" y="728155"/>
                  <a:pt x="2310386" y="728155"/>
                </a:cubicBezTo>
                <a:lnTo>
                  <a:pt x="2310386" y="728155"/>
                </a:lnTo>
              </a:path>
            </a:pathLst>
          </a:custGeom>
          <a:ln>
            <a:solidFill>
              <a:srgbClr val="FF0000"/>
            </a:solidFill>
            <a:headEnd type="none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136506" y="2468547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4337253" y="2187828"/>
            <a:ext cx="1282572" cy="963869"/>
          </a:xfrm>
          <a:custGeom>
            <a:avLst/>
            <a:gdLst>
              <a:gd name="connsiteX0" fmla="*/ 1282572 w 1282572"/>
              <a:gd name="connsiteY0" fmla="*/ 0 h 963869"/>
              <a:gd name="connsiteX1" fmla="*/ 150330 w 1282572"/>
              <a:gd name="connsiteY1" fmla="*/ 305990 h 963869"/>
              <a:gd name="connsiteX2" fmla="*/ 135030 w 1282572"/>
              <a:gd name="connsiteY2" fmla="*/ 688478 h 963869"/>
              <a:gd name="connsiteX3" fmla="*/ 1282572 w 1282572"/>
              <a:gd name="connsiteY3" fmla="*/ 963869 h 963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82572" h="963869">
                <a:moveTo>
                  <a:pt x="1282572" y="0"/>
                </a:moveTo>
                <a:cubicBezTo>
                  <a:pt x="812079" y="95622"/>
                  <a:pt x="341587" y="191244"/>
                  <a:pt x="150330" y="305990"/>
                </a:cubicBezTo>
                <a:cubicBezTo>
                  <a:pt x="-40927" y="420736"/>
                  <a:pt x="-53677" y="578832"/>
                  <a:pt x="135030" y="688478"/>
                </a:cubicBezTo>
                <a:cubicBezTo>
                  <a:pt x="323737" y="798125"/>
                  <a:pt x="803154" y="880997"/>
                  <a:pt x="1282572" y="963869"/>
                </a:cubicBezTo>
              </a:path>
            </a:pathLst>
          </a:custGeom>
          <a:ln>
            <a:solidFill>
              <a:srgbClr val="FF000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5088715" y="3166996"/>
            <a:ext cx="531110" cy="489584"/>
          </a:xfrm>
          <a:custGeom>
            <a:avLst/>
            <a:gdLst>
              <a:gd name="connsiteX0" fmla="*/ 469908 w 531110"/>
              <a:gd name="connsiteY0" fmla="*/ 0 h 489584"/>
              <a:gd name="connsiteX1" fmla="*/ 41492 w 531110"/>
              <a:gd name="connsiteY1" fmla="*/ 152995 h 489584"/>
              <a:gd name="connsiteX2" fmla="*/ 72093 w 531110"/>
              <a:gd name="connsiteY2" fmla="*/ 367188 h 489584"/>
              <a:gd name="connsiteX3" fmla="*/ 531110 w 531110"/>
              <a:gd name="connsiteY3" fmla="*/ 489584 h 489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110" h="489584">
                <a:moveTo>
                  <a:pt x="469908" y="0"/>
                </a:moveTo>
                <a:cubicBezTo>
                  <a:pt x="288851" y="45898"/>
                  <a:pt x="107794" y="91797"/>
                  <a:pt x="41492" y="152995"/>
                </a:cubicBezTo>
                <a:cubicBezTo>
                  <a:pt x="-24811" y="214193"/>
                  <a:pt x="-9510" y="311090"/>
                  <a:pt x="72093" y="367188"/>
                </a:cubicBezTo>
                <a:cubicBezTo>
                  <a:pt x="153696" y="423286"/>
                  <a:pt x="342403" y="456435"/>
                  <a:pt x="531110" y="489584"/>
                </a:cubicBezTo>
              </a:path>
            </a:pathLst>
          </a:custGeom>
          <a:ln>
            <a:solidFill>
              <a:srgbClr val="FF0000"/>
            </a:solidFill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5369257" y="3671880"/>
            <a:ext cx="250568" cy="336588"/>
          </a:xfrm>
          <a:custGeom>
            <a:avLst/>
            <a:gdLst>
              <a:gd name="connsiteX0" fmla="*/ 250568 w 250568"/>
              <a:gd name="connsiteY0" fmla="*/ 0 h 336588"/>
              <a:gd name="connsiteX1" fmla="*/ 21060 w 250568"/>
              <a:gd name="connsiteY1" fmla="*/ 107096 h 336588"/>
              <a:gd name="connsiteX2" fmla="*/ 36360 w 250568"/>
              <a:gd name="connsiteY2" fmla="*/ 244792 h 336588"/>
              <a:gd name="connsiteX3" fmla="*/ 250568 w 250568"/>
              <a:gd name="connsiteY3" fmla="*/ 336588 h 336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568" h="336588">
                <a:moveTo>
                  <a:pt x="250568" y="0"/>
                </a:moveTo>
                <a:cubicBezTo>
                  <a:pt x="153664" y="33148"/>
                  <a:pt x="56761" y="66297"/>
                  <a:pt x="21060" y="107096"/>
                </a:cubicBezTo>
                <a:cubicBezTo>
                  <a:pt x="-14641" y="147895"/>
                  <a:pt x="-1891" y="206543"/>
                  <a:pt x="36360" y="244792"/>
                </a:cubicBezTo>
                <a:cubicBezTo>
                  <a:pt x="74611" y="283041"/>
                  <a:pt x="250568" y="336588"/>
                  <a:pt x="250568" y="336588"/>
                </a:cubicBezTo>
              </a:path>
            </a:pathLst>
          </a:custGeom>
          <a:ln>
            <a:solidFill>
              <a:srgbClr val="FF0000"/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635126" y="2203128"/>
            <a:ext cx="334749" cy="219397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5635126" y="3151697"/>
            <a:ext cx="299824" cy="5822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619825" y="3658102"/>
            <a:ext cx="299824" cy="5822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635126" y="4014818"/>
            <a:ext cx="183607" cy="5822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4742806" y="2422525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/>
          <p:nvPr/>
        </p:nvSpPr>
        <p:spPr>
          <a:xfrm>
            <a:off x="4710994" y="3009869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/>
          <p:nvPr/>
        </p:nvSpPr>
        <p:spPr>
          <a:xfrm>
            <a:off x="5185045" y="2893935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Oval 63"/>
          <p:cNvSpPr/>
          <p:nvPr/>
        </p:nvSpPr>
        <p:spPr>
          <a:xfrm>
            <a:off x="5044400" y="3564474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Oval 64"/>
          <p:cNvSpPr/>
          <p:nvPr/>
        </p:nvSpPr>
        <p:spPr>
          <a:xfrm>
            <a:off x="5320718" y="3413094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Oval 65"/>
          <p:cNvSpPr/>
          <p:nvPr/>
        </p:nvSpPr>
        <p:spPr>
          <a:xfrm>
            <a:off x="4558594" y="3472368"/>
            <a:ext cx="184212" cy="18421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526237" y="3174964"/>
            <a:ext cx="12825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</a:t>
            </a:r>
            <a:r>
              <a:rPr lang="en-US" sz="2400" b="1" dirty="0" smtClean="0"/>
              <a:t>pace charge</a:t>
            </a:r>
            <a:endParaRPr lang="en-US" sz="2400" b="1" dirty="0"/>
          </a:p>
        </p:txBody>
      </p:sp>
      <p:sp>
        <p:nvSpPr>
          <p:cNvPr id="67" name="7-Point Star 66"/>
          <p:cNvSpPr/>
          <p:nvPr/>
        </p:nvSpPr>
        <p:spPr>
          <a:xfrm>
            <a:off x="4161053" y="5091780"/>
            <a:ext cx="714375" cy="484495"/>
          </a:xfrm>
          <a:prstGeom prst="star7">
            <a:avLst/>
          </a:prstGeom>
          <a:solidFill>
            <a:srgbClr val="B1B20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95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91" y="1572015"/>
            <a:ext cx="8505757" cy="38402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04576" y="512026"/>
            <a:ext cx="8401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marR="15875" algn="ctr"/>
            <a:r>
              <a:rPr lang="en-US" sz="4000" dirty="0" smtClean="0">
                <a:solidFill>
                  <a:srgbClr val="FFFFFF"/>
                </a:solidFill>
                <a:cs typeface="Arial"/>
              </a:rPr>
              <a:t>Thermionic energy conversion</a:t>
            </a:r>
            <a:endParaRPr lang="en-US" sz="4000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EF5396D3-6016-A84B-98E5-DE0312FA9F11}"/>
              </a:ext>
            </a:extLst>
          </p:cNvPr>
          <p:cNvSpPr txBox="1"/>
          <p:nvPr/>
        </p:nvSpPr>
        <p:spPr>
          <a:xfrm>
            <a:off x="5534818" y="5079329"/>
            <a:ext cx="360918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rial"/>
                <a:cs typeface="Arial"/>
              </a:rPr>
              <a:t>GE Research, 1963 (PCE ~4.5%).</a:t>
            </a:r>
          </a:p>
        </p:txBody>
      </p:sp>
    </p:spTree>
    <p:extLst>
      <p:ext uri="{BB962C8B-B14F-4D97-AF65-F5344CB8AC3E}">
        <p14:creationId xmlns:p14="http://schemas.microsoft.com/office/powerpoint/2010/main" val="2399069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7842" y="1197176"/>
            <a:ext cx="8527188" cy="443554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05337" y="5778914"/>
            <a:ext cx="8077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Jared W. </a:t>
            </a:r>
            <a:r>
              <a:rPr lang="en-US" dirty="0" err="1" smtClean="0">
                <a:solidFill>
                  <a:srgbClr val="FFFFFF"/>
                </a:solidFill>
              </a:rPr>
              <a:t>Schwede</a:t>
            </a:r>
            <a:r>
              <a:rPr lang="en-US" dirty="0" smtClean="0">
                <a:solidFill>
                  <a:srgbClr val="FFFFFF"/>
                </a:solidFill>
              </a:rPr>
              <a:t>, Spark </a:t>
            </a:r>
            <a:r>
              <a:rPr lang="en-US" dirty="0" err="1" smtClean="0">
                <a:solidFill>
                  <a:srgbClr val="FFFFFF"/>
                </a:solidFill>
              </a:rPr>
              <a:t>Thermionics</a:t>
            </a:r>
            <a:endParaRPr lang="en-US" dirty="0" smtClean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69112" y="5739457"/>
            <a:ext cx="2449702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              </a:t>
            </a:r>
            <a:r>
              <a:rPr lang="en-US" dirty="0" err="1" smtClean="0">
                <a:solidFill>
                  <a:srgbClr val="000000"/>
                </a:solidFill>
              </a:rPr>
              <a:t>Thermionics</a:t>
            </a: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              </a:t>
            </a:r>
            <a:r>
              <a:rPr lang="en-US" dirty="0" err="1" smtClean="0">
                <a:solidFill>
                  <a:srgbClr val="000000"/>
                </a:solidFill>
              </a:rPr>
              <a:t>Thermoelectrics</a:t>
            </a:r>
            <a:endParaRPr lang="en-US" dirty="0" smtClean="0">
              <a:solidFill>
                <a:srgbClr val="0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6458012" y="6055417"/>
            <a:ext cx="650875" cy="0"/>
          </a:xfrm>
          <a:prstGeom prst="line">
            <a:avLst/>
          </a:prstGeom>
          <a:ln w="28575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6443981" y="6505992"/>
            <a:ext cx="650875" cy="0"/>
          </a:xfrm>
          <a:prstGeom prst="line">
            <a:avLst/>
          </a:prstGeom>
          <a:ln w="28575" cmpd="sng">
            <a:solidFill>
              <a:srgbClr val="000000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ine 10"/>
          <p:cNvSpPr>
            <a:spLocks noChangeShapeType="1"/>
          </p:cNvSpPr>
          <p:nvPr/>
        </p:nvSpPr>
        <p:spPr bwMode="auto">
          <a:xfrm>
            <a:off x="1386026" y="4828559"/>
            <a:ext cx="6412776" cy="0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flipV="1">
            <a:off x="2097896" y="4763122"/>
            <a:ext cx="0" cy="65436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 flipV="1">
            <a:off x="2990212" y="4763122"/>
            <a:ext cx="0" cy="65436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13"/>
          <p:cNvSpPr>
            <a:spLocks noChangeShapeType="1"/>
          </p:cNvSpPr>
          <p:nvPr/>
        </p:nvSpPr>
        <p:spPr bwMode="auto">
          <a:xfrm flipV="1">
            <a:off x="3880544" y="4763122"/>
            <a:ext cx="0" cy="65436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flipV="1">
            <a:off x="4770877" y="4763122"/>
            <a:ext cx="0" cy="65436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 flipV="1">
            <a:off x="5661210" y="4763122"/>
            <a:ext cx="0" cy="65436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V="1">
            <a:off x="6551543" y="4763122"/>
            <a:ext cx="0" cy="65436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7443859" y="4763122"/>
            <a:ext cx="0" cy="65436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1901586" y="5009005"/>
            <a:ext cx="5788156" cy="172515"/>
            <a:chOff x="1885978" y="5589316"/>
            <a:chExt cx="5788156" cy="172515"/>
          </a:xfrm>
        </p:grpSpPr>
        <p:sp>
          <p:nvSpPr>
            <p:cNvPr id="23" name="Freeform 18"/>
            <p:cNvSpPr>
              <a:spLocks/>
            </p:cNvSpPr>
            <p:nvPr/>
          </p:nvSpPr>
          <p:spPr bwMode="auto">
            <a:xfrm>
              <a:off x="1885978" y="5589316"/>
              <a:ext cx="111044" cy="168549"/>
            </a:xfrm>
            <a:custGeom>
              <a:avLst/>
              <a:gdLst>
                <a:gd name="T0" fmla="*/ 111 w 111"/>
                <a:gd name="T1" fmla="*/ 152 h 171"/>
                <a:gd name="T2" fmla="*/ 111 w 111"/>
                <a:gd name="T3" fmla="*/ 171 h 171"/>
                <a:gd name="T4" fmla="*/ 0 w 111"/>
                <a:gd name="T5" fmla="*/ 171 h 171"/>
                <a:gd name="T6" fmla="*/ 0 w 111"/>
                <a:gd name="T7" fmla="*/ 165 h 171"/>
                <a:gd name="T8" fmla="*/ 1 w 111"/>
                <a:gd name="T9" fmla="*/ 157 h 171"/>
                <a:gd name="T10" fmla="*/ 6 w 111"/>
                <a:gd name="T11" fmla="*/ 145 h 171"/>
                <a:gd name="T12" fmla="*/ 16 w 111"/>
                <a:gd name="T13" fmla="*/ 134 h 171"/>
                <a:gd name="T14" fmla="*/ 27 w 111"/>
                <a:gd name="T15" fmla="*/ 123 h 171"/>
                <a:gd name="T16" fmla="*/ 43 w 111"/>
                <a:gd name="T17" fmla="*/ 109 h 171"/>
                <a:gd name="T18" fmla="*/ 68 w 111"/>
                <a:gd name="T19" fmla="*/ 86 h 171"/>
                <a:gd name="T20" fmla="*/ 81 w 111"/>
                <a:gd name="T21" fmla="*/ 72 h 171"/>
                <a:gd name="T22" fmla="*/ 89 w 111"/>
                <a:gd name="T23" fmla="*/ 59 h 171"/>
                <a:gd name="T24" fmla="*/ 91 w 111"/>
                <a:gd name="T25" fmla="*/ 46 h 171"/>
                <a:gd name="T26" fmla="*/ 89 w 111"/>
                <a:gd name="T27" fmla="*/ 35 h 171"/>
                <a:gd name="T28" fmla="*/ 81 w 111"/>
                <a:gd name="T29" fmla="*/ 25 h 171"/>
                <a:gd name="T30" fmla="*/ 71 w 111"/>
                <a:gd name="T31" fmla="*/ 17 h 171"/>
                <a:gd name="T32" fmla="*/ 59 w 111"/>
                <a:gd name="T33" fmla="*/ 17 h 171"/>
                <a:gd name="T34" fmla="*/ 44 w 111"/>
                <a:gd name="T35" fmla="*/ 19 h 171"/>
                <a:gd name="T36" fmla="*/ 33 w 111"/>
                <a:gd name="T37" fmla="*/ 25 h 171"/>
                <a:gd name="T38" fmla="*/ 27 w 111"/>
                <a:gd name="T39" fmla="*/ 37 h 171"/>
                <a:gd name="T40" fmla="*/ 25 w 111"/>
                <a:gd name="T41" fmla="*/ 51 h 171"/>
                <a:gd name="T42" fmla="*/ 3 w 111"/>
                <a:gd name="T43" fmla="*/ 49 h 171"/>
                <a:gd name="T44" fmla="*/ 8 w 111"/>
                <a:gd name="T45" fmla="*/ 27 h 171"/>
                <a:gd name="T46" fmla="*/ 19 w 111"/>
                <a:gd name="T47" fmla="*/ 13 h 171"/>
                <a:gd name="T48" fmla="*/ 36 w 111"/>
                <a:gd name="T49" fmla="*/ 2 h 171"/>
                <a:gd name="T50" fmla="*/ 59 w 111"/>
                <a:gd name="T51" fmla="*/ 0 h 171"/>
                <a:gd name="T52" fmla="*/ 70 w 111"/>
                <a:gd name="T53" fmla="*/ 0 h 171"/>
                <a:gd name="T54" fmla="*/ 89 w 111"/>
                <a:gd name="T55" fmla="*/ 6 h 171"/>
                <a:gd name="T56" fmla="*/ 97 w 111"/>
                <a:gd name="T57" fmla="*/ 13 h 171"/>
                <a:gd name="T58" fmla="*/ 110 w 111"/>
                <a:gd name="T59" fmla="*/ 27 h 171"/>
                <a:gd name="T60" fmla="*/ 111 w 111"/>
                <a:gd name="T61" fmla="*/ 46 h 171"/>
                <a:gd name="T62" fmla="*/ 111 w 111"/>
                <a:gd name="T63" fmla="*/ 57 h 171"/>
                <a:gd name="T64" fmla="*/ 108 w 111"/>
                <a:gd name="T65" fmla="*/ 67 h 171"/>
                <a:gd name="T66" fmla="*/ 102 w 111"/>
                <a:gd name="T67" fmla="*/ 77 h 171"/>
                <a:gd name="T68" fmla="*/ 94 w 111"/>
                <a:gd name="T69" fmla="*/ 88 h 171"/>
                <a:gd name="T70" fmla="*/ 81 w 111"/>
                <a:gd name="T71" fmla="*/ 101 h 171"/>
                <a:gd name="T72" fmla="*/ 62 w 111"/>
                <a:gd name="T73" fmla="*/ 118 h 171"/>
                <a:gd name="T74" fmla="*/ 44 w 111"/>
                <a:gd name="T75" fmla="*/ 133 h 171"/>
                <a:gd name="T76" fmla="*/ 36 w 111"/>
                <a:gd name="T77" fmla="*/ 141 h 171"/>
                <a:gd name="T78" fmla="*/ 32 w 111"/>
                <a:gd name="T79" fmla="*/ 145 h 171"/>
                <a:gd name="T80" fmla="*/ 28 w 111"/>
                <a:gd name="T81" fmla="*/ 152 h 171"/>
                <a:gd name="T82" fmla="*/ 111 w 111"/>
                <a:gd name="T83" fmla="*/ 15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1" h="171">
                  <a:moveTo>
                    <a:pt x="111" y="152"/>
                  </a:moveTo>
                  <a:lnTo>
                    <a:pt x="111" y="171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1" y="157"/>
                  </a:lnTo>
                  <a:lnTo>
                    <a:pt x="6" y="145"/>
                  </a:lnTo>
                  <a:lnTo>
                    <a:pt x="16" y="134"/>
                  </a:lnTo>
                  <a:lnTo>
                    <a:pt x="27" y="123"/>
                  </a:lnTo>
                  <a:lnTo>
                    <a:pt x="43" y="109"/>
                  </a:lnTo>
                  <a:lnTo>
                    <a:pt x="68" y="86"/>
                  </a:lnTo>
                  <a:lnTo>
                    <a:pt x="81" y="72"/>
                  </a:lnTo>
                  <a:lnTo>
                    <a:pt x="89" y="59"/>
                  </a:lnTo>
                  <a:lnTo>
                    <a:pt x="91" y="46"/>
                  </a:lnTo>
                  <a:lnTo>
                    <a:pt x="89" y="35"/>
                  </a:lnTo>
                  <a:lnTo>
                    <a:pt x="81" y="25"/>
                  </a:lnTo>
                  <a:lnTo>
                    <a:pt x="71" y="17"/>
                  </a:lnTo>
                  <a:lnTo>
                    <a:pt x="59" y="17"/>
                  </a:lnTo>
                  <a:lnTo>
                    <a:pt x="44" y="19"/>
                  </a:lnTo>
                  <a:lnTo>
                    <a:pt x="33" y="25"/>
                  </a:lnTo>
                  <a:lnTo>
                    <a:pt x="27" y="37"/>
                  </a:lnTo>
                  <a:lnTo>
                    <a:pt x="25" y="51"/>
                  </a:lnTo>
                  <a:lnTo>
                    <a:pt x="3" y="49"/>
                  </a:lnTo>
                  <a:lnTo>
                    <a:pt x="8" y="27"/>
                  </a:lnTo>
                  <a:lnTo>
                    <a:pt x="19" y="13"/>
                  </a:lnTo>
                  <a:lnTo>
                    <a:pt x="36" y="2"/>
                  </a:lnTo>
                  <a:lnTo>
                    <a:pt x="59" y="0"/>
                  </a:lnTo>
                  <a:lnTo>
                    <a:pt x="70" y="0"/>
                  </a:lnTo>
                  <a:lnTo>
                    <a:pt x="89" y="6"/>
                  </a:lnTo>
                  <a:lnTo>
                    <a:pt x="97" y="13"/>
                  </a:lnTo>
                  <a:lnTo>
                    <a:pt x="110" y="27"/>
                  </a:lnTo>
                  <a:lnTo>
                    <a:pt x="111" y="46"/>
                  </a:lnTo>
                  <a:lnTo>
                    <a:pt x="111" y="57"/>
                  </a:lnTo>
                  <a:lnTo>
                    <a:pt x="108" y="67"/>
                  </a:lnTo>
                  <a:lnTo>
                    <a:pt x="102" y="77"/>
                  </a:lnTo>
                  <a:lnTo>
                    <a:pt x="94" y="88"/>
                  </a:lnTo>
                  <a:lnTo>
                    <a:pt x="81" y="101"/>
                  </a:lnTo>
                  <a:lnTo>
                    <a:pt x="62" y="118"/>
                  </a:lnTo>
                  <a:lnTo>
                    <a:pt x="44" y="133"/>
                  </a:lnTo>
                  <a:lnTo>
                    <a:pt x="36" y="141"/>
                  </a:lnTo>
                  <a:lnTo>
                    <a:pt x="32" y="145"/>
                  </a:lnTo>
                  <a:lnTo>
                    <a:pt x="28" y="152"/>
                  </a:lnTo>
                  <a:lnTo>
                    <a:pt x="111" y="15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9"/>
            <p:cNvSpPr>
              <a:spLocks/>
            </p:cNvSpPr>
            <p:nvPr/>
          </p:nvSpPr>
          <p:spPr bwMode="auto">
            <a:xfrm>
              <a:off x="2020817" y="5593282"/>
              <a:ext cx="113027" cy="168549"/>
            </a:xfrm>
            <a:custGeom>
              <a:avLst/>
              <a:gdLst>
                <a:gd name="T0" fmla="*/ 0 w 114"/>
                <a:gd name="T1" fmla="*/ 123 h 171"/>
                <a:gd name="T2" fmla="*/ 21 w 114"/>
                <a:gd name="T3" fmla="*/ 122 h 171"/>
                <a:gd name="T4" fmla="*/ 26 w 114"/>
                <a:gd name="T5" fmla="*/ 136 h 171"/>
                <a:gd name="T6" fmla="*/ 32 w 114"/>
                <a:gd name="T7" fmla="*/ 146 h 171"/>
                <a:gd name="T8" fmla="*/ 42 w 114"/>
                <a:gd name="T9" fmla="*/ 154 h 171"/>
                <a:gd name="T10" fmla="*/ 55 w 114"/>
                <a:gd name="T11" fmla="*/ 154 h 171"/>
                <a:gd name="T12" fmla="*/ 69 w 114"/>
                <a:gd name="T13" fmla="*/ 152 h 171"/>
                <a:gd name="T14" fmla="*/ 80 w 114"/>
                <a:gd name="T15" fmla="*/ 142 h 171"/>
                <a:gd name="T16" fmla="*/ 90 w 114"/>
                <a:gd name="T17" fmla="*/ 130 h 171"/>
                <a:gd name="T18" fmla="*/ 92 w 114"/>
                <a:gd name="T19" fmla="*/ 112 h 171"/>
                <a:gd name="T20" fmla="*/ 90 w 114"/>
                <a:gd name="T21" fmla="*/ 96 h 171"/>
                <a:gd name="T22" fmla="*/ 80 w 114"/>
                <a:gd name="T23" fmla="*/ 83 h 171"/>
                <a:gd name="T24" fmla="*/ 69 w 114"/>
                <a:gd name="T25" fmla="*/ 75 h 171"/>
                <a:gd name="T26" fmla="*/ 55 w 114"/>
                <a:gd name="T27" fmla="*/ 74 h 171"/>
                <a:gd name="T28" fmla="*/ 45 w 114"/>
                <a:gd name="T29" fmla="*/ 74 h 171"/>
                <a:gd name="T30" fmla="*/ 36 w 114"/>
                <a:gd name="T31" fmla="*/ 78 h 171"/>
                <a:gd name="T32" fmla="*/ 29 w 114"/>
                <a:gd name="T33" fmla="*/ 83 h 171"/>
                <a:gd name="T34" fmla="*/ 23 w 114"/>
                <a:gd name="T35" fmla="*/ 90 h 171"/>
                <a:gd name="T36" fmla="*/ 4 w 114"/>
                <a:gd name="T37" fmla="*/ 88 h 171"/>
                <a:gd name="T38" fmla="*/ 20 w 114"/>
                <a:gd name="T39" fmla="*/ 0 h 171"/>
                <a:gd name="T40" fmla="*/ 106 w 114"/>
                <a:gd name="T41" fmla="*/ 0 h 171"/>
                <a:gd name="T42" fmla="*/ 106 w 114"/>
                <a:gd name="T43" fmla="*/ 19 h 171"/>
                <a:gd name="T44" fmla="*/ 37 w 114"/>
                <a:gd name="T45" fmla="*/ 19 h 171"/>
                <a:gd name="T46" fmla="*/ 28 w 114"/>
                <a:gd name="T47" fmla="*/ 66 h 171"/>
                <a:gd name="T48" fmla="*/ 44 w 114"/>
                <a:gd name="T49" fmla="*/ 56 h 171"/>
                <a:gd name="T50" fmla="*/ 60 w 114"/>
                <a:gd name="T51" fmla="*/ 54 h 171"/>
                <a:gd name="T52" fmla="*/ 71 w 114"/>
                <a:gd name="T53" fmla="*/ 56 h 171"/>
                <a:gd name="T54" fmla="*/ 90 w 114"/>
                <a:gd name="T55" fmla="*/ 64 h 171"/>
                <a:gd name="T56" fmla="*/ 98 w 114"/>
                <a:gd name="T57" fmla="*/ 70 h 171"/>
                <a:gd name="T58" fmla="*/ 104 w 114"/>
                <a:gd name="T59" fmla="*/ 78 h 171"/>
                <a:gd name="T60" fmla="*/ 112 w 114"/>
                <a:gd name="T61" fmla="*/ 99 h 171"/>
                <a:gd name="T62" fmla="*/ 114 w 114"/>
                <a:gd name="T63" fmla="*/ 110 h 171"/>
                <a:gd name="T64" fmla="*/ 111 w 114"/>
                <a:gd name="T65" fmla="*/ 133 h 171"/>
                <a:gd name="T66" fmla="*/ 100 w 114"/>
                <a:gd name="T67" fmla="*/ 150 h 171"/>
                <a:gd name="T68" fmla="*/ 92 w 114"/>
                <a:gd name="T69" fmla="*/ 160 h 171"/>
                <a:gd name="T70" fmla="*/ 69 w 114"/>
                <a:gd name="T71" fmla="*/ 171 h 171"/>
                <a:gd name="T72" fmla="*/ 55 w 114"/>
                <a:gd name="T73" fmla="*/ 171 h 171"/>
                <a:gd name="T74" fmla="*/ 32 w 114"/>
                <a:gd name="T75" fmla="*/ 170 h 171"/>
                <a:gd name="T76" fmla="*/ 16 w 114"/>
                <a:gd name="T77" fmla="*/ 158 h 171"/>
                <a:gd name="T78" fmla="*/ 4 w 114"/>
                <a:gd name="T79" fmla="*/ 144 h 171"/>
                <a:gd name="T80" fmla="*/ 0 w 114"/>
                <a:gd name="T81" fmla="*/ 1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71">
                  <a:moveTo>
                    <a:pt x="0" y="123"/>
                  </a:moveTo>
                  <a:lnTo>
                    <a:pt x="21" y="122"/>
                  </a:lnTo>
                  <a:lnTo>
                    <a:pt x="26" y="136"/>
                  </a:lnTo>
                  <a:lnTo>
                    <a:pt x="32" y="146"/>
                  </a:lnTo>
                  <a:lnTo>
                    <a:pt x="42" y="154"/>
                  </a:lnTo>
                  <a:lnTo>
                    <a:pt x="55" y="154"/>
                  </a:lnTo>
                  <a:lnTo>
                    <a:pt x="69" y="152"/>
                  </a:lnTo>
                  <a:lnTo>
                    <a:pt x="80" y="142"/>
                  </a:lnTo>
                  <a:lnTo>
                    <a:pt x="90" y="130"/>
                  </a:lnTo>
                  <a:lnTo>
                    <a:pt x="92" y="112"/>
                  </a:lnTo>
                  <a:lnTo>
                    <a:pt x="90" y="96"/>
                  </a:lnTo>
                  <a:lnTo>
                    <a:pt x="80" y="83"/>
                  </a:lnTo>
                  <a:lnTo>
                    <a:pt x="69" y="75"/>
                  </a:lnTo>
                  <a:lnTo>
                    <a:pt x="55" y="74"/>
                  </a:lnTo>
                  <a:lnTo>
                    <a:pt x="45" y="74"/>
                  </a:lnTo>
                  <a:lnTo>
                    <a:pt x="36" y="78"/>
                  </a:lnTo>
                  <a:lnTo>
                    <a:pt x="29" y="83"/>
                  </a:lnTo>
                  <a:lnTo>
                    <a:pt x="23" y="90"/>
                  </a:lnTo>
                  <a:lnTo>
                    <a:pt x="4" y="88"/>
                  </a:lnTo>
                  <a:lnTo>
                    <a:pt x="20" y="0"/>
                  </a:lnTo>
                  <a:lnTo>
                    <a:pt x="106" y="0"/>
                  </a:lnTo>
                  <a:lnTo>
                    <a:pt x="106" y="19"/>
                  </a:lnTo>
                  <a:lnTo>
                    <a:pt x="37" y="19"/>
                  </a:lnTo>
                  <a:lnTo>
                    <a:pt x="28" y="66"/>
                  </a:lnTo>
                  <a:lnTo>
                    <a:pt x="44" y="56"/>
                  </a:lnTo>
                  <a:lnTo>
                    <a:pt x="60" y="54"/>
                  </a:lnTo>
                  <a:lnTo>
                    <a:pt x="71" y="56"/>
                  </a:lnTo>
                  <a:lnTo>
                    <a:pt x="90" y="64"/>
                  </a:lnTo>
                  <a:lnTo>
                    <a:pt x="98" y="70"/>
                  </a:lnTo>
                  <a:lnTo>
                    <a:pt x="104" y="78"/>
                  </a:lnTo>
                  <a:lnTo>
                    <a:pt x="112" y="99"/>
                  </a:lnTo>
                  <a:lnTo>
                    <a:pt x="114" y="110"/>
                  </a:lnTo>
                  <a:lnTo>
                    <a:pt x="111" y="133"/>
                  </a:lnTo>
                  <a:lnTo>
                    <a:pt x="100" y="150"/>
                  </a:lnTo>
                  <a:lnTo>
                    <a:pt x="92" y="160"/>
                  </a:lnTo>
                  <a:lnTo>
                    <a:pt x="69" y="171"/>
                  </a:lnTo>
                  <a:lnTo>
                    <a:pt x="55" y="171"/>
                  </a:lnTo>
                  <a:lnTo>
                    <a:pt x="32" y="170"/>
                  </a:lnTo>
                  <a:lnTo>
                    <a:pt x="16" y="158"/>
                  </a:lnTo>
                  <a:lnTo>
                    <a:pt x="4" y="144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0"/>
            <p:cNvSpPr>
              <a:spLocks noEditPoints="1"/>
            </p:cNvSpPr>
            <p:nvPr/>
          </p:nvSpPr>
          <p:spPr bwMode="auto">
            <a:xfrm>
              <a:off x="2153673" y="5589316"/>
              <a:ext cx="109061" cy="172514"/>
            </a:xfrm>
            <a:custGeom>
              <a:avLst/>
              <a:gdLst>
                <a:gd name="T0" fmla="*/ 0 w 112"/>
                <a:gd name="T1" fmla="*/ 86 h 174"/>
                <a:gd name="T2" fmla="*/ 0 w 112"/>
                <a:gd name="T3" fmla="*/ 59 h 174"/>
                <a:gd name="T4" fmla="*/ 6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8 w 112"/>
                <a:gd name="T21" fmla="*/ 21 h 174"/>
                <a:gd name="T22" fmla="*/ 104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6 w 112"/>
                <a:gd name="T33" fmla="*/ 136 h 174"/>
                <a:gd name="T34" fmla="*/ 98 w 112"/>
                <a:gd name="T35" fmla="*/ 153 h 174"/>
                <a:gd name="T36" fmla="*/ 86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10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5 h 174"/>
                <a:gd name="T58" fmla="*/ 32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7 h 174"/>
                <a:gd name="T80" fmla="*/ 42 w 112"/>
                <a:gd name="T81" fmla="*/ 19 h 174"/>
                <a:gd name="T82" fmla="*/ 32 w 112"/>
                <a:gd name="T83" fmla="*/ 29 h 174"/>
                <a:gd name="T84" fmla="*/ 24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0" y="59"/>
                  </a:lnTo>
                  <a:lnTo>
                    <a:pt x="6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8" y="21"/>
                  </a:lnTo>
                  <a:lnTo>
                    <a:pt x="104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6" y="136"/>
                  </a:lnTo>
                  <a:lnTo>
                    <a:pt x="98" y="153"/>
                  </a:lnTo>
                  <a:lnTo>
                    <a:pt x="86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10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5"/>
                  </a:lnTo>
                  <a:lnTo>
                    <a:pt x="32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7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4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1"/>
            <p:cNvSpPr>
              <a:spLocks/>
            </p:cNvSpPr>
            <p:nvPr/>
          </p:nvSpPr>
          <p:spPr bwMode="auto">
            <a:xfrm>
              <a:off x="2778294" y="5593282"/>
              <a:ext cx="113027" cy="168549"/>
            </a:xfrm>
            <a:custGeom>
              <a:avLst/>
              <a:gdLst>
                <a:gd name="T0" fmla="*/ 0 w 113"/>
                <a:gd name="T1" fmla="*/ 123 h 171"/>
                <a:gd name="T2" fmla="*/ 22 w 113"/>
                <a:gd name="T3" fmla="*/ 122 h 171"/>
                <a:gd name="T4" fmla="*/ 25 w 113"/>
                <a:gd name="T5" fmla="*/ 136 h 171"/>
                <a:gd name="T6" fmla="*/ 33 w 113"/>
                <a:gd name="T7" fmla="*/ 146 h 171"/>
                <a:gd name="T8" fmla="*/ 43 w 113"/>
                <a:gd name="T9" fmla="*/ 154 h 171"/>
                <a:gd name="T10" fmla="*/ 55 w 113"/>
                <a:gd name="T11" fmla="*/ 154 h 171"/>
                <a:gd name="T12" fmla="*/ 70 w 113"/>
                <a:gd name="T13" fmla="*/ 152 h 171"/>
                <a:gd name="T14" fmla="*/ 81 w 113"/>
                <a:gd name="T15" fmla="*/ 142 h 171"/>
                <a:gd name="T16" fmla="*/ 89 w 113"/>
                <a:gd name="T17" fmla="*/ 130 h 171"/>
                <a:gd name="T18" fmla="*/ 91 w 113"/>
                <a:gd name="T19" fmla="*/ 112 h 171"/>
                <a:gd name="T20" fmla="*/ 89 w 113"/>
                <a:gd name="T21" fmla="*/ 96 h 171"/>
                <a:gd name="T22" fmla="*/ 81 w 113"/>
                <a:gd name="T23" fmla="*/ 83 h 171"/>
                <a:gd name="T24" fmla="*/ 70 w 113"/>
                <a:gd name="T25" fmla="*/ 75 h 171"/>
                <a:gd name="T26" fmla="*/ 54 w 113"/>
                <a:gd name="T27" fmla="*/ 74 h 171"/>
                <a:gd name="T28" fmla="*/ 44 w 113"/>
                <a:gd name="T29" fmla="*/ 74 h 171"/>
                <a:gd name="T30" fmla="*/ 36 w 113"/>
                <a:gd name="T31" fmla="*/ 78 h 171"/>
                <a:gd name="T32" fmla="*/ 28 w 113"/>
                <a:gd name="T33" fmla="*/ 83 h 171"/>
                <a:gd name="T34" fmla="*/ 24 w 113"/>
                <a:gd name="T35" fmla="*/ 90 h 171"/>
                <a:gd name="T36" fmla="*/ 4 w 113"/>
                <a:gd name="T37" fmla="*/ 88 h 171"/>
                <a:gd name="T38" fmla="*/ 20 w 113"/>
                <a:gd name="T39" fmla="*/ 0 h 171"/>
                <a:gd name="T40" fmla="*/ 105 w 113"/>
                <a:gd name="T41" fmla="*/ 0 h 171"/>
                <a:gd name="T42" fmla="*/ 105 w 113"/>
                <a:gd name="T43" fmla="*/ 19 h 171"/>
                <a:gd name="T44" fmla="*/ 36 w 113"/>
                <a:gd name="T45" fmla="*/ 19 h 171"/>
                <a:gd name="T46" fmla="*/ 28 w 113"/>
                <a:gd name="T47" fmla="*/ 66 h 171"/>
                <a:gd name="T48" fmla="*/ 44 w 113"/>
                <a:gd name="T49" fmla="*/ 56 h 171"/>
                <a:gd name="T50" fmla="*/ 60 w 113"/>
                <a:gd name="T51" fmla="*/ 54 h 171"/>
                <a:gd name="T52" fmla="*/ 71 w 113"/>
                <a:gd name="T53" fmla="*/ 56 h 171"/>
                <a:gd name="T54" fmla="*/ 91 w 113"/>
                <a:gd name="T55" fmla="*/ 64 h 171"/>
                <a:gd name="T56" fmla="*/ 99 w 113"/>
                <a:gd name="T57" fmla="*/ 70 h 171"/>
                <a:gd name="T58" fmla="*/ 105 w 113"/>
                <a:gd name="T59" fmla="*/ 78 h 171"/>
                <a:gd name="T60" fmla="*/ 113 w 113"/>
                <a:gd name="T61" fmla="*/ 99 h 171"/>
                <a:gd name="T62" fmla="*/ 113 w 113"/>
                <a:gd name="T63" fmla="*/ 110 h 171"/>
                <a:gd name="T64" fmla="*/ 111 w 113"/>
                <a:gd name="T65" fmla="*/ 133 h 171"/>
                <a:gd name="T66" fmla="*/ 100 w 113"/>
                <a:gd name="T67" fmla="*/ 150 h 171"/>
                <a:gd name="T68" fmla="*/ 91 w 113"/>
                <a:gd name="T69" fmla="*/ 160 h 171"/>
                <a:gd name="T70" fmla="*/ 68 w 113"/>
                <a:gd name="T71" fmla="*/ 171 h 171"/>
                <a:gd name="T72" fmla="*/ 55 w 113"/>
                <a:gd name="T73" fmla="*/ 171 h 171"/>
                <a:gd name="T74" fmla="*/ 33 w 113"/>
                <a:gd name="T75" fmla="*/ 170 h 171"/>
                <a:gd name="T76" fmla="*/ 17 w 113"/>
                <a:gd name="T77" fmla="*/ 158 h 171"/>
                <a:gd name="T78" fmla="*/ 4 w 113"/>
                <a:gd name="T79" fmla="*/ 144 h 171"/>
                <a:gd name="T80" fmla="*/ 0 w 113"/>
                <a:gd name="T81" fmla="*/ 1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" h="171">
                  <a:moveTo>
                    <a:pt x="0" y="123"/>
                  </a:moveTo>
                  <a:lnTo>
                    <a:pt x="22" y="122"/>
                  </a:lnTo>
                  <a:lnTo>
                    <a:pt x="25" y="136"/>
                  </a:lnTo>
                  <a:lnTo>
                    <a:pt x="33" y="146"/>
                  </a:lnTo>
                  <a:lnTo>
                    <a:pt x="43" y="154"/>
                  </a:lnTo>
                  <a:lnTo>
                    <a:pt x="55" y="154"/>
                  </a:lnTo>
                  <a:lnTo>
                    <a:pt x="70" y="152"/>
                  </a:lnTo>
                  <a:lnTo>
                    <a:pt x="81" y="142"/>
                  </a:lnTo>
                  <a:lnTo>
                    <a:pt x="89" y="130"/>
                  </a:lnTo>
                  <a:lnTo>
                    <a:pt x="91" y="112"/>
                  </a:lnTo>
                  <a:lnTo>
                    <a:pt x="89" y="96"/>
                  </a:lnTo>
                  <a:lnTo>
                    <a:pt x="81" y="83"/>
                  </a:lnTo>
                  <a:lnTo>
                    <a:pt x="70" y="75"/>
                  </a:lnTo>
                  <a:lnTo>
                    <a:pt x="54" y="74"/>
                  </a:lnTo>
                  <a:lnTo>
                    <a:pt x="44" y="74"/>
                  </a:lnTo>
                  <a:lnTo>
                    <a:pt x="36" y="78"/>
                  </a:lnTo>
                  <a:lnTo>
                    <a:pt x="28" y="83"/>
                  </a:lnTo>
                  <a:lnTo>
                    <a:pt x="24" y="90"/>
                  </a:lnTo>
                  <a:lnTo>
                    <a:pt x="4" y="88"/>
                  </a:lnTo>
                  <a:lnTo>
                    <a:pt x="20" y="0"/>
                  </a:lnTo>
                  <a:lnTo>
                    <a:pt x="105" y="0"/>
                  </a:lnTo>
                  <a:lnTo>
                    <a:pt x="105" y="19"/>
                  </a:lnTo>
                  <a:lnTo>
                    <a:pt x="36" y="19"/>
                  </a:lnTo>
                  <a:lnTo>
                    <a:pt x="28" y="66"/>
                  </a:lnTo>
                  <a:lnTo>
                    <a:pt x="44" y="56"/>
                  </a:lnTo>
                  <a:lnTo>
                    <a:pt x="60" y="54"/>
                  </a:lnTo>
                  <a:lnTo>
                    <a:pt x="71" y="56"/>
                  </a:lnTo>
                  <a:lnTo>
                    <a:pt x="91" y="64"/>
                  </a:lnTo>
                  <a:lnTo>
                    <a:pt x="99" y="70"/>
                  </a:lnTo>
                  <a:lnTo>
                    <a:pt x="105" y="78"/>
                  </a:lnTo>
                  <a:lnTo>
                    <a:pt x="113" y="99"/>
                  </a:lnTo>
                  <a:lnTo>
                    <a:pt x="113" y="110"/>
                  </a:lnTo>
                  <a:lnTo>
                    <a:pt x="111" y="133"/>
                  </a:lnTo>
                  <a:lnTo>
                    <a:pt x="100" y="150"/>
                  </a:lnTo>
                  <a:lnTo>
                    <a:pt x="91" y="160"/>
                  </a:lnTo>
                  <a:lnTo>
                    <a:pt x="68" y="171"/>
                  </a:lnTo>
                  <a:lnTo>
                    <a:pt x="55" y="171"/>
                  </a:lnTo>
                  <a:lnTo>
                    <a:pt x="33" y="170"/>
                  </a:lnTo>
                  <a:lnTo>
                    <a:pt x="17" y="158"/>
                  </a:lnTo>
                  <a:lnTo>
                    <a:pt x="4" y="144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 noEditPoints="1"/>
            </p:cNvSpPr>
            <p:nvPr/>
          </p:nvSpPr>
          <p:spPr bwMode="auto">
            <a:xfrm>
              <a:off x="2911150" y="5589316"/>
              <a:ext cx="111044" cy="172514"/>
            </a:xfrm>
            <a:custGeom>
              <a:avLst/>
              <a:gdLst>
                <a:gd name="T0" fmla="*/ 0 w 110"/>
                <a:gd name="T1" fmla="*/ 86 h 174"/>
                <a:gd name="T2" fmla="*/ 0 w 110"/>
                <a:gd name="T3" fmla="*/ 59 h 174"/>
                <a:gd name="T4" fmla="*/ 5 w 110"/>
                <a:gd name="T5" fmla="*/ 38 h 174"/>
                <a:gd name="T6" fmla="*/ 13 w 110"/>
                <a:gd name="T7" fmla="*/ 21 h 174"/>
                <a:gd name="T8" fmla="*/ 24 w 110"/>
                <a:gd name="T9" fmla="*/ 10 h 174"/>
                <a:gd name="T10" fmla="*/ 37 w 110"/>
                <a:gd name="T11" fmla="*/ 2 h 174"/>
                <a:gd name="T12" fmla="*/ 56 w 110"/>
                <a:gd name="T13" fmla="*/ 0 h 174"/>
                <a:gd name="T14" fmla="*/ 69 w 110"/>
                <a:gd name="T15" fmla="*/ 0 h 174"/>
                <a:gd name="T16" fmla="*/ 80 w 110"/>
                <a:gd name="T17" fmla="*/ 5 h 174"/>
                <a:gd name="T18" fmla="*/ 89 w 110"/>
                <a:gd name="T19" fmla="*/ 11 h 174"/>
                <a:gd name="T20" fmla="*/ 96 w 110"/>
                <a:gd name="T21" fmla="*/ 21 h 174"/>
                <a:gd name="T22" fmla="*/ 102 w 110"/>
                <a:gd name="T23" fmla="*/ 32 h 174"/>
                <a:gd name="T24" fmla="*/ 107 w 110"/>
                <a:gd name="T25" fmla="*/ 46 h 174"/>
                <a:gd name="T26" fmla="*/ 110 w 110"/>
                <a:gd name="T27" fmla="*/ 64 h 174"/>
                <a:gd name="T28" fmla="*/ 110 w 110"/>
                <a:gd name="T29" fmla="*/ 86 h 174"/>
                <a:gd name="T30" fmla="*/ 110 w 110"/>
                <a:gd name="T31" fmla="*/ 115 h 174"/>
                <a:gd name="T32" fmla="*/ 105 w 110"/>
                <a:gd name="T33" fmla="*/ 136 h 174"/>
                <a:gd name="T34" fmla="*/ 97 w 110"/>
                <a:gd name="T35" fmla="*/ 153 h 174"/>
                <a:gd name="T36" fmla="*/ 86 w 110"/>
                <a:gd name="T37" fmla="*/ 165 h 174"/>
                <a:gd name="T38" fmla="*/ 73 w 110"/>
                <a:gd name="T39" fmla="*/ 173 h 174"/>
                <a:gd name="T40" fmla="*/ 56 w 110"/>
                <a:gd name="T41" fmla="*/ 174 h 174"/>
                <a:gd name="T42" fmla="*/ 43 w 110"/>
                <a:gd name="T43" fmla="*/ 174 h 174"/>
                <a:gd name="T44" fmla="*/ 24 w 110"/>
                <a:gd name="T45" fmla="*/ 165 h 174"/>
                <a:gd name="T46" fmla="*/ 16 w 110"/>
                <a:gd name="T47" fmla="*/ 157 h 174"/>
                <a:gd name="T48" fmla="*/ 8 w 110"/>
                <a:gd name="T49" fmla="*/ 145 h 174"/>
                <a:gd name="T50" fmla="*/ 0 w 110"/>
                <a:gd name="T51" fmla="*/ 110 h 174"/>
                <a:gd name="T52" fmla="*/ 0 w 110"/>
                <a:gd name="T53" fmla="*/ 86 h 174"/>
                <a:gd name="T54" fmla="*/ 21 w 110"/>
                <a:gd name="T55" fmla="*/ 86 h 174"/>
                <a:gd name="T56" fmla="*/ 22 w 110"/>
                <a:gd name="T57" fmla="*/ 125 h 174"/>
                <a:gd name="T58" fmla="*/ 30 w 110"/>
                <a:gd name="T59" fmla="*/ 144 h 174"/>
                <a:gd name="T60" fmla="*/ 41 w 110"/>
                <a:gd name="T61" fmla="*/ 155 h 174"/>
                <a:gd name="T62" fmla="*/ 56 w 110"/>
                <a:gd name="T63" fmla="*/ 157 h 174"/>
                <a:gd name="T64" fmla="*/ 69 w 110"/>
                <a:gd name="T65" fmla="*/ 155 h 174"/>
                <a:gd name="T66" fmla="*/ 80 w 110"/>
                <a:gd name="T67" fmla="*/ 144 h 174"/>
                <a:gd name="T68" fmla="*/ 88 w 110"/>
                <a:gd name="T69" fmla="*/ 125 h 174"/>
                <a:gd name="T70" fmla="*/ 89 w 110"/>
                <a:gd name="T71" fmla="*/ 86 h 174"/>
                <a:gd name="T72" fmla="*/ 88 w 110"/>
                <a:gd name="T73" fmla="*/ 49 h 174"/>
                <a:gd name="T74" fmla="*/ 80 w 110"/>
                <a:gd name="T75" fmla="*/ 30 h 174"/>
                <a:gd name="T76" fmla="*/ 69 w 110"/>
                <a:gd name="T77" fmla="*/ 19 h 174"/>
                <a:gd name="T78" fmla="*/ 54 w 110"/>
                <a:gd name="T79" fmla="*/ 17 h 174"/>
                <a:gd name="T80" fmla="*/ 41 w 110"/>
                <a:gd name="T81" fmla="*/ 19 h 174"/>
                <a:gd name="T82" fmla="*/ 32 w 110"/>
                <a:gd name="T83" fmla="*/ 29 h 174"/>
                <a:gd name="T84" fmla="*/ 22 w 110"/>
                <a:gd name="T85" fmla="*/ 49 h 174"/>
                <a:gd name="T86" fmla="*/ 21 w 110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174">
                  <a:moveTo>
                    <a:pt x="0" y="86"/>
                  </a:moveTo>
                  <a:lnTo>
                    <a:pt x="0" y="59"/>
                  </a:lnTo>
                  <a:lnTo>
                    <a:pt x="5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7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89" y="11"/>
                  </a:lnTo>
                  <a:lnTo>
                    <a:pt x="96" y="21"/>
                  </a:lnTo>
                  <a:lnTo>
                    <a:pt x="102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0" y="86"/>
                  </a:lnTo>
                  <a:lnTo>
                    <a:pt x="110" y="115"/>
                  </a:lnTo>
                  <a:lnTo>
                    <a:pt x="105" y="136"/>
                  </a:lnTo>
                  <a:lnTo>
                    <a:pt x="97" y="153"/>
                  </a:lnTo>
                  <a:lnTo>
                    <a:pt x="86" y="165"/>
                  </a:lnTo>
                  <a:lnTo>
                    <a:pt x="73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8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5"/>
                  </a:lnTo>
                  <a:lnTo>
                    <a:pt x="30" y="144"/>
                  </a:lnTo>
                  <a:lnTo>
                    <a:pt x="41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89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4" y="17"/>
                  </a:lnTo>
                  <a:lnTo>
                    <a:pt x="41" y="19"/>
                  </a:lnTo>
                  <a:lnTo>
                    <a:pt x="32" y="29"/>
                  </a:lnTo>
                  <a:lnTo>
                    <a:pt x="22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3"/>
            <p:cNvSpPr>
              <a:spLocks noEditPoints="1"/>
            </p:cNvSpPr>
            <p:nvPr/>
          </p:nvSpPr>
          <p:spPr bwMode="auto">
            <a:xfrm>
              <a:off x="3044006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2 w 112"/>
                <a:gd name="T3" fmla="*/ 59 h 174"/>
                <a:gd name="T4" fmla="*/ 7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9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8 w 112"/>
                <a:gd name="T21" fmla="*/ 21 h 174"/>
                <a:gd name="T22" fmla="*/ 104 w 112"/>
                <a:gd name="T23" fmla="*/ 32 h 174"/>
                <a:gd name="T24" fmla="*/ 108 w 112"/>
                <a:gd name="T25" fmla="*/ 46 h 174"/>
                <a:gd name="T26" fmla="*/ 111 w 112"/>
                <a:gd name="T27" fmla="*/ 64 h 174"/>
                <a:gd name="T28" fmla="*/ 112 w 112"/>
                <a:gd name="T29" fmla="*/ 86 h 174"/>
                <a:gd name="T30" fmla="*/ 111 w 112"/>
                <a:gd name="T31" fmla="*/ 115 h 174"/>
                <a:gd name="T32" fmla="*/ 106 w 112"/>
                <a:gd name="T33" fmla="*/ 136 h 174"/>
                <a:gd name="T34" fmla="*/ 98 w 112"/>
                <a:gd name="T35" fmla="*/ 153 h 174"/>
                <a:gd name="T36" fmla="*/ 87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4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10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3 w 112"/>
                <a:gd name="T57" fmla="*/ 125 h 174"/>
                <a:gd name="T58" fmla="*/ 32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7 h 174"/>
                <a:gd name="T80" fmla="*/ 42 w 112"/>
                <a:gd name="T81" fmla="*/ 19 h 174"/>
                <a:gd name="T82" fmla="*/ 32 w 112"/>
                <a:gd name="T83" fmla="*/ 29 h 174"/>
                <a:gd name="T84" fmla="*/ 24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2" y="59"/>
                  </a:lnTo>
                  <a:lnTo>
                    <a:pt x="7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9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8" y="21"/>
                  </a:lnTo>
                  <a:lnTo>
                    <a:pt x="104" y="32"/>
                  </a:lnTo>
                  <a:lnTo>
                    <a:pt x="108" y="46"/>
                  </a:lnTo>
                  <a:lnTo>
                    <a:pt x="111" y="64"/>
                  </a:lnTo>
                  <a:lnTo>
                    <a:pt x="112" y="86"/>
                  </a:lnTo>
                  <a:lnTo>
                    <a:pt x="111" y="115"/>
                  </a:lnTo>
                  <a:lnTo>
                    <a:pt x="106" y="136"/>
                  </a:lnTo>
                  <a:lnTo>
                    <a:pt x="98" y="153"/>
                  </a:lnTo>
                  <a:lnTo>
                    <a:pt x="87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4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10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3" y="125"/>
                  </a:lnTo>
                  <a:lnTo>
                    <a:pt x="32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7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4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4"/>
            <p:cNvSpPr>
              <a:spLocks/>
            </p:cNvSpPr>
            <p:nvPr/>
          </p:nvSpPr>
          <p:spPr bwMode="auto">
            <a:xfrm>
              <a:off x="3670610" y="5591299"/>
              <a:ext cx="111044" cy="166566"/>
            </a:xfrm>
            <a:custGeom>
              <a:avLst/>
              <a:gdLst>
                <a:gd name="T0" fmla="*/ 0 w 111"/>
                <a:gd name="T1" fmla="*/ 20 h 169"/>
                <a:gd name="T2" fmla="*/ 0 w 111"/>
                <a:gd name="T3" fmla="*/ 0 h 169"/>
                <a:gd name="T4" fmla="*/ 111 w 111"/>
                <a:gd name="T5" fmla="*/ 0 h 169"/>
                <a:gd name="T6" fmla="*/ 111 w 111"/>
                <a:gd name="T7" fmla="*/ 17 h 169"/>
                <a:gd name="T8" fmla="*/ 94 w 111"/>
                <a:gd name="T9" fmla="*/ 36 h 169"/>
                <a:gd name="T10" fmla="*/ 78 w 111"/>
                <a:gd name="T11" fmla="*/ 63 h 169"/>
                <a:gd name="T12" fmla="*/ 63 w 111"/>
                <a:gd name="T13" fmla="*/ 92 h 169"/>
                <a:gd name="T14" fmla="*/ 54 w 111"/>
                <a:gd name="T15" fmla="*/ 123 h 169"/>
                <a:gd name="T16" fmla="*/ 47 w 111"/>
                <a:gd name="T17" fmla="*/ 145 h 169"/>
                <a:gd name="T18" fmla="*/ 46 w 111"/>
                <a:gd name="T19" fmla="*/ 169 h 169"/>
                <a:gd name="T20" fmla="*/ 23 w 111"/>
                <a:gd name="T21" fmla="*/ 169 h 169"/>
                <a:gd name="T22" fmla="*/ 25 w 111"/>
                <a:gd name="T23" fmla="*/ 148 h 169"/>
                <a:gd name="T24" fmla="*/ 31 w 111"/>
                <a:gd name="T25" fmla="*/ 121 h 169"/>
                <a:gd name="T26" fmla="*/ 41 w 111"/>
                <a:gd name="T27" fmla="*/ 92 h 169"/>
                <a:gd name="T28" fmla="*/ 54 w 111"/>
                <a:gd name="T29" fmla="*/ 65 h 169"/>
                <a:gd name="T30" fmla="*/ 68 w 111"/>
                <a:gd name="T31" fmla="*/ 39 h 169"/>
                <a:gd name="T32" fmla="*/ 84 w 111"/>
                <a:gd name="T33" fmla="*/ 20 h 169"/>
                <a:gd name="T34" fmla="*/ 0 w 111"/>
                <a:gd name="T35" fmla="*/ 2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1" h="169">
                  <a:moveTo>
                    <a:pt x="0" y="20"/>
                  </a:moveTo>
                  <a:lnTo>
                    <a:pt x="0" y="0"/>
                  </a:lnTo>
                  <a:lnTo>
                    <a:pt x="111" y="0"/>
                  </a:lnTo>
                  <a:lnTo>
                    <a:pt x="111" y="17"/>
                  </a:lnTo>
                  <a:lnTo>
                    <a:pt x="94" y="36"/>
                  </a:lnTo>
                  <a:lnTo>
                    <a:pt x="78" y="63"/>
                  </a:lnTo>
                  <a:lnTo>
                    <a:pt x="63" y="92"/>
                  </a:lnTo>
                  <a:lnTo>
                    <a:pt x="54" y="123"/>
                  </a:lnTo>
                  <a:lnTo>
                    <a:pt x="47" y="145"/>
                  </a:lnTo>
                  <a:lnTo>
                    <a:pt x="46" y="169"/>
                  </a:lnTo>
                  <a:lnTo>
                    <a:pt x="23" y="169"/>
                  </a:lnTo>
                  <a:lnTo>
                    <a:pt x="25" y="148"/>
                  </a:lnTo>
                  <a:lnTo>
                    <a:pt x="31" y="121"/>
                  </a:lnTo>
                  <a:lnTo>
                    <a:pt x="41" y="92"/>
                  </a:lnTo>
                  <a:lnTo>
                    <a:pt x="54" y="65"/>
                  </a:lnTo>
                  <a:lnTo>
                    <a:pt x="68" y="39"/>
                  </a:lnTo>
                  <a:lnTo>
                    <a:pt x="84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5"/>
            <p:cNvSpPr>
              <a:spLocks/>
            </p:cNvSpPr>
            <p:nvPr/>
          </p:nvSpPr>
          <p:spPr bwMode="auto">
            <a:xfrm>
              <a:off x="3803466" y="5593282"/>
              <a:ext cx="111044" cy="168549"/>
            </a:xfrm>
            <a:custGeom>
              <a:avLst/>
              <a:gdLst>
                <a:gd name="T0" fmla="*/ 0 w 114"/>
                <a:gd name="T1" fmla="*/ 123 h 171"/>
                <a:gd name="T2" fmla="*/ 21 w 114"/>
                <a:gd name="T3" fmla="*/ 122 h 171"/>
                <a:gd name="T4" fmla="*/ 26 w 114"/>
                <a:gd name="T5" fmla="*/ 136 h 171"/>
                <a:gd name="T6" fmla="*/ 32 w 114"/>
                <a:gd name="T7" fmla="*/ 146 h 171"/>
                <a:gd name="T8" fmla="*/ 42 w 114"/>
                <a:gd name="T9" fmla="*/ 154 h 171"/>
                <a:gd name="T10" fmla="*/ 55 w 114"/>
                <a:gd name="T11" fmla="*/ 154 h 171"/>
                <a:gd name="T12" fmla="*/ 69 w 114"/>
                <a:gd name="T13" fmla="*/ 152 h 171"/>
                <a:gd name="T14" fmla="*/ 80 w 114"/>
                <a:gd name="T15" fmla="*/ 142 h 171"/>
                <a:gd name="T16" fmla="*/ 90 w 114"/>
                <a:gd name="T17" fmla="*/ 130 h 171"/>
                <a:gd name="T18" fmla="*/ 91 w 114"/>
                <a:gd name="T19" fmla="*/ 112 h 171"/>
                <a:gd name="T20" fmla="*/ 90 w 114"/>
                <a:gd name="T21" fmla="*/ 96 h 171"/>
                <a:gd name="T22" fmla="*/ 80 w 114"/>
                <a:gd name="T23" fmla="*/ 83 h 171"/>
                <a:gd name="T24" fmla="*/ 69 w 114"/>
                <a:gd name="T25" fmla="*/ 75 h 171"/>
                <a:gd name="T26" fmla="*/ 55 w 114"/>
                <a:gd name="T27" fmla="*/ 74 h 171"/>
                <a:gd name="T28" fmla="*/ 45 w 114"/>
                <a:gd name="T29" fmla="*/ 74 h 171"/>
                <a:gd name="T30" fmla="*/ 35 w 114"/>
                <a:gd name="T31" fmla="*/ 78 h 171"/>
                <a:gd name="T32" fmla="*/ 29 w 114"/>
                <a:gd name="T33" fmla="*/ 83 h 171"/>
                <a:gd name="T34" fmla="*/ 23 w 114"/>
                <a:gd name="T35" fmla="*/ 90 h 171"/>
                <a:gd name="T36" fmla="*/ 3 w 114"/>
                <a:gd name="T37" fmla="*/ 88 h 171"/>
                <a:gd name="T38" fmla="*/ 19 w 114"/>
                <a:gd name="T39" fmla="*/ 0 h 171"/>
                <a:gd name="T40" fmla="*/ 106 w 114"/>
                <a:gd name="T41" fmla="*/ 0 h 171"/>
                <a:gd name="T42" fmla="*/ 106 w 114"/>
                <a:gd name="T43" fmla="*/ 19 h 171"/>
                <a:gd name="T44" fmla="*/ 37 w 114"/>
                <a:gd name="T45" fmla="*/ 19 h 171"/>
                <a:gd name="T46" fmla="*/ 27 w 114"/>
                <a:gd name="T47" fmla="*/ 66 h 171"/>
                <a:gd name="T48" fmla="*/ 43 w 114"/>
                <a:gd name="T49" fmla="*/ 56 h 171"/>
                <a:gd name="T50" fmla="*/ 59 w 114"/>
                <a:gd name="T51" fmla="*/ 54 h 171"/>
                <a:gd name="T52" fmla="*/ 71 w 114"/>
                <a:gd name="T53" fmla="*/ 56 h 171"/>
                <a:gd name="T54" fmla="*/ 90 w 114"/>
                <a:gd name="T55" fmla="*/ 64 h 171"/>
                <a:gd name="T56" fmla="*/ 98 w 114"/>
                <a:gd name="T57" fmla="*/ 70 h 171"/>
                <a:gd name="T58" fmla="*/ 104 w 114"/>
                <a:gd name="T59" fmla="*/ 78 h 171"/>
                <a:gd name="T60" fmla="*/ 112 w 114"/>
                <a:gd name="T61" fmla="*/ 99 h 171"/>
                <a:gd name="T62" fmla="*/ 114 w 114"/>
                <a:gd name="T63" fmla="*/ 110 h 171"/>
                <a:gd name="T64" fmla="*/ 110 w 114"/>
                <a:gd name="T65" fmla="*/ 133 h 171"/>
                <a:gd name="T66" fmla="*/ 99 w 114"/>
                <a:gd name="T67" fmla="*/ 150 h 171"/>
                <a:gd name="T68" fmla="*/ 91 w 114"/>
                <a:gd name="T69" fmla="*/ 160 h 171"/>
                <a:gd name="T70" fmla="*/ 69 w 114"/>
                <a:gd name="T71" fmla="*/ 171 h 171"/>
                <a:gd name="T72" fmla="*/ 55 w 114"/>
                <a:gd name="T73" fmla="*/ 171 h 171"/>
                <a:gd name="T74" fmla="*/ 32 w 114"/>
                <a:gd name="T75" fmla="*/ 170 h 171"/>
                <a:gd name="T76" fmla="*/ 16 w 114"/>
                <a:gd name="T77" fmla="*/ 158 h 171"/>
                <a:gd name="T78" fmla="*/ 3 w 114"/>
                <a:gd name="T79" fmla="*/ 144 h 171"/>
                <a:gd name="T80" fmla="*/ 0 w 114"/>
                <a:gd name="T81" fmla="*/ 1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71">
                  <a:moveTo>
                    <a:pt x="0" y="123"/>
                  </a:moveTo>
                  <a:lnTo>
                    <a:pt x="21" y="122"/>
                  </a:lnTo>
                  <a:lnTo>
                    <a:pt x="26" y="136"/>
                  </a:lnTo>
                  <a:lnTo>
                    <a:pt x="32" y="146"/>
                  </a:lnTo>
                  <a:lnTo>
                    <a:pt x="42" y="154"/>
                  </a:lnTo>
                  <a:lnTo>
                    <a:pt x="55" y="154"/>
                  </a:lnTo>
                  <a:lnTo>
                    <a:pt x="69" y="152"/>
                  </a:lnTo>
                  <a:lnTo>
                    <a:pt x="80" y="142"/>
                  </a:lnTo>
                  <a:lnTo>
                    <a:pt x="90" y="130"/>
                  </a:lnTo>
                  <a:lnTo>
                    <a:pt x="91" y="112"/>
                  </a:lnTo>
                  <a:lnTo>
                    <a:pt x="90" y="96"/>
                  </a:lnTo>
                  <a:lnTo>
                    <a:pt x="80" y="83"/>
                  </a:lnTo>
                  <a:lnTo>
                    <a:pt x="69" y="75"/>
                  </a:lnTo>
                  <a:lnTo>
                    <a:pt x="55" y="74"/>
                  </a:lnTo>
                  <a:lnTo>
                    <a:pt x="45" y="74"/>
                  </a:lnTo>
                  <a:lnTo>
                    <a:pt x="35" y="78"/>
                  </a:lnTo>
                  <a:lnTo>
                    <a:pt x="29" y="83"/>
                  </a:lnTo>
                  <a:lnTo>
                    <a:pt x="23" y="90"/>
                  </a:lnTo>
                  <a:lnTo>
                    <a:pt x="3" y="88"/>
                  </a:lnTo>
                  <a:lnTo>
                    <a:pt x="19" y="0"/>
                  </a:lnTo>
                  <a:lnTo>
                    <a:pt x="106" y="0"/>
                  </a:lnTo>
                  <a:lnTo>
                    <a:pt x="106" y="19"/>
                  </a:lnTo>
                  <a:lnTo>
                    <a:pt x="37" y="19"/>
                  </a:lnTo>
                  <a:lnTo>
                    <a:pt x="27" y="66"/>
                  </a:lnTo>
                  <a:lnTo>
                    <a:pt x="43" y="56"/>
                  </a:lnTo>
                  <a:lnTo>
                    <a:pt x="59" y="54"/>
                  </a:lnTo>
                  <a:lnTo>
                    <a:pt x="71" y="56"/>
                  </a:lnTo>
                  <a:lnTo>
                    <a:pt x="90" y="64"/>
                  </a:lnTo>
                  <a:lnTo>
                    <a:pt x="98" y="70"/>
                  </a:lnTo>
                  <a:lnTo>
                    <a:pt x="104" y="78"/>
                  </a:lnTo>
                  <a:lnTo>
                    <a:pt x="112" y="99"/>
                  </a:lnTo>
                  <a:lnTo>
                    <a:pt x="114" y="110"/>
                  </a:lnTo>
                  <a:lnTo>
                    <a:pt x="110" y="133"/>
                  </a:lnTo>
                  <a:lnTo>
                    <a:pt x="99" y="150"/>
                  </a:lnTo>
                  <a:lnTo>
                    <a:pt x="91" y="160"/>
                  </a:lnTo>
                  <a:lnTo>
                    <a:pt x="69" y="171"/>
                  </a:lnTo>
                  <a:lnTo>
                    <a:pt x="55" y="171"/>
                  </a:lnTo>
                  <a:lnTo>
                    <a:pt x="32" y="170"/>
                  </a:lnTo>
                  <a:lnTo>
                    <a:pt x="16" y="158"/>
                  </a:lnTo>
                  <a:lnTo>
                    <a:pt x="3" y="144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6"/>
            <p:cNvSpPr>
              <a:spLocks noEditPoints="1"/>
            </p:cNvSpPr>
            <p:nvPr/>
          </p:nvSpPr>
          <p:spPr bwMode="auto">
            <a:xfrm>
              <a:off x="3934339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1 w 112"/>
                <a:gd name="T3" fmla="*/ 59 h 174"/>
                <a:gd name="T4" fmla="*/ 6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89 w 112"/>
                <a:gd name="T19" fmla="*/ 11 h 174"/>
                <a:gd name="T20" fmla="*/ 97 w 112"/>
                <a:gd name="T21" fmla="*/ 21 h 174"/>
                <a:gd name="T22" fmla="*/ 104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5 w 112"/>
                <a:gd name="T33" fmla="*/ 136 h 174"/>
                <a:gd name="T34" fmla="*/ 97 w 112"/>
                <a:gd name="T35" fmla="*/ 153 h 174"/>
                <a:gd name="T36" fmla="*/ 86 w 112"/>
                <a:gd name="T37" fmla="*/ 165 h 174"/>
                <a:gd name="T38" fmla="*/ 73 w 112"/>
                <a:gd name="T39" fmla="*/ 173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9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5 h 174"/>
                <a:gd name="T58" fmla="*/ 32 w 112"/>
                <a:gd name="T59" fmla="*/ 144 h 174"/>
                <a:gd name="T60" fmla="*/ 41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89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7 h 174"/>
                <a:gd name="T80" fmla="*/ 41 w 112"/>
                <a:gd name="T81" fmla="*/ 19 h 174"/>
                <a:gd name="T82" fmla="*/ 32 w 112"/>
                <a:gd name="T83" fmla="*/ 29 h 174"/>
                <a:gd name="T84" fmla="*/ 24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1" y="59"/>
                  </a:lnTo>
                  <a:lnTo>
                    <a:pt x="6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89" y="11"/>
                  </a:lnTo>
                  <a:lnTo>
                    <a:pt x="97" y="21"/>
                  </a:lnTo>
                  <a:lnTo>
                    <a:pt x="104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5" y="136"/>
                  </a:lnTo>
                  <a:lnTo>
                    <a:pt x="97" y="153"/>
                  </a:lnTo>
                  <a:lnTo>
                    <a:pt x="86" y="165"/>
                  </a:lnTo>
                  <a:lnTo>
                    <a:pt x="73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9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5"/>
                  </a:lnTo>
                  <a:lnTo>
                    <a:pt x="32" y="144"/>
                  </a:lnTo>
                  <a:lnTo>
                    <a:pt x="41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89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7"/>
                  </a:lnTo>
                  <a:lnTo>
                    <a:pt x="41" y="19"/>
                  </a:lnTo>
                  <a:lnTo>
                    <a:pt x="32" y="29"/>
                  </a:lnTo>
                  <a:lnTo>
                    <a:pt x="24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7"/>
            <p:cNvSpPr>
              <a:spLocks/>
            </p:cNvSpPr>
            <p:nvPr/>
          </p:nvSpPr>
          <p:spPr bwMode="auto">
            <a:xfrm>
              <a:off x="4511370" y="5589316"/>
              <a:ext cx="61471" cy="168549"/>
            </a:xfrm>
            <a:custGeom>
              <a:avLst/>
              <a:gdLst>
                <a:gd name="T0" fmla="*/ 62 w 62"/>
                <a:gd name="T1" fmla="*/ 171 h 171"/>
                <a:gd name="T2" fmla="*/ 41 w 62"/>
                <a:gd name="T3" fmla="*/ 171 h 171"/>
                <a:gd name="T4" fmla="*/ 41 w 62"/>
                <a:gd name="T5" fmla="*/ 37 h 171"/>
                <a:gd name="T6" fmla="*/ 33 w 62"/>
                <a:gd name="T7" fmla="*/ 45 h 171"/>
                <a:gd name="T8" fmla="*/ 22 w 62"/>
                <a:gd name="T9" fmla="*/ 53 h 171"/>
                <a:gd name="T10" fmla="*/ 9 w 62"/>
                <a:gd name="T11" fmla="*/ 59 h 171"/>
                <a:gd name="T12" fmla="*/ 0 w 62"/>
                <a:gd name="T13" fmla="*/ 62 h 171"/>
                <a:gd name="T14" fmla="*/ 0 w 62"/>
                <a:gd name="T15" fmla="*/ 43 h 171"/>
                <a:gd name="T16" fmla="*/ 16 w 62"/>
                <a:gd name="T17" fmla="*/ 33 h 171"/>
                <a:gd name="T18" fmla="*/ 30 w 62"/>
                <a:gd name="T19" fmla="*/ 22 h 171"/>
                <a:gd name="T20" fmla="*/ 41 w 62"/>
                <a:gd name="T21" fmla="*/ 11 h 171"/>
                <a:gd name="T22" fmla="*/ 49 w 62"/>
                <a:gd name="T23" fmla="*/ 0 h 171"/>
                <a:gd name="T24" fmla="*/ 62 w 62"/>
                <a:gd name="T25" fmla="*/ 0 h 171"/>
                <a:gd name="T26" fmla="*/ 62 w 62"/>
                <a:gd name="T2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71">
                  <a:moveTo>
                    <a:pt x="62" y="171"/>
                  </a:moveTo>
                  <a:lnTo>
                    <a:pt x="41" y="171"/>
                  </a:lnTo>
                  <a:lnTo>
                    <a:pt x="41" y="37"/>
                  </a:lnTo>
                  <a:lnTo>
                    <a:pt x="33" y="45"/>
                  </a:lnTo>
                  <a:lnTo>
                    <a:pt x="22" y="53"/>
                  </a:lnTo>
                  <a:lnTo>
                    <a:pt x="9" y="59"/>
                  </a:lnTo>
                  <a:lnTo>
                    <a:pt x="0" y="62"/>
                  </a:lnTo>
                  <a:lnTo>
                    <a:pt x="0" y="43"/>
                  </a:lnTo>
                  <a:lnTo>
                    <a:pt x="16" y="33"/>
                  </a:lnTo>
                  <a:lnTo>
                    <a:pt x="30" y="22"/>
                  </a:lnTo>
                  <a:lnTo>
                    <a:pt x="41" y="11"/>
                  </a:lnTo>
                  <a:lnTo>
                    <a:pt x="49" y="0"/>
                  </a:lnTo>
                  <a:lnTo>
                    <a:pt x="62" y="0"/>
                  </a:lnTo>
                  <a:lnTo>
                    <a:pt x="62" y="17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8"/>
            <p:cNvSpPr>
              <a:spLocks noEditPoints="1"/>
            </p:cNvSpPr>
            <p:nvPr/>
          </p:nvSpPr>
          <p:spPr bwMode="auto">
            <a:xfrm>
              <a:off x="4626379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2 w 112"/>
                <a:gd name="T3" fmla="*/ 59 h 174"/>
                <a:gd name="T4" fmla="*/ 7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9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8 w 112"/>
                <a:gd name="T21" fmla="*/ 21 h 174"/>
                <a:gd name="T22" fmla="*/ 104 w 112"/>
                <a:gd name="T23" fmla="*/ 32 h 174"/>
                <a:gd name="T24" fmla="*/ 108 w 112"/>
                <a:gd name="T25" fmla="*/ 46 h 174"/>
                <a:gd name="T26" fmla="*/ 111 w 112"/>
                <a:gd name="T27" fmla="*/ 64 h 174"/>
                <a:gd name="T28" fmla="*/ 112 w 112"/>
                <a:gd name="T29" fmla="*/ 86 h 174"/>
                <a:gd name="T30" fmla="*/ 111 w 112"/>
                <a:gd name="T31" fmla="*/ 115 h 174"/>
                <a:gd name="T32" fmla="*/ 106 w 112"/>
                <a:gd name="T33" fmla="*/ 136 h 174"/>
                <a:gd name="T34" fmla="*/ 98 w 112"/>
                <a:gd name="T35" fmla="*/ 153 h 174"/>
                <a:gd name="T36" fmla="*/ 87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4 w 112"/>
                <a:gd name="T43" fmla="*/ 174 h 174"/>
                <a:gd name="T44" fmla="*/ 24 w 112"/>
                <a:gd name="T45" fmla="*/ 165 h 174"/>
                <a:gd name="T46" fmla="*/ 18 w 112"/>
                <a:gd name="T47" fmla="*/ 157 h 174"/>
                <a:gd name="T48" fmla="*/ 10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3 w 112"/>
                <a:gd name="T57" fmla="*/ 125 h 174"/>
                <a:gd name="T58" fmla="*/ 32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7 h 174"/>
                <a:gd name="T80" fmla="*/ 42 w 112"/>
                <a:gd name="T81" fmla="*/ 19 h 174"/>
                <a:gd name="T82" fmla="*/ 32 w 112"/>
                <a:gd name="T83" fmla="*/ 29 h 174"/>
                <a:gd name="T84" fmla="*/ 24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2" y="59"/>
                  </a:lnTo>
                  <a:lnTo>
                    <a:pt x="7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9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8" y="21"/>
                  </a:lnTo>
                  <a:lnTo>
                    <a:pt x="104" y="32"/>
                  </a:lnTo>
                  <a:lnTo>
                    <a:pt x="108" y="46"/>
                  </a:lnTo>
                  <a:lnTo>
                    <a:pt x="111" y="64"/>
                  </a:lnTo>
                  <a:lnTo>
                    <a:pt x="112" y="86"/>
                  </a:lnTo>
                  <a:lnTo>
                    <a:pt x="111" y="115"/>
                  </a:lnTo>
                  <a:lnTo>
                    <a:pt x="106" y="136"/>
                  </a:lnTo>
                  <a:lnTo>
                    <a:pt x="98" y="153"/>
                  </a:lnTo>
                  <a:lnTo>
                    <a:pt x="87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4" y="174"/>
                  </a:lnTo>
                  <a:lnTo>
                    <a:pt x="24" y="165"/>
                  </a:lnTo>
                  <a:lnTo>
                    <a:pt x="18" y="157"/>
                  </a:lnTo>
                  <a:lnTo>
                    <a:pt x="10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3" y="125"/>
                  </a:lnTo>
                  <a:lnTo>
                    <a:pt x="32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7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4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9"/>
            <p:cNvSpPr>
              <a:spLocks noEditPoints="1"/>
            </p:cNvSpPr>
            <p:nvPr/>
          </p:nvSpPr>
          <p:spPr bwMode="auto">
            <a:xfrm>
              <a:off x="4759235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2 w 112"/>
                <a:gd name="T3" fmla="*/ 59 h 174"/>
                <a:gd name="T4" fmla="*/ 6 w 112"/>
                <a:gd name="T5" fmla="*/ 38 h 174"/>
                <a:gd name="T6" fmla="*/ 14 w 112"/>
                <a:gd name="T7" fmla="*/ 21 h 174"/>
                <a:gd name="T8" fmla="*/ 26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70 w 112"/>
                <a:gd name="T15" fmla="*/ 0 h 174"/>
                <a:gd name="T16" fmla="*/ 80 w 112"/>
                <a:gd name="T17" fmla="*/ 5 h 174"/>
                <a:gd name="T18" fmla="*/ 91 w 112"/>
                <a:gd name="T19" fmla="*/ 11 h 174"/>
                <a:gd name="T20" fmla="*/ 98 w 112"/>
                <a:gd name="T21" fmla="*/ 21 h 174"/>
                <a:gd name="T22" fmla="*/ 104 w 112"/>
                <a:gd name="T23" fmla="*/ 32 h 174"/>
                <a:gd name="T24" fmla="*/ 109 w 112"/>
                <a:gd name="T25" fmla="*/ 46 h 174"/>
                <a:gd name="T26" fmla="*/ 112 w 112"/>
                <a:gd name="T27" fmla="*/ 64 h 174"/>
                <a:gd name="T28" fmla="*/ 112 w 112"/>
                <a:gd name="T29" fmla="*/ 86 h 174"/>
                <a:gd name="T30" fmla="*/ 112 w 112"/>
                <a:gd name="T31" fmla="*/ 115 h 174"/>
                <a:gd name="T32" fmla="*/ 106 w 112"/>
                <a:gd name="T33" fmla="*/ 136 h 174"/>
                <a:gd name="T34" fmla="*/ 99 w 112"/>
                <a:gd name="T35" fmla="*/ 153 h 174"/>
                <a:gd name="T36" fmla="*/ 88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5 w 112"/>
                <a:gd name="T43" fmla="*/ 174 h 174"/>
                <a:gd name="T44" fmla="*/ 26 w 112"/>
                <a:gd name="T45" fmla="*/ 165 h 174"/>
                <a:gd name="T46" fmla="*/ 18 w 112"/>
                <a:gd name="T47" fmla="*/ 157 h 174"/>
                <a:gd name="T48" fmla="*/ 10 w 112"/>
                <a:gd name="T49" fmla="*/ 145 h 174"/>
                <a:gd name="T50" fmla="*/ 2 w 112"/>
                <a:gd name="T51" fmla="*/ 110 h 174"/>
                <a:gd name="T52" fmla="*/ 0 w 112"/>
                <a:gd name="T53" fmla="*/ 86 h 174"/>
                <a:gd name="T54" fmla="*/ 22 w 112"/>
                <a:gd name="T55" fmla="*/ 86 h 174"/>
                <a:gd name="T56" fmla="*/ 24 w 112"/>
                <a:gd name="T57" fmla="*/ 125 h 174"/>
                <a:gd name="T58" fmla="*/ 32 w 112"/>
                <a:gd name="T59" fmla="*/ 144 h 174"/>
                <a:gd name="T60" fmla="*/ 43 w 112"/>
                <a:gd name="T61" fmla="*/ 155 h 174"/>
                <a:gd name="T62" fmla="*/ 56 w 112"/>
                <a:gd name="T63" fmla="*/ 157 h 174"/>
                <a:gd name="T64" fmla="*/ 70 w 112"/>
                <a:gd name="T65" fmla="*/ 155 h 174"/>
                <a:gd name="T66" fmla="*/ 80 w 112"/>
                <a:gd name="T67" fmla="*/ 144 h 174"/>
                <a:gd name="T68" fmla="*/ 90 w 112"/>
                <a:gd name="T69" fmla="*/ 125 h 174"/>
                <a:gd name="T70" fmla="*/ 91 w 112"/>
                <a:gd name="T71" fmla="*/ 86 h 174"/>
                <a:gd name="T72" fmla="*/ 90 w 112"/>
                <a:gd name="T73" fmla="*/ 49 h 174"/>
                <a:gd name="T74" fmla="*/ 80 w 112"/>
                <a:gd name="T75" fmla="*/ 30 h 174"/>
                <a:gd name="T76" fmla="*/ 70 w 112"/>
                <a:gd name="T77" fmla="*/ 19 h 174"/>
                <a:gd name="T78" fmla="*/ 56 w 112"/>
                <a:gd name="T79" fmla="*/ 17 h 174"/>
                <a:gd name="T80" fmla="*/ 43 w 112"/>
                <a:gd name="T81" fmla="*/ 19 h 174"/>
                <a:gd name="T82" fmla="*/ 34 w 112"/>
                <a:gd name="T83" fmla="*/ 29 h 174"/>
                <a:gd name="T84" fmla="*/ 24 w 112"/>
                <a:gd name="T85" fmla="*/ 49 h 174"/>
                <a:gd name="T86" fmla="*/ 22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2" y="59"/>
                  </a:lnTo>
                  <a:lnTo>
                    <a:pt x="6" y="38"/>
                  </a:lnTo>
                  <a:lnTo>
                    <a:pt x="14" y="21"/>
                  </a:lnTo>
                  <a:lnTo>
                    <a:pt x="26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80" y="5"/>
                  </a:lnTo>
                  <a:lnTo>
                    <a:pt x="91" y="11"/>
                  </a:lnTo>
                  <a:lnTo>
                    <a:pt x="98" y="21"/>
                  </a:lnTo>
                  <a:lnTo>
                    <a:pt x="104" y="32"/>
                  </a:lnTo>
                  <a:lnTo>
                    <a:pt x="109" y="46"/>
                  </a:lnTo>
                  <a:lnTo>
                    <a:pt x="112" y="64"/>
                  </a:lnTo>
                  <a:lnTo>
                    <a:pt x="112" y="86"/>
                  </a:lnTo>
                  <a:lnTo>
                    <a:pt x="112" y="115"/>
                  </a:lnTo>
                  <a:lnTo>
                    <a:pt x="106" y="136"/>
                  </a:lnTo>
                  <a:lnTo>
                    <a:pt x="99" y="153"/>
                  </a:lnTo>
                  <a:lnTo>
                    <a:pt x="88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5" y="174"/>
                  </a:lnTo>
                  <a:lnTo>
                    <a:pt x="26" y="165"/>
                  </a:lnTo>
                  <a:lnTo>
                    <a:pt x="18" y="157"/>
                  </a:lnTo>
                  <a:lnTo>
                    <a:pt x="10" y="145"/>
                  </a:lnTo>
                  <a:lnTo>
                    <a:pt x="2" y="110"/>
                  </a:lnTo>
                  <a:lnTo>
                    <a:pt x="0" y="86"/>
                  </a:lnTo>
                  <a:close/>
                  <a:moveTo>
                    <a:pt x="22" y="86"/>
                  </a:moveTo>
                  <a:lnTo>
                    <a:pt x="24" y="125"/>
                  </a:lnTo>
                  <a:lnTo>
                    <a:pt x="32" y="144"/>
                  </a:lnTo>
                  <a:lnTo>
                    <a:pt x="43" y="155"/>
                  </a:lnTo>
                  <a:lnTo>
                    <a:pt x="56" y="157"/>
                  </a:lnTo>
                  <a:lnTo>
                    <a:pt x="70" y="155"/>
                  </a:lnTo>
                  <a:lnTo>
                    <a:pt x="80" y="144"/>
                  </a:lnTo>
                  <a:lnTo>
                    <a:pt x="90" y="125"/>
                  </a:lnTo>
                  <a:lnTo>
                    <a:pt x="91" y="86"/>
                  </a:lnTo>
                  <a:lnTo>
                    <a:pt x="90" y="49"/>
                  </a:lnTo>
                  <a:lnTo>
                    <a:pt x="80" y="30"/>
                  </a:lnTo>
                  <a:lnTo>
                    <a:pt x="70" y="19"/>
                  </a:lnTo>
                  <a:lnTo>
                    <a:pt x="56" y="17"/>
                  </a:lnTo>
                  <a:lnTo>
                    <a:pt x="43" y="19"/>
                  </a:lnTo>
                  <a:lnTo>
                    <a:pt x="34" y="29"/>
                  </a:lnTo>
                  <a:lnTo>
                    <a:pt x="24" y="49"/>
                  </a:lnTo>
                  <a:lnTo>
                    <a:pt x="22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0"/>
            <p:cNvSpPr>
              <a:spLocks noEditPoints="1"/>
            </p:cNvSpPr>
            <p:nvPr/>
          </p:nvSpPr>
          <p:spPr bwMode="auto">
            <a:xfrm>
              <a:off x="4892091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0 w 112"/>
                <a:gd name="T3" fmla="*/ 59 h 174"/>
                <a:gd name="T4" fmla="*/ 5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9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6 w 112"/>
                <a:gd name="T21" fmla="*/ 21 h 174"/>
                <a:gd name="T22" fmla="*/ 103 w 112"/>
                <a:gd name="T23" fmla="*/ 32 h 174"/>
                <a:gd name="T24" fmla="*/ 107 w 112"/>
                <a:gd name="T25" fmla="*/ 46 h 174"/>
                <a:gd name="T26" fmla="*/ 111 w 112"/>
                <a:gd name="T27" fmla="*/ 64 h 174"/>
                <a:gd name="T28" fmla="*/ 112 w 112"/>
                <a:gd name="T29" fmla="*/ 86 h 174"/>
                <a:gd name="T30" fmla="*/ 111 w 112"/>
                <a:gd name="T31" fmla="*/ 115 h 174"/>
                <a:gd name="T32" fmla="*/ 106 w 112"/>
                <a:gd name="T33" fmla="*/ 136 h 174"/>
                <a:gd name="T34" fmla="*/ 98 w 112"/>
                <a:gd name="T35" fmla="*/ 153 h 174"/>
                <a:gd name="T36" fmla="*/ 87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4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8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3 w 112"/>
                <a:gd name="T57" fmla="*/ 125 h 174"/>
                <a:gd name="T58" fmla="*/ 31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5 w 112"/>
                <a:gd name="T79" fmla="*/ 17 h 174"/>
                <a:gd name="T80" fmla="*/ 42 w 112"/>
                <a:gd name="T81" fmla="*/ 19 h 174"/>
                <a:gd name="T82" fmla="*/ 32 w 112"/>
                <a:gd name="T83" fmla="*/ 29 h 174"/>
                <a:gd name="T84" fmla="*/ 23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0" y="59"/>
                  </a:lnTo>
                  <a:lnTo>
                    <a:pt x="5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9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6" y="21"/>
                  </a:lnTo>
                  <a:lnTo>
                    <a:pt x="103" y="32"/>
                  </a:lnTo>
                  <a:lnTo>
                    <a:pt x="107" y="46"/>
                  </a:lnTo>
                  <a:lnTo>
                    <a:pt x="111" y="64"/>
                  </a:lnTo>
                  <a:lnTo>
                    <a:pt x="112" y="86"/>
                  </a:lnTo>
                  <a:lnTo>
                    <a:pt x="111" y="115"/>
                  </a:lnTo>
                  <a:lnTo>
                    <a:pt x="106" y="136"/>
                  </a:lnTo>
                  <a:lnTo>
                    <a:pt x="98" y="153"/>
                  </a:lnTo>
                  <a:lnTo>
                    <a:pt x="87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4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8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3" y="125"/>
                  </a:lnTo>
                  <a:lnTo>
                    <a:pt x="31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5" y="17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3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1"/>
            <p:cNvSpPr>
              <a:spLocks/>
            </p:cNvSpPr>
            <p:nvPr/>
          </p:nvSpPr>
          <p:spPr bwMode="auto">
            <a:xfrm>
              <a:off x="5401702" y="5589316"/>
              <a:ext cx="61471" cy="168549"/>
            </a:xfrm>
            <a:custGeom>
              <a:avLst/>
              <a:gdLst>
                <a:gd name="T0" fmla="*/ 62 w 62"/>
                <a:gd name="T1" fmla="*/ 171 h 171"/>
                <a:gd name="T2" fmla="*/ 42 w 62"/>
                <a:gd name="T3" fmla="*/ 171 h 171"/>
                <a:gd name="T4" fmla="*/ 42 w 62"/>
                <a:gd name="T5" fmla="*/ 37 h 171"/>
                <a:gd name="T6" fmla="*/ 34 w 62"/>
                <a:gd name="T7" fmla="*/ 45 h 171"/>
                <a:gd name="T8" fmla="*/ 22 w 62"/>
                <a:gd name="T9" fmla="*/ 53 h 171"/>
                <a:gd name="T10" fmla="*/ 10 w 62"/>
                <a:gd name="T11" fmla="*/ 59 h 171"/>
                <a:gd name="T12" fmla="*/ 0 w 62"/>
                <a:gd name="T13" fmla="*/ 62 h 171"/>
                <a:gd name="T14" fmla="*/ 0 w 62"/>
                <a:gd name="T15" fmla="*/ 43 h 171"/>
                <a:gd name="T16" fmla="*/ 16 w 62"/>
                <a:gd name="T17" fmla="*/ 33 h 171"/>
                <a:gd name="T18" fmla="*/ 30 w 62"/>
                <a:gd name="T19" fmla="*/ 22 h 171"/>
                <a:gd name="T20" fmla="*/ 42 w 62"/>
                <a:gd name="T21" fmla="*/ 11 h 171"/>
                <a:gd name="T22" fmla="*/ 50 w 62"/>
                <a:gd name="T23" fmla="*/ 0 h 171"/>
                <a:gd name="T24" fmla="*/ 62 w 62"/>
                <a:gd name="T25" fmla="*/ 0 h 171"/>
                <a:gd name="T26" fmla="*/ 62 w 62"/>
                <a:gd name="T2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71">
                  <a:moveTo>
                    <a:pt x="62" y="171"/>
                  </a:moveTo>
                  <a:lnTo>
                    <a:pt x="42" y="171"/>
                  </a:lnTo>
                  <a:lnTo>
                    <a:pt x="42" y="37"/>
                  </a:lnTo>
                  <a:lnTo>
                    <a:pt x="34" y="45"/>
                  </a:lnTo>
                  <a:lnTo>
                    <a:pt x="22" y="53"/>
                  </a:lnTo>
                  <a:lnTo>
                    <a:pt x="10" y="59"/>
                  </a:lnTo>
                  <a:lnTo>
                    <a:pt x="0" y="62"/>
                  </a:lnTo>
                  <a:lnTo>
                    <a:pt x="0" y="43"/>
                  </a:lnTo>
                  <a:lnTo>
                    <a:pt x="16" y="33"/>
                  </a:lnTo>
                  <a:lnTo>
                    <a:pt x="30" y="22"/>
                  </a:lnTo>
                  <a:lnTo>
                    <a:pt x="42" y="11"/>
                  </a:lnTo>
                  <a:lnTo>
                    <a:pt x="50" y="0"/>
                  </a:lnTo>
                  <a:lnTo>
                    <a:pt x="62" y="0"/>
                  </a:lnTo>
                  <a:lnTo>
                    <a:pt x="62" y="17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2"/>
            <p:cNvSpPr>
              <a:spLocks/>
            </p:cNvSpPr>
            <p:nvPr/>
          </p:nvSpPr>
          <p:spPr bwMode="auto">
            <a:xfrm>
              <a:off x="5514729" y="5589316"/>
              <a:ext cx="113027" cy="168549"/>
            </a:xfrm>
            <a:custGeom>
              <a:avLst/>
              <a:gdLst>
                <a:gd name="T0" fmla="*/ 113 w 113"/>
                <a:gd name="T1" fmla="*/ 152 h 171"/>
                <a:gd name="T2" fmla="*/ 113 w 113"/>
                <a:gd name="T3" fmla="*/ 171 h 171"/>
                <a:gd name="T4" fmla="*/ 0 w 113"/>
                <a:gd name="T5" fmla="*/ 171 h 171"/>
                <a:gd name="T6" fmla="*/ 0 w 113"/>
                <a:gd name="T7" fmla="*/ 165 h 171"/>
                <a:gd name="T8" fmla="*/ 3 w 113"/>
                <a:gd name="T9" fmla="*/ 157 h 171"/>
                <a:gd name="T10" fmla="*/ 8 w 113"/>
                <a:gd name="T11" fmla="*/ 145 h 171"/>
                <a:gd name="T12" fmla="*/ 16 w 113"/>
                <a:gd name="T13" fmla="*/ 134 h 171"/>
                <a:gd name="T14" fmla="*/ 27 w 113"/>
                <a:gd name="T15" fmla="*/ 123 h 171"/>
                <a:gd name="T16" fmla="*/ 44 w 113"/>
                <a:gd name="T17" fmla="*/ 109 h 171"/>
                <a:gd name="T18" fmla="*/ 68 w 113"/>
                <a:gd name="T19" fmla="*/ 86 h 171"/>
                <a:gd name="T20" fmla="*/ 81 w 113"/>
                <a:gd name="T21" fmla="*/ 72 h 171"/>
                <a:gd name="T22" fmla="*/ 89 w 113"/>
                <a:gd name="T23" fmla="*/ 59 h 171"/>
                <a:gd name="T24" fmla="*/ 91 w 113"/>
                <a:gd name="T25" fmla="*/ 46 h 171"/>
                <a:gd name="T26" fmla="*/ 91 w 113"/>
                <a:gd name="T27" fmla="*/ 35 h 171"/>
                <a:gd name="T28" fmla="*/ 83 w 113"/>
                <a:gd name="T29" fmla="*/ 25 h 171"/>
                <a:gd name="T30" fmla="*/ 73 w 113"/>
                <a:gd name="T31" fmla="*/ 17 h 171"/>
                <a:gd name="T32" fmla="*/ 59 w 113"/>
                <a:gd name="T33" fmla="*/ 17 h 171"/>
                <a:gd name="T34" fmla="*/ 44 w 113"/>
                <a:gd name="T35" fmla="*/ 19 h 171"/>
                <a:gd name="T36" fmla="*/ 35 w 113"/>
                <a:gd name="T37" fmla="*/ 25 h 171"/>
                <a:gd name="T38" fmla="*/ 27 w 113"/>
                <a:gd name="T39" fmla="*/ 37 h 171"/>
                <a:gd name="T40" fmla="*/ 25 w 113"/>
                <a:gd name="T41" fmla="*/ 51 h 171"/>
                <a:gd name="T42" fmla="*/ 4 w 113"/>
                <a:gd name="T43" fmla="*/ 49 h 171"/>
                <a:gd name="T44" fmla="*/ 8 w 113"/>
                <a:gd name="T45" fmla="*/ 27 h 171"/>
                <a:gd name="T46" fmla="*/ 20 w 113"/>
                <a:gd name="T47" fmla="*/ 13 h 171"/>
                <a:gd name="T48" fmla="*/ 36 w 113"/>
                <a:gd name="T49" fmla="*/ 2 h 171"/>
                <a:gd name="T50" fmla="*/ 60 w 113"/>
                <a:gd name="T51" fmla="*/ 0 h 171"/>
                <a:gd name="T52" fmla="*/ 72 w 113"/>
                <a:gd name="T53" fmla="*/ 0 h 171"/>
                <a:gd name="T54" fmla="*/ 91 w 113"/>
                <a:gd name="T55" fmla="*/ 6 h 171"/>
                <a:gd name="T56" fmla="*/ 99 w 113"/>
                <a:gd name="T57" fmla="*/ 13 h 171"/>
                <a:gd name="T58" fmla="*/ 112 w 113"/>
                <a:gd name="T59" fmla="*/ 27 h 171"/>
                <a:gd name="T60" fmla="*/ 113 w 113"/>
                <a:gd name="T61" fmla="*/ 46 h 171"/>
                <a:gd name="T62" fmla="*/ 113 w 113"/>
                <a:gd name="T63" fmla="*/ 57 h 171"/>
                <a:gd name="T64" fmla="*/ 108 w 113"/>
                <a:gd name="T65" fmla="*/ 67 h 171"/>
                <a:gd name="T66" fmla="*/ 104 w 113"/>
                <a:gd name="T67" fmla="*/ 77 h 171"/>
                <a:gd name="T68" fmla="*/ 96 w 113"/>
                <a:gd name="T69" fmla="*/ 88 h 171"/>
                <a:gd name="T70" fmla="*/ 83 w 113"/>
                <a:gd name="T71" fmla="*/ 101 h 171"/>
                <a:gd name="T72" fmla="*/ 62 w 113"/>
                <a:gd name="T73" fmla="*/ 118 h 171"/>
                <a:gd name="T74" fmla="*/ 46 w 113"/>
                <a:gd name="T75" fmla="*/ 133 h 171"/>
                <a:gd name="T76" fmla="*/ 38 w 113"/>
                <a:gd name="T77" fmla="*/ 141 h 171"/>
                <a:gd name="T78" fmla="*/ 33 w 113"/>
                <a:gd name="T79" fmla="*/ 145 h 171"/>
                <a:gd name="T80" fmla="*/ 30 w 113"/>
                <a:gd name="T81" fmla="*/ 152 h 171"/>
                <a:gd name="T82" fmla="*/ 113 w 113"/>
                <a:gd name="T83" fmla="*/ 15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71">
                  <a:moveTo>
                    <a:pt x="113" y="152"/>
                  </a:moveTo>
                  <a:lnTo>
                    <a:pt x="113" y="171"/>
                  </a:lnTo>
                  <a:lnTo>
                    <a:pt x="0" y="171"/>
                  </a:lnTo>
                  <a:lnTo>
                    <a:pt x="0" y="165"/>
                  </a:lnTo>
                  <a:lnTo>
                    <a:pt x="3" y="157"/>
                  </a:lnTo>
                  <a:lnTo>
                    <a:pt x="8" y="145"/>
                  </a:lnTo>
                  <a:lnTo>
                    <a:pt x="16" y="134"/>
                  </a:lnTo>
                  <a:lnTo>
                    <a:pt x="27" y="123"/>
                  </a:lnTo>
                  <a:lnTo>
                    <a:pt x="44" y="109"/>
                  </a:lnTo>
                  <a:lnTo>
                    <a:pt x="68" y="86"/>
                  </a:lnTo>
                  <a:lnTo>
                    <a:pt x="81" y="72"/>
                  </a:lnTo>
                  <a:lnTo>
                    <a:pt x="89" y="59"/>
                  </a:lnTo>
                  <a:lnTo>
                    <a:pt x="91" y="46"/>
                  </a:lnTo>
                  <a:lnTo>
                    <a:pt x="91" y="35"/>
                  </a:lnTo>
                  <a:lnTo>
                    <a:pt x="83" y="25"/>
                  </a:lnTo>
                  <a:lnTo>
                    <a:pt x="73" y="17"/>
                  </a:lnTo>
                  <a:lnTo>
                    <a:pt x="59" y="17"/>
                  </a:lnTo>
                  <a:lnTo>
                    <a:pt x="44" y="19"/>
                  </a:lnTo>
                  <a:lnTo>
                    <a:pt x="35" y="25"/>
                  </a:lnTo>
                  <a:lnTo>
                    <a:pt x="27" y="37"/>
                  </a:lnTo>
                  <a:lnTo>
                    <a:pt x="25" y="51"/>
                  </a:lnTo>
                  <a:lnTo>
                    <a:pt x="4" y="49"/>
                  </a:lnTo>
                  <a:lnTo>
                    <a:pt x="8" y="27"/>
                  </a:lnTo>
                  <a:lnTo>
                    <a:pt x="20" y="13"/>
                  </a:lnTo>
                  <a:lnTo>
                    <a:pt x="36" y="2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91" y="6"/>
                  </a:lnTo>
                  <a:lnTo>
                    <a:pt x="99" y="13"/>
                  </a:lnTo>
                  <a:lnTo>
                    <a:pt x="112" y="27"/>
                  </a:lnTo>
                  <a:lnTo>
                    <a:pt x="113" y="46"/>
                  </a:lnTo>
                  <a:lnTo>
                    <a:pt x="113" y="57"/>
                  </a:lnTo>
                  <a:lnTo>
                    <a:pt x="108" y="67"/>
                  </a:lnTo>
                  <a:lnTo>
                    <a:pt x="104" y="77"/>
                  </a:lnTo>
                  <a:lnTo>
                    <a:pt x="96" y="88"/>
                  </a:lnTo>
                  <a:lnTo>
                    <a:pt x="83" y="101"/>
                  </a:lnTo>
                  <a:lnTo>
                    <a:pt x="62" y="118"/>
                  </a:lnTo>
                  <a:lnTo>
                    <a:pt x="46" y="133"/>
                  </a:lnTo>
                  <a:lnTo>
                    <a:pt x="38" y="141"/>
                  </a:lnTo>
                  <a:lnTo>
                    <a:pt x="33" y="145"/>
                  </a:lnTo>
                  <a:lnTo>
                    <a:pt x="30" y="152"/>
                  </a:lnTo>
                  <a:lnTo>
                    <a:pt x="113" y="15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5649568" y="5593282"/>
              <a:ext cx="111044" cy="168549"/>
            </a:xfrm>
            <a:custGeom>
              <a:avLst/>
              <a:gdLst>
                <a:gd name="T0" fmla="*/ 0 w 114"/>
                <a:gd name="T1" fmla="*/ 123 h 171"/>
                <a:gd name="T2" fmla="*/ 23 w 114"/>
                <a:gd name="T3" fmla="*/ 122 h 171"/>
                <a:gd name="T4" fmla="*/ 26 w 114"/>
                <a:gd name="T5" fmla="*/ 136 h 171"/>
                <a:gd name="T6" fmla="*/ 34 w 114"/>
                <a:gd name="T7" fmla="*/ 146 h 171"/>
                <a:gd name="T8" fmla="*/ 44 w 114"/>
                <a:gd name="T9" fmla="*/ 154 h 171"/>
                <a:gd name="T10" fmla="*/ 56 w 114"/>
                <a:gd name="T11" fmla="*/ 154 h 171"/>
                <a:gd name="T12" fmla="*/ 71 w 114"/>
                <a:gd name="T13" fmla="*/ 152 h 171"/>
                <a:gd name="T14" fmla="*/ 82 w 114"/>
                <a:gd name="T15" fmla="*/ 142 h 171"/>
                <a:gd name="T16" fmla="*/ 90 w 114"/>
                <a:gd name="T17" fmla="*/ 130 h 171"/>
                <a:gd name="T18" fmla="*/ 92 w 114"/>
                <a:gd name="T19" fmla="*/ 112 h 171"/>
                <a:gd name="T20" fmla="*/ 90 w 114"/>
                <a:gd name="T21" fmla="*/ 96 h 171"/>
                <a:gd name="T22" fmla="*/ 82 w 114"/>
                <a:gd name="T23" fmla="*/ 83 h 171"/>
                <a:gd name="T24" fmla="*/ 71 w 114"/>
                <a:gd name="T25" fmla="*/ 75 h 171"/>
                <a:gd name="T26" fmla="*/ 56 w 114"/>
                <a:gd name="T27" fmla="*/ 74 h 171"/>
                <a:gd name="T28" fmla="*/ 45 w 114"/>
                <a:gd name="T29" fmla="*/ 74 h 171"/>
                <a:gd name="T30" fmla="*/ 37 w 114"/>
                <a:gd name="T31" fmla="*/ 78 h 171"/>
                <a:gd name="T32" fmla="*/ 29 w 114"/>
                <a:gd name="T33" fmla="*/ 83 h 171"/>
                <a:gd name="T34" fmla="*/ 24 w 114"/>
                <a:gd name="T35" fmla="*/ 90 h 171"/>
                <a:gd name="T36" fmla="*/ 5 w 114"/>
                <a:gd name="T37" fmla="*/ 88 h 171"/>
                <a:gd name="T38" fmla="*/ 21 w 114"/>
                <a:gd name="T39" fmla="*/ 0 h 171"/>
                <a:gd name="T40" fmla="*/ 106 w 114"/>
                <a:gd name="T41" fmla="*/ 0 h 171"/>
                <a:gd name="T42" fmla="*/ 106 w 114"/>
                <a:gd name="T43" fmla="*/ 19 h 171"/>
                <a:gd name="T44" fmla="*/ 39 w 114"/>
                <a:gd name="T45" fmla="*/ 19 h 171"/>
                <a:gd name="T46" fmla="*/ 29 w 114"/>
                <a:gd name="T47" fmla="*/ 66 h 171"/>
                <a:gd name="T48" fmla="*/ 45 w 114"/>
                <a:gd name="T49" fmla="*/ 56 h 171"/>
                <a:gd name="T50" fmla="*/ 61 w 114"/>
                <a:gd name="T51" fmla="*/ 54 h 171"/>
                <a:gd name="T52" fmla="*/ 72 w 114"/>
                <a:gd name="T53" fmla="*/ 56 h 171"/>
                <a:gd name="T54" fmla="*/ 92 w 114"/>
                <a:gd name="T55" fmla="*/ 64 h 171"/>
                <a:gd name="T56" fmla="*/ 100 w 114"/>
                <a:gd name="T57" fmla="*/ 70 h 171"/>
                <a:gd name="T58" fmla="*/ 106 w 114"/>
                <a:gd name="T59" fmla="*/ 78 h 171"/>
                <a:gd name="T60" fmla="*/ 114 w 114"/>
                <a:gd name="T61" fmla="*/ 99 h 171"/>
                <a:gd name="T62" fmla="*/ 114 w 114"/>
                <a:gd name="T63" fmla="*/ 110 h 171"/>
                <a:gd name="T64" fmla="*/ 112 w 114"/>
                <a:gd name="T65" fmla="*/ 133 h 171"/>
                <a:gd name="T66" fmla="*/ 101 w 114"/>
                <a:gd name="T67" fmla="*/ 150 h 171"/>
                <a:gd name="T68" fmla="*/ 92 w 114"/>
                <a:gd name="T69" fmla="*/ 160 h 171"/>
                <a:gd name="T70" fmla="*/ 69 w 114"/>
                <a:gd name="T71" fmla="*/ 171 h 171"/>
                <a:gd name="T72" fmla="*/ 56 w 114"/>
                <a:gd name="T73" fmla="*/ 171 h 171"/>
                <a:gd name="T74" fmla="*/ 34 w 114"/>
                <a:gd name="T75" fmla="*/ 170 h 171"/>
                <a:gd name="T76" fmla="*/ 18 w 114"/>
                <a:gd name="T77" fmla="*/ 158 h 171"/>
                <a:gd name="T78" fmla="*/ 5 w 114"/>
                <a:gd name="T79" fmla="*/ 144 h 171"/>
                <a:gd name="T80" fmla="*/ 0 w 114"/>
                <a:gd name="T81" fmla="*/ 1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71">
                  <a:moveTo>
                    <a:pt x="0" y="123"/>
                  </a:moveTo>
                  <a:lnTo>
                    <a:pt x="23" y="122"/>
                  </a:lnTo>
                  <a:lnTo>
                    <a:pt x="26" y="136"/>
                  </a:lnTo>
                  <a:lnTo>
                    <a:pt x="34" y="146"/>
                  </a:lnTo>
                  <a:lnTo>
                    <a:pt x="44" y="154"/>
                  </a:lnTo>
                  <a:lnTo>
                    <a:pt x="56" y="154"/>
                  </a:lnTo>
                  <a:lnTo>
                    <a:pt x="71" y="152"/>
                  </a:lnTo>
                  <a:lnTo>
                    <a:pt x="82" y="142"/>
                  </a:lnTo>
                  <a:lnTo>
                    <a:pt x="90" y="130"/>
                  </a:lnTo>
                  <a:lnTo>
                    <a:pt x="92" y="112"/>
                  </a:lnTo>
                  <a:lnTo>
                    <a:pt x="90" y="96"/>
                  </a:lnTo>
                  <a:lnTo>
                    <a:pt x="82" y="83"/>
                  </a:lnTo>
                  <a:lnTo>
                    <a:pt x="71" y="75"/>
                  </a:lnTo>
                  <a:lnTo>
                    <a:pt x="56" y="74"/>
                  </a:lnTo>
                  <a:lnTo>
                    <a:pt x="45" y="74"/>
                  </a:lnTo>
                  <a:lnTo>
                    <a:pt x="37" y="78"/>
                  </a:lnTo>
                  <a:lnTo>
                    <a:pt x="29" y="83"/>
                  </a:lnTo>
                  <a:lnTo>
                    <a:pt x="24" y="90"/>
                  </a:lnTo>
                  <a:lnTo>
                    <a:pt x="5" y="88"/>
                  </a:lnTo>
                  <a:lnTo>
                    <a:pt x="21" y="0"/>
                  </a:lnTo>
                  <a:lnTo>
                    <a:pt x="106" y="0"/>
                  </a:lnTo>
                  <a:lnTo>
                    <a:pt x="106" y="19"/>
                  </a:lnTo>
                  <a:lnTo>
                    <a:pt x="39" y="19"/>
                  </a:lnTo>
                  <a:lnTo>
                    <a:pt x="29" y="66"/>
                  </a:lnTo>
                  <a:lnTo>
                    <a:pt x="45" y="56"/>
                  </a:lnTo>
                  <a:lnTo>
                    <a:pt x="61" y="54"/>
                  </a:lnTo>
                  <a:lnTo>
                    <a:pt x="72" y="56"/>
                  </a:lnTo>
                  <a:lnTo>
                    <a:pt x="92" y="64"/>
                  </a:lnTo>
                  <a:lnTo>
                    <a:pt x="100" y="70"/>
                  </a:lnTo>
                  <a:lnTo>
                    <a:pt x="106" y="78"/>
                  </a:lnTo>
                  <a:lnTo>
                    <a:pt x="114" y="99"/>
                  </a:lnTo>
                  <a:lnTo>
                    <a:pt x="114" y="110"/>
                  </a:lnTo>
                  <a:lnTo>
                    <a:pt x="112" y="133"/>
                  </a:lnTo>
                  <a:lnTo>
                    <a:pt x="101" y="150"/>
                  </a:lnTo>
                  <a:lnTo>
                    <a:pt x="92" y="160"/>
                  </a:lnTo>
                  <a:lnTo>
                    <a:pt x="69" y="171"/>
                  </a:lnTo>
                  <a:lnTo>
                    <a:pt x="56" y="171"/>
                  </a:lnTo>
                  <a:lnTo>
                    <a:pt x="34" y="170"/>
                  </a:lnTo>
                  <a:lnTo>
                    <a:pt x="18" y="158"/>
                  </a:lnTo>
                  <a:lnTo>
                    <a:pt x="5" y="144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5782424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0 w 112"/>
                <a:gd name="T3" fmla="*/ 59 h 174"/>
                <a:gd name="T4" fmla="*/ 5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68 w 112"/>
                <a:gd name="T15" fmla="*/ 0 h 174"/>
                <a:gd name="T16" fmla="*/ 80 w 112"/>
                <a:gd name="T17" fmla="*/ 5 h 174"/>
                <a:gd name="T18" fmla="*/ 89 w 112"/>
                <a:gd name="T19" fmla="*/ 11 h 174"/>
                <a:gd name="T20" fmla="*/ 96 w 112"/>
                <a:gd name="T21" fmla="*/ 21 h 174"/>
                <a:gd name="T22" fmla="*/ 102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5 w 112"/>
                <a:gd name="T33" fmla="*/ 136 h 174"/>
                <a:gd name="T34" fmla="*/ 97 w 112"/>
                <a:gd name="T35" fmla="*/ 153 h 174"/>
                <a:gd name="T36" fmla="*/ 86 w 112"/>
                <a:gd name="T37" fmla="*/ 165 h 174"/>
                <a:gd name="T38" fmla="*/ 73 w 112"/>
                <a:gd name="T39" fmla="*/ 173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8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5 h 174"/>
                <a:gd name="T58" fmla="*/ 30 w 112"/>
                <a:gd name="T59" fmla="*/ 144 h 174"/>
                <a:gd name="T60" fmla="*/ 41 w 112"/>
                <a:gd name="T61" fmla="*/ 155 h 174"/>
                <a:gd name="T62" fmla="*/ 56 w 112"/>
                <a:gd name="T63" fmla="*/ 157 h 174"/>
                <a:gd name="T64" fmla="*/ 68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89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8 w 112"/>
                <a:gd name="T77" fmla="*/ 19 h 174"/>
                <a:gd name="T78" fmla="*/ 54 w 112"/>
                <a:gd name="T79" fmla="*/ 17 h 174"/>
                <a:gd name="T80" fmla="*/ 41 w 112"/>
                <a:gd name="T81" fmla="*/ 19 h 174"/>
                <a:gd name="T82" fmla="*/ 32 w 112"/>
                <a:gd name="T83" fmla="*/ 29 h 174"/>
                <a:gd name="T84" fmla="*/ 22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0" y="59"/>
                  </a:lnTo>
                  <a:lnTo>
                    <a:pt x="5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68" y="0"/>
                  </a:lnTo>
                  <a:lnTo>
                    <a:pt x="80" y="5"/>
                  </a:lnTo>
                  <a:lnTo>
                    <a:pt x="89" y="11"/>
                  </a:lnTo>
                  <a:lnTo>
                    <a:pt x="96" y="21"/>
                  </a:lnTo>
                  <a:lnTo>
                    <a:pt x="102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5" y="136"/>
                  </a:lnTo>
                  <a:lnTo>
                    <a:pt x="97" y="153"/>
                  </a:lnTo>
                  <a:lnTo>
                    <a:pt x="86" y="165"/>
                  </a:lnTo>
                  <a:lnTo>
                    <a:pt x="73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8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5"/>
                  </a:lnTo>
                  <a:lnTo>
                    <a:pt x="30" y="144"/>
                  </a:lnTo>
                  <a:lnTo>
                    <a:pt x="41" y="155"/>
                  </a:lnTo>
                  <a:lnTo>
                    <a:pt x="56" y="157"/>
                  </a:lnTo>
                  <a:lnTo>
                    <a:pt x="68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89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8" y="19"/>
                  </a:lnTo>
                  <a:lnTo>
                    <a:pt x="54" y="17"/>
                  </a:lnTo>
                  <a:lnTo>
                    <a:pt x="41" y="19"/>
                  </a:lnTo>
                  <a:lnTo>
                    <a:pt x="32" y="29"/>
                  </a:lnTo>
                  <a:lnTo>
                    <a:pt x="22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5"/>
            <p:cNvSpPr>
              <a:spLocks/>
            </p:cNvSpPr>
            <p:nvPr/>
          </p:nvSpPr>
          <p:spPr bwMode="auto">
            <a:xfrm>
              <a:off x="6292035" y="5589316"/>
              <a:ext cx="61471" cy="168549"/>
            </a:xfrm>
            <a:custGeom>
              <a:avLst/>
              <a:gdLst>
                <a:gd name="T0" fmla="*/ 63 w 63"/>
                <a:gd name="T1" fmla="*/ 171 h 171"/>
                <a:gd name="T2" fmla="*/ 42 w 63"/>
                <a:gd name="T3" fmla="*/ 171 h 171"/>
                <a:gd name="T4" fmla="*/ 42 w 63"/>
                <a:gd name="T5" fmla="*/ 37 h 171"/>
                <a:gd name="T6" fmla="*/ 34 w 63"/>
                <a:gd name="T7" fmla="*/ 45 h 171"/>
                <a:gd name="T8" fmla="*/ 23 w 63"/>
                <a:gd name="T9" fmla="*/ 53 h 171"/>
                <a:gd name="T10" fmla="*/ 10 w 63"/>
                <a:gd name="T11" fmla="*/ 59 h 171"/>
                <a:gd name="T12" fmla="*/ 0 w 63"/>
                <a:gd name="T13" fmla="*/ 62 h 171"/>
                <a:gd name="T14" fmla="*/ 0 w 63"/>
                <a:gd name="T15" fmla="*/ 43 h 171"/>
                <a:gd name="T16" fmla="*/ 16 w 63"/>
                <a:gd name="T17" fmla="*/ 33 h 171"/>
                <a:gd name="T18" fmla="*/ 31 w 63"/>
                <a:gd name="T19" fmla="*/ 22 h 171"/>
                <a:gd name="T20" fmla="*/ 44 w 63"/>
                <a:gd name="T21" fmla="*/ 11 h 171"/>
                <a:gd name="T22" fmla="*/ 50 w 63"/>
                <a:gd name="T23" fmla="*/ 0 h 171"/>
                <a:gd name="T24" fmla="*/ 63 w 63"/>
                <a:gd name="T25" fmla="*/ 0 h 171"/>
                <a:gd name="T26" fmla="*/ 63 w 63"/>
                <a:gd name="T2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3" h="171">
                  <a:moveTo>
                    <a:pt x="63" y="171"/>
                  </a:moveTo>
                  <a:lnTo>
                    <a:pt x="42" y="171"/>
                  </a:lnTo>
                  <a:lnTo>
                    <a:pt x="42" y="37"/>
                  </a:lnTo>
                  <a:lnTo>
                    <a:pt x="34" y="45"/>
                  </a:lnTo>
                  <a:lnTo>
                    <a:pt x="23" y="53"/>
                  </a:lnTo>
                  <a:lnTo>
                    <a:pt x="10" y="59"/>
                  </a:lnTo>
                  <a:lnTo>
                    <a:pt x="0" y="62"/>
                  </a:lnTo>
                  <a:lnTo>
                    <a:pt x="0" y="43"/>
                  </a:lnTo>
                  <a:lnTo>
                    <a:pt x="16" y="33"/>
                  </a:lnTo>
                  <a:lnTo>
                    <a:pt x="31" y="22"/>
                  </a:lnTo>
                  <a:lnTo>
                    <a:pt x="44" y="11"/>
                  </a:lnTo>
                  <a:lnTo>
                    <a:pt x="50" y="0"/>
                  </a:lnTo>
                  <a:lnTo>
                    <a:pt x="63" y="0"/>
                  </a:lnTo>
                  <a:lnTo>
                    <a:pt x="63" y="17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6409028" y="5593282"/>
              <a:ext cx="111044" cy="168549"/>
            </a:xfrm>
            <a:custGeom>
              <a:avLst/>
              <a:gdLst>
                <a:gd name="T0" fmla="*/ 0 w 114"/>
                <a:gd name="T1" fmla="*/ 123 h 171"/>
                <a:gd name="T2" fmla="*/ 23 w 114"/>
                <a:gd name="T3" fmla="*/ 122 h 171"/>
                <a:gd name="T4" fmla="*/ 26 w 114"/>
                <a:gd name="T5" fmla="*/ 136 h 171"/>
                <a:gd name="T6" fmla="*/ 34 w 114"/>
                <a:gd name="T7" fmla="*/ 146 h 171"/>
                <a:gd name="T8" fmla="*/ 43 w 114"/>
                <a:gd name="T9" fmla="*/ 154 h 171"/>
                <a:gd name="T10" fmla="*/ 55 w 114"/>
                <a:gd name="T11" fmla="*/ 154 h 171"/>
                <a:gd name="T12" fmla="*/ 69 w 114"/>
                <a:gd name="T13" fmla="*/ 152 h 171"/>
                <a:gd name="T14" fmla="*/ 82 w 114"/>
                <a:gd name="T15" fmla="*/ 142 h 171"/>
                <a:gd name="T16" fmla="*/ 90 w 114"/>
                <a:gd name="T17" fmla="*/ 130 h 171"/>
                <a:gd name="T18" fmla="*/ 91 w 114"/>
                <a:gd name="T19" fmla="*/ 112 h 171"/>
                <a:gd name="T20" fmla="*/ 90 w 114"/>
                <a:gd name="T21" fmla="*/ 96 h 171"/>
                <a:gd name="T22" fmla="*/ 82 w 114"/>
                <a:gd name="T23" fmla="*/ 83 h 171"/>
                <a:gd name="T24" fmla="*/ 71 w 114"/>
                <a:gd name="T25" fmla="*/ 75 h 171"/>
                <a:gd name="T26" fmla="*/ 55 w 114"/>
                <a:gd name="T27" fmla="*/ 74 h 171"/>
                <a:gd name="T28" fmla="*/ 45 w 114"/>
                <a:gd name="T29" fmla="*/ 74 h 171"/>
                <a:gd name="T30" fmla="*/ 37 w 114"/>
                <a:gd name="T31" fmla="*/ 78 h 171"/>
                <a:gd name="T32" fmla="*/ 29 w 114"/>
                <a:gd name="T33" fmla="*/ 83 h 171"/>
                <a:gd name="T34" fmla="*/ 24 w 114"/>
                <a:gd name="T35" fmla="*/ 90 h 171"/>
                <a:gd name="T36" fmla="*/ 3 w 114"/>
                <a:gd name="T37" fmla="*/ 88 h 171"/>
                <a:gd name="T38" fmla="*/ 21 w 114"/>
                <a:gd name="T39" fmla="*/ 0 h 171"/>
                <a:gd name="T40" fmla="*/ 106 w 114"/>
                <a:gd name="T41" fmla="*/ 0 h 171"/>
                <a:gd name="T42" fmla="*/ 106 w 114"/>
                <a:gd name="T43" fmla="*/ 19 h 171"/>
                <a:gd name="T44" fmla="*/ 37 w 114"/>
                <a:gd name="T45" fmla="*/ 19 h 171"/>
                <a:gd name="T46" fmla="*/ 27 w 114"/>
                <a:gd name="T47" fmla="*/ 66 h 171"/>
                <a:gd name="T48" fmla="*/ 43 w 114"/>
                <a:gd name="T49" fmla="*/ 56 h 171"/>
                <a:gd name="T50" fmla="*/ 61 w 114"/>
                <a:gd name="T51" fmla="*/ 54 h 171"/>
                <a:gd name="T52" fmla="*/ 72 w 114"/>
                <a:gd name="T53" fmla="*/ 56 h 171"/>
                <a:gd name="T54" fmla="*/ 90 w 114"/>
                <a:gd name="T55" fmla="*/ 64 h 171"/>
                <a:gd name="T56" fmla="*/ 98 w 114"/>
                <a:gd name="T57" fmla="*/ 70 h 171"/>
                <a:gd name="T58" fmla="*/ 106 w 114"/>
                <a:gd name="T59" fmla="*/ 78 h 171"/>
                <a:gd name="T60" fmla="*/ 114 w 114"/>
                <a:gd name="T61" fmla="*/ 99 h 171"/>
                <a:gd name="T62" fmla="*/ 114 w 114"/>
                <a:gd name="T63" fmla="*/ 110 h 171"/>
                <a:gd name="T64" fmla="*/ 112 w 114"/>
                <a:gd name="T65" fmla="*/ 133 h 171"/>
                <a:gd name="T66" fmla="*/ 101 w 114"/>
                <a:gd name="T67" fmla="*/ 150 h 171"/>
                <a:gd name="T68" fmla="*/ 91 w 114"/>
                <a:gd name="T69" fmla="*/ 160 h 171"/>
                <a:gd name="T70" fmla="*/ 69 w 114"/>
                <a:gd name="T71" fmla="*/ 171 h 171"/>
                <a:gd name="T72" fmla="*/ 55 w 114"/>
                <a:gd name="T73" fmla="*/ 171 h 171"/>
                <a:gd name="T74" fmla="*/ 34 w 114"/>
                <a:gd name="T75" fmla="*/ 170 h 171"/>
                <a:gd name="T76" fmla="*/ 16 w 114"/>
                <a:gd name="T77" fmla="*/ 158 h 171"/>
                <a:gd name="T78" fmla="*/ 5 w 114"/>
                <a:gd name="T79" fmla="*/ 144 h 171"/>
                <a:gd name="T80" fmla="*/ 0 w 114"/>
                <a:gd name="T81" fmla="*/ 1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71">
                  <a:moveTo>
                    <a:pt x="0" y="123"/>
                  </a:moveTo>
                  <a:lnTo>
                    <a:pt x="23" y="122"/>
                  </a:lnTo>
                  <a:lnTo>
                    <a:pt x="26" y="136"/>
                  </a:lnTo>
                  <a:lnTo>
                    <a:pt x="34" y="146"/>
                  </a:lnTo>
                  <a:lnTo>
                    <a:pt x="43" y="154"/>
                  </a:lnTo>
                  <a:lnTo>
                    <a:pt x="55" y="154"/>
                  </a:lnTo>
                  <a:lnTo>
                    <a:pt x="69" y="152"/>
                  </a:lnTo>
                  <a:lnTo>
                    <a:pt x="82" y="142"/>
                  </a:lnTo>
                  <a:lnTo>
                    <a:pt x="90" y="130"/>
                  </a:lnTo>
                  <a:lnTo>
                    <a:pt x="91" y="112"/>
                  </a:lnTo>
                  <a:lnTo>
                    <a:pt x="90" y="96"/>
                  </a:lnTo>
                  <a:lnTo>
                    <a:pt x="82" y="83"/>
                  </a:lnTo>
                  <a:lnTo>
                    <a:pt x="71" y="75"/>
                  </a:lnTo>
                  <a:lnTo>
                    <a:pt x="55" y="74"/>
                  </a:lnTo>
                  <a:lnTo>
                    <a:pt x="45" y="74"/>
                  </a:lnTo>
                  <a:lnTo>
                    <a:pt x="37" y="78"/>
                  </a:lnTo>
                  <a:lnTo>
                    <a:pt x="29" y="83"/>
                  </a:lnTo>
                  <a:lnTo>
                    <a:pt x="24" y="90"/>
                  </a:lnTo>
                  <a:lnTo>
                    <a:pt x="3" y="88"/>
                  </a:lnTo>
                  <a:lnTo>
                    <a:pt x="21" y="0"/>
                  </a:lnTo>
                  <a:lnTo>
                    <a:pt x="106" y="0"/>
                  </a:lnTo>
                  <a:lnTo>
                    <a:pt x="106" y="19"/>
                  </a:lnTo>
                  <a:lnTo>
                    <a:pt x="37" y="19"/>
                  </a:lnTo>
                  <a:lnTo>
                    <a:pt x="27" y="66"/>
                  </a:lnTo>
                  <a:lnTo>
                    <a:pt x="43" y="56"/>
                  </a:lnTo>
                  <a:lnTo>
                    <a:pt x="61" y="54"/>
                  </a:lnTo>
                  <a:lnTo>
                    <a:pt x="72" y="56"/>
                  </a:lnTo>
                  <a:lnTo>
                    <a:pt x="90" y="64"/>
                  </a:lnTo>
                  <a:lnTo>
                    <a:pt x="98" y="70"/>
                  </a:lnTo>
                  <a:lnTo>
                    <a:pt x="106" y="78"/>
                  </a:lnTo>
                  <a:lnTo>
                    <a:pt x="114" y="99"/>
                  </a:lnTo>
                  <a:lnTo>
                    <a:pt x="114" y="110"/>
                  </a:lnTo>
                  <a:lnTo>
                    <a:pt x="112" y="133"/>
                  </a:lnTo>
                  <a:lnTo>
                    <a:pt x="101" y="150"/>
                  </a:lnTo>
                  <a:lnTo>
                    <a:pt x="91" y="160"/>
                  </a:lnTo>
                  <a:lnTo>
                    <a:pt x="69" y="171"/>
                  </a:lnTo>
                  <a:lnTo>
                    <a:pt x="55" y="171"/>
                  </a:lnTo>
                  <a:lnTo>
                    <a:pt x="34" y="170"/>
                  </a:lnTo>
                  <a:lnTo>
                    <a:pt x="16" y="158"/>
                  </a:lnTo>
                  <a:lnTo>
                    <a:pt x="5" y="144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"/>
            <p:cNvSpPr>
              <a:spLocks noEditPoints="1"/>
            </p:cNvSpPr>
            <p:nvPr/>
          </p:nvSpPr>
          <p:spPr bwMode="auto">
            <a:xfrm>
              <a:off x="6539901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1 w 112"/>
                <a:gd name="T3" fmla="*/ 59 h 174"/>
                <a:gd name="T4" fmla="*/ 6 w 112"/>
                <a:gd name="T5" fmla="*/ 38 h 174"/>
                <a:gd name="T6" fmla="*/ 14 w 112"/>
                <a:gd name="T7" fmla="*/ 21 h 174"/>
                <a:gd name="T8" fmla="*/ 25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70 w 112"/>
                <a:gd name="T15" fmla="*/ 0 h 174"/>
                <a:gd name="T16" fmla="*/ 80 w 112"/>
                <a:gd name="T17" fmla="*/ 5 h 174"/>
                <a:gd name="T18" fmla="*/ 91 w 112"/>
                <a:gd name="T19" fmla="*/ 11 h 174"/>
                <a:gd name="T20" fmla="*/ 97 w 112"/>
                <a:gd name="T21" fmla="*/ 21 h 174"/>
                <a:gd name="T22" fmla="*/ 104 w 112"/>
                <a:gd name="T23" fmla="*/ 32 h 174"/>
                <a:gd name="T24" fmla="*/ 109 w 112"/>
                <a:gd name="T25" fmla="*/ 46 h 174"/>
                <a:gd name="T26" fmla="*/ 112 w 112"/>
                <a:gd name="T27" fmla="*/ 64 h 174"/>
                <a:gd name="T28" fmla="*/ 112 w 112"/>
                <a:gd name="T29" fmla="*/ 86 h 174"/>
                <a:gd name="T30" fmla="*/ 112 w 112"/>
                <a:gd name="T31" fmla="*/ 115 h 174"/>
                <a:gd name="T32" fmla="*/ 105 w 112"/>
                <a:gd name="T33" fmla="*/ 136 h 174"/>
                <a:gd name="T34" fmla="*/ 99 w 112"/>
                <a:gd name="T35" fmla="*/ 153 h 174"/>
                <a:gd name="T36" fmla="*/ 88 w 112"/>
                <a:gd name="T37" fmla="*/ 165 h 174"/>
                <a:gd name="T38" fmla="*/ 73 w 112"/>
                <a:gd name="T39" fmla="*/ 173 h 174"/>
                <a:gd name="T40" fmla="*/ 56 w 112"/>
                <a:gd name="T41" fmla="*/ 174 h 174"/>
                <a:gd name="T42" fmla="*/ 45 w 112"/>
                <a:gd name="T43" fmla="*/ 174 h 174"/>
                <a:gd name="T44" fmla="*/ 25 w 112"/>
                <a:gd name="T45" fmla="*/ 165 h 174"/>
                <a:gd name="T46" fmla="*/ 17 w 112"/>
                <a:gd name="T47" fmla="*/ 157 h 174"/>
                <a:gd name="T48" fmla="*/ 9 w 112"/>
                <a:gd name="T49" fmla="*/ 145 h 174"/>
                <a:gd name="T50" fmla="*/ 1 w 112"/>
                <a:gd name="T51" fmla="*/ 110 h 174"/>
                <a:gd name="T52" fmla="*/ 0 w 112"/>
                <a:gd name="T53" fmla="*/ 86 h 174"/>
                <a:gd name="T54" fmla="*/ 22 w 112"/>
                <a:gd name="T55" fmla="*/ 86 h 174"/>
                <a:gd name="T56" fmla="*/ 24 w 112"/>
                <a:gd name="T57" fmla="*/ 125 h 174"/>
                <a:gd name="T58" fmla="*/ 32 w 112"/>
                <a:gd name="T59" fmla="*/ 144 h 174"/>
                <a:gd name="T60" fmla="*/ 43 w 112"/>
                <a:gd name="T61" fmla="*/ 155 h 174"/>
                <a:gd name="T62" fmla="*/ 56 w 112"/>
                <a:gd name="T63" fmla="*/ 157 h 174"/>
                <a:gd name="T64" fmla="*/ 70 w 112"/>
                <a:gd name="T65" fmla="*/ 155 h 174"/>
                <a:gd name="T66" fmla="*/ 80 w 112"/>
                <a:gd name="T67" fmla="*/ 144 h 174"/>
                <a:gd name="T68" fmla="*/ 89 w 112"/>
                <a:gd name="T69" fmla="*/ 125 h 174"/>
                <a:gd name="T70" fmla="*/ 91 w 112"/>
                <a:gd name="T71" fmla="*/ 86 h 174"/>
                <a:gd name="T72" fmla="*/ 89 w 112"/>
                <a:gd name="T73" fmla="*/ 49 h 174"/>
                <a:gd name="T74" fmla="*/ 80 w 112"/>
                <a:gd name="T75" fmla="*/ 30 h 174"/>
                <a:gd name="T76" fmla="*/ 70 w 112"/>
                <a:gd name="T77" fmla="*/ 19 h 174"/>
                <a:gd name="T78" fmla="*/ 56 w 112"/>
                <a:gd name="T79" fmla="*/ 17 h 174"/>
                <a:gd name="T80" fmla="*/ 43 w 112"/>
                <a:gd name="T81" fmla="*/ 19 h 174"/>
                <a:gd name="T82" fmla="*/ 33 w 112"/>
                <a:gd name="T83" fmla="*/ 29 h 174"/>
                <a:gd name="T84" fmla="*/ 24 w 112"/>
                <a:gd name="T85" fmla="*/ 49 h 174"/>
                <a:gd name="T86" fmla="*/ 22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1" y="59"/>
                  </a:lnTo>
                  <a:lnTo>
                    <a:pt x="6" y="38"/>
                  </a:lnTo>
                  <a:lnTo>
                    <a:pt x="14" y="21"/>
                  </a:lnTo>
                  <a:lnTo>
                    <a:pt x="25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70" y="0"/>
                  </a:lnTo>
                  <a:lnTo>
                    <a:pt x="80" y="5"/>
                  </a:lnTo>
                  <a:lnTo>
                    <a:pt x="91" y="11"/>
                  </a:lnTo>
                  <a:lnTo>
                    <a:pt x="97" y="21"/>
                  </a:lnTo>
                  <a:lnTo>
                    <a:pt x="104" y="32"/>
                  </a:lnTo>
                  <a:lnTo>
                    <a:pt x="109" y="46"/>
                  </a:lnTo>
                  <a:lnTo>
                    <a:pt x="112" y="64"/>
                  </a:lnTo>
                  <a:lnTo>
                    <a:pt x="112" y="86"/>
                  </a:lnTo>
                  <a:lnTo>
                    <a:pt x="112" y="115"/>
                  </a:lnTo>
                  <a:lnTo>
                    <a:pt x="105" y="136"/>
                  </a:lnTo>
                  <a:lnTo>
                    <a:pt x="99" y="153"/>
                  </a:lnTo>
                  <a:lnTo>
                    <a:pt x="88" y="165"/>
                  </a:lnTo>
                  <a:lnTo>
                    <a:pt x="73" y="173"/>
                  </a:lnTo>
                  <a:lnTo>
                    <a:pt x="56" y="174"/>
                  </a:lnTo>
                  <a:lnTo>
                    <a:pt x="45" y="174"/>
                  </a:lnTo>
                  <a:lnTo>
                    <a:pt x="25" y="165"/>
                  </a:lnTo>
                  <a:lnTo>
                    <a:pt x="17" y="157"/>
                  </a:lnTo>
                  <a:lnTo>
                    <a:pt x="9" y="145"/>
                  </a:lnTo>
                  <a:lnTo>
                    <a:pt x="1" y="110"/>
                  </a:lnTo>
                  <a:lnTo>
                    <a:pt x="0" y="86"/>
                  </a:lnTo>
                  <a:close/>
                  <a:moveTo>
                    <a:pt x="22" y="86"/>
                  </a:moveTo>
                  <a:lnTo>
                    <a:pt x="24" y="125"/>
                  </a:lnTo>
                  <a:lnTo>
                    <a:pt x="32" y="144"/>
                  </a:lnTo>
                  <a:lnTo>
                    <a:pt x="43" y="155"/>
                  </a:lnTo>
                  <a:lnTo>
                    <a:pt x="56" y="157"/>
                  </a:lnTo>
                  <a:lnTo>
                    <a:pt x="70" y="155"/>
                  </a:lnTo>
                  <a:lnTo>
                    <a:pt x="80" y="144"/>
                  </a:lnTo>
                  <a:lnTo>
                    <a:pt x="89" y="125"/>
                  </a:lnTo>
                  <a:lnTo>
                    <a:pt x="91" y="86"/>
                  </a:lnTo>
                  <a:lnTo>
                    <a:pt x="89" y="49"/>
                  </a:lnTo>
                  <a:lnTo>
                    <a:pt x="80" y="30"/>
                  </a:lnTo>
                  <a:lnTo>
                    <a:pt x="70" y="19"/>
                  </a:lnTo>
                  <a:lnTo>
                    <a:pt x="56" y="17"/>
                  </a:lnTo>
                  <a:lnTo>
                    <a:pt x="43" y="19"/>
                  </a:lnTo>
                  <a:lnTo>
                    <a:pt x="33" y="29"/>
                  </a:lnTo>
                  <a:lnTo>
                    <a:pt x="24" y="49"/>
                  </a:lnTo>
                  <a:lnTo>
                    <a:pt x="22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6672757" y="5589316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0 w 112"/>
                <a:gd name="T3" fmla="*/ 59 h 174"/>
                <a:gd name="T4" fmla="*/ 5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9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6 w 112"/>
                <a:gd name="T21" fmla="*/ 21 h 174"/>
                <a:gd name="T22" fmla="*/ 102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6 w 112"/>
                <a:gd name="T33" fmla="*/ 136 h 174"/>
                <a:gd name="T34" fmla="*/ 98 w 112"/>
                <a:gd name="T35" fmla="*/ 153 h 174"/>
                <a:gd name="T36" fmla="*/ 86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8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3 w 112"/>
                <a:gd name="T57" fmla="*/ 125 h 174"/>
                <a:gd name="T58" fmla="*/ 31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4 w 112"/>
                <a:gd name="T79" fmla="*/ 17 h 174"/>
                <a:gd name="T80" fmla="*/ 42 w 112"/>
                <a:gd name="T81" fmla="*/ 19 h 174"/>
                <a:gd name="T82" fmla="*/ 32 w 112"/>
                <a:gd name="T83" fmla="*/ 29 h 174"/>
                <a:gd name="T84" fmla="*/ 23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0" y="59"/>
                  </a:lnTo>
                  <a:lnTo>
                    <a:pt x="5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9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6" y="21"/>
                  </a:lnTo>
                  <a:lnTo>
                    <a:pt x="102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6" y="136"/>
                  </a:lnTo>
                  <a:lnTo>
                    <a:pt x="98" y="153"/>
                  </a:lnTo>
                  <a:lnTo>
                    <a:pt x="86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8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3" y="125"/>
                  </a:lnTo>
                  <a:lnTo>
                    <a:pt x="31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4" y="17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3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7182368" y="5589316"/>
              <a:ext cx="63454" cy="168549"/>
            </a:xfrm>
            <a:custGeom>
              <a:avLst/>
              <a:gdLst>
                <a:gd name="T0" fmla="*/ 62 w 62"/>
                <a:gd name="T1" fmla="*/ 171 h 171"/>
                <a:gd name="T2" fmla="*/ 41 w 62"/>
                <a:gd name="T3" fmla="*/ 171 h 171"/>
                <a:gd name="T4" fmla="*/ 41 w 62"/>
                <a:gd name="T5" fmla="*/ 37 h 171"/>
                <a:gd name="T6" fmla="*/ 33 w 62"/>
                <a:gd name="T7" fmla="*/ 45 h 171"/>
                <a:gd name="T8" fmla="*/ 22 w 62"/>
                <a:gd name="T9" fmla="*/ 53 h 171"/>
                <a:gd name="T10" fmla="*/ 9 w 62"/>
                <a:gd name="T11" fmla="*/ 59 h 171"/>
                <a:gd name="T12" fmla="*/ 0 w 62"/>
                <a:gd name="T13" fmla="*/ 62 h 171"/>
                <a:gd name="T14" fmla="*/ 0 w 62"/>
                <a:gd name="T15" fmla="*/ 43 h 171"/>
                <a:gd name="T16" fmla="*/ 16 w 62"/>
                <a:gd name="T17" fmla="*/ 33 h 171"/>
                <a:gd name="T18" fmla="*/ 30 w 62"/>
                <a:gd name="T19" fmla="*/ 22 h 171"/>
                <a:gd name="T20" fmla="*/ 43 w 62"/>
                <a:gd name="T21" fmla="*/ 11 h 171"/>
                <a:gd name="T22" fmla="*/ 49 w 62"/>
                <a:gd name="T23" fmla="*/ 0 h 171"/>
                <a:gd name="T24" fmla="*/ 62 w 62"/>
                <a:gd name="T25" fmla="*/ 0 h 171"/>
                <a:gd name="T26" fmla="*/ 62 w 62"/>
                <a:gd name="T2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71">
                  <a:moveTo>
                    <a:pt x="62" y="171"/>
                  </a:moveTo>
                  <a:lnTo>
                    <a:pt x="41" y="171"/>
                  </a:lnTo>
                  <a:lnTo>
                    <a:pt x="41" y="37"/>
                  </a:lnTo>
                  <a:lnTo>
                    <a:pt x="33" y="45"/>
                  </a:lnTo>
                  <a:lnTo>
                    <a:pt x="22" y="53"/>
                  </a:lnTo>
                  <a:lnTo>
                    <a:pt x="9" y="59"/>
                  </a:lnTo>
                  <a:lnTo>
                    <a:pt x="0" y="62"/>
                  </a:lnTo>
                  <a:lnTo>
                    <a:pt x="0" y="43"/>
                  </a:lnTo>
                  <a:lnTo>
                    <a:pt x="16" y="33"/>
                  </a:lnTo>
                  <a:lnTo>
                    <a:pt x="30" y="22"/>
                  </a:lnTo>
                  <a:lnTo>
                    <a:pt x="43" y="11"/>
                  </a:lnTo>
                  <a:lnTo>
                    <a:pt x="49" y="0"/>
                  </a:lnTo>
                  <a:lnTo>
                    <a:pt x="62" y="0"/>
                  </a:lnTo>
                  <a:lnTo>
                    <a:pt x="62" y="17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0"/>
            <p:cNvSpPr>
              <a:spLocks/>
            </p:cNvSpPr>
            <p:nvPr/>
          </p:nvSpPr>
          <p:spPr bwMode="auto">
            <a:xfrm>
              <a:off x="7301344" y="5591299"/>
              <a:ext cx="109061" cy="166566"/>
            </a:xfrm>
            <a:custGeom>
              <a:avLst/>
              <a:gdLst>
                <a:gd name="T0" fmla="*/ 0 w 110"/>
                <a:gd name="T1" fmla="*/ 20 h 169"/>
                <a:gd name="T2" fmla="*/ 0 w 110"/>
                <a:gd name="T3" fmla="*/ 0 h 169"/>
                <a:gd name="T4" fmla="*/ 110 w 110"/>
                <a:gd name="T5" fmla="*/ 0 h 169"/>
                <a:gd name="T6" fmla="*/ 110 w 110"/>
                <a:gd name="T7" fmla="*/ 17 h 169"/>
                <a:gd name="T8" fmla="*/ 94 w 110"/>
                <a:gd name="T9" fmla="*/ 36 h 169"/>
                <a:gd name="T10" fmla="*/ 78 w 110"/>
                <a:gd name="T11" fmla="*/ 63 h 169"/>
                <a:gd name="T12" fmla="*/ 64 w 110"/>
                <a:gd name="T13" fmla="*/ 92 h 169"/>
                <a:gd name="T14" fmla="*/ 53 w 110"/>
                <a:gd name="T15" fmla="*/ 123 h 169"/>
                <a:gd name="T16" fmla="*/ 48 w 110"/>
                <a:gd name="T17" fmla="*/ 145 h 169"/>
                <a:gd name="T18" fmla="*/ 45 w 110"/>
                <a:gd name="T19" fmla="*/ 169 h 169"/>
                <a:gd name="T20" fmla="*/ 24 w 110"/>
                <a:gd name="T21" fmla="*/ 169 h 169"/>
                <a:gd name="T22" fmla="*/ 26 w 110"/>
                <a:gd name="T23" fmla="*/ 148 h 169"/>
                <a:gd name="T24" fmla="*/ 32 w 110"/>
                <a:gd name="T25" fmla="*/ 121 h 169"/>
                <a:gd name="T26" fmla="*/ 40 w 110"/>
                <a:gd name="T27" fmla="*/ 92 h 169"/>
                <a:gd name="T28" fmla="*/ 53 w 110"/>
                <a:gd name="T29" fmla="*/ 65 h 169"/>
                <a:gd name="T30" fmla="*/ 69 w 110"/>
                <a:gd name="T31" fmla="*/ 39 h 169"/>
                <a:gd name="T32" fmla="*/ 83 w 110"/>
                <a:gd name="T33" fmla="*/ 20 h 169"/>
                <a:gd name="T34" fmla="*/ 0 w 110"/>
                <a:gd name="T35" fmla="*/ 2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0" h="169">
                  <a:moveTo>
                    <a:pt x="0" y="20"/>
                  </a:moveTo>
                  <a:lnTo>
                    <a:pt x="0" y="0"/>
                  </a:lnTo>
                  <a:lnTo>
                    <a:pt x="110" y="0"/>
                  </a:lnTo>
                  <a:lnTo>
                    <a:pt x="110" y="17"/>
                  </a:lnTo>
                  <a:lnTo>
                    <a:pt x="94" y="36"/>
                  </a:lnTo>
                  <a:lnTo>
                    <a:pt x="78" y="63"/>
                  </a:lnTo>
                  <a:lnTo>
                    <a:pt x="64" y="92"/>
                  </a:lnTo>
                  <a:lnTo>
                    <a:pt x="53" y="123"/>
                  </a:lnTo>
                  <a:lnTo>
                    <a:pt x="48" y="145"/>
                  </a:lnTo>
                  <a:lnTo>
                    <a:pt x="45" y="169"/>
                  </a:lnTo>
                  <a:lnTo>
                    <a:pt x="24" y="169"/>
                  </a:lnTo>
                  <a:lnTo>
                    <a:pt x="26" y="148"/>
                  </a:lnTo>
                  <a:lnTo>
                    <a:pt x="32" y="121"/>
                  </a:lnTo>
                  <a:lnTo>
                    <a:pt x="40" y="92"/>
                  </a:lnTo>
                  <a:lnTo>
                    <a:pt x="53" y="65"/>
                  </a:lnTo>
                  <a:lnTo>
                    <a:pt x="69" y="39"/>
                  </a:lnTo>
                  <a:lnTo>
                    <a:pt x="83" y="20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41"/>
            <p:cNvSpPr>
              <a:spLocks/>
            </p:cNvSpPr>
            <p:nvPr/>
          </p:nvSpPr>
          <p:spPr bwMode="auto">
            <a:xfrm>
              <a:off x="7430234" y="5593282"/>
              <a:ext cx="113027" cy="168549"/>
            </a:xfrm>
            <a:custGeom>
              <a:avLst/>
              <a:gdLst>
                <a:gd name="T0" fmla="*/ 0 w 114"/>
                <a:gd name="T1" fmla="*/ 123 h 171"/>
                <a:gd name="T2" fmla="*/ 23 w 114"/>
                <a:gd name="T3" fmla="*/ 122 h 171"/>
                <a:gd name="T4" fmla="*/ 26 w 114"/>
                <a:gd name="T5" fmla="*/ 136 h 171"/>
                <a:gd name="T6" fmla="*/ 34 w 114"/>
                <a:gd name="T7" fmla="*/ 146 h 171"/>
                <a:gd name="T8" fmla="*/ 43 w 114"/>
                <a:gd name="T9" fmla="*/ 154 h 171"/>
                <a:gd name="T10" fmla="*/ 56 w 114"/>
                <a:gd name="T11" fmla="*/ 154 h 171"/>
                <a:gd name="T12" fmla="*/ 71 w 114"/>
                <a:gd name="T13" fmla="*/ 152 h 171"/>
                <a:gd name="T14" fmla="*/ 82 w 114"/>
                <a:gd name="T15" fmla="*/ 142 h 171"/>
                <a:gd name="T16" fmla="*/ 90 w 114"/>
                <a:gd name="T17" fmla="*/ 130 h 171"/>
                <a:gd name="T18" fmla="*/ 91 w 114"/>
                <a:gd name="T19" fmla="*/ 112 h 171"/>
                <a:gd name="T20" fmla="*/ 90 w 114"/>
                <a:gd name="T21" fmla="*/ 96 h 171"/>
                <a:gd name="T22" fmla="*/ 82 w 114"/>
                <a:gd name="T23" fmla="*/ 83 h 171"/>
                <a:gd name="T24" fmla="*/ 71 w 114"/>
                <a:gd name="T25" fmla="*/ 75 h 171"/>
                <a:gd name="T26" fmla="*/ 56 w 114"/>
                <a:gd name="T27" fmla="*/ 74 h 171"/>
                <a:gd name="T28" fmla="*/ 45 w 114"/>
                <a:gd name="T29" fmla="*/ 74 h 171"/>
                <a:gd name="T30" fmla="*/ 37 w 114"/>
                <a:gd name="T31" fmla="*/ 78 h 171"/>
                <a:gd name="T32" fmla="*/ 29 w 114"/>
                <a:gd name="T33" fmla="*/ 83 h 171"/>
                <a:gd name="T34" fmla="*/ 24 w 114"/>
                <a:gd name="T35" fmla="*/ 90 h 171"/>
                <a:gd name="T36" fmla="*/ 5 w 114"/>
                <a:gd name="T37" fmla="*/ 88 h 171"/>
                <a:gd name="T38" fmla="*/ 21 w 114"/>
                <a:gd name="T39" fmla="*/ 0 h 171"/>
                <a:gd name="T40" fmla="*/ 106 w 114"/>
                <a:gd name="T41" fmla="*/ 0 h 171"/>
                <a:gd name="T42" fmla="*/ 106 w 114"/>
                <a:gd name="T43" fmla="*/ 19 h 171"/>
                <a:gd name="T44" fmla="*/ 39 w 114"/>
                <a:gd name="T45" fmla="*/ 19 h 171"/>
                <a:gd name="T46" fmla="*/ 29 w 114"/>
                <a:gd name="T47" fmla="*/ 66 h 171"/>
                <a:gd name="T48" fmla="*/ 45 w 114"/>
                <a:gd name="T49" fmla="*/ 56 h 171"/>
                <a:gd name="T50" fmla="*/ 61 w 114"/>
                <a:gd name="T51" fmla="*/ 54 h 171"/>
                <a:gd name="T52" fmla="*/ 72 w 114"/>
                <a:gd name="T53" fmla="*/ 56 h 171"/>
                <a:gd name="T54" fmla="*/ 91 w 114"/>
                <a:gd name="T55" fmla="*/ 64 h 171"/>
                <a:gd name="T56" fmla="*/ 99 w 114"/>
                <a:gd name="T57" fmla="*/ 70 h 171"/>
                <a:gd name="T58" fmla="*/ 106 w 114"/>
                <a:gd name="T59" fmla="*/ 78 h 171"/>
                <a:gd name="T60" fmla="*/ 114 w 114"/>
                <a:gd name="T61" fmla="*/ 99 h 171"/>
                <a:gd name="T62" fmla="*/ 114 w 114"/>
                <a:gd name="T63" fmla="*/ 110 h 171"/>
                <a:gd name="T64" fmla="*/ 112 w 114"/>
                <a:gd name="T65" fmla="*/ 133 h 171"/>
                <a:gd name="T66" fmla="*/ 101 w 114"/>
                <a:gd name="T67" fmla="*/ 150 h 171"/>
                <a:gd name="T68" fmla="*/ 91 w 114"/>
                <a:gd name="T69" fmla="*/ 160 h 171"/>
                <a:gd name="T70" fmla="*/ 69 w 114"/>
                <a:gd name="T71" fmla="*/ 171 h 171"/>
                <a:gd name="T72" fmla="*/ 56 w 114"/>
                <a:gd name="T73" fmla="*/ 171 h 171"/>
                <a:gd name="T74" fmla="*/ 34 w 114"/>
                <a:gd name="T75" fmla="*/ 170 h 171"/>
                <a:gd name="T76" fmla="*/ 18 w 114"/>
                <a:gd name="T77" fmla="*/ 158 h 171"/>
                <a:gd name="T78" fmla="*/ 5 w 114"/>
                <a:gd name="T79" fmla="*/ 144 h 171"/>
                <a:gd name="T80" fmla="*/ 0 w 114"/>
                <a:gd name="T81" fmla="*/ 123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71">
                  <a:moveTo>
                    <a:pt x="0" y="123"/>
                  </a:moveTo>
                  <a:lnTo>
                    <a:pt x="23" y="122"/>
                  </a:lnTo>
                  <a:lnTo>
                    <a:pt x="26" y="136"/>
                  </a:lnTo>
                  <a:lnTo>
                    <a:pt x="34" y="146"/>
                  </a:lnTo>
                  <a:lnTo>
                    <a:pt x="43" y="154"/>
                  </a:lnTo>
                  <a:lnTo>
                    <a:pt x="56" y="154"/>
                  </a:lnTo>
                  <a:lnTo>
                    <a:pt x="71" y="152"/>
                  </a:lnTo>
                  <a:lnTo>
                    <a:pt x="82" y="142"/>
                  </a:lnTo>
                  <a:lnTo>
                    <a:pt x="90" y="130"/>
                  </a:lnTo>
                  <a:lnTo>
                    <a:pt x="91" y="112"/>
                  </a:lnTo>
                  <a:lnTo>
                    <a:pt x="90" y="96"/>
                  </a:lnTo>
                  <a:lnTo>
                    <a:pt x="82" y="83"/>
                  </a:lnTo>
                  <a:lnTo>
                    <a:pt x="71" y="75"/>
                  </a:lnTo>
                  <a:lnTo>
                    <a:pt x="56" y="74"/>
                  </a:lnTo>
                  <a:lnTo>
                    <a:pt x="45" y="74"/>
                  </a:lnTo>
                  <a:lnTo>
                    <a:pt x="37" y="78"/>
                  </a:lnTo>
                  <a:lnTo>
                    <a:pt x="29" y="83"/>
                  </a:lnTo>
                  <a:lnTo>
                    <a:pt x="24" y="90"/>
                  </a:lnTo>
                  <a:lnTo>
                    <a:pt x="5" y="88"/>
                  </a:lnTo>
                  <a:lnTo>
                    <a:pt x="21" y="0"/>
                  </a:lnTo>
                  <a:lnTo>
                    <a:pt x="106" y="0"/>
                  </a:lnTo>
                  <a:lnTo>
                    <a:pt x="106" y="19"/>
                  </a:lnTo>
                  <a:lnTo>
                    <a:pt x="39" y="19"/>
                  </a:lnTo>
                  <a:lnTo>
                    <a:pt x="29" y="66"/>
                  </a:lnTo>
                  <a:lnTo>
                    <a:pt x="45" y="56"/>
                  </a:lnTo>
                  <a:lnTo>
                    <a:pt x="61" y="54"/>
                  </a:lnTo>
                  <a:lnTo>
                    <a:pt x="72" y="56"/>
                  </a:lnTo>
                  <a:lnTo>
                    <a:pt x="91" y="64"/>
                  </a:lnTo>
                  <a:lnTo>
                    <a:pt x="99" y="70"/>
                  </a:lnTo>
                  <a:lnTo>
                    <a:pt x="106" y="78"/>
                  </a:lnTo>
                  <a:lnTo>
                    <a:pt x="114" y="99"/>
                  </a:lnTo>
                  <a:lnTo>
                    <a:pt x="114" y="110"/>
                  </a:lnTo>
                  <a:lnTo>
                    <a:pt x="112" y="133"/>
                  </a:lnTo>
                  <a:lnTo>
                    <a:pt x="101" y="150"/>
                  </a:lnTo>
                  <a:lnTo>
                    <a:pt x="91" y="160"/>
                  </a:lnTo>
                  <a:lnTo>
                    <a:pt x="69" y="171"/>
                  </a:lnTo>
                  <a:lnTo>
                    <a:pt x="56" y="171"/>
                  </a:lnTo>
                  <a:lnTo>
                    <a:pt x="34" y="170"/>
                  </a:lnTo>
                  <a:lnTo>
                    <a:pt x="18" y="158"/>
                  </a:lnTo>
                  <a:lnTo>
                    <a:pt x="5" y="144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42"/>
            <p:cNvSpPr>
              <a:spLocks noEditPoints="1"/>
            </p:cNvSpPr>
            <p:nvPr/>
          </p:nvSpPr>
          <p:spPr bwMode="auto">
            <a:xfrm>
              <a:off x="7563090" y="5589316"/>
              <a:ext cx="111044" cy="172514"/>
            </a:xfrm>
            <a:custGeom>
              <a:avLst/>
              <a:gdLst>
                <a:gd name="T0" fmla="*/ 0 w 111"/>
                <a:gd name="T1" fmla="*/ 86 h 174"/>
                <a:gd name="T2" fmla="*/ 0 w 111"/>
                <a:gd name="T3" fmla="*/ 59 h 174"/>
                <a:gd name="T4" fmla="*/ 4 w 111"/>
                <a:gd name="T5" fmla="*/ 38 h 174"/>
                <a:gd name="T6" fmla="*/ 12 w 111"/>
                <a:gd name="T7" fmla="*/ 21 h 174"/>
                <a:gd name="T8" fmla="*/ 24 w 111"/>
                <a:gd name="T9" fmla="*/ 10 h 174"/>
                <a:gd name="T10" fmla="*/ 38 w 111"/>
                <a:gd name="T11" fmla="*/ 2 h 174"/>
                <a:gd name="T12" fmla="*/ 55 w 111"/>
                <a:gd name="T13" fmla="*/ 0 h 174"/>
                <a:gd name="T14" fmla="*/ 68 w 111"/>
                <a:gd name="T15" fmla="*/ 0 h 174"/>
                <a:gd name="T16" fmla="*/ 79 w 111"/>
                <a:gd name="T17" fmla="*/ 5 h 174"/>
                <a:gd name="T18" fmla="*/ 89 w 111"/>
                <a:gd name="T19" fmla="*/ 11 h 174"/>
                <a:gd name="T20" fmla="*/ 97 w 111"/>
                <a:gd name="T21" fmla="*/ 21 h 174"/>
                <a:gd name="T22" fmla="*/ 102 w 111"/>
                <a:gd name="T23" fmla="*/ 32 h 174"/>
                <a:gd name="T24" fmla="*/ 107 w 111"/>
                <a:gd name="T25" fmla="*/ 46 h 174"/>
                <a:gd name="T26" fmla="*/ 110 w 111"/>
                <a:gd name="T27" fmla="*/ 64 h 174"/>
                <a:gd name="T28" fmla="*/ 111 w 111"/>
                <a:gd name="T29" fmla="*/ 86 h 174"/>
                <a:gd name="T30" fmla="*/ 110 w 111"/>
                <a:gd name="T31" fmla="*/ 115 h 174"/>
                <a:gd name="T32" fmla="*/ 105 w 111"/>
                <a:gd name="T33" fmla="*/ 136 h 174"/>
                <a:gd name="T34" fmla="*/ 97 w 111"/>
                <a:gd name="T35" fmla="*/ 153 h 174"/>
                <a:gd name="T36" fmla="*/ 86 w 111"/>
                <a:gd name="T37" fmla="*/ 165 h 174"/>
                <a:gd name="T38" fmla="*/ 73 w 111"/>
                <a:gd name="T39" fmla="*/ 173 h 174"/>
                <a:gd name="T40" fmla="*/ 55 w 111"/>
                <a:gd name="T41" fmla="*/ 174 h 174"/>
                <a:gd name="T42" fmla="*/ 43 w 111"/>
                <a:gd name="T43" fmla="*/ 174 h 174"/>
                <a:gd name="T44" fmla="*/ 24 w 111"/>
                <a:gd name="T45" fmla="*/ 165 h 174"/>
                <a:gd name="T46" fmla="*/ 16 w 111"/>
                <a:gd name="T47" fmla="*/ 157 h 174"/>
                <a:gd name="T48" fmla="*/ 8 w 111"/>
                <a:gd name="T49" fmla="*/ 145 h 174"/>
                <a:gd name="T50" fmla="*/ 0 w 111"/>
                <a:gd name="T51" fmla="*/ 110 h 174"/>
                <a:gd name="T52" fmla="*/ 0 w 111"/>
                <a:gd name="T53" fmla="*/ 86 h 174"/>
                <a:gd name="T54" fmla="*/ 20 w 111"/>
                <a:gd name="T55" fmla="*/ 86 h 174"/>
                <a:gd name="T56" fmla="*/ 22 w 111"/>
                <a:gd name="T57" fmla="*/ 125 h 174"/>
                <a:gd name="T58" fmla="*/ 30 w 111"/>
                <a:gd name="T59" fmla="*/ 144 h 174"/>
                <a:gd name="T60" fmla="*/ 41 w 111"/>
                <a:gd name="T61" fmla="*/ 155 h 174"/>
                <a:gd name="T62" fmla="*/ 55 w 111"/>
                <a:gd name="T63" fmla="*/ 157 h 174"/>
                <a:gd name="T64" fmla="*/ 68 w 111"/>
                <a:gd name="T65" fmla="*/ 155 h 174"/>
                <a:gd name="T66" fmla="*/ 79 w 111"/>
                <a:gd name="T67" fmla="*/ 144 h 174"/>
                <a:gd name="T68" fmla="*/ 87 w 111"/>
                <a:gd name="T69" fmla="*/ 125 h 174"/>
                <a:gd name="T70" fmla="*/ 89 w 111"/>
                <a:gd name="T71" fmla="*/ 86 h 174"/>
                <a:gd name="T72" fmla="*/ 87 w 111"/>
                <a:gd name="T73" fmla="*/ 49 h 174"/>
                <a:gd name="T74" fmla="*/ 79 w 111"/>
                <a:gd name="T75" fmla="*/ 30 h 174"/>
                <a:gd name="T76" fmla="*/ 68 w 111"/>
                <a:gd name="T77" fmla="*/ 19 h 174"/>
                <a:gd name="T78" fmla="*/ 54 w 111"/>
                <a:gd name="T79" fmla="*/ 17 h 174"/>
                <a:gd name="T80" fmla="*/ 41 w 111"/>
                <a:gd name="T81" fmla="*/ 19 h 174"/>
                <a:gd name="T82" fmla="*/ 31 w 111"/>
                <a:gd name="T83" fmla="*/ 29 h 174"/>
                <a:gd name="T84" fmla="*/ 22 w 111"/>
                <a:gd name="T85" fmla="*/ 49 h 174"/>
                <a:gd name="T86" fmla="*/ 20 w 111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1" h="174">
                  <a:moveTo>
                    <a:pt x="0" y="86"/>
                  </a:moveTo>
                  <a:lnTo>
                    <a:pt x="0" y="59"/>
                  </a:lnTo>
                  <a:lnTo>
                    <a:pt x="4" y="38"/>
                  </a:lnTo>
                  <a:lnTo>
                    <a:pt x="12" y="21"/>
                  </a:lnTo>
                  <a:lnTo>
                    <a:pt x="24" y="10"/>
                  </a:lnTo>
                  <a:lnTo>
                    <a:pt x="38" y="2"/>
                  </a:lnTo>
                  <a:lnTo>
                    <a:pt x="55" y="0"/>
                  </a:lnTo>
                  <a:lnTo>
                    <a:pt x="68" y="0"/>
                  </a:lnTo>
                  <a:lnTo>
                    <a:pt x="79" y="5"/>
                  </a:lnTo>
                  <a:lnTo>
                    <a:pt x="89" y="11"/>
                  </a:lnTo>
                  <a:lnTo>
                    <a:pt x="97" y="21"/>
                  </a:lnTo>
                  <a:lnTo>
                    <a:pt x="102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1" y="86"/>
                  </a:lnTo>
                  <a:lnTo>
                    <a:pt x="110" y="115"/>
                  </a:lnTo>
                  <a:lnTo>
                    <a:pt x="105" y="136"/>
                  </a:lnTo>
                  <a:lnTo>
                    <a:pt x="97" y="153"/>
                  </a:lnTo>
                  <a:lnTo>
                    <a:pt x="86" y="165"/>
                  </a:lnTo>
                  <a:lnTo>
                    <a:pt x="73" y="173"/>
                  </a:lnTo>
                  <a:lnTo>
                    <a:pt x="55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8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0" y="86"/>
                  </a:moveTo>
                  <a:lnTo>
                    <a:pt x="22" y="125"/>
                  </a:lnTo>
                  <a:lnTo>
                    <a:pt x="30" y="144"/>
                  </a:lnTo>
                  <a:lnTo>
                    <a:pt x="41" y="155"/>
                  </a:lnTo>
                  <a:lnTo>
                    <a:pt x="55" y="157"/>
                  </a:lnTo>
                  <a:lnTo>
                    <a:pt x="68" y="155"/>
                  </a:lnTo>
                  <a:lnTo>
                    <a:pt x="79" y="144"/>
                  </a:lnTo>
                  <a:lnTo>
                    <a:pt x="87" y="125"/>
                  </a:lnTo>
                  <a:lnTo>
                    <a:pt x="89" y="86"/>
                  </a:lnTo>
                  <a:lnTo>
                    <a:pt x="87" y="49"/>
                  </a:lnTo>
                  <a:lnTo>
                    <a:pt x="79" y="30"/>
                  </a:lnTo>
                  <a:lnTo>
                    <a:pt x="68" y="19"/>
                  </a:lnTo>
                  <a:lnTo>
                    <a:pt x="54" y="17"/>
                  </a:lnTo>
                  <a:lnTo>
                    <a:pt x="41" y="19"/>
                  </a:lnTo>
                  <a:lnTo>
                    <a:pt x="31" y="29"/>
                  </a:lnTo>
                  <a:lnTo>
                    <a:pt x="22" y="49"/>
                  </a:lnTo>
                  <a:lnTo>
                    <a:pt x="20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103238" y="5336187"/>
            <a:ext cx="2948608" cy="245883"/>
            <a:chOff x="3087630" y="5916498"/>
            <a:chExt cx="2948608" cy="245883"/>
          </a:xfrm>
        </p:grpSpPr>
        <p:sp>
          <p:nvSpPr>
            <p:cNvPr id="49" name="Freeform 43"/>
            <p:cNvSpPr>
              <a:spLocks/>
            </p:cNvSpPr>
            <p:nvPr/>
          </p:nvSpPr>
          <p:spPr bwMode="auto">
            <a:xfrm>
              <a:off x="3087630" y="5920464"/>
              <a:ext cx="146736" cy="186395"/>
            </a:xfrm>
            <a:custGeom>
              <a:avLst/>
              <a:gdLst>
                <a:gd name="T0" fmla="*/ 0 w 147"/>
                <a:gd name="T1" fmla="*/ 188 h 188"/>
                <a:gd name="T2" fmla="*/ 0 w 147"/>
                <a:gd name="T3" fmla="*/ 0 h 188"/>
                <a:gd name="T4" fmla="*/ 24 w 147"/>
                <a:gd name="T5" fmla="*/ 0 h 188"/>
                <a:gd name="T6" fmla="*/ 24 w 147"/>
                <a:gd name="T7" fmla="*/ 78 h 188"/>
                <a:gd name="T8" fmla="*/ 122 w 147"/>
                <a:gd name="T9" fmla="*/ 78 h 188"/>
                <a:gd name="T10" fmla="*/ 122 w 147"/>
                <a:gd name="T11" fmla="*/ 0 h 188"/>
                <a:gd name="T12" fmla="*/ 147 w 147"/>
                <a:gd name="T13" fmla="*/ 0 h 188"/>
                <a:gd name="T14" fmla="*/ 147 w 147"/>
                <a:gd name="T15" fmla="*/ 188 h 188"/>
                <a:gd name="T16" fmla="*/ 122 w 147"/>
                <a:gd name="T17" fmla="*/ 188 h 188"/>
                <a:gd name="T18" fmla="*/ 122 w 147"/>
                <a:gd name="T19" fmla="*/ 101 h 188"/>
                <a:gd name="T20" fmla="*/ 24 w 147"/>
                <a:gd name="T21" fmla="*/ 101 h 188"/>
                <a:gd name="T22" fmla="*/ 24 w 147"/>
                <a:gd name="T23" fmla="*/ 188 h 188"/>
                <a:gd name="T24" fmla="*/ 0 w 147"/>
                <a:gd name="T25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188">
                  <a:moveTo>
                    <a:pt x="0" y="188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78"/>
                  </a:lnTo>
                  <a:lnTo>
                    <a:pt x="122" y="78"/>
                  </a:lnTo>
                  <a:lnTo>
                    <a:pt x="122" y="0"/>
                  </a:lnTo>
                  <a:lnTo>
                    <a:pt x="147" y="0"/>
                  </a:lnTo>
                  <a:lnTo>
                    <a:pt x="147" y="188"/>
                  </a:lnTo>
                  <a:lnTo>
                    <a:pt x="122" y="188"/>
                  </a:lnTo>
                  <a:lnTo>
                    <a:pt x="122" y="101"/>
                  </a:lnTo>
                  <a:lnTo>
                    <a:pt x="24" y="101"/>
                  </a:lnTo>
                  <a:lnTo>
                    <a:pt x="24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4"/>
            <p:cNvSpPr>
              <a:spLocks noEditPoints="1"/>
            </p:cNvSpPr>
            <p:nvPr/>
          </p:nvSpPr>
          <p:spPr bwMode="auto">
            <a:xfrm>
              <a:off x="3264110" y="5970037"/>
              <a:ext cx="126907" cy="140788"/>
            </a:xfrm>
            <a:custGeom>
              <a:avLst/>
              <a:gdLst>
                <a:gd name="T0" fmla="*/ 0 w 128"/>
                <a:gd name="T1" fmla="*/ 72 h 143"/>
                <a:gd name="T2" fmla="*/ 0 w 128"/>
                <a:gd name="T3" fmla="*/ 53 h 143"/>
                <a:gd name="T4" fmla="*/ 11 w 128"/>
                <a:gd name="T5" fmla="*/ 26 h 143"/>
                <a:gd name="T6" fmla="*/ 20 w 128"/>
                <a:gd name="T7" fmla="*/ 15 h 143"/>
                <a:gd name="T8" fmla="*/ 30 w 128"/>
                <a:gd name="T9" fmla="*/ 8 h 143"/>
                <a:gd name="T10" fmla="*/ 51 w 128"/>
                <a:gd name="T11" fmla="*/ 0 h 143"/>
                <a:gd name="T12" fmla="*/ 64 w 128"/>
                <a:gd name="T13" fmla="*/ 0 h 143"/>
                <a:gd name="T14" fmla="*/ 76 w 128"/>
                <a:gd name="T15" fmla="*/ 0 h 143"/>
                <a:gd name="T16" fmla="*/ 100 w 128"/>
                <a:gd name="T17" fmla="*/ 10 h 143"/>
                <a:gd name="T18" fmla="*/ 110 w 128"/>
                <a:gd name="T19" fmla="*/ 18 h 143"/>
                <a:gd name="T20" fmla="*/ 118 w 128"/>
                <a:gd name="T21" fmla="*/ 29 h 143"/>
                <a:gd name="T22" fmla="*/ 126 w 128"/>
                <a:gd name="T23" fmla="*/ 55 h 143"/>
                <a:gd name="T24" fmla="*/ 128 w 128"/>
                <a:gd name="T25" fmla="*/ 69 h 143"/>
                <a:gd name="T26" fmla="*/ 126 w 128"/>
                <a:gd name="T27" fmla="*/ 95 h 143"/>
                <a:gd name="T28" fmla="*/ 120 w 128"/>
                <a:gd name="T29" fmla="*/ 111 h 143"/>
                <a:gd name="T30" fmla="*/ 110 w 128"/>
                <a:gd name="T31" fmla="*/ 125 h 143"/>
                <a:gd name="T32" fmla="*/ 97 w 128"/>
                <a:gd name="T33" fmla="*/ 135 h 143"/>
                <a:gd name="T34" fmla="*/ 81 w 128"/>
                <a:gd name="T35" fmla="*/ 141 h 143"/>
                <a:gd name="T36" fmla="*/ 64 w 128"/>
                <a:gd name="T37" fmla="*/ 143 h 143"/>
                <a:gd name="T38" fmla="*/ 49 w 128"/>
                <a:gd name="T39" fmla="*/ 143 h 143"/>
                <a:gd name="T40" fmla="*/ 27 w 128"/>
                <a:gd name="T41" fmla="*/ 133 h 143"/>
                <a:gd name="T42" fmla="*/ 17 w 128"/>
                <a:gd name="T43" fmla="*/ 125 h 143"/>
                <a:gd name="T44" fmla="*/ 9 w 128"/>
                <a:gd name="T45" fmla="*/ 116 h 143"/>
                <a:gd name="T46" fmla="*/ 0 w 128"/>
                <a:gd name="T47" fmla="*/ 88 h 143"/>
                <a:gd name="T48" fmla="*/ 0 w 128"/>
                <a:gd name="T49" fmla="*/ 72 h 143"/>
                <a:gd name="T50" fmla="*/ 24 w 128"/>
                <a:gd name="T51" fmla="*/ 72 h 143"/>
                <a:gd name="T52" fmla="*/ 25 w 128"/>
                <a:gd name="T53" fmla="*/ 96 h 143"/>
                <a:gd name="T54" fmla="*/ 35 w 128"/>
                <a:gd name="T55" fmla="*/ 111 h 143"/>
                <a:gd name="T56" fmla="*/ 48 w 128"/>
                <a:gd name="T57" fmla="*/ 122 h 143"/>
                <a:gd name="T58" fmla="*/ 64 w 128"/>
                <a:gd name="T59" fmla="*/ 123 h 143"/>
                <a:gd name="T60" fmla="*/ 80 w 128"/>
                <a:gd name="T61" fmla="*/ 122 h 143"/>
                <a:gd name="T62" fmla="*/ 92 w 128"/>
                <a:gd name="T63" fmla="*/ 111 h 143"/>
                <a:gd name="T64" fmla="*/ 102 w 128"/>
                <a:gd name="T65" fmla="*/ 95 h 143"/>
                <a:gd name="T66" fmla="*/ 104 w 128"/>
                <a:gd name="T67" fmla="*/ 71 h 143"/>
                <a:gd name="T68" fmla="*/ 102 w 128"/>
                <a:gd name="T69" fmla="*/ 48 h 143"/>
                <a:gd name="T70" fmla="*/ 92 w 128"/>
                <a:gd name="T71" fmla="*/ 32 h 143"/>
                <a:gd name="T72" fmla="*/ 80 w 128"/>
                <a:gd name="T73" fmla="*/ 21 h 143"/>
                <a:gd name="T74" fmla="*/ 64 w 128"/>
                <a:gd name="T75" fmla="*/ 20 h 143"/>
                <a:gd name="T76" fmla="*/ 48 w 128"/>
                <a:gd name="T77" fmla="*/ 21 h 143"/>
                <a:gd name="T78" fmla="*/ 35 w 128"/>
                <a:gd name="T79" fmla="*/ 32 h 143"/>
                <a:gd name="T80" fmla="*/ 25 w 128"/>
                <a:gd name="T81" fmla="*/ 48 h 143"/>
                <a:gd name="T82" fmla="*/ 24 w 128"/>
                <a:gd name="T83" fmla="*/ 7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43">
                  <a:moveTo>
                    <a:pt x="0" y="72"/>
                  </a:moveTo>
                  <a:lnTo>
                    <a:pt x="0" y="53"/>
                  </a:lnTo>
                  <a:lnTo>
                    <a:pt x="11" y="26"/>
                  </a:lnTo>
                  <a:lnTo>
                    <a:pt x="20" y="15"/>
                  </a:lnTo>
                  <a:lnTo>
                    <a:pt x="30" y="8"/>
                  </a:lnTo>
                  <a:lnTo>
                    <a:pt x="51" y="0"/>
                  </a:lnTo>
                  <a:lnTo>
                    <a:pt x="64" y="0"/>
                  </a:lnTo>
                  <a:lnTo>
                    <a:pt x="76" y="0"/>
                  </a:lnTo>
                  <a:lnTo>
                    <a:pt x="100" y="10"/>
                  </a:lnTo>
                  <a:lnTo>
                    <a:pt x="110" y="18"/>
                  </a:lnTo>
                  <a:lnTo>
                    <a:pt x="118" y="29"/>
                  </a:lnTo>
                  <a:lnTo>
                    <a:pt x="126" y="55"/>
                  </a:lnTo>
                  <a:lnTo>
                    <a:pt x="128" y="69"/>
                  </a:lnTo>
                  <a:lnTo>
                    <a:pt x="126" y="95"/>
                  </a:lnTo>
                  <a:lnTo>
                    <a:pt x="120" y="111"/>
                  </a:lnTo>
                  <a:lnTo>
                    <a:pt x="110" y="125"/>
                  </a:lnTo>
                  <a:lnTo>
                    <a:pt x="97" y="135"/>
                  </a:lnTo>
                  <a:lnTo>
                    <a:pt x="81" y="141"/>
                  </a:lnTo>
                  <a:lnTo>
                    <a:pt x="64" y="143"/>
                  </a:lnTo>
                  <a:lnTo>
                    <a:pt x="49" y="143"/>
                  </a:lnTo>
                  <a:lnTo>
                    <a:pt x="27" y="133"/>
                  </a:lnTo>
                  <a:lnTo>
                    <a:pt x="17" y="125"/>
                  </a:lnTo>
                  <a:lnTo>
                    <a:pt x="9" y="116"/>
                  </a:lnTo>
                  <a:lnTo>
                    <a:pt x="0" y="88"/>
                  </a:lnTo>
                  <a:lnTo>
                    <a:pt x="0" y="72"/>
                  </a:lnTo>
                  <a:close/>
                  <a:moveTo>
                    <a:pt x="24" y="72"/>
                  </a:moveTo>
                  <a:lnTo>
                    <a:pt x="25" y="96"/>
                  </a:lnTo>
                  <a:lnTo>
                    <a:pt x="35" y="111"/>
                  </a:lnTo>
                  <a:lnTo>
                    <a:pt x="48" y="122"/>
                  </a:lnTo>
                  <a:lnTo>
                    <a:pt x="64" y="123"/>
                  </a:lnTo>
                  <a:lnTo>
                    <a:pt x="80" y="122"/>
                  </a:lnTo>
                  <a:lnTo>
                    <a:pt x="92" y="111"/>
                  </a:lnTo>
                  <a:lnTo>
                    <a:pt x="102" y="95"/>
                  </a:lnTo>
                  <a:lnTo>
                    <a:pt x="104" y="71"/>
                  </a:lnTo>
                  <a:lnTo>
                    <a:pt x="102" y="48"/>
                  </a:lnTo>
                  <a:lnTo>
                    <a:pt x="92" y="32"/>
                  </a:lnTo>
                  <a:lnTo>
                    <a:pt x="80" y="21"/>
                  </a:lnTo>
                  <a:lnTo>
                    <a:pt x="64" y="20"/>
                  </a:lnTo>
                  <a:lnTo>
                    <a:pt x="48" y="21"/>
                  </a:lnTo>
                  <a:lnTo>
                    <a:pt x="35" y="32"/>
                  </a:lnTo>
                  <a:lnTo>
                    <a:pt x="25" y="48"/>
                  </a:lnTo>
                  <a:lnTo>
                    <a:pt x="24" y="7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45"/>
            <p:cNvSpPr>
              <a:spLocks/>
            </p:cNvSpPr>
            <p:nvPr/>
          </p:nvSpPr>
          <p:spPr bwMode="auto">
            <a:xfrm>
              <a:off x="3404898" y="5924430"/>
              <a:ext cx="67419" cy="184412"/>
            </a:xfrm>
            <a:custGeom>
              <a:avLst/>
              <a:gdLst>
                <a:gd name="T0" fmla="*/ 64 w 67"/>
                <a:gd name="T1" fmla="*/ 163 h 185"/>
                <a:gd name="T2" fmla="*/ 67 w 67"/>
                <a:gd name="T3" fmla="*/ 183 h 185"/>
                <a:gd name="T4" fmla="*/ 57 w 67"/>
                <a:gd name="T5" fmla="*/ 185 h 185"/>
                <a:gd name="T6" fmla="*/ 50 w 67"/>
                <a:gd name="T7" fmla="*/ 185 h 185"/>
                <a:gd name="T8" fmla="*/ 37 w 67"/>
                <a:gd name="T9" fmla="*/ 185 h 185"/>
                <a:gd name="T10" fmla="*/ 29 w 67"/>
                <a:gd name="T11" fmla="*/ 182 h 185"/>
                <a:gd name="T12" fmla="*/ 24 w 67"/>
                <a:gd name="T13" fmla="*/ 177 h 185"/>
                <a:gd name="T14" fmla="*/ 19 w 67"/>
                <a:gd name="T15" fmla="*/ 171 h 185"/>
                <a:gd name="T16" fmla="*/ 18 w 67"/>
                <a:gd name="T17" fmla="*/ 163 h 185"/>
                <a:gd name="T18" fmla="*/ 18 w 67"/>
                <a:gd name="T19" fmla="*/ 144 h 185"/>
                <a:gd name="T20" fmla="*/ 18 w 67"/>
                <a:gd name="T21" fmla="*/ 65 h 185"/>
                <a:gd name="T22" fmla="*/ 0 w 67"/>
                <a:gd name="T23" fmla="*/ 65 h 185"/>
                <a:gd name="T24" fmla="*/ 0 w 67"/>
                <a:gd name="T25" fmla="*/ 48 h 185"/>
                <a:gd name="T26" fmla="*/ 18 w 67"/>
                <a:gd name="T27" fmla="*/ 48 h 185"/>
                <a:gd name="T28" fmla="*/ 18 w 67"/>
                <a:gd name="T29" fmla="*/ 14 h 185"/>
                <a:gd name="T30" fmla="*/ 40 w 67"/>
                <a:gd name="T31" fmla="*/ 0 h 185"/>
                <a:gd name="T32" fmla="*/ 40 w 67"/>
                <a:gd name="T33" fmla="*/ 48 h 185"/>
                <a:gd name="T34" fmla="*/ 64 w 67"/>
                <a:gd name="T35" fmla="*/ 48 h 185"/>
                <a:gd name="T36" fmla="*/ 64 w 67"/>
                <a:gd name="T37" fmla="*/ 65 h 185"/>
                <a:gd name="T38" fmla="*/ 40 w 67"/>
                <a:gd name="T39" fmla="*/ 65 h 185"/>
                <a:gd name="T40" fmla="*/ 40 w 67"/>
                <a:gd name="T41" fmla="*/ 145 h 185"/>
                <a:gd name="T42" fmla="*/ 40 w 67"/>
                <a:gd name="T43" fmla="*/ 155 h 185"/>
                <a:gd name="T44" fmla="*/ 42 w 67"/>
                <a:gd name="T45" fmla="*/ 158 h 185"/>
                <a:gd name="T46" fmla="*/ 43 w 67"/>
                <a:gd name="T47" fmla="*/ 161 h 185"/>
                <a:gd name="T48" fmla="*/ 45 w 67"/>
                <a:gd name="T49" fmla="*/ 163 h 185"/>
                <a:gd name="T50" fmla="*/ 48 w 67"/>
                <a:gd name="T51" fmla="*/ 164 h 185"/>
                <a:gd name="T52" fmla="*/ 53 w 67"/>
                <a:gd name="T53" fmla="*/ 164 h 185"/>
                <a:gd name="T54" fmla="*/ 57 w 67"/>
                <a:gd name="T55" fmla="*/ 164 h 185"/>
                <a:gd name="T56" fmla="*/ 64 w 67"/>
                <a:gd name="T57" fmla="*/ 16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185">
                  <a:moveTo>
                    <a:pt x="64" y="163"/>
                  </a:moveTo>
                  <a:lnTo>
                    <a:pt x="67" y="183"/>
                  </a:lnTo>
                  <a:lnTo>
                    <a:pt x="57" y="185"/>
                  </a:lnTo>
                  <a:lnTo>
                    <a:pt x="50" y="185"/>
                  </a:lnTo>
                  <a:lnTo>
                    <a:pt x="37" y="185"/>
                  </a:lnTo>
                  <a:lnTo>
                    <a:pt x="29" y="182"/>
                  </a:lnTo>
                  <a:lnTo>
                    <a:pt x="24" y="177"/>
                  </a:lnTo>
                  <a:lnTo>
                    <a:pt x="19" y="171"/>
                  </a:lnTo>
                  <a:lnTo>
                    <a:pt x="18" y="163"/>
                  </a:lnTo>
                  <a:lnTo>
                    <a:pt x="18" y="144"/>
                  </a:lnTo>
                  <a:lnTo>
                    <a:pt x="18" y="65"/>
                  </a:lnTo>
                  <a:lnTo>
                    <a:pt x="0" y="65"/>
                  </a:lnTo>
                  <a:lnTo>
                    <a:pt x="0" y="48"/>
                  </a:lnTo>
                  <a:lnTo>
                    <a:pt x="18" y="48"/>
                  </a:lnTo>
                  <a:lnTo>
                    <a:pt x="18" y="14"/>
                  </a:lnTo>
                  <a:lnTo>
                    <a:pt x="40" y="0"/>
                  </a:lnTo>
                  <a:lnTo>
                    <a:pt x="40" y="48"/>
                  </a:lnTo>
                  <a:lnTo>
                    <a:pt x="64" y="48"/>
                  </a:lnTo>
                  <a:lnTo>
                    <a:pt x="64" y="65"/>
                  </a:lnTo>
                  <a:lnTo>
                    <a:pt x="40" y="65"/>
                  </a:lnTo>
                  <a:lnTo>
                    <a:pt x="40" y="145"/>
                  </a:lnTo>
                  <a:lnTo>
                    <a:pt x="40" y="155"/>
                  </a:lnTo>
                  <a:lnTo>
                    <a:pt x="42" y="158"/>
                  </a:lnTo>
                  <a:lnTo>
                    <a:pt x="43" y="161"/>
                  </a:lnTo>
                  <a:lnTo>
                    <a:pt x="45" y="163"/>
                  </a:lnTo>
                  <a:lnTo>
                    <a:pt x="48" y="164"/>
                  </a:lnTo>
                  <a:lnTo>
                    <a:pt x="53" y="164"/>
                  </a:lnTo>
                  <a:lnTo>
                    <a:pt x="57" y="164"/>
                  </a:lnTo>
                  <a:lnTo>
                    <a:pt x="64" y="16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46"/>
            <p:cNvSpPr>
              <a:spLocks/>
            </p:cNvSpPr>
            <p:nvPr/>
          </p:nvSpPr>
          <p:spPr bwMode="auto">
            <a:xfrm>
              <a:off x="3553617" y="5970037"/>
              <a:ext cx="113027" cy="140788"/>
            </a:xfrm>
            <a:custGeom>
              <a:avLst/>
              <a:gdLst>
                <a:gd name="T0" fmla="*/ 23 w 114"/>
                <a:gd name="T1" fmla="*/ 96 h 143"/>
                <a:gd name="T2" fmla="*/ 34 w 114"/>
                <a:gd name="T3" fmla="*/ 117 h 143"/>
                <a:gd name="T4" fmla="*/ 58 w 114"/>
                <a:gd name="T5" fmla="*/ 123 h 143"/>
                <a:gd name="T6" fmla="*/ 82 w 114"/>
                <a:gd name="T7" fmla="*/ 117 h 143"/>
                <a:gd name="T8" fmla="*/ 90 w 114"/>
                <a:gd name="T9" fmla="*/ 103 h 143"/>
                <a:gd name="T10" fmla="*/ 83 w 114"/>
                <a:gd name="T11" fmla="*/ 90 h 143"/>
                <a:gd name="T12" fmla="*/ 59 w 114"/>
                <a:gd name="T13" fmla="*/ 82 h 143"/>
                <a:gd name="T14" fmla="*/ 24 w 114"/>
                <a:gd name="T15" fmla="*/ 71 h 143"/>
                <a:gd name="T16" fmla="*/ 8 w 114"/>
                <a:gd name="T17" fmla="*/ 58 h 143"/>
                <a:gd name="T18" fmla="*/ 3 w 114"/>
                <a:gd name="T19" fmla="*/ 40 h 143"/>
                <a:gd name="T20" fmla="*/ 8 w 114"/>
                <a:gd name="T21" fmla="*/ 23 h 143"/>
                <a:gd name="T22" fmla="*/ 19 w 114"/>
                <a:gd name="T23" fmla="*/ 10 h 143"/>
                <a:gd name="T24" fmla="*/ 34 w 114"/>
                <a:gd name="T25" fmla="*/ 4 h 143"/>
                <a:gd name="T26" fmla="*/ 55 w 114"/>
                <a:gd name="T27" fmla="*/ 0 h 143"/>
                <a:gd name="T28" fmla="*/ 82 w 114"/>
                <a:gd name="T29" fmla="*/ 5 h 143"/>
                <a:gd name="T30" fmla="*/ 101 w 114"/>
                <a:gd name="T31" fmla="*/ 18 h 143"/>
                <a:gd name="T32" fmla="*/ 109 w 114"/>
                <a:gd name="T33" fmla="*/ 39 h 143"/>
                <a:gd name="T34" fmla="*/ 83 w 114"/>
                <a:gd name="T35" fmla="*/ 32 h 143"/>
                <a:gd name="T36" fmla="*/ 67 w 114"/>
                <a:gd name="T37" fmla="*/ 20 h 143"/>
                <a:gd name="T38" fmla="*/ 42 w 114"/>
                <a:gd name="T39" fmla="*/ 20 h 143"/>
                <a:gd name="T40" fmla="*/ 27 w 114"/>
                <a:gd name="T41" fmla="*/ 31 h 143"/>
                <a:gd name="T42" fmla="*/ 26 w 114"/>
                <a:gd name="T43" fmla="*/ 42 h 143"/>
                <a:gd name="T44" fmla="*/ 32 w 114"/>
                <a:gd name="T45" fmla="*/ 48 h 143"/>
                <a:gd name="T46" fmla="*/ 43 w 114"/>
                <a:gd name="T47" fmla="*/ 53 h 143"/>
                <a:gd name="T48" fmla="*/ 80 w 114"/>
                <a:gd name="T49" fmla="*/ 63 h 143"/>
                <a:gd name="T50" fmla="*/ 101 w 114"/>
                <a:gd name="T51" fmla="*/ 72 h 143"/>
                <a:gd name="T52" fmla="*/ 112 w 114"/>
                <a:gd name="T53" fmla="*/ 88 h 143"/>
                <a:gd name="T54" fmla="*/ 112 w 114"/>
                <a:gd name="T55" fmla="*/ 111 h 143"/>
                <a:gd name="T56" fmla="*/ 99 w 114"/>
                <a:gd name="T57" fmla="*/ 131 h 143"/>
                <a:gd name="T58" fmla="*/ 74 w 114"/>
                <a:gd name="T59" fmla="*/ 143 h 143"/>
                <a:gd name="T60" fmla="*/ 34 w 114"/>
                <a:gd name="T61" fmla="*/ 141 h 143"/>
                <a:gd name="T62" fmla="*/ 5 w 114"/>
                <a:gd name="T63" fmla="*/ 11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4" h="143">
                  <a:moveTo>
                    <a:pt x="0" y="100"/>
                  </a:moveTo>
                  <a:lnTo>
                    <a:pt x="23" y="96"/>
                  </a:lnTo>
                  <a:lnTo>
                    <a:pt x="26" y="109"/>
                  </a:lnTo>
                  <a:lnTo>
                    <a:pt x="34" y="117"/>
                  </a:lnTo>
                  <a:lnTo>
                    <a:pt x="43" y="123"/>
                  </a:lnTo>
                  <a:lnTo>
                    <a:pt x="58" y="123"/>
                  </a:lnTo>
                  <a:lnTo>
                    <a:pt x="72" y="123"/>
                  </a:lnTo>
                  <a:lnTo>
                    <a:pt x="82" y="117"/>
                  </a:lnTo>
                  <a:lnTo>
                    <a:pt x="88" y="111"/>
                  </a:lnTo>
                  <a:lnTo>
                    <a:pt x="90" y="103"/>
                  </a:lnTo>
                  <a:lnTo>
                    <a:pt x="88" y="95"/>
                  </a:lnTo>
                  <a:lnTo>
                    <a:pt x="83" y="90"/>
                  </a:lnTo>
                  <a:lnTo>
                    <a:pt x="75" y="87"/>
                  </a:lnTo>
                  <a:lnTo>
                    <a:pt x="59" y="82"/>
                  </a:lnTo>
                  <a:lnTo>
                    <a:pt x="35" y="76"/>
                  </a:lnTo>
                  <a:lnTo>
                    <a:pt x="24" y="71"/>
                  </a:lnTo>
                  <a:lnTo>
                    <a:pt x="15" y="66"/>
                  </a:lnTo>
                  <a:lnTo>
                    <a:pt x="8" y="58"/>
                  </a:lnTo>
                  <a:lnTo>
                    <a:pt x="5" y="50"/>
                  </a:lnTo>
                  <a:lnTo>
                    <a:pt x="3" y="40"/>
                  </a:lnTo>
                  <a:lnTo>
                    <a:pt x="5" y="31"/>
                  </a:lnTo>
                  <a:lnTo>
                    <a:pt x="8" y="23"/>
                  </a:lnTo>
                  <a:lnTo>
                    <a:pt x="13" y="15"/>
                  </a:lnTo>
                  <a:lnTo>
                    <a:pt x="19" y="10"/>
                  </a:lnTo>
                  <a:lnTo>
                    <a:pt x="26" y="5"/>
                  </a:lnTo>
                  <a:lnTo>
                    <a:pt x="34" y="4"/>
                  </a:lnTo>
                  <a:lnTo>
                    <a:pt x="43" y="0"/>
                  </a:lnTo>
                  <a:lnTo>
                    <a:pt x="55" y="0"/>
                  </a:lnTo>
                  <a:lnTo>
                    <a:pt x="69" y="0"/>
                  </a:lnTo>
                  <a:lnTo>
                    <a:pt x="82" y="5"/>
                  </a:lnTo>
                  <a:lnTo>
                    <a:pt x="93" y="10"/>
                  </a:lnTo>
                  <a:lnTo>
                    <a:pt x="101" y="18"/>
                  </a:lnTo>
                  <a:lnTo>
                    <a:pt x="106" y="26"/>
                  </a:lnTo>
                  <a:lnTo>
                    <a:pt x="109" y="39"/>
                  </a:lnTo>
                  <a:lnTo>
                    <a:pt x="85" y="42"/>
                  </a:lnTo>
                  <a:lnTo>
                    <a:pt x="83" y="32"/>
                  </a:lnTo>
                  <a:lnTo>
                    <a:pt x="77" y="26"/>
                  </a:lnTo>
                  <a:lnTo>
                    <a:pt x="67" y="20"/>
                  </a:lnTo>
                  <a:lnTo>
                    <a:pt x="56" y="20"/>
                  </a:lnTo>
                  <a:lnTo>
                    <a:pt x="42" y="20"/>
                  </a:lnTo>
                  <a:lnTo>
                    <a:pt x="32" y="24"/>
                  </a:lnTo>
                  <a:lnTo>
                    <a:pt x="27" y="31"/>
                  </a:lnTo>
                  <a:lnTo>
                    <a:pt x="26" y="37"/>
                  </a:lnTo>
                  <a:lnTo>
                    <a:pt x="26" y="42"/>
                  </a:lnTo>
                  <a:lnTo>
                    <a:pt x="29" y="45"/>
                  </a:lnTo>
                  <a:lnTo>
                    <a:pt x="32" y="48"/>
                  </a:lnTo>
                  <a:lnTo>
                    <a:pt x="37" y="52"/>
                  </a:lnTo>
                  <a:lnTo>
                    <a:pt x="43" y="53"/>
                  </a:lnTo>
                  <a:lnTo>
                    <a:pt x="58" y="56"/>
                  </a:lnTo>
                  <a:lnTo>
                    <a:pt x="80" y="63"/>
                  </a:lnTo>
                  <a:lnTo>
                    <a:pt x="93" y="68"/>
                  </a:lnTo>
                  <a:lnTo>
                    <a:pt x="101" y="72"/>
                  </a:lnTo>
                  <a:lnTo>
                    <a:pt x="107" y="80"/>
                  </a:lnTo>
                  <a:lnTo>
                    <a:pt x="112" y="88"/>
                  </a:lnTo>
                  <a:lnTo>
                    <a:pt x="114" y="100"/>
                  </a:lnTo>
                  <a:lnTo>
                    <a:pt x="112" y="111"/>
                  </a:lnTo>
                  <a:lnTo>
                    <a:pt x="106" y="122"/>
                  </a:lnTo>
                  <a:lnTo>
                    <a:pt x="99" y="131"/>
                  </a:lnTo>
                  <a:lnTo>
                    <a:pt x="87" y="138"/>
                  </a:lnTo>
                  <a:lnTo>
                    <a:pt x="74" y="143"/>
                  </a:lnTo>
                  <a:lnTo>
                    <a:pt x="58" y="143"/>
                  </a:lnTo>
                  <a:lnTo>
                    <a:pt x="34" y="141"/>
                  </a:lnTo>
                  <a:lnTo>
                    <a:pt x="18" y="131"/>
                  </a:lnTo>
                  <a:lnTo>
                    <a:pt x="5" y="119"/>
                  </a:lnTo>
                  <a:lnTo>
                    <a:pt x="0" y="10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47"/>
            <p:cNvSpPr>
              <a:spLocks noEditPoints="1"/>
            </p:cNvSpPr>
            <p:nvPr/>
          </p:nvSpPr>
          <p:spPr bwMode="auto">
            <a:xfrm>
              <a:off x="3692422" y="5920464"/>
              <a:ext cx="23795" cy="186395"/>
            </a:xfrm>
            <a:custGeom>
              <a:avLst/>
              <a:gdLst>
                <a:gd name="T0" fmla="*/ 0 w 24"/>
                <a:gd name="T1" fmla="*/ 27 h 188"/>
                <a:gd name="T2" fmla="*/ 0 w 24"/>
                <a:gd name="T3" fmla="*/ 0 h 188"/>
                <a:gd name="T4" fmla="*/ 24 w 24"/>
                <a:gd name="T5" fmla="*/ 0 h 188"/>
                <a:gd name="T6" fmla="*/ 24 w 24"/>
                <a:gd name="T7" fmla="*/ 27 h 188"/>
                <a:gd name="T8" fmla="*/ 0 w 24"/>
                <a:gd name="T9" fmla="*/ 27 h 188"/>
                <a:gd name="T10" fmla="*/ 0 w 24"/>
                <a:gd name="T11" fmla="*/ 188 h 188"/>
                <a:gd name="T12" fmla="*/ 0 w 24"/>
                <a:gd name="T13" fmla="*/ 53 h 188"/>
                <a:gd name="T14" fmla="*/ 24 w 24"/>
                <a:gd name="T15" fmla="*/ 53 h 188"/>
                <a:gd name="T16" fmla="*/ 24 w 24"/>
                <a:gd name="T17" fmla="*/ 188 h 188"/>
                <a:gd name="T18" fmla="*/ 0 w 24"/>
                <a:gd name="T19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188">
                  <a:moveTo>
                    <a:pt x="0" y="27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24" y="27"/>
                  </a:lnTo>
                  <a:lnTo>
                    <a:pt x="0" y="27"/>
                  </a:lnTo>
                  <a:close/>
                  <a:moveTo>
                    <a:pt x="0" y="188"/>
                  </a:moveTo>
                  <a:lnTo>
                    <a:pt x="0" y="53"/>
                  </a:lnTo>
                  <a:lnTo>
                    <a:pt x="24" y="53"/>
                  </a:lnTo>
                  <a:lnTo>
                    <a:pt x="24" y="188"/>
                  </a:lnTo>
                  <a:lnTo>
                    <a:pt x="0" y="18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48"/>
            <p:cNvSpPr>
              <a:spLocks noEditPoints="1"/>
            </p:cNvSpPr>
            <p:nvPr/>
          </p:nvSpPr>
          <p:spPr bwMode="auto">
            <a:xfrm>
              <a:off x="3741995" y="5920464"/>
              <a:ext cx="116993" cy="190361"/>
            </a:xfrm>
            <a:custGeom>
              <a:avLst/>
              <a:gdLst>
                <a:gd name="T0" fmla="*/ 98 w 119"/>
                <a:gd name="T1" fmla="*/ 188 h 192"/>
                <a:gd name="T2" fmla="*/ 98 w 119"/>
                <a:gd name="T3" fmla="*/ 172 h 192"/>
                <a:gd name="T4" fmla="*/ 92 w 119"/>
                <a:gd name="T5" fmla="*/ 180 h 192"/>
                <a:gd name="T6" fmla="*/ 72 w 119"/>
                <a:gd name="T7" fmla="*/ 192 h 192"/>
                <a:gd name="T8" fmla="*/ 60 w 119"/>
                <a:gd name="T9" fmla="*/ 192 h 192"/>
                <a:gd name="T10" fmla="*/ 44 w 119"/>
                <a:gd name="T11" fmla="*/ 190 h 192"/>
                <a:gd name="T12" fmla="*/ 29 w 119"/>
                <a:gd name="T13" fmla="*/ 184 h 192"/>
                <a:gd name="T14" fmla="*/ 16 w 119"/>
                <a:gd name="T15" fmla="*/ 172 h 192"/>
                <a:gd name="T16" fmla="*/ 8 w 119"/>
                <a:gd name="T17" fmla="*/ 158 h 192"/>
                <a:gd name="T18" fmla="*/ 2 w 119"/>
                <a:gd name="T19" fmla="*/ 141 h 192"/>
                <a:gd name="T20" fmla="*/ 0 w 119"/>
                <a:gd name="T21" fmla="*/ 121 h 192"/>
                <a:gd name="T22" fmla="*/ 2 w 119"/>
                <a:gd name="T23" fmla="*/ 101 h 192"/>
                <a:gd name="T24" fmla="*/ 8 w 119"/>
                <a:gd name="T25" fmla="*/ 83 h 192"/>
                <a:gd name="T26" fmla="*/ 16 w 119"/>
                <a:gd name="T27" fmla="*/ 69 h 192"/>
                <a:gd name="T28" fmla="*/ 28 w 119"/>
                <a:gd name="T29" fmla="*/ 57 h 192"/>
                <a:gd name="T30" fmla="*/ 42 w 119"/>
                <a:gd name="T31" fmla="*/ 51 h 192"/>
                <a:gd name="T32" fmla="*/ 58 w 119"/>
                <a:gd name="T33" fmla="*/ 49 h 192"/>
                <a:gd name="T34" fmla="*/ 71 w 119"/>
                <a:gd name="T35" fmla="*/ 49 h 192"/>
                <a:gd name="T36" fmla="*/ 80 w 119"/>
                <a:gd name="T37" fmla="*/ 54 h 192"/>
                <a:gd name="T38" fmla="*/ 90 w 119"/>
                <a:gd name="T39" fmla="*/ 61 h 192"/>
                <a:gd name="T40" fmla="*/ 96 w 119"/>
                <a:gd name="T41" fmla="*/ 69 h 192"/>
                <a:gd name="T42" fmla="*/ 96 w 119"/>
                <a:gd name="T43" fmla="*/ 0 h 192"/>
                <a:gd name="T44" fmla="*/ 119 w 119"/>
                <a:gd name="T45" fmla="*/ 0 h 192"/>
                <a:gd name="T46" fmla="*/ 119 w 119"/>
                <a:gd name="T47" fmla="*/ 188 h 192"/>
                <a:gd name="T48" fmla="*/ 98 w 119"/>
                <a:gd name="T49" fmla="*/ 188 h 192"/>
                <a:gd name="T50" fmla="*/ 24 w 119"/>
                <a:gd name="T51" fmla="*/ 121 h 192"/>
                <a:gd name="T52" fmla="*/ 26 w 119"/>
                <a:gd name="T53" fmla="*/ 145 h 192"/>
                <a:gd name="T54" fmla="*/ 36 w 119"/>
                <a:gd name="T55" fmla="*/ 160 h 192"/>
                <a:gd name="T56" fmla="*/ 47 w 119"/>
                <a:gd name="T57" fmla="*/ 171 h 192"/>
                <a:gd name="T58" fmla="*/ 61 w 119"/>
                <a:gd name="T59" fmla="*/ 172 h 192"/>
                <a:gd name="T60" fmla="*/ 77 w 119"/>
                <a:gd name="T61" fmla="*/ 171 h 192"/>
                <a:gd name="T62" fmla="*/ 88 w 119"/>
                <a:gd name="T63" fmla="*/ 161 h 192"/>
                <a:gd name="T64" fmla="*/ 96 w 119"/>
                <a:gd name="T65" fmla="*/ 145 h 192"/>
                <a:gd name="T66" fmla="*/ 98 w 119"/>
                <a:gd name="T67" fmla="*/ 123 h 192"/>
                <a:gd name="T68" fmla="*/ 96 w 119"/>
                <a:gd name="T69" fmla="*/ 97 h 192"/>
                <a:gd name="T70" fmla="*/ 88 w 119"/>
                <a:gd name="T71" fmla="*/ 81 h 192"/>
                <a:gd name="T72" fmla="*/ 76 w 119"/>
                <a:gd name="T73" fmla="*/ 70 h 192"/>
                <a:gd name="T74" fmla="*/ 61 w 119"/>
                <a:gd name="T75" fmla="*/ 69 h 192"/>
                <a:gd name="T76" fmla="*/ 47 w 119"/>
                <a:gd name="T77" fmla="*/ 70 h 192"/>
                <a:gd name="T78" fmla="*/ 36 w 119"/>
                <a:gd name="T79" fmla="*/ 81 h 192"/>
                <a:gd name="T80" fmla="*/ 26 w 119"/>
                <a:gd name="T81" fmla="*/ 96 h 192"/>
                <a:gd name="T82" fmla="*/ 24 w 119"/>
                <a:gd name="T83" fmla="*/ 121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9" h="192">
                  <a:moveTo>
                    <a:pt x="98" y="188"/>
                  </a:moveTo>
                  <a:lnTo>
                    <a:pt x="98" y="172"/>
                  </a:lnTo>
                  <a:lnTo>
                    <a:pt x="92" y="180"/>
                  </a:lnTo>
                  <a:lnTo>
                    <a:pt x="72" y="192"/>
                  </a:lnTo>
                  <a:lnTo>
                    <a:pt x="60" y="192"/>
                  </a:lnTo>
                  <a:lnTo>
                    <a:pt x="44" y="190"/>
                  </a:lnTo>
                  <a:lnTo>
                    <a:pt x="29" y="184"/>
                  </a:lnTo>
                  <a:lnTo>
                    <a:pt x="16" y="172"/>
                  </a:lnTo>
                  <a:lnTo>
                    <a:pt x="8" y="158"/>
                  </a:lnTo>
                  <a:lnTo>
                    <a:pt x="2" y="141"/>
                  </a:lnTo>
                  <a:lnTo>
                    <a:pt x="0" y="121"/>
                  </a:lnTo>
                  <a:lnTo>
                    <a:pt x="2" y="101"/>
                  </a:lnTo>
                  <a:lnTo>
                    <a:pt x="8" y="83"/>
                  </a:lnTo>
                  <a:lnTo>
                    <a:pt x="16" y="69"/>
                  </a:lnTo>
                  <a:lnTo>
                    <a:pt x="28" y="57"/>
                  </a:lnTo>
                  <a:lnTo>
                    <a:pt x="42" y="51"/>
                  </a:lnTo>
                  <a:lnTo>
                    <a:pt x="58" y="49"/>
                  </a:lnTo>
                  <a:lnTo>
                    <a:pt x="71" y="49"/>
                  </a:lnTo>
                  <a:lnTo>
                    <a:pt x="80" y="54"/>
                  </a:lnTo>
                  <a:lnTo>
                    <a:pt x="90" y="61"/>
                  </a:lnTo>
                  <a:lnTo>
                    <a:pt x="96" y="69"/>
                  </a:lnTo>
                  <a:lnTo>
                    <a:pt x="96" y="0"/>
                  </a:lnTo>
                  <a:lnTo>
                    <a:pt x="119" y="0"/>
                  </a:lnTo>
                  <a:lnTo>
                    <a:pt x="119" y="188"/>
                  </a:lnTo>
                  <a:lnTo>
                    <a:pt x="98" y="188"/>
                  </a:lnTo>
                  <a:close/>
                  <a:moveTo>
                    <a:pt x="24" y="121"/>
                  </a:moveTo>
                  <a:lnTo>
                    <a:pt x="26" y="145"/>
                  </a:lnTo>
                  <a:lnTo>
                    <a:pt x="36" y="160"/>
                  </a:lnTo>
                  <a:lnTo>
                    <a:pt x="47" y="171"/>
                  </a:lnTo>
                  <a:lnTo>
                    <a:pt x="61" y="172"/>
                  </a:lnTo>
                  <a:lnTo>
                    <a:pt x="77" y="171"/>
                  </a:lnTo>
                  <a:lnTo>
                    <a:pt x="88" y="161"/>
                  </a:lnTo>
                  <a:lnTo>
                    <a:pt x="96" y="145"/>
                  </a:lnTo>
                  <a:lnTo>
                    <a:pt x="98" y="123"/>
                  </a:lnTo>
                  <a:lnTo>
                    <a:pt x="96" y="97"/>
                  </a:lnTo>
                  <a:lnTo>
                    <a:pt x="88" y="81"/>
                  </a:lnTo>
                  <a:lnTo>
                    <a:pt x="76" y="70"/>
                  </a:lnTo>
                  <a:lnTo>
                    <a:pt x="61" y="69"/>
                  </a:lnTo>
                  <a:lnTo>
                    <a:pt x="47" y="70"/>
                  </a:lnTo>
                  <a:lnTo>
                    <a:pt x="36" y="81"/>
                  </a:lnTo>
                  <a:lnTo>
                    <a:pt x="26" y="96"/>
                  </a:lnTo>
                  <a:lnTo>
                    <a:pt x="24" y="12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49"/>
            <p:cNvSpPr>
              <a:spLocks noEditPoints="1"/>
            </p:cNvSpPr>
            <p:nvPr/>
          </p:nvSpPr>
          <p:spPr bwMode="auto">
            <a:xfrm>
              <a:off x="3888731" y="5970037"/>
              <a:ext cx="124924" cy="140788"/>
            </a:xfrm>
            <a:custGeom>
              <a:avLst/>
              <a:gdLst>
                <a:gd name="T0" fmla="*/ 102 w 126"/>
                <a:gd name="T1" fmla="*/ 96 h 143"/>
                <a:gd name="T2" fmla="*/ 126 w 126"/>
                <a:gd name="T3" fmla="*/ 100 h 143"/>
                <a:gd name="T4" fmla="*/ 118 w 126"/>
                <a:gd name="T5" fmla="*/ 119 h 143"/>
                <a:gd name="T6" fmla="*/ 105 w 126"/>
                <a:gd name="T7" fmla="*/ 131 h 143"/>
                <a:gd name="T8" fmla="*/ 87 w 126"/>
                <a:gd name="T9" fmla="*/ 141 h 143"/>
                <a:gd name="T10" fmla="*/ 65 w 126"/>
                <a:gd name="T11" fmla="*/ 143 h 143"/>
                <a:gd name="T12" fmla="*/ 51 w 126"/>
                <a:gd name="T13" fmla="*/ 143 h 143"/>
                <a:gd name="T14" fmla="*/ 27 w 126"/>
                <a:gd name="T15" fmla="*/ 133 h 143"/>
                <a:gd name="T16" fmla="*/ 17 w 126"/>
                <a:gd name="T17" fmla="*/ 125 h 143"/>
                <a:gd name="T18" fmla="*/ 9 w 126"/>
                <a:gd name="T19" fmla="*/ 116 h 143"/>
                <a:gd name="T20" fmla="*/ 1 w 126"/>
                <a:gd name="T21" fmla="*/ 88 h 143"/>
                <a:gd name="T22" fmla="*/ 0 w 126"/>
                <a:gd name="T23" fmla="*/ 72 h 143"/>
                <a:gd name="T24" fmla="*/ 1 w 126"/>
                <a:gd name="T25" fmla="*/ 56 h 143"/>
                <a:gd name="T26" fmla="*/ 9 w 126"/>
                <a:gd name="T27" fmla="*/ 29 h 143"/>
                <a:gd name="T28" fmla="*/ 19 w 126"/>
                <a:gd name="T29" fmla="*/ 20 h 143"/>
                <a:gd name="T30" fmla="*/ 27 w 126"/>
                <a:gd name="T31" fmla="*/ 10 h 143"/>
                <a:gd name="T32" fmla="*/ 51 w 126"/>
                <a:gd name="T33" fmla="*/ 0 h 143"/>
                <a:gd name="T34" fmla="*/ 63 w 126"/>
                <a:gd name="T35" fmla="*/ 0 h 143"/>
                <a:gd name="T36" fmla="*/ 78 w 126"/>
                <a:gd name="T37" fmla="*/ 0 h 143"/>
                <a:gd name="T38" fmla="*/ 100 w 126"/>
                <a:gd name="T39" fmla="*/ 10 h 143"/>
                <a:gd name="T40" fmla="*/ 108 w 126"/>
                <a:gd name="T41" fmla="*/ 20 h 143"/>
                <a:gd name="T42" fmla="*/ 116 w 126"/>
                <a:gd name="T43" fmla="*/ 29 h 143"/>
                <a:gd name="T44" fmla="*/ 126 w 126"/>
                <a:gd name="T45" fmla="*/ 55 h 143"/>
                <a:gd name="T46" fmla="*/ 126 w 126"/>
                <a:gd name="T47" fmla="*/ 71 h 143"/>
                <a:gd name="T48" fmla="*/ 126 w 126"/>
                <a:gd name="T49" fmla="*/ 74 h 143"/>
                <a:gd name="T50" fmla="*/ 126 w 126"/>
                <a:gd name="T51" fmla="*/ 77 h 143"/>
                <a:gd name="T52" fmla="*/ 23 w 126"/>
                <a:gd name="T53" fmla="*/ 77 h 143"/>
                <a:gd name="T54" fmla="*/ 27 w 126"/>
                <a:gd name="T55" fmla="*/ 98 h 143"/>
                <a:gd name="T56" fmla="*/ 36 w 126"/>
                <a:gd name="T57" fmla="*/ 112 h 143"/>
                <a:gd name="T58" fmla="*/ 49 w 126"/>
                <a:gd name="T59" fmla="*/ 122 h 143"/>
                <a:gd name="T60" fmla="*/ 65 w 126"/>
                <a:gd name="T61" fmla="*/ 123 h 143"/>
                <a:gd name="T62" fmla="*/ 78 w 126"/>
                <a:gd name="T63" fmla="*/ 123 h 143"/>
                <a:gd name="T64" fmla="*/ 87 w 126"/>
                <a:gd name="T65" fmla="*/ 117 h 143"/>
                <a:gd name="T66" fmla="*/ 95 w 126"/>
                <a:gd name="T67" fmla="*/ 109 h 143"/>
                <a:gd name="T68" fmla="*/ 102 w 126"/>
                <a:gd name="T69" fmla="*/ 96 h 143"/>
                <a:gd name="T70" fmla="*/ 25 w 126"/>
                <a:gd name="T71" fmla="*/ 58 h 143"/>
                <a:gd name="T72" fmla="*/ 102 w 126"/>
                <a:gd name="T73" fmla="*/ 58 h 143"/>
                <a:gd name="T74" fmla="*/ 99 w 126"/>
                <a:gd name="T75" fmla="*/ 42 h 143"/>
                <a:gd name="T76" fmla="*/ 92 w 126"/>
                <a:gd name="T77" fmla="*/ 32 h 143"/>
                <a:gd name="T78" fmla="*/ 81 w 126"/>
                <a:gd name="T79" fmla="*/ 21 h 143"/>
                <a:gd name="T80" fmla="*/ 63 w 126"/>
                <a:gd name="T81" fmla="*/ 20 h 143"/>
                <a:gd name="T82" fmla="*/ 49 w 126"/>
                <a:gd name="T83" fmla="*/ 21 h 143"/>
                <a:gd name="T84" fmla="*/ 38 w 126"/>
                <a:gd name="T85" fmla="*/ 29 h 143"/>
                <a:gd name="T86" fmla="*/ 28 w 126"/>
                <a:gd name="T87" fmla="*/ 42 h 143"/>
                <a:gd name="T88" fmla="*/ 25 w 126"/>
                <a:gd name="T89" fmla="*/ 5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43">
                  <a:moveTo>
                    <a:pt x="102" y="96"/>
                  </a:moveTo>
                  <a:lnTo>
                    <a:pt x="126" y="100"/>
                  </a:lnTo>
                  <a:lnTo>
                    <a:pt x="118" y="119"/>
                  </a:lnTo>
                  <a:lnTo>
                    <a:pt x="105" y="131"/>
                  </a:lnTo>
                  <a:lnTo>
                    <a:pt x="87" y="141"/>
                  </a:lnTo>
                  <a:lnTo>
                    <a:pt x="65" y="143"/>
                  </a:lnTo>
                  <a:lnTo>
                    <a:pt x="51" y="143"/>
                  </a:lnTo>
                  <a:lnTo>
                    <a:pt x="27" y="133"/>
                  </a:lnTo>
                  <a:lnTo>
                    <a:pt x="17" y="125"/>
                  </a:lnTo>
                  <a:lnTo>
                    <a:pt x="9" y="116"/>
                  </a:lnTo>
                  <a:lnTo>
                    <a:pt x="1" y="88"/>
                  </a:lnTo>
                  <a:lnTo>
                    <a:pt x="0" y="72"/>
                  </a:lnTo>
                  <a:lnTo>
                    <a:pt x="1" y="56"/>
                  </a:lnTo>
                  <a:lnTo>
                    <a:pt x="9" y="29"/>
                  </a:lnTo>
                  <a:lnTo>
                    <a:pt x="19" y="20"/>
                  </a:lnTo>
                  <a:lnTo>
                    <a:pt x="27" y="10"/>
                  </a:lnTo>
                  <a:lnTo>
                    <a:pt x="51" y="0"/>
                  </a:lnTo>
                  <a:lnTo>
                    <a:pt x="63" y="0"/>
                  </a:lnTo>
                  <a:lnTo>
                    <a:pt x="78" y="0"/>
                  </a:lnTo>
                  <a:lnTo>
                    <a:pt x="100" y="10"/>
                  </a:lnTo>
                  <a:lnTo>
                    <a:pt x="108" y="20"/>
                  </a:lnTo>
                  <a:lnTo>
                    <a:pt x="116" y="29"/>
                  </a:lnTo>
                  <a:lnTo>
                    <a:pt x="126" y="55"/>
                  </a:lnTo>
                  <a:lnTo>
                    <a:pt x="126" y="71"/>
                  </a:lnTo>
                  <a:lnTo>
                    <a:pt x="126" y="74"/>
                  </a:lnTo>
                  <a:lnTo>
                    <a:pt x="126" y="77"/>
                  </a:lnTo>
                  <a:lnTo>
                    <a:pt x="23" y="77"/>
                  </a:lnTo>
                  <a:lnTo>
                    <a:pt x="27" y="98"/>
                  </a:lnTo>
                  <a:lnTo>
                    <a:pt x="36" y="112"/>
                  </a:lnTo>
                  <a:lnTo>
                    <a:pt x="49" y="122"/>
                  </a:lnTo>
                  <a:lnTo>
                    <a:pt x="65" y="123"/>
                  </a:lnTo>
                  <a:lnTo>
                    <a:pt x="78" y="123"/>
                  </a:lnTo>
                  <a:lnTo>
                    <a:pt x="87" y="117"/>
                  </a:lnTo>
                  <a:lnTo>
                    <a:pt x="95" y="109"/>
                  </a:lnTo>
                  <a:lnTo>
                    <a:pt x="102" y="96"/>
                  </a:lnTo>
                  <a:close/>
                  <a:moveTo>
                    <a:pt x="25" y="58"/>
                  </a:moveTo>
                  <a:lnTo>
                    <a:pt x="102" y="58"/>
                  </a:lnTo>
                  <a:lnTo>
                    <a:pt x="99" y="42"/>
                  </a:lnTo>
                  <a:lnTo>
                    <a:pt x="92" y="32"/>
                  </a:lnTo>
                  <a:lnTo>
                    <a:pt x="81" y="21"/>
                  </a:lnTo>
                  <a:lnTo>
                    <a:pt x="63" y="20"/>
                  </a:lnTo>
                  <a:lnTo>
                    <a:pt x="49" y="21"/>
                  </a:lnTo>
                  <a:lnTo>
                    <a:pt x="38" y="29"/>
                  </a:lnTo>
                  <a:lnTo>
                    <a:pt x="28" y="42"/>
                  </a:lnTo>
                  <a:lnTo>
                    <a:pt x="25" y="5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50"/>
            <p:cNvSpPr>
              <a:spLocks/>
            </p:cNvSpPr>
            <p:nvPr/>
          </p:nvSpPr>
          <p:spPr bwMode="auto">
            <a:xfrm>
              <a:off x="4102887" y="5924430"/>
              <a:ext cx="63454" cy="184412"/>
            </a:xfrm>
            <a:custGeom>
              <a:avLst/>
              <a:gdLst>
                <a:gd name="T0" fmla="*/ 63 w 66"/>
                <a:gd name="T1" fmla="*/ 163 h 185"/>
                <a:gd name="T2" fmla="*/ 66 w 66"/>
                <a:gd name="T3" fmla="*/ 183 h 185"/>
                <a:gd name="T4" fmla="*/ 58 w 66"/>
                <a:gd name="T5" fmla="*/ 185 h 185"/>
                <a:gd name="T6" fmla="*/ 48 w 66"/>
                <a:gd name="T7" fmla="*/ 185 h 185"/>
                <a:gd name="T8" fmla="*/ 37 w 66"/>
                <a:gd name="T9" fmla="*/ 185 h 185"/>
                <a:gd name="T10" fmla="*/ 29 w 66"/>
                <a:gd name="T11" fmla="*/ 182 h 185"/>
                <a:gd name="T12" fmla="*/ 23 w 66"/>
                <a:gd name="T13" fmla="*/ 177 h 185"/>
                <a:gd name="T14" fmla="*/ 19 w 66"/>
                <a:gd name="T15" fmla="*/ 171 h 185"/>
                <a:gd name="T16" fmla="*/ 18 w 66"/>
                <a:gd name="T17" fmla="*/ 163 h 185"/>
                <a:gd name="T18" fmla="*/ 16 w 66"/>
                <a:gd name="T19" fmla="*/ 144 h 185"/>
                <a:gd name="T20" fmla="*/ 16 w 66"/>
                <a:gd name="T21" fmla="*/ 65 h 185"/>
                <a:gd name="T22" fmla="*/ 0 w 66"/>
                <a:gd name="T23" fmla="*/ 65 h 185"/>
                <a:gd name="T24" fmla="*/ 0 w 66"/>
                <a:gd name="T25" fmla="*/ 48 h 185"/>
                <a:gd name="T26" fmla="*/ 16 w 66"/>
                <a:gd name="T27" fmla="*/ 48 h 185"/>
                <a:gd name="T28" fmla="*/ 16 w 66"/>
                <a:gd name="T29" fmla="*/ 14 h 185"/>
                <a:gd name="T30" fmla="*/ 40 w 66"/>
                <a:gd name="T31" fmla="*/ 0 h 185"/>
                <a:gd name="T32" fmla="*/ 40 w 66"/>
                <a:gd name="T33" fmla="*/ 48 h 185"/>
                <a:gd name="T34" fmla="*/ 63 w 66"/>
                <a:gd name="T35" fmla="*/ 48 h 185"/>
                <a:gd name="T36" fmla="*/ 63 w 66"/>
                <a:gd name="T37" fmla="*/ 65 h 185"/>
                <a:gd name="T38" fmla="*/ 40 w 66"/>
                <a:gd name="T39" fmla="*/ 65 h 185"/>
                <a:gd name="T40" fmla="*/ 40 w 66"/>
                <a:gd name="T41" fmla="*/ 145 h 185"/>
                <a:gd name="T42" fmla="*/ 40 w 66"/>
                <a:gd name="T43" fmla="*/ 155 h 185"/>
                <a:gd name="T44" fmla="*/ 42 w 66"/>
                <a:gd name="T45" fmla="*/ 158 h 185"/>
                <a:gd name="T46" fmla="*/ 42 w 66"/>
                <a:gd name="T47" fmla="*/ 161 h 185"/>
                <a:gd name="T48" fmla="*/ 45 w 66"/>
                <a:gd name="T49" fmla="*/ 163 h 185"/>
                <a:gd name="T50" fmla="*/ 48 w 66"/>
                <a:gd name="T51" fmla="*/ 164 h 185"/>
                <a:gd name="T52" fmla="*/ 53 w 66"/>
                <a:gd name="T53" fmla="*/ 164 h 185"/>
                <a:gd name="T54" fmla="*/ 58 w 66"/>
                <a:gd name="T55" fmla="*/ 164 h 185"/>
                <a:gd name="T56" fmla="*/ 63 w 66"/>
                <a:gd name="T57" fmla="*/ 16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6" h="185">
                  <a:moveTo>
                    <a:pt x="63" y="163"/>
                  </a:moveTo>
                  <a:lnTo>
                    <a:pt x="66" y="183"/>
                  </a:lnTo>
                  <a:lnTo>
                    <a:pt x="58" y="185"/>
                  </a:lnTo>
                  <a:lnTo>
                    <a:pt x="48" y="185"/>
                  </a:lnTo>
                  <a:lnTo>
                    <a:pt x="37" y="185"/>
                  </a:lnTo>
                  <a:lnTo>
                    <a:pt x="29" y="182"/>
                  </a:lnTo>
                  <a:lnTo>
                    <a:pt x="23" y="177"/>
                  </a:lnTo>
                  <a:lnTo>
                    <a:pt x="19" y="171"/>
                  </a:lnTo>
                  <a:lnTo>
                    <a:pt x="18" y="163"/>
                  </a:lnTo>
                  <a:lnTo>
                    <a:pt x="16" y="144"/>
                  </a:lnTo>
                  <a:lnTo>
                    <a:pt x="16" y="65"/>
                  </a:lnTo>
                  <a:lnTo>
                    <a:pt x="0" y="65"/>
                  </a:lnTo>
                  <a:lnTo>
                    <a:pt x="0" y="48"/>
                  </a:lnTo>
                  <a:lnTo>
                    <a:pt x="16" y="48"/>
                  </a:lnTo>
                  <a:lnTo>
                    <a:pt x="16" y="14"/>
                  </a:lnTo>
                  <a:lnTo>
                    <a:pt x="40" y="0"/>
                  </a:lnTo>
                  <a:lnTo>
                    <a:pt x="40" y="48"/>
                  </a:lnTo>
                  <a:lnTo>
                    <a:pt x="63" y="48"/>
                  </a:lnTo>
                  <a:lnTo>
                    <a:pt x="63" y="65"/>
                  </a:lnTo>
                  <a:lnTo>
                    <a:pt x="40" y="65"/>
                  </a:lnTo>
                  <a:lnTo>
                    <a:pt x="40" y="145"/>
                  </a:lnTo>
                  <a:lnTo>
                    <a:pt x="40" y="155"/>
                  </a:lnTo>
                  <a:lnTo>
                    <a:pt x="42" y="158"/>
                  </a:lnTo>
                  <a:lnTo>
                    <a:pt x="42" y="161"/>
                  </a:lnTo>
                  <a:lnTo>
                    <a:pt x="45" y="163"/>
                  </a:lnTo>
                  <a:lnTo>
                    <a:pt x="48" y="164"/>
                  </a:lnTo>
                  <a:lnTo>
                    <a:pt x="53" y="164"/>
                  </a:lnTo>
                  <a:lnTo>
                    <a:pt x="58" y="164"/>
                  </a:lnTo>
                  <a:lnTo>
                    <a:pt x="63" y="16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1"/>
            <p:cNvSpPr>
              <a:spLocks noEditPoints="1"/>
            </p:cNvSpPr>
            <p:nvPr/>
          </p:nvSpPr>
          <p:spPr bwMode="auto">
            <a:xfrm>
              <a:off x="4180221" y="5970037"/>
              <a:ext cx="124924" cy="140788"/>
            </a:xfrm>
            <a:custGeom>
              <a:avLst/>
              <a:gdLst>
                <a:gd name="T0" fmla="*/ 100 w 126"/>
                <a:gd name="T1" fmla="*/ 96 h 143"/>
                <a:gd name="T2" fmla="*/ 124 w 126"/>
                <a:gd name="T3" fmla="*/ 100 h 143"/>
                <a:gd name="T4" fmla="*/ 116 w 126"/>
                <a:gd name="T5" fmla="*/ 119 h 143"/>
                <a:gd name="T6" fmla="*/ 104 w 126"/>
                <a:gd name="T7" fmla="*/ 131 h 143"/>
                <a:gd name="T8" fmla="*/ 86 w 126"/>
                <a:gd name="T9" fmla="*/ 141 h 143"/>
                <a:gd name="T10" fmla="*/ 64 w 126"/>
                <a:gd name="T11" fmla="*/ 143 h 143"/>
                <a:gd name="T12" fmla="*/ 49 w 126"/>
                <a:gd name="T13" fmla="*/ 143 h 143"/>
                <a:gd name="T14" fmla="*/ 25 w 126"/>
                <a:gd name="T15" fmla="*/ 133 h 143"/>
                <a:gd name="T16" fmla="*/ 17 w 126"/>
                <a:gd name="T17" fmla="*/ 125 h 143"/>
                <a:gd name="T18" fmla="*/ 9 w 126"/>
                <a:gd name="T19" fmla="*/ 116 h 143"/>
                <a:gd name="T20" fmla="*/ 0 w 126"/>
                <a:gd name="T21" fmla="*/ 88 h 143"/>
                <a:gd name="T22" fmla="*/ 0 w 126"/>
                <a:gd name="T23" fmla="*/ 72 h 143"/>
                <a:gd name="T24" fmla="*/ 0 w 126"/>
                <a:gd name="T25" fmla="*/ 56 h 143"/>
                <a:gd name="T26" fmla="*/ 9 w 126"/>
                <a:gd name="T27" fmla="*/ 29 h 143"/>
                <a:gd name="T28" fmla="*/ 17 w 126"/>
                <a:gd name="T29" fmla="*/ 20 h 143"/>
                <a:gd name="T30" fmla="*/ 27 w 126"/>
                <a:gd name="T31" fmla="*/ 10 h 143"/>
                <a:gd name="T32" fmla="*/ 49 w 126"/>
                <a:gd name="T33" fmla="*/ 0 h 143"/>
                <a:gd name="T34" fmla="*/ 64 w 126"/>
                <a:gd name="T35" fmla="*/ 0 h 143"/>
                <a:gd name="T36" fmla="*/ 76 w 126"/>
                <a:gd name="T37" fmla="*/ 0 h 143"/>
                <a:gd name="T38" fmla="*/ 99 w 126"/>
                <a:gd name="T39" fmla="*/ 10 h 143"/>
                <a:gd name="T40" fmla="*/ 108 w 126"/>
                <a:gd name="T41" fmla="*/ 20 h 143"/>
                <a:gd name="T42" fmla="*/ 116 w 126"/>
                <a:gd name="T43" fmla="*/ 29 h 143"/>
                <a:gd name="T44" fmla="*/ 124 w 126"/>
                <a:gd name="T45" fmla="*/ 55 h 143"/>
                <a:gd name="T46" fmla="*/ 126 w 126"/>
                <a:gd name="T47" fmla="*/ 71 h 143"/>
                <a:gd name="T48" fmla="*/ 126 w 126"/>
                <a:gd name="T49" fmla="*/ 74 h 143"/>
                <a:gd name="T50" fmla="*/ 124 w 126"/>
                <a:gd name="T51" fmla="*/ 77 h 143"/>
                <a:gd name="T52" fmla="*/ 24 w 126"/>
                <a:gd name="T53" fmla="*/ 77 h 143"/>
                <a:gd name="T54" fmla="*/ 27 w 126"/>
                <a:gd name="T55" fmla="*/ 98 h 143"/>
                <a:gd name="T56" fmla="*/ 36 w 126"/>
                <a:gd name="T57" fmla="*/ 112 h 143"/>
                <a:gd name="T58" fmla="*/ 48 w 126"/>
                <a:gd name="T59" fmla="*/ 122 h 143"/>
                <a:gd name="T60" fmla="*/ 65 w 126"/>
                <a:gd name="T61" fmla="*/ 123 h 143"/>
                <a:gd name="T62" fmla="*/ 76 w 126"/>
                <a:gd name="T63" fmla="*/ 123 h 143"/>
                <a:gd name="T64" fmla="*/ 86 w 126"/>
                <a:gd name="T65" fmla="*/ 117 h 143"/>
                <a:gd name="T66" fmla="*/ 94 w 126"/>
                <a:gd name="T67" fmla="*/ 109 h 143"/>
                <a:gd name="T68" fmla="*/ 100 w 126"/>
                <a:gd name="T69" fmla="*/ 96 h 143"/>
                <a:gd name="T70" fmla="*/ 24 w 126"/>
                <a:gd name="T71" fmla="*/ 58 h 143"/>
                <a:gd name="T72" fmla="*/ 100 w 126"/>
                <a:gd name="T73" fmla="*/ 58 h 143"/>
                <a:gd name="T74" fmla="*/ 99 w 126"/>
                <a:gd name="T75" fmla="*/ 42 h 143"/>
                <a:gd name="T76" fmla="*/ 92 w 126"/>
                <a:gd name="T77" fmla="*/ 32 h 143"/>
                <a:gd name="T78" fmla="*/ 80 w 126"/>
                <a:gd name="T79" fmla="*/ 21 h 143"/>
                <a:gd name="T80" fmla="*/ 64 w 126"/>
                <a:gd name="T81" fmla="*/ 20 h 143"/>
                <a:gd name="T82" fmla="*/ 48 w 126"/>
                <a:gd name="T83" fmla="*/ 21 h 143"/>
                <a:gd name="T84" fmla="*/ 36 w 126"/>
                <a:gd name="T85" fmla="*/ 29 h 143"/>
                <a:gd name="T86" fmla="*/ 27 w 126"/>
                <a:gd name="T87" fmla="*/ 42 h 143"/>
                <a:gd name="T88" fmla="*/ 24 w 126"/>
                <a:gd name="T89" fmla="*/ 5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43">
                  <a:moveTo>
                    <a:pt x="100" y="96"/>
                  </a:moveTo>
                  <a:lnTo>
                    <a:pt x="124" y="100"/>
                  </a:lnTo>
                  <a:lnTo>
                    <a:pt x="116" y="119"/>
                  </a:lnTo>
                  <a:lnTo>
                    <a:pt x="104" y="131"/>
                  </a:lnTo>
                  <a:lnTo>
                    <a:pt x="86" y="141"/>
                  </a:lnTo>
                  <a:lnTo>
                    <a:pt x="64" y="143"/>
                  </a:lnTo>
                  <a:lnTo>
                    <a:pt x="49" y="143"/>
                  </a:lnTo>
                  <a:lnTo>
                    <a:pt x="25" y="133"/>
                  </a:lnTo>
                  <a:lnTo>
                    <a:pt x="17" y="125"/>
                  </a:lnTo>
                  <a:lnTo>
                    <a:pt x="9" y="116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0" y="56"/>
                  </a:lnTo>
                  <a:lnTo>
                    <a:pt x="9" y="29"/>
                  </a:lnTo>
                  <a:lnTo>
                    <a:pt x="17" y="20"/>
                  </a:lnTo>
                  <a:lnTo>
                    <a:pt x="27" y="10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76" y="0"/>
                  </a:lnTo>
                  <a:lnTo>
                    <a:pt x="99" y="10"/>
                  </a:lnTo>
                  <a:lnTo>
                    <a:pt x="108" y="20"/>
                  </a:lnTo>
                  <a:lnTo>
                    <a:pt x="116" y="29"/>
                  </a:lnTo>
                  <a:lnTo>
                    <a:pt x="124" y="55"/>
                  </a:lnTo>
                  <a:lnTo>
                    <a:pt x="126" y="71"/>
                  </a:lnTo>
                  <a:lnTo>
                    <a:pt x="126" y="74"/>
                  </a:lnTo>
                  <a:lnTo>
                    <a:pt x="124" y="77"/>
                  </a:lnTo>
                  <a:lnTo>
                    <a:pt x="24" y="77"/>
                  </a:lnTo>
                  <a:lnTo>
                    <a:pt x="27" y="98"/>
                  </a:lnTo>
                  <a:lnTo>
                    <a:pt x="36" y="112"/>
                  </a:lnTo>
                  <a:lnTo>
                    <a:pt x="48" y="122"/>
                  </a:lnTo>
                  <a:lnTo>
                    <a:pt x="65" y="123"/>
                  </a:lnTo>
                  <a:lnTo>
                    <a:pt x="76" y="123"/>
                  </a:lnTo>
                  <a:lnTo>
                    <a:pt x="86" y="117"/>
                  </a:lnTo>
                  <a:lnTo>
                    <a:pt x="94" y="109"/>
                  </a:lnTo>
                  <a:lnTo>
                    <a:pt x="100" y="96"/>
                  </a:lnTo>
                  <a:close/>
                  <a:moveTo>
                    <a:pt x="24" y="58"/>
                  </a:moveTo>
                  <a:lnTo>
                    <a:pt x="100" y="58"/>
                  </a:lnTo>
                  <a:lnTo>
                    <a:pt x="99" y="42"/>
                  </a:lnTo>
                  <a:lnTo>
                    <a:pt x="92" y="32"/>
                  </a:lnTo>
                  <a:lnTo>
                    <a:pt x="80" y="21"/>
                  </a:lnTo>
                  <a:lnTo>
                    <a:pt x="64" y="20"/>
                  </a:lnTo>
                  <a:lnTo>
                    <a:pt x="48" y="21"/>
                  </a:lnTo>
                  <a:lnTo>
                    <a:pt x="36" y="29"/>
                  </a:lnTo>
                  <a:lnTo>
                    <a:pt x="27" y="42"/>
                  </a:lnTo>
                  <a:lnTo>
                    <a:pt x="24" y="5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2"/>
            <p:cNvSpPr>
              <a:spLocks/>
            </p:cNvSpPr>
            <p:nvPr/>
          </p:nvSpPr>
          <p:spPr bwMode="auto">
            <a:xfrm>
              <a:off x="4332906" y="5970037"/>
              <a:ext cx="182429" cy="136822"/>
            </a:xfrm>
            <a:custGeom>
              <a:avLst/>
              <a:gdLst>
                <a:gd name="T0" fmla="*/ 0 w 186"/>
                <a:gd name="T1" fmla="*/ 139 h 139"/>
                <a:gd name="T2" fmla="*/ 0 w 186"/>
                <a:gd name="T3" fmla="*/ 4 h 139"/>
                <a:gd name="T4" fmla="*/ 21 w 186"/>
                <a:gd name="T5" fmla="*/ 4 h 139"/>
                <a:gd name="T6" fmla="*/ 21 w 186"/>
                <a:gd name="T7" fmla="*/ 23 h 139"/>
                <a:gd name="T8" fmla="*/ 29 w 186"/>
                <a:gd name="T9" fmla="*/ 13 h 139"/>
                <a:gd name="T10" fmla="*/ 38 w 186"/>
                <a:gd name="T11" fmla="*/ 7 h 139"/>
                <a:gd name="T12" fmla="*/ 50 w 186"/>
                <a:gd name="T13" fmla="*/ 2 h 139"/>
                <a:gd name="T14" fmla="*/ 62 w 186"/>
                <a:gd name="T15" fmla="*/ 0 h 139"/>
                <a:gd name="T16" fmla="*/ 77 w 186"/>
                <a:gd name="T17" fmla="*/ 2 h 139"/>
                <a:gd name="T18" fmla="*/ 88 w 186"/>
                <a:gd name="T19" fmla="*/ 7 h 139"/>
                <a:gd name="T20" fmla="*/ 96 w 186"/>
                <a:gd name="T21" fmla="*/ 13 h 139"/>
                <a:gd name="T22" fmla="*/ 101 w 186"/>
                <a:gd name="T23" fmla="*/ 24 h 139"/>
                <a:gd name="T24" fmla="*/ 110 w 186"/>
                <a:gd name="T25" fmla="*/ 13 h 139"/>
                <a:gd name="T26" fmla="*/ 131 w 186"/>
                <a:gd name="T27" fmla="*/ 2 h 139"/>
                <a:gd name="T28" fmla="*/ 144 w 186"/>
                <a:gd name="T29" fmla="*/ 0 h 139"/>
                <a:gd name="T30" fmla="*/ 162 w 186"/>
                <a:gd name="T31" fmla="*/ 2 h 139"/>
                <a:gd name="T32" fmla="*/ 174 w 186"/>
                <a:gd name="T33" fmla="*/ 12 h 139"/>
                <a:gd name="T34" fmla="*/ 184 w 186"/>
                <a:gd name="T35" fmla="*/ 24 h 139"/>
                <a:gd name="T36" fmla="*/ 186 w 186"/>
                <a:gd name="T37" fmla="*/ 47 h 139"/>
                <a:gd name="T38" fmla="*/ 186 w 186"/>
                <a:gd name="T39" fmla="*/ 139 h 139"/>
                <a:gd name="T40" fmla="*/ 163 w 186"/>
                <a:gd name="T41" fmla="*/ 139 h 139"/>
                <a:gd name="T42" fmla="*/ 163 w 186"/>
                <a:gd name="T43" fmla="*/ 53 h 139"/>
                <a:gd name="T44" fmla="*/ 162 w 186"/>
                <a:gd name="T45" fmla="*/ 42 h 139"/>
                <a:gd name="T46" fmla="*/ 160 w 186"/>
                <a:gd name="T47" fmla="*/ 34 h 139"/>
                <a:gd name="T48" fmla="*/ 157 w 186"/>
                <a:gd name="T49" fmla="*/ 28 h 139"/>
                <a:gd name="T50" fmla="*/ 152 w 186"/>
                <a:gd name="T51" fmla="*/ 24 h 139"/>
                <a:gd name="T52" fmla="*/ 146 w 186"/>
                <a:gd name="T53" fmla="*/ 21 h 139"/>
                <a:gd name="T54" fmla="*/ 138 w 186"/>
                <a:gd name="T55" fmla="*/ 20 h 139"/>
                <a:gd name="T56" fmla="*/ 125 w 186"/>
                <a:gd name="T57" fmla="*/ 21 h 139"/>
                <a:gd name="T58" fmla="*/ 114 w 186"/>
                <a:gd name="T59" fmla="*/ 29 h 139"/>
                <a:gd name="T60" fmla="*/ 106 w 186"/>
                <a:gd name="T61" fmla="*/ 42 h 139"/>
                <a:gd name="T62" fmla="*/ 104 w 186"/>
                <a:gd name="T63" fmla="*/ 61 h 139"/>
                <a:gd name="T64" fmla="*/ 104 w 186"/>
                <a:gd name="T65" fmla="*/ 139 h 139"/>
                <a:gd name="T66" fmla="*/ 82 w 186"/>
                <a:gd name="T67" fmla="*/ 139 h 139"/>
                <a:gd name="T68" fmla="*/ 82 w 186"/>
                <a:gd name="T69" fmla="*/ 52 h 139"/>
                <a:gd name="T70" fmla="*/ 80 w 186"/>
                <a:gd name="T71" fmla="*/ 37 h 139"/>
                <a:gd name="T72" fmla="*/ 75 w 186"/>
                <a:gd name="T73" fmla="*/ 28 h 139"/>
                <a:gd name="T74" fmla="*/ 69 w 186"/>
                <a:gd name="T75" fmla="*/ 21 h 139"/>
                <a:gd name="T76" fmla="*/ 58 w 186"/>
                <a:gd name="T77" fmla="*/ 20 h 139"/>
                <a:gd name="T78" fmla="*/ 48 w 186"/>
                <a:gd name="T79" fmla="*/ 21 h 139"/>
                <a:gd name="T80" fmla="*/ 40 w 186"/>
                <a:gd name="T81" fmla="*/ 26 h 139"/>
                <a:gd name="T82" fmla="*/ 32 w 186"/>
                <a:gd name="T83" fmla="*/ 31 h 139"/>
                <a:gd name="T84" fmla="*/ 27 w 186"/>
                <a:gd name="T85" fmla="*/ 40 h 139"/>
                <a:gd name="T86" fmla="*/ 24 w 186"/>
                <a:gd name="T87" fmla="*/ 52 h 139"/>
                <a:gd name="T88" fmla="*/ 24 w 186"/>
                <a:gd name="T89" fmla="*/ 69 h 139"/>
                <a:gd name="T90" fmla="*/ 24 w 186"/>
                <a:gd name="T91" fmla="*/ 139 h 139"/>
                <a:gd name="T92" fmla="*/ 0 w 186"/>
                <a:gd name="T9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6" h="139">
                  <a:moveTo>
                    <a:pt x="0" y="139"/>
                  </a:moveTo>
                  <a:lnTo>
                    <a:pt x="0" y="4"/>
                  </a:lnTo>
                  <a:lnTo>
                    <a:pt x="21" y="4"/>
                  </a:lnTo>
                  <a:lnTo>
                    <a:pt x="21" y="23"/>
                  </a:lnTo>
                  <a:lnTo>
                    <a:pt x="29" y="13"/>
                  </a:lnTo>
                  <a:lnTo>
                    <a:pt x="38" y="7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77" y="2"/>
                  </a:lnTo>
                  <a:lnTo>
                    <a:pt x="88" y="7"/>
                  </a:lnTo>
                  <a:lnTo>
                    <a:pt x="96" y="13"/>
                  </a:lnTo>
                  <a:lnTo>
                    <a:pt x="101" y="24"/>
                  </a:lnTo>
                  <a:lnTo>
                    <a:pt x="110" y="13"/>
                  </a:lnTo>
                  <a:lnTo>
                    <a:pt x="131" y="2"/>
                  </a:lnTo>
                  <a:lnTo>
                    <a:pt x="144" y="0"/>
                  </a:lnTo>
                  <a:lnTo>
                    <a:pt x="162" y="2"/>
                  </a:lnTo>
                  <a:lnTo>
                    <a:pt x="174" y="12"/>
                  </a:lnTo>
                  <a:lnTo>
                    <a:pt x="184" y="24"/>
                  </a:lnTo>
                  <a:lnTo>
                    <a:pt x="186" y="47"/>
                  </a:lnTo>
                  <a:lnTo>
                    <a:pt x="186" y="139"/>
                  </a:lnTo>
                  <a:lnTo>
                    <a:pt x="163" y="139"/>
                  </a:lnTo>
                  <a:lnTo>
                    <a:pt x="163" y="53"/>
                  </a:lnTo>
                  <a:lnTo>
                    <a:pt x="162" y="42"/>
                  </a:lnTo>
                  <a:lnTo>
                    <a:pt x="160" y="34"/>
                  </a:lnTo>
                  <a:lnTo>
                    <a:pt x="157" y="28"/>
                  </a:lnTo>
                  <a:lnTo>
                    <a:pt x="152" y="24"/>
                  </a:lnTo>
                  <a:lnTo>
                    <a:pt x="146" y="21"/>
                  </a:lnTo>
                  <a:lnTo>
                    <a:pt x="138" y="20"/>
                  </a:lnTo>
                  <a:lnTo>
                    <a:pt x="125" y="21"/>
                  </a:lnTo>
                  <a:lnTo>
                    <a:pt x="114" y="29"/>
                  </a:lnTo>
                  <a:lnTo>
                    <a:pt x="106" y="42"/>
                  </a:lnTo>
                  <a:lnTo>
                    <a:pt x="104" y="61"/>
                  </a:lnTo>
                  <a:lnTo>
                    <a:pt x="104" y="139"/>
                  </a:lnTo>
                  <a:lnTo>
                    <a:pt x="82" y="139"/>
                  </a:lnTo>
                  <a:lnTo>
                    <a:pt x="82" y="52"/>
                  </a:lnTo>
                  <a:lnTo>
                    <a:pt x="80" y="37"/>
                  </a:lnTo>
                  <a:lnTo>
                    <a:pt x="75" y="28"/>
                  </a:lnTo>
                  <a:lnTo>
                    <a:pt x="69" y="21"/>
                  </a:lnTo>
                  <a:lnTo>
                    <a:pt x="58" y="20"/>
                  </a:lnTo>
                  <a:lnTo>
                    <a:pt x="48" y="21"/>
                  </a:lnTo>
                  <a:lnTo>
                    <a:pt x="40" y="26"/>
                  </a:lnTo>
                  <a:lnTo>
                    <a:pt x="32" y="31"/>
                  </a:lnTo>
                  <a:lnTo>
                    <a:pt x="27" y="40"/>
                  </a:lnTo>
                  <a:lnTo>
                    <a:pt x="24" y="52"/>
                  </a:lnTo>
                  <a:lnTo>
                    <a:pt x="24" y="69"/>
                  </a:lnTo>
                  <a:lnTo>
                    <a:pt x="24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3"/>
            <p:cNvSpPr>
              <a:spLocks noEditPoints="1"/>
            </p:cNvSpPr>
            <p:nvPr/>
          </p:nvSpPr>
          <p:spPr bwMode="auto">
            <a:xfrm>
              <a:off x="4551028" y="5970037"/>
              <a:ext cx="116993" cy="190361"/>
            </a:xfrm>
            <a:custGeom>
              <a:avLst/>
              <a:gdLst>
                <a:gd name="T0" fmla="*/ 0 w 118"/>
                <a:gd name="T1" fmla="*/ 192 h 192"/>
                <a:gd name="T2" fmla="*/ 0 w 118"/>
                <a:gd name="T3" fmla="*/ 4 h 192"/>
                <a:gd name="T4" fmla="*/ 20 w 118"/>
                <a:gd name="T5" fmla="*/ 4 h 192"/>
                <a:gd name="T6" fmla="*/ 20 w 118"/>
                <a:gd name="T7" fmla="*/ 21 h 192"/>
                <a:gd name="T8" fmla="*/ 28 w 118"/>
                <a:gd name="T9" fmla="*/ 12 h 192"/>
                <a:gd name="T10" fmla="*/ 36 w 118"/>
                <a:gd name="T11" fmla="*/ 5 h 192"/>
                <a:gd name="T12" fmla="*/ 48 w 118"/>
                <a:gd name="T13" fmla="*/ 0 h 192"/>
                <a:gd name="T14" fmla="*/ 60 w 118"/>
                <a:gd name="T15" fmla="*/ 0 h 192"/>
                <a:gd name="T16" fmla="*/ 76 w 118"/>
                <a:gd name="T17" fmla="*/ 2 h 192"/>
                <a:gd name="T18" fmla="*/ 91 w 118"/>
                <a:gd name="T19" fmla="*/ 10 h 192"/>
                <a:gd name="T20" fmla="*/ 104 w 118"/>
                <a:gd name="T21" fmla="*/ 20 h 192"/>
                <a:gd name="T22" fmla="*/ 110 w 118"/>
                <a:gd name="T23" fmla="*/ 34 h 192"/>
                <a:gd name="T24" fmla="*/ 116 w 118"/>
                <a:gd name="T25" fmla="*/ 52 h 192"/>
                <a:gd name="T26" fmla="*/ 118 w 118"/>
                <a:gd name="T27" fmla="*/ 71 h 192"/>
                <a:gd name="T28" fmla="*/ 116 w 118"/>
                <a:gd name="T29" fmla="*/ 92 h 192"/>
                <a:gd name="T30" fmla="*/ 110 w 118"/>
                <a:gd name="T31" fmla="*/ 109 h 192"/>
                <a:gd name="T32" fmla="*/ 102 w 118"/>
                <a:gd name="T33" fmla="*/ 123 h 192"/>
                <a:gd name="T34" fmla="*/ 88 w 118"/>
                <a:gd name="T35" fmla="*/ 135 h 192"/>
                <a:gd name="T36" fmla="*/ 73 w 118"/>
                <a:gd name="T37" fmla="*/ 141 h 192"/>
                <a:gd name="T38" fmla="*/ 57 w 118"/>
                <a:gd name="T39" fmla="*/ 143 h 192"/>
                <a:gd name="T40" fmla="*/ 46 w 118"/>
                <a:gd name="T41" fmla="*/ 143 h 192"/>
                <a:gd name="T42" fmla="*/ 36 w 118"/>
                <a:gd name="T43" fmla="*/ 138 h 192"/>
                <a:gd name="T44" fmla="*/ 28 w 118"/>
                <a:gd name="T45" fmla="*/ 133 h 192"/>
                <a:gd name="T46" fmla="*/ 22 w 118"/>
                <a:gd name="T47" fmla="*/ 125 h 192"/>
                <a:gd name="T48" fmla="*/ 22 w 118"/>
                <a:gd name="T49" fmla="*/ 192 h 192"/>
                <a:gd name="T50" fmla="*/ 0 w 118"/>
                <a:gd name="T51" fmla="*/ 192 h 192"/>
                <a:gd name="T52" fmla="*/ 20 w 118"/>
                <a:gd name="T53" fmla="*/ 72 h 192"/>
                <a:gd name="T54" fmla="*/ 22 w 118"/>
                <a:gd name="T55" fmla="*/ 96 h 192"/>
                <a:gd name="T56" fmla="*/ 30 w 118"/>
                <a:gd name="T57" fmla="*/ 111 h 192"/>
                <a:gd name="T58" fmla="*/ 41 w 118"/>
                <a:gd name="T59" fmla="*/ 122 h 192"/>
                <a:gd name="T60" fmla="*/ 57 w 118"/>
                <a:gd name="T61" fmla="*/ 123 h 192"/>
                <a:gd name="T62" fmla="*/ 72 w 118"/>
                <a:gd name="T63" fmla="*/ 122 h 192"/>
                <a:gd name="T64" fmla="*/ 83 w 118"/>
                <a:gd name="T65" fmla="*/ 111 h 192"/>
                <a:gd name="T66" fmla="*/ 92 w 118"/>
                <a:gd name="T67" fmla="*/ 96 h 192"/>
                <a:gd name="T68" fmla="*/ 94 w 118"/>
                <a:gd name="T69" fmla="*/ 71 h 192"/>
                <a:gd name="T70" fmla="*/ 92 w 118"/>
                <a:gd name="T71" fmla="*/ 47 h 192"/>
                <a:gd name="T72" fmla="*/ 83 w 118"/>
                <a:gd name="T73" fmla="*/ 31 h 192"/>
                <a:gd name="T74" fmla="*/ 72 w 118"/>
                <a:gd name="T75" fmla="*/ 21 h 192"/>
                <a:gd name="T76" fmla="*/ 57 w 118"/>
                <a:gd name="T77" fmla="*/ 18 h 192"/>
                <a:gd name="T78" fmla="*/ 43 w 118"/>
                <a:gd name="T79" fmla="*/ 21 h 192"/>
                <a:gd name="T80" fmla="*/ 32 w 118"/>
                <a:gd name="T81" fmla="*/ 32 h 192"/>
                <a:gd name="T82" fmla="*/ 22 w 118"/>
                <a:gd name="T83" fmla="*/ 48 h 192"/>
                <a:gd name="T84" fmla="*/ 20 w 118"/>
                <a:gd name="T85" fmla="*/ 7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8" h="192">
                  <a:moveTo>
                    <a:pt x="0" y="192"/>
                  </a:moveTo>
                  <a:lnTo>
                    <a:pt x="0" y="4"/>
                  </a:lnTo>
                  <a:lnTo>
                    <a:pt x="20" y="4"/>
                  </a:lnTo>
                  <a:lnTo>
                    <a:pt x="20" y="21"/>
                  </a:lnTo>
                  <a:lnTo>
                    <a:pt x="28" y="12"/>
                  </a:lnTo>
                  <a:lnTo>
                    <a:pt x="36" y="5"/>
                  </a:lnTo>
                  <a:lnTo>
                    <a:pt x="48" y="0"/>
                  </a:lnTo>
                  <a:lnTo>
                    <a:pt x="60" y="0"/>
                  </a:lnTo>
                  <a:lnTo>
                    <a:pt x="76" y="2"/>
                  </a:lnTo>
                  <a:lnTo>
                    <a:pt x="91" y="10"/>
                  </a:lnTo>
                  <a:lnTo>
                    <a:pt x="104" y="20"/>
                  </a:lnTo>
                  <a:lnTo>
                    <a:pt x="110" y="34"/>
                  </a:lnTo>
                  <a:lnTo>
                    <a:pt x="116" y="52"/>
                  </a:lnTo>
                  <a:lnTo>
                    <a:pt x="118" y="71"/>
                  </a:lnTo>
                  <a:lnTo>
                    <a:pt x="116" y="92"/>
                  </a:lnTo>
                  <a:lnTo>
                    <a:pt x="110" y="109"/>
                  </a:lnTo>
                  <a:lnTo>
                    <a:pt x="102" y="123"/>
                  </a:lnTo>
                  <a:lnTo>
                    <a:pt x="88" y="135"/>
                  </a:lnTo>
                  <a:lnTo>
                    <a:pt x="73" y="141"/>
                  </a:lnTo>
                  <a:lnTo>
                    <a:pt x="57" y="143"/>
                  </a:lnTo>
                  <a:lnTo>
                    <a:pt x="46" y="143"/>
                  </a:lnTo>
                  <a:lnTo>
                    <a:pt x="36" y="138"/>
                  </a:lnTo>
                  <a:lnTo>
                    <a:pt x="28" y="133"/>
                  </a:lnTo>
                  <a:lnTo>
                    <a:pt x="22" y="125"/>
                  </a:lnTo>
                  <a:lnTo>
                    <a:pt x="22" y="192"/>
                  </a:lnTo>
                  <a:lnTo>
                    <a:pt x="0" y="192"/>
                  </a:lnTo>
                  <a:close/>
                  <a:moveTo>
                    <a:pt x="20" y="72"/>
                  </a:moveTo>
                  <a:lnTo>
                    <a:pt x="22" y="96"/>
                  </a:lnTo>
                  <a:lnTo>
                    <a:pt x="30" y="111"/>
                  </a:lnTo>
                  <a:lnTo>
                    <a:pt x="41" y="122"/>
                  </a:lnTo>
                  <a:lnTo>
                    <a:pt x="57" y="123"/>
                  </a:lnTo>
                  <a:lnTo>
                    <a:pt x="72" y="122"/>
                  </a:lnTo>
                  <a:lnTo>
                    <a:pt x="83" y="111"/>
                  </a:lnTo>
                  <a:lnTo>
                    <a:pt x="92" y="96"/>
                  </a:lnTo>
                  <a:lnTo>
                    <a:pt x="94" y="71"/>
                  </a:lnTo>
                  <a:lnTo>
                    <a:pt x="92" y="47"/>
                  </a:lnTo>
                  <a:lnTo>
                    <a:pt x="83" y="31"/>
                  </a:lnTo>
                  <a:lnTo>
                    <a:pt x="72" y="21"/>
                  </a:lnTo>
                  <a:lnTo>
                    <a:pt x="57" y="18"/>
                  </a:lnTo>
                  <a:lnTo>
                    <a:pt x="43" y="21"/>
                  </a:lnTo>
                  <a:lnTo>
                    <a:pt x="32" y="32"/>
                  </a:lnTo>
                  <a:lnTo>
                    <a:pt x="22" y="48"/>
                  </a:lnTo>
                  <a:lnTo>
                    <a:pt x="20" y="7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4"/>
            <p:cNvSpPr>
              <a:spLocks noEditPoints="1"/>
            </p:cNvSpPr>
            <p:nvPr/>
          </p:nvSpPr>
          <p:spPr bwMode="auto">
            <a:xfrm>
              <a:off x="4687850" y="5970037"/>
              <a:ext cx="124924" cy="140788"/>
            </a:xfrm>
            <a:custGeom>
              <a:avLst/>
              <a:gdLst>
                <a:gd name="T0" fmla="*/ 102 w 126"/>
                <a:gd name="T1" fmla="*/ 96 h 143"/>
                <a:gd name="T2" fmla="*/ 126 w 126"/>
                <a:gd name="T3" fmla="*/ 100 h 143"/>
                <a:gd name="T4" fmla="*/ 118 w 126"/>
                <a:gd name="T5" fmla="*/ 119 h 143"/>
                <a:gd name="T6" fmla="*/ 106 w 126"/>
                <a:gd name="T7" fmla="*/ 131 h 143"/>
                <a:gd name="T8" fmla="*/ 88 w 126"/>
                <a:gd name="T9" fmla="*/ 141 h 143"/>
                <a:gd name="T10" fmla="*/ 66 w 126"/>
                <a:gd name="T11" fmla="*/ 143 h 143"/>
                <a:gd name="T12" fmla="*/ 51 w 126"/>
                <a:gd name="T13" fmla="*/ 143 h 143"/>
                <a:gd name="T14" fmla="*/ 27 w 126"/>
                <a:gd name="T15" fmla="*/ 133 h 143"/>
                <a:gd name="T16" fmla="*/ 18 w 126"/>
                <a:gd name="T17" fmla="*/ 125 h 143"/>
                <a:gd name="T18" fmla="*/ 10 w 126"/>
                <a:gd name="T19" fmla="*/ 116 h 143"/>
                <a:gd name="T20" fmla="*/ 2 w 126"/>
                <a:gd name="T21" fmla="*/ 88 h 143"/>
                <a:gd name="T22" fmla="*/ 0 w 126"/>
                <a:gd name="T23" fmla="*/ 72 h 143"/>
                <a:gd name="T24" fmla="*/ 2 w 126"/>
                <a:gd name="T25" fmla="*/ 56 h 143"/>
                <a:gd name="T26" fmla="*/ 10 w 126"/>
                <a:gd name="T27" fmla="*/ 29 h 143"/>
                <a:gd name="T28" fmla="*/ 18 w 126"/>
                <a:gd name="T29" fmla="*/ 20 h 143"/>
                <a:gd name="T30" fmla="*/ 27 w 126"/>
                <a:gd name="T31" fmla="*/ 10 h 143"/>
                <a:gd name="T32" fmla="*/ 51 w 126"/>
                <a:gd name="T33" fmla="*/ 0 h 143"/>
                <a:gd name="T34" fmla="*/ 64 w 126"/>
                <a:gd name="T35" fmla="*/ 0 h 143"/>
                <a:gd name="T36" fmla="*/ 78 w 126"/>
                <a:gd name="T37" fmla="*/ 0 h 143"/>
                <a:gd name="T38" fmla="*/ 101 w 126"/>
                <a:gd name="T39" fmla="*/ 10 h 143"/>
                <a:gd name="T40" fmla="*/ 109 w 126"/>
                <a:gd name="T41" fmla="*/ 20 h 143"/>
                <a:gd name="T42" fmla="*/ 117 w 126"/>
                <a:gd name="T43" fmla="*/ 29 h 143"/>
                <a:gd name="T44" fmla="*/ 126 w 126"/>
                <a:gd name="T45" fmla="*/ 55 h 143"/>
                <a:gd name="T46" fmla="*/ 126 w 126"/>
                <a:gd name="T47" fmla="*/ 71 h 143"/>
                <a:gd name="T48" fmla="*/ 126 w 126"/>
                <a:gd name="T49" fmla="*/ 74 h 143"/>
                <a:gd name="T50" fmla="*/ 126 w 126"/>
                <a:gd name="T51" fmla="*/ 77 h 143"/>
                <a:gd name="T52" fmla="*/ 24 w 126"/>
                <a:gd name="T53" fmla="*/ 77 h 143"/>
                <a:gd name="T54" fmla="*/ 27 w 126"/>
                <a:gd name="T55" fmla="*/ 98 h 143"/>
                <a:gd name="T56" fmla="*/ 37 w 126"/>
                <a:gd name="T57" fmla="*/ 112 h 143"/>
                <a:gd name="T58" fmla="*/ 50 w 126"/>
                <a:gd name="T59" fmla="*/ 122 h 143"/>
                <a:gd name="T60" fmla="*/ 66 w 126"/>
                <a:gd name="T61" fmla="*/ 123 h 143"/>
                <a:gd name="T62" fmla="*/ 78 w 126"/>
                <a:gd name="T63" fmla="*/ 123 h 143"/>
                <a:gd name="T64" fmla="*/ 88 w 126"/>
                <a:gd name="T65" fmla="*/ 117 h 143"/>
                <a:gd name="T66" fmla="*/ 96 w 126"/>
                <a:gd name="T67" fmla="*/ 109 h 143"/>
                <a:gd name="T68" fmla="*/ 102 w 126"/>
                <a:gd name="T69" fmla="*/ 96 h 143"/>
                <a:gd name="T70" fmla="*/ 26 w 126"/>
                <a:gd name="T71" fmla="*/ 58 h 143"/>
                <a:gd name="T72" fmla="*/ 102 w 126"/>
                <a:gd name="T73" fmla="*/ 58 h 143"/>
                <a:gd name="T74" fmla="*/ 99 w 126"/>
                <a:gd name="T75" fmla="*/ 42 h 143"/>
                <a:gd name="T76" fmla="*/ 93 w 126"/>
                <a:gd name="T77" fmla="*/ 32 h 143"/>
                <a:gd name="T78" fmla="*/ 82 w 126"/>
                <a:gd name="T79" fmla="*/ 21 h 143"/>
                <a:gd name="T80" fmla="*/ 64 w 126"/>
                <a:gd name="T81" fmla="*/ 20 h 143"/>
                <a:gd name="T82" fmla="*/ 50 w 126"/>
                <a:gd name="T83" fmla="*/ 21 h 143"/>
                <a:gd name="T84" fmla="*/ 39 w 126"/>
                <a:gd name="T85" fmla="*/ 29 h 143"/>
                <a:gd name="T86" fmla="*/ 29 w 126"/>
                <a:gd name="T87" fmla="*/ 42 h 143"/>
                <a:gd name="T88" fmla="*/ 26 w 126"/>
                <a:gd name="T89" fmla="*/ 5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43">
                  <a:moveTo>
                    <a:pt x="102" y="96"/>
                  </a:moveTo>
                  <a:lnTo>
                    <a:pt x="126" y="100"/>
                  </a:lnTo>
                  <a:lnTo>
                    <a:pt x="118" y="119"/>
                  </a:lnTo>
                  <a:lnTo>
                    <a:pt x="106" y="131"/>
                  </a:lnTo>
                  <a:lnTo>
                    <a:pt x="88" y="141"/>
                  </a:lnTo>
                  <a:lnTo>
                    <a:pt x="66" y="143"/>
                  </a:lnTo>
                  <a:lnTo>
                    <a:pt x="51" y="143"/>
                  </a:lnTo>
                  <a:lnTo>
                    <a:pt x="27" y="133"/>
                  </a:lnTo>
                  <a:lnTo>
                    <a:pt x="18" y="125"/>
                  </a:lnTo>
                  <a:lnTo>
                    <a:pt x="10" y="116"/>
                  </a:lnTo>
                  <a:lnTo>
                    <a:pt x="2" y="88"/>
                  </a:lnTo>
                  <a:lnTo>
                    <a:pt x="0" y="72"/>
                  </a:lnTo>
                  <a:lnTo>
                    <a:pt x="2" y="56"/>
                  </a:lnTo>
                  <a:lnTo>
                    <a:pt x="10" y="29"/>
                  </a:lnTo>
                  <a:lnTo>
                    <a:pt x="18" y="20"/>
                  </a:lnTo>
                  <a:lnTo>
                    <a:pt x="27" y="10"/>
                  </a:lnTo>
                  <a:lnTo>
                    <a:pt x="51" y="0"/>
                  </a:lnTo>
                  <a:lnTo>
                    <a:pt x="64" y="0"/>
                  </a:lnTo>
                  <a:lnTo>
                    <a:pt x="78" y="0"/>
                  </a:lnTo>
                  <a:lnTo>
                    <a:pt x="101" y="10"/>
                  </a:lnTo>
                  <a:lnTo>
                    <a:pt x="109" y="20"/>
                  </a:lnTo>
                  <a:lnTo>
                    <a:pt x="117" y="29"/>
                  </a:lnTo>
                  <a:lnTo>
                    <a:pt x="126" y="55"/>
                  </a:lnTo>
                  <a:lnTo>
                    <a:pt x="126" y="71"/>
                  </a:lnTo>
                  <a:lnTo>
                    <a:pt x="126" y="74"/>
                  </a:lnTo>
                  <a:lnTo>
                    <a:pt x="126" y="77"/>
                  </a:lnTo>
                  <a:lnTo>
                    <a:pt x="24" y="77"/>
                  </a:lnTo>
                  <a:lnTo>
                    <a:pt x="27" y="98"/>
                  </a:lnTo>
                  <a:lnTo>
                    <a:pt x="37" y="112"/>
                  </a:lnTo>
                  <a:lnTo>
                    <a:pt x="50" y="122"/>
                  </a:lnTo>
                  <a:lnTo>
                    <a:pt x="66" y="123"/>
                  </a:lnTo>
                  <a:lnTo>
                    <a:pt x="78" y="123"/>
                  </a:lnTo>
                  <a:lnTo>
                    <a:pt x="88" y="117"/>
                  </a:lnTo>
                  <a:lnTo>
                    <a:pt x="96" y="109"/>
                  </a:lnTo>
                  <a:lnTo>
                    <a:pt x="102" y="96"/>
                  </a:lnTo>
                  <a:close/>
                  <a:moveTo>
                    <a:pt x="26" y="58"/>
                  </a:moveTo>
                  <a:lnTo>
                    <a:pt x="102" y="58"/>
                  </a:lnTo>
                  <a:lnTo>
                    <a:pt x="99" y="42"/>
                  </a:lnTo>
                  <a:lnTo>
                    <a:pt x="93" y="32"/>
                  </a:lnTo>
                  <a:lnTo>
                    <a:pt x="82" y="21"/>
                  </a:lnTo>
                  <a:lnTo>
                    <a:pt x="64" y="20"/>
                  </a:lnTo>
                  <a:lnTo>
                    <a:pt x="50" y="21"/>
                  </a:lnTo>
                  <a:lnTo>
                    <a:pt x="39" y="29"/>
                  </a:lnTo>
                  <a:lnTo>
                    <a:pt x="29" y="42"/>
                  </a:lnTo>
                  <a:lnTo>
                    <a:pt x="26" y="5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5"/>
            <p:cNvSpPr>
              <a:spLocks/>
            </p:cNvSpPr>
            <p:nvPr/>
          </p:nvSpPr>
          <p:spPr bwMode="auto">
            <a:xfrm>
              <a:off x="4840535" y="5970037"/>
              <a:ext cx="73368" cy="136822"/>
            </a:xfrm>
            <a:custGeom>
              <a:avLst/>
              <a:gdLst>
                <a:gd name="T0" fmla="*/ 0 w 74"/>
                <a:gd name="T1" fmla="*/ 139 h 139"/>
                <a:gd name="T2" fmla="*/ 0 w 74"/>
                <a:gd name="T3" fmla="*/ 4 h 139"/>
                <a:gd name="T4" fmla="*/ 21 w 74"/>
                <a:gd name="T5" fmla="*/ 4 h 139"/>
                <a:gd name="T6" fmla="*/ 21 w 74"/>
                <a:gd name="T7" fmla="*/ 24 h 139"/>
                <a:gd name="T8" fmla="*/ 29 w 74"/>
                <a:gd name="T9" fmla="*/ 12 h 139"/>
                <a:gd name="T10" fmla="*/ 35 w 74"/>
                <a:gd name="T11" fmla="*/ 5 h 139"/>
                <a:gd name="T12" fmla="*/ 42 w 74"/>
                <a:gd name="T13" fmla="*/ 0 h 139"/>
                <a:gd name="T14" fmla="*/ 50 w 74"/>
                <a:gd name="T15" fmla="*/ 0 h 139"/>
                <a:gd name="T16" fmla="*/ 63 w 74"/>
                <a:gd name="T17" fmla="*/ 2 h 139"/>
                <a:gd name="T18" fmla="*/ 74 w 74"/>
                <a:gd name="T19" fmla="*/ 8 h 139"/>
                <a:gd name="T20" fmla="*/ 66 w 74"/>
                <a:gd name="T21" fmla="*/ 29 h 139"/>
                <a:gd name="T22" fmla="*/ 58 w 74"/>
                <a:gd name="T23" fmla="*/ 24 h 139"/>
                <a:gd name="T24" fmla="*/ 50 w 74"/>
                <a:gd name="T25" fmla="*/ 24 h 139"/>
                <a:gd name="T26" fmla="*/ 42 w 74"/>
                <a:gd name="T27" fmla="*/ 24 h 139"/>
                <a:gd name="T28" fmla="*/ 35 w 74"/>
                <a:gd name="T29" fmla="*/ 29 h 139"/>
                <a:gd name="T30" fmla="*/ 31 w 74"/>
                <a:gd name="T31" fmla="*/ 34 h 139"/>
                <a:gd name="T32" fmla="*/ 27 w 74"/>
                <a:gd name="T33" fmla="*/ 42 h 139"/>
                <a:gd name="T34" fmla="*/ 24 w 74"/>
                <a:gd name="T35" fmla="*/ 55 h 139"/>
                <a:gd name="T36" fmla="*/ 23 w 74"/>
                <a:gd name="T37" fmla="*/ 69 h 139"/>
                <a:gd name="T38" fmla="*/ 23 w 74"/>
                <a:gd name="T39" fmla="*/ 139 h 139"/>
                <a:gd name="T40" fmla="*/ 0 w 74"/>
                <a:gd name="T4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" h="139">
                  <a:moveTo>
                    <a:pt x="0" y="139"/>
                  </a:moveTo>
                  <a:lnTo>
                    <a:pt x="0" y="4"/>
                  </a:lnTo>
                  <a:lnTo>
                    <a:pt x="21" y="4"/>
                  </a:lnTo>
                  <a:lnTo>
                    <a:pt x="21" y="24"/>
                  </a:lnTo>
                  <a:lnTo>
                    <a:pt x="29" y="12"/>
                  </a:lnTo>
                  <a:lnTo>
                    <a:pt x="35" y="5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63" y="2"/>
                  </a:lnTo>
                  <a:lnTo>
                    <a:pt x="74" y="8"/>
                  </a:lnTo>
                  <a:lnTo>
                    <a:pt x="66" y="29"/>
                  </a:lnTo>
                  <a:lnTo>
                    <a:pt x="58" y="24"/>
                  </a:lnTo>
                  <a:lnTo>
                    <a:pt x="50" y="24"/>
                  </a:lnTo>
                  <a:lnTo>
                    <a:pt x="42" y="24"/>
                  </a:lnTo>
                  <a:lnTo>
                    <a:pt x="35" y="29"/>
                  </a:lnTo>
                  <a:lnTo>
                    <a:pt x="31" y="34"/>
                  </a:lnTo>
                  <a:lnTo>
                    <a:pt x="27" y="42"/>
                  </a:lnTo>
                  <a:lnTo>
                    <a:pt x="24" y="55"/>
                  </a:lnTo>
                  <a:lnTo>
                    <a:pt x="23" y="69"/>
                  </a:lnTo>
                  <a:lnTo>
                    <a:pt x="23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56"/>
            <p:cNvSpPr>
              <a:spLocks noEditPoints="1"/>
            </p:cNvSpPr>
            <p:nvPr/>
          </p:nvSpPr>
          <p:spPr bwMode="auto">
            <a:xfrm>
              <a:off x="4919852" y="5970037"/>
              <a:ext cx="124924" cy="140788"/>
            </a:xfrm>
            <a:custGeom>
              <a:avLst/>
              <a:gdLst>
                <a:gd name="T0" fmla="*/ 85 w 126"/>
                <a:gd name="T1" fmla="*/ 133 h 143"/>
                <a:gd name="T2" fmla="*/ 59 w 126"/>
                <a:gd name="T3" fmla="*/ 143 h 143"/>
                <a:gd name="T4" fmla="*/ 26 w 126"/>
                <a:gd name="T5" fmla="*/ 141 h 143"/>
                <a:gd name="T6" fmla="*/ 2 w 126"/>
                <a:gd name="T7" fmla="*/ 120 h 143"/>
                <a:gd name="T8" fmla="*/ 0 w 126"/>
                <a:gd name="T9" fmla="*/ 95 h 143"/>
                <a:gd name="T10" fmla="*/ 10 w 126"/>
                <a:gd name="T11" fmla="*/ 77 h 143"/>
                <a:gd name="T12" fmla="*/ 24 w 126"/>
                <a:gd name="T13" fmla="*/ 68 h 143"/>
                <a:gd name="T14" fmla="*/ 42 w 126"/>
                <a:gd name="T15" fmla="*/ 63 h 143"/>
                <a:gd name="T16" fmla="*/ 78 w 126"/>
                <a:gd name="T17" fmla="*/ 58 h 143"/>
                <a:gd name="T18" fmla="*/ 94 w 126"/>
                <a:gd name="T19" fmla="*/ 48 h 143"/>
                <a:gd name="T20" fmla="*/ 94 w 126"/>
                <a:gd name="T21" fmla="*/ 34 h 143"/>
                <a:gd name="T22" fmla="*/ 78 w 126"/>
                <a:gd name="T23" fmla="*/ 21 h 143"/>
                <a:gd name="T24" fmla="*/ 47 w 126"/>
                <a:gd name="T25" fmla="*/ 20 h 143"/>
                <a:gd name="T26" fmla="*/ 31 w 126"/>
                <a:gd name="T27" fmla="*/ 32 h 143"/>
                <a:gd name="T28" fmla="*/ 3 w 126"/>
                <a:gd name="T29" fmla="*/ 42 h 143"/>
                <a:gd name="T30" fmla="*/ 15 w 126"/>
                <a:gd name="T31" fmla="*/ 20 h 143"/>
                <a:gd name="T32" fmla="*/ 34 w 126"/>
                <a:gd name="T33" fmla="*/ 5 h 143"/>
                <a:gd name="T34" fmla="*/ 66 w 126"/>
                <a:gd name="T35" fmla="*/ 0 h 143"/>
                <a:gd name="T36" fmla="*/ 94 w 126"/>
                <a:gd name="T37" fmla="*/ 4 h 143"/>
                <a:gd name="T38" fmla="*/ 110 w 126"/>
                <a:gd name="T39" fmla="*/ 15 h 143"/>
                <a:gd name="T40" fmla="*/ 117 w 126"/>
                <a:gd name="T41" fmla="*/ 31 h 143"/>
                <a:gd name="T42" fmla="*/ 118 w 126"/>
                <a:gd name="T43" fmla="*/ 52 h 143"/>
                <a:gd name="T44" fmla="*/ 118 w 126"/>
                <a:gd name="T45" fmla="*/ 111 h 143"/>
                <a:gd name="T46" fmla="*/ 122 w 126"/>
                <a:gd name="T47" fmla="*/ 131 h 143"/>
                <a:gd name="T48" fmla="*/ 101 w 126"/>
                <a:gd name="T49" fmla="*/ 139 h 143"/>
                <a:gd name="T50" fmla="*/ 98 w 126"/>
                <a:gd name="T51" fmla="*/ 123 h 143"/>
                <a:gd name="T52" fmla="*/ 80 w 126"/>
                <a:gd name="T53" fmla="*/ 76 h 143"/>
                <a:gd name="T54" fmla="*/ 45 w 126"/>
                <a:gd name="T55" fmla="*/ 82 h 143"/>
                <a:gd name="T56" fmla="*/ 32 w 126"/>
                <a:gd name="T57" fmla="*/ 88 h 143"/>
                <a:gd name="T58" fmla="*/ 26 w 126"/>
                <a:gd name="T59" fmla="*/ 98 h 143"/>
                <a:gd name="T60" fmla="*/ 26 w 126"/>
                <a:gd name="T61" fmla="*/ 112 h 143"/>
                <a:gd name="T62" fmla="*/ 40 w 126"/>
                <a:gd name="T63" fmla="*/ 123 h 143"/>
                <a:gd name="T64" fmla="*/ 66 w 126"/>
                <a:gd name="T65" fmla="*/ 123 h 143"/>
                <a:gd name="T66" fmla="*/ 85 w 126"/>
                <a:gd name="T67" fmla="*/ 112 h 143"/>
                <a:gd name="T68" fmla="*/ 94 w 126"/>
                <a:gd name="T69" fmla="*/ 95 h 143"/>
                <a:gd name="T70" fmla="*/ 94 w 126"/>
                <a:gd name="T71" fmla="*/ 7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6" h="143">
                  <a:moveTo>
                    <a:pt x="98" y="123"/>
                  </a:moveTo>
                  <a:lnTo>
                    <a:pt x="85" y="133"/>
                  </a:lnTo>
                  <a:lnTo>
                    <a:pt x="72" y="138"/>
                  </a:lnTo>
                  <a:lnTo>
                    <a:pt x="59" y="143"/>
                  </a:lnTo>
                  <a:lnTo>
                    <a:pt x="47" y="143"/>
                  </a:lnTo>
                  <a:lnTo>
                    <a:pt x="26" y="141"/>
                  </a:lnTo>
                  <a:lnTo>
                    <a:pt x="11" y="131"/>
                  </a:lnTo>
                  <a:lnTo>
                    <a:pt x="2" y="120"/>
                  </a:lnTo>
                  <a:lnTo>
                    <a:pt x="0" y="104"/>
                  </a:lnTo>
                  <a:lnTo>
                    <a:pt x="0" y="95"/>
                  </a:lnTo>
                  <a:lnTo>
                    <a:pt x="5" y="85"/>
                  </a:lnTo>
                  <a:lnTo>
                    <a:pt x="10" y="77"/>
                  </a:lnTo>
                  <a:lnTo>
                    <a:pt x="16" y="72"/>
                  </a:lnTo>
                  <a:lnTo>
                    <a:pt x="24" y="68"/>
                  </a:lnTo>
                  <a:lnTo>
                    <a:pt x="34" y="64"/>
                  </a:lnTo>
                  <a:lnTo>
                    <a:pt x="42" y="63"/>
                  </a:lnTo>
                  <a:lnTo>
                    <a:pt x="53" y="61"/>
                  </a:lnTo>
                  <a:lnTo>
                    <a:pt x="78" y="58"/>
                  </a:lnTo>
                  <a:lnTo>
                    <a:pt x="94" y="53"/>
                  </a:lnTo>
                  <a:lnTo>
                    <a:pt x="94" y="48"/>
                  </a:lnTo>
                  <a:lnTo>
                    <a:pt x="94" y="47"/>
                  </a:lnTo>
                  <a:lnTo>
                    <a:pt x="94" y="34"/>
                  </a:lnTo>
                  <a:lnTo>
                    <a:pt x="88" y="28"/>
                  </a:lnTo>
                  <a:lnTo>
                    <a:pt x="78" y="21"/>
                  </a:lnTo>
                  <a:lnTo>
                    <a:pt x="62" y="20"/>
                  </a:lnTo>
                  <a:lnTo>
                    <a:pt x="47" y="20"/>
                  </a:lnTo>
                  <a:lnTo>
                    <a:pt x="39" y="26"/>
                  </a:lnTo>
                  <a:lnTo>
                    <a:pt x="31" y="32"/>
                  </a:lnTo>
                  <a:lnTo>
                    <a:pt x="27" y="45"/>
                  </a:lnTo>
                  <a:lnTo>
                    <a:pt x="3" y="42"/>
                  </a:lnTo>
                  <a:lnTo>
                    <a:pt x="8" y="29"/>
                  </a:lnTo>
                  <a:lnTo>
                    <a:pt x="15" y="20"/>
                  </a:lnTo>
                  <a:lnTo>
                    <a:pt x="23" y="10"/>
                  </a:lnTo>
                  <a:lnTo>
                    <a:pt x="34" y="5"/>
                  </a:lnTo>
                  <a:lnTo>
                    <a:pt x="48" y="0"/>
                  </a:lnTo>
                  <a:lnTo>
                    <a:pt x="66" y="0"/>
                  </a:lnTo>
                  <a:lnTo>
                    <a:pt x="82" y="0"/>
                  </a:lnTo>
                  <a:lnTo>
                    <a:pt x="94" y="4"/>
                  </a:lnTo>
                  <a:lnTo>
                    <a:pt x="104" y="8"/>
                  </a:lnTo>
                  <a:lnTo>
                    <a:pt x="110" y="15"/>
                  </a:lnTo>
                  <a:lnTo>
                    <a:pt x="115" y="21"/>
                  </a:lnTo>
                  <a:lnTo>
                    <a:pt x="117" y="31"/>
                  </a:lnTo>
                  <a:lnTo>
                    <a:pt x="118" y="39"/>
                  </a:lnTo>
                  <a:lnTo>
                    <a:pt x="118" y="52"/>
                  </a:lnTo>
                  <a:lnTo>
                    <a:pt x="118" y="84"/>
                  </a:lnTo>
                  <a:lnTo>
                    <a:pt x="118" y="111"/>
                  </a:lnTo>
                  <a:lnTo>
                    <a:pt x="120" y="123"/>
                  </a:lnTo>
                  <a:lnTo>
                    <a:pt x="122" y="131"/>
                  </a:lnTo>
                  <a:lnTo>
                    <a:pt x="126" y="139"/>
                  </a:lnTo>
                  <a:lnTo>
                    <a:pt x="101" y="139"/>
                  </a:lnTo>
                  <a:lnTo>
                    <a:pt x="98" y="133"/>
                  </a:lnTo>
                  <a:lnTo>
                    <a:pt x="98" y="123"/>
                  </a:lnTo>
                  <a:close/>
                  <a:moveTo>
                    <a:pt x="94" y="71"/>
                  </a:moveTo>
                  <a:lnTo>
                    <a:pt x="80" y="76"/>
                  </a:lnTo>
                  <a:lnTo>
                    <a:pt x="58" y="80"/>
                  </a:lnTo>
                  <a:lnTo>
                    <a:pt x="45" y="82"/>
                  </a:lnTo>
                  <a:lnTo>
                    <a:pt x="37" y="85"/>
                  </a:lnTo>
                  <a:lnTo>
                    <a:pt x="32" y="88"/>
                  </a:lnTo>
                  <a:lnTo>
                    <a:pt x="27" y="93"/>
                  </a:lnTo>
                  <a:lnTo>
                    <a:pt x="26" y="98"/>
                  </a:lnTo>
                  <a:lnTo>
                    <a:pt x="24" y="103"/>
                  </a:lnTo>
                  <a:lnTo>
                    <a:pt x="26" y="112"/>
                  </a:lnTo>
                  <a:lnTo>
                    <a:pt x="32" y="119"/>
                  </a:lnTo>
                  <a:lnTo>
                    <a:pt x="40" y="123"/>
                  </a:lnTo>
                  <a:lnTo>
                    <a:pt x="53" y="125"/>
                  </a:lnTo>
                  <a:lnTo>
                    <a:pt x="66" y="123"/>
                  </a:lnTo>
                  <a:lnTo>
                    <a:pt x="75" y="119"/>
                  </a:lnTo>
                  <a:lnTo>
                    <a:pt x="85" y="112"/>
                  </a:lnTo>
                  <a:lnTo>
                    <a:pt x="91" y="103"/>
                  </a:lnTo>
                  <a:lnTo>
                    <a:pt x="94" y="95"/>
                  </a:lnTo>
                  <a:lnTo>
                    <a:pt x="94" y="80"/>
                  </a:lnTo>
                  <a:lnTo>
                    <a:pt x="94" y="7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57"/>
            <p:cNvSpPr>
              <a:spLocks/>
            </p:cNvSpPr>
            <p:nvPr/>
          </p:nvSpPr>
          <p:spPr bwMode="auto">
            <a:xfrm>
              <a:off x="5058657" y="5924430"/>
              <a:ext cx="67419" cy="184412"/>
            </a:xfrm>
            <a:custGeom>
              <a:avLst/>
              <a:gdLst>
                <a:gd name="T0" fmla="*/ 64 w 67"/>
                <a:gd name="T1" fmla="*/ 163 h 185"/>
                <a:gd name="T2" fmla="*/ 67 w 67"/>
                <a:gd name="T3" fmla="*/ 183 h 185"/>
                <a:gd name="T4" fmla="*/ 57 w 67"/>
                <a:gd name="T5" fmla="*/ 185 h 185"/>
                <a:gd name="T6" fmla="*/ 49 w 67"/>
                <a:gd name="T7" fmla="*/ 185 h 185"/>
                <a:gd name="T8" fmla="*/ 38 w 67"/>
                <a:gd name="T9" fmla="*/ 185 h 185"/>
                <a:gd name="T10" fmla="*/ 30 w 67"/>
                <a:gd name="T11" fmla="*/ 182 h 185"/>
                <a:gd name="T12" fmla="*/ 24 w 67"/>
                <a:gd name="T13" fmla="*/ 177 h 185"/>
                <a:gd name="T14" fmla="*/ 21 w 67"/>
                <a:gd name="T15" fmla="*/ 171 h 185"/>
                <a:gd name="T16" fmla="*/ 17 w 67"/>
                <a:gd name="T17" fmla="*/ 163 h 185"/>
                <a:gd name="T18" fmla="*/ 17 w 67"/>
                <a:gd name="T19" fmla="*/ 144 h 185"/>
                <a:gd name="T20" fmla="*/ 17 w 67"/>
                <a:gd name="T21" fmla="*/ 65 h 185"/>
                <a:gd name="T22" fmla="*/ 0 w 67"/>
                <a:gd name="T23" fmla="*/ 65 h 185"/>
                <a:gd name="T24" fmla="*/ 0 w 67"/>
                <a:gd name="T25" fmla="*/ 48 h 185"/>
                <a:gd name="T26" fmla="*/ 17 w 67"/>
                <a:gd name="T27" fmla="*/ 48 h 185"/>
                <a:gd name="T28" fmla="*/ 17 w 67"/>
                <a:gd name="T29" fmla="*/ 14 h 185"/>
                <a:gd name="T30" fmla="*/ 40 w 67"/>
                <a:gd name="T31" fmla="*/ 0 h 185"/>
                <a:gd name="T32" fmla="*/ 40 w 67"/>
                <a:gd name="T33" fmla="*/ 48 h 185"/>
                <a:gd name="T34" fmla="*/ 64 w 67"/>
                <a:gd name="T35" fmla="*/ 48 h 185"/>
                <a:gd name="T36" fmla="*/ 64 w 67"/>
                <a:gd name="T37" fmla="*/ 65 h 185"/>
                <a:gd name="T38" fmla="*/ 40 w 67"/>
                <a:gd name="T39" fmla="*/ 65 h 185"/>
                <a:gd name="T40" fmla="*/ 40 w 67"/>
                <a:gd name="T41" fmla="*/ 145 h 185"/>
                <a:gd name="T42" fmla="*/ 41 w 67"/>
                <a:gd name="T43" fmla="*/ 155 h 185"/>
                <a:gd name="T44" fmla="*/ 41 w 67"/>
                <a:gd name="T45" fmla="*/ 158 h 185"/>
                <a:gd name="T46" fmla="*/ 43 w 67"/>
                <a:gd name="T47" fmla="*/ 161 h 185"/>
                <a:gd name="T48" fmla="*/ 46 w 67"/>
                <a:gd name="T49" fmla="*/ 163 h 185"/>
                <a:gd name="T50" fmla="*/ 49 w 67"/>
                <a:gd name="T51" fmla="*/ 164 h 185"/>
                <a:gd name="T52" fmla="*/ 54 w 67"/>
                <a:gd name="T53" fmla="*/ 164 h 185"/>
                <a:gd name="T54" fmla="*/ 57 w 67"/>
                <a:gd name="T55" fmla="*/ 164 h 185"/>
                <a:gd name="T56" fmla="*/ 64 w 67"/>
                <a:gd name="T57" fmla="*/ 163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185">
                  <a:moveTo>
                    <a:pt x="64" y="163"/>
                  </a:moveTo>
                  <a:lnTo>
                    <a:pt x="67" y="183"/>
                  </a:lnTo>
                  <a:lnTo>
                    <a:pt x="57" y="185"/>
                  </a:lnTo>
                  <a:lnTo>
                    <a:pt x="49" y="185"/>
                  </a:lnTo>
                  <a:lnTo>
                    <a:pt x="38" y="185"/>
                  </a:lnTo>
                  <a:lnTo>
                    <a:pt x="30" y="182"/>
                  </a:lnTo>
                  <a:lnTo>
                    <a:pt x="24" y="177"/>
                  </a:lnTo>
                  <a:lnTo>
                    <a:pt x="21" y="171"/>
                  </a:lnTo>
                  <a:lnTo>
                    <a:pt x="17" y="163"/>
                  </a:lnTo>
                  <a:lnTo>
                    <a:pt x="17" y="144"/>
                  </a:lnTo>
                  <a:lnTo>
                    <a:pt x="17" y="65"/>
                  </a:lnTo>
                  <a:lnTo>
                    <a:pt x="0" y="65"/>
                  </a:lnTo>
                  <a:lnTo>
                    <a:pt x="0" y="48"/>
                  </a:lnTo>
                  <a:lnTo>
                    <a:pt x="17" y="48"/>
                  </a:lnTo>
                  <a:lnTo>
                    <a:pt x="17" y="14"/>
                  </a:lnTo>
                  <a:lnTo>
                    <a:pt x="40" y="0"/>
                  </a:lnTo>
                  <a:lnTo>
                    <a:pt x="40" y="48"/>
                  </a:lnTo>
                  <a:lnTo>
                    <a:pt x="64" y="48"/>
                  </a:lnTo>
                  <a:lnTo>
                    <a:pt x="64" y="65"/>
                  </a:lnTo>
                  <a:lnTo>
                    <a:pt x="40" y="65"/>
                  </a:lnTo>
                  <a:lnTo>
                    <a:pt x="40" y="145"/>
                  </a:lnTo>
                  <a:lnTo>
                    <a:pt x="41" y="155"/>
                  </a:lnTo>
                  <a:lnTo>
                    <a:pt x="41" y="158"/>
                  </a:lnTo>
                  <a:lnTo>
                    <a:pt x="43" y="161"/>
                  </a:lnTo>
                  <a:lnTo>
                    <a:pt x="46" y="163"/>
                  </a:lnTo>
                  <a:lnTo>
                    <a:pt x="49" y="164"/>
                  </a:lnTo>
                  <a:lnTo>
                    <a:pt x="54" y="164"/>
                  </a:lnTo>
                  <a:lnTo>
                    <a:pt x="57" y="164"/>
                  </a:lnTo>
                  <a:lnTo>
                    <a:pt x="64" y="16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58"/>
            <p:cNvSpPr>
              <a:spLocks/>
            </p:cNvSpPr>
            <p:nvPr/>
          </p:nvSpPr>
          <p:spPr bwMode="auto">
            <a:xfrm>
              <a:off x="5145905" y="5972020"/>
              <a:ext cx="109061" cy="138805"/>
            </a:xfrm>
            <a:custGeom>
              <a:avLst/>
              <a:gdLst>
                <a:gd name="T0" fmla="*/ 90 w 110"/>
                <a:gd name="T1" fmla="*/ 135 h 139"/>
                <a:gd name="T2" fmla="*/ 90 w 110"/>
                <a:gd name="T3" fmla="*/ 116 h 139"/>
                <a:gd name="T4" fmla="*/ 82 w 110"/>
                <a:gd name="T5" fmla="*/ 126 h 139"/>
                <a:gd name="T6" fmla="*/ 59 w 110"/>
                <a:gd name="T7" fmla="*/ 139 h 139"/>
                <a:gd name="T8" fmla="*/ 47 w 110"/>
                <a:gd name="T9" fmla="*/ 139 h 139"/>
                <a:gd name="T10" fmla="*/ 35 w 110"/>
                <a:gd name="T11" fmla="*/ 139 h 139"/>
                <a:gd name="T12" fmla="*/ 24 w 110"/>
                <a:gd name="T13" fmla="*/ 134 h 139"/>
                <a:gd name="T14" fmla="*/ 15 w 110"/>
                <a:gd name="T15" fmla="*/ 129 h 139"/>
                <a:gd name="T16" fmla="*/ 8 w 110"/>
                <a:gd name="T17" fmla="*/ 123 h 139"/>
                <a:gd name="T18" fmla="*/ 3 w 110"/>
                <a:gd name="T19" fmla="*/ 115 h 139"/>
                <a:gd name="T20" fmla="*/ 2 w 110"/>
                <a:gd name="T21" fmla="*/ 105 h 139"/>
                <a:gd name="T22" fmla="*/ 0 w 110"/>
                <a:gd name="T23" fmla="*/ 97 h 139"/>
                <a:gd name="T24" fmla="*/ 0 w 110"/>
                <a:gd name="T25" fmla="*/ 84 h 139"/>
                <a:gd name="T26" fmla="*/ 0 w 110"/>
                <a:gd name="T27" fmla="*/ 0 h 139"/>
                <a:gd name="T28" fmla="*/ 23 w 110"/>
                <a:gd name="T29" fmla="*/ 0 h 139"/>
                <a:gd name="T30" fmla="*/ 23 w 110"/>
                <a:gd name="T31" fmla="*/ 75 h 139"/>
                <a:gd name="T32" fmla="*/ 24 w 110"/>
                <a:gd name="T33" fmla="*/ 91 h 139"/>
                <a:gd name="T34" fmla="*/ 24 w 110"/>
                <a:gd name="T35" fmla="*/ 100 h 139"/>
                <a:gd name="T36" fmla="*/ 27 w 110"/>
                <a:gd name="T37" fmla="*/ 108 h 139"/>
                <a:gd name="T38" fmla="*/ 34 w 110"/>
                <a:gd name="T39" fmla="*/ 115 h 139"/>
                <a:gd name="T40" fmla="*/ 42 w 110"/>
                <a:gd name="T41" fmla="*/ 118 h 139"/>
                <a:gd name="T42" fmla="*/ 51 w 110"/>
                <a:gd name="T43" fmla="*/ 119 h 139"/>
                <a:gd name="T44" fmla="*/ 61 w 110"/>
                <a:gd name="T45" fmla="*/ 118 h 139"/>
                <a:gd name="T46" fmla="*/ 70 w 110"/>
                <a:gd name="T47" fmla="*/ 113 h 139"/>
                <a:gd name="T48" fmla="*/ 78 w 110"/>
                <a:gd name="T49" fmla="*/ 108 h 139"/>
                <a:gd name="T50" fmla="*/ 83 w 110"/>
                <a:gd name="T51" fmla="*/ 99 h 139"/>
                <a:gd name="T52" fmla="*/ 86 w 110"/>
                <a:gd name="T53" fmla="*/ 89 h 139"/>
                <a:gd name="T54" fmla="*/ 88 w 110"/>
                <a:gd name="T55" fmla="*/ 73 h 139"/>
                <a:gd name="T56" fmla="*/ 88 w 110"/>
                <a:gd name="T57" fmla="*/ 0 h 139"/>
                <a:gd name="T58" fmla="*/ 110 w 110"/>
                <a:gd name="T59" fmla="*/ 0 h 139"/>
                <a:gd name="T60" fmla="*/ 110 w 110"/>
                <a:gd name="T61" fmla="*/ 135 h 139"/>
                <a:gd name="T62" fmla="*/ 90 w 110"/>
                <a:gd name="T63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0" h="139">
                  <a:moveTo>
                    <a:pt x="90" y="135"/>
                  </a:moveTo>
                  <a:lnTo>
                    <a:pt x="90" y="116"/>
                  </a:lnTo>
                  <a:lnTo>
                    <a:pt x="82" y="126"/>
                  </a:lnTo>
                  <a:lnTo>
                    <a:pt x="59" y="139"/>
                  </a:lnTo>
                  <a:lnTo>
                    <a:pt x="47" y="139"/>
                  </a:lnTo>
                  <a:lnTo>
                    <a:pt x="35" y="139"/>
                  </a:lnTo>
                  <a:lnTo>
                    <a:pt x="24" y="134"/>
                  </a:lnTo>
                  <a:lnTo>
                    <a:pt x="15" y="129"/>
                  </a:lnTo>
                  <a:lnTo>
                    <a:pt x="8" y="123"/>
                  </a:lnTo>
                  <a:lnTo>
                    <a:pt x="3" y="115"/>
                  </a:lnTo>
                  <a:lnTo>
                    <a:pt x="2" y="105"/>
                  </a:lnTo>
                  <a:lnTo>
                    <a:pt x="0" y="97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23" y="75"/>
                  </a:lnTo>
                  <a:lnTo>
                    <a:pt x="24" y="91"/>
                  </a:lnTo>
                  <a:lnTo>
                    <a:pt x="24" y="100"/>
                  </a:lnTo>
                  <a:lnTo>
                    <a:pt x="27" y="108"/>
                  </a:lnTo>
                  <a:lnTo>
                    <a:pt x="34" y="115"/>
                  </a:lnTo>
                  <a:lnTo>
                    <a:pt x="42" y="118"/>
                  </a:lnTo>
                  <a:lnTo>
                    <a:pt x="51" y="119"/>
                  </a:lnTo>
                  <a:lnTo>
                    <a:pt x="61" y="118"/>
                  </a:lnTo>
                  <a:lnTo>
                    <a:pt x="70" y="113"/>
                  </a:lnTo>
                  <a:lnTo>
                    <a:pt x="78" y="108"/>
                  </a:lnTo>
                  <a:lnTo>
                    <a:pt x="83" y="99"/>
                  </a:lnTo>
                  <a:lnTo>
                    <a:pt x="86" y="89"/>
                  </a:lnTo>
                  <a:lnTo>
                    <a:pt x="88" y="73"/>
                  </a:lnTo>
                  <a:lnTo>
                    <a:pt x="88" y="0"/>
                  </a:lnTo>
                  <a:lnTo>
                    <a:pt x="110" y="0"/>
                  </a:lnTo>
                  <a:lnTo>
                    <a:pt x="110" y="135"/>
                  </a:lnTo>
                  <a:lnTo>
                    <a:pt x="90" y="135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9"/>
            <p:cNvSpPr>
              <a:spLocks/>
            </p:cNvSpPr>
            <p:nvPr/>
          </p:nvSpPr>
          <p:spPr bwMode="auto">
            <a:xfrm>
              <a:off x="5290659" y="5970037"/>
              <a:ext cx="73368" cy="136822"/>
            </a:xfrm>
            <a:custGeom>
              <a:avLst/>
              <a:gdLst>
                <a:gd name="T0" fmla="*/ 0 w 74"/>
                <a:gd name="T1" fmla="*/ 139 h 139"/>
                <a:gd name="T2" fmla="*/ 0 w 74"/>
                <a:gd name="T3" fmla="*/ 4 h 139"/>
                <a:gd name="T4" fmla="*/ 21 w 74"/>
                <a:gd name="T5" fmla="*/ 4 h 139"/>
                <a:gd name="T6" fmla="*/ 21 w 74"/>
                <a:gd name="T7" fmla="*/ 24 h 139"/>
                <a:gd name="T8" fmla="*/ 29 w 74"/>
                <a:gd name="T9" fmla="*/ 12 h 139"/>
                <a:gd name="T10" fmla="*/ 35 w 74"/>
                <a:gd name="T11" fmla="*/ 5 h 139"/>
                <a:gd name="T12" fmla="*/ 42 w 74"/>
                <a:gd name="T13" fmla="*/ 0 h 139"/>
                <a:gd name="T14" fmla="*/ 50 w 74"/>
                <a:gd name="T15" fmla="*/ 0 h 139"/>
                <a:gd name="T16" fmla="*/ 63 w 74"/>
                <a:gd name="T17" fmla="*/ 2 h 139"/>
                <a:gd name="T18" fmla="*/ 74 w 74"/>
                <a:gd name="T19" fmla="*/ 8 h 139"/>
                <a:gd name="T20" fmla="*/ 66 w 74"/>
                <a:gd name="T21" fmla="*/ 29 h 139"/>
                <a:gd name="T22" fmla="*/ 58 w 74"/>
                <a:gd name="T23" fmla="*/ 24 h 139"/>
                <a:gd name="T24" fmla="*/ 50 w 74"/>
                <a:gd name="T25" fmla="*/ 24 h 139"/>
                <a:gd name="T26" fmla="*/ 42 w 74"/>
                <a:gd name="T27" fmla="*/ 24 h 139"/>
                <a:gd name="T28" fmla="*/ 35 w 74"/>
                <a:gd name="T29" fmla="*/ 29 h 139"/>
                <a:gd name="T30" fmla="*/ 31 w 74"/>
                <a:gd name="T31" fmla="*/ 34 h 139"/>
                <a:gd name="T32" fmla="*/ 27 w 74"/>
                <a:gd name="T33" fmla="*/ 42 h 139"/>
                <a:gd name="T34" fmla="*/ 24 w 74"/>
                <a:gd name="T35" fmla="*/ 55 h 139"/>
                <a:gd name="T36" fmla="*/ 23 w 74"/>
                <a:gd name="T37" fmla="*/ 69 h 139"/>
                <a:gd name="T38" fmla="*/ 23 w 74"/>
                <a:gd name="T39" fmla="*/ 139 h 139"/>
                <a:gd name="T40" fmla="*/ 0 w 74"/>
                <a:gd name="T41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4" h="139">
                  <a:moveTo>
                    <a:pt x="0" y="139"/>
                  </a:moveTo>
                  <a:lnTo>
                    <a:pt x="0" y="4"/>
                  </a:lnTo>
                  <a:lnTo>
                    <a:pt x="21" y="4"/>
                  </a:lnTo>
                  <a:lnTo>
                    <a:pt x="21" y="24"/>
                  </a:lnTo>
                  <a:lnTo>
                    <a:pt x="29" y="12"/>
                  </a:lnTo>
                  <a:lnTo>
                    <a:pt x="35" y="5"/>
                  </a:lnTo>
                  <a:lnTo>
                    <a:pt x="42" y="0"/>
                  </a:lnTo>
                  <a:lnTo>
                    <a:pt x="50" y="0"/>
                  </a:lnTo>
                  <a:lnTo>
                    <a:pt x="63" y="2"/>
                  </a:lnTo>
                  <a:lnTo>
                    <a:pt x="74" y="8"/>
                  </a:lnTo>
                  <a:lnTo>
                    <a:pt x="66" y="29"/>
                  </a:lnTo>
                  <a:lnTo>
                    <a:pt x="58" y="24"/>
                  </a:lnTo>
                  <a:lnTo>
                    <a:pt x="50" y="24"/>
                  </a:lnTo>
                  <a:lnTo>
                    <a:pt x="42" y="24"/>
                  </a:lnTo>
                  <a:lnTo>
                    <a:pt x="35" y="29"/>
                  </a:lnTo>
                  <a:lnTo>
                    <a:pt x="31" y="34"/>
                  </a:lnTo>
                  <a:lnTo>
                    <a:pt x="27" y="42"/>
                  </a:lnTo>
                  <a:lnTo>
                    <a:pt x="24" y="55"/>
                  </a:lnTo>
                  <a:lnTo>
                    <a:pt x="23" y="69"/>
                  </a:lnTo>
                  <a:lnTo>
                    <a:pt x="23" y="139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60"/>
            <p:cNvSpPr>
              <a:spLocks noEditPoints="1"/>
            </p:cNvSpPr>
            <p:nvPr/>
          </p:nvSpPr>
          <p:spPr bwMode="auto">
            <a:xfrm>
              <a:off x="5369976" y="5970037"/>
              <a:ext cx="124924" cy="140788"/>
            </a:xfrm>
            <a:custGeom>
              <a:avLst/>
              <a:gdLst>
                <a:gd name="T0" fmla="*/ 101 w 126"/>
                <a:gd name="T1" fmla="*/ 96 h 143"/>
                <a:gd name="T2" fmla="*/ 125 w 126"/>
                <a:gd name="T3" fmla="*/ 100 h 143"/>
                <a:gd name="T4" fmla="*/ 118 w 126"/>
                <a:gd name="T5" fmla="*/ 119 h 143"/>
                <a:gd name="T6" fmla="*/ 104 w 126"/>
                <a:gd name="T7" fmla="*/ 131 h 143"/>
                <a:gd name="T8" fmla="*/ 88 w 126"/>
                <a:gd name="T9" fmla="*/ 141 h 143"/>
                <a:gd name="T10" fmla="*/ 66 w 126"/>
                <a:gd name="T11" fmla="*/ 143 h 143"/>
                <a:gd name="T12" fmla="*/ 51 w 126"/>
                <a:gd name="T13" fmla="*/ 143 h 143"/>
                <a:gd name="T14" fmla="*/ 27 w 126"/>
                <a:gd name="T15" fmla="*/ 133 h 143"/>
                <a:gd name="T16" fmla="*/ 18 w 126"/>
                <a:gd name="T17" fmla="*/ 125 h 143"/>
                <a:gd name="T18" fmla="*/ 10 w 126"/>
                <a:gd name="T19" fmla="*/ 116 h 143"/>
                <a:gd name="T20" fmla="*/ 0 w 126"/>
                <a:gd name="T21" fmla="*/ 88 h 143"/>
                <a:gd name="T22" fmla="*/ 0 w 126"/>
                <a:gd name="T23" fmla="*/ 72 h 143"/>
                <a:gd name="T24" fmla="*/ 0 w 126"/>
                <a:gd name="T25" fmla="*/ 56 h 143"/>
                <a:gd name="T26" fmla="*/ 10 w 126"/>
                <a:gd name="T27" fmla="*/ 29 h 143"/>
                <a:gd name="T28" fmla="*/ 18 w 126"/>
                <a:gd name="T29" fmla="*/ 20 h 143"/>
                <a:gd name="T30" fmla="*/ 27 w 126"/>
                <a:gd name="T31" fmla="*/ 10 h 143"/>
                <a:gd name="T32" fmla="*/ 50 w 126"/>
                <a:gd name="T33" fmla="*/ 0 h 143"/>
                <a:gd name="T34" fmla="*/ 64 w 126"/>
                <a:gd name="T35" fmla="*/ 0 h 143"/>
                <a:gd name="T36" fmla="*/ 77 w 126"/>
                <a:gd name="T37" fmla="*/ 0 h 143"/>
                <a:gd name="T38" fmla="*/ 99 w 126"/>
                <a:gd name="T39" fmla="*/ 10 h 143"/>
                <a:gd name="T40" fmla="*/ 109 w 126"/>
                <a:gd name="T41" fmla="*/ 20 h 143"/>
                <a:gd name="T42" fmla="*/ 117 w 126"/>
                <a:gd name="T43" fmla="*/ 29 h 143"/>
                <a:gd name="T44" fmla="*/ 125 w 126"/>
                <a:gd name="T45" fmla="*/ 55 h 143"/>
                <a:gd name="T46" fmla="*/ 126 w 126"/>
                <a:gd name="T47" fmla="*/ 71 h 143"/>
                <a:gd name="T48" fmla="*/ 126 w 126"/>
                <a:gd name="T49" fmla="*/ 74 h 143"/>
                <a:gd name="T50" fmla="*/ 126 w 126"/>
                <a:gd name="T51" fmla="*/ 77 h 143"/>
                <a:gd name="T52" fmla="*/ 24 w 126"/>
                <a:gd name="T53" fmla="*/ 77 h 143"/>
                <a:gd name="T54" fmla="*/ 27 w 126"/>
                <a:gd name="T55" fmla="*/ 98 h 143"/>
                <a:gd name="T56" fmla="*/ 37 w 126"/>
                <a:gd name="T57" fmla="*/ 112 h 143"/>
                <a:gd name="T58" fmla="*/ 50 w 126"/>
                <a:gd name="T59" fmla="*/ 122 h 143"/>
                <a:gd name="T60" fmla="*/ 66 w 126"/>
                <a:gd name="T61" fmla="*/ 123 h 143"/>
                <a:gd name="T62" fmla="*/ 77 w 126"/>
                <a:gd name="T63" fmla="*/ 123 h 143"/>
                <a:gd name="T64" fmla="*/ 86 w 126"/>
                <a:gd name="T65" fmla="*/ 117 h 143"/>
                <a:gd name="T66" fmla="*/ 96 w 126"/>
                <a:gd name="T67" fmla="*/ 109 h 143"/>
                <a:gd name="T68" fmla="*/ 101 w 126"/>
                <a:gd name="T69" fmla="*/ 96 h 143"/>
                <a:gd name="T70" fmla="*/ 26 w 126"/>
                <a:gd name="T71" fmla="*/ 58 h 143"/>
                <a:gd name="T72" fmla="*/ 101 w 126"/>
                <a:gd name="T73" fmla="*/ 58 h 143"/>
                <a:gd name="T74" fmla="*/ 99 w 126"/>
                <a:gd name="T75" fmla="*/ 42 h 143"/>
                <a:gd name="T76" fmla="*/ 93 w 126"/>
                <a:gd name="T77" fmla="*/ 32 h 143"/>
                <a:gd name="T78" fmla="*/ 80 w 126"/>
                <a:gd name="T79" fmla="*/ 21 h 143"/>
                <a:gd name="T80" fmla="*/ 64 w 126"/>
                <a:gd name="T81" fmla="*/ 20 h 143"/>
                <a:gd name="T82" fmla="*/ 50 w 126"/>
                <a:gd name="T83" fmla="*/ 21 h 143"/>
                <a:gd name="T84" fmla="*/ 37 w 126"/>
                <a:gd name="T85" fmla="*/ 29 h 143"/>
                <a:gd name="T86" fmla="*/ 27 w 126"/>
                <a:gd name="T87" fmla="*/ 42 h 143"/>
                <a:gd name="T88" fmla="*/ 26 w 126"/>
                <a:gd name="T89" fmla="*/ 5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6" h="143">
                  <a:moveTo>
                    <a:pt x="101" y="96"/>
                  </a:moveTo>
                  <a:lnTo>
                    <a:pt x="125" y="100"/>
                  </a:lnTo>
                  <a:lnTo>
                    <a:pt x="118" y="119"/>
                  </a:lnTo>
                  <a:lnTo>
                    <a:pt x="104" y="131"/>
                  </a:lnTo>
                  <a:lnTo>
                    <a:pt x="88" y="141"/>
                  </a:lnTo>
                  <a:lnTo>
                    <a:pt x="66" y="143"/>
                  </a:lnTo>
                  <a:lnTo>
                    <a:pt x="51" y="143"/>
                  </a:lnTo>
                  <a:lnTo>
                    <a:pt x="27" y="133"/>
                  </a:lnTo>
                  <a:lnTo>
                    <a:pt x="18" y="125"/>
                  </a:lnTo>
                  <a:lnTo>
                    <a:pt x="10" y="116"/>
                  </a:lnTo>
                  <a:lnTo>
                    <a:pt x="0" y="88"/>
                  </a:lnTo>
                  <a:lnTo>
                    <a:pt x="0" y="72"/>
                  </a:lnTo>
                  <a:lnTo>
                    <a:pt x="0" y="56"/>
                  </a:lnTo>
                  <a:lnTo>
                    <a:pt x="10" y="29"/>
                  </a:lnTo>
                  <a:lnTo>
                    <a:pt x="18" y="20"/>
                  </a:lnTo>
                  <a:lnTo>
                    <a:pt x="27" y="10"/>
                  </a:lnTo>
                  <a:lnTo>
                    <a:pt x="50" y="0"/>
                  </a:lnTo>
                  <a:lnTo>
                    <a:pt x="64" y="0"/>
                  </a:lnTo>
                  <a:lnTo>
                    <a:pt x="77" y="0"/>
                  </a:lnTo>
                  <a:lnTo>
                    <a:pt x="99" y="10"/>
                  </a:lnTo>
                  <a:lnTo>
                    <a:pt x="109" y="20"/>
                  </a:lnTo>
                  <a:lnTo>
                    <a:pt x="117" y="29"/>
                  </a:lnTo>
                  <a:lnTo>
                    <a:pt x="125" y="55"/>
                  </a:lnTo>
                  <a:lnTo>
                    <a:pt x="126" y="71"/>
                  </a:lnTo>
                  <a:lnTo>
                    <a:pt x="126" y="74"/>
                  </a:lnTo>
                  <a:lnTo>
                    <a:pt x="126" y="77"/>
                  </a:lnTo>
                  <a:lnTo>
                    <a:pt x="24" y="77"/>
                  </a:lnTo>
                  <a:lnTo>
                    <a:pt x="27" y="98"/>
                  </a:lnTo>
                  <a:lnTo>
                    <a:pt x="37" y="112"/>
                  </a:lnTo>
                  <a:lnTo>
                    <a:pt x="50" y="122"/>
                  </a:lnTo>
                  <a:lnTo>
                    <a:pt x="66" y="123"/>
                  </a:lnTo>
                  <a:lnTo>
                    <a:pt x="77" y="123"/>
                  </a:lnTo>
                  <a:lnTo>
                    <a:pt x="86" y="117"/>
                  </a:lnTo>
                  <a:lnTo>
                    <a:pt x="96" y="109"/>
                  </a:lnTo>
                  <a:lnTo>
                    <a:pt x="101" y="96"/>
                  </a:lnTo>
                  <a:close/>
                  <a:moveTo>
                    <a:pt x="26" y="58"/>
                  </a:moveTo>
                  <a:lnTo>
                    <a:pt x="101" y="58"/>
                  </a:lnTo>
                  <a:lnTo>
                    <a:pt x="99" y="42"/>
                  </a:lnTo>
                  <a:lnTo>
                    <a:pt x="93" y="32"/>
                  </a:lnTo>
                  <a:lnTo>
                    <a:pt x="80" y="21"/>
                  </a:lnTo>
                  <a:lnTo>
                    <a:pt x="64" y="20"/>
                  </a:lnTo>
                  <a:lnTo>
                    <a:pt x="50" y="21"/>
                  </a:lnTo>
                  <a:lnTo>
                    <a:pt x="37" y="29"/>
                  </a:lnTo>
                  <a:lnTo>
                    <a:pt x="27" y="42"/>
                  </a:lnTo>
                  <a:lnTo>
                    <a:pt x="26" y="5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61"/>
            <p:cNvSpPr>
              <a:spLocks/>
            </p:cNvSpPr>
            <p:nvPr/>
          </p:nvSpPr>
          <p:spPr bwMode="auto">
            <a:xfrm>
              <a:off x="5594046" y="5916498"/>
              <a:ext cx="61471" cy="245883"/>
            </a:xfrm>
            <a:custGeom>
              <a:avLst/>
              <a:gdLst>
                <a:gd name="T0" fmla="*/ 46 w 62"/>
                <a:gd name="T1" fmla="*/ 247 h 247"/>
                <a:gd name="T2" fmla="*/ 28 w 62"/>
                <a:gd name="T3" fmla="*/ 222 h 247"/>
                <a:gd name="T4" fmla="*/ 14 w 62"/>
                <a:gd name="T5" fmla="*/ 191 h 247"/>
                <a:gd name="T6" fmla="*/ 3 w 62"/>
                <a:gd name="T7" fmla="*/ 158 h 247"/>
                <a:gd name="T8" fmla="*/ 0 w 62"/>
                <a:gd name="T9" fmla="*/ 124 h 247"/>
                <a:gd name="T10" fmla="*/ 1 w 62"/>
                <a:gd name="T11" fmla="*/ 94 h 247"/>
                <a:gd name="T12" fmla="*/ 11 w 62"/>
                <a:gd name="T13" fmla="*/ 65 h 247"/>
                <a:gd name="T14" fmla="*/ 24 w 62"/>
                <a:gd name="T15" fmla="*/ 33 h 247"/>
                <a:gd name="T16" fmla="*/ 46 w 62"/>
                <a:gd name="T17" fmla="*/ 0 h 247"/>
                <a:gd name="T18" fmla="*/ 62 w 62"/>
                <a:gd name="T19" fmla="*/ 0 h 247"/>
                <a:gd name="T20" fmla="*/ 49 w 62"/>
                <a:gd name="T21" fmla="*/ 24 h 247"/>
                <a:gd name="T22" fmla="*/ 41 w 62"/>
                <a:gd name="T23" fmla="*/ 38 h 247"/>
                <a:gd name="T24" fmla="*/ 35 w 62"/>
                <a:gd name="T25" fmla="*/ 56 h 247"/>
                <a:gd name="T26" fmla="*/ 30 w 62"/>
                <a:gd name="T27" fmla="*/ 75 h 247"/>
                <a:gd name="T28" fmla="*/ 25 w 62"/>
                <a:gd name="T29" fmla="*/ 99 h 247"/>
                <a:gd name="T30" fmla="*/ 24 w 62"/>
                <a:gd name="T31" fmla="*/ 124 h 247"/>
                <a:gd name="T32" fmla="*/ 25 w 62"/>
                <a:gd name="T33" fmla="*/ 155 h 247"/>
                <a:gd name="T34" fmla="*/ 44 w 62"/>
                <a:gd name="T35" fmla="*/ 217 h 247"/>
                <a:gd name="T36" fmla="*/ 62 w 62"/>
                <a:gd name="T37" fmla="*/ 247 h 247"/>
                <a:gd name="T38" fmla="*/ 46 w 62"/>
                <a:gd name="T3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247">
                  <a:moveTo>
                    <a:pt x="46" y="247"/>
                  </a:moveTo>
                  <a:lnTo>
                    <a:pt x="28" y="222"/>
                  </a:lnTo>
                  <a:lnTo>
                    <a:pt x="14" y="191"/>
                  </a:lnTo>
                  <a:lnTo>
                    <a:pt x="3" y="158"/>
                  </a:lnTo>
                  <a:lnTo>
                    <a:pt x="0" y="124"/>
                  </a:lnTo>
                  <a:lnTo>
                    <a:pt x="1" y="94"/>
                  </a:lnTo>
                  <a:lnTo>
                    <a:pt x="11" y="65"/>
                  </a:lnTo>
                  <a:lnTo>
                    <a:pt x="24" y="33"/>
                  </a:lnTo>
                  <a:lnTo>
                    <a:pt x="46" y="0"/>
                  </a:lnTo>
                  <a:lnTo>
                    <a:pt x="62" y="0"/>
                  </a:lnTo>
                  <a:lnTo>
                    <a:pt x="49" y="24"/>
                  </a:lnTo>
                  <a:lnTo>
                    <a:pt x="41" y="38"/>
                  </a:lnTo>
                  <a:lnTo>
                    <a:pt x="35" y="56"/>
                  </a:lnTo>
                  <a:lnTo>
                    <a:pt x="30" y="75"/>
                  </a:lnTo>
                  <a:lnTo>
                    <a:pt x="25" y="99"/>
                  </a:lnTo>
                  <a:lnTo>
                    <a:pt x="24" y="124"/>
                  </a:lnTo>
                  <a:lnTo>
                    <a:pt x="25" y="155"/>
                  </a:lnTo>
                  <a:lnTo>
                    <a:pt x="44" y="217"/>
                  </a:lnTo>
                  <a:lnTo>
                    <a:pt x="62" y="247"/>
                  </a:lnTo>
                  <a:lnTo>
                    <a:pt x="46" y="24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2"/>
            <p:cNvSpPr>
              <a:spLocks noEditPoints="1"/>
            </p:cNvSpPr>
            <p:nvPr/>
          </p:nvSpPr>
          <p:spPr bwMode="auto">
            <a:xfrm>
              <a:off x="5683278" y="5916498"/>
              <a:ext cx="69402" cy="71385"/>
            </a:xfrm>
            <a:custGeom>
              <a:avLst/>
              <a:gdLst>
                <a:gd name="T0" fmla="*/ 0 w 70"/>
                <a:gd name="T1" fmla="*/ 36 h 72"/>
                <a:gd name="T2" fmla="*/ 2 w 70"/>
                <a:gd name="T3" fmla="*/ 22 h 72"/>
                <a:gd name="T4" fmla="*/ 10 w 70"/>
                <a:gd name="T5" fmla="*/ 11 h 72"/>
                <a:gd name="T6" fmla="*/ 21 w 70"/>
                <a:gd name="T7" fmla="*/ 1 h 72"/>
                <a:gd name="T8" fmla="*/ 35 w 70"/>
                <a:gd name="T9" fmla="*/ 0 h 72"/>
                <a:gd name="T10" fmla="*/ 50 w 70"/>
                <a:gd name="T11" fmla="*/ 1 h 72"/>
                <a:gd name="T12" fmla="*/ 61 w 70"/>
                <a:gd name="T13" fmla="*/ 11 h 72"/>
                <a:gd name="T14" fmla="*/ 69 w 70"/>
                <a:gd name="T15" fmla="*/ 22 h 72"/>
                <a:gd name="T16" fmla="*/ 70 w 70"/>
                <a:gd name="T17" fmla="*/ 36 h 72"/>
                <a:gd name="T18" fmla="*/ 69 w 70"/>
                <a:gd name="T19" fmla="*/ 49 h 72"/>
                <a:gd name="T20" fmla="*/ 61 w 70"/>
                <a:gd name="T21" fmla="*/ 60 h 72"/>
                <a:gd name="T22" fmla="*/ 50 w 70"/>
                <a:gd name="T23" fmla="*/ 70 h 72"/>
                <a:gd name="T24" fmla="*/ 35 w 70"/>
                <a:gd name="T25" fmla="*/ 72 h 72"/>
                <a:gd name="T26" fmla="*/ 21 w 70"/>
                <a:gd name="T27" fmla="*/ 70 h 72"/>
                <a:gd name="T28" fmla="*/ 10 w 70"/>
                <a:gd name="T29" fmla="*/ 60 h 72"/>
                <a:gd name="T30" fmla="*/ 2 w 70"/>
                <a:gd name="T31" fmla="*/ 49 h 72"/>
                <a:gd name="T32" fmla="*/ 0 w 70"/>
                <a:gd name="T33" fmla="*/ 36 h 72"/>
                <a:gd name="T34" fmla="*/ 13 w 70"/>
                <a:gd name="T35" fmla="*/ 36 h 72"/>
                <a:gd name="T36" fmla="*/ 14 w 70"/>
                <a:gd name="T37" fmla="*/ 44 h 72"/>
                <a:gd name="T38" fmla="*/ 19 w 70"/>
                <a:gd name="T39" fmla="*/ 51 h 72"/>
                <a:gd name="T40" fmla="*/ 27 w 70"/>
                <a:gd name="T41" fmla="*/ 57 h 72"/>
                <a:gd name="T42" fmla="*/ 35 w 70"/>
                <a:gd name="T43" fmla="*/ 57 h 72"/>
                <a:gd name="T44" fmla="*/ 43 w 70"/>
                <a:gd name="T45" fmla="*/ 57 h 72"/>
                <a:gd name="T46" fmla="*/ 51 w 70"/>
                <a:gd name="T47" fmla="*/ 51 h 72"/>
                <a:gd name="T48" fmla="*/ 56 w 70"/>
                <a:gd name="T49" fmla="*/ 44 h 72"/>
                <a:gd name="T50" fmla="*/ 58 w 70"/>
                <a:gd name="T51" fmla="*/ 36 h 72"/>
                <a:gd name="T52" fmla="*/ 56 w 70"/>
                <a:gd name="T53" fmla="*/ 27 h 72"/>
                <a:gd name="T54" fmla="*/ 51 w 70"/>
                <a:gd name="T55" fmla="*/ 20 h 72"/>
                <a:gd name="T56" fmla="*/ 43 w 70"/>
                <a:gd name="T57" fmla="*/ 16 h 72"/>
                <a:gd name="T58" fmla="*/ 35 w 70"/>
                <a:gd name="T59" fmla="*/ 14 h 72"/>
                <a:gd name="T60" fmla="*/ 27 w 70"/>
                <a:gd name="T61" fmla="*/ 16 h 72"/>
                <a:gd name="T62" fmla="*/ 19 w 70"/>
                <a:gd name="T63" fmla="*/ 20 h 72"/>
                <a:gd name="T64" fmla="*/ 14 w 70"/>
                <a:gd name="T65" fmla="*/ 27 h 72"/>
                <a:gd name="T66" fmla="*/ 13 w 70"/>
                <a:gd name="T67" fmla="*/ 3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72">
                  <a:moveTo>
                    <a:pt x="0" y="36"/>
                  </a:moveTo>
                  <a:lnTo>
                    <a:pt x="2" y="22"/>
                  </a:lnTo>
                  <a:lnTo>
                    <a:pt x="10" y="11"/>
                  </a:lnTo>
                  <a:lnTo>
                    <a:pt x="21" y="1"/>
                  </a:lnTo>
                  <a:lnTo>
                    <a:pt x="35" y="0"/>
                  </a:lnTo>
                  <a:lnTo>
                    <a:pt x="50" y="1"/>
                  </a:lnTo>
                  <a:lnTo>
                    <a:pt x="61" y="11"/>
                  </a:lnTo>
                  <a:lnTo>
                    <a:pt x="69" y="22"/>
                  </a:lnTo>
                  <a:lnTo>
                    <a:pt x="70" y="36"/>
                  </a:lnTo>
                  <a:lnTo>
                    <a:pt x="69" y="49"/>
                  </a:lnTo>
                  <a:lnTo>
                    <a:pt x="61" y="60"/>
                  </a:lnTo>
                  <a:lnTo>
                    <a:pt x="50" y="70"/>
                  </a:lnTo>
                  <a:lnTo>
                    <a:pt x="35" y="72"/>
                  </a:lnTo>
                  <a:lnTo>
                    <a:pt x="21" y="70"/>
                  </a:lnTo>
                  <a:lnTo>
                    <a:pt x="10" y="60"/>
                  </a:lnTo>
                  <a:lnTo>
                    <a:pt x="2" y="49"/>
                  </a:lnTo>
                  <a:lnTo>
                    <a:pt x="0" y="36"/>
                  </a:lnTo>
                  <a:close/>
                  <a:moveTo>
                    <a:pt x="13" y="36"/>
                  </a:moveTo>
                  <a:lnTo>
                    <a:pt x="14" y="44"/>
                  </a:lnTo>
                  <a:lnTo>
                    <a:pt x="19" y="51"/>
                  </a:lnTo>
                  <a:lnTo>
                    <a:pt x="27" y="57"/>
                  </a:lnTo>
                  <a:lnTo>
                    <a:pt x="35" y="57"/>
                  </a:lnTo>
                  <a:lnTo>
                    <a:pt x="43" y="57"/>
                  </a:lnTo>
                  <a:lnTo>
                    <a:pt x="51" y="51"/>
                  </a:lnTo>
                  <a:lnTo>
                    <a:pt x="56" y="44"/>
                  </a:lnTo>
                  <a:lnTo>
                    <a:pt x="58" y="36"/>
                  </a:lnTo>
                  <a:lnTo>
                    <a:pt x="56" y="27"/>
                  </a:lnTo>
                  <a:lnTo>
                    <a:pt x="51" y="20"/>
                  </a:lnTo>
                  <a:lnTo>
                    <a:pt x="43" y="16"/>
                  </a:lnTo>
                  <a:lnTo>
                    <a:pt x="35" y="14"/>
                  </a:lnTo>
                  <a:lnTo>
                    <a:pt x="27" y="16"/>
                  </a:lnTo>
                  <a:lnTo>
                    <a:pt x="19" y="20"/>
                  </a:lnTo>
                  <a:lnTo>
                    <a:pt x="14" y="27"/>
                  </a:lnTo>
                  <a:lnTo>
                    <a:pt x="13" y="3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63"/>
            <p:cNvSpPr>
              <a:spLocks/>
            </p:cNvSpPr>
            <p:nvPr/>
          </p:nvSpPr>
          <p:spPr bwMode="auto">
            <a:xfrm>
              <a:off x="5782424" y="5916498"/>
              <a:ext cx="166566" cy="194327"/>
            </a:xfrm>
            <a:custGeom>
              <a:avLst/>
              <a:gdLst>
                <a:gd name="T0" fmla="*/ 142 w 168"/>
                <a:gd name="T1" fmla="*/ 126 h 195"/>
                <a:gd name="T2" fmla="*/ 168 w 168"/>
                <a:gd name="T3" fmla="*/ 132 h 195"/>
                <a:gd name="T4" fmla="*/ 163 w 168"/>
                <a:gd name="T5" fmla="*/ 147 h 195"/>
                <a:gd name="T6" fmla="*/ 148 w 168"/>
                <a:gd name="T7" fmla="*/ 171 h 195"/>
                <a:gd name="T8" fmla="*/ 139 w 168"/>
                <a:gd name="T9" fmla="*/ 179 h 195"/>
                <a:gd name="T10" fmla="*/ 128 w 168"/>
                <a:gd name="T11" fmla="*/ 187 h 195"/>
                <a:gd name="T12" fmla="*/ 104 w 168"/>
                <a:gd name="T13" fmla="*/ 195 h 195"/>
                <a:gd name="T14" fmla="*/ 89 w 168"/>
                <a:gd name="T15" fmla="*/ 195 h 195"/>
                <a:gd name="T16" fmla="*/ 61 w 168"/>
                <a:gd name="T17" fmla="*/ 193 h 195"/>
                <a:gd name="T18" fmla="*/ 40 w 168"/>
                <a:gd name="T19" fmla="*/ 183 h 195"/>
                <a:gd name="T20" fmla="*/ 22 w 168"/>
                <a:gd name="T21" fmla="*/ 169 h 195"/>
                <a:gd name="T22" fmla="*/ 11 w 168"/>
                <a:gd name="T23" fmla="*/ 147 h 195"/>
                <a:gd name="T24" fmla="*/ 3 w 168"/>
                <a:gd name="T25" fmla="*/ 123 h 195"/>
                <a:gd name="T26" fmla="*/ 0 w 168"/>
                <a:gd name="T27" fmla="*/ 96 h 195"/>
                <a:gd name="T28" fmla="*/ 3 w 168"/>
                <a:gd name="T29" fmla="*/ 68 h 195"/>
                <a:gd name="T30" fmla="*/ 11 w 168"/>
                <a:gd name="T31" fmla="*/ 44 h 195"/>
                <a:gd name="T32" fmla="*/ 25 w 168"/>
                <a:gd name="T33" fmla="*/ 25 h 195"/>
                <a:gd name="T34" fmla="*/ 45 w 168"/>
                <a:gd name="T35" fmla="*/ 11 h 195"/>
                <a:gd name="T36" fmla="*/ 65 w 168"/>
                <a:gd name="T37" fmla="*/ 1 h 195"/>
                <a:gd name="T38" fmla="*/ 89 w 168"/>
                <a:gd name="T39" fmla="*/ 0 h 195"/>
                <a:gd name="T40" fmla="*/ 104 w 168"/>
                <a:gd name="T41" fmla="*/ 1 h 195"/>
                <a:gd name="T42" fmla="*/ 128 w 168"/>
                <a:gd name="T43" fmla="*/ 8 h 195"/>
                <a:gd name="T44" fmla="*/ 137 w 168"/>
                <a:gd name="T45" fmla="*/ 14 h 195"/>
                <a:gd name="T46" fmla="*/ 147 w 168"/>
                <a:gd name="T47" fmla="*/ 22 h 195"/>
                <a:gd name="T48" fmla="*/ 160 w 168"/>
                <a:gd name="T49" fmla="*/ 43 h 195"/>
                <a:gd name="T50" fmla="*/ 164 w 168"/>
                <a:gd name="T51" fmla="*/ 56 h 195"/>
                <a:gd name="T52" fmla="*/ 139 w 168"/>
                <a:gd name="T53" fmla="*/ 60 h 195"/>
                <a:gd name="T54" fmla="*/ 132 w 168"/>
                <a:gd name="T55" fmla="*/ 43 h 195"/>
                <a:gd name="T56" fmla="*/ 121 w 168"/>
                <a:gd name="T57" fmla="*/ 32 h 195"/>
                <a:gd name="T58" fmla="*/ 107 w 168"/>
                <a:gd name="T59" fmla="*/ 24 h 195"/>
                <a:gd name="T60" fmla="*/ 89 w 168"/>
                <a:gd name="T61" fmla="*/ 22 h 195"/>
                <a:gd name="T62" fmla="*/ 68 w 168"/>
                <a:gd name="T63" fmla="*/ 24 h 195"/>
                <a:gd name="T64" fmla="*/ 53 w 168"/>
                <a:gd name="T65" fmla="*/ 32 h 195"/>
                <a:gd name="T66" fmla="*/ 40 w 168"/>
                <a:gd name="T67" fmla="*/ 43 h 195"/>
                <a:gd name="T68" fmla="*/ 32 w 168"/>
                <a:gd name="T69" fmla="*/ 60 h 195"/>
                <a:gd name="T70" fmla="*/ 27 w 168"/>
                <a:gd name="T71" fmla="*/ 78 h 195"/>
                <a:gd name="T72" fmla="*/ 27 w 168"/>
                <a:gd name="T73" fmla="*/ 96 h 195"/>
                <a:gd name="T74" fmla="*/ 27 w 168"/>
                <a:gd name="T75" fmla="*/ 120 h 195"/>
                <a:gd name="T76" fmla="*/ 33 w 168"/>
                <a:gd name="T77" fmla="*/ 139 h 195"/>
                <a:gd name="T78" fmla="*/ 41 w 168"/>
                <a:gd name="T79" fmla="*/ 155 h 195"/>
                <a:gd name="T80" fmla="*/ 56 w 168"/>
                <a:gd name="T81" fmla="*/ 164 h 195"/>
                <a:gd name="T82" fmla="*/ 70 w 168"/>
                <a:gd name="T83" fmla="*/ 172 h 195"/>
                <a:gd name="T84" fmla="*/ 88 w 168"/>
                <a:gd name="T85" fmla="*/ 174 h 195"/>
                <a:gd name="T86" fmla="*/ 107 w 168"/>
                <a:gd name="T87" fmla="*/ 172 h 195"/>
                <a:gd name="T88" fmla="*/ 123 w 168"/>
                <a:gd name="T89" fmla="*/ 161 h 195"/>
                <a:gd name="T90" fmla="*/ 136 w 168"/>
                <a:gd name="T91" fmla="*/ 148 h 195"/>
                <a:gd name="T92" fmla="*/ 142 w 168"/>
                <a:gd name="T93" fmla="*/ 12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8" h="195">
                  <a:moveTo>
                    <a:pt x="142" y="126"/>
                  </a:moveTo>
                  <a:lnTo>
                    <a:pt x="168" y="132"/>
                  </a:lnTo>
                  <a:lnTo>
                    <a:pt x="163" y="147"/>
                  </a:lnTo>
                  <a:lnTo>
                    <a:pt x="148" y="171"/>
                  </a:lnTo>
                  <a:lnTo>
                    <a:pt x="139" y="179"/>
                  </a:lnTo>
                  <a:lnTo>
                    <a:pt x="128" y="187"/>
                  </a:lnTo>
                  <a:lnTo>
                    <a:pt x="104" y="195"/>
                  </a:lnTo>
                  <a:lnTo>
                    <a:pt x="89" y="195"/>
                  </a:lnTo>
                  <a:lnTo>
                    <a:pt x="61" y="193"/>
                  </a:lnTo>
                  <a:lnTo>
                    <a:pt x="40" y="183"/>
                  </a:lnTo>
                  <a:lnTo>
                    <a:pt x="22" y="169"/>
                  </a:lnTo>
                  <a:lnTo>
                    <a:pt x="11" y="147"/>
                  </a:lnTo>
                  <a:lnTo>
                    <a:pt x="3" y="123"/>
                  </a:lnTo>
                  <a:lnTo>
                    <a:pt x="0" y="96"/>
                  </a:lnTo>
                  <a:lnTo>
                    <a:pt x="3" y="68"/>
                  </a:lnTo>
                  <a:lnTo>
                    <a:pt x="11" y="44"/>
                  </a:lnTo>
                  <a:lnTo>
                    <a:pt x="25" y="25"/>
                  </a:lnTo>
                  <a:lnTo>
                    <a:pt x="45" y="11"/>
                  </a:lnTo>
                  <a:lnTo>
                    <a:pt x="65" y="1"/>
                  </a:lnTo>
                  <a:lnTo>
                    <a:pt x="89" y="0"/>
                  </a:lnTo>
                  <a:lnTo>
                    <a:pt x="104" y="1"/>
                  </a:lnTo>
                  <a:lnTo>
                    <a:pt x="128" y="8"/>
                  </a:lnTo>
                  <a:lnTo>
                    <a:pt x="137" y="14"/>
                  </a:lnTo>
                  <a:lnTo>
                    <a:pt x="147" y="22"/>
                  </a:lnTo>
                  <a:lnTo>
                    <a:pt x="160" y="43"/>
                  </a:lnTo>
                  <a:lnTo>
                    <a:pt x="164" y="56"/>
                  </a:lnTo>
                  <a:lnTo>
                    <a:pt x="139" y="60"/>
                  </a:lnTo>
                  <a:lnTo>
                    <a:pt x="132" y="43"/>
                  </a:lnTo>
                  <a:lnTo>
                    <a:pt x="121" y="32"/>
                  </a:lnTo>
                  <a:lnTo>
                    <a:pt x="107" y="24"/>
                  </a:lnTo>
                  <a:lnTo>
                    <a:pt x="89" y="22"/>
                  </a:lnTo>
                  <a:lnTo>
                    <a:pt x="68" y="24"/>
                  </a:lnTo>
                  <a:lnTo>
                    <a:pt x="53" y="32"/>
                  </a:lnTo>
                  <a:lnTo>
                    <a:pt x="40" y="43"/>
                  </a:lnTo>
                  <a:lnTo>
                    <a:pt x="32" y="60"/>
                  </a:lnTo>
                  <a:lnTo>
                    <a:pt x="27" y="78"/>
                  </a:lnTo>
                  <a:lnTo>
                    <a:pt x="27" y="96"/>
                  </a:lnTo>
                  <a:lnTo>
                    <a:pt x="27" y="120"/>
                  </a:lnTo>
                  <a:lnTo>
                    <a:pt x="33" y="139"/>
                  </a:lnTo>
                  <a:lnTo>
                    <a:pt x="41" y="155"/>
                  </a:lnTo>
                  <a:lnTo>
                    <a:pt x="56" y="164"/>
                  </a:lnTo>
                  <a:lnTo>
                    <a:pt x="70" y="172"/>
                  </a:lnTo>
                  <a:lnTo>
                    <a:pt x="88" y="174"/>
                  </a:lnTo>
                  <a:lnTo>
                    <a:pt x="107" y="172"/>
                  </a:lnTo>
                  <a:lnTo>
                    <a:pt x="123" y="161"/>
                  </a:lnTo>
                  <a:lnTo>
                    <a:pt x="136" y="148"/>
                  </a:lnTo>
                  <a:lnTo>
                    <a:pt x="142" y="12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64"/>
            <p:cNvSpPr>
              <a:spLocks/>
            </p:cNvSpPr>
            <p:nvPr/>
          </p:nvSpPr>
          <p:spPr bwMode="auto">
            <a:xfrm>
              <a:off x="5974767" y="5916498"/>
              <a:ext cx="61471" cy="245883"/>
            </a:xfrm>
            <a:custGeom>
              <a:avLst/>
              <a:gdLst>
                <a:gd name="T0" fmla="*/ 18 w 63"/>
                <a:gd name="T1" fmla="*/ 247 h 247"/>
                <a:gd name="T2" fmla="*/ 0 w 63"/>
                <a:gd name="T3" fmla="*/ 247 h 247"/>
                <a:gd name="T4" fmla="*/ 18 w 63"/>
                <a:gd name="T5" fmla="*/ 217 h 247"/>
                <a:gd name="T6" fmla="*/ 37 w 63"/>
                <a:gd name="T7" fmla="*/ 155 h 247"/>
                <a:gd name="T8" fmla="*/ 39 w 63"/>
                <a:gd name="T9" fmla="*/ 124 h 247"/>
                <a:gd name="T10" fmla="*/ 39 w 63"/>
                <a:gd name="T11" fmla="*/ 100 h 247"/>
                <a:gd name="T12" fmla="*/ 34 w 63"/>
                <a:gd name="T13" fmla="*/ 76 h 247"/>
                <a:gd name="T14" fmla="*/ 29 w 63"/>
                <a:gd name="T15" fmla="*/ 57 h 247"/>
                <a:gd name="T16" fmla="*/ 21 w 63"/>
                <a:gd name="T17" fmla="*/ 38 h 247"/>
                <a:gd name="T18" fmla="*/ 15 w 63"/>
                <a:gd name="T19" fmla="*/ 25 h 247"/>
                <a:gd name="T20" fmla="*/ 0 w 63"/>
                <a:gd name="T21" fmla="*/ 0 h 247"/>
                <a:gd name="T22" fmla="*/ 18 w 63"/>
                <a:gd name="T23" fmla="*/ 0 h 247"/>
                <a:gd name="T24" fmla="*/ 39 w 63"/>
                <a:gd name="T25" fmla="*/ 33 h 247"/>
                <a:gd name="T26" fmla="*/ 53 w 63"/>
                <a:gd name="T27" fmla="*/ 65 h 247"/>
                <a:gd name="T28" fmla="*/ 61 w 63"/>
                <a:gd name="T29" fmla="*/ 94 h 247"/>
                <a:gd name="T30" fmla="*/ 63 w 63"/>
                <a:gd name="T31" fmla="*/ 124 h 247"/>
                <a:gd name="T32" fmla="*/ 61 w 63"/>
                <a:gd name="T33" fmla="*/ 158 h 247"/>
                <a:gd name="T34" fmla="*/ 50 w 63"/>
                <a:gd name="T35" fmla="*/ 191 h 247"/>
                <a:gd name="T36" fmla="*/ 35 w 63"/>
                <a:gd name="T37" fmla="*/ 222 h 247"/>
                <a:gd name="T38" fmla="*/ 18 w 63"/>
                <a:gd name="T39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247">
                  <a:moveTo>
                    <a:pt x="18" y="247"/>
                  </a:moveTo>
                  <a:lnTo>
                    <a:pt x="0" y="247"/>
                  </a:lnTo>
                  <a:lnTo>
                    <a:pt x="18" y="217"/>
                  </a:lnTo>
                  <a:lnTo>
                    <a:pt x="37" y="155"/>
                  </a:lnTo>
                  <a:lnTo>
                    <a:pt x="39" y="124"/>
                  </a:lnTo>
                  <a:lnTo>
                    <a:pt x="39" y="100"/>
                  </a:lnTo>
                  <a:lnTo>
                    <a:pt x="34" y="76"/>
                  </a:lnTo>
                  <a:lnTo>
                    <a:pt x="29" y="57"/>
                  </a:lnTo>
                  <a:lnTo>
                    <a:pt x="21" y="38"/>
                  </a:lnTo>
                  <a:lnTo>
                    <a:pt x="15" y="25"/>
                  </a:lnTo>
                  <a:lnTo>
                    <a:pt x="0" y="0"/>
                  </a:lnTo>
                  <a:lnTo>
                    <a:pt x="18" y="0"/>
                  </a:lnTo>
                  <a:lnTo>
                    <a:pt x="39" y="33"/>
                  </a:lnTo>
                  <a:lnTo>
                    <a:pt x="53" y="65"/>
                  </a:lnTo>
                  <a:lnTo>
                    <a:pt x="61" y="94"/>
                  </a:lnTo>
                  <a:lnTo>
                    <a:pt x="63" y="124"/>
                  </a:lnTo>
                  <a:lnTo>
                    <a:pt x="61" y="158"/>
                  </a:lnTo>
                  <a:lnTo>
                    <a:pt x="50" y="191"/>
                  </a:lnTo>
                  <a:lnTo>
                    <a:pt x="35" y="222"/>
                  </a:lnTo>
                  <a:lnTo>
                    <a:pt x="18" y="24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1" name="Line 65"/>
          <p:cNvSpPr>
            <a:spLocks noChangeShapeType="1"/>
          </p:cNvSpPr>
          <p:nvPr/>
        </p:nvSpPr>
        <p:spPr bwMode="auto">
          <a:xfrm flipV="1">
            <a:off x="1386026" y="1424543"/>
            <a:ext cx="0" cy="3404015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Line 66"/>
          <p:cNvSpPr>
            <a:spLocks noChangeShapeType="1"/>
          </p:cNvSpPr>
          <p:nvPr/>
        </p:nvSpPr>
        <p:spPr bwMode="auto">
          <a:xfrm>
            <a:off x="1386026" y="4828559"/>
            <a:ext cx="63454" cy="0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Line 67"/>
          <p:cNvSpPr>
            <a:spLocks noChangeShapeType="1"/>
          </p:cNvSpPr>
          <p:nvPr/>
        </p:nvSpPr>
        <p:spPr bwMode="auto">
          <a:xfrm>
            <a:off x="1386026" y="4148416"/>
            <a:ext cx="63454" cy="0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Line 68"/>
          <p:cNvSpPr>
            <a:spLocks noChangeShapeType="1"/>
          </p:cNvSpPr>
          <p:nvPr/>
        </p:nvSpPr>
        <p:spPr bwMode="auto">
          <a:xfrm>
            <a:off x="1386026" y="3468273"/>
            <a:ext cx="63454" cy="0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Line 69"/>
          <p:cNvSpPr>
            <a:spLocks noChangeShapeType="1"/>
          </p:cNvSpPr>
          <p:nvPr/>
        </p:nvSpPr>
        <p:spPr bwMode="auto">
          <a:xfrm>
            <a:off x="1386026" y="2790113"/>
            <a:ext cx="63454" cy="0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Line 70"/>
          <p:cNvSpPr>
            <a:spLocks noChangeShapeType="1"/>
          </p:cNvSpPr>
          <p:nvPr/>
        </p:nvSpPr>
        <p:spPr bwMode="auto">
          <a:xfrm>
            <a:off x="1386026" y="2109970"/>
            <a:ext cx="63454" cy="0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Line 71"/>
          <p:cNvSpPr>
            <a:spLocks noChangeShapeType="1"/>
          </p:cNvSpPr>
          <p:nvPr/>
        </p:nvSpPr>
        <p:spPr bwMode="auto">
          <a:xfrm>
            <a:off x="1386026" y="1429827"/>
            <a:ext cx="63454" cy="0"/>
          </a:xfrm>
          <a:prstGeom prst="line">
            <a:avLst/>
          </a:prstGeom>
          <a:noFill/>
          <a:ln w="9525">
            <a:solidFill>
              <a:srgbClr val="26262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8" name="Group 77"/>
          <p:cNvGrpSpPr/>
          <p:nvPr/>
        </p:nvGrpSpPr>
        <p:grpSpPr>
          <a:xfrm>
            <a:off x="953749" y="1358442"/>
            <a:ext cx="309336" cy="3571246"/>
            <a:chOff x="938141" y="1938753"/>
            <a:chExt cx="309336" cy="3571246"/>
          </a:xfrm>
        </p:grpSpPr>
        <p:sp>
          <p:nvSpPr>
            <p:cNvPr id="79" name="Freeform 73"/>
            <p:cNvSpPr>
              <a:spLocks noEditPoints="1"/>
            </p:cNvSpPr>
            <p:nvPr/>
          </p:nvSpPr>
          <p:spPr bwMode="auto">
            <a:xfrm>
              <a:off x="1134450" y="5337485"/>
              <a:ext cx="111044" cy="172514"/>
            </a:xfrm>
            <a:custGeom>
              <a:avLst/>
              <a:gdLst>
                <a:gd name="T0" fmla="*/ 0 w 112"/>
                <a:gd name="T1" fmla="*/ 86 h 174"/>
                <a:gd name="T2" fmla="*/ 0 w 112"/>
                <a:gd name="T3" fmla="*/ 59 h 174"/>
                <a:gd name="T4" fmla="*/ 6 w 112"/>
                <a:gd name="T5" fmla="*/ 38 h 174"/>
                <a:gd name="T6" fmla="*/ 13 w 112"/>
                <a:gd name="T7" fmla="*/ 21 h 174"/>
                <a:gd name="T8" fmla="*/ 24 w 112"/>
                <a:gd name="T9" fmla="*/ 9 h 174"/>
                <a:gd name="T10" fmla="*/ 38 w 112"/>
                <a:gd name="T11" fmla="*/ 1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89 w 112"/>
                <a:gd name="T19" fmla="*/ 11 h 174"/>
                <a:gd name="T20" fmla="*/ 97 w 112"/>
                <a:gd name="T21" fmla="*/ 21 h 174"/>
                <a:gd name="T22" fmla="*/ 104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5 w 112"/>
                <a:gd name="T33" fmla="*/ 136 h 174"/>
                <a:gd name="T34" fmla="*/ 97 w 112"/>
                <a:gd name="T35" fmla="*/ 153 h 174"/>
                <a:gd name="T36" fmla="*/ 86 w 112"/>
                <a:gd name="T37" fmla="*/ 164 h 174"/>
                <a:gd name="T38" fmla="*/ 73 w 112"/>
                <a:gd name="T39" fmla="*/ 172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4 h 174"/>
                <a:gd name="T46" fmla="*/ 16 w 112"/>
                <a:gd name="T47" fmla="*/ 156 h 174"/>
                <a:gd name="T48" fmla="*/ 9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4 h 174"/>
                <a:gd name="T58" fmla="*/ 30 w 112"/>
                <a:gd name="T59" fmla="*/ 144 h 174"/>
                <a:gd name="T60" fmla="*/ 41 w 112"/>
                <a:gd name="T61" fmla="*/ 155 h 174"/>
                <a:gd name="T62" fmla="*/ 56 w 112"/>
                <a:gd name="T63" fmla="*/ 156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4 h 174"/>
                <a:gd name="T70" fmla="*/ 89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6 h 174"/>
                <a:gd name="T80" fmla="*/ 41 w 112"/>
                <a:gd name="T81" fmla="*/ 19 h 174"/>
                <a:gd name="T82" fmla="*/ 32 w 112"/>
                <a:gd name="T83" fmla="*/ 29 h 174"/>
                <a:gd name="T84" fmla="*/ 22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0" y="59"/>
                  </a:lnTo>
                  <a:lnTo>
                    <a:pt x="6" y="38"/>
                  </a:lnTo>
                  <a:lnTo>
                    <a:pt x="13" y="21"/>
                  </a:lnTo>
                  <a:lnTo>
                    <a:pt x="24" y="9"/>
                  </a:lnTo>
                  <a:lnTo>
                    <a:pt x="38" y="1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89" y="11"/>
                  </a:lnTo>
                  <a:lnTo>
                    <a:pt x="97" y="21"/>
                  </a:lnTo>
                  <a:lnTo>
                    <a:pt x="104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5" y="136"/>
                  </a:lnTo>
                  <a:lnTo>
                    <a:pt x="97" y="153"/>
                  </a:lnTo>
                  <a:lnTo>
                    <a:pt x="86" y="164"/>
                  </a:lnTo>
                  <a:lnTo>
                    <a:pt x="73" y="172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4"/>
                  </a:lnTo>
                  <a:lnTo>
                    <a:pt x="16" y="156"/>
                  </a:lnTo>
                  <a:lnTo>
                    <a:pt x="9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4"/>
                  </a:lnTo>
                  <a:lnTo>
                    <a:pt x="30" y="144"/>
                  </a:lnTo>
                  <a:lnTo>
                    <a:pt x="41" y="155"/>
                  </a:lnTo>
                  <a:lnTo>
                    <a:pt x="56" y="156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4"/>
                  </a:lnTo>
                  <a:lnTo>
                    <a:pt x="89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6"/>
                  </a:lnTo>
                  <a:lnTo>
                    <a:pt x="41" y="19"/>
                  </a:lnTo>
                  <a:lnTo>
                    <a:pt x="32" y="29"/>
                  </a:lnTo>
                  <a:lnTo>
                    <a:pt x="22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74"/>
            <p:cNvSpPr>
              <a:spLocks noEditPoints="1"/>
            </p:cNvSpPr>
            <p:nvPr/>
          </p:nvSpPr>
          <p:spPr bwMode="auto">
            <a:xfrm>
              <a:off x="938141" y="4657342"/>
              <a:ext cx="109061" cy="172514"/>
            </a:xfrm>
            <a:custGeom>
              <a:avLst/>
              <a:gdLst>
                <a:gd name="T0" fmla="*/ 0 w 112"/>
                <a:gd name="T1" fmla="*/ 87 h 174"/>
                <a:gd name="T2" fmla="*/ 2 w 112"/>
                <a:gd name="T3" fmla="*/ 59 h 174"/>
                <a:gd name="T4" fmla="*/ 6 w 112"/>
                <a:gd name="T5" fmla="*/ 39 h 174"/>
                <a:gd name="T6" fmla="*/ 13 w 112"/>
                <a:gd name="T7" fmla="*/ 21 h 174"/>
                <a:gd name="T8" fmla="*/ 24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8 w 112"/>
                <a:gd name="T21" fmla="*/ 21 h 174"/>
                <a:gd name="T22" fmla="*/ 104 w 112"/>
                <a:gd name="T23" fmla="*/ 32 h 174"/>
                <a:gd name="T24" fmla="*/ 107 w 112"/>
                <a:gd name="T25" fmla="*/ 47 h 174"/>
                <a:gd name="T26" fmla="*/ 110 w 112"/>
                <a:gd name="T27" fmla="*/ 64 h 174"/>
                <a:gd name="T28" fmla="*/ 112 w 112"/>
                <a:gd name="T29" fmla="*/ 87 h 174"/>
                <a:gd name="T30" fmla="*/ 110 w 112"/>
                <a:gd name="T31" fmla="*/ 115 h 174"/>
                <a:gd name="T32" fmla="*/ 106 w 112"/>
                <a:gd name="T33" fmla="*/ 136 h 174"/>
                <a:gd name="T34" fmla="*/ 98 w 112"/>
                <a:gd name="T35" fmla="*/ 154 h 174"/>
                <a:gd name="T36" fmla="*/ 86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10 w 112"/>
                <a:gd name="T49" fmla="*/ 146 h 174"/>
                <a:gd name="T50" fmla="*/ 0 w 112"/>
                <a:gd name="T51" fmla="*/ 111 h 174"/>
                <a:gd name="T52" fmla="*/ 0 w 112"/>
                <a:gd name="T53" fmla="*/ 87 h 174"/>
                <a:gd name="T54" fmla="*/ 21 w 112"/>
                <a:gd name="T55" fmla="*/ 87 h 174"/>
                <a:gd name="T56" fmla="*/ 22 w 112"/>
                <a:gd name="T57" fmla="*/ 125 h 174"/>
                <a:gd name="T58" fmla="*/ 32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7 h 174"/>
                <a:gd name="T72" fmla="*/ 88 w 112"/>
                <a:gd name="T73" fmla="*/ 50 h 174"/>
                <a:gd name="T74" fmla="*/ 80 w 112"/>
                <a:gd name="T75" fmla="*/ 31 h 174"/>
                <a:gd name="T76" fmla="*/ 69 w 112"/>
                <a:gd name="T77" fmla="*/ 19 h 174"/>
                <a:gd name="T78" fmla="*/ 56 w 112"/>
                <a:gd name="T79" fmla="*/ 16 h 174"/>
                <a:gd name="T80" fmla="*/ 42 w 112"/>
                <a:gd name="T81" fmla="*/ 19 h 174"/>
                <a:gd name="T82" fmla="*/ 32 w 112"/>
                <a:gd name="T83" fmla="*/ 29 h 174"/>
                <a:gd name="T84" fmla="*/ 24 w 112"/>
                <a:gd name="T85" fmla="*/ 50 h 174"/>
                <a:gd name="T86" fmla="*/ 21 w 112"/>
                <a:gd name="T87" fmla="*/ 8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7"/>
                  </a:moveTo>
                  <a:lnTo>
                    <a:pt x="2" y="59"/>
                  </a:lnTo>
                  <a:lnTo>
                    <a:pt x="6" y="39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8" y="21"/>
                  </a:lnTo>
                  <a:lnTo>
                    <a:pt x="104" y="32"/>
                  </a:lnTo>
                  <a:lnTo>
                    <a:pt x="107" y="47"/>
                  </a:lnTo>
                  <a:lnTo>
                    <a:pt x="110" y="64"/>
                  </a:lnTo>
                  <a:lnTo>
                    <a:pt x="112" y="87"/>
                  </a:lnTo>
                  <a:lnTo>
                    <a:pt x="110" y="115"/>
                  </a:lnTo>
                  <a:lnTo>
                    <a:pt x="106" y="136"/>
                  </a:lnTo>
                  <a:lnTo>
                    <a:pt x="98" y="154"/>
                  </a:lnTo>
                  <a:lnTo>
                    <a:pt x="86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10" y="146"/>
                  </a:lnTo>
                  <a:lnTo>
                    <a:pt x="0" y="111"/>
                  </a:lnTo>
                  <a:lnTo>
                    <a:pt x="0" y="87"/>
                  </a:lnTo>
                  <a:close/>
                  <a:moveTo>
                    <a:pt x="21" y="87"/>
                  </a:moveTo>
                  <a:lnTo>
                    <a:pt x="22" y="125"/>
                  </a:lnTo>
                  <a:lnTo>
                    <a:pt x="32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7"/>
                  </a:lnTo>
                  <a:lnTo>
                    <a:pt x="88" y="50"/>
                  </a:lnTo>
                  <a:lnTo>
                    <a:pt x="80" y="31"/>
                  </a:lnTo>
                  <a:lnTo>
                    <a:pt x="69" y="19"/>
                  </a:lnTo>
                  <a:lnTo>
                    <a:pt x="56" y="16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4" y="50"/>
                  </a:lnTo>
                  <a:lnTo>
                    <a:pt x="21" y="87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75"/>
            <p:cNvSpPr>
              <a:spLocks noChangeArrowheads="1"/>
            </p:cNvSpPr>
            <p:nvPr/>
          </p:nvSpPr>
          <p:spPr bwMode="auto">
            <a:xfrm>
              <a:off x="1080911" y="4804078"/>
              <a:ext cx="23795" cy="2379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76"/>
            <p:cNvSpPr>
              <a:spLocks/>
            </p:cNvSpPr>
            <p:nvPr/>
          </p:nvSpPr>
          <p:spPr bwMode="auto">
            <a:xfrm>
              <a:off x="1150314" y="4657342"/>
              <a:ext cx="63454" cy="170531"/>
            </a:xfrm>
            <a:custGeom>
              <a:avLst/>
              <a:gdLst>
                <a:gd name="T0" fmla="*/ 62 w 62"/>
                <a:gd name="T1" fmla="*/ 171 h 171"/>
                <a:gd name="T2" fmla="*/ 41 w 62"/>
                <a:gd name="T3" fmla="*/ 171 h 171"/>
                <a:gd name="T4" fmla="*/ 41 w 62"/>
                <a:gd name="T5" fmla="*/ 37 h 171"/>
                <a:gd name="T6" fmla="*/ 33 w 62"/>
                <a:gd name="T7" fmla="*/ 45 h 171"/>
                <a:gd name="T8" fmla="*/ 22 w 62"/>
                <a:gd name="T9" fmla="*/ 51 h 171"/>
                <a:gd name="T10" fmla="*/ 9 w 62"/>
                <a:gd name="T11" fmla="*/ 59 h 171"/>
                <a:gd name="T12" fmla="*/ 0 w 62"/>
                <a:gd name="T13" fmla="*/ 63 h 171"/>
                <a:gd name="T14" fmla="*/ 0 w 62"/>
                <a:gd name="T15" fmla="*/ 42 h 171"/>
                <a:gd name="T16" fmla="*/ 17 w 62"/>
                <a:gd name="T17" fmla="*/ 34 h 171"/>
                <a:gd name="T18" fmla="*/ 30 w 62"/>
                <a:gd name="T19" fmla="*/ 23 h 171"/>
                <a:gd name="T20" fmla="*/ 43 w 62"/>
                <a:gd name="T21" fmla="*/ 11 h 171"/>
                <a:gd name="T22" fmla="*/ 49 w 62"/>
                <a:gd name="T23" fmla="*/ 0 h 171"/>
                <a:gd name="T24" fmla="*/ 62 w 62"/>
                <a:gd name="T25" fmla="*/ 0 h 171"/>
                <a:gd name="T26" fmla="*/ 62 w 62"/>
                <a:gd name="T27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171">
                  <a:moveTo>
                    <a:pt x="62" y="171"/>
                  </a:moveTo>
                  <a:lnTo>
                    <a:pt x="41" y="171"/>
                  </a:lnTo>
                  <a:lnTo>
                    <a:pt x="41" y="37"/>
                  </a:lnTo>
                  <a:lnTo>
                    <a:pt x="33" y="45"/>
                  </a:lnTo>
                  <a:lnTo>
                    <a:pt x="22" y="51"/>
                  </a:lnTo>
                  <a:lnTo>
                    <a:pt x="9" y="59"/>
                  </a:lnTo>
                  <a:lnTo>
                    <a:pt x="0" y="63"/>
                  </a:lnTo>
                  <a:lnTo>
                    <a:pt x="0" y="42"/>
                  </a:lnTo>
                  <a:lnTo>
                    <a:pt x="17" y="34"/>
                  </a:lnTo>
                  <a:lnTo>
                    <a:pt x="30" y="23"/>
                  </a:lnTo>
                  <a:lnTo>
                    <a:pt x="43" y="11"/>
                  </a:lnTo>
                  <a:lnTo>
                    <a:pt x="49" y="0"/>
                  </a:lnTo>
                  <a:lnTo>
                    <a:pt x="62" y="0"/>
                  </a:lnTo>
                  <a:lnTo>
                    <a:pt x="62" y="17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77"/>
            <p:cNvSpPr>
              <a:spLocks noEditPoints="1"/>
            </p:cNvSpPr>
            <p:nvPr/>
          </p:nvSpPr>
          <p:spPr bwMode="auto">
            <a:xfrm>
              <a:off x="938141" y="3977199"/>
              <a:ext cx="109061" cy="172514"/>
            </a:xfrm>
            <a:custGeom>
              <a:avLst/>
              <a:gdLst>
                <a:gd name="T0" fmla="*/ 0 w 112"/>
                <a:gd name="T1" fmla="*/ 86 h 174"/>
                <a:gd name="T2" fmla="*/ 2 w 112"/>
                <a:gd name="T3" fmla="*/ 59 h 174"/>
                <a:gd name="T4" fmla="*/ 6 w 112"/>
                <a:gd name="T5" fmla="*/ 38 h 174"/>
                <a:gd name="T6" fmla="*/ 13 w 112"/>
                <a:gd name="T7" fmla="*/ 20 h 174"/>
                <a:gd name="T8" fmla="*/ 24 w 112"/>
                <a:gd name="T9" fmla="*/ 9 h 174"/>
                <a:gd name="T10" fmla="*/ 38 w 112"/>
                <a:gd name="T11" fmla="*/ 1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4 h 174"/>
                <a:gd name="T18" fmla="*/ 90 w 112"/>
                <a:gd name="T19" fmla="*/ 11 h 174"/>
                <a:gd name="T20" fmla="*/ 98 w 112"/>
                <a:gd name="T21" fmla="*/ 20 h 174"/>
                <a:gd name="T22" fmla="*/ 104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6 w 112"/>
                <a:gd name="T33" fmla="*/ 136 h 174"/>
                <a:gd name="T34" fmla="*/ 98 w 112"/>
                <a:gd name="T35" fmla="*/ 153 h 174"/>
                <a:gd name="T36" fmla="*/ 86 w 112"/>
                <a:gd name="T37" fmla="*/ 164 h 174"/>
                <a:gd name="T38" fmla="*/ 74 w 112"/>
                <a:gd name="T39" fmla="*/ 172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4 h 174"/>
                <a:gd name="T46" fmla="*/ 16 w 112"/>
                <a:gd name="T47" fmla="*/ 156 h 174"/>
                <a:gd name="T48" fmla="*/ 10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4 h 174"/>
                <a:gd name="T58" fmla="*/ 32 w 112"/>
                <a:gd name="T59" fmla="*/ 144 h 174"/>
                <a:gd name="T60" fmla="*/ 42 w 112"/>
                <a:gd name="T61" fmla="*/ 155 h 174"/>
                <a:gd name="T62" fmla="*/ 56 w 112"/>
                <a:gd name="T63" fmla="*/ 156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4 h 174"/>
                <a:gd name="T70" fmla="*/ 90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6 h 174"/>
                <a:gd name="T80" fmla="*/ 42 w 112"/>
                <a:gd name="T81" fmla="*/ 19 h 174"/>
                <a:gd name="T82" fmla="*/ 32 w 112"/>
                <a:gd name="T83" fmla="*/ 28 h 174"/>
                <a:gd name="T84" fmla="*/ 24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2" y="59"/>
                  </a:lnTo>
                  <a:lnTo>
                    <a:pt x="6" y="38"/>
                  </a:lnTo>
                  <a:lnTo>
                    <a:pt x="13" y="20"/>
                  </a:lnTo>
                  <a:lnTo>
                    <a:pt x="24" y="9"/>
                  </a:lnTo>
                  <a:lnTo>
                    <a:pt x="38" y="1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4"/>
                  </a:lnTo>
                  <a:lnTo>
                    <a:pt x="90" y="11"/>
                  </a:lnTo>
                  <a:lnTo>
                    <a:pt x="98" y="20"/>
                  </a:lnTo>
                  <a:lnTo>
                    <a:pt x="104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6" y="136"/>
                  </a:lnTo>
                  <a:lnTo>
                    <a:pt x="98" y="153"/>
                  </a:lnTo>
                  <a:lnTo>
                    <a:pt x="86" y="164"/>
                  </a:lnTo>
                  <a:lnTo>
                    <a:pt x="74" y="172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4"/>
                  </a:lnTo>
                  <a:lnTo>
                    <a:pt x="16" y="156"/>
                  </a:lnTo>
                  <a:lnTo>
                    <a:pt x="10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4"/>
                  </a:lnTo>
                  <a:lnTo>
                    <a:pt x="32" y="144"/>
                  </a:lnTo>
                  <a:lnTo>
                    <a:pt x="42" y="155"/>
                  </a:lnTo>
                  <a:lnTo>
                    <a:pt x="56" y="156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4"/>
                  </a:lnTo>
                  <a:lnTo>
                    <a:pt x="90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6"/>
                  </a:lnTo>
                  <a:lnTo>
                    <a:pt x="42" y="19"/>
                  </a:lnTo>
                  <a:lnTo>
                    <a:pt x="32" y="28"/>
                  </a:lnTo>
                  <a:lnTo>
                    <a:pt x="24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78"/>
            <p:cNvSpPr>
              <a:spLocks noChangeArrowheads="1"/>
            </p:cNvSpPr>
            <p:nvPr/>
          </p:nvSpPr>
          <p:spPr bwMode="auto">
            <a:xfrm>
              <a:off x="1080911" y="4123935"/>
              <a:ext cx="23795" cy="2379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79"/>
            <p:cNvSpPr>
              <a:spLocks/>
            </p:cNvSpPr>
            <p:nvPr/>
          </p:nvSpPr>
          <p:spPr bwMode="auto">
            <a:xfrm>
              <a:off x="1132467" y="3977199"/>
              <a:ext cx="113027" cy="170531"/>
            </a:xfrm>
            <a:custGeom>
              <a:avLst/>
              <a:gdLst>
                <a:gd name="T0" fmla="*/ 113 w 113"/>
                <a:gd name="T1" fmla="*/ 152 h 171"/>
                <a:gd name="T2" fmla="*/ 113 w 113"/>
                <a:gd name="T3" fmla="*/ 171 h 171"/>
                <a:gd name="T4" fmla="*/ 0 w 113"/>
                <a:gd name="T5" fmla="*/ 171 h 171"/>
                <a:gd name="T6" fmla="*/ 0 w 113"/>
                <a:gd name="T7" fmla="*/ 164 h 171"/>
                <a:gd name="T8" fmla="*/ 3 w 113"/>
                <a:gd name="T9" fmla="*/ 156 h 171"/>
                <a:gd name="T10" fmla="*/ 8 w 113"/>
                <a:gd name="T11" fmla="*/ 145 h 171"/>
                <a:gd name="T12" fmla="*/ 16 w 113"/>
                <a:gd name="T13" fmla="*/ 134 h 171"/>
                <a:gd name="T14" fmla="*/ 27 w 113"/>
                <a:gd name="T15" fmla="*/ 121 h 171"/>
                <a:gd name="T16" fmla="*/ 44 w 113"/>
                <a:gd name="T17" fmla="*/ 108 h 171"/>
                <a:gd name="T18" fmla="*/ 68 w 113"/>
                <a:gd name="T19" fmla="*/ 86 h 171"/>
                <a:gd name="T20" fmla="*/ 81 w 113"/>
                <a:gd name="T21" fmla="*/ 72 h 171"/>
                <a:gd name="T22" fmla="*/ 89 w 113"/>
                <a:gd name="T23" fmla="*/ 59 h 171"/>
                <a:gd name="T24" fmla="*/ 91 w 113"/>
                <a:gd name="T25" fmla="*/ 46 h 171"/>
                <a:gd name="T26" fmla="*/ 89 w 113"/>
                <a:gd name="T27" fmla="*/ 35 h 171"/>
                <a:gd name="T28" fmla="*/ 83 w 113"/>
                <a:gd name="T29" fmla="*/ 25 h 171"/>
                <a:gd name="T30" fmla="*/ 73 w 113"/>
                <a:gd name="T31" fmla="*/ 17 h 171"/>
                <a:gd name="T32" fmla="*/ 59 w 113"/>
                <a:gd name="T33" fmla="*/ 16 h 171"/>
                <a:gd name="T34" fmla="*/ 44 w 113"/>
                <a:gd name="T35" fmla="*/ 17 h 171"/>
                <a:gd name="T36" fmla="*/ 35 w 113"/>
                <a:gd name="T37" fmla="*/ 25 h 171"/>
                <a:gd name="T38" fmla="*/ 27 w 113"/>
                <a:gd name="T39" fmla="*/ 36 h 171"/>
                <a:gd name="T40" fmla="*/ 25 w 113"/>
                <a:gd name="T41" fmla="*/ 51 h 171"/>
                <a:gd name="T42" fmla="*/ 4 w 113"/>
                <a:gd name="T43" fmla="*/ 49 h 171"/>
                <a:gd name="T44" fmla="*/ 8 w 113"/>
                <a:gd name="T45" fmla="*/ 27 h 171"/>
                <a:gd name="T46" fmla="*/ 20 w 113"/>
                <a:gd name="T47" fmla="*/ 12 h 171"/>
                <a:gd name="T48" fmla="*/ 36 w 113"/>
                <a:gd name="T49" fmla="*/ 1 h 171"/>
                <a:gd name="T50" fmla="*/ 60 w 113"/>
                <a:gd name="T51" fmla="*/ 0 h 171"/>
                <a:gd name="T52" fmla="*/ 72 w 113"/>
                <a:gd name="T53" fmla="*/ 0 h 171"/>
                <a:gd name="T54" fmla="*/ 91 w 113"/>
                <a:gd name="T55" fmla="*/ 6 h 171"/>
                <a:gd name="T56" fmla="*/ 99 w 113"/>
                <a:gd name="T57" fmla="*/ 12 h 171"/>
                <a:gd name="T58" fmla="*/ 110 w 113"/>
                <a:gd name="T59" fmla="*/ 27 h 171"/>
                <a:gd name="T60" fmla="*/ 113 w 113"/>
                <a:gd name="T61" fmla="*/ 46 h 171"/>
                <a:gd name="T62" fmla="*/ 113 w 113"/>
                <a:gd name="T63" fmla="*/ 57 h 171"/>
                <a:gd name="T64" fmla="*/ 108 w 113"/>
                <a:gd name="T65" fmla="*/ 67 h 171"/>
                <a:gd name="T66" fmla="*/ 104 w 113"/>
                <a:gd name="T67" fmla="*/ 76 h 171"/>
                <a:gd name="T68" fmla="*/ 96 w 113"/>
                <a:gd name="T69" fmla="*/ 88 h 171"/>
                <a:gd name="T70" fmla="*/ 83 w 113"/>
                <a:gd name="T71" fmla="*/ 100 h 171"/>
                <a:gd name="T72" fmla="*/ 62 w 113"/>
                <a:gd name="T73" fmla="*/ 118 h 171"/>
                <a:gd name="T74" fmla="*/ 46 w 113"/>
                <a:gd name="T75" fmla="*/ 132 h 171"/>
                <a:gd name="T76" fmla="*/ 38 w 113"/>
                <a:gd name="T77" fmla="*/ 140 h 171"/>
                <a:gd name="T78" fmla="*/ 33 w 113"/>
                <a:gd name="T79" fmla="*/ 145 h 171"/>
                <a:gd name="T80" fmla="*/ 28 w 113"/>
                <a:gd name="T81" fmla="*/ 152 h 171"/>
                <a:gd name="T82" fmla="*/ 113 w 113"/>
                <a:gd name="T83" fmla="*/ 15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13" h="171">
                  <a:moveTo>
                    <a:pt x="113" y="152"/>
                  </a:moveTo>
                  <a:lnTo>
                    <a:pt x="113" y="171"/>
                  </a:lnTo>
                  <a:lnTo>
                    <a:pt x="0" y="171"/>
                  </a:lnTo>
                  <a:lnTo>
                    <a:pt x="0" y="164"/>
                  </a:lnTo>
                  <a:lnTo>
                    <a:pt x="3" y="156"/>
                  </a:lnTo>
                  <a:lnTo>
                    <a:pt x="8" y="145"/>
                  </a:lnTo>
                  <a:lnTo>
                    <a:pt x="16" y="134"/>
                  </a:lnTo>
                  <a:lnTo>
                    <a:pt x="27" y="121"/>
                  </a:lnTo>
                  <a:lnTo>
                    <a:pt x="44" y="108"/>
                  </a:lnTo>
                  <a:lnTo>
                    <a:pt x="68" y="86"/>
                  </a:lnTo>
                  <a:lnTo>
                    <a:pt x="81" y="72"/>
                  </a:lnTo>
                  <a:lnTo>
                    <a:pt x="89" y="59"/>
                  </a:lnTo>
                  <a:lnTo>
                    <a:pt x="91" y="46"/>
                  </a:lnTo>
                  <a:lnTo>
                    <a:pt x="89" y="35"/>
                  </a:lnTo>
                  <a:lnTo>
                    <a:pt x="83" y="25"/>
                  </a:lnTo>
                  <a:lnTo>
                    <a:pt x="73" y="17"/>
                  </a:lnTo>
                  <a:lnTo>
                    <a:pt x="59" y="16"/>
                  </a:lnTo>
                  <a:lnTo>
                    <a:pt x="44" y="17"/>
                  </a:lnTo>
                  <a:lnTo>
                    <a:pt x="35" y="25"/>
                  </a:lnTo>
                  <a:lnTo>
                    <a:pt x="27" y="36"/>
                  </a:lnTo>
                  <a:lnTo>
                    <a:pt x="25" y="51"/>
                  </a:lnTo>
                  <a:lnTo>
                    <a:pt x="4" y="49"/>
                  </a:lnTo>
                  <a:lnTo>
                    <a:pt x="8" y="27"/>
                  </a:lnTo>
                  <a:lnTo>
                    <a:pt x="20" y="12"/>
                  </a:lnTo>
                  <a:lnTo>
                    <a:pt x="36" y="1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91" y="6"/>
                  </a:lnTo>
                  <a:lnTo>
                    <a:pt x="99" y="12"/>
                  </a:lnTo>
                  <a:lnTo>
                    <a:pt x="110" y="27"/>
                  </a:lnTo>
                  <a:lnTo>
                    <a:pt x="113" y="46"/>
                  </a:lnTo>
                  <a:lnTo>
                    <a:pt x="113" y="57"/>
                  </a:lnTo>
                  <a:lnTo>
                    <a:pt x="108" y="67"/>
                  </a:lnTo>
                  <a:lnTo>
                    <a:pt x="104" y="76"/>
                  </a:lnTo>
                  <a:lnTo>
                    <a:pt x="96" y="88"/>
                  </a:lnTo>
                  <a:lnTo>
                    <a:pt x="83" y="100"/>
                  </a:lnTo>
                  <a:lnTo>
                    <a:pt x="62" y="118"/>
                  </a:lnTo>
                  <a:lnTo>
                    <a:pt x="46" y="132"/>
                  </a:lnTo>
                  <a:lnTo>
                    <a:pt x="38" y="140"/>
                  </a:lnTo>
                  <a:lnTo>
                    <a:pt x="33" y="145"/>
                  </a:lnTo>
                  <a:lnTo>
                    <a:pt x="28" y="152"/>
                  </a:lnTo>
                  <a:lnTo>
                    <a:pt x="113" y="15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80"/>
            <p:cNvSpPr>
              <a:spLocks noEditPoints="1"/>
            </p:cNvSpPr>
            <p:nvPr/>
          </p:nvSpPr>
          <p:spPr bwMode="auto">
            <a:xfrm>
              <a:off x="938141" y="3299039"/>
              <a:ext cx="109061" cy="172514"/>
            </a:xfrm>
            <a:custGeom>
              <a:avLst/>
              <a:gdLst>
                <a:gd name="T0" fmla="*/ 0 w 112"/>
                <a:gd name="T1" fmla="*/ 86 h 174"/>
                <a:gd name="T2" fmla="*/ 2 w 112"/>
                <a:gd name="T3" fmla="*/ 59 h 174"/>
                <a:gd name="T4" fmla="*/ 6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8 w 112"/>
                <a:gd name="T21" fmla="*/ 21 h 174"/>
                <a:gd name="T22" fmla="*/ 104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6 w 112"/>
                <a:gd name="T33" fmla="*/ 136 h 174"/>
                <a:gd name="T34" fmla="*/ 98 w 112"/>
                <a:gd name="T35" fmla="*/ 154 h 174"/>
                <a:gd name="T36" fmla="*/ 86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10 w 112"/>
                <a:gd name="T49" fmla="*/ 146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5 h 174"/>
                <a:gd name="T58" fmla="*/ 32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6 h 174"/>
                <a:gd name="T72" fmla="*/ 88 w 112"/>
                <a:gd name="T73" fmla="*/ 50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6 h 174"/>
                <a:gd name="T80" fmla="*/ 42 w 112"/>
                <a:gd name="T81" fmla="*/ 19 h 174"/>
                <a:gd name="T82" fmla="*/ 32 w 112"/>
                <a:gd name="T83" fmla="*/ 29 h 174"/>
                <a:gd name="T84" fmla="*/ 24 w 112"/>
                <a:gd name="T85" fmla="*/ 50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2" y="59"/>
                  </a:lnTo>
                  <a:lnTo>
                    <a:pt x="6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8" y="21"/>
                  </a:lnTo>
                  <a:lnTo>
                    <a:pt x="104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6" y="136"/>
                  </a:lnTo>
                  <a:lnTo>
                    <a:pt x="98" y="154"/>
                  </a:lnTo>
                  <a:lnTo>
                    <a:pt x="86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10" y="146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5"/>
                  </a:lnTo>
                  <a:lnTo>
                    <a:pt x="32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6"/>
                  </a:lnTo>
                  <a:lnTo>
                    <a:pt x="88" y="50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6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4" y="50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81"/>
            <p:cNvSpPr>
              <a:spLocks noChangeArrowheads="1"/>
            </p:cNvSpPr>
            <p:nvPr/>
          </p:nvSpPr>
          <p:spPr bwMode="auto">
            <a:xfrm>
              <a:off x="1080911" y="3443792"/>
              <a:ext cx="23795" cy="2379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82"/>
            <p:cNvSpPr>
              <a:spLocks/>
            </p:cNvSpPr>
            <p:nvPr/>
          </p:nvSpPr>
          <p:spPr bwMode="auto">
            <a:xfrm>
              <a:off x="1134450" y="3299039"/>
              <a:ext cx="111044" cy="172514"/>
            </a:xfrm>
            <a:custGeom>
              <a:avLst/>
              <a:gdLst>
                <a:gd name="T0" fmla="*/ 0 w 112"/>
                <a:gd name="T1" fmla="*/ 126 h 174"/>
                <a:gd name="T2" fmla="*/ 21 w 112"/>
                <a:gd name="T3" fmla="*/ 123 h 174"/>
                <a:gd name="T4" fmla="*/ 25 w 112"/>
                <a:gd name="T5" fmla="*/ 139 h 174"/>
                <a:gd name="T6" fmla="*/ 33 w 112"/>
                <a:gd name="T7" fmla="*/ 149 h 174"/>
                <a:gd name="T8" fmla="*/ 43 w 112"/>
                <a:gd name="T9" fmla="*/ 155 h 174"/>
                <a:gd name="T10" fmla="*/ 54 w 112"/>
                <a:gd name="T11" fmla="*/ 157 h 174"/>
                <a:gd name="T12" fmla="*/ 69 w 112"/>
                <a:gd name="T13" fmla="*/ 155 h 174"/>
                <a:gd name="T14" fmla="*/ 80 w 112"/>
                <a:gd name="T15" fmla="*/ 147 h 174"/>
                <a:gd name="T16" fmla="*/ 88 w 112"/>
                <a:gd name="T17" fmla="*/ 136 h 174"/>
                <a:gd name="T18" fmla="*/ 89 w 112"/>
                <a:gd name="T19" fmla="*/ 122 h 174"/>
                <a:gd name="T20" fmla="*/ 88 w 112"/>
                <a:gd name="T21" fmla="*/ 107 h 174"/>
                <a:gd name="T22" fmla="*/ 80 w 112"/>
                <a:gd name="T23" fmla="*/ 98 h 174"/>
                <a:gd name="T24" fmla="*/ 70 w 112"/>
                <a:gd name="T25" fmla="*/ 90 h 174"/>
                <a:gd name="T26" fmla="*/ 56 w 112"/>
                <a:gd name="T27" fmla="*/ 88 h 174"/>
                <a:gd name="T28" fmla="*/ 49 w 112"/>
                <a:gd name="T29" fmla="*/ 88 h 174"/>
                <a:gd name="T30" fmla="*/ 41 w 112"/>
                <a:gd name="T31" fmla="*/ 91 h 174"/>
                <a:gd name="T32" fmla="*/ 43 w 112"/>
                <a:gd name="T33" fmla="*/ 72 h 174"/>
                <a:gd name="T34" fmla="*/ 46 w 112"/>
                <a:gd name="T35" fmla="*/ 72 h 174"/>
                <a:gd name="T36" fmla="*/ 48 w 112"/>
                <a:gd name="T37" fmla="*/ 72 h 174"/>
                <a:gd name="T38" fmla="*/ 61 w 112"/>
                <a:gd name="T39" fmla="*/ 70 h 174"/>
                <a:gd name="T40" fmla="*/ 72 w 112"/>
                <a:gd name="T41" fmla="*/ 66 h 174"/>
                <a:gd name="T42" fmla="*/ 80 w 112"/>
                <a:gd name="T43" fmla="*/ 58 h 174"/>
                <a:gd name="T44" fmla="*/ 81 w 112"/>
                <a:gd name="T45" fmla="*/ 43 h 174"/>
                <a:gd name="T46" fmla="*/ 81 w 112"/>
                <a:gd name="T47" fmla="*/ 32 h 174"/>
                <a:gd name="T48" fmla="*/ 73 w 112"/>
                <a:gd name="T49" fmla="*/ 24 h 174"/>
                <a:gd name="T50" fmla="*/ 65 w 112"/>
                <a:gd name="T51" fmla="*/ 18 h 174"/>
                <a:gd name="T52" fmla="*/ 54 w 112"/>
                <a:gd name="T53" fmla="*/ 16 h 174"/>
                <a:gd name="T54" fmla="*/ 43 w 112"/>
                <a:gd name="T55" fmla="*/ 18 h 174"/>
                <a:gd name="T56" fmla="*/ 33 w 112"/>
                <a:gd name="T57" fmla="*/ 24 h 174"/>
                <a:gd name="T58" fmla="*/ 27 w 112"/>
                <a:gd name="T59" fmla="*/ 34 h 174"/>
                <a:gd name="T60" fmla="*/ 22 w 112"/>
                <a:gd name="T61" fmla="*/ 48 h 174"/>
                <a:gd name="T62" fmla="*/ 1 w 112"/>
                <a:gd name="T63" fmla="*/ 43 h 174"/>
                <a:gd name="T64" fmla="*/ 8 w 112"/>
                <a:gd name="T65" fmla="*/ 24 h 174"/>
                <a:gd name="T66" fmla="*/ 19 w 112"/>
                <a:gd name="T67" fmla="*/ 11 h 174"/>
                <a:gd name="T68" fmla="*/ 33 w 112"/>
                <a:gd name="T69" fmla="*/ 2 h 174"/>
                <a:gd name="T70" fmla="*/ 54 w 112"/>
                <a:gd name="T71" fmla="*/ 0 h 174"/>
                <a:gd name="T72" fmla="*/ 67 w 112"/>
                <a:gd name="T73" fmla="*/ 0 h 174"/>
                <a:gd name="T74" fmla="*/ 80 w 112"/>
                <a:gd name="T75" fmla="*/ 5 h 174"/>
                <a:gd name="T76" fmla="*/ 91 w 112"/>
                <a:gd name="T77" fmla="*/ 13 h 174"/>
                <a:gd name="T78" fmla="*/ 97 w 112"/>
                <a:gd name="T79" fmla="*/ 22 h 174"/>
                <a:gd name="T80" fmla="*/ 102 w 112"/>
                <a:gd name="T81" fmla="*/ 32 h 174"/>
                <a:gd name="T82" fmla="*/ 104 w 112"/>
                <a:gd name="T83" fmla="*/ 43 h 174"/>
                <a:gd name="T84" fmla="*/ 102 w 112"/>
                <a:gd name="T85" fmla="*/ 54 h 174"/>
                <a:gd name="T86" fmla="*/ 97 w 112"/>
                <a:gd name="T87" fmla="*/ 64 h 174"/>
                <a:gd name="T88" fmla="*/ 91 w 112"/>
                <a:gd name="T89" fmla="*/ 72 h 174"/>
                <a:gd name="T90" fmla="*/ 80 w 112"/>
                <a:gd name="T91" fmla="*/ 78 h 174"/>
                <a:gd name="T92" fmla="*/ 94 w 112"/>
                <a:gd name="T93" fmla="*/ 83 h 174"/>
                <a:gd name="T94" fmla="*/ 104 w 112"/>
                <a:gd name="T95" fmla="*/ 93 h 174"/>
                <a:gd name="T96" fmla="*/ 110 w 112"/>
                <a:gd name="T97" fmla="*/ 106 h 174"/>
                <a:gd name="T98" fmla="*/ 112 w 112"/>
                <a:gd name="T99" fmla="*/ 122 h 174"/>
                <a:gd name="T100" fmla="*/ 112 w 112"/>
                <a:gd name="T101" fmla="*/ 131 h 174"/>
                <a:gd name="T102" fmla="*/ 104 w 112"/>
                <a:gd name="T103" fmla="*/ 150 h 174"/>
                <a:gd name="T104" fmla="*/ 96 w 112"/>
                <a:gd name="T105" fmla="*/ 158 h 174"/>
                <a:gd name="T106" fmla="*/ 88 w 112"/>
                <a:gd name="T107" fmla="*/ 166 h 174"/>
                <a:gd name="T108" fmla="*/ 67 w 112"/>
                <a:gd name="T109" fmla="*/ 174 h 174"/>
                <a:gd name="T110" fmla="*/ 54 w 112"/>
                <a:gd name="T111" fmla="*/ 174 h 174"/>
                <a:gd name="T112" fmla="*/ 33 w 112"/>
                <a:gd name="T113" fmla="*/ 173 h 174"/>
                <a:gd name="T114" fmla="*/ 17 w 112"/>
                <a:gd name="T115" fmla="*/ 162 h 174"/>
                <a:gd name="T116" fmla="*/ 5 w 112"/>
                <a:gd name="T117" fmla="*/ 147 h 174"/>
                <a:gd name="T118" fmla="*/ 0 w 112"/>
                <a:gd name="T119" fmla="*/ 12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2" h="174">
                  <a:moveTo>
                    <a:pt x="0" y="126"/>
                  </a:moveTo>
                  <a:lnTo>
                    <a:pt x="21" y="123"/>
                  </a:lnTo>
                  <a:lnTo>
                    <a:pt x="25" y="139"/>
                  </a:lnTo>
                  <a:lnTo>
                    <a:pt x="33" y="149"/>
                  </a:lnTo>
                  <a:lnTo>
                    <a:pt x="43" y="155"/>
                  </a:lnTo>
                  <a:lnTo>
                    <a:pt x="54" y="157"/>
                  </a:lnTo>
                  <a:lnTo>
                    <a:pt x="69" y="155"/>
                  </a:lnTo>
                  <a:lnTo>
                    <a:pt x="80" y="147"/>
                  </a:lnTo>
                  <a:lnTo>
                    <a:pt x="88" y="136"/>
                  </a:lnTo>
                  <a:lnTo>
                    <a:pt x="89" y="122"/>
                  </a:lnTo>
                  <a:lnTo>
                    <a:pt x="88" y="107"/>
                  </a:lnTo>
                  <a:lnTo>
                    <a:pt x="80" y="98"/>
                  </a:lnTo>
                  <a:lnTo>
                    <a:pt x="70" y="90"/>
                  </a:lnTo>
                  <a:lnTo>
                    <a:pt x="56" y="88"/>
                  </a:lnTo>
                  <a:lnTo>
                    <a:pt x="49" y="88"/>
                  </a:lnTo>
                  <a:lnTo>
                    <a:pt x="41" y="91"/>
                  </a:lnTo>
                  <a:lnTo>
                    <a:pt x="43" y="72"/>
                  </a:lnTo>
                  <a:lnTo>
                    <a:pt x="46" y="72"/>
                  </a:lnTo>
                  <a:lnTo>
                    <a:pt x="48" y="72"/>
                  </a:lnTo>
                  <a:lnTo>
                    <a:pt x="61" y="70"/>
                  </a:lnTo>
                  <a:lnTo>
                    <a:pt x="72" y="66"/>
                  </a:lnTo>
                  <a:lnTo>
                    <a:pt x="80" y="58"/>
                  </a:lnTo>
                  <a:lnTo>
                    <a:pt x="81" y="43"/>
                  </a:lnTo>
                  <a:lnTo>
                    <a:pt x="81" y="32"/>
                  </a:lnTo>
                  <a:lnTo>
                    <a:pt x="73" y="24"/>
                  </a:lnTo>
                  <a:lnTo>
                    <a:pt x="65" y="18"/>
                  </a:lnTo>
                  <a:lnTo>
                    <a:pt x="54" y="16"/>
                  </a:lnTo>
                  <a:lnTo>
                    <a:pt x="43" y="18"/>
                  </a:lnTo>
                  <a:lnTo>
                    <a:pt x="33" y="24"/>
                  </a:lnTo>
                  <a:lnTo>
                    <a:pt x="27" y="34"/>
                  </a:lnTo>
                  <a:lnTo>
                    <a:pt x="22" y="48"/>
                  </a:lnTo>
                  <a:lnTo>
                    <a:pt x="1" y="43"/>
                  </a:lnTo>
                  <a:lnTo>
                    <a:pt x="8" y="24"/>
                  </a:lnTo>
                  <a:lnTo>
                    <a:pt x="19" y="11"/>
                  </a:lnTo>
                  <a:lnTo>
                    <a:pt x="33" y="2"/>
                  </a:lnTo>
                  <a:lnTo>
                    <a:pt x="54" y="0"/>
                  </a:lnTo>
                  <a:lnTo>
                    <a:pt x="67" y="0"/>
                  </a:lnTo>
                  <a:lnTo>
                    <a:pt x="80" y="5"/>
                  </a:lnTo>
                  <a:lnTo>
                    <a:pt x="91" y="13"/>
                  </a:lnTo>
                  <a:lnTo>
                    <a:pt x="97" y="22"/>
                  </a:lnTo>
                  <a:lnTo>
                    <a:pt x="102" y="32"/>
                  </a:lnTo>
                  <a:lnTo>
                    <a:pt x="104" y="43"/>
                  </a:lnTo>
                  <a:lnTo>
                    <a:pt x="102" y="54"/>
                  </a:lnTo>
                  <a:lnTo>
                    <a:pt x="97" y="64"/>
                  </a:lnTo>
                  <a:lnTo>
                    <a:pt x="91" y="72"/>
                  </a:lnTo>
                  <a:lnTo>
                    <a:pt x="80" y="78"/>
                  </a:lnTo>
                  <a:lnTo>
                    <a:pt x="94" y="83"/>
                  </a:lnTo>
                  <a:lnTo>
                    <a:pt x="104" y="93"/>
                  </a:lnTo>
                  <a:lnTo>
                    <a:pt x="110" y="106"/>
                  </a:lnTo>
                  <a:lnTo>
                    <a:pt x="112" y="122"/>
                  </a:lnTo>
                  <a:lnTo>
                    <a:pt x="112" y="131"/>
                  </a:lnTo>
                  <a:lnTo>
                    <a:pt x="104" y="150"/>
                  </a:lnTo>
                  <a:lnTo>
                    <a:pt x="96" y="158"/>
                  </a:lnTo>
                  <a:lnTo>
                    <a:pt x="88" y="166"/>
                  </a:lnTo>
                  <a:lnTo>
                    <a:pt x="67" y="174"/>
                  </a:lnTo>
                  <a:lnTo>
                    <a:pt x="54" y="174"/>
                  </a:lnTo>
                  <a:lnTo>
                    <a:pt x="33" y="173"/>
                  </a:lnTo>
                  <a:lnTo>
                    <a:pt x="17" y="162"/>
                  </a:lnTo>
                  <a:lnTo>
                    <a:pt x="5" y="147"/>
                  </a:lnTo>
                  <a:lnTo>
                    <a:pt x="0" y="12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83"/>
            <p:cNvSpPr>
              <a:spLocks noEditPoints="1"/>
            </p:cNvSpPr>
            <p:nvPr/>
          </p:nvSpPr>
          <p:spPr bwMode="auto">
            <a:xfrm>
              <a:off x="938141" y="2618896"/>
              <a:ext cx="109061" cy="172514"/>
            </a:xfrm>
            <a:custGeom>
              <a:avLst/>
              <a:gdLst>
                <a:gd name="T0" fmla="*/ 0 w 112"/>
                <a:gd name="T1" fmla="*/ 86 h 174"/>
                <a:gd name="T2" fmla="*/ 2 w 112"/>
                <a:gd name="T3" fmla="*/ 59 h 174"/>
                <a:gd name="T4" fmla="*/ 6 w 112"/>
                <a:gd name="T5" fmla="*/ 38 h 174"/>
                <a:gd name="T6" fmla="*/ 13 w 112"/>
                <a:gd name="T7" fmla="*/ 20 h 174"/>
                <a:gd name="T8" fmla="*/ 24 w 112"/>
                <a:gd name="T9" fmla="*/ 9 h 174"/>
                <a:gd name="T10" fmla="*/ 38 w 112"/>
                <a:gd name="T11" fmla="*/ 1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4 h 174"/>
                <a:gd name="T18" fmla="*/ 90 w 112"/>
                <a:gd name="T19" fmla="*/ 11 h 174"/>
                <a:gd name="T20" fmla="*/ 98 w 112"/>
                <a:gd name="T21" fmla="*/ 20 h 174"/>
                <a:gd name="T22" fmla="*/ 104 w 112"/>
                <a:gd name="T23" fmla="*/ 32 h 174"/>
                <a:gd name="T24" fmla="*/ 107 w 112"/>
                <a:gd name="T25" fmla="*/ 46 h 174"/>
                <a:gd name="T26" fmla="*/ 110 w 112"/>
                <a:gd name="T27" fmla="*/ 63 h 174"/>
                <a:gd name="T28" fmla="*/ 112 w 112"/>
                <a:gd name="T29" fmla="*/ 86 h 174"/>
                <a:gd name="T30" fmla="*/ 110 w 112"/>
                <a:gd name="T31" fmla="*/ 115 h 174"/>
                <a:gd name="T32" fmla="*/ 106 w 112"/>
                <a:gd name="T33" fmla="*/ 135 h 174"/>
                <a:gd name="T34" fmla="*/ 98 w 112"/>
                <a:gd name="T35" fmla="*/ 153 h 174"/>
                <a:gd name="T36" fmla="*/ 86 w 112"/>
                <a:gd name="T37" fmla="*/ 164 h 174"/>
                <a:gd name="T38" fmla="*/ 74 w 112"/>
                <a:gd name="T39" fmla="*/ 172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4 h 174"/>
                <a:gd name="T46" fmla="*/ 16 w 112"/>
                <a:gd name="T47" fmla="*/ 156 h 174"/>
                <a:gd name="T48" fmla="*/ 10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4 h 174"/>
                <a:gd name="T58" fmla="*/ 32 w 112"/>
                <a:gd name="T59" fmla="*/ 143 h 174"/>
                <a:gd name="T60" fmla="*/ 42 w 112"/>
                <a:gd name="T61" fmla="*/ 155 h 174"/>
                <a:gd name="T62" fmla="*/ 56 w 112"/>
                <a:gd name="T63" fmla="*/ 156 h 174"/>
                <a:gd name="T64" fmla="*/ 69 w 112"/>
                <a:gd name="T65" fmla="*/ 155 h 174"/>
                <a:gd name="T66" fmla="*/ 80 w 112"/>
                <a:gd name="T67" fmla="*/ 143 h 174"/>
                <a:gd name="T68" fmla="*/ 88 w 112"/>
                <a:gd name="T69" fmla="*/ 124 h 174"/>
                <a:gd name="T70" fmla="*/ 90 w 112"/>
                <a:gd name="T71" fmla="*/ 86 h 174"/>
                <a:gd name="T72" fmla="*/ 88 w 112"/>
                <a:gd name="T73" fmla="*/ 49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6 h 174"/>
                <a:gd name="T80" fmla="*/ 42 w 112"/>
                <a:gd name="T81" fmla="*/ 19 h 174"/>
                <a:gd name="T82" fmla="*/ 32 w 112"/>
                <a:gd name="T83" fmla="*/ 28 h 174"/>
                <a:gd name="T84" fmla="*/ 24 w 112"/>
                <a:gd name="T85" fmla="*/ 49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2" y="59"/>
                  </a:lnTo>
                  <a:lnTo>
                    <a:pt x="6" y="38"/>
                  </a:lnTo>
                  <a:lnTo>
                    <a:pt x="13" y="20"/>
                  </a:lnTo>
                  <a:lnTo>
                    <a:pt x="24" y="9"/>
                  </a:lnTo>
                  <a:lnTo>
                    <a:pt x="38" y="1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4"/>
                  </a:lnTo>
                  <a:lnTo>
                    <a:pt x="90" y="11"/>
                  </a:lnTo>
                  <a:lnTo>
                    <a:pt x="98" y="20"/>
                  </a:lnTo>
                  <a:lnTo>
                    <a:pt x="104" y="32"/>
                  </a:lnTo>
                  <a:lnTo>
                    <a:pt x="107" y="46"/>
                  </a:lnTo>
                  <a:lnTo>
                    <a:pt x="110" y="63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6" y="135"/>
                  </a:lnTo>
                  <a:lnTo>
                    <a:pt x="98" y="153"/>
                  </a:lnTo>
                  <a:lnTo>
                    <a:pt x="86" y="164"/>
                  </a:lnTo>
                  <a:lnTo>
                    <a:pt x="74" y="172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4"/>
                  </a:lnTo>
                  <a:lnTo>
                    <a:pt x="16" y="156"/>
                  </a:lnTo>
                  <a:lnTo>
                    <a:pt x="10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4"/>
                  </a:lnTo>
                  <a:lnTo>
                    <a:pt x="32" y="143"/>
                  </a:lnTo>
                  <a:lnTo>
                    <a:pt x="42" y="155"/>
                  </a:lnTo>
                  <a:lnTo>
                    <a:pt x="56" y="156"/>
                  </a:lnTo>
                  <a:lnTo>
                    <a:pt x="69" y="155"/>
                  </a:lnTo>
                  <a:lnTo>
                    <a:pt x="80" y="143"/>
                  </a:lnTo>
                  <a:lnTo>
                    <a:pt x="88" y="124"/>
                  </a:lnTo>
                  <a:lnTo>
                    <a:pt x="90" y="86"/>
                  </a:lnTo>
                  <a:lnTo>
                    <a:pt x="88" y="49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6"/>
                  </a:lnTo>
                  <a:lnTo>
                    <a:pt x="42" y="19"/>
                  </a:lnTo>
                  <a:lnTo>
                    <a:pt x="32" y="28"/>
                  </a:lnTo>
                  <a:lnTo>
                    <a:pt x="24" y="49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84"/>
            <p:cNvSpPr>
              <a:spLocks noChangeArrowheads="1"/>
            </p:cNvSpPr>
            <p:nvPr/>
          </p:nvSpPr>
          <p:spPr bwMode="auto">
            <a:xfrm>
              <a:off x="1080911" y="2763649"/>
              <a:ext cx="23795" cy="23795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85"/>
            <p:cNvSpPr>
              <a:spLocks noEditPoints="1"/>
            </p:cNvSpPr>
            <p:nvPr/>
          </p:nvSpPr>
          <p:spPr bwMode="auto">
            <a:xfrm>
              <a:off x="1128501" y="2618896"/>
              <a:ext cx="116993" cy="168549"/>
            </a:xfrm>
            <a:custGeom>
              <a:avLst/>
              <a:gdLst>
                <a:gd name="T0" fmla="*/ 74 w 119"/>
                <a:gd name="T1" fmla="*/ 171 h 171"/>
                <a:gd name="T2" fmla="*/ 74 w 119"/>
                <a:gd name="T3" fmla="*/ 131 h 171"/>
                <a:gd name="T4" fmla="*/ 0 w 119"/>
                <a:gd name="T5" fmla="*/ 131 h 171"/>
                <a:gd name="T6" fmla="*/ 0 w 119"/>
                <a:gd name="T7" fmla="*/ 111 h 171"/>
                <a:gd name="T8" fmla="*/ 79 w 119"/>
                <a:gd name="T9" fmla="*/ 0 h 171"/>
                <a:gd name="T10" fmla="*/ 95 w 119"/>
                <a:gd name="T11" fmla="*/ 0 h 171"/>
                <a:gd name="T12" fmla="*/ 95 w 119"/>
                <a:gd name="T13" fmla="*/ 111 h 171"/>
                <a:gd name="T14" fmla="*/ 119 w 119"/>
                <a:gd name="T15" fmla="*/ 111 h 171"/>
                <a:gd name="T16" fmla="*/ 119 w 119"/>
                <a:gd name="T17" fmla="*/ 131 h 171"/>
                <a:gd name="T18" fmla="*/ 95 w 119"/>
                <a:gd name="T19" fmla="*/ 131 h 171"/>
                <a:gd name="T20" fmla="*/ 95 w 119"/>
                <a:gd name="T21" fmla="*/ 171 h 171"/>
                <a:gd name="T22" fmla="*/ 74 w 119"/>
                <a:gd name="T23" fmla="*/ 171 h 171"/>
                <a:gd name="T24" fmla="*/ 74 w 119"/>
                <a:gd name="T25" fmla="*/ 111 h 171"/>
                <a:gd name="T26" fmla="*/ 74 w 119"/>
                <a:gd name="T27" fmla="*/ 33 h 171"/>
                <a:gd name="T28" fmla="*/ 21 w 119"/>
                <a:gd name="T29" fmla="*/ 111 h 171"/>
                <a:gd name="T30" fmla="*/ 74 w 119"/>
                <a:gd name="T31" fmla="*/ 11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171">
                  <a:moveTo>
                    <a:pt x="74" y="171"/>
                  </a:moveTo>
                  <a:lnTo>
                    <a:pt x="74" y="131"/>
                  </a:lnTo>
                  <a:lnTo>
                    <a:pt x="0" y="131"/>
                  </a:lnTo>
                  <a:lnTo>
                    <a:pt x="0" y="111"/>
                  </a:lnTo>
                  <a:lnTo>
                    <a:pt x="79" y="0"/>
                  </a:lnTo>
                  <a:lnTo>
                    <a:pt x="95" y="0"/>
                  </a:lnTo>
                  <a:lnTo>
                    <a:pt x="95" y="111"/>
                  </a:lnTo>
                  <a:lnTo>
                    <a:pt x="119" y="111"/>
                  </a:lnTo>
                  <a:lnTo>
                    <a:pt x="119" y="131"/>
                  </a:lnTo>
                  <a:lnTo>
                    <a:pt x="95" y="131"/>
                  </a:lnTo>
                  <a:lnTo>
                    <a:pt x="95" y="171"/>
                  </a:lnTo>
                  <a:lnTo>
                    <a:pt x="74" y="171"/>
                  </a:lnTo>
                  <a:close/>
                  <a:moveTo>
                    <a:pt x="74" y="111"/>
                  </a:moveTo>
                  <a:lnTo>
                    <a:pt x="74" y="33"/>
                  </a:lnTo>
                  <a:lnTo>
                    <a:pt x="21" y="111"/>
                  </a:lnTo>
                  <a:lnTo>
                    <a:pt x="74" y="11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86"/>
            <p:cNvSpPr>
              <a:spLocks noEditPoints="1"/>
            </p:cNvSpPr>
            <p:nvPr/>
          </p:nvSpPr>
          <p:spPr bwMode="auto">
            <a:xfrm>
              <a:off x="938141" y="1938753"/>
              <a:ext cx="109061" cy="172514"/>
            </a:xfrm>
            <a:custGeom>
              <a:avLst/>
              <a:gdLst>
                <a:gd name="T0" fmla="*/ 0 w 112"/>
                <a:gd name="T1" fmla="*/ 86 h 174"/>
                <a:gd name="T2" fmla="*/ 2 w 112"/>
                <a:gd name="T3" fmla="*/ 59 h 174"/>
                <a:gd name="T4" fmla="*/ 6 w 112"/>
                <a:gd name="T5" fmla="*/ 38 h 174"/>
                <a:gd name="T6" fmla="*/ 13 w 112"/>
                <a:gd name="T7" fmla="*/ 21 h 174"/>
                <a:gd name="T8" fmla="*/ 24 w 112"/>
                <a:gd name="T9" fmla="*/ 10 h 174"/>
                <a:gd name="T10" fmla="*/ 38 w 112"/>
                <a:gd name="T11" fmla="*/ 2 h 174"/>
                <a:gd name="T12" fmla="*/ 56 w 112"/>
                <a:gd name="T13" fmla="*/ 0 h 174"/>
                <a:gd name="T14" fmla="*/ 69 w 112"/>
                <a:gd name="T15" fmla="*/ 0 h 174"/>
                <a:gd name="T16" fmla="*/ 80 w 112"/>
                <a:gd name="T17" fmla="*/ 5 h 174"/>
                <a:gd name="T18" fmla="*/ 90 w 112"/>
                <a:gd name="T19" fmla="*/ 11 h 174"/>
                <a:gd name="T20" fmla="*/ 98 w 112"/>
                <a:gd name="T21" fmla="*/ 21 h 174"/>
                <a:gd name="T22" fmla="*/ 104 w 112"/>
                <a:gd name="T23" fmla="*/ 32 h 174"/>
                <a:gd name="T24" fmla="*/ 107 w 112"/>
                <a:gd name="T25" fmla="*/ 46 h 174"/>
                <a:gd name="T26" fmla="*/ 110 w 112"/>
                <a:gd name="T27" fmla="*/ 64 h 174"/>
                <a:gd name="T28" fmla="*/ 112 w 112"/>
                <a:gd name="T29" fmla="*/ 86 h 174"/>
                <a:gd name="T30" fmla="*/ 110 w 112"/>
                <a:gd name="T31" fmla="*/ 115 h 174"/>
                <a:gd name="T32" fmla="*/ 106 w 112"/>
                <a:gd name="T33" fmla="*/ 136 h 174"/>
                <a:gd name="T34" fmla="*/ 98 w 112"/>
                <a:gd name="T35" fmla="*/ 153 h 174"/>
                <a:gd name="T36" fmla="*/ 86 w 112"/>
                <a:gd name="T37" fmla="*/ 165 h 174"/>
                <a:gd name="T38" fmla="*/ 74 w 112"/>
                <a:gd name="T39" fmla="*/ 173 h 174"/>
                <a:gd name="T40" fmla="*/ 56 w 112"/>
                <a:gd name="T41" fmla="*/ 174 h 174"/>
                <a:gd name="T42" fmla="*/ 43 w 112"/>
                <a:gd name="T43" fmla="*/ 174 h 174"/>
                <a:gd name="T44" fmla="*/ 24 w 112"/>
                <a:gd name="T45" fmla="*/ 165 h 174"/>
                <a:gd name="T46" fmla="*/ 16 w 112"/>
                <a:gd name="T47" fmla="*/ 157 h 174"/>
                <a:gd name="T48" fmla="*/ 10 w 112"/>
                <a:gd name="T49" fmla="*/ 145 h 174"/>
                <a:gd name="T50" fmla="*/ 0 w 112"/>
                <a:gd name="T51" fmla="*/ 110 h 174"/>
                <a:gd name="T52" fmla="*/ 0 w 112"/>
                <a:gd name="T53" fmla="*/ 86 h 174"/>
                <a:gd name="T54" fmla="*/ 21 w 112"/>
                <a:gd name="T55" fmla="*/ 86 h 174"/>
                <a:gd name="T56" fmla="*/ 22 w 112"/>
                <a:gd name="T57" fmla="*/ 125 h 174"/>
                <a:gd name="T58" fmla="*/ 32 w 112"/>
                <a:gd name="T59" fmla="*/ 144 h 174"/>
                <a:gd name="T60" fmla="*/ 42 w 112"/>
                <a:gd name="T61" fmla="*/ 155 h 174"/>
                <a:gd name="T62" fmla="*/ 56 w 112"/>
                <a:gd name="T63" fmla="*/ 157 h 174"/>
                <a:gd name="T64" fmla="*/ 69 w 112"/>
                <a:gd name="T65" fmla="*/ 155 h 174"/>
                <a:gd name="T66" fmla="*/ 80 w 112"/>
                <a:gd name="T67" fmla="*/ 144 h 174"/>
                <a:gd name="T68" fmla="*/ 88 w 112"/>
                <a:gd name="T69" fmla="*/ 125 h 174"/>
                <a:gd name="T70" fmla="*/ 90 w 112"/>
                <a:gd name="T71" fmla="*/ 86 h 174"/>
                <a:gd name="T72" fmla="*/ 88 w 112"/>
                <a:gd name="T73" fmla="*/ 50 h 174"/>
                <a:gd name="T74" fmla="*/ 80 w 112"/>
                <a:gd name="T75" fmla="*/ 30 h 174"/>
                <a:gd name="T76" fmla="*/ 69 w 112"/>
                <a:gd name="T77" fmla="*/ 19 h 174"/>
                <a:gd name="T78" fmla="*/ 56 w 112"/>
                <a:gd name="T79" fmla="*/ 16 h 174"/>
                <a:gd name="T80" fmla="*/ 42 w 112"/>
                <a:gd name="T81" fmla="*/ 19 h 174"/>
                <a:gd name="T82" fmla="*/ 32 w 112"/>
                <a:gd name="T83" fmla="*/ 29 h 174"/>
                <a:gd name="T84" fmla="*/ 24 w 112"/>
                <a:gd name="T85" fmla="*/ 50 h 174"/>
                <a:gd name="T86" fmla="*/ 21 w 112"/>
                <a:gd name="T87" fmla="*/ 86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2" h="174">
                  <a:moveTo>
                    <a:pt x="0" y="86"/>
                  </a:moveTo>
                  <a:lnTo>
                    <a:pt x="2" y="59"/>
                  </a:lnTo>
                  <a:lnTo>
                    <a:pt x="6" y="38"/>
                  </a:lnTo>
                  <a:lnTo>
                    <a:pt x="13" y="21"/>
                  </a:lnTo>
                  <a:lnTo>
                    <a:pt x="24" y="10"/>
                  </a:lnTo>
                  <a:lnTo>
                    <a:pt x="38" y="2"/>
                  </a:lnTo>
                  <a:lnTo>
                    <a:pt x="56" y="0"/>
                  </a:lnTo>
                  <a:lnTo>
                    <a:pt x="69" y="0"/>
                  </a:lnTo>
                  <a:lnTo>
                    <a:pt x="80" y="5"/>
                  </a:lnTo>
                  <a:lnTo>
                    <a:pt x="90" y="11"/>
                  </a:lnTo>
                  <a:lnTo>
                    <a:pt x="98" y="21"/>
                  </a:lnTo>
                  <a:lnTo>
                    <a:pt x="104" y="32"/>
                  </a:lnTo>
                  <a:lnTo>
                    <a:pt x="107" y="46"/>
                  </a:lnTo>
                  <a:lnTo>
                    <a:pt x="110" y="64"/>
                  </a:lnTo>
                  <a:lnTo>
                    <a:pt x="112" y="86"/>
                  </a:lnTo>
                  <a:lnTo>
                    <a:pt x="110" y="115"/>
                  </a:lnTo>
                  <a:lnTo>
                    <a:pt x="106" y="136"/>
                  </a:lnTo>
                  <a:lnTo>
                    <a:pt x="98" y="153"/>
                  </a:lnTo>
                  <a:lnTo>
                    <a:pt x="86" y="165"/>
                  </a:lnTo>
                  <a:lnTo>
                    <a:pt x="74" y="173"/>
                  </a:lnTo>
                  <a:lnTo>
                    <a:pt x="56" y="174"/>
                  </a:lnTo>
                  <a:lnTo>
                    <a:pt x="43" y="174"/>
                  </a:lnTo>
                  <a:lnTo>
                    <a:pt x="24" y="165"/>
                  </a:lnTo>
                  <a:lnTo>
                    <a:pt x="16" y="157"/>
                  </a:lnTo>
                  <a:lnTo>
                    <a:pt x="10" y="145"/>
                  </a:lnTo>
                  <a:lnTo>
                    <a:pt x="0" y="110"/>
                  </a:lnTo>
                  <a:lnTo>
                    <a:pt x="0" y="86"/>
                  </a:lnTo>
                  <a:close/>
                  <a:moveTo>
                    <a:pt x="21" y="86"/>
                  </a:moveTo>
                  <a:lnTo>
                    <a:pt x="22" y="125"/>
                  </a:lnTo>
                  <a:lnTo>
                    <a:pt x="32" y="144"/>
                  </a:lnTo>
                  <a:lnTo>
                    <a:pt x="42" y="155"/>
                  </a:lnTo>
                  <a:lnTo>
                    <a:pt x="56" y="157"/>
                  </a:lnTo>
                  <a:lnTo>
                    <a:pt x="69" y="155"/>
                  </a:lnTo>
                  <a:lnTo>
                    <a:pt x="80" y="144"/>
                  </a:lnTo>
                  <a:lnTo>
                    <a:pt x="88" y="125"/>
                  </a:lnTo>
                  <a:lnTo>
                    <a:pt x="90" y="86"/>
                  </a:lnTo>
                  <a:lnTo>
                    <a:pt x="88" y="50"/>
                  </a:lnTo>
                  <a:lnTo>
                    <a:pt x="80" y="30"/>
                  </a:lnTo>
                  <a:lnTo>
                    <a:pt x="69" y="19"/>
                  </a:lnTo>
                  <a:lnTo>
                    <a:pt x="56" y="16"/>
                  </a:lnTo>
                  <a:lnTo>
                    <a:pt x="42" y="19"/>
                  </a:lnTo>
                  <a:lnTo>
                    <a:pt x="32" y="29"/>
                  </a:lnTo>
                  <a:lnTo>
                    <a:pt x="24" y="50"/>
                  </a:lnTo>
                  <a:lnTo>
                    <a:pt x="21" y="8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87"/>
            <p:cNvSpPr>
              <a:spLocks noChangeArrowheads="1"/>
            </p:cNvSpPr>
            <p:nvPr/>
          </p:nvSpPr>
          <p:spPr bwMode="auto">
            <a:xfrm>
              <a:off x="1080911" y="2085489"/>
              <a:ext cx="23795" cy="21812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88"/>
            <p:cNvSpPr>
              <a:spLocks/>
            </p:cNvSpPr>
            <p:nvPr/>
          </p:nvSpPr>
          <p:spPr bwMode="auto">
            <a:xfrm>
              <a:off x="1134450" y="1940736"/>
              <a:ext cx="113027" cy="170531"/>
            </a:xfrm>
            <a:custGeom>
              <a:avLst/>
              <a:gdLst>
                <a:gd name="T0" fmla="*/ 0 w 113"/>
                <a:gd name="T1" fmla="*/ 124 h 172"/>
                <a:gd name="T2" fmla="*/ 22 w 113"/>
                <a:gd name="T3" fmla="*/ 123 h 172"/>
                <a:gd name="T4" fmla="*/ 25 w 113"/>
                <a:gd name="T5" fmla="*/ 137 h 172"/>
                <a:gd name="T6" fmla="*/ 33 w 113"/>
                <a:gd name="T7" fmla="*/ 147 h 172"/>
                <a:gd name="T8" fmla="*/ 43 w 113"/>
                <a:gd name="T9" fmla="*/ 153 h 172"/>
                <a:gd name="T10" fmla="*/ 54 w 113"/>
                <a:gd name="T11" fmla="*/ 155 h 172"/>
                <a:gd name="T12" fmla="*/ 69 w 113"/>
                <a:gd name="T13" fmla="*/ 153 h 172"/>
                <a:gd name="T14" fmla="*/ 80 w 113"/>
                <a:gd name="T15" fmla="*/ 143 h 172"/>
                <a:gd name="T16" fmla="*/ 89 w 113"/>
                <a:gd name="T17" fmla="*/ 131 h 172"/>
                <a:gd name="T18" fmla="*/ 91 w 113"/>
                <a:gd name="T19" fmla="*/ 113 h 172"/>
                <a:gd name="T20" fmla="*/ 89 w 113"/>
                <a:gd name="T21" fmla="*/ 97 h 172"/>
                <a:gd name="T22" fmla="*/ 81 w 113"/>
                <a:gd name="T23" fmla="*/ 84 h 172"/>
                <a:gd name="T24" fmla="*/ 70 w 113"/>
                <a:gd name="T25" fmla="*/ 76 h 172"/>
                <a:gd name="T26" fmla="*/ 54 w 113"/>
                <a:gd name="T27" fmla="*/ 75 h 172"/>
                <a:gd name="T28" fmla="*/ 45 w 113"/>
                <a:gd name="T29" fmla="*/ 75 h 172"/>
                <a:gd name="T30" fmla="*/ 37 w 113"/>
                <a:gd name="T31" fmla="*/ 79 h 172"/>
                <a:gd name="T32" fmla="*/ 29 w 113"/>
                <a:gd name="T33" fmla="*/ 84 h 172"/>
                <a:gd name="T34" fmla="*/ 24 w 113"/>
                <a:gd name="T35" fmla="*/ 91 h 172"/>
                <a:gd name="T36" fmla="*/ 3 w 113"/>
                <a:gd name="T37" fmla="*/ 89 h 172"/>
                <a:gd name="T38" fmla="*/ 21 w 113"/>
                <a:gd name="T39" fmla="*/ 0 h 172"/>
                <a:gd name="T40" fmla="*/ 105 w 113"/>
                <a:gd name="T41" fmla="*/ 0 h 172"/>
                <a:gd name="T42" fmla="*/ 105 w 113"/>
                <a:gd name="T43" fmla="*/ 20 h 172"/>
                <a:gd name="T44" fmla="*/ 37 w 113"/>
                <a:gd name="T45" fmla="*/ 20 h 172"/>
                <a:gd name="T46" fmla="*/ 27 w 113"/>
                <a:gd name="T47" fmla="*/ 67 h 172"/>
                <a:gd name="T48" fmla="*/ 43 w 113"/>
                <a:gd name="T49" fmla="*/ 57 h 172"/>
                <a:gd name="T50" fmla="*/ 61 w 113"/>
                <a:gd name="T51" fmla="*/ 56 h 172"/>
                <a:gd name="T52" fmla="*/ 70 w 113"/>
                <a:gd name="T53" fmla="*/ 57 h 172"/>
                <a:gd name="T54" fmla="*/ 89 w 113"/>
                <a:gd name="T55" fmla="*/ 64 h 172"/>
                <a:gd name="T56" fmla="*/ 97 w 113"/>
                <a:gd name="T57" fmla="*/ 71 h 172"/>
                <a:gd name="T58" fmla="*/ 105 w 113"/>
                <a:gd name="T59" fmla="*/ 79 h 172"/>
                <a:gd name="T60" fmla="*/ 113 w 113"/>
                <a:gd name="T61" fmla="*/ 99 h 172"/>
                <a:gd name="T62" fmla="*/ 113 w 113"/>
                <a:gd name="T63" fmla="*/ 111 h 172"/>
                <a:gd name="T64" fmla="*/ 112 w 113"/>
                <a:gd name="T65" fmla="*/ 134 h 172"/>
                <a:gd name="T66" fmla="*/ 101 w 113"/>
                <a:gd name="T67" fmla="*/ 151 h 172"/>
                <a:gd name="T68" fmla="*/ 91 w 113"/>
                <a:gd name="T69" fmla="*/ 161 h 172"/>
                <a:gd name="T70" fmla="*/ 69 w 113"/>
                <a:gd name="T71" fmla="*/ 172 h 172"/>
                <a:gd name="T72" fmla="*/ 54 w 113"/>
                <a:gd name="T73" fmla="*/ 172 h 172"/>
                <a:gd name="T74" fmla="*/ 33 w 113"/>
                <a:gd name="T75" fmla="*/ 171 h 172"/>
                <a:gd name="T76" fmla="*/ 16 w 113"/>
                <a:gd name="T77" fmla="*/ 159 h 172"/>
                <a:gd name="T78" fmla="*/ 5 w 113"/>
                <a:gd name="T79" fmla="*/ 145 h 172"/>
                <a:gd name="T80" fmla="*/ 0 w 113"/>
                <a:gd name="T81" fmla="*/ 12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3" h="172">
                  <a:moveTo>
                    <a:pt x="0" y="124"/>
                  </a:moveTo>
                  <a:lnTo>
                    <a:pt x="22" y="123"/>
                  </a:lnTo>
                  <a:lnTo>
                    <a:pt x="25" y="137"/>
                  </a:lnTo>
                  <a:lnTo>
                    <a:pt x="33" y="147"/>
                  </a:lnTo>
                  <a:lnTo>
                    <a:pt x="43" y="153"/>
                  </a:lnTo>
                  <a:lnTo>
                    <a:pt x="54" y="155"/>
                  </a:lnTo>
                  <a:lnTo>
                    <a:pt x="69" y="153"/>
                  </a:lnTo>
                  <a:lnTo>
                    <a:pt x="80" y="143"/>
                  </a:lnTo>
                  <a:lnTo>
                    <a:pt x="89" y="131"/>
                  </a:lnTo>
                  <a:lnTo>
                    <a:pt x="91" y="113"/>
                  </a:lnTo>
                  <a:lnTo>
                    <a:pt x="89" y="97"/>
                  </a:lnTo>
                  <a:lnTo>
                    <a:pt x="81" y="84"/>
                  </a:lnTo>
                  <a:lnTo>
                    <a:pt x="70" y="76"/>
                  </a:lnTo>
                  <a:lnTo>
                    <a:pt x="54" y="75"/>
                  </a:lnTo>
                  <a:lnTo>
                    <a:pt x="45" y="75"/>
                  </a:lnTo>
                  <a:lnTo>
                    <a:pt x="37" y="79"/>
                  </a:lnTo>
                  <a:lnTo>
                    <a:pt x="29" y="84"/>
                  </a:lnTo>
                  <a:lnTo>
                    <a:pt x="24" y="91"/>
                  </a:lnTo>
                  <a:lnTo>
                    <a:pt x="3" y="89"/>
                  </a:lnTo>
                  <a:lnTo>
                    <a:pt x="21" y="0"/>
                  </a:lnTo>
                  <a:lnTo>
                    <a:pt x="105" y="0"/>
                  </a:lnTo>
                  <a:lnTo>
                    <a:pt x="105" y="20"/>
                  </a:lnTo>
                  <a:lnTo>
                    <a:pt x="37" y="20"/>
                  </a:lnTo>
                  <a:lnTo>
                    <a:pt x="27" y="67"/>
                  </a:lnTo>
                  <a:lnTo>
                    <a:pt x="43" y="57"/>
                  </a:lnTo>
                  <a:lnTo>
                    <a:pt x="61" y="56"/>
                  </a:lnTo>
                  <a:lnTo>
                    <a:pt x="70" y="57"/>
                  </a:lnTo>
                  <a:lnTo>
                    <a:pt x="89" y="64"/>
                  </a:lnTo>
                  <a:lnTo>
                    <a:pt x="97" y="71"/>
                  </a:lnTo>
                  <a:lnTo>
                    <a:pt x="105" y="79"/>
                  </a:lnTo>
                  <a:lnTo>
                    <a:pt x="113" y="99"/>
                  </a:lnTo>
                  <a:lnTo>
                    <a:pt x="113" y="111"/>
                  </a:lnTo>
                  <a:lnTo>
                    <a:pt x="112" y="134"/>
                  </a:lnTo>
                  <a:lnTo>
                    <a:pt x="101" y="151"/>
                  </a:lnTo>
                  <a:lnTo>
                    <a:pt x="91" y="161"/>
                  </a:lnTo>
                  <a:lnTo>
                    <a:pt x="69" y="172"/>
                  </a:lnTo>
                  <a:lnTo>
                    <a:pt x="54" y="172"/>
                  </a:lnTo>
                  <a:lnTo>
                    <a:pt x="33" y="171"/>
                  </a:lnTo>
                  <a:lnTo>
                    <a:pt x="16" y="159"/>
                  </a:lnTo>
                  <a:lnTo>
                    <a:pt x="5" y="14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599796" y="1465518"/>
            <a:ext cx="245883" cy="3218287"/>
            <a:chOff x="591129" y="1768221"/>
            <a:chExt cx="245883" cy="3218287"/>
          </a:xfrm>
        </p:grpSpPr>
        <p:sp>
          <p:nvSpPr>
            <p:cNvPr id="96" name="Freeform 92"/>
            <p:cNvSpPr>
              <a:spLocks noEditPoints="1"/>
            </p:cNvSpPr>
            <p:nvPr/>
          </p:nvSpPr>
          <p:spPr bwMode="auto">
            <a:xfrm>
              <a:off x="595095" y="4843737"/>
              <a:ext cx="186395" cy="142771"/>
            </a:xfrm>
            <a:custGeom>
              <a:avLst/>
              <a:gdLst>
                <a:gd name="T0" fmla="*/ 188 w 188"/>
                <a:gd name="T1" fmla="*/ 144 h 144"/>
                <a:gd name="T2" fmla="*/ 0 w 188"/>
                <a:gd name="T3" fmla="*/ 144 h 144"/>
                <a:gd name="T4" fmla="*/ 0 w 188"/>
                <a:gd name="T5" fmla="*/ 74 h 144"/>
                <a:gd name="T6" fmla="*/ 0 w 188"/>
                <a:gd name="T7" fmla="*/ 56 h 144"/>
                <a:gd name="T8" fmla="*/ 1 w 188"/>
                <a:gd name="T9" fmla="*/ 45 h 144"/>
                <a:gd name="T10" fmla="*/ 5 w 188"/>
                <a:gd name="T11" fmla="*/ 31 h 144"/>
                <a:gd name="T12" fmla="*/ 11 w 188"/>
                <a:gd name="T13" fmla="*/ 21 h 144"/>
                <a:gd name="T14" fmla="*/ 17 w 188"/>
                <a:gd name="T15" fmla="*/ 11 h 144"/>
                <a:gd name="T16" fmla="*/ 29 w 188"/>
                <a:gd name="T17" fmla="*/ 7 h 144"/>
                <a:gd name="T18" fmla="*/ 41 w 188"/>
                <a:gd name="T19" fmla="*/ 2 h 144"/>
                <a:gd name="T20" fmla="*/ 54 w 188"/>
                <a:gd name="T21" fmla="*/ 0 h 144"/>
                <a:gd name="T22" fmla="*/ 67 w 188"/>
                <a:gd name="T23" fmla="*/ 0 h 144"/>
                <a:gd name="T24" fmla="*/ 86 w 188"/>
                <a:gd name="T25" fmla="*/ 8 h 144"/>
                <a:gd name="T26" fmla="*/ 96 w 188"/>
                <a:gd name="T27" fmla="*/ 16 h 144"/>
                <a:gd name="T28" fmla="*/ 102 w 188"/>
                <a:gd name="T29" fmla="*/ 24 h 144"/>
                <a:gd name="T30" fmla="*/ 112 w 188"/>
                <a:gd name="T31" fmla="*/ 51 h 144"/>
                <a:gd name="T32" fmla="*/ 112 w 188"/>
                <a:gd name="T33" fmla="*/ 71 h 144"/>
                <a:gd name="T34" fmla="*/ 112 w 188"/>
                <a:gd name="T35" fmla="*/ 118 h 144"/>
                <a:gd name="T36" fmla="*/ 188 w 188"/>
                <a:gd name="T37" fmla="*/ 118 h 144"/>
                <a:gd name="T38" fmla="*/ 188 w 188"/>
                <a:gd name="T39" fmla="*/ 144 h 144"/>
                <a:gd name="T40" fmla="*/ 89 w 188"/>
                <a:gd name="T41" fmla="*/ 118 h 144"/>
                <a:gd name="T42" fmla="*/ 89 w 188"/>
                <a:gd name="T43" fmla="*/ 71 h 144"/>
                <a:gd name="T44" fmla="*/ 88 w 188"/>
                <a:gd name="T45" fmla="*/ 48 h 144"/>
                <a:gd name="T46" fmla="*/ 81 w 188"/>
                <a:gd name="T47" fmla="*/ 35 h 144"/>
                <a:gd name="T48" fmla="*/ 70 w 188"/>
                <a:gd name="T49" fmla="*/ 27 h 144"/>
                <a:gd name="T50" fmla="*/ 56 w 188"/>
                <a:gd name="T51" fmla="*/ 26 h 144"/>
                <a:gd name="T52" fmla="*/ 44 w 188"/>
                <a:gd name="T53" fmla="*/ 27 h 144"/>
                <a:gd name="T54" fmla="*/ 35 w 188"/>
                <a:gd name="T55" fmla="*/ 32 h 144"/>
                <a:gd name="T56" fmla="*/ 27 w 188"/>
                <a:gd name="T57" fmla="*/ 39 h 144"/>
                <a:gd name="T58" fmla="*/ 24 w 188"/>
                <a:gd name="T59" fmla="*/ 48 h 144"/>
                <a:gd name="T60" fmla="*/ 22 w 188"/>
                <a:gd name="T61" fmla="*/ 56 h 144"/>
                <a:gd name="T62" fmla="*/ 22 w 188"/>
                <a:gd name="T63" fmla="*/ 71 h 144"/>
                <a:gd name="T64" fmla="*/ 22 w 188"/>
                <a:gd name="T65" fmla="*/ 118 h 144"/>
                <a:gd name="T66" fmla="*/ 89 w 188"/>
                <a:gd name="T67" fmla="*/ 11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8" h="144">
                  <a:moveTo>
                    <a:pt x="188" y="144"/>
                  </a:moveTo>
                  <a:lnTo>
                    <a:pt x="0" y="144"/>
                  </a:lnTo>
                  <a:lnTo>
                    <a:pt x="0" y="74"/>
                  </a:lnTo>
                  <a:lnTo>
                    <a:pt x="0" y="56"/>
                  </a:lnTo>
                  <a:lnTo>
                    <a:pt x="1" y="45"/>
                  </a:lnTo>
                  <a:lnTo>
                    <a:pt x="5" y="31"/>
                  </a:lnTo>
                  <a:lnTo>
                    <a:pt x="11" y="21"/>
                  </a:lnTo>
                  <a:lnTo>
                    <a:pt x="17" y="11"/>
                  </a:lnTo>
                  <a:lnTo>
                    <a:pt x="29" y="7"/>
                  </a:lnTo>
                  <a:lnTo>
                    <a:pt x="41" y="2"/>
                  </a:lnTo>
                  <a:lnTo>
                    <a:pt x="54" y="0"/>
                  </a:lnTo>
                  <a:lnTo>
                    <a:pt x="67" y="0"/>
                  </a:lnTo>
                  <a:lnTo>
                    <a:pt x="86" y="8"/>
                  </a:lnTo>
                  <a:lnTo>
                    <a:pt x="96" y="16"/>
                  </a:lnTo>
                  <a:lnTo>
                    <a:pt x="102" y="24"/>
                  </a:lnTo>
                  <a:lnTo>
                    <a:pt x="112" y="51"/>
                  </a:lnTo>
                  <a:lnTo>
                    <a:pt x="112" y="71"/>
                  </a:lnTo>
                  <a:lnTo>
                    <a:pt x="112" y="118"/>
                  </a:lnTo>
                  <a:lnTo>
                    <a:pt x="188" y="118"/>
                  </a:lnTo>
                  <a:lnTo>
                    <a:pt x="188" y="144"/>
                  </a:lnTo>
                  <a:close/>
                  <a:moveTo>
                    <a:pt x="89" y="118"/>
                  </a:moveTo>
                  <a:lnTo>
                    <a:pt x="89" y="71"/>
                  </a:lnTo>
                  <a:lnTo>
                    <a:pt x="88" y="48"/>
                  </a:lnTo>
                  <a:lnTo>
                    <a:pt x="81" y="35"/>
                  </a:lnTo>
                  <a:lnTo>
                    <a:pt x="70" y="27"/>
                  </a:lnTo>
                  <a:lnTo>
                    <a:pt x="56" y="26"/>
                  </a:lnTo>
                  <a:lnTo>
                    <a:pt x="44" y="27"/>
                  </a:lnTo>
                  <a:lnTo>
                    <a:pt x="35" y="32"/>
                  </a:lnTo>
                  <a:lnTo>
                    <a:pt x="27" y="39"/>
                  </a:lnTo>
                  <a:lnTo>
                    <a:pt x="24" y="48"/>
                  </a:lnTo>
                  <a:lnTo>
                    <a:pt x="22" y="56"/>
                  </a:lnTo>
                  <a:lnTo>
                    <a:pt x="22" y="71"/>
                  </a:lnTo>
                  <a:lnTo>
                    <a:pt x="22" y="118"/>
                  </a:lnTo>
                  <a:lnTo>
                    <a:pt x="89" y="118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93"/>
            <p:cNvSpPr>
              <a:spLocks noEditPoints="1"/>
            </p:cNvSpPr>
            <p:nvPr/>
          </p:nvSpPr>
          <p:spPr bwMode="auto">
            <a:xfrm>
              <a:off x="644668" y="4695017"/>
              <a:ext cx="140788" cy="126907"/>
            </a:xfrm>
            <a:custGeom>
              <a:avLst/>
              <a:gdLst>
                <a:gd name="T0" fmla="*/ 71 w 143"/>
                <a:gd name="T1" fmla="*/ 127 h 127"/>
                <a:gd name="T2" fmla="*/ 53 w 143"/>
                <a:gd name="T3" fmla="*/ 127 h 127"/>
                <a:gd name="T4" fmla="*/ 24 w 143"/>
                <a:gd name="T5" fmla="*/ 116 h 127"/>
                <a:gd name="T6" fmla="*/ 15 w 143"/>
                <a:gd name="T7" fmla="*/ 107 h 127"/>
                <a:gd name="T8" fmla="*/ 8 w 143"/>
                <a:gd name="T9" fmla="*/ 97 h 127"/>
                <a:gd name="T10" fmla="*/ 0 w 143"/>
                <a:gd name="T11" fmla="*/ 76 h 127"/>
                <a:gd name="T12" fmla="*/ 0 w 143"/>
                <a:gd name="T13" fmla="*/ 64 h 127"/>
                <a:gd name="T14" fmla="*/ 0 w 143"/>
                <a:gd name="T15" fmla="*/ 51 h 127"/>
                <a:gd name="T16" fmla="*/ 10 w 143"/>
                <a:gd name="T17" fmla="*/ 27 h 127"/>
                <a:gd name="T18" fmla="*/ 18 w 143"/>
                <a:gd name="T19" fmla="*/ 17 h 127"/>
                <a:gd name="T20" fmla="*/ 27 w 143"/>
                <a:gd name="T21" fmla="*/ 9 h 127"/>
                <a:gd name="T22" fmla="*/ 53 w 143"/>
                <a:gd name="T23" fmla="*/ 1 h 127"/>
                <a:gd name="T24" fmla="*/ 69 w 143"/>
                <a:gd name="T25" fmla="*/ 0 h 127"/>
                <a:gd name="T26" fmla="*/ 93 w 143"/>
                <a:gd name="T27" fmla="*/ 1 h 127"/>
                <a:gd name="T28" fmla="*/ 111 w 143"/>
                <a:gd name="T29" fmla="*/ 8 h 127"/>
                <a:gd name="T30" fmla="*/ 125 w 143"/>
                <a:gd name="T31" fmla="*/ 17 h 127"/>
                <a:gd name="T32" fmla="*/ 135 w 143"/>
                <a:gd name="T33" fmla="*/ 32 h 127"/>
                <a:gd name="T34" fmla="*/ 141 w 143"/>
                <a:gd name="T35" fmla="*/ 46 h 127"/>
                <a:gd name="T36" fmla="*/ 143 w 143"/>
                <a:gd name="T37" fmla="*/ 64 h 127"/>
                <a:gd name="T38" fmla="*/ 143 w 143"/>
                <a:gd name="T39" fmla="*/ 78 h 127"/>
                <a:gd name="T40" fmla="*/ 133 w 143"/>
                <a:gd name="T41" fmla="*/ 100 h 127"/>
                <a:gd name="T42" fmla="*/ 123 w 143"/>
                <a:gd name="T43" fmla="*/ 110 h 127"/>
                <a:gd name="T44" fmla="*/ 114 w 143"/>
                <a:gd name="T45" fmla="*/ 118 h 127"/>
                <a:gd name="T46" fmla="*/ 88 w 143"/>
                <a:gd name="T47" fmla="*/ 127 h 127"/>
                <a:gd name="T48" fmla="*/ 71 w 143"/>
                <a:gd name="T49" fmla="*/ 127 h 127"/>
                <a:gd name="T50" fmla="*/ 71 w 143"/>
                <a:gd name="T51" fmla="*/ 103 h 127"/>
                <a:gd name="T52" fmla="*/ 95 w 143"/>
                <a:gd name="T53" fmla="*/ 102 h 127"/>
                <a:gd name="T54" fmla="*/ 111 w 143"/>
                <a:gd name="T55" fmla="*/ 92 h 127"/>
                <a:gd name="T56" fmla="*/ 122 w 143"/>
                <a:gd name="T57" fmla="*/ 80 h 127"/>
                <a:gd name="T58" fmla="*/ 123 w 143"/>
                <a:gd name="T59" fmla="*/ 64 h 127"/>
                <a:gd name="T60" fmla="*/ 122 w 143"/>
                <a:gd name="T61" fmla="*/ 48 h 127"/>
                <a:gd name="T62" fmla="*/ 111 w 143"/>
                <a:gd name="T63" fmla="*/ 35 h 127"/>
                <a:gd name="T64" fmla="*/ 95 w 143"/>
                <a:gd name="T65" fmla="*/ 25 h 127"/>
                <a:gd name="T66" fmla="*/ 71 w 143"/>
                <a:gd name="T67" fmla="*/ 24 h 127"/>
                <a:gd name="T68" fmla="*/ 47 w 143"/>
                <a:gd name="T69" fmla="*/ 25 h 127"/>
                <a:gd name="T70" fmla="*/ 32 w 143"/>
                <a:gd name="T71" fmla="*/ 35 h 127"/>
                <a:gd name="T72" fmla="*/ 21 w 143"/>
                <a:gd name="T73" fmla="*/ 48 h 127"/>
                <a:gd name="T74" fmla="*/ 19 w 143"/>
                <a:gd name="T75" fmla="*/ 64 h 127"/>
                <a:gd name="T76" fmla="*/ 21 w 143"/>
                <a:gd name="T77" fmla="*/ 80 h 127"/>
                <a:gd name="T78" fmla="*/ 32 w 143"/>
                <a:gd name="T79" fmla="*/ 92 h 127"/>
                <a:gd name="T80" fmla="*/ 47 w 143"/>
                <a:gd name="T81" fmla="*/ 102 h 127"/>
                <a:gd name="T82" fmla="*/ 71 w 143"/>
                <a:gd name="T83" fmla="*/ 10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3" h="127">
                  <a:moveTo>
                    <a:pt x="71" y="127"/>
                  </a:moveTo>
                  <a:lnTo>
                    <a:pt x="53" y="127"/>
                  </a:lnTo>
                  <a:lnTo>
                    <a:pt x="24" y="116"/>
                  </a:lnTo>
                  <a:lnTo>
                    <a:pt x="15" y="107"/>
                  </a:lnTo>
                  <a:lnTo>
                    <a:pt x="8" y="97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0" y="51"/>
                  </a:lnTo>
                  <a:lnTo>
                    <a:pt x="10" y="27"/>
                  </a:lnTo>
                  <a:lnTo>
                    <a:pt x="18" y="17"/>
                  </a:lnTo>
                  <a:lnTo>
                    <a:pt x="27" y="9"/>
                  </a:lnTo>
                  <a:lnTo>
                    <a:pt x="53" y="1"/>
                  </a:lnTo>
                  <a:lnTo>
                    <a:pt x="69" y="0"/>
                  </a:lnTo>
                  <a:lnTo>
                    <a:pt x="93" y="1"/>
                  </a:lnTo>
                  <a:lnTo>
                    <a:pt x="111" y="8"/>
                  </a:lnTo>
                  <a:lnTo>
                    <a:pt x="125" y="17"/>
                  </a:lnTo>
                  <a:lnTo>
                    <a:pt x="135" y="32"/>
                  </a:lnTo>
                  <a:lnTo>
                    <a:pt x="141" y="46"/>
                  </a:lnTo>
                  <a:lnTo>
                    <a:pt x="143" y="64"/>
                  </a:lnTo>
                  <a:lnTo>
                    <a:pt x="143" y="78"/>
                  </a:lnTo>
                  <a:lnTo>
                    <a:pt x="133" y="100"/>
                  </a:lnTo>
                  <a:lnTo>
                    <a:pt x="123" y="110"/>
                  </a:lnTo>
                  <a:lnTo>
                    <a:pt x="114" y="118"/>
                  </a:lnTo>
                  <a:lnTo>
                    <a:pt x="88" y="127"/>
                  </a:lnTo>
                  <a:lnTo>
                    <a:pt x="71" y="127"/>
                  </a:lnTo>
                  <a:close/>
                  <a:moveTo>
                    <a:pt x="71" y="103"/>
                  </a:moveTo>
                  <a:lnTo>
                    <a:pt x="95" y="102"/>
                  </a:lnTo>
                  <a:lnTo>
                    <a:pt x="111" y="92"/>
                  </a:lnTo>
                  <a:lnTo>
                    <a:pt x="122" y="80"/>
                  </a:lnTo>
                  <a:lnTo>
                    <a:pt x="123" y="64"/>
                  </a:lnTo>
                  <a:lnTo>
                    <a:pt x="122" y="48"/>
                  </a:lnTo>
                  <a:lnTo>
                    <a:pt x="111" y="35"/>
                  </a:lnTo>
                  <a:lnTo>
                    <a:pt x="95" y="25"/>
                  </a:lnTo>
                  <a:lnTo>
                    <a:pt x="71" y="24"/>
                  </a:lnTo>
                  <a:lnTo>
                    <a:pt x="47" y="25"/>
                  </a:lnTo>
                  <a:lnTo>
                    <a:pt x="32" y="35"/>
                  </a:lnTo>
                  <a:lnTo>
                    <a:pt x="21" y="48"/>
                  </a:lnTo>
                  <a:lnTo>
                    <a:pt x="19" y="64"/>
                  </a:lnTo>
                  <a:lnTo>
                    <a:pt x="21" y="80"/>
                  </a:lnTo>
                  <a:lnTo>
                    <a:pt x="32" y="92"/>
                  </a:lnTo>
                  <a:lnTo>
                    <a:pt x="47" y="102"/>
                  </a:lnTo>
                  <a:lnTo>
                    <a:pt x="71" y="10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94"/>
            <p:cNvSpPr>
              <a:spLocks/>
            </p:cNvSpPr>
            <p:nvPr/>
          </p:nvSpPr>
          <p:spPr bwMode="auto">
            <a:xfrm>
              <a:off x="646651" y="4498708"/>
              <a:ext cx="134839" cy="188378"/>
            </a:xfrm>
            <a:custGeom>
              <a:avLst/>
              <a:gdLst>
                <a:gd name="T0" fmla="*/ 136 w 136"/>
                <a:gd name="T1" fmla="*/ 146 h 189"/>
                <a:gd name="T2" fmla="*/ 0 w 136"/>
                <a:gd name="T3" fmla="*/ 189 h 189"/>
                <a:gd name="T4" fmla="*/ 0 w 136"/>
                <a:gd name="T5" fmla="*/ 165 h 189"/>
                <a:gd name="T6" fmla="*/ 79 w 136"/>
                <a:gd name="T7" fmla="*/ 143 h 189"/>
                <a:gd name="T8" fmla="*/ 108 w 136"/>
                <a:gd name="T9" fmla="*/ 135 h 189"/>
                <a:gd name="T10" fmla="*/ 101 w 136"/>
                <a:gd name="T11" fmla="*/ 133 h 189"/>
                <a:gd name="T12" fmla="*/ 80 w 136"/>
                <a:gd name="T13" fmla="*/ 127 h 189"/>
                <a:gd name="T14" fmla="*/ 0 w 136"/>
                <a:gd name="T15" fmla="*/ 106 h 189"/>
                <a:gd name="T16" fmla="*/ 0 w 136"/>
                <a:gd name="T17" fmla="*/ 82 h 189"/>
                <a:gd name="T18" fmla="*/ 79 w 136"/>
                <a:gd name="T19" fmla="*/ 61 h 189"/>
                <a:gd name="T20" fmla="*/ 106 w 136"/>
                <a:gd name="T21" fmla="*/ 55 h 189"/>
                <a:gd name="T22" fmla="*/ 79 w 136"/>
                <a:gd name="T23" fmla="*/ 47 h 189"/>
                <a:gd name="T24" fmla="*/ 0 w 136"/>
                <a:gd name="T25" fmla="*/ 23 h 189"/>
                <a:gd name="T26" fmla="*/ 0 w 136"/>
                <a:gd name="T27" fmla="*/ 0 h 189"/>
                <a:gd name="T28" fmla="*/ 136 w 136"/>
                <a:gd name="T29" fmla="*/ 44 h 189"/>
                <a:gd name="T30" fmla="*/ 136 w 136"/>
                <a:gd name="T31" fmla="*/ 68 h 189"/>
                <a:gd name="T32" fmla="*/ 55 w 136"/>
                <a:gd name="T33" fmla="*/ 90 h 189"/>
                <a:gd name="T34" fmla="*/ 31 w 136"/>
                <a:gd name="T35" fmla="*/ 95 h 189"/>
                <a:gd name="T36" fmla="*/ 136 w 136"/>
                <a:gd name="T37" fmla="*/ 122 h 189"/>
                <a:gd name="T38" fmla="*/ 136 w 136"/>
                <a:gd name="T39" fmla="*/ 146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6" h="189">
                  <a:moveTo>
                    <a:pt x="136" y="146"/>
                  </a:moveTo>
                  <a:lnTo>
                    <a:pt x="0" y="189"/>
                  </a:lnTo>
                  <a:lnTo>
                    <a:pt x="0" y="165"/>
                  </a:lnTo>
                  <a:lnTo>
                    <a:pt x="79" y="143"/>
                  </a:lnTo>
                  <a:lnTo>
                    <a:pt x="108" y="135"/>
                  </a:lnTo>
                  <a:lnTo>
                    <a:pt x="101" y="133"/>
                  </a:lnTo>
                  <a:lnTo>
                    <a:pt x="80" y="127"/>
                  </a:lnTo>
                  <a:lnTo>
                    <a:pt x="0" y="106"/>
                  </a:lnTo>
                  <a:lnTo>
                    <a:pt x="0" y="82"/>
                  </a:lnTo>
                  <a:lnTo>
                    <a:pt x="79" y="61"/>
                  </a:lnTo>
                  <a:lnTo>
                    <a:pt x="106" y="55"/>
                  </a:lnTo>
                  <a:lnTo>
                    <a:pt x="79" y="47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36" y="44"/>
                  </a:lnTo>
                  <a:lnTo>
                    <a:pt x="136" y="68"/>
                  </a:lnTo>
                  <a:lnTo>
                    <a:pt x="55" y="90"/>
                  </a:lnTo>
                  <a:lnTo>
                    <a:pt x="31" y="95"/>
                  </a:lnTo>
                  <a:lnTo>
                    <a:pt x="136" y="122"/>
                  </a:lnTo>
                  <a:lnTo>
                    <a:pt x="136" y="146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95"/>
            <p:cNvSpPr>
              <a:spLocks noEditPoints="1"/>
            </p:cNvSpPr>
            <p:nvPr/>
          </p:nvSpPr>
          <p:spPr bwMode="auto">
            <a:xfrm>
              <a:off x="644668" y="4363869"/>
              <a:ext cx="140788" cy="124924"/>
            </a:xfrm>
            <a:custGeom>
              <a:avLst/>
              <a:gdLst>
                <a:gd name="T0" fmla="*/ 96 w 143"/>
                <a:gd name="T1" fmla="*/ 26 h 126"/>
                <a:gd name="T2" fmla="*/ 98 w 143"/>
                <a:gd name="T3" fmla="*/ 2 h 126"/>
                <a:gd name="T4" fmla="*/ 119 w 143"/>
                <a:gd name="T5" fmla="*/ 8 h 126"/>
                <a:gd name="T6" fmla="*/ 131 w 143"/>
                <a:gd name="T7" fmla="*/ 22 h 126"/>
                <a:gd name="T8" fmla="*/ 141 w 143"/>
                <a:gd name="T9" fmla="*/ 38 h 126"/>
                <a:gd name="T10" fmla="*/ 143 w 143"/>
                <a:gd name="T11" fmla="*/ 61 h 126"/>
                <a:gd name="T12" fmla="*/ 143 w 143"/>
                <a:gd name="T13" fmla="*/ 75 h 126"/>
                <a:gd name="T14" fmla="*/ 133 w 143"/>
                <a:gd name="T15" fmla="*/ 99 h 126"/>
                <a:gd name="T16" fmla="*/ 123 w 143"/>
                <a:gd name="T17" fmla="*/ 109 h 126"/>
                <a:gd name="T18" fmla="*/ 114 w 143"/>
                <a:gd name="T19" fmla="*/ 117 h 126"/>
                <a:gd name="T20" fmla="*/ 88 w 143"/>
                <a:gd name="T21" fmla="*/ 125 h 126"/>
                <a:gd name="T22" fmla="*/ 72 w 143"/>
                <a:gd name="T23" fmla="*/ 126 h 126"/>
                <a:gd name="T24" fmla="*/ 56 w 143"/>
                <a:gd name="T25" fmla="*/ 125 h 126"/>
                <a:gd name="T26" fmla="*/ 29 w 143"/>
                <a:gd name="T27" fmla="*/ 117 h 126"/>
                <a:gd name="T28" fmla="*/ 19 w 143"/>
                <a:gd name="T29" fmla="*/ 109 h 126"/>
                <a:gd name="T30" fmla="*/ 10 w 143"/>
                <a:gd name="T31" fmla="*/ 99 h 126"/>
                <a:gd name="T32" fmla="*/ 0 w 143"/>
                <a:gd name="T33" fmla="*/ 77 h 126"/>
                <a:gd name="T34" fmla="*/ 0 w 143"/>
                <a:gd name="T35" fmla="*/ 62 h 126"/>
                <a:gd name="T36" fmla="*/ 0 w 143"/>
                <a:gd name="T37" fmla="*/ 50 h 126"/>
                <a:gd name="T38" fmla="*/ 10 w 143"/>
                <a:gd name="T39" fmla="*/ 27 h 126"/>
                <a:gd name="T40" fmla="*/ 18 w 143"/>
                <a:gd name="T41" fmla="*/ 18 h 126"/>
                <a:gd name="T42" fmla="*/ 29 w 143"/>
                <a:gd name="T43" fmla="*/ 10 h 126"/>
                <a:gd name="T44" fmla="*/ 55 w 143"/>
                <a:gd name="T45" fmla="*/ 2 h 126"/>
                <a:gd name="T46" fmla="*/ 71 w 143"/>
                <a:gd name="T47" fmla="*/ 0 h 126"/>
                <a:gd name="T48" fmla="*/ 74 w 143"/>
                <a:gd name="T49" fmla="*/ 0 h 126"/>
                <a:gd name="T50" fmla="*/ 77 w 143"/>
                <a:gd name="T51" fmla="*/ 0 h 126"/>
                <a:gd name="T52" fmla="*/ 77 w 143"/>
                <a:gd name="T53" fmla="*/ 102 h 126"/>
                <a:gd name="T54" fmla="*/ 98 w 143"/>
                <a:gd name="T55" fmla="*/ 99 h 126"/>
                <a:gd name="T56" fmla="*/ 112 w 143"/>
                <a:gd name="T57" fmla="*/ 90 h 126"/>
                <a:gd name="T58" fmla="*/ 122 w 143"/>
                <a:gd name="T59" fmla="*/ 77 h 126"/>
                <a:gd name="T60" fmla="*/ 123 w 143"/>
                <a:gd name="T61" fmla="*/ 61 h 126"/>
                <a:gd name="T62" fmla="*/ 122 w 143"/>
                <a:gd name="T63" fmla="*/ 50 h 126"/>
                <a:gd name="T64" fmla="*/ 117 w 143"/>
                <a:gd name="T65" fmla="*/ 38 h 126"/>
                <a:gd name="T66" fmla="*/ 109 w 143"/>
                <a:gd name="T67" fmla="*/ 30 h 126"/>
                <a:gd name="T68" fmla="*/ 96 w 143"/>
                <a:gd name="T69" fmla="*/ 26 h 126"/>
                <a:gd name="T70" fmla="*/ 58 w 143"/>
                <a:gd name="T71" fmla="*/ 101 h 126"/>
                <a:gd name="T72" fmla="*/ 58 w 143"/>
                <a:gd name="T73" fmla="*/ 24 h 126"/>
                <a:gd name="T74" fmla="*/ 42 w 143"/>
                <a:gd name="T75" fmla="*/ 27 h 126"/>
                <a:gd name="T76" fmla="*/ 32 w 143"/>
                <a:gd name="T77" fmla="*/ 34 h 126"/>
                <a:gd name="T78" fmla="*/ 21 w 143"/>
                <a:gd name="T79" fmla="*/ 45 h 126"/>
                <a:gd name="T80" fmla="*/ 19 w 143"/>
                <a:gd name="T81" fmla="*/ 62 h 126"/>
                <a:gd name="T82" fmla="*/ 21 w 143"/>
                <a:gd name="T83" fmla="*/ 77 h 126"/>
                <a:gd name="T84" fmla="*/ 29 w 143"/>
                <a:gd name="T85" fmla="*/ 90 h 126"/>
                <a:gd name="T86" fmla="*/ 42 w 143"/>
                <a:gd name="T87" fmla="*/ 97 h 126"/>
                <a:gd name="T88" fmla="*/ 58 w 143"/>
                <a:gd name="T89" fmla="*/ 10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" h="126">
                  <a:moveTo>
                    <a:pt x="96" y="26"/>
                  </a:moveTo>
                  <a:lnTo>
                    <a:pt x="98" y="2"/>
                  </a:lnTo>
                  <a:lnTo>
                    <a:pt x="119" y="8"/>
                  </a:lnTo>
                  <a:lnTo>
                    <a:pt x="131" y="22"/>
                  </a:lnTo>
                  <a:lnTo>
                    <a:pt x="141" y="38"/>
                  </a:lnTo>
                  <a:lnTo>
                    <a:pt x="143" y="61"/>
                  </a:lnTo>
                  <a:lnTo>
                    <a:pt x="143" y="75"/>
                  </a:lnTo>
                  <a:lnTo>
                    <a:pt x="133" y="99"/>
                  </a:lnTo>
                  <a:lnTo>
                    <a:pt x="123" y="109"/>
                  </a:lnTo>
                  <a:lnTo>
                    <a:pt x="114" y="117"/>
                  </a:lnTo>
                  <a:lnTo>
                    <a:pt x="88" y="125"/>
                  </a:lnTo>
                  <a:lnTo>
                    <a:pt x="72" y="126"/>
                  </a:lnTo>
                  <a:lnTo>
                    <a:pt x="56" y="125"/>
                  </a:lnTo>
                  <a:lnTo>
                    <a:pt x="29" y="117"/>
                  </a:lnTo>
                  <a:lnTo>
                    <a:pt x="19" y="109"/>
                  </a:lnTo>
                  <a:lnTo>
                    <a:pt x="10" y="99"/>
                  </a:lnTo>
                  <a:lnTo>
                    <a:pt x="0" y="77"/>
                  </a:lnTo>
                  <a:lnTo>
                    <a:pt x="0" y="62"/>
                  </a:lnTo>
                  <a:lnTo>
                    <a:pt x="0" y="50"/>
                  </a:lnTo>
                  <a:lnTo>
                    <a:pt x="10" y="27"/>
                  </a:lnTo>
                  <a:lnTo>
                    <a:pt x="18" y="18"/>
                  </a:lnTo>
                  <a:lnTo>
                    <a:pt x="29" y="10"/>
                  </a:lnTo>
                  <a:lnTo>
                    <a:pt x="55" y="2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7" y="0"/>
                  </a:lnTo>
                  <a:lnTo>
                    <a:pt x="77" y="102"/>
                  </a:lnTo>
                  <a:lnTo>
                    <a:pt x="98" y="99"/>
                  </a:lnTo>
                  <a:lnTo>
                    <a:pt x="112" y="90"/>
                  </a:lnTo>
                  <a:lnTo>
                    <a:pt x="122" y="77"/>
                  </a:lnTo>
                  <a:lnTo>
                    <a:pt x="123" y="61"/>
                  </a:lnTo>
                  <a:lnTo>
                    <a:pt x="122" y="50"/>
                  </a:lnTo>
                  <a:lnTo>
                    <a:pt x="117" y="38"/>
                  </a:lnTo>
                  <a:lnTo>
                    <a:pt x="109" y="30"/>
                  </a:lnTo>
                  <a:lnTo>
                    <a:pt x="96" y="26"/>
                  </a:lnTo>
                  <a:close/>
                  <a:moveTo>
                    <a:pt x="58" y="101"/>
                  </a:moveTo>
                  <a:lnTo>
                    <a:pt x="58" y="24"/>
                  </a:lnTo>
                  <a:lnTo>
                    <a:pt x="42" y="27"/>
                  </a:lnTo>
                  <a:lnTo>
                    <a:pt x="32" y="34"/>
                  </a:lnTo>
                  <a:lnTo>
                    <a:pt x="21" y="45"/>
                  </a:lnTo>
                  <a:lnTo>
                    <a:pt x="19" y="62"/>
                  </a:lnTo>
                  <a:lnTo>
                    <a:pt x="21" y="77"/>
                  </a:lnTo>
                  <a:lnTo>
                    <a:pt x="29" y="90"/>
                  </a:lnTo>
                  <a:lnTo>
                    <a:pt x="42" y="97"/>
                  </a:lnTo>
                  <a:lnTo>
                    <a:pt x="58" y="10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96"/>
            <p:cNvSpPr>
              <a:spLocks/>
            </p:cNvSpPr>
            <p:nvPr/>
          </p:nvSpPr>
          <p:spPr bwMode="auto">
            <a:xfrm>
              <a:off x="644668" y="4260757"/>
              <a:ext cx="136822" cy="75351"/>
            </a:xfrm>
            <a:custGeom>
              <a:avLst/>
              <a:gdLst>
                <a:gd name="T0" fmla="*/ 139 w 139"/>
                <a:gd name="T1" fmla="*/ 75 h 75"/>
                <a:gd name="T2" fmla="*/ 3 w 139"/>
                <a:gd name="T3" fmla="*/ 75 h 75"/>
                <a:gd name="T4" fmla="*/ 3 w 139"/>
                <a:gd name="T5" fmla="*/ 54 h 75"/>
                <a:gd name="T6" fmla="*/ 24 w 139"/>
                <a:gd name="T7" fmla="*/ 54 h 75"/>
                <a:gd name="T8" fmla="*/ 10 w 139"/>
                <a:gd name="T9" fmla="*/ 46 h 75"/>
                <a:gd name="T10" fmla="*/ 5 w 139"/>
                <a:gd name="T11" fmla="*/ 38 h 75"/>
                <a:gd name="T12" fmla="*/ 0 w 139"/>
                <a:gd name="T13" fmla="*/ 32 h 75"/>
                <a:gd name="T14" fmla="*/ 0 w 139"/>
                <a:gd name="T15" fmla="*/ 24 h 75"/>
                <a:gd name="T16" fmla="*/ 0 w 139"/>
                <a:gd name="T17" fmla="*/ 13 h 75"/>
                <a:gd name="T18" fmla="*/ 7 w 139"/>
                <a:gd name="T19" fmla="*/ 0 h 75"/>
                <a:gd name="T20" fmla="*/ 29 w 139"/>
                <a:gd name="T21" fmla="*/ 8 h 75"/>
                <a:gd name="T22" fmla="*/ 24 w 139"/>
                <a:gd name="T23" fmla="*/ 16 h 75"/>
                <a:gd name="T24" fmla="*/ 24 w 139"/>
                <a:gd name="T25" fmla="*/ 25 h 75"/>
                <a:gd name="T26" fmla="*/ 24 w 139"/>
                <a:gd name="T27" fmla="*/ 32 h 75"/>
                <a:gd name="T28" fmla="*/ 29 w 139"/>
                <a:gd name="T29" fmla="*/ 38 h 75"/>
                <a:gd name="T30" fmla="*/ 34 w 139"/>
                <a:gd name="T31" fmla="*/ 44 h 75"/>
                <a:gd name="T32" fmla="*/ 40 w 139"/>
                <a:gd name="T33" fmla="*/ 48 h 75"/>
                <a:gd name="T34" fmla="*/ 53 w 139"/>
                <a:gd name="T35" fmla="*/ 51 h 75"/>
                <a:gd name="T36" fmla="*/ 67 w 139"/>
                <a:gd name="T37" fmla="*/ 51 h 75"/>
                <a:gd name="T38" fmla="*/ 139 w 139"/>
                <a:gd name="T39" fmla="*/ 51 h 75"/>
                <a:gd name="T40" fmla="*/ 139 w 139"/>
                <a:gd name="T4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75">
                  <a:moveTo>
                    <a:pt x="139" y="75"/>
                  </a:moveTo>
                  <a:lnTo>
                    <a:pt x="3" y="75"/>
                  </a:lnTo>
                  <a:lnTo>
                    <a:pt x="3" y="54"/>
                  </a:lnTo>
                  <a:lnTo>
                    <a:pt x="24" y="54"/>
                  </a:lnTo>
                  <a:lnTo>
                    <a:pt x="10" y="46"/>
                  </a:lnTo>
                  <a:lnTo>
                    <a:pt x="5" y="38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3"/>
                  </a:lnTo>
                  <a:lnTo>
                    <a:pt x="7" y="0"/>
                  </a:lnTo>
                  <a:lnTo>
                    <a:pt x="29" y="8"/>
                  </a:lnTo>
                  <a:lnTo>
                    <a:pt x="24" y="16"/>
                  </a:lnTo>
                  <a:lnTo>
                    <a:pt x="24" y="25"/>
                  </a:lnTo>
                  <a:lnTo>
                    <a:pt x="24" y="32"/>
                  </a:lnTo>
                  <a:lnTo>
                    <a:pt x="29" y="38"/>
                  </a:lnTo>
                  <a:lnTo>
                    <a:pt x="34" y="44"/>
                  </a:lnTo>
                  <a:lnTo>
                    <a:pt x="40" y="48"/>
                  </a:lnTo>
                  <a:lnTo>
                    <a:pt x="53" y="51"/>
                  </a:lnTo>
                  <a:lnTo>
                    <a:pt x="67" y="51"/>
                  </a:lnTo>
                  <a:lnTo>
                    <a:pt x="139" y="51"/>
                  </a:lnTo>
                  <a:lnTo>
                    <a:pt x="139" y="75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97"/>
            <p:cNvSpPr>
              <a:spLocks/>
            </p:cNvSpPr>
            <p:nvPr/>
          </p:nvSpPr>
          <p:spPr bwMode="auto">
            <a:xfrm>
              <a:off x="644668" y="4064447"/>
              <a:ext cx="140788" cy="116993"/>
            </a:xfrm>
            <a:custGeom>
              <a:avLst/>
              <a:gdLst>
                <a:gd name="T0" fmla="*/ 90 w 143"/>
                <a:gd name="T1" fmla="*/ 22 h 118"/>
                <a:gd name="T2" fmla="*/ 93 w 143"/>
                <a:gd name="T3" fmla="*/ 0 h 118"/>
                <a:gd name="T4" fmla="*/ 114 w 143"/>
                <a:gd name="T5" fmla="*/ 4 h 118"/>
                <a:gd name="T6" fmla="*/ 130 w 143"/>
                <a:gd name="T7" fmla="*/ 19 h 118"/>
                <a:gd name="T8" fmla="*/ 141 w 143"/>
                <a:gd name="T9" fmla="*/ 35 h 118"/>
                <a:gd name="T10" fmla="*/ 143 w 143"/>
                <a:gd name="T11" fmla="*/ 56 h 118"/>
                <a:gd name="T12" fmla="*/ 143 w 143"/>
                <a:gd name="T13" fmla="*/ 70 h 118"/>
                <a:gd name="T14" fmla="*/ 133 w 143"/>
                <a:gd name="T15" fmla="*/ 92 h 118"/>
                <a:gd name="T16" fmla="*/ 125 w 143"/>
                <a:gd name="T17" fmla="*/ 100 h 118"/>
                <a:gd name="T18" fmla="*/ 114 w 143"/>
                <a:gd name="T19" fmla="*/ 108 h 118"/>
                <a:gd name="T20" fmla="*/ 88 w 143"/>
                <a:gd name="T21" fmla="*/ 118 h 118"/>
                <a:gd name="T22" fmla="*/ 72 w 143"/>
                <a:gd name="T23" fmla="*/ 118 h 118"/>
                <a:gd name="T24" fmla="*/ 50 w 143"/>
                <a:gd name="T25" fmla="*/ 116 h 118"/>
                <a:gd name="T26" fmla="*/ 32 w 143"/>
                <a:gd name="T27" fmla="*/ 110 h 118"/>
                <a:gd name="T28" fmla="*/ 18 w 143"/>
                <a:gd name="T29" fmla="*/ 102 h 118"/>
                <a:gd name="T30" fmla="*/ 8 w 143"/>
                <a:gd name="T31" fmla="*/ 89 h 118"/>
                <a:gd name="T32" fmla="*/ 2 w 143"/>
                <a:gd name="T33" fmla="*/ 73 h 118"/>
                <a:gd name="T34" fmla="*/ 0 w 143"/>
                <a:gd name="T35" fmla="*/ 56 h 118"/>
                <a:gd name="T36" fmla="*/ 2 w 143"/>
                <a:gd name="T37" fmla="*/ 35 h 118"/>
                <a:gd name="T38" fmla="*/ 11 w 143"/>
                <a:gd name="T39" fmla="*/ 19 h 118"/>
                <a:gd name="T40" fmla="*/ 24 w 143"/>
                <a:gd name="T41" fmla="*/ 6 h 118"/>
                <a:gd name="T42" fmla="*/ 43 w 143"/>
                <a:gd name="T43" fmla="*/ 1 h 118"/>
                <a:gd name="T44" fmla="*/ 47 w 143"/>
                <a:gd name="T45" fmla="*/ 24 h 118"/>
                <a:gd name="T46" fmla="*/ 34 w 143"/>
                <a:gd name="T47" fmla="*/ 28 h 118"/>
                <a:gd name="T48" fmla="*/ 26 w 143"/>
                <a:gd name="T49" fmla="*/ 35 h 118"/>
                <a:gd name="T50" fmla="*/ 19 w 143"/>
                <a:gd name="T51" fmla="*/ 44 h 118"/>
                <a:gd name="T52" fmla="*/ 19 w 143"/>
                <a:gd name="T53" fmla="*/ 56 h 118"/>
                <a:gd name="T54" fmla="*/ 21 w 143"/>
                <a:gd name="T55" fmla="*/ 71 h 118"/>
                <a:gd name="T56" fmla="*/ 31 w 143"/>
                <a:gd name="T57" fmla="*/ 83 h 118"/>
                <a:gd name="T58" fmla="*/ 47 w 143"/>
                <a:gd name="T59" fmla="*/ 92 h 118"/>
                <a:gd name="T60" fmla="*/ 71 w 143"/>
                <a:gd name="T61" fmla="*/ 94 h 118"/>
                <a:gd name="T62" fmla="*/ 96 w 143"/>
                <a:gd name="T63" fmla="*/ 92 h 118"/>
                <a:gd name="T64" fmla="*/ 111 w 143"/>
                <a:gd name="T65" fmla="*/ 84 h 118"/>
                <a:gd name="T66" fmla="*/ 122 w 143"/>
                <a:gd name="T67" fmla="*/ 71 h 118"/>
                <a:gd name="T68" fmla="*/ 123 w 143"/>
                <a:gd name="T69" fmla="*/ 56 h 118"/>
                <a:gd name="T70" fmla="*/ 122 w 143"/>
                <a:gd name="T71" fmla="*/ 43 h 118"/>
                <a:gd name="T72" fmla="*/ 115 w 143"/>
                <a:gd name="T73" fmla="*/ 33 h 118"/>
                <a:gd name="T74" fmla="*/ 106 w 143"/>
                <a:gd name="T75" fmla="*/ 25 h 118"/>
                <a:gd name="T76" fmla="*/ 90 w 143"/>
                <a:gd name="T77" fmla="*/ 2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3" h="118">
                  <a:moveTo>
                    <a:pt x="90" y="22"/>
                  </a:moveTo>
                  <a:lnTo>
                    <a:pt x="93" y="0"/>
                  </a:lnTo>
                  <a:lnTo>
                    <a:pt x="114" y="4"/>
                  </a:lnTo>
                  <a:lnTo>
                    <a:pt x="130" y="19"/>
                  </a:lnTo>
                  <a:lnTo>
                    <a:pt x="141" y="35"/>
                  </a:lnTo>
                  <a:lnTo>
                    <a:pt x="143" y="56"/>
                  </a:lnTo>
                  <a:lnTo>
                    <a:pt x="143" y="70"/>
                  </a:lnTo>
                  <a:lnTo>
                    <a:pt x="133" y="92"/>
                  </a:lnTo>
                  <a:lnTo>
                    <a:pt x="125" y="100"/>
                  </a:lnTo>
                  <a:lnTo>
                    <a:pt x="114" y="108"/>
                  </a:lnTo>
                  <a:lnTo>
                    <a:pt x="88" y="118"/>
                  </a:lnTo>
                  <a:lnTo>
                    <a:pt x="72" y="118"/>
                  </a:lnTo>
                  <a:lnTo>
                    <a:pt x="50" y="116"/>
                  </a:lnTo>
                  <a:lnTo>
                    <a:pt x="32" y="110"/>
                  </a:lnTo>
                  <a:lnTo>
                    <a:pt x="18" y="102"/>
                  </a:lnTo>
                  <a:lnTo>
                    <a:pt x="8" y="89"/>
                  </a:lnTo>
                  <a:lnTo>
                    <a:pt x="2" y="73"/>
                  </a:lnTo>
                  <a:lnTo>
                    <a:pt x="0" y="56"/>
                  </a:lnTo>
                  <a:lnTo>
                    <a:pt x="2" y="35"/>
                  </a:lnTo>
                  <a:lnTo>
                    <a:pt x="11" y="19"/>
                  </a:lnTo>
                  <a:lnTo>
                    <a:pt x="24" y="6"/>
                  </a:lnTo>
                  <a:lnTo>
                    <a:pt x="43" y="1"/>
                  </a:lnTo>
                  <a:lnTo>
                    <a:pt x="47" y="24"/>
                  </a:lnTo>
                  <a:lnTo>
                    <a:pt x="34" y="28"/>
                  </a:lnTo>
                  <a:lnTo>
                    <a:pt x="26" y="35"/>
                  </a:lnTo>
                  <a:lnTo>
                    <a:pt x="19" y="44"/>
                  </a:lnTo>
                  <a:lnTo>
                    <a:pt x="19" y="56"/>
                  </a:lnTo>
                  <a:lnTo>
                    <a:pt x="21" y="71"/>
                  </a:lnTo>
                  <a:lnTo>
                    <a:pt x="31" y="83"/>
                  </a:lnTo>
                  <a:lnTo>
                    <a:pt x="47" y="92"/>
                  </a:lnTo>
                  <a:lnTo>
                    <a:pt x="71" y="94"/>
                  </a:lnTo>
                  <a:lnTo>
                    <a:pt x="96" y="92"/>
                  </a:lnTo>
                  <a:lnTo>
                    <a:pt x="111" y="84"/>
                  </a:lnTo>
                  <a:lnTo>
                    <a:pt x="122" y="71"/>
                  </a:lnTo>
                  <a:lnTo>
                    <a:pt x="123" y="56"/>
                  </a:lnTo>
                  <a:lnTo>
                    <a:pt x="122" y="43"/>
                  </a:lnTo>
                  <a:lnTo>
                    <a:pt x="115" y="33"/>
                  </a:lnTo>
                  <a:lnTo>
                    <a:pt x="106" y="25"/>
                  </a:lnTo>
                  <a:lnTo>
                    <a:pt x="90" y="2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98"/>
            <p:cNvSpPr>
              <a:spLocks noEditPoints="1"/>
            </p:cNvSpPr>
            <p:nvPr/>
          </p:nvSpPr>
          <p:spPr bwMode="auto">
            <a:xfrm>
              <a:off x="644668" y="3925643"/>
              <a:ext cx="140788" cy="128890"/>
            </a:xfrm>
            <a:custGeom>
              <a:avLst/>
              <a:gdLst>
                <a:gd name="T0" fmla="*/ 71 w 143"/>
                <a:gd name="T1" fmla="*/ 129 h 129"/>
                <a:gd name="T2" fmla="*/ 53 w 143"/>
                <a:gd name="T3" fmla="*/ 128 h 129"/>
                <a:gd name="T4" fmla="*/ 24 w 143"/>
                <a:gd name="T5" fmla="*/ 117 h 129"/>
                <a:gd name="T6" fmla="*/ 15 w 143"/>
                <a:gd name="T7" fmla="*/ 107 h 129"/>
                <a:gd name="T8" fmla="*/ 8 w 143"/>
                <a:gd name="T9" fmla="*/ 99 h 129"/>
                <a:gd name="T10" fmla="*/ 0 w 143"/>
                <a:gd name="T11" fmla="*/ 77 h 129"/>
                <a:gd name="T12" fmla="*/ 0 w 143"/>
                <a:gd name="T13" fmla="*/ 64 h 129"/>
                <a:gd name="T14" fmla="*/ 0 w 143"/>
                <a:gd name="T15" fmla="*/ 51 h 129"/>
                <a:gd name="T16" fmla="*/ 10 w 143"/>
                <a:gd name="T17" fmla="*/ 27 h 129"/>
                <a:gd name="T18" fmla="*/ 18 w 143"/>
                <a:gd name="T19" fmla="*/ 19 h 129"/>
                <a:gd name="T20" fmla="*/ 27 w 143"/>
                <a:gd name="T21" fmla="*/ 10 h 129"/>
                <a:gd name="T22" fmla="*/ 53 w 143"/>
                <a:gd name="T23" fmla="*/ 2 h 129"/>
                <a:gd name="T24" fmla="*/ 69 w 143"/>
                <a:gd name="T25" fmla="*/ 0 h 129"/>
                <a:gd name="T26" fmla="*/ 93 w 143"/>
                <a:gd name="T27" fmla="*/ 2 h 129"/>
                <a:gd name="T28" fmla="*/ 111 w 143"/>
                <a:gd name="T29" fmla="*/ 8 h 129"/>
                <a:gd name="T30" fmla="*/ 125 w 143"/>
                <a:gd name="T31" fmla="*/ 18 h 129"/>
                <a:gd name="T32" fmla="*/ 135 w 143"/>
                <a:gd name="T33" fmla="*/ 32 h 129"/>
                <a:gd name="T34" fmla="*/ 141 w 143"/>
                <a:gd name="T35" fmla="*/ 48 h 129"/>
                <a:gd name="T36" fmla="*/ 143 w 143"/>
                <a:gd name="T37" fmla="*/ 64 h 129"/>
                <a:gd name="T38" fmla="*/ 143 w 143"/>
                <a:gd name="T39" fmla="*/ 78 h 129"/>
                <a:gd name="T40" fmla="*/ 133 w 143"/>
                <a:gd name="T41" fmla="*/ 102 h 129"/>
                <a:gd name="T42" fmla="*/ 123 w 143"/>
                <a:gd name="T43" fmla="*/ 112 h 129"/>
                <a:gd name="T44" fmla="*/ 114 w 143"/>
                <a:gd name="T45" fmla="*/ 120 h 129"/>
                <a:gd name="T46" fmla="*/ 88 w 143"/>
                <a:gd name="T47" fmla="*/ 128 h 129"/>
                <a:gd name="T48" fmla="*/ 71 w 143"/>
                <a:gd name="T49" fmla="*/ 129 h 129"/>
                <a:gd name="T50" fmla="*/ 71 w 143"/>
                <a:gd name="T51" fmla="*/ 105 h 129"/>
                <a:gd name="T52" fmla="*/ 95 w 143"/>
                <a:gd name="T53" fmla="*/ 102 h 129"/>
                <a:gd name="T54" fmla="*/ 111 w 143"/>
                <a:gd name="T55" fmla="*/ 93 h 129"/>
                <a:gd name="T56" fmla="*/ 122 w 143"/>
                <a:gd name="T57" fmla="*/ 81 h 129"/>
                <a:gd name="T58" fmla="*/ 123 w 143"/>
                <a:gd name="T59" fmla="*/ 64 h 129"/>
                <a:gd name="T60" fmla="*/ 122 w 143"/>
                <a:gd name="T61" fmla="*/ 48 h 129"/>
                <a:gd name="T62" fmla="*/ 111 w 143"/>
                <a:gd name="T63" fmla="*/ 35 h 129"/>
                <a:gd name="T64" fmla="*/ 95 w 143"/>
                <a:gd name="T65" fmla="*/ 27 h 129"/>
                <a:gd name="T66" fmla="*/ 71 w 143"/>
                <a:gd name="T67" fmla="*/ 24 h 129"/>
                <a:gd name="T68" fmla="*/ 47 w 143"/>
                <a:gd name="T69" fmla="*/ 27 h 129"/>
                <a:gd name="T70" fmla="*/ 32 w 143"/>
                <a:gd name="T71" fmla="*/ 37 h 129"/>
                <a:gd name="T72" fmla="*/ 21 w 143"/>
                <a:gd name="T73" fmla="*/ 48 h 129"/>
                <a:gd name="T74" fmla="*/ 19 w 143"/>
                <a:gd name="T75" fmla="*/ 64 h 129"/>
                <a:gd name="T76" fmla="*/ 21 w 143"/>
                <a:gd name="T77" fmla="*/ 81 h 129"/>
                <a:gd name="T78" fmla="*/ 32 w 143"/>
                <a:gd name="T79" fmla="*/ 93 h 129"/>
                <a:gd name="T80" fmla="*/ 47 w 143"/>
                <a:gd name="T81" fmla="*/ 102 h 129"/>
                <a:gd name="T82" fmla="*/ 71 w 143"/>
                <a:gd name="T83" fmla="*/ 105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3" h="129">
                  <a:moveTo>
                    <a:pt x="71" y="129"/>
                  </a:moveTo>
                  <a:lnTo>
                    <a:pt x="53" y="128"/>
                  </a:lnTo>
                  <a:lnTo>
                    <a:pt x="24" y="117"/>
                  </a:lnTo>
                  <a:lnTo>
                    <a:pt x="15" y="107"/>
                  </a:lnTo>
                  <a:lnTo>
                    <a:pt x="8" y="99"/>
                  </a:lnTo>
                  <a:lnTo>
                    <a:pt x="0" y="77"/>
                  </a:lnTo>
                  <a:lnTo>
                    <a:pt x="0" y="64"/>
                  </a:lnTo>
                  <a:lnTo>
                    <a:pt x="0" y="51"/>
                  </a:lnTo>
                  <a:lnTo>
                    <a:pt x="10" y="27"/>
                  </a:lnTo>
                  <a:lnTo>
                    <a:pt x="18" y="19"/>
                  </a:lnTo>
                  <a:lnTo>
                    <a:pt x="27" y="10"/>
                  </a:lnTo>
                  <a:lnTo>
                    <a:pt x="53" y="2"/>
                  </a:lnTo>
                  <a:lnTo>
                    <a:pt x="69" y="0"/>
                  </a:lnTo>
                  <a:lnTo>
                    <a:pt x="93" y="2"/>
                  </a:lnTo>
                  <a:lnTo>
                    <a:pt x="111" y="8"/>
                  </a:lnTo>
                  <a:lnTo>
                    <a:pt x="125" y="18"/>
                  </a:lnTo>
                  <a:lnTo>
                    <a:pt x="135" y="32"/>
                  </a:lnTo>
                  <a:lnTo>
                    <a:pt x="141" y="48"/>
                  </a:lnTo>
                  <a:lnTo>
                    <a:pt x="143" y="64"/>
                  </a:lnTo>
                  <a:lnTo>
                    <a:pt x="143" y="78"/>
                  </a:lnTo>
                  <a:lnTo>
                    <a:pt x="133" y="102"/>
                  </a:lnTo>
                  <a:lnTo>
                    <a:pt x="123" y="112"/>
                  </a:lnTo>
                  <a:lnTo>
                    <a:pt x="114" y="120"/>
                  </a:lnTo>
                  <a:lnTo>
                    <a:pt x="88" y="128"/>
                  </a:lnTo>
                  <a:lnTo>
                    <a:pt x="71" y="129"/>
                  </a:lnTo>
                  <a:close/>
                  <a:moveTo>
                    <a:pt x="71" y="105"/>
                  </a:moveTo>
                  <a:lnTo>
                    <a:pt x="95" y="102"/>
                  </a:lnTo>
                  <a:lnTo>
                    <a:pt x="111" y="93"/>
                  </a:lnTo>
                  <a:lnTo>
                    <a:pt x="122" y="81"/>
                  </a:lnTo>
                  <a:lnTo>
                    <a:pt x="123" y="64"/>
                  </a:lnTo>
                  <a:lnTo>
                    <a:pt x="122" y="48"/>
                  </a:lnTo>
                  <a:lnTo>
                    <a:pt x="111" y="35"/>
                  </a:lnTo>
                  <a:lnTo>
                    <a:pt x="95" y="27"/>
                  </a:lnTo>
                  <a:lnTo>
                    <a:pt x="71" y="24"/>
                  </a:lnTo>
                  <a:lnTo>
                    <a:pt x="47" y="27"/>
                  </a:lnTo>
                  <a:lnTo>
                    <a:pt x="32" y="37"/>
                  </a:lnTo>
                  <a:lnTo>
                    <a:pt x="21" y="48"/>
                  </a:lnTo>
                  <a:lnTo>
                    <a:pt x="19" y="64"/>
                  </a:lnTo>
                  <a:lnTo>
                    <a:pt x="21" y="81"/>
                  </a:lnTo>
                  <a:lnTo>
                    <a:pt x="32" y="93"/>
                  </a:lnTo>
                  <a:lnTo>
                    <a:pt x="47" y="102"/>
                  </a:lnTo>
                  <a:lnTo>
                    <a:pt x="71" y="105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99"/>
            <p:cNvSpPr>
              <a:spLocks/>
            </p:cNvSpPr>
            <p:nvPr/>
          </p:nvSpPr>
          <p:spPr bwMode="auto">
            <a:xfrm>
              <a:off x="644668" y="3788821"/>
              <a:ext cx="136822" cy="109061"/>
            </a:xfrm>
            <a:custGeom>
              <a:avLst/>
              <a:gdLst>
                <a:gd name="T0" fmla="*/ 139 w 139"/>
                <a:gd name="T1" fmla="*/ 110 h 110"/>
                <a:gd name="T2" fmla="*/ 3 w 139"/>
                <a:gd name="T3" fmla="*/ 110 h 110"/>
                <a:gd name="T4" fmla="*/ 3 w 139"/>
                <a:gd name="T5" fmla="*/ 89 h 110"/>
                <a:gd name="T6" fmla="*/ 23 w 139"/>
                <a:gd name="T7" fmla="*/ 89 h 110"/>
                <a:gd name="T8" fmla="*/ 11 w 139"/>
                <a:gd name="T9" fmla="*/ 81 h 110"/>
                <a:gd name="T10" fmla="*/ 0 w 139"/>
                <a:gd name="T11" fmla="*/ 60 h 110"/>
                <a:gd name="T12" fmla="*/ 0 w 139"/>
                <a:gd name="T13" fmla="*/ 46 h 110"/>
                <a:gd name="T14" fmla="*/ 0 w 139"/>
                <a:gd name="T15" fmla="*/ 35 h 110"/>
                <a:gd name="T16" fmla="*/ 3 w 139"/>
                <a:gd name="T17" fmla="*/ 23 h 110"/>
                <a:gd name="T18" fmla="*/ 10 w 139"/>
                <a:gd name="T19" fmla="*/ 14 h 110"/>
                <a:gd name="T20" fmla="*/ 16 w 139"/>
                <a:gd name="T21" fmla="*/ 8 h 110"/>
                <a:gd name="T22" fmla="*/ 24 w 139"/>
                <a:gd name="T23" fmla="*/ 3 h 110"/>
                <a:gd name="T24" fmla="*/ 32 w 139"/>
                <a:gd name="T25" fmla="*/ 1 h 110"/>
                <a:gd name="T26" fmla="*/ 40 w 139"/>
                <a:gd name="T27" fmla="*/ 0 h 110"/>
                <a:gd name="T28" fmla="*/ 56 w 139"/>
                <a:gd name="T29" fmla="*/ 0 h 110"/>
                <a:gd name="T30" fmla="*/ 139 w 139"/>
                <a:gd name="T31" fmla="*/ 0 h 110"/>
                <a:gd name="T32" fmla="*/ 139 w 139"/>
                <a:gd name="T33" fmla="*/ 22 h 110"/>
                <a:gd name="T34" fmla="*/ 56 w 139"/>
                <a:gd name="T35" fmla="*/ 22 h 110"/>
                <a:gd name="T36" fmla="*/ 43 w 139"/>
                <a:gd name="T37" fmla="*/ 23 h 110"/>
                <a:gd name="T38" fmla="*/ 35 w 139"/>
                <a:gd name="T39" fmla="*/ 25 h 110"/>
                <a:gd name="T40" fmla="*/ 29 w 139"/>
                <a:gd name="T41" fmla="*/ 28 h 110"/>
                <a:gd name="T42" fmla="*/ 24 w 139"/>
                <a:gd name="T43" fmla="*/ 35 h 110"/>
                <a:gd name="T44" fmla="*/ 21 w 139"/>
                <a:gd name="T45" fmla="*/ 43 h 110"/>
                <a:gd name="T46" fmla="*/ 19 w 139"/>
                <a:gd name="T47" fmla="*/ 51 h 110"/>
                <a:gd name="T48" fmla="*/ 21 w 139"/>
                <a:gd name="T49" fmla="*/ 65 h 110"/>
                <a:gd name="T50" fmla="*/ 29 w 139"/>
                <a:gd name="T51" fmla="*/ 76 h 110"/>
                <a:gd name="T52" fmla="*/ 42 w 139"/>
                <a:gd name="T53" fmla="*/ 86 h 110"/>
                <a:gd name="T54" fmla="*/ 64 w 139"/>
                <a:gd name="T55" fmla="*/ 87 h 110"/>
                <a:gd name="T56" fmla="*/ 139 w 139"/>
                <a:gd name="T57" fmla="*/ 87 h 110"/>
                <a:gd name="T58" fmla="*/ 139 w 139"/>
                <a:gd name="T5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9" h="110">
                  <a:moveTo>
                    <a:pt x="139" y="110"/>
                  </a:moveTo>
                  <a:lnTo>
                    <a:pt x="3" y="110"/>
                  </a:lnTo>
                  <a:lnTo>
                    <a:pt x="3" y="89"/>
                  </a:lnTo>
                  <a:lnTo>
                    <a:pt x="23" y="89"/>
                  </a:lnTo>
                  <a:lnTo>
                    <a:pt x="11" y="81"/>
                  </a:lnTo>
                  <a:lnTo>
                    <a:pt x="0" y="60"/>
                  </a:lnTo>
                  <a:lnTo>
                    <a:pt x="0" y="46"/>
                  </a:lnTo>
                  <a:lnTo>
                    <a:pt x="0" y="35"/>
                  </a:lnTo>
                  <a:lnTo>
                    <a:pt x="3" y="23"/>
                  </a:lnTo>
                  <a:lnTo>
                    <a:pt x="10" y="14"/>
                  </a:lnTo>
                  <a:lnTo>
                    <a:pt x="16" y="8"/>
                  </a:lnTo>
                  <a:lnTo>
                    <a:pt x="24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56" y="0"/>
                  </a:lnTo>
                  <a:lnTo>
                    <a:pt x="139" y="0"/>
                  </a:lnTo>
                  <a:lnTo>
                    <a:pt x="139" y="22"/>
                  </a:lnTo>
                  <a:lnTo>
                    <a:pt x="56" y="22"/>
                  </a:lnTo>
                  <a:lnTo>
                    <a:pt x="43" y="23"/>
                  </a:lnTo>
                  <a:lnTo>
                    <a:pt x="35" y="25"/>
                  </a:lnTo>
                  <a:lnTo>
                    <a:pt x="29" y="28"/>
                  </a:lnTo>
                  <a:lnTo>
                    <a:pt x="24" y="35"/>
                  </a:lnTo>
                  <a:lnTo>
                    <a:pt x="21" y="43"/>
                  </a:lnTo>
                  <a:lnTo>
                    <a:pt x="19" y="51"/>
                  </a:lnTo>
                  <a:lnTo>
                    <a:pt x="21" y="65"/>
                  </a:lnTo>
                  <a:lnTo>
                    <a:pt x="29" y="76"/>
                  </a:lnTo>
                  <a:lnTo>
                    <a:pt x="42" y="86"/>
                  </a:lnTo>
                  <a:lnTo>
                    <a:pt x="64" y="87"/>
                  </a:lnTo>
                  <a:lnTo>
                    <a:pt x="139" y="87"/>
                  </a:lnTo>
                  <a:lnTo>
                    <a:pt x="139" y="11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100"/>
            <p:cNvSpPr>
              <a:spLocks/>
            </p:cNvSpPr>
            <p:nvPr/>
          </p:nvSpPr>
          <p:spPr bwMode="auto">
            <a:xfrm>
              <a:off x="646651" y="3644068"/>
              <a:ext cx="134839" cy="124924"/>
            </a:xfrm>
            <a:custGeom>
              <a:avLst/>
              <a:gdLst>
                <a:gd name="T0" fmla="*/ 136 w 136"/>
                <a:gd name="T1" fmla="*/ 74 h 127"/>
                <a:gd name="T2" fmla="*/ 0 w 136"/>
                <a:gd name="T3" fmla="*/ 127 h 127"/>
                <a:gd name="T4" fmla="*/ 0 w 136"/>
                <a:gd name="T5" fmla="*/ 101 h 127"/>
                <a:gd name="T6" fmla="*/ 82 w 136"/>
                <a:gd name="T7" fmla="*/ 72 h 127"/>
                <a:gd name="T8" fmla="*/ 95 w 136"/>
                <a:gd name="T9" fmla="*/ 68 h 127"/>
                <a:gd name="T10" fmla="*/ 109 w 136"/>
                <a:gd name="T11" fmla="*/ 63 h 127"/>
                <a:gd name="T12" fmla="*/ 98 w 136"/>
                <a:gd name="T13" fmla="*/ 60 h 127"/>
                <a:gd name="T14" fmla="*/ 84 w 136"/>
                <a:gd name="T15" fmla="*/ 55 h 127"/>
                <a:gd name="T16" fmla="*/ 0 w 136"/>
                <a:gd name="T17" fmla="*/ 24 h 127"/>
                <a:gd name="T18" fmla="*/ 0 w 136"/>
                <a:gd name="T19" fmla="*/ 0 h 127"/>
                <a:gd name="T20" fmla="*/ 136 w 136"/>
                <a:gd name="T21" fmla="*/ 52 h 127"/>
                <a:gd name="T22" fmla="*/ 136 w 136"/>
                <a:gd name="T23" fmla="*/ 7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6" h="127">
                  <a:moveTo>
                    <a:pt x="136" y="74"/>
                  </a:moveTo>
                  <a:lnTo>
                    <a:pt x="0" y="127"/>
                  </a:lnTo>
                  <a:lnTo>
                    <a:pt x="0" y="101"/>
                  </a:lnTo>
                  <a:lnTo>
                    <a:pt x="82" y="72"/>
                  </a:lnTo>
                  <a:lnTo>
                    <a:pt x="95" y="68"/>
                  </a:lnTo>
                  <a:lnTo>
                    <a:pt x="109" y="63"/>
                  </a:lnTo>
                  <a:lnTo>
                    <a:pt x="98" y="60"/>
                  </a:lnTo>
                  <a:lnTo>
                    <a:pt x="84" y="55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36" y="52"/>
                  </a:lnTo>
                  <a:lnTo>
                    <a:pt x="136" y="7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101"/>
            <p:cNvSpPr>
              <a:spLocks noEditPoints="1"/>
            </p:cNvSpPr>
            <p:nvPr/>
          </p:nvSpPr>
          <p:spPr bwMode="auto">
            <a:xfrm>
              <a:off x="644668" y="3505263"/>
              <a:ext cx="140788" cy="124924"/>
            </a:xfrm>
            <a:custGeom>
              <a:avLst/>
              <a:gdLst>
                <a:gd name="T0" fmla="*/ 96 w 143"/>
                <a:gd name="T1" fmla="*/ 26 h 127"/>
                <a:gd name="T2" fmla="*/ 98 w 143"/>
                <a:gd name="T3" fmla="*/ 2 h 127"/>
                <a:gd name="T4" fmla="*/ 119 w 143"/>
                <a:gd name="T5" fmla="*/ 8 h 127"/>
                <a:gd name="T6" fmla="*/ 131 w 143"/>
                <a:gd name="T7" fmla="*/ 23 h 127"/>
                <a:gd name="T8" fmla="*/ 141 w 143"/>
                <a:gd name="T9" fmla="*/ 39 h 127"/>
                <a:gd name="T10" fmla="*/ 143 w 143"/>
                <a:gd name="T11" fmla="*/ 61 h 127"/>
                <a:gd name="T12" fmla="*/ 143 w 143"/>
                <a:gd name="T13" fmla="*/ 76 h 127"/>
                <a:gd name="T14" fmla="*/ 133 w 143"/>
                <a:gd name="T15" fmla="*/ 100 h 127"/>
                <a:gd name="T16" fmla="*/ 123 w 143"/>
                <a:gd name="T17" fmla="*/ 109 h 127"/>
                <a:gd name="T18" fmla="*/ 114 w 143"/>
                <a:gd name="T19" fmla="*/ 117 h 127"/>
                <a:gd name="T20" fmla="*/ 88 w 143"/>
                <a:gd name="T21" fmla="*/ 127 h 127"/>
                <a:gd name="T22" fmla="*/ 72 w 143"/>
                <a:gd name="T23" fmla="*/ 127 h 127"/>
                <a:gd name="T24" fmla="*/ 56 w 143"/>
                <a:gd name="T25" fmla="*/ 127 h 127"/>
                <a:gd name="T26" fmla="*/ 29 w 143"/>
                <a:gd name="T27" fmla="*/ 117 h 127"/>
                <a:gd name="T28" fmla="*/ 19 w 143"/>
                <a:gd name="T29" fmla="*/ 109 h 127"/>
                <a:gd name="T30" fmla="*/ 10 w 143"/>
                <a:gd name="T31" fmla="*/ 100 h 127"/>
                <a:gd name="T32" fmla="*/ 0 w 143"/>
                <a:gd name="T33" fmla="*/ 77 h 127"/>
                <a:gd name="T34" fmla="*/ 0 w 143"/>
                <a:gd name="T35" fmla="*/ 63 h 127"/>
                <a:gd name="T36" fmla="*/ 0 w 143"/>
                <a:gd name="T37" fmla="*/ 50 h 127"/>
                <a:gd name="T38" fmla="*/ 10 w 143"/>
                <a:gd name="T39" fmla="*/ 28 h 127"/>
                <a:gd name="T40" fmla="*/ 18 w 143"/>
                <a:gd name="T41" fmla="*/ 18 h 127"/>
                <a:gd name="T42" fmla="*/ 29 w 143"/>
                <a:gd name="T43" fmla="*/ 10 h 127"/>
                <a:gd name="T44" fmla="*/ 55 w 143"/>
                <a:gd name="T45" fmla="*/ 2 h 127"/>
                <a:gd name="T46" fmla="*/ 71 w 143"/>
                <a:gd name="T47" fmla="*/ 0 h 127"/>
                <a:gd name="T48" fmla="*/ 74 w 143"/>
                <a:gd name="T49" fmla="*/ 0 h 127"/>
                <a:gd name="T50" fmla="*/ 77 w 143"/>
                <a:gd name="T51" fmla="*/ 0 h 127"/>
                <a:gd name="T52" fmla="*/ 77 w 143"/>
                <a:gd name="T53" fmla="*/ 103 h 127"/>
                <a:gd name="T54" fmla="*/ 98 w 143"/>
                <a:gd name="T55" fmla="*/ 100 h 127"/>
                <a:gd name="T56" fmla="*/ 112 w 143"/>
                <a:gd name="T57" fmla="*/ 90 h 127"/>
                <a:gd name="T58" fmla="*/ 122 w 143"/>
                <a:gd name="T59" fmla="*/ 77 h 127"/>
                <a:gd name="T60" fmla="*/ 123 w 143"/>
                <a:gd name="T61" fmla="*/ 61 h 127"/>
                <a:gd name="T62" fmla="*/ 122 w 143"/>
                <a:gd name="T63" fmla="*/ 50 h 127"/>
                <a:gd name="T64" fmla="*/ 117 w 143"/>
                <a:gd name="T65" fmla="*/ 40 h 127"/>
                <a:gd name="T66" fmla="*/ 109 w 143"/>
                <a:gd name="T67" fmla="*/ 31 h 127"/>
                <a:gd name="T68" fmla="*/ 96 w 143"/>
                <a:gd name="T69" fmla="*/ 26 h 127"/>
                <a:gd name="T70" fmla="*/ 58 w 143"/>
                <a:gd name="T71" fmla="*/ 101 h 127"/>
                <a:gd name="T72" fmla="*/ 58 w 143"/>
                <a:gd name="T73" fmla="*/ 26 h 127"/>
                <a:gd name="T74" fmla="*/ 42 w 143"/>
                <a:gd name="T75" fmla="*/ 28 h 127"/>
                <a:gd name="T76" fmla="*/ 32 w 143"/>
                <a:gd name="T77" fmla="*/ 34 h 127"/>
                <a:gd name="T78" fmla="*/ 21 w 143"/>
                <a:gd name="T79" fmla="*/ 47 h 127"/>
                <a:gd name="T80" fmla="*/ 19 w 143"/>
                <a:gd name="T81" fmla="*/ 63 h 127"/>
                <a:gd name="T82" fmla="*/ 21 w 143"/>
                <a:gd name="T83" fmla="*/ 77 h 127"/>
                <a:gd name="T84" fmla="*/ 29 w 143"/>
                <a:gd name="T85" fmla="*/ 90 h 127"/>
                <a:gd name="T86" fmla="*/ 42 w 143"/>
                <a:gd name="T87" fmla="*/ 100 h 127"/>
                <a:gd name="T88" fmla="*/ 58 w 143"/>
                <a:gd name="T89" fmla="*/ 10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" h="127">
                  <a:moveTo>
                    <a:pt x="96" y="26"/>
                  </a:moveTo>
                  <a:lnTo>
                    <a:pt x="98" y="2"/>
                  </a:lnTo>
                  <a:lnTo>
                    <a:pt x="119" y="8"/>
                  </a:lnTo>
                  <a:lnTo>
                    <a:pt x="131" y="23"/>
                  </a:lnTo>
                  <a:lnTo>
                    <a:pt x="141" y="39"/>
                  </a:lnTo>
                  <a:lnTo>
                    <a:pt x="143" y="61"/>
                  </a:lnTo>
                  <a:lnTo>
                    <a:pt x="143" y="76"/>
                  </a:lnTo>
                  <a:lnTo>
                    <a:pt x="133" y="100"/>
                  </a:lnTo>
                  <a:lnTo>
                    <a:pt x="123" y="109"/>
                  </a:lnTo>
                  <a:lnTo>
                    <a:pt x="114" y="117"/>
                  </a:lnTo>
                  <a:lnTo>
                    <a:pt x="88" y="127"/>
                  </a:lnTo>
                  <a:lnTo>
                    <a:pt x="72" y="127"/>
                  </a:lnTo>
                  <a:lnTo>
                    <a:pt x="56" y="127"/>
                  </a:lnTo>
                  <a:lnTo>
                    <a:pt x="29" y="117"/>
                  </a:lnTo>
                  <a:lnTo>
                    <a:pt x="19" y="109"/>
                  </a:lnTo>
                  <a:lnTo>
                    <a:pt x="10" y="100"/>
                  </a:lnTo>
                  <a:lnTo>
                    <a:pt x="0" y="77"/>
                  </a:lnTo>
                  <a:lnTo>
                    <a:pt x="0" y="63"/>
                  </a:lnTo>
                  <a:lnTo>
                    <a:pt x="0" y="50"/>
                  </a:lnTo>
                  <a:lnTo>
                    <a:pt x="10" y="28"/>
                  </a:lnTo>
                  <a:lnTo>
                    <a:pt x="18" y="18"/>
                  </a:lnTo>
                  <a:lnTo>
                    <a:pt x="29" y="10"/>
                  </a:lnTo>
                  <a:lnTo>
                    <a:pt x="55" y="2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98" y="100"/>
                  </a:lnTo>
                  <a:lnTo>
                    <a:pt x="112" y="90"/>
                  </a:lnTo>
                  <a:lnTo>
                    <a:pt x="122" y="77"/>
                  </a:lnTo>
                  <a:lnTo>
                    <a:pt x="123" y="61"/>
                  </a:lnTo>
                  <a:lnTo>
                    <a:pt x="122" y="50"/>
                  </a:lnTo>
                  <a:lnTo>
                    <a:pt x="117" y="40"/>
                  </a:lnTo>
                  <a:lnTo>
                    <a:pt x="109" y="31"/>
                  </a:lnTo>
                  <a:lnTo>
                    <a:pt x="96" y="26"/>
                  </a:lnTo>
                  <a:close/>
                  <a:moveTo>
                    <a:pt x="58" y="101"/>
                  </a:moveTo>
                  <a:lnTo>
                    <a:pt x="58" y="26"/>
                  </a:lnTo>
                  <a:lnTo>
                    <a:pt x="42" y="28"/>
                  </a:lnTo>
                  <a:lnTo>
                    <a:pt x="32" y="34"/>
                  </a:lnTo>
                  <a:lnTo>
                    <a:pt x="21" y="47"/>
                  </a:lnTo>
                  <a:lnTo>
                    <a:pt x="19" y="63"/>
                  </a:lnTo>
                  <a:lnTo>
                    <a:pt x="21" y="77"/>
                  </a:lnTo>
                  <a:lnTo>
                    <a:pt x="29" y="90"/>
                  </a:lnTo>
                  <a:lnTo>
                    <a:pt x="42" y="100"/>
                  </a:lnTo>
                  <a:lnTo>
                    <a:pt x="58" y="10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102"/>
            <p:cNvSpPr>
              <a:spLocks/>
            </p:cNvSpPr>
            <p:nvPr/>
          </p:nvSpPr>
          <p:spPr bwMode="auto">
            <a:xfrm>
              <a:off x="644668" y="3404134"/>
              <a:ext cx="136822" cy="75351"/>
            </a:xfrm>
            <a:custGeom>
              <a:avLst/>
              <a:gdLst>
                <a:gd name="T0" fmla="*/ 139 w 139"/>
                <a:gd name="T1" fmla="*/ 75 h 75"/>
                <a:gd name="T2" fmla="*/ 3 w 139"/>
                <a:gd name="T3" fmla="*/ 75 h 75"/>
                <a:gd name="T4" fmla="*/ 3 w 139"/>
                <a:gd name="T5" fmla="*/ 55 h 75"/>
                <a:gd name="T6" fmla="*/ 24 w 139"/>
                <a:gd name="T7" fmla="*/ 55 h 75"/>
                <a:gd name="T8" fmla="*/ 10 w 139"/>
                <a:gd name="T9" fmla="*/ 47 h 75"/>
                <a:gd name="T10" fmla="*/ 5 w 139"/>
                <a:gd name="T11" fmla="*/ 39 h 75"/>
                <a:gd name="T12" fmla="*/ 0 w 139"/>
                <a:gd name="T13" fmla="*/ 32 h 75"/>
                <a:gd name="T14" fmla="*/ 0 w 139"/>
                <a:gd name="T15" fmla="*/ 24 h 75"/>
                <a:gd name="T16" fmla="*/ 0 w 139"/>
                <a:gd name="T17" fmla="*/ 13 h 75"/>
                <a:gd name="T18" fmla="*/ 7 w 139"/>
                <a:gd name="T19" fmla="*/ 0 h 75"/>
                <a:gd name="T20" fmla="*/ 29 w 139"/>
                <a:gd name="T21" fmla="*/ 8 h 75"/>
                <a:gd name="T22" fmla="*/ 24 w 139"/>
                <a:gd name="T23" fmla="*/ 18 h 75"/>
                <a:gd name="T24" fmla="*/ 24 w 139"/>
                <a:gd name="T25" fmla="*/ 26 h 75"/>
                <a:gd name="T26" fmla="*/ 24 w 139"/>
                <a:gd name="T27" fmla="*/ 32 h 75"/>
                <a:gd name="T28" fmla="*/ 29 w 139"/>
                <a:gd name="T29" fmla="*/ 39 h 75"/>
                <a:gd name="T30" fmla="*/ 34 w 139"/>
                <a:gd name="T31" fmla="*/ 45 h 75"/>
                <a:gd name="T32" fmla="*/ 40 w 139"/>
                <a:gd name="T33" fmla="*/ 48 h 75"/>
                <a:gd name="T34" fmla="*/ 53 w 139"/>
                <a:gd name="T35" fmla="*/ 51 h 75"/>
                <a:gd name="T36" fmla="*/ 67 w 139"/>
                <a:gd name="T37" fmla="*/ 51 h 75"/>
                <a:gd name="T38" fmla="*/ 139 w 139"/>
                <a:gd name="T39" fmla="*/ 51 h 75"/>
                <a:gd name="T40" fmla="*/ 139 w 139"/>
                <a:gd name="T41" fmla="*/ 7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9" h="75">
                  <a:moveTo>
                    <a:pt x="139" y="75"/>
                  </a:moveTo>
                  <a:lnTo>
                    <a:pt x="3" y="75"/>
                  </a:lnTo>
                  <a:lnTo>
                    <a:pt x="3" y="55"/>
                  </a:lnTo>
                  <a:lnTo>
                    <a:pt x="24" y="55"/>
                  </a:lnTo>
                  <a:lnTo>
                    <a:pt x="10" y="47"/>
                  </a:lnTo>
                  <a:lnTo>
                    <a:pt x="5" y="39"/>
                  </a:lnTo>
                  <a:lnTo>
                    <a:pt x="0" y="32"/>
                  </a:lnTo>
                  <a:lnTo>
                    <a:pt x="0" y="24"/>
                  </a:lnTo>
                  <a:lnTo>
                    <a:pt x="0" y="13"/>
                  </a:lnTo>
                  <a:lnTo>
                    <a:pt x="7" y="0"/>
                  </a:lnTo>
                  <a:lnTo>
                    <a:pt x="29" y="8"/>
                  </a:lnTo>
                  <a:lnTo>
                    <a:pt x="24" y="18"/>
                  </a:lnTo>
                  <a:lnTo>
                    <a:pt x="24" y="26"/>
                  </a:lnTo>
                  <a:lnTo>
                    <a:pt x="24" y="32"/>
                  </a:lnTo>
                  <a:lnTo>
                    <a:pt x="29" y="39"/>
                  </a:lnTo>
                  <a:lnTo>
                    <a:pt x="34" y="45"/>
                  </a:lnTo>
                  <a:lnTo>
                    <a:pt x="40" y="48"/>
                  </a:lnTo>
                  <a:lnTo>
                    <a:pt x="53" y="51"/>
                  </a:lnTo>
                  <a:lnTo>
                    <a:pt x="67" y="51"/>
                  </a:lnTo>
                  <a:lnTo>
                    <a:pt x="139" y="51"/>
                  </a:lnTo>
                  <a:lnTo>
                    <a:pt x="139" y="75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3"/>
            <p:cNvSpPr>
              <a:spLocks/>
            </p:cNvSpPr>
            <p:nvPr/>
          </p:nvSpPr>
          <p:spPr bwMode="auto">
            <a:xfrm>
              <a:off x="644668" y="3287141"/>
              <a:ext cx="140788" cy="113027"/>
            </a:xfrm>
            <a:custGeom>
              <a:avLst/>
              <a:gdLst>
                <a:gd name="T0" fmla="*/ 95 w 143"/>
                <a:gd name="T1" fmla="*/ 91 h 113"/>
                <a:gd name="T2" fmla="*/ 117 w 143"/>
                <a:gd name="T3" fmla="*/ 80 h 113"/>
                <a:gd name="T4" fmla="*/ 123 w 143"/>
                <a:gd name="T5" fmla="*/ 56 h 113"/>
                <a:gd name="T6" fmla="*/ 117 w 143"/>
                <a:gd name="T7" fmla="*/ 32 h 113"/>
                <a:gd name="T8" fmla="*/ 101 w 143"/>
                <a:gd name="T9" fmla="*/ 24 h 113"/>
                <a:gd name="T10" fmla="*/ 90 w 143"/>
                <a:gd name="T11" fmla="*/ 32 h 113"/>
                <a:gd name="T12" fmla="*/ 82 w 143"/>
                <a:gd name="T13" fmla="*/ 54 h 113"/>
                <a:gd name="T14" fmla="*/ 71 w 143"/>
                <a:gd name="T15" fmla="*/ 91 h 113"/>
                <a:gd name="T16" fmla="*/ 58 w 143"/>
                <a:gd name="T17" fmla="*/ 105 h 113"/>
                <a:gd name="T18" fmla="*/ 39 w 143"/>
                <a:gd name="T19" fmla="*/ 110 h 113"/>
                <a:gd name="T20" fmla="*/ 23 w 143"/>
                <a:gd name="T21" fmla="*/ 105 h 113"/>
                <a:gd name="T22" fmla="*/ 10 w 143"/>
                <a:gd name="T23" fmla="*/ 94 h 113"/>
                <a:gd name="T24" fmla="*/ 2 w 143"/>
                <a:gd name="T25" fmla="*/ 80 h 113"/>
                <a:gd name="T26" fmla="*/ 0 w 143"/>
                <a:gd name="T27" fmla="*/ 61 h 113"/>
                <a:gd name="T28" fmla="*/ 5 w 143"/>
                <a:gd name="T29" fmla="*/ 32 h 113"/>
                <a:gd name="T30" fmla="*/ 16 w 143"/>
                <a:gd name="T31" fmla="*/ 14 h 113"/>
                <a:gd name="T32" fmla="*/ 39 w 143"/>
                <a:gd name="T33" fmla="*/ 6 h 113"/>
                <a:gd name="T34" fmla="*/ 31 w 143"/>
                <a:gd name="T35" fmla="*/ 30 h 113"/>
                <a:gd name="T36" fmla="*/ 19 w 143"/>
                <a:gd name="T37" fmla="*/ 46 h 113"/>
                <a:gd name="T38" fmla="*/ 19 w 143"/>
                <a:gd name="T39" fmla="*/ 73 h 113"/>
                <a:gd name="T40" fmla="*/ 29 w 143"/>
                <a:gd name="T41" fmla="*/ 86 h 113"/>
                <a:gd name="T42" fmla="*/ 40 w 143"/>
                <a:gd name="T43" fmla="*/ 88 h 113"/>
                <a:gd name="T44" fmla="*/ 48 w 143"/>
                <a:gd name="T45" fmla="*/ 81 h 113"/>
                <a:gd name="T46" fmla="*/ 53 w 143"/>
                <a:gd name="T47" fmla="*/ 70 h 113"/>
                <a:gd name="T48" fmla="*/ 63 w 143"/>
                <a:gd name="T49" fmla="*/ 33 h 113"/>
                <a:gd name="T50" fmla="*/ 72 w 143"/>
                <a:gd name="T51" fmla="*/ 13 h 113"/>
                <a:gd name="T52" fmla="*/ 88 w 143"/>
                <a:gd name="T53" fmla="*/ 2 h 113"/>
                <a:gd name="T54" fmla="*/ 111 w 143"/>
                <a:gd name="T55" fmla="*/ 2 h 113"/>
                <a:gd name="T56" fmla="*/ 131 w 143"/>
                <a:gd name="T57" fmla="*/ 14 h 113"/>
                <a:gd name="T58" fmla="*/ 141 w 143"/>
                <a:gd name="T59" fmla="*/ 40 h 113"/>
                <a:gd name="T60" fmla="*/ 141 w 143"/>
                <a:gd name="T61" fmla="*/ 80 h 113"/>
                <a:gd name="T62" fmla="*/ 119 w 143"/>
                <a:gd name="T63" fmla="*/ 109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3" h="113">
                  <a:moveTo>
                    <a:pt x="99" y="113"/>
                  </a:moveTo>
                  <a:lnTo>
                    <a:pt x="95" y="91"/>
                  </a:lnTo>
                  <a:lnTo>
                    <a:pt x="107" y="88"/>
                  </a:lnTo>
                  <a:lnTo>
                    <a:pt x="117" y="80"/>
                  </a:lnTo>
                  <a:lnTo>
                    <a:pt x="122" y="70"/>
                  </a:lnTo>
                  <a:lnTo>
                    <a:pt x="123" y="56"/>
                  </a:lnTo>
                  <a:lnTo>
                    <a:pt x="122" y="41"/>
                  </a:lnTo>
                  <a:lnTo>
                    <a:pt x="117" y="32"/>
                  </a:lnTo>
                  <a:lnTo>
                    <a:pt x="111" y="26"/>
                  </a:lnTo>
                  <a:lnTo>
                    <a:pt x="101" y="24"/>
                  </a:lnTo>
                  <a:lnTo>
                    <a:pt x="95" y="26"/>
                  </a:lnTo>
                  <a:lnTo>
                    <a:pt x="90" y="32"/>
                  </a:lnTo>
                  <a:lnTo>
                    <a:pt x="87" y="38"/>
                  </a:lnTo>
                  <a:lnTo>
                    <a:pt x="82" y="54"/>
                  </a:lnTo>
                  <a:lnTo>
                    <a:pt x="75" y="78"/>
                  </a:lnTo>
                  <a:lnTo>
                    <a:pt x="71" y="91"/>
                  </a:lnTo>
                  <a:lnTo>
                    <a:pt x="66" y="99"/>
                  </a:lnTo>
                  <a:lnTo>
                    <a:pt x="58" y="105"/>
                  </a:lnTo>
                  <a:lnTo>
                    <a:pt x="48" y="109"/>
                  </a:lnTo>
                  <a:lnTo>
                    <a:pt x="39" y="110"/>
                  </a:lnTo>
                  <a:lnTo>
                    <a:pt x="31" y="110"/>
                  </a:lnTo>
                  <a:lnTo>
                    <a:pt x="23" y="105"/>
                  </a:lnTo>
                  <a:lnTo>
                    <a:pt x="15" y="101"/>
                  </a:lnTo>
                  <a:lnTo>
                    <a:pt x="10" y="94"/>
                  </a:lnTo>
                  <a:lnTo>
                    <a:pt x="5" y="88"/>
                  </a:lnTo>
                  <a:lnTo>
                    <a:pt x="2" y="80"/>
                  </a:lnTo>
                  <a:lnTo>
                    <a:pt x="0" y="70"/>
                  </a:lnTo>
                  <a:lnTo>
                    <a:pt x="0" y="61"/>
                  </a:lnTo>
                  <a:lnTo>
                    <a:pt x="0" y="45"/>
                  </a:lnTo>
                  <a:lnTo>
                    <a:pt x="5" y="32"/>
                  </a:lnTo>
                  <a:lnTo>
                    <a:pt x="10" y="21"/>
                  </a:lnTo>
                  <a:lnTo>
                    <a:pt x="16" y="14"/>
                  </a:lnTo>
                  <a:lnTo>
                    <a:pt x="26" y="8"/>
                  </a:lnTo>
                  <a:lnTo>
                    <a:pt x="39" y="6"/>
                  </a:lnTo>
                  <a:lnTo>
                    <a:pt x="42" y="29"/>
                  </a:lnTo>
                  <a:lnTo>
                    <a:pt x="31" y="30"/>
                  </a:lnTo>
                  <a:lnTo>
                    <a:pt x="24" y="37"/>
                  </a:lnTo>
                  <a:lnTo>
                    <a:pt x="19" y="46"/>
                  </a:lnTo>
                  <a:lnTo>
                    <a:pt x="19" y="57"/>
                  </a:lnTo>
                  <a:lnTo>
                    <a:pt x="19" y="73"/>
                  </a:lnTo>
                  <a:lnTo>
                    <a:pt x="24" y="81"/>
                  </a:lnTo>
                  <a:lnTo>
                    <a:pt x="29" y="86"/>
                  </a:lnTo>
                  <a:lnTo>
                    <a:pt x="37" y="88"/>
                  </a:lnTo>
                  <a:lnTo>
                    <a:pt x="40" y="88"/>
                  </a:lnTo>
                  <a:lnTo>
                    <a:pt x="45" y="85"/>
                  </a:lnTo>
                  <a:lnTo>
                    <a:pt x="48" y="81"/>
                  </a:lnTo>
                  <a:lnTo>
                    <a:pt x="51" y="77"/>
                  </a:lnTo>
                  <a:lnTo>
                    <a:pt x="53" y="70"/>
                  </a:lnTo>
                  <a:lnTo>
                    <a:pt x="56" y="56"/>
                  </a:lnTo>
                  <a:lnTo>
                    <a:pt x="63" y="33"/>
                  </a:lnTo>
                  <a:lnTo>
                    <a:pt x="67" y="21"/>
                  </a:lnTo>
                  <a:lnTo>
                    <a:pt x="72" y="13"/>
                  </a:lnTo>
                  <a:lnTo>
                    <a:pt x="80" y="6"/>
                  </a:lnTo>
                  <a:lnTo>
                    <a:pt x="88" y="2"/>
                  </a:lnTo>
                  <a:lnTo>
                    <a:pt x="99" y="0"/>
                  </a:lnTo>
                  <a:lnTo>
                    <a:pt x="111" y="2"/>
                  </a:lnTo>
                  <a:lnTo>
                    <a:pt x="122" y="8"/>
                  </a:lnTo>
                  <a:lnTo>
                    <a:pt x="131" y="14"/>
                  </a:lnTo>
                  <a:lnTo>
                    <a:pt x="138" y="27"/>
                  </a:lnTo>
                  <a:lnTo>
                    <a:pt x="141" y="40"/>
                  </a:lnTo>
                  <a:lnTo>
                    <a:pt x="143" y="56"/>
                  </a:lnTo>
                  <a:lnTo>
                    <a:pt x="141" y="80"/>
                  </a:lnTo>
                  <a:lnTo>
                    <a:pt x="131" y="96"/>
                  </a:lnTo>
                  <a:lnTo>
                    <a:pt x="119" y="109"/>
                  </a:lnTo>
                  <a:lnTo>
                    <a:pt x="99" y="11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04"/>
            <p:cNvSpPr>
              <a:spLocks noEditPoints="1"/>
            </p:cNvSpPr>
            <p:nvPr/>
          </p:nvSpPr>
          <p:spPr bwMode="auto">
            <a:xfrm>
              <a:off x="595095" y="3237568"/>
              <a:ext cx="186395" cy="21812"/>
            </a:xfrm>
            <a:custGeom>
              <a:avLst/>
              <a:gdLst>
                <a:gd name="T0" fmla="*/ 27 w 188"/>
                <a:gd name="T1" fmla="*/ 23 h 23"/>
                <a:gd name="T2" fmla="*/ 0 w 188"/>
                <a:gd name="T3" fmla="*/ 23 h 23"/>
                <a:gd name="T4" fmla="*/ 0 w 188"/>
                <a:gd name="T5" fmla="*/ 0 h 23"/>
                <a:gd name="T6" fmla="*/ 27 w 188"/>
                <a:gd name="T7" fmla="*/ 0 h 23"/>
                <a:gd name="T8" fmla="*/ 27 w 188"/>
                <a:gd name="T9" fmla="*/ 23 h 23"/>
                <a:gd name="T10" fmla="*/ 188 w 188"/>
                <a:gd name="T11" fmla="*/ 23 h 23"/>
                <a:gd name="T12" fmla="*/ 52 w 188"/>
                <a:gd name="T13" fmla="*/ 23 h 23"/>
                <a:gd name="T14" fmla="*/ 52 w 188"/>
                <a:gd name="T15" fmla="*/ 0 h 23"/>
                <a:gd name="T16" fmla="*/ 188 w 188"/>
                <a:gd name="T17" fmla="*/ 0 h 23"/>
                <a:gd name="T18" fmla="*/ 188 w 188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3">
                  <a:moveTo>
                    <a:pt x="27" y="23"/>
                  </a:moveTo>
                  <a:lnTo>
                    <a:pt x="0" y="23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23"/>
                  </a:lnTo>
                  <a:close/>
                  <a:moveTo>
                    <a:pt x="188" y="23"/>
                  </a:moveTo>
                  <a:lnTo>
                    <a:pt x="52" y="23"/>
                  </a:lnTo>
                  <a:lnTo>
                    <a:pt x="52" y="0"/>
                  </a:lnTo>
                  <a:lnTo>
                    <a:pt x="188" y="0"/>
                  </a:lnTo>
                  <a:lnTo>
                    <a:pt x="188" y="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05"/>
            <p:cNvSpPr>
              <a:spLocks noEditPoints="1"/>
            </p:cNvSpPr>
            <p:nvPr/>
          </p:nvSpPr>
          <p:spPr bwMode="auto">
            <a:xfrm>
              <a:off x="644668" y="3084883"/>
              <a:ext cx="140788" cy="126907"/>
            </a:xfrm>
            <a:custGeom>
              <a:avLst/>
              <a:gdLst>
                <a:gd name="T0" fmla="*/ 71 w 143"/>
                <a:gd name="T1" fmla="*/ 128 h 128"/>
                <a:gd name="T2" fmla="*/ 53 w 143"/>
                <a:gd name="T3" fmla="*/ 127 h 128"/>
                <a:gd name="T4" fmla="*/ 24 w 143"/>
                <a:gd name="T5" fmla="*/ 117 h 128"/>
                <a:gd name="T6" fmla="*/ 15 w 143"/>
                <a:gd name="T7" fmla="*/ 107 h 128"/>
                <a:gd name="T8" fmla="*/ 8 w 143"/>
                <a:gd name="T9" fmla="*/ 98 h 128"/>
                <a:gd name="T10" fmla="*/ 0 w 143"/>
                <a:gd name="T11" fmla="*/ 77 h 128"/>
                <a:gd name="T12" fmla="*/ 0 w 143"/>
                <a:gd name="T13" fmla="*/ 64 h 128"/>
                <a:gd name="T14" fmla="*/ 0 w 143"/>
                <a:gd name="T15" fmla="*/ 50 h 128"/>
                <a:gd name="T16" fmla="*/ 10 w 143"/>
                <a:gd name="T17" fmla="*/ 28 h 128"/>
                <a:gd name="T18" fmla="*/ 18 w 143"/>
                <a:gd name="T19" fmla="*/ 18 h 128"/>
                <a:gd name="T20" fmla="*/ 27 w 143"/>
                <a:gd name="T21" fmla="*/ 10 h 128"/>
                <a:gd name="T22" fmla="*/ 53 w 143"/>
                <a:gd name="T23" fmla="*/ 0 h 128"/>
                <a:gd name="T24" fmla="*/ 69 w 143"/>
                <a:gd name="T25" fmla="*/ 0 h 128"/>
                <a:gd name="T26" fmla="*/ 93 w 143"/>
                <a:gd name="T27" fmla="*/ 2 h 128"/>
                <a:gd name="T28" fmla="*/ 111 w 143"/>
                <a:gd name="T29" fmla="*/ 8 h 128"/>
                <a:gd name="T30" fmla="*/ 125 w 143"/>
                <a:gd name="T31" fmla="*/ 16 h 128"/>
                <a:gd name="T32" fmla="*/ 135 w 143"/>
                <a:gd name="T33" fmla="*/ 31 h 128"/>
                <a:gd name="T34" fmla="*/ 141 w 143"/>
                <a:gd name="T35" fmla="*/ 47 h 128"/>
                <a:gd name="T36" fmla="*/ 143 w 143"/>
                <a:gd name="T37" fmla="*/ 64 h 128"/>
                <a:gd name="T38" fmla="*/ 143 w 143"/>
                <a:gd name="T39" fmla="*/ 79 h 128"/>
                <a:gd name="T40" fmla="*/ 133 w 143"/>
                <a:gd name="T41" fmla="*/ 101 h 128"/>
                <a:gd name="T42" fmla="*/ 123 w 143"/>
                <a:gd name="T43" fmla="*/ 111 h 128"/>
                <a:gd name="T44" fmla="*/ 114 w 143"/>
                <a:gd name="T45" fmla="*/ 119 h 128"/>
                <a:gd name="T46" fmla="*/ 88 w 143"/>
                <a:gd name="T47" fmla="*/ 127 h 128"/>
                <a:gd name="T48" fmla="*/ 71 w 143"/>
                <a:gd name="T49" fmla="*/ 128 h 128"/>
                <a:gd name="T50" fmla="*/ 71 w 143"/>
                <a:gd name="T51" fmla="*/ 104 h 128"/>
                <a:gd name="T52" fmla="*/ 95 w 143"/>
                <a:gd name="T53" fmla="*/ 103 h 128"/>
                <a:gd name="T54" fmla="*/ 111 w 143"/>
                <a:gd name="T55" fmla="*/ 93 h 128"/>
                <a:gd name="T56" fmla="*/ 122 w 143"/>
                <a:gd name="T57" fmla="*/ 80 h 128"/>
                <a:gd name="T58" fmla="*/ 123 w 143"/>
                <a:gd name="T59" fmla="*/ 64 h 128"/>
                <a:gd name="T60" fmla="*/ 122 w 143"/>
                <a:gd name="T61" fmla="*/ 48 h 128"/>
                <a:gd name="T62" fmla="*/ 111 w 143"/>
                <a:gd name="T63" fmla="*/ 36 h 128"/>
                <a:gd name="T64" fmla="*/ 95 w 143"/>
                <a:gd name="T65" fmla="*/ 26 h 128"/>
                <a:gd name="T66" fmla="*/ 71 w 143"/>
                <a:gd name="T67" fmla="*/ 24 h 128"/>
                <a:gd name="T68" fmla="*/ 47 w 143"/>
                <a:gd name="T69" fmla="*/ 26 h 128"/>
                <a:gd name="T70" fmla="*/ 32 w 143"/>
                <a:gd name="T71" fmla="*/ 36 h 128"/>
                <a:gd name="T72" fmla="*/ 21 w 143"/>
                <a:gd name="T73" fmla="*/ 48 h 128"/>
                <a:gd name="T74" fmla="*/ 19 w 143"/>
                <a:gd name="T75" fmla="*/ 64 h 128"/>
                <a:gd name="T76" fmla="*/ 21 w 143"/>
                <a:gd name="T77" fmla="*/ 80 h 128"/>
                <a:gd name="T78" fmla="*/ 32 w 143"/>
                <a:gd name="T79" fmla="*/ 93 h 128"/>
                <a:gd name="T80" fmla="*/ 47 w 143"/>
                <a:gd name="T81" fmla="*/ 103 h 128"/>
                <a:gd name="T82" fmla="*/ 71 w 143"/>
                <a:gd name="T83" fmla="*/ 10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3" h="128">
                  <a:moveTo>
                    <a:pt x="71" y="128"/>
                  </a:moveTo>
                  <a:lnTo>
                    <a:pt x="53" y="127"/>
                  </a:lnTo>
                  <a:lnTo>
                    <a:pt x="24" y="117"/>
                  </a:lnTo>
                  <a:lnTo>
                    <a:pt x="15" y="107"/>
                  </a:lnTo>
                  <a:lnTo>
                    <a:pt x="8" y="98"/>
                  </a:lnTo>
                  <a:lnTo>
                    <a:pt x="0" y="77"/>
                  </a:lnTo>
                  <a:lnTo>
                    <a:pt x="0" y="64"/>
                  </a:lnTo>
                  <a:lnTo>
                    <a:pt x="0" y="50"/>
                  </a:lnTo>
                  <a:lnTo>
                    <a:pt x="10" y="28"/>
                  </a:lnTo>
                  <a:lnTo>
                    <a:pt x="18" y="18"/>
                  </a:lnTo>
                  <a:lnTo>
                    <a:pt x="27" y="10"/>
                  </a:lnTo>
                  <a:lnTo>
                    <a:pt x="53" y="0"/>
                  </a:lnTo>
                  <a:lnTo>
                    <a:pt x="69" y="0"/>
                  </a:lnTo>
                  <a:lnTo>
                    <a:pt x="93" y="2"/>
                  </a:lnTo>
                  <a:lnTo>
                    <a:pt x="111" y="8"/>
                  </a:lnTo>
                  <a:lnTo>
                    <a:pt x="125" y="16"/>
                  </a:lnTo>
                  <a:lnTo>
                    <a:pt x="135" y="31"/>
                  </a:lnTo>
                  <a:lnTo>
                    <a:pt x="141" y="47"/>
                  </a:lnTo>
                  <a:lnTo>
                    <a:pt x="143" y="64"/>
                  </a:lnTo>
                  <a:lnTo>
                    <a:pt x="143" y="79"/>
                  </a:lnTo>
                  <a:lnTo>
                    <a:pt x="133" y="101"/>
                  </a:lnTo>
                  <a:lnTo>
                    <a:pt x="123" y="111"/>
                  </a:lnTo>
                  <a:lnTo>
                    <a:pt x="114" y="119"/>
                  </a:lnTo>
                  <a:lnTo>
                    <a:pt x="88" y="127"/>
                  </a:lnTo>
                  <a:lnTo>
                    <a:pt x="71" y="128"/>
                  </a:lnTo>
                  <a:close/>
                  <a:moveTo>
                    <a:pt x="71" y="104"/>
                  </a:moveTo>
                  <a:lnTo>
                    <a:pt x="95" y="103"/>
                  </a:lnTo>
                  <a:lnTo>
                    <a:pt x="111" y="93"/>
                  </a:lnTo>
                  <a:lnTo>
                    <a:pt x="122" y="80"/>
                  </a:lnTo>
                  <a:lnTo>
                    <a:pt x="123" y="64"/>
                  </a:lnTo>
                  <a:lnTo>
                    <a:pt x="122" y="48"/>
                  </a:lnTo>
                  <a:lnTo>
                    <a:pt x="111" y="36"/>
                  </a:lnTo>
                  <a:lnTo>
                    <a:pt x="95" y="26"/>
                  </a:lnTo>
                  <a:lnTo>
                    <a:pt x="71" y="24"/>
                  </a:lnTo>
                  <a:lnTo>
                    <a:pt x="47" y="26"/>
                  </a:lnTo>
                  <a:lnTo>
                    <a:pt x="32" y="36"/>
                  </a:lnTo>
                  <a:lnTo>
                    <a:pt x="21" y="48"/>
                  </a:lnTo>
                  <a:lnTo>
                    <a:pt x="19" y="64"/>
                  </a:lnTo>
                  <a:lnTo>
                    <a:pt x="21" y="80"/>
                  </a:lnTo>
                  <a:lnTo>
                    <a:pt x="32" y="93"/>
                  </a:lnTo>
                  <a:lnTo>
                    <a:pt x="47" y="103"/>
                  </a:lnTo>
                  <a:lnTo>
                    <a:pt x="71" y="10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06"/>
            <p:cNvSpPr>
              <a:spLocks/>
            </p:cNvSpPr>
            <p:nvPr/>
          </p:nvSpPr>
          <p:spPr bwMode="auto">
            <a:xfrm>
              <a:off x="644668" y="2946078"/>
              <a:ext cx="136822" cy="111044"/>
            </a:xfrm>
            <a:custGeom>
              <a:avLst/>
              <a:gdLst>
                <a:gd name="T0" fmla="*/ 139 w 139"/>
                <a:gd name="T1" fmla="*/ 112 h 112"/>
                <a:gd name="T2" fmla="*/ 3 w 139"/>
                <a:gd name="T3" fmla="*/ 112 h 112"/>
                <a:gd name="T4" fmla="*/ 3 w 139"/>
                <a:gd name="T5" fmla="*/ 91 h 112"/>
                <a:gd name="T6" fmla="*/ 23 w 139"/>
                <a:gd name="T7" fmla="*/ 91 h 112"/>
                <a:gd name="T8" fmla="*/ 11 w 139"/>
                <a:gd name="T9" fmla="*/ 83 h 112"/>
                <a:gd name="T10" fmla="*/ 0 w 139"/>
                <a:gd name="T11" fmla="*/ 61 h 112"/>
                <a:gd name="T12" fmla="*/ 0 w 139"/>
                <a:gd name="T13" fmla="*/ 48 h 112"/>
                <a:gd name="T14" fmla="*/ 0 w 139"/>
                <a:gd name="T15" fmla="*/ 36 h 112"/>
                <a:gd name="T16" fmla="*/ 3 w 139"/>
                <a:gd name="T17" fmla="*/ 24 h 112"/>
                <a:gd name="T18" fmla="*/ 10 w 139"/>
                <a:gd name="T19" fmla="*/ 15 h 112"/>
                <a:gd name="T20" fmla="*/ 16 w 139"/>
                <a:gd name="T21" fmla="*/ 10 h 112"/>
                <a:gd name="T22" fmla="*/ 24 w 139"/>
                <a:gd name="T23" fmla="*/ 5 h 112"/>
                <a:gd name="T24" fmla="*/ 32 w 139"/>
                <a:gd name="T25" fmla="*/ 2 h 112"/>
                <a:gd name="T26" fmla="*/ 40 w 139"/>
                <a:gd name="T27" fmla="*/ 0 h 112"/>
                <a:gd name="T28" fmla="*/ 56 w 139"/>
                <a:gd name="T29" fmla="*/ 0 h 112"/>
                <a:gd name="T30" fmla="*/ 139 w 139"/>
                <a:gd name="T31" fmla="*/ 0 h 112"/>
                <a:gd name="T32" fmla="*/ 139 w 139"/>
                <a:gd name="T33" fmla="*/ 24 h 112"/>
                <a:gd name="T34" fmla="*/ 56 w 139"/>
                <a:gd name="T35" fmla="*/ 24 h 112"/>
                <a:gd name="T36" fmla="*/ 43 w 139"/>
                <a:gd name="T37" fmla="*/ 24 h 112"/>
                <a:gd name="T38" fmla="*/ 35 w 139"/>
                <a:gd name="T39" fmla="*/ 28 h 112"/>
                <a:gd name="T40" fmla="*/ 29 w 139"/>
                <a:gd name="T41" fmla="*/ 31 h 112"/>
                <a:gd name="T42" fmla="*/ 24 w 139"/>
                <a:gd name="T43" fmla="*/ 37 h 112"/>
                <a:gd name="T44" fmla="*/ 21 w 139"/>
                <a:gd name="T45" fmla="*/ 43 h 112"/>
                <a:gd name="T46" fmla="*/ 19 w 139"/>
                <a:gd name="T47" fmla="*/ 53 h 112"/>
                <a:gd name="T48" fmla="*/ 21 w 139"/>
                <a:gd name="T49" fmla="*/ 66 h 112"/>
                <a:gd name="T50" fmla="*/ 29 w 139"/>
                <a:gd name="T51" fmla="*/ 79 h 112"/>
                <a:gd name="T52" fmla="*/ 42 w 139"/>
                <a:gd name="T53" fmla="*/ 87 h 112"/>
                <a:gd name="T54" fmla="*/ 64 w 139"/>
                <a:gd name="T55" fmla="*/ 88 h 112"/>
                <a:gd name="T56" fmla="*/ 139 w 139"/>
                <a:gd name="T57" fmla="*/ 88 h 112"/>
                <a:gd name="T58" fmla="*/ 139 w 139"/>
                <a:gd name="T5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9" h="112">
                  <a:moveTo>
                    <a:pt x="139" y="112"/>
                  </a:moveTo>
                  <a:lnTo>
                    <a:pt x="3" y="112"/>
                  </a:lnTo>
                  <a:lnTo>
                    <a:pt x="3" y="91"/>
                  </a:lnTo>
                  <a:lnTo>
                    <a:pt x="23" y="91"/>
                  </a:lnTo>
                  <a:lnTo>
                    <a:pt x="11" y="83"/>
                  </a:lnTo>
                  <a:lnTo>
                    <a:pt x="0" y="61"/>
                  </a:lnTo>
                  <a:lnTo>
                    <a:pt x="0" y="48"/>
                  </a:lnTo>
                  <a:lnTo>
                    <a:pt x="0" y="36"/>
                  </a:lnTo>
                  <a:lnTo>
                    <a:pt x="3" y="24"/>
                  </a:lnTo>
                  <a:lnTo>
                    <a:pt x="10" y="15"/>
                  </a:lnTo>
                  <a:lnTo>
                    <a:pt x="16" y="10"/>
                  </a:lnTo>
                  <a:lnTo>
                    <a:pt x="24" y="5"/>
                  </a:lnTo>
                  <a:lnTo>
                    <a:pt x="32" y="2"/>
                  </a:lnTo>
                  <a:lnTo>
                    <a:pt x="40" y="0"/>
                  </a:lnTo>
                  <a:lnTo>
                    <a:pt x="56" y="0"/>
                  </a:lnTo>
                  <a:lnTo>
                    <a:pt x="139" y="0"/>
                  </a:lnTo>
                  <a:lnTo>
                    <a:pt x="139" y="24"/>
                  </a:lnTo>
                  <a:lnTo>
                    <a:pt x="56" y="24"/>
                  </a:lnTo>
                  <a:lnTo>
                    <a:pt x="43" y="24"/>
                  </a:lnTo>
                  <a:lnTo>
                    <a:pt x="35" y="28"/>
                  </a:lnTo>
                  <a:lnTo>
                    <a:pt x="29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19" y="53"/>
                  </a:lnTo>
                  <a:lnTo>
                    <a:pt x="21" y="66"/>
                  </a:lnTo>
                  <a:lnTo>
                    <a:pt x="29" y="79"/>
                  </a:lnTo>
                  <a:lnTo>
                    <a:pt x="42" y="87"/>
                  </a:lnTo>
                  <a:lnTo>
                    <a:pt x="64" y="88"/>
                  </a:lnTo>
                  <a:lnTo>
                    <a:pt x="139" y="88"/>
                  </a:lnTo>
                  <a:lnTo>
                    <a:pt x="139" y="11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07"/>
            <p:cNvSpPr>
              <a:spLocks noEditPoints="1"/>
            </p:cNvSpPr>
            <p:nvPr/>
          </p:nvSpPr>
          <p:spPr bwMode="auto">
            <a:xfrm>
              <a:off x="644668" y="2722008"/>
              <a:ext cx="140788" cy="124924"/>
            </a:xfrm>
            <a:custGeom>
              <a:avLst/>
              <a:gdLst>
                <a:gd name="T0" fmla="*/ 96 w 143"/>
                <a:gd name="T1" fmla="*/ 26 h 127"/>
                <a:gd name="T2" fmla="*/ 98 w 143"/>
                <a:gd name="T3" fmla="*/ 2 h 127"/>
                <a:gd name="T4" fmla="*/ 119 w 143"/>
                <a:gd name="T5" fmla="*/ 8 h 127"/>
                <a:gd name="T6" fmla="*/ 131 w 143"/>
                <a:gd name="T7" fmla="*/ 23 h 127"/>
                <a:gd name="T8" fmla="*/ 141 w 143"/>
                <a:gd name="T9" fmla="*/ 39 h 127"/>
                <a:gd name="T10" fmla="*/ 143 w 143"/>
                <a:gd name="T11" fmla="*/ 61 h 127"/>
                <a:gd name="T12" fmla="*/ 143 w 143"/>
                <a:gd name="T13" fmla="*/ 76 h 127"/>
                <a:gd name="T14" fmla="*/ 133 w 143"/>
                <a:gd name="T15" fmla="*/ 100 h 127"/>
                <a:gd name="T16" fmla="*/ 123 w 143"/>
                <a:gd name="T17" fmla="*/ 109 h 127"/>
                <a:gd name="T18" fmla="*/ 114 w 143"/>
                <a:gd name="T19" fmla="*/ 117 h 127"/>
                <a:gd name="T20" fmla="*/ 88 w 143"/>
                <a:gd name="T21" fmla="*/ 127 h 127"/>
                <a:gd name="T22" fmla="*/ 72 w 143"/>
                <a:gd name="T23" fmla="*/ 127 h 127"/>
                <a:gd name="T24" fmla="*/ 56 w 143"/>
                <a:gd name="T25" fmla="*/ 127 h 127"/>
                <a:gd name="T26" fmla="*/ 29 w 143"/>
                <a:gd name="T27" fmla="*/ 117 h 127"/>
                <a:gd name="T28" fmla="*/ 19 w 143"/>
                <a:gd name="T29" fmla="*/ 109 h 127"/>
                <a:gd name="T30" fmla="*/ 10 w 143"/>
                <a:gd name="T31" fmla="*/ 100 h 127"/>
                <a:gd name="T32" fmla="*/ 0 w 143"/>
                <a:gd name="T33" fmla="*/ 77 h 127"/>
                <a:gd name="T34" fmla="*/ 0 w 143"/>
                <a:gd name="T35" fmla="*/ 63 h 127"/>
                <a:gd name="T36" fmla="*/ 0 w 143"/>
                <a:gd name="T37" fmla="*/ 50 h 127"/>
                <a:gd name="T38" fmla="*/ 10 w 143"/>
                <a:gd name="T39" fmla="*/ 28 h 127"/>
                <a:gd name="T40" fmla="*/ 18 w 143"/>
                <a:gd name="T41" fmla="*/ 18 h 127"/>
                <a:gd name="T42" fmla="*/ 29 w 143"/>
                <a:gd name="T43" fmla="*/ 10 h 127"/>
                <a:gd name="T44" fmla="*/ 55 w 143"/>
                <a:gd name="T45" fmla="*/ 2 h 127"/>
                <a:gd name="T46" fmla="*/ 71 w 143"/>
                <a:gd name="T47" fmla="*/ 0 h 127"/>
                <a:gd name="T48" fmla="*/ 74 w 143"/>
                <a:gd name="T49" fmla="*/ 0 h 127"/>
                <a:gd name="T50" fmla="*/ 77 w 143"/>
                <a:gd name="T51" fmla="*/ 0 h 127"/>
                <a:gd name="T52" fmla="*/ 77 w 143"/>
                <a:gd name="T53" fmla="*/ 103 h 127"/>
                <a:gd name="T54" fmla="*/ 98 w 143"/>
                <a:gd name="T55" fmla="*/ 100 h 127"/>
                <a:gd name="T56" fmla="*/ 112 w 143"/>
                <a:gd name="T57" fmla="*/ 90 h 127"/>
                <a:gd name="T58" fmla="*/ 122 w 143"/>
                <a:gd name="T59" fmla="*/ 77 h 127"/>
                <a:gd name="T60" fmla="*/ 123 w 143"/>
                <a:gd name="T61" fmla="*/ 61 h 127"/>
                <a:gd name="T62" fmla="*/ 122 w 143"/>
                <a:gd name="T63" fmla="*/ 50 h 127"/>
                <a:gd name="T64" fmla="*/ 117 w 143"/>
                <a:gd name="T65" fmla="*/ 40 h 127"/>
                <a:gd name="T66" fmla="*/ 109 w 143"/>
                <a:gd name="T67" fmla="*/ 31 h 127"/>
                <a:gd name="T68" fmla="*/ 96 w 143"/>
                <a:gd name="T69" fmla="*/ 26 h 127"/>
                <a:gd name="T70" fmla="*/ 58 w 143"/>
                <a:gd name="T71" fmla="*/ 101 h 127"/>
                <a:gd name="T72" fmla="*/ 58 w 143"/>
                <a:gd name="T73" fmla="*/ 26 h 127"/>
                <a:gd name="T74" fmla="*/ 42 w 143"/>
                <a:gd name="T75" fmla="*/ 28 h 127"/>
                <a:gd name="T76" fmla="*/ 32 w 143"/>
                <a:gd name="T77" fmla="*/ 34 h 127"/>
                <a:gd name="T78" fmla="*/ 21 w 143"/>
                <a:gd name="T79" fmla="*/ 47 h 127"/>
                <a:gd name="T80" fmla="*/ 19 w 143"/>
                <a:gd name="T81" fmla="*/ 63 h 127"/>
                <a:gd name="T82" fmla="*/ 21 w 143"/>
                <a:gd name="T83" fmla="*/ 77 h 127"/>
                <a:gd name="T84" fmla="*/ 29 w 143"/>
                <a:gd name="T85" fmla="*/ 90 h 127"/>
                <a:gd name="T86" fmla="*/ 42 w 143"/>
                <a:gd name="T87" fmla="*/ 100 h 127"/>
                <a:gd name="T88" fmla="*/ 58 w 143"/>
                <a:gd name="T89" fmla="*/ 10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" h="127">
                  <a:moveTo>
                    <a:pt x="96" y="26"/>
                  </a:moveTo>
                  <a:lnTo>
                    <a:pt x="98" y="2"/>
                  </a:lnTo>
                  <a:lnTo>
                    <a:pt x="119" y="8"/>
                  </a:lnTo>
                  <a:lnTo>
                    <a:pt x="131" y="23"/>
                  </a:lnTo>
                  <a:lnTo>
                    <a:pt x="141" y="39"/>
                  </a:lnTo>
                  <a:lnTo>
                    <a:pt x="143" y="61"/>
                  </a:lnTo>
                  <a:lnTo>
                    <a:pt x="143" y="76"/>
                  </a:lnTo>
                  <a:lnTo>
                    <a:pt x="133" y="100"/>
                  </a:lnTo>
                  <a:lnTo>
                    <a:pt x="123" y="109"/>
                  </a:lnTo>
                  <a:lnTo>
                    <a:pt x="114" y="117"/>
                  </a:lnTo>
                  <a:lnTo>
                    <a:pt x="88" y="127"/>
                  </a:lnTo>
                  <a:lnTo>
                    <a:pt x="72" y="127"/>
                  </a:lnTo>
                  <a:lnTo>
                    <a:pt x="56" y="127"/>
                  </a:lnTo>
                  <a:lnTo>
                    <a:pt x="29" y="117"/>
                  </a:lnTo>
                  <a:lnTo>
                    <a:pt x="19" y="109"/>
                  </a:lnTo>
                  <a:lnTo>
                    <a:pt x="10" y="100"/>
                  </a:lnTo>
                  <a:lnTo>
                    <a:pt x="0" y="77"/>
                  </a:lnTo>
                  <a:lnTo>
                    <a:pt x="0" y="63"/>
                  </a:lnTo>
                  <a:lnTo>
                    <a:pt x="0" y="50"/>
                  </a:lnTo>
                  <a:lnTo>
                    <a:pt x="10" y="28"/>
                  </a:lnTo>
                  <a:lnTo>
                    <a:pt x="18" y="18"/>
                  </a:lnTo>
                  <a:lnTo>
                    <a:pt x="29" y="10"/>
                  </a:lnTo>
                  <a:lnTo>
                    <a:pt x="55" y="2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7" y="0"/>
                  </a:lnTo>
                  <a:lnTo>
                    <a:pt x="77" y="103"/>
                  </a:lnTo>
                  <a:lnTo>
                    <a:pt x="98" y="100"/>
                  </a:lnTo>
                  <a:lnTo>
                    <a:pt x="112" y="90"/>
                  </a:lnTo>
                  <a:lnTo>
                    <a:pt x="122" y="77"/>
                  </a:lnTo>
                  <a:lnTo>
                    <a:pt x="123" y="61"/>
                  </a:lnTo>
                  <a:lnTo>
                    <a:pt x="122" y="50"/>
                  </a:lnTo>
                  <a:lnTo>
                    <a:pt x="117" y="40"/>
                  </a:lnTo>
                  <a:lnTo>
                    <a:pt x="109" y="31"/>
                  </a:lnTo>
                  <a:lnTo>
                    <a:pt x="96" y="26"/>
                  </a:lnTo>
                  <a:close/>
                  <a:moveTo>
                    <a:pt x="58" y="101"/>
                  </a:moveTo>
                  <a:lnTo>
                    <a:pt x="58" y="26"/>
                  </a:lnTo>
                  <a:lnTo>
                    <a:pt x="42" y="28"/>
                  </a:lnTo>
                  <a:lnTo>
                    <a:pt x="32" y="34"/>
                  </a:lnTo>
                  <a:lnTo>
                    <a:pt x="21" y="47"/>
                  </a:lnTo>
                  <a:lnTo>
                    <a:pt x="19" y="63"/>
                  </a:lnTo>
                  <a:lnTo>
                    <a:pt x="21" y="77"/>
                  </a:lnTo>
                  <a:lnTo>
                    <a:pt x="29" y="90"/>
                  </a:lnTo>
                  <a:lnTo>
                    <a:pt x="42" y="100"/>
                  </a:lnTo>
                  <a:lnTo>
                    <a:pt x="58" y="101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591129" y="2628810"/>
              <a:ext cx="190361" cy="79317"/>
            </a:xfrm>
            <a:custGeom>
              <a:avLst/>
              <a:gdLst>
                <a:gd name="T0" fmla="*/ 191 w 191"/>
                <a:gd name="T1" fmla="*/ 59 h 80"/>
                <a:gd name="T2" fmla="*/ 73 w 191"/>
                <a:gd name="T3" fmla="*/ 59 h 80"/>
                <a:gd name="T4" fmla="*/ 73 w 191"/>
                <a:gd name="T5" fmla="*/ 80 h 80"/>
                <a:gd name="T6" fmla="*/ 55 w 191"/>
                <a:gd name="T7" fmla="*/ 80 h 80"/>
                <a:gd name="T8" fmla="*/ 55 w 191"/>
                <a:gd name="T9" fmla="*/ 59 h 80"/>
                <a:gd name="T10" fmla="*/ 39 w 191"/>
                <a:gd name="T11" fmla="*/ 59 h 80"/>
                <a:gd name="T12" fmla="*/ 28 w 191"/>
                <a:gd name="T13" fmla="*/ 59 h 80"/>
                <a:gd name="T14" fmla="*/ 20 w 191"/>
                <a:gd name="T15" fmla="*/ 57 h 80"/>
                <a:gd name="T16" fmla="*/ 11 w 191"/>
                <a:gd name="T17" fmla="*/ 52 h 80"/>
                <a:gd name="T18" fmla="*/ 6 w 191"/>
                <a:gd name="T19" fmla="*/ 44 h 80"/>
                <a:gd name="T20" fmla="*/ 1 w 191"/>
                <a:gd name="T21" fmla="*/ 35 h 80"/>
                <a:gd name="T22" fmla="*/ 0 w 191"/>
                <a:gd name="T23" fmla="*/ 21 h 80"/>
                <a:gd name="T24" fmla="*/ 0 w 191"/>
                <a:gd name="T25" fmla="*/ 11 h 80"/>
                <a:gd name="T26" fmla="*/ 3 w 191"/>
                <a:gd name="T27" fmla="*/ 0 h 80"/>
                <a:gd name="T28" fmla="*/ 22 w 191"/>
                <a:gd name="T29" fmla="*/ 3 h 80"/>
                <a:gd name="T30" fmla="*/ 20 w 191"/>
                <a:gd name="T31" fmla="*/ 11 h 80"/>
                <a:gd name="T32" fmla="*/ 20 w 191"/>
                <a:gd name="T33" fmla="*/ 17 h 80"/>
                <a:gd name="T34" fmla="*/ 22 w 191"/>
                <a:gd name="T35" fmla="*/ 27 h 80"/>
                <a:gd name="T36" fmla="*/ 25 w 191"/>
                <a:gd name="T37" fmla="*/ 32 h 80"/>
                <a:gd name="T38" fmla="*/ 32 w 191"/>
                <a:gd name="T39" fmla="*/ 35 h 80"/>
                <a:gd name="T40" fmla="*/ 43 w 191"/>
                <a:gd name="T41" fmla="*/ 36 h 80"/>
                <a:gd name="T42" fmla="*/ 55 w 191"/>
                <a:gd name="T43" fmla="*/ 36 h 80"/>
                <a:gd name="T44" fmla="*/ 55 w 191"/>
                <a:gd name="T45" fmla="*/ 9 h 80"/>
                <a:gd name="T46" fmla="*/ 73 w 191"/>
                <a:gd name="T47" fmla="*/ 9 h 80"/>
                <a:gd name="T48" fmla="*/ 73 w 191"/>
                <a:gd name="T49" fmla="*/ 36 h 80"/>
                <a:gd name="T50" fmla="*/ 191 w 191"/>
                <a:gd name="T51" fmla="*/ 36 h 80"/>
                <a:gd name="T52" fmla="*/ 191 w 191"/>
                <a:gd name="T53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" h="80">
                  <a:moveTo>
                    <a:pt x="191" y="59"/>
                  </a:moveTo>
                  <a:lnTo>
                    <a:pt x="73" y="59"/>
                  </a:lnTo>
                  <a:lnTo>
                    <a:pt x="73" y="80"/>
                  </a:lnTo>
                  <a:lnTo>
                    <a:pt x="55" y="80"/>
                  </a:lnTo>
                  <a:lnTo>
                    <a:pt x="55" y="59"/>
                  </a:lnTo>
                  <a:lnTo>
                    <a:pt x="39" y="59"/>
                  </a:lnTo>
                  <a:lnTo>
                    <a:pt x="28" y="59"/>
                  </a:lnTo>
                  <a:lnTo>
                    <a:pt x="20" y="57"/>
                  </a:lnTo>
                  <a:lnTo>
                    <a:pt x="11" y="52"/>
                  </a:lnTo>
                  <a:lnTo>
                    <a:pt x="6" y="44"/>
                  </a:lnTo>
                  <a:lnTo>
                    <a:pt x="1" y="35"/>
                  </a:lnTo>
                  <a:lnTo>
                    <a:pt x="0" y="21"/>
                  </a:lnTo>
                  <a:lnTo>
                    <a:pt x="0" y="11"/>
                  </a:lnTo>
                  <a:lnTo>
                    <a:pt x="3" y="0"/>
                  </a:lnTo>
                  <a:lnTo>
                    <a:pt x="22" y="3"/>
                  </a:lnTo>
                  <a:lnTo>
                    <a:pt x="20" y="11"/>
                  </a:lnTo>
                  <a:lnTo>
                    <a:pt x="20" y="17"/>
                  </a:lnTo>
                  <a:lnTo>
                    <a:pt x="22" y="27"/>
                  </a:lnTo>
                  <a:lnTo>
                    <a:pt x="25" y="32"/>
                  </a:lnTo>
                  <a:lnTo>
                    <a:pt x="32" y="35"/>
                  </a:lnTo>
                  <a:lnTo>
                    <a:pt x="43" y="36"/>
                  </a:lnTo>
                  <a:lnTo>
                    <a:pt x="55" y="36"/>
                  </a:lnTo>
                  <a:lnTo>
                    <a:pt x="55" y="9"/>
                  </a:lnTo>
                  <a:lnTo>
                    <a:pt x="73" y="9"/>
                  </a:lnTo>
                  <a:lnTo>
                    <a:pt x="73" y="36"/>
                  </a:lnTo>
                  <a:lnTo>
                    <a:pt x="191" y="36"/>
                  </a:lnTo>
                  <a:lnTo>
                    <a:pt x="191" y="59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09"/>
            <p:cNvSpPr>
              <a:spLocks/>
            </p:cNvSpPr>
            <p:nvPr/>
          </p:nvSpPr>
          <p:spPr bwMode="auto">
            <a:xfrm>
              <a:off x="591129" y="2557425"/>
              <a:ext cx="190361" cy="79317"/>
            </a:xfrm>
            <a:custGeom>
              <a:avLst/>
              <a:gdLst>
                <a:gd name="T0" fmla="*/ 191 w 191"/>
                <a:gd name="T1" fmla="*/ 59 h 80"/>
                <a:gd name="T2" fmla="*/ 73 w 191"/>
                <a:gd name="T3" fmla="*/ 59 h 80"/>
                <a:gd name="T4" fmla="*/ 73 w 191"/>
                <a:gd name="T5" fmla="*/ 80 h 80"/>
                <a:gd name="T6" fmla="*/ 55 w 191"/>
                <a:gd name="T7" fmla="*/ 80 h 80"/>
                <a:gd name="T8" fmla="*/ 55 w 191"/>
                <a:gd name="T9" fmla="*/ 59 h 80"/>
                <a:gd name="T10" fmla="*/ 39 w 191"/>
                <a:gd name="T11" fmla="*/ 59 h 80"/>
                <a:gd name="T12" fmla="*/ 28 w 191"/>
                <a:gd name="T13" fmla="*/ 59 h 80"/>
                <a:gd name="T14" fmla="*/ 20 w 191"/>
                <a:gd name="T15" fmla="*/ 58 h 80"/>
                <a:gd name="T16" fmla="*/ 11 w 191"/>
                <a:gd name="T17" fmla="*/ 53 h 80"/>
                <a:gd name="T18" fmla="*/ 6 w 191"/>
                <a:gd name="T19" fmla="*/ 45 h 80"/>
                <a:gd name="T20" fmla="*/ 1 w 191"/>
                <a:gd name="T21" fmla="*/ 35 h 80"/>
                <a:gd name="T22" fmla="*/ 0 w 191"/>
                <a:gd name="T23" fmla="*/ 23 h 80"/>
                <a:gd name="T24" fmla="*/ 0 w 191"/>
                <a:gd name="T25" fmla="*/ 11 h 80"/>
                <a:gd name="T26" fmla="*/ 3 w 191"/>
                <a:gd name="T27" fmla="*/ 0 h 80"/>
                <a:gd name="T28" fmla="*/ 22 w 191"/>
                <a:gd name="T29" fmla="*/ 3 h 80"/>
                <a:gd name="T30" fmla="*/ 20 w 191"/>
                <a:gd name="T31" fmla="*/ 11 h 80"/>
                <a:gd name="T32" fmla="*/ 20 w 191"/>
                <a:gd name="T33" fmla="*/ 18 h 80"/>
                <a:gd name="T34" fmla="*/ 22 w 191"/>
                <a:gd name="T35" fmla="*/ 27 h 80"/>
                <a:gd name="T36" fmla="*/ 25 w 191"/>
                <a:gd name="T37" fmla="*/ 32 h 80"/>
                <a:gd name="T38" fmla="*/ 32 w 191"/>
                <a:gd name="T39" fmla="*/ 35 h 80"/>
                <a:gd name="T40" fmla="*/ 43 w 191"/>
                <a:gd name="T41" fmla="*/ 37 h 80"/>
                <a:gd name="T42" fmla="*/ 55 w 191"/>
                <a:gd name="T43" fmla="*/ 37 h 80"/>
                <a:gd name="T44" fmla="*/ 55 w 191"/>
                <a:gd name="T45" fmla="*/ 10 h 80"/>
                <a:gd name="T46" fmla="*/ 73 w 191"/>
                <a:gd name="T47" fmla="*/ 10 h 80"/>
                <a:gd name="T48" fmla="*/ 73 w 191"/>
                <a:gd name="T49" fmla="*/ 37 h 80"/>
                <a:gd name="T50" fmla="*/ 191 w 191"/>
                <a:gd name="T51" fmla="*/ 37 h 80"/>
                <a:gd name="T52" fmla="*/ 191 w 191"/>
                <a:gd name="T53" fmla="*/ 5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91" h="80">
                  <a:moveTo>
                    <a:pt x="191" y="59"/>
                  </a:moveTo>
                  <a:lnTo>
                    <a:pt x="73" y="59"/>
                  </a:lnTo>
                  <a:lnTo>
                    <a:pt x="73" y="80"/>
                  </a:lnTo>
                  <a:lnTo>
                    <a:pt x="55" y="80"/>
                  </a:lnTo>
                  <a:lnTo>
                    <a:pt x="55" y="59"/>
                  </a:lnTo>
                  <a:lnTo>
                    <a:pt x="39" y="59"/>
                  </a:lnTo>
                  <a:lnTo>
                    <a:pt x="28" y="59"/>
                  </a:lnTo>
                  <a:lnTo>
                    <a:pt x="20" y="58"/>
                  </a:lnTo>
                  <a:lnTo>
                    <a:pt x="11" y="53"/>
                  </a:lnTo>
                  <a:lnTo>
                    <a:pt x="6" y="45"/>
                  </a:lnTo>
                  <a:lnTo>
                    <a:pt x="1" y="35"/>
                  </a:lnTo>
                  <a:lnTo>
                    <a:pt x="0" y="23"/>
                  </a:lnTo>
                  <a:lnTo>
                    <a:pt x="0" y="11"/>
                  </a:lnTo>
                  <a:lnTo>
                    <a:pt x="3" y="0"/>
                  </a:lnTo>
                  <a:lnTo>
                    <a:pt x="22" y="3"/>
                  </a:lnTo>
                  <a:lnTo>
                    <a:pt x="20" y="11"/>
                  </a:lnTo>
                  <a:lnTo>
                    <a:pt x="20" y="18"/>
                  </a:lnTo>
                  <a:lnTo>
                    <a:pt x="22" y="27"/>
                  </a:lnTo>
                  <a:lnTo>
                    <a:pt x="25" y="32"/>
                  </a:lnTo>
                  <a:lnTo>
                    <a:pt x="32" y="35"/>
                  </a:lnTo>
                  <a:lnTo>
                    <a:pt x="43" y="37"/>
                  </a:lnTo>
                  <a:lnTo>
                    <a:pt x="55" y="37"/>
                  </a:lnTo>
                  <a:lnTo>
                    <a:pt x="55" y="10"/>
                  </a:lnTo>
                  <a:lnTo>
                    <a:pt x="73" y="10"/>
                  </a:lnTo>
                  <a:lnTo>
                    <a:pt x="73" y="37"/>
                  </a:lnTo>
                  <a:lnTo>
                    <a:pt x="191" y="37"/>
                  </a:lnTo>
                  <a:lnTo>
                    <a:pt x="191" y="59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10"/>
            <p:cNvSpPr>
              <a:spLocks noEditPoints="1"/>
            </p:cNvSpPr>
            <p:nvPr/>
          </p:nvSpPr>
          <p:spPr bwMode="auto">
            <a:xfrm>
              <a:off x="595095" y="2525698"/>
              <a:ext cx="186395" cy="23795"/>
            </a:xfrm>
            <a:custGeom>
              <a:avLst/>
              <a:gdLst>
                <a:gd name="T0" fmla="*/ 27 w 188"/>
                <a:gd name="T1" fmla="*/ 24 h 24"/>
                <a:gd name="T2" fmla="*/ 0 w 188"/>
                <a:gd name="T3" fmla="*/ 24 h 24"/>
                <a:gd name="T4" fmla="*/ 0 w 188"/>
                <a:gd name="T5" fmla="*/ 0 h 24"/>
                <a:gd name="T6" fmla="*/ 27 w 188"/>
                <a:gd name="T7" fmla="*/ 0 h 24"/>
                <a:gd name="T8" fmla="*/ 27 w 188"/>
                <a:gd name="T9" fmla="*/ 24 h 24"/>
                <a:gd name="T10" fmla="*/ 188 w 188"/>
                <a:gd name="T11" fmla="*/ 24 h 24"/>
                <a:gd name="T12" fmla="*/ 52 w 188"/>
                <a:gd name="T13" fmla="*/ 24 h 24"/>
                <a:gd name="T14" fmla="*/ 52 w 188"/>
                <a:gd name="T15" fmla="*/ 0 h 24"/>
                <a:gd name="T16" fmla="*/ 188 w 188"/>
                <a:gd name="T17" fmla="*/ 0 h 24"/>
                <a:gd name="T18" fmla="*/ 188 w 188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4">
                  <a:moveTo>
                    <a:pt x="27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24"/>
                  </a:lnTo>
                  <a:close/>
                  <a:moveTo>
                    <a:pt x="188" y="24"/>
                  </a:moveTo>
                  <a:lnTo>
                    <a:pt x="52" y="24"/>
                  </a:lnTo>
                  <a:lnTo>
                    <a:pt x="52" y="0"/>
                  </a:lnTo>
                  <a:lnTo>
                    <a:pt x="188" y="0"/>
                  </a:lnTo>
                  <a:lnTo>
                    <a:pt x="188" y="2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11"/>
            <p:cNvSpPr>
              <a:spLocks/>
            </p:cNvSpPr>
            <p:nvPr/>
          </p:nvSpPr>
          <p:spPr bwMode="auto">
            <a:xfrm>
              <a:off x="644668" y="2378962"/>
              <a:ext cx="140788" cy="118975"/>
            </a:xfrm>
            <a:custGeom>
              <a:avLst/>
              <a:gdLst>
                <a:gd name="T0" fmla="*/ 90 w 143"/>
                <a:gd name="T1" fmla="*/ 23 h 120"/>
                <a:gd name="T2" fmla="*/ 93 w 143"/>
                <a:gd name="T3" fmla="*/ 0 h 120"/>
                <a:gd name="T4" fmla="*/ 114 w 143"/>
                <a:gd name="T5" fmla="*/ 7 h 120"/>
                <a:gd name="T6" fmla="*/ 130 w 143"/>
                <a:gd name="T7" fmla="*/ 19 h 120"/>
                <a:gd name="T8" fmla="*/ 141 w 143"/>
                <a:gd name="T9" fmla="*/ 37 h 120"/>
                <a:gd name="T10" fmla="*/ 143 w 143"/>
                <a:gd name="T11" fmla="*/ 58 h 120"/>
                <a:gd name="T12" fmla="*/ 143 w 143"/>
                <a:gd name="T13" fmla="*/ 71 h 120"/>
                <a:gd name="T14" fmla="*/ 133 w 143"/>
                <a:gd name="T15" fmla="*/ 93 h 120"/>
                <a:gd name="T16" fmla="*/ 125 w 143"/>
                <a:gd name="T17" fmla="*/ 103 h 120"/>
                <a:gd name="T18" fmla="*/ 114 w 143"/>
                <a:gd name="T19" fmla="*/ 111 h 120"/>
                <a:gd name="T20" fmla="*/ 88 w 143"/>
                <a:gd name="T21" fmla="*/ 119 h 120"/>
                <a:gd name="T22" fmla="*/ 72 w 143"/>
                <a:gd name="T23" fmla="*/ 120 h 120"/>
                <a:gd name="T24" fmla="*/ 50 w 143"/>
                <a:gd name="T25" fmla="*/ 119 h 120"/>
                <a:gd name="T26" fmla="*/ 32 w 143"/>
                <a:gd name="T27" fmla="*/ 112 h 120"/>
                <a:gd name="T28" fmla="*/ 18 w 143"/>
                <a:gd name="T29" fmla="*/ 104 h 120"/>
                <a:gd name="T30" fmla="*/ 8 w 143"/>
                <a:gd name="T31" fmla="*/ 90 h 120"/>
                <a:gd name="T32" fmla="*/ 2 w 143"/>
                <a:gd name="T33" fmla="*/ 74 h 120"/>
                <a:gd name="T34" fmla="*/ 0 w 143"/>
                <a:gd name="T35" fmla="*/ 58 h 120"/>
                <a:gd name="T36" fmla="*/ 2 w 143"/>
                <a:gd name="T37" fmla="*/ 37 h 120"/>
                <a:gd name="T38" fmla="*/ 11 w 143"/>
                <a:gd name="T39" fmla="*/ 21 h 120"/>
                <a:gd name="T40" fmla="*/ 24 w 143"/>
                <a:gd name="T41" fmla="*/ 8 h 120"/>
                <a:gd name="T42" fmla="*/ 43 w 143"/>
                <a:gd name="T43" fmla="*/ 3 h 120"/>
                <a:gd name="T44" fmla="*/ 47 w 143"/>
                <a:gd name="T45" fmla="*/ 26 h 120"/>
                <a:gd name="T46" fmla="*/ 34 w 143"/>
                <a:gd name="T47" fmla="*/ 29 h 120"/>
                <a:gd name="T48" fmla="*/ 26 w 143"/>
                <a:gd name="T49" fmla="*/ 37 h 120"/>
                <a:gd name="T50" fmla="*/ 19 w 143"/>
                <a:gd name="T51" fmla="*/ 45 h 120"/>
                <a:gd name="T52" fmla="*/ 19 w 143"/>
                <a:gd name="T53" fmla="*/ 56 h 120"/>
                <a:gd name="T54" fmla="*/ 21 w 143"/>
                <a:gd name="T55" fmla="*/ 72 h 120"/>
                <a:gd name="T56" fmla="*/ 31 w 143"/>
                <a:gd name="T57" fmla="*/ 85 h 120"/>
                <a:gd name="T58" fmla="*/ 47 w 143"/>
                <a:gd name="T59" fmla="*/ 95 h 120"/>
                <a:gd name="T60" fmla="*/ 71 w 143"/>
                <a:gd name="T61" fmla="*/ 96 h 120"/>
                <a:gd name="T62" fmla="*/ 96 w 143"/>
                <a:gd name="T63" fmla="*/ 95 h 120"/>
                <a:gd name="T64" fmla="*/ 111 w 143"/>
                <a:gd name="T65" fmla="*/ 85 h 120"/>
                <a:gd name="T66" fmla="*/ 122 w 143"/>
                <a:gd name="T67" fmla="*/ 74 h 120"/>
                <a:gd name="T68" fmla="*/ 123 w 143"/>
                <a:gd name="T69" fmla="*/ 58 h 120"/>
                <a:gd name="T70" fmla="*/ 122 w 143"/>
                <a:gd name="T71" fmla="*/ 45 h 120"/>
                <a:gd name="T72" fmla="*/ 115 w 143"/>
                <a:gd name="T73" fmla="*/ 35 h 120"/>
                <a:gd name="T74" fmla="*/ 106 w 143"/>
                <a:gd name="T75" fmla="*/ 27 h 120"/>
                <a:gd name="T76" fmla="*/ 90 w 143"/>
                <a:gd name="T77" fmla="*/ 2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3" h="120">
                  <a:moveTo>
                    <a:pt x="90" y="23"/>
                  </a:moveTo>
                  <a:lnTo>
                    <a:pt x="93" y="0"/>
                  </a:lnTo>
                  <a:lnTo>
                    <a:pt x="114" y="7"/>
                  </a:lnTo>
                  <a:lnTo>
                    <a:pt x="130" y="19"/>
                  </a:lnTo>
                  <a:lnTo>
                    <a:pt x="141" y="37"/>
                  </a:lnTo>
                  <a:lnTo>
                    <a:pt x="143" y="58"/>
                  </a:lnTo>
                  <a:lnTo>
                    <a:pt x="143" y="71"/>
                  </a:lnTo>
                  <a:lnTo>
                    <a:pt x="133" y="93"/>
                  </a:lnTo>
                  <a:lnTo>
                    <a:pt x="125" y="103"/>
                  </a:lnTo>
                  <a:lnTo>
                    <a:pt x="114" y="111"/>
                  </a:lnTo>
                  <a:lnTo>
                    <a:pt x="88" y="119"/>
                  </a:lnTo>
                  <a:lnTo>
                    <a:pt x="72" y="120"/>
                  </a:lnTo>
                  <a:lnTo>
                    <a:pt x="50" y="119"/>
                  </a:lnTo>
                  <a:lnTo>
                    <a:pt x="32" y="112"/>
                  </a:lnTo>
                  <a:lnTo>
                    <a:pt x="18" y="104"/>
                  </a:lnTo>
                  <a:lnTo>
                    <a:pt x="8" y="90"/>
                  </a:lnTo>
                  <a:lnTo>
                    <a:pt x="2" y="74"/>
                  </a:lnTo>
                  <a:lnTo>
                    <a:pt x="0" y="58"/>
                  </a:lnTo>
                  <a:lnTo>
                    <a:pt x="2" y="37"/>
                  </a:lnTo>
                  <a:lnTo>
                    <a:pt x="11" y="21"/>
                  </a:lnTo>
                  <a:lnTo>
                    <a:pt x="24" y="8"/>
                  </a:lnTo>
                  <a:lnTo>
                    <a:pt x="43" y="3"/>
                  </a:lnTo>
                  <a:lnTo>
                    <a:pt x="47" y="26"/>
                  </a:lnTo>
                  <a:lnTo>
                    <a:pt x="34" y="29"/>
                  </a:lnTo>
                  <a:lnTo>
                    <a:pt x="26" y="37"/>
                  </a:lnTo>
                  <a:lnTo>
                    <a:pt x="19" y="45"/>
                  </a:lnTo>
                  <a:lnTo>
                    <a:pt x="19" y="56"/>
                  </a:lnTo>
                  <a:lnTo>
                    <a:pt x="21" y="72"/>
                  </a:lnTo>
                  <a:lnTo>
                    <a:pt x="31" y="85"/>
                  </a:lnTo>
                  <a:lnTo>
                    <a:pt x="47" y="95"/>
                  </a:lnTo>
                  <a:lnTo>
                    <a:pt x="71" y="96"/>
                  </a:lnTo>
                  <a:lnTo>
                    <a:pt x="96" y="95"/>
                  </a:lnTo>
                  <a:lnTo>
                    <a:pt x="111" y="85"/>
                  </a:lnTo>
                  <a:lnTo>
                    <a:pt x="122" y="74"/>
                  </a:lnTo>
                  <a:lnTo>
                    <a:pt x="123" y="58"/>
                  </a:lnTo>
                  <a:lnTo>
                    <a:pt x="122" y="45"/>
                  </a:lnTo>
                  <a:lnTo>
                    <a:pt x="115" y="35"/>
                  </a:lnTo>
                  <a:lnTo>
                    <a:pt x="106" y="27"/>
                  </a:lnTo>
                  <a:lnTo>
                    <a:pt x="90" y="2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12"/>
            <p:cNvSpPr>
              <a:spLocks noEditPoints="1"/>
            </p:cNvSpPr>
            <p:nvPr/>
          </p:nvSpPr>
          <p:spPr bwMode="auto">
            <a:xfrm>
              <a:off x="595095" y="2337321"/>
              <a:ext cx="186395" cy="23795"/>
            </a:xfrm>
            <a:custGeom>
              <a:avLst/>
              <a:gdLst>
                <a:gd name="T0" fmla="*/ 27 w 188"/>
                <a:gd name="T1" fmla="*/ 24 h 24"/>
                <a:gd name="T2" fmla="*/ 0 w 188"/>
                <a:gd name="T3" fmla="*/ 24 h 24"/>
                <a:gd name="T4" fmla="*/ 0 w 188"/>
                <a:gd name="T5" fmla="*/ 0 h 24"/>
                <a:gd name="T6" fmla="*/ 27 w 188"/>
                <a:gd name="T7" fmla="*/ 0 h 24"/>
                <a:gd name="T8" fmla="*/ 27 w 188"/>
                <a:gd name="T9" fmla="*/ 24 h 24"/>
                <a:gd name="T10" fmla="*/ 188 w 188"/>
                <a:gd name="T11" fmla="*/ 24 h 24"/>
                <a:gd name="T12" fmla="*/ 52 w 188"/>
                <a:gd name="T13" fmla="*/ 24 h 24"/>
                <a:gd name="T14" fmla="*/ 52 w 188"/>
                <a:gd name="T15" fmla="*/ 0 h 24"/>
                <a:gd name="T16" fmla="*/ 188 w 188"/>
                <a:gd name="T17" fmla="*/ 0 h 24"/>
                <a:gd name="T18" fmla="*/ 188 w 188"/>
                <a:gd name="T1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8" h="24">
                  <a:moveTo>
                    <a:pt x="27" y="24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27" y="0"/>
                  </a:lnTo>
                  <a:lnTo>
                    <a:pt x="27" y="24"/>
                  </a:lnTo>
                  <a:close/>
                  <a:moveTo>
                    <a:pt x="188" y="24"/>
                  </a:moveTo>
                  <a:lnTo>
                    <a:pt x="52" y="24"/>
                  </a:lnTo>
                  <a:lnTo>
                    <a:pt x="52" y="0"/>
                  </a:lnTo>
                  <a:lnTo>
                    <a:pt x="188" y="0"/>
                  </a:lnTo>
                  <a:lnTo>
                    <a:pt x="188" y="24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113"/>
            <p:cNvSpPr>
              <a:spLocks noEditPoints="1"/>
            </p:cNvSpPr>
            <p:nvPr/>
          </p:nvSpPr>
          <p:spPr bwMode="auto">
            <a:xfrm>
              <a:off x="644668" y="2184635"/>
              <a:ext cx="140788" cy="124924"/>
            </a:xfrm>
            <a:custGeom>
              <a:avLst/>
              <a:gdLst>
                <a:gd name="T0" fmla="*/ 96 w 143"/>
                <a:gd name="T1" fmla="*/ 25 h 126"/>
                <a:gd name="T2" fmla="*/ 98 w 143"/>
                <a:gd name="T3" fmla="*/ 1 h 126"/>
                <a:gd name="T4" fmla="*/ 119 w 143"/>
                <a:gd name="T5" fmla="*/ 8 h 126"/>
                <a:gd name="T6" fmla="*/ 131 w 143"/>
                <a:gd name="T7" fmla="*/ 22 h 126"/>
                <a:gd name="T8" fmla="*/ 141 w 143"/>
                <a:gd name="T9" fmla="*/ 38 h 126"/>
                <a:gd name="T10" fmla="*/ 143 w 143"/>
                <a:gd name="T11" fmla="*/ 60 h 126"/>
                <a:gd name="T12" fmla="*/ 143 w 143"/>
                <a:gd name="T13" fmla="*/ 75 h 126"/>
                <a:gd name="T14" fmla="*/ 133 w 143"/>
                <a:gd name="T15" fmla="*/ 99 h 126"/>
                <a:gd name="T16" fmla="*/ 123 w 143"/>
                <a:gd name="T17" fmla="*/ 108 h 126"/>
                <a:gd name="T18" fmla="*/ 114 w 143"/>
                <a:gd name="T19" fmla="*/ 116 h 126"/>
                <a:gd name="T20" fmla="*/ 88 w 143"/>
                <a:gd name="T21" fmla="*/ 126 h 126"/>
                <a:gd name="T22" fmla="*/ 72 w 143"/>
                <a:gd name="T23" fmla="*/ 126 h 126"/>
                <a:gd name="T24" fmla="*/ 56 w 143"/>
                <a:gd name="T25" fmla="*/ 126 h 126"/>
                <a:gd name="T26" fmla="*/ 29 w 143"/>
                <a:gd name="T27" fmla="*/ 116 h 126"/>
                <a:gd name="T28" fmla="*/ 19 w 143"/>
                <a:gd name="T29" fmla="*/ 108 h 126"/>
                <a:gd name="T30" fmla="*/ 10 w 143"/>
                <a:gd name="T31" fmla="*/ 99 h 126"/>
                <a:gd name="T32" fmla="*/ 0 w 143"/>
                <a:gd name="T33" fmla="*/ 76 h 126"/>
                <a:gd name="T34" fmla="*/ 0 w 143"/>
                <a:gd name="T35" fmla="*/ 62 h 126"/>
                <a:gd name="T36" fmla="*/ 0 w 143"/>
                <a:gd name="T37" fmla="*/ 49 h 126"/>
                <a:gd name="T38" fmla="*/ 10 w 143"/>
                <a:gd name="T39" fmla="*/ 27 h 126"/>
                <a:gd name="T40" fmla="*/ 18 w 143"/>
                <a:gd name="T41" fmla="*/ 17 h 126"/>
                <a:gd name="T42" fmla="*/ 29 w 143"/>
                <a:gd name="T43" fmla="*/ 9 h 126"/>
                <a:gd name="T44" fmla="*/ 55 w 143"/>
                <a:gd name="T45" fmla="*/ 1 h 126"/>
                <a:gd name="T46" fmla="*/ 71 w 143"/>
                <a:gd name="T47" fmla="*/ 0 h 126"/>
                <a:gd name="T48" fmla="*/ 74 w 143"/>
                <a:gd name="T49" fmla="*/ 0 h 126"/>
                <a:gd name="T50" fmla="*/ 77 w 143"/>
                <a:gd name="T51" fmla="*/ 0 h 126"/>
                <a:gd name="T52" fmla="*/ 77 w 143"/>
                <a:gd name="T53" fmla="*/ 102 h 126"/>
                <a:gd name="T54" fmla="*/ 98 w 143"/>
                <a:gd name="T55" fmla="*/ 99 h 126"/>
                <a:gd name="T56" fmla="*/ 112 w 143"/>
                <a:gd name="T57" fmla="*/ 89 h 126"/>
                <a:gd name="T58" fmla="*/ 122 w 143"/>
                <a:gd name="T59" fmla="*/ 76 h 126"/>
                <a:gd name="T60" fmla="*/ 123 w 143"/>
                <a:gd name="T61" fmla="*/ 60 h 126"/>
                <a:gd name="T62" fmla="*/ 122 w 143"/>
                <a:gd name="T63" fmla="*/ 49 h 126"/>
                <a:gd name="T64" fmla="*/ 117 w 143"/>
                <a:gd name="T65" fmla="*/ 40 h 126"/>
                <a:gd name="T66" fmla="*/ 109 w 143"/>
                <a:gd name="T67" fmla="*/ 30 h 126"/>
                <a:gd name="T68" fmla="*/ 96 w 143"/>
                <a:gd name="T69" fmla="*/ 25 h 126"/>
                <a:gd name="T70" fmla="*/ 58 w 143"/>
                <a:gd name="T71" fmla="*/ 100 h 126"/>
                <a:gd name="T72" fmla="*/ 58 w 143"/>
                <a:gd name="T73" fmla="*/ 24 h 126"/>
                <a:gd name="T74" fmla="*/ 42 w 143"/>
                <a:gd name="T75" fmla="*/ 27 h 126"/>
                <a:gd name="T76" fmla="*/ 32 w 143"/>
                <a:gd name="T77" fmla="*/ 33 h 126"/>
                <a:gd name="T78" fmla="*/ 21 w 143"/>
                <a:gd name="T79" fmla="*/ 46 h 126"/>
                <a:gd name="T80" fmla="*/ 19 w 143"/>
                <a:gd name="T81" fmla="*/ 62 h 126"/>
                <a:gd name="T82" fmla="*/ 21 w 143"/>
                <a:gd name="T83" fmla="*/ 76 h 126"/>
                <a:gd name="T84" fmla="*/ 29 w 143"/>
                <a:gd name="T85" fmla="*/ 89 h 126"/>
                <a:gd name="T86" fmla="*/ 42 w 143"/>
                <a:gd name="T87" fmla="*/ 97 h 126"/>
                <a:gd name="T88" fmla="*/ 58 w 143"/>
                <a:gd name="T89" fmla="*/ 10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3" h="126">
                  <a:moveTo>
                    <a:pt x="96" y="25"/>
                  </a:moveTo>
                  <a:lnTo>
                    <a:pt x="98" y="1"/>
                  </a:lnTo>
                  <a:lnTo>
                    <a:pt x="119" y="8"/>
                  </a:lnTo>
                  <a:lnTo>
                    <a:pt x="131" y="22"/>
                  </a:lnTo>
                  <a:lnTo>
                    <a:pt x="141" y="38"/>
                  </a:lnTo>
                  <a:lnTo>
                    <a:pt x="143" y="60"/>
                  </a:lnTo>
                  <a:lnTo>
                    <a:pt x="143" y="75"/>
                  </a:lnTo>
                  <a:lnTo>
                    <a:pt x="133" y="99"/>
                  </a:lnTo>
                  <a:lnTo>
                    <a:pt x="123" y="108"/>
                  </a:lnTo>
                  <a:lnTo>
                    <a:pt x="114" y="116"/>
                  </a:lnTo>
                  <a:lnTo>
                    <a:pt x="88" y="126"/>
                  </a:lnTo>
                  <a:lnTo>
                    <a:pt x="72" y="126"/>
                  </a:lnTo>
                  <a:lnTo>
                    <a:pt x="56" y="126"/>
                  </a:lnTo>
                  <a:lnTo>
                    <a:pt x="29" y="116"/>
                  </a:lnTo>
                  <a:lnTo>
                    <a:pt x="19" y="108"/>
                  </a:lnTo>
                  <a:lnTo>
                    <a:pt x="10" y="99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10" y="27"/>
                  </a:lnTo>
                  <a:lnTo>
                    <a:pt x="18" y="17"/>
                  </a:lnTo>
                  <a:lnTo>
                    <a:pt x="29" y="9"/>
                  </a:lnTo>
                  <a:lnTo>
                    <a:pt x="55" y="1"/>
                  </a:lnTo>
                  <a:lnTo>
                    <a:pt x="71" y="0"/>
                  </a:lnTo>
                  <a:lnTo>
                    <a:pt x="74" y="0"/>
                  </a:lnTo>
                  <a:lnTo>
                    <a:pt x="77" y="0"/>
                  </a:lnTo>
                  <a:lnTo>
                    <a:pt x="77" y="102"/>
                  </a:lnTo>
                  <a:lnTo>
                    <a:pt x="98" y="99"/>
                  </a:lnTo>
                  <a:lnTo>
                    <a:pt x="112" y="89"/>
                  </a:lnTo>
                  <a:lnTo>
                    <a:pt x="122" y="76"/>
                  </a:lnTo>
                  <a:lnTo>
                    <a:pt x="123" y="60"/>
                  </a:lnTo>
                  <a:lnTo>
                    <a:pt x="122" y="49"/>
                  </a:lnTo>
                  <a:lnTo>
                    <a:pt x="117" y="40"/>
                  </a:lnTo>
                  <a:lnTo>
                    <a:pt x="109" y="30"/>
                  </a:lnTo>
                  <a:lnTo>
                    <a:pt x="96" y="25"/>
                  </a:lnTo>
                  <a:close/>
                  <a:moveTo>
                    <a:pt x="58" y="100"/>
                  </a:moveTo>
                  <a:lnTo>
                    <a:pt x="58" y="24"/>
                  </a:lnTo>
                  <a:lnTo>
                    <a:pt x="42" y="27"/>
                  </a:lnTo>
                  <a:lnTo>
                    <a:pt x="32" y="33"/>
                  </a:lnTo>
                  <a:lnTo>
                    <a:pt x="21" y="46"/>
                  </a:lnTo>
                  <a:lnTo>
                    <a:pt x="19" y="62"/>
                  </a:lnTo>
                  <a:lnTo>
                    <a:pt x="21" y="76"/>
                  </a:lnTo>
                  <a:lnTo>
                    <a:pt x="29" y="89"/>
                  </a:lnTo>
                  <a:lnTo>
                    <a:pt x="42" y="97"/>
                  </a:lnTo>
                  <a:lnTo>
                    <a:pt x="58" y="10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114"/>
            <p:cNvSpPr>
              <a:spLocks/>
            </p:cNvSpPr>
            <p:nvPr/>
          </p:nvSpPr>
          <p:spPr bwMode="auto">
            <a:xfrm>
              <a:off x="644668" y="2045831"/>
              <a:ext cx="136822" cy="109061"/>
            </a:xfrm>
            <a:custGeom>
              <a:avLst/>
              <a:gdLst>
                <a:gd name="T0" fmla="*/ 139 w 139"/>
                <a:gd name="T1" fmla="*/ 110 h 110"/>
                <a:gd name="T2" fmla="*/ 3 w 139"/>
                <a:gd name="T3" fmla="*/ 110 h 110"/>
                <a:gd name="T4" fmla="*/ 3 w 139"/>
                <a:gd name="T5" fmla="*/ 89 h 110"/>
                <a:gd name="T6" fmla="*/ 23 w 139"/>
                <a:gd name="T7" fmla="*/ 89 h 110"/>
                <a:gd name="T8" fmla="*/ 11 w 139"/>
                <a:gd name="T9" fmla="*/ 81 h 110"/>
                <a:gd name="T10" fmla="*/ 0 w 139"/>
                <a:gd name="T11" fmla="*/ 60 h 110"/>
                <a:gd name="T12" fmla="*/ 0 w 139"/>
                <a:gd name="T13" fmla="*/ 46 h 110"/>
                <a:gd name="T14" fmla="*/ 0 w 139"/>
                <a:gd name="T15" fmla="*/ 35 h 110"/>
                <a:gd name="T16" fmla="*/ 3 w 139"/>
                <a:gd name="T17" fmla="*/ 24 h 110"/>
                <a:gd name="T18" fmla="*/ 10 w 139"/>
                <a:gd name="T19" fmla="*/ 14 h 110"/>
                <a:gd name="T20" fmla="*/ 16 w 139"/>
                <a:gd name="T21" fmla="*/ 8 h 110"/>
                <a:gd name="T22" fmla="*/ 24 w 139"/>
                <a:gd name="T23" fmla="*/ 3 h 110"/>
                <a:gd name="T24" fmla="*/ 32 w 139"/>
                <a:gd name="T25" fmla="*/ 1 h 110"/>
                <a:gd name="T26" fmla="*/ 40 w 139"/>
                <a:gd name="T27" fmla="*/ 0 h 110"/>
                <a:gd name="T28" fmla="*/ 56 w 139"/>
                <a:gd name="T29" fmla="*/ 0 h 110"/>
                <a:gd name="T30" fmla="*/ 139 w 139"/>
                <a:gd name="T31" fmla="*/ 0 h 110"/>
                <a:gd name="T32" fmla="*/ 139 w 139"/>
                <a:gd name="T33" fmla="*/ 22 h 110"/>
                <a:gd name="T34" fmla="*/ 56 w 139"/>
                <a:gd name="T35" fmla="*/ 22 h 110"/>
                <a:gd name="T36" fmla="*/ 43 w 139"/>
                <a:gd name="T37" fmla="*/ 24 h 110"/>
                <a:gd name="T38" fmla="*/ 35 w 139"/>
                <a:gd name="T39" fmla="*/ 25 h 110"/>
                <a:gd name="T40" fmla="*/ 29 w 139"/>
                <a:gd name="T41" fmla="*/ 28 h 110"/>
                <a:gd name="T42" fmla="*/ 24 w 139"/>
                <a:gd name="T43" fmla="*/ 35 h 110"/>
                <a:gd name="T44" fmla="*/ 21 w 139"/>
                <a:gd name="T45" fmla="*/ 43 h 110"/>
                <a:gd name="T46" fmla="*/ 19 w 139"/>
                <a:gd name="T47" fmla="*/ 51 h 110"/>
                <a:gd name="T48" fmla="*/ 21 w 139"/>
                <a:gd name="T49" fmla="*/ 65 h 110"/>
                <a:gd name="T50" fmla="*/ 29 w 139"/>
                <a:gd name="T51" fmla="*/ 76 h 110"/>
                <a:gd name="T52" fmla="*/ 42 w 139"/>
                <a:gd name="T53" fmla="*/ 86 h 110"/>
                <a:gd name="T54" fmla="*/ 64 w 139"/>
                <a:gd name="T55" fmla="*/ 88 h 110"/>
                <a:gd name="T56" fmla="*/ 139 w 139"/>
                <a:gd name="T57" fmla="*/ 88 h 110"/>
                <a:gd name="T58" fmla="*/ 139 w 139"/>
                <a:gd name="T59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9" h="110">
                  <a:moveTo>
                    <a:pt x="139" y="110"/>
                  </a:moveTo>
                  <a:lnTo>
                    <a:pt x="3" y="110"/>
                  </a:lnTo>
                  <a:lnTo>
                    <a:pt x="3" y="89"/>
                  </a:lnTo>
                  <a:lnTo>
                    <a:pt x="23" y="89"/>
                  </a:lnTo>
                  <a:lnTo>
                    <a:pt x="11" y="81"/>
                  </a:lnTo>
                  <a:lnTo>
                    <a:pt x="0" y="60"/>
                  </a:lnTo>
                  <a:lnTo>
                    <a:pt x="0" y="46"/>
                  </a:lnTo>
                  <a:lnTo>
                    <a:pt x="0" y="35"/>
                  </a:lnTo>
                  <a:lnTo>
                    <a:pt x="3" y="24"/>
                  </a:lnTo>
                  <a:lnTo>
                    <a:pt x="10" y="14"/>
                  </a:lnTo>
                  <a:lnTo>
                    <a:pt x="16" y="8"/>
                  </a:lnTo>
                  <a:lnTo>
                    <a:pt x="24" y="3"/>
                  </a:lnTo>
                  <a:lnTo>
                    <a:pt x="32" y="1"/>
                  </a:lnTo>
                  <a:lnTo>
                    <a:pt x="40" y="0"/>
                  </a:lnTo>
                  <a:lnTo>
                    <a:pt x="56" y="0"/>
                  </a:lnTo>
                  <a:lnTo>
                    <a:pt x="139" y="0"/>
                  </a:lnTo>
                  <a:lnTo>
                    <a:pt x="139" y="22"/>
                  </a:lnTo>
                  <a:lnTo>
                    <a:pt x="56" y="22"/>
                  </a:lnTo>
                  <a:lnTo>
                    <a:pt x="43" y="24"/>
                  </a:lnTo>
                  <a:lnTo>
                    <a:pt x="35" y="25"/>
                  </a:lnTo>
                  <a:lnTo>
                    <a:pt x="29" y="28"/>
                  </a:lnTo>
                  <a:lnTo>
                    <a:pt x="24" y="35"/>
                  </a:lnTo>
                  <a:lnTo>
                    <a:pt x="21" y="43"/>
                  </a:lnTo>
                  <a:lnTo>
                    <a:pt x="19" y="51"/>
                  </a:lnTo>
                  <a:lnTo>
                    <a:pt x="21" y="65"/>
                  </a:lnTo>
                  <a:lnTo>
                    <a:pt x="29" y="76"/>
                  </a:lnTo>
                  <a:lnTo>
                    <a:pt x="42" y="86"/>
                  </a:lnTo>
                  <a:lnTo>
                    <a:pt x="64" y="88"/>
                  </a:lnTo>
                  <a:lnTo>
                    <a:pt x="139" y="88"/>
                  </a:lnTo>
                  <a:lnTo>
                    <a:pt x="139" y="11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115"/>
            <p:cNvSpPr>
              <a:spLocks/>
            </p:cNvSpPr>
            <p:nvPr/>
          </p:nvSpPr>
          <p:spPr bwMode="auto">
            <a:xfrm>
              <a:off x="644668" y="1901077"/>
              <a:ext cx="140788" cy="116993"/>
            </a:xfrm>
            <a:custGeom>
              <a:avLst/>
              <a:gdLst>
                <a:gd name="T0" fmla="*/ 90 w 143"/>
                <a:gd name="T1" fmla="*/ 22 h 118"/>
                <a:gd name="T2" fmla="*/ 93 w 143"/>
                <a:gd name="T3" fmla="*/ 0 h 118"/>
                <a:gd name="T4" fmla="*/ 114 w 143"/>
                <a:gd name="T5" fmla="*/ 4 h 118"/>
                <a:gd name="T6" fmla="*/ 130 w 143"/>
                <a:gd name="T7" fmla="*/ 19 h 118"/>
                <a:gd name="T8" fmla="*/ 141 w 143"/>
                <a:gd name="T9" fmla="*/ 35 h 118"/>
                <a:gd name="T10" fmla="*/ 143 w 143"/>
                <a:gd name="T11" fmla="*/ 56 h 118"/>
                <a:gd name="T12" fmla="*/ 143 w 143"/>
                <a:gd name="T13" fmla="*/ 70 h 118"/>
                <a:gd name="T14" fmla="*/ 133 w 143"/>
                <a:gd name="T15" fmla="*/ 92 h 118"/>
                <a:gd name="T16" fmla="*/ 125 w 143"/>
                <a:gd name="T17" fmla="*/ 102 h 118"/>
                <a:gd name="T18" fmla="*/ 114 w 143"/>
                <a:gd name="T19" fmla="*/ 108 h 118"/>
                <a:gd name="T20" fmla="*/ 88 w 143"/>
                <a:gd name="T21" fmla="*/ 118 h 118"/>
                <a:gd name="T22" fmla="*/ 72 w 143"/>
                <a:gd name="T23" fmla="*/ 118 h 118"/>
                <a:gd name="T24" fmla="*/ 50 w 143"/>
                <a:gd name="T25" fmla="*/ 116 h 118"/>
                <a:gd name="T26" fmla="*/ 32 w 143"/>
                <a:gd name="T27" fmla="*/ 111 h 118"/>
                <a:gd name="T28" fmla="*/ 18 w 143"/>
                <a:gd name="T29" fmla="*/ 102 h 118"/>
                <a:gd name="T30" fmla="*/ 8 w 143"/>
                <a:gd name="T31" fmla="*/ 89 h 118"/>
                <a:gd name="T32" fmla="*/ 2 w 143"/>
                <a:gd name="T33" fmla="*/ 73 h 118"/>
                <a:gd name="T34" fmla="*/ 0 w 143"/>
                <a:gd name="T35" fmla="*/ 56 h 118"/>
                <a:gd name="T36" fmla="*/ 2 w 143"/>
                <a:gd name="T37" fmla="*/ 35 h 118"/>
                <a:gd name="T38" fmla="*/ 11 w 143"/>
                <a:gd name="T39" fmla="*/ 19 h 118"/>
                <a:gd name="T40" fmla="*/ 24 w 143"/>
                <a:gd name="T41" fmla="*/ 8 h 118"/>
                <a:gd name="T42" fmla="*/ 43 w 143"/>
                <a:gd name="T43" fmla="*/ 1 h 118"/>
                <a:gd name="T44" fmla="*/ 47 w 143"/>
                <a:gd name="T45" fmla="*/ 24 h 118"/>
                <a:gd name="T46" fmla="*/ 34 w 143"/>
                <a:gd name="T47" fmla="*/ 28 h 118"/>
                <a:gd name="T48" fmla="*/ 26 w 143"/>
                <a:gd name="T49" fmla="*/ 35 h 118"/>
                <a:gd name="T50" fmla="*/ 19 w 143"/>
                <a:gd name="T51" fmla="*/ 44 h 118"/>
                <a:gd name="T52" fmla="*/ 19 w 143"/>
                <a:gd name="T53" fmla="*/ 56 h 118"/>
                <a:gd name="T54" fmla="*/ 21 w 143"/>
                <a:gd name="T55" fmla="*/ 72 h 118"/>
                <a:gd name="T56" fmla="*/ 31 w 143"/>
                <a:gd name="T57" fmla="*/ 83 h 118"/>
                <a:gd name="T58" fmla="*/ 47 w 143"/>
                <a:gd name="T59" fmla="*/ 92 h 118"/>
                <a:gd name="T60" fmla="*/ 71 w 143"/>
                <a:gd name="T61" fmla="*/ 94 h 118"/>
                <a:gd name="T62" fmla="*/ 96 w 143"/>
                <a:gd name="T63" fmla="*/ 92 h 118"/>
                <a:gd name="T64" fmla="*/ 111 w 143"/>
                <a:gd name="T65" fmla="*/ 84 h 118"/>
                <a:gd name="T66" fmla="*/ 122 w 143"/>
                <a:gd name="T67" fmla="*/ 72 h 118"/>
                <a:gd name="T68" fmla="*/ 123 w 143"/>
                <a:gd name="T69" fmla="*/ 56 h 118"/>
                <a:gd name="T70" fmla="*/ 122 w 143"/>
                <a:gd name="T71" fmla="*/ 43 h 118"/>
                <a:gd name="T72" fmla="*/ 115 w 143"/>
                <a:gd name="T73" fmla="*/ 33 h 118"/>
                <a:gd name="T74" fmla="*/ 106 w 143"/>
                <a:gd name="T75" fmla="*/ 25 h 118"/>
                <a:gd name="T76" fmla="*/ 90 w 143"/>
                <a:gd name="T77" fmla="*/ 22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3" h="118">
                  <a:moveTo>
                    <a:pt x="90" y="22"/>
                  </a:moveTo>
                  <a:lnTo>
                    <a:pt x="93" y="0"/>
                  </a:lnTo>
                  <a:lnTo>
                    <a:pt x="114" y="4"/>
                  </a:lnTo>
                  <a:lnTo>
                    <a:pt x="130" y="19"/>
                  </a:lnTo>
                  <a:lnTo>
                    <a:pt x="141" y="35"/>
                  </a:lnTo>
                  <a:lnTo>
                    <a:pt x="143" y="56"/>
                  </a:lnTo>
                  <a:lnTo>
                    <a:pt x="143" y="70"/>
                  </a:lnTo>
                  <a:lnTo>
                    <a:pt x="133" y="92"/>
                  </a:lnTo>
                  <a:lnTo>
                    <a:pt x="125" y="102"/>
                  </a:lnTo>
                  <a:lnTo>
                    <a:pt x="114" y="108"/>
                  </a:lnTo>
                  <a:lnTo>
                    <a:pt x="88" y="118"/>
                  </a:lnTo>
                  <a:lnTo>
                    <a:pt x="72" y="118"/>
                  </a:lnTo>
                  <a:lnTo>
                    <a:pt x="50" y="116"/>
                  </a:lnTo>
                  <a:lnTo>
                    <a:pt x="32" y="111"/>
                  </a:lnTo>
                  <a:lnTo>
                    <a:pt x="18" y="102"/>
                  </a:lnTo>
                  <a:lnTo>
                    <a:pt x="8" y="89"/>
                  </a:lnTo>
                  <a:lnTo>
                    <a:pt x="2" y="73"/>
                  </a:lnTo>
                  <a:lnTo>
                    <a:pt x="0" y="56"/>
                  </a:lnTo>
                  <a:lnTo>
                    <a:pt x="2" y="35"/>
                  </a:lnTo>
                  <a:lnTo>
                    <a:pt x="11" y="19"/>
                  </a:lnTo>
                  <a:lnTo>
                    <a:pt x="24" y="8"/>
                  </a:lnTo>
                  <a:lnTo>
                    <a:pt x="43" y="1"/>
                  </a:lnTo>
                  <a:lnTo>
                    <a:pt x="47" y="24"/>
                  </a:lnTo>
                  <a:lnTo>
                    <a:pt x="34" y="28"/>
                  </a:lnTo>
                  <a:lnTo>
                    <a:pt x="26" y="35"/>
                  </a:lnTo>
                  <a:lnTo>
                    <a:pt x="19" y="44"/>
                  </a:lnTo>
                  <a:lnTo>
                    <a:pt x="19" y="56"/>
                  </a:lnTo>
                  <a:lnTo>
                    <a:pt x="21" y="72"/>
                  </a:lnTo>
                  <a:lnTo>
                    <a:pt x="31" y="83"/>
                  </a:lnTo>
                  <a:lnTo>
                    <a:pt x="47" y="92"/>
                  </a:lnTo>
                  <a:lnTo>
                    <a:pt x="71" y="94"/>
                  </a:lnTo>
                  <a:lnTo>
                    <a:pt x="96" y="92"/>
                  </a:lnTo>
                  <a:lnTo>
                    <a:pt x="111" y="84"/>
                  </a:lnTo>
                  <a:lnTo>
                    <a:pt x="122" y="72"/>
                  </a:lnTo>
                  <a:lnTo>
                    <a:pt x="123" y="56"/>
                  </a:lnTo>
                  <a:lnTo>
                    <a:pt x="122" y="43"/>
                  </a:lnTo>
                  <a:lnTo>
                    <a:pt x="115" y="33"/>
                  </a:lnTo>
                  <a:lnTo>
                    <a:pt x="106" y="25"/>
                  </a:lnTo>
                  <a:lnTo>
                    <a:pt x="90" y="22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116"/>
            <p:cNvSpPr>
              <a:spLocks/>
            </p:cNvSpPr>
            <p:nvPr/>
          </p:nvSpPr>
          <p:spPr bwMode="auto">
            <a:xfrm>
              <a:off x="646651" y="1768221"/>
              <a:ext cx="190361" cy="126907"/>
            </a:xfrm>
            <a:custGeom>
              <a:avLst/>
              <a:gdLst>
                <a:gd name="T0" fmla="*/ 189 w 192"/>
                <a:gd name="T1" fmla="*/ 113 h 126"/>
                <a:gd name="T2" fmla="*/ 167 w 192"/>
                <a:gd name="T3" fmla="*/ 117 h 126"/>
                <a:gd name="T4" fmla="*/ 168 w 192"/>
                <a:gd name="T5" fmla="*/ 109 h 126"/>
                <a:gd name="T6" fmla="*/ 170 w 192"/>
                <a:gd name="T7" fmla="*/ 102 h 126"/>
                <a:gd name="T8" fmla="*/ 168 w 192"/>
                <a:gd name="T9" fmla="*/ 96 h 126"/>
                <a:gd name="T10" fmla="*/ 167 w 192"/>
                <a:gd name="T11" fmla="*/ 91 h 126"/>
                <a:gd name="T12" fmla="*/ 164 w 192"/>
                <a:gd name="T13" fmla="*/ 86 h 126"/>
                <a:gd name="T14" fmla="*/ 160 w 192"/>
                <a:gd name="T15" fmla="*/ 83 h 126"/>
                <a:gd name="T16" fmla="*/ 154 w 192"/>
                <a:gd name="T17" fmla="*/ 80 h 126"/>
                <a:gd name="T18" fmla="*/ 143 w 192"/>
                <a:gd name="T19" fmla="*/ 75 h 126"/>
                <a:gd name="T20" fmla="*/ 140 w 192"/>
                <a:gd name="T21" fmla="*/ 75 h 126"/>
                <a:gd name="T22" fmla="*/ 136 w 192"/>
                <a:gd name="T23" fmla="*/ 74 h 126"/>
                <a:gd name="T24" fmla="*/ 0 w 192"/>
                <a:gd name="T25" fmla="*/ 126 h 126"/>
                <a:gd name="T26" fmla="*/ 0 w 192"/>
                <a:gd name="T27" fmla="*/ 101 h 126"/>
                <a:gd name="T28" fmla="*/ 79 w 192"/>
                <a:gd name="T29" fmla="*/ 72 h 126"/>
                <a:gd name="T30" fmla="*/ 95 w 192"/>
                <a:gd name="T31" fmla="*/ 67 h 126"/>
                <a:gd name="T32" fmla="*/ 111 w 192"/>
                <a:gd name="T33" fmla="*/ 62 h 126"/>
                <a:gd name="T34" fmla="*/ 95 w 192"/>
                <a:gd name="T35" fmla="*/ 58 h 126"/>
                <a:gd name="T36" fmla="*/ 79 w 192"/>
                <a:gd name="T37" fmla="*/ 53 h 126"/>
                <a:gd name="T38" fmla="*/ 0 w 192"/>
                <a:gd name="T39" fmla="*/ 24 h 126"/>
                <a:gd name="T40" fmla="*/ 0 w 192"/>
                <a:gd name="T41" fmla="*/ 0 h 126"/>
                <a:gd name="T42" fmla="*/ 140 w 192"/>
                <a:gd name="T43" fmla="*/ 53 h 126"/>
                <a:gd name="T44" fmla="*/ 159 w 192"/>
                <a:gd name="T45" fmla="*/ 61 h 126"/>
                <a:gd name="T46" fmla="*/ 170 w 192"/>
                <a:gd name="T47" fmla="*/ 66 h 126"/>
                <a:gd name="T48" fmla="*/ 180 w 192"/>
                <a:gd name="T49" fmla="*/ 72 h 126"/>
                <a:gd name="T50" fmla="*/ 186 w 192"/>
                <a:gd name="T51" fmla="*/ 80 h 126"/>
                <a:gd name="T52" fmla="*/ 191 w 192"/>
                <a:gd name="T53" fmla="*/ 88 h 126"/>
                <a:gd name="T54" fmla="*/ 192 w 192"/>
                <a:gd name="T55" fmla="*/ 99 h 126"/>
                <a:gd name="T56" fmla="*/ 191 w 192"/>
                <a:gd name="T57" fmla="*/ 105 h 126"/>
                <a:gd name="T58" fmla="*/ 189 w 192"/>
                <a:gd name="T59" fmla="*/ 11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2" h="126">
                  <a:moveTo>
                    <a:pt x="189" y="113"/>
                  </a:moveTo>
                  <a:lnTo>
                    <a:pt x="167" y="117"/>
                  </a:lnTo>
                  <a:lnTo>
                    <a:pt x="168" y="109"/>
                  </a:lnTo>
                  <a:lnTo>
                    <a:pt x="170" y="102"/>
                  </a:lnTo>
                  <a:lnTo>
                    <a:pt x="168" y="96"/>
                  </a:lnTo>
                  <a:lnTo>
                    <a:pt x="167" y="91"/>
                  </a:lnTo>
                  <a:lnTo>
                    <a:pt x="164" y="86"/>
                  </a:lnTo>
                  <a:lnTo>
                    <a:pt x="160" y="83"/>
                  </a:lnTo>
                  <a:lnTo>
                    <a:pt x="154" y="80"/>
                  </a:lnTo>
                  <a:lnTo>
                    <a:pt x="143" y="75"/>
                  </a:lnTo>
                  <a:lnTo>
                    <a:pt x="140" y="75"/>
                  </a:lnTo>
                  <a:lnTo>
                    <a:pt x="136" y="74"/>
                  </a:lnTo>
                  <a:lnTo>
                    <a:pt x="0" y="126"/>
                  </a:lnTo>
                  <a:lnTo>
                    <a:pt x="0" y="101"/>
                  </a:lnTo>
                  <a:lnTo>
                    <a:pt x="79" y="72"/>
                  </a:lnTo>
                  <a:lnTo>
                    <a:pt x="95" y="67"/>
                  </a:lnTo>
                  <a:lnTo>
                    <a:pt x="111" y="62"/>
                  </a:lnTo>
                  <a:lnTo>
                    <a:pt x="95" y="58"/>
                  </a:lnTo>
                  <a:lnTo>
                    <a:pt x="79" y="53"/>
                  </a:lnTo>
                  <a:lnTo>
                    <a:pt x="0" y="24"/>
                  </a:lnTo>
                  <a:lnTo>
                    <a:pt x="0" y="0"/>
                  </a:lnTo>
                  <a:lnTo>
                    <a:pt x="140" y="53"/>
                  </a:lnTo>
                  <a:lnTo>
                    <a:pt x="159" y="61"/>
                  </a:lnTo>
                  <a:lnTo>
                    <a:pt x="170" y="66"/>
                  </a:lnTo>
                  <a:lnTo>
                    <a:pt x="180" y="72"/>
                  </a:lnTo>
                  <a:lnTo>
                    <a:pt x="186" y="80"/>
                  </a:lnTo>
                  <a:lnTo>
                    <a:pt x="191" y="88"/>
                  </a:lnTo>
                  <a:lnTo>
                    <a:pt x="192" y="99"/>
                  </a:lnTo>
                  <a:lnTo>
                    <a:pt x="191" y="105"/>
                  </a:lnTo>
                  <a:lnTo>
                    <a:pt x="189" y="113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1409821" y="1679676"/>
            <a:ext cx="6388981" cy="3148883"/>
            <a:chOff x="1394213" y="2259987"/>
            <a:chExt cx="6388981" cy="3148883"/>
          </a:xfrm>
        </p:grpSpPr>
        <p:sp>
          <p:nvSpPr>
            <p:cNvPr id="122" name="Freeform 118"/>
            <p:cNvSpPr>
              <a:spLocks/>
            </p:cNvSpPr>
            <p:nvPr/>
          </p:nvSpPr>
          <p:spPr bwMode="auto">
            <a:xfrm>
              <a:off x="1394213" y="2259987"/>
              <a:ext cx="6388981" cy="3148883"/>
            </a:xfrm>
            <a:custGeom>
              <a:avLst/>
              <a:gdLst>
                <a:gd name="T0" fmla="*/ 37 w 6444"/>
                <a:gd name="T1" fmla="*/ 3176 h 3176"/>
                <a:gd name="T2" fmla="*/ 144 w 6444"/>
                <a:gd name="T3" fmla="*/ 3176 h 3176"/>
                <a:gd name="T4" fmla="*/ 253 w 6444"/>
                <a:gd name="T5" fmla="*/ 3176 h 3176"/>
                <a:gd name="T6" fmla="*/ 360 w 6444"/>
                <a:gd name="T7" fmla="*/ 3176 h 3176"/>
                <a:gd name="T8" fmla="*/ 467 w 6444"/>
                <a:gd name="T9" fmla="*/ 3174 h 3176"/>
                <a:gd name="T10" fmla="*/ 575 w 6444"/>
                <a:gd name="T11" fmla="*/ 3169 h 3176"/>
                <a:gd name="T12" fmla="*/ 683 w 6444"/>
                <a:gd name="T13" fmla="*/ 3158 h 3176"/>
                <a:gd name="T14" fmla="*/ 791 w 6444"/>
                <a:gd name="T15" fmla="*/ 3129 h 3176"/>
                <a:gd name="T16" fmla="*/ 898 w 6444"/>
                <a:gd name="T17" fmla="*/ 3077 h 3176"/>
                <a:gd name="T18" fmla="*/ 1007 w 6444"/>
                <a:gd name="T19" fmla="*/ 3000 h 3176"/>
                <a:gd name="T20" fmla="*/ 1114 w 6444"/>
                <a:gd name="T21" fmla="*/ 2904 h 3176"/>
                <a:gd name="T22" fmla="*/ 1221 w 6444"/>
                <a:gd name="T23" fmla="*/ 2797 h 3176"/>
                <a:gd name="T24" fmla="*/ 1330 w 6444"/>
                <a:gd name="T25" fmla="*/ 2682 h 3176"/>
                <a:gd name="T26" fmla="*/ 1437 w 6444"/>
                <a:gd name="T27" fmla="*/ 2565 h 3176"/>
                <a:gd name="T28" fmla="*/ 1546 w 6444"/>
                <a:gd name="T29" fmla="*/ 2450 h 3176"/>
                <a:gd name="T30" fmla="*/ 1653 w 6444"/>
                <a:gd name="T31" fmla="*/ 2335 h 3176"/>
                <a:gd name="T32" fmla="*/ 1762 w 6444"/>
                <a:gd name="T33" fmla="*/ 2225 h 3176"/>
                <a:gd name="T34" fmla="*/ 1869 w 6444"/>
                <a:gd name="T35" fmla="*/ 2119 h 3176"/>
                <a:gd name="T36" fmla="*/ 1977 w 6444"/>
                <a:gd name="T37" fmla="*/ 2016 h 3176"/>
                <a:gd name="T38" fmla="*/ 2084 w 6444"/>
                <a:gd name="T39" fmla="*/ 1918 h 3176"/>
                <a:gd name="T40" fmla="*/ 2192 w 6444"/>
                <a:gd name="T41" fmla="*/ 1824 h 3176"/>
                <a:gd name="T42" fmla="*/ 2300 w 6444"/>
                <a:gd name="T43" fmla="*/ 1734 h 3176"/>
                <a:gd name="T44" fmla="*/ 2407 w 6444"/>
                <a:gd name="T45" fmla="*/ 1648 h 3176"/>
                <a:gd name="T46" fmla="*/ 2516 w 6444"/>
                <a:gd name="T47" fmla="*/ 1565 h 3176"/>
                <a:gd name="T48" fmla="*/ 2623 w 6444"/>
                <a:gd name="T49" fmla="*/ 1487 h 3176"/>
                <a:gd name="T50" fmla="*/ 2732 w 6444"/>
                <a:gd name="T51" fmla="*/ 1411 h 3176"/>
                <a:gd name="T52" fmla="*/ 2839 w 6444"/>
                <a:gd name="T53" fmla="*/ 1340 h 3176"/>
                <a:gd name="T54" fmla="*/ 2948 w 6444"/>
                <a:gd name="T55" fmla="*/ 1271 h 3176"/>
                <a:gd name="T56" fmla="*/ 3055 w 6444"/>
                <a:gd name="T57" fmla="*/ 1204 h 3176"/>
                <a:gd name="T58" fmla="*/ 3162 w 6444"/>
                <a:gd name="T59" fmla="*/ 1141 h 3176"/>
                <a:gd name="T60" fmla="*/ 3271 w 6444"/>
                <a:gd name="T61" fmla="*/ 1081 h 3176"/>
                <a:gd name="T62" fmla="*/ 3378 w 6444"/>
                <a:gd name="T63" fmla="*/ 1022 h 3176"/>
                <a:gd name="T64" fmla="*/ 3486 w 6444"/>
                <a:gd name="T65" fmla="*/ 966 h 3176"/>
                <a:gd name="T66" fmla="*/ 3594 w 6444"/>
                <a:gd name="T67" fmla="*/ 913 h 3176"/>
                <a:gd name="T68" fmla="*/ 3702 w 6444"/>
                <a:gd name="T69" fmla="*/ 860 h 3176"/>
                <a:gd name="T70" fmla="*/ 3809 w 6444"/>
                <a:gd name="T71" fmla="*/ 811 h 3176"/>
                <a:gd name="T72" fmla="*/ 3918 w 6444"/>
                <a:gd name="T73" fmla="*/ 763 h 3176"/>
                <a:gd name="T74" fmla="*/ 4025 w 6444"/>
                <a:gd name="T75" fmla="*/ 716 h 3176"/>
                <a:gd name="T76" fmla="*/ 4132 w 6444"/>
                <a:gd name="T77" fmla="*/ 672 h 3176"/>
                <a:gd name="T78" fmla="*/ 4241 w 6444"/>
                <a:gd name="T79" fmla="*/ 630 h 3176"/>
                <a:gd name="T80" fmla="*/ 4348 w 6444"/>
                <a:gd name="T81" fmla="*/ 588 h 3176"/>
                <a:gd name="T82" fmla="*/ 4457 w 6444"/>
                <a:gd name="T83" fmla="*/ 549 h 3176"/>
                <a:gd name="T84" fmla="*/ 4564 w 6444"/>
                <a:gd name="T85" fmla="*/ 510 h 3176"/>
                <a:gd name="T86" fmla="*/ 4673 w 6444"/>
                <a:gd name="T87" fmla="*/ 472 h 3176"/>
                <a:gd name="T88" fmla="*/ 4780 w 6444"/>
                <a:gd name="T89" fmla="*/ 437 h 3176"/>
                <a:gd name="T90" fmla="*/ 4888 w 6444"/>
                <a:gd name="T91" fmla="*/ 402 h 3176"/>
                <a:gd name="T92" fmla="*/ 4995 w 6444"/>
                <a:gd name="T93" fmla="*/ 368 h 3176"/>
                <a:gd name="T94" fmla="*/ 5103 w 6444"/>
                <a:gd name="T95" fmla="*/ 334 h 3176"/>
                <a:gd name="T96" fmla="*/ 5211 w 6444"/>
                <a:gd name="T97" fmla="*/ 304 h 3176"/>
                <a:gd name="T98" fmla="*/ 5318 w 6444"/>
                <a:gd name="T99" fmla="*/ 272 h 3176"/>
                <a:gd name="T100" fmla="*/ 5427 w 6444"/>
                <a:gd name="T101" fmla="*/ 243 h 3176"/>
                <a:gd name="T102" fmla="*/ 5534 w 6444"/>
                <a:gd name="T103" fmla="*/ 215 h 3176"/>
                <a:gd name="T104" fmla="*/ 5643 w 6444"/>
                <a:gd name="T105" fmla="*/ 186 h 3176"/>
                <a:gd name="T106" fmla="*/ 5750 w 6444"/>
                <a:gd name="T107" fmla="*/ 159 h 3176"/>
                <a:gd name="T108" fmla="*/ 5859 w 6444"/>
                <a:gd name="T109" fmla="*/ 133 h 3176"/>
                <a:gd name="T110" fmla="*/ 5966 w 6444"/>
                <a:gd name="T111" fmla="*/ 107 h 3176"/>
                <a:gd name="T112" fmla="*/ 6073 w 6444"/>
                <a:gd name="T113" fmla="*/ 82 h 3176"/>
                <a:gd name="T114" fmla="*/ 6182 w 6444"/>
                <a:gd name="T115" fmla="*/ 58 h 3176"/>
                <a:gd name="T116" fmla="*/ 6289 w 6444"/>
                <a:gd name="T117" fmla="*/ 34 h 3176"/>
                <a:gd name="T118" fmla="*/ 6397 w 6444"/>
                <a:gd name="T119" fmla="*/ 12 h 3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44" h="3176">
                  <a:moveTo>
                    <a:pt x="0" y="3176"/>
                  </a:moveTo>
                  <a:lnTo>
                    <a:pt x="0" y="3176"/>
                  </a:lnTo>
                  <a:lnTo>
                    <a:pt x="37" y="3176"/>
                  </a:lnTo>
                  <a:lnTo>
                    <a:pt x="72" y="3176"/>
                  </a:lnTo>
                  <a:lnTo>
                    <a:pt x="109" y="3176"/>
                  </a:lnTo>
                  <a:lnTo>
                    <a:pt x="144" y="3176"/>
                  </a:lnTo>
                  <a:lnTo>
                    <a:pt x="181" y="3176"/>
                  </a:lnTo>
                  <a:lnTo>
                    <a:pt x="216" y="3176"/>
                  </a:lnTo>
                  <a:lnTo>
                    <a:pt x="253" y="3176"/>
                  </a:lnTo>
                  <a:lnTo>
                    <a:pt x="288" y="3176"/>
                  </a:lnTo>
                  <a:lnTo>
                    <a:pt x="323" y="3176"/>
                  </a:lnTo>
                  <a:lnTo>
                    <a:pt x="360" y="3176"/>
                  </a:lnTo>
                  <a:lnTo>
                    <a:pt x="395" y="3176"/>
                  </a:lnTo>
                  <a:lnTo>
                    <a:pt x="432" y="3174"/>
                  </a:lnTo>
                  <a:lnTo>
                    <a:pt x="467" y="3174"/>
                  </a:lnTo>
                  <a:lnTo>
                    <a:pt x="504" y="3173"/>
                  </a:lnTo>
                  <a:lnTo>
                    <a:pt x="539" y="3173"/>
                  </a:lnTo>
                  <a:lnTo>
                    <a:pt x="575" y="3169"/>
                  </a:lnTo>
                  <a:lnTo>
                    <a:pt x="611" y="3168"/>
                  </a:lnTo>
                  <a:lnTo>
                    <a:pt x="647" y="3163"/>
                  </a:lnTo>
                  <a:lnTo>
                    <a:pt x="683" y="3158"/>
                  </a:lnTo>
                  <a:lnTo>
                    <a:pt x="719" y="3150"/>
                  </a:lnTo>
                  <a:lnTo>
                    <a:pt x="755" y="3141"/>
                  </a:lnTo>
                  <a:lnTo>
                    <a:pt x="791" y="3129"/>
                  </a:lnTo>
                  <a:lnTo>
                    <a:pt x="826" y="3115"/>
                  </a:lnTo>
                  <a:lnTo>
                    <a:pt x="863" y="3097"/>
                  </a:lnTo>
                  <a:lnTo>
                    <a:pt x="898" y="3077"/>
                  </a:lnTo>
                  <a:lnTo>
                    <a:pt x="935" y="3054"/>
                  </a:lnTo>
                  <a:lnTo>
                    <a:pt x="970" y="3029"/>
                  </a:lnTo>
                  <a:lnTo>
                    <a:pt x="1007" y="3000"/>
                  </a:lnTo>
                  <a:lnTo>
                    <a:pt x="1042" y="2970"/>
                  </a:lnTo>
                  <a:lnTo>
                    <a:pt x="1079" y="2938"/>
                  </a:lnTo>
                  <a:lnTo>
                    <a:pt x="1114" y="2904"/>
                  </a:lnTo>
                  <a:lnTo>
                    <a:pt x="1151" y="2869"/>
                  </a:lnTo>
                  <a:lnTo>
                    <a:pt x="1186" y="2834"/>
                  </a:lnTo>
                  <a:lnTo>
                    <a:pt x="1221" y="2797"/>
                  </a:lnTo>
                  <a:lnTo>
                    <a:pt x="1258" y="2759"/>
                  </a:lnTo>
                  <a:lnTo>
                    <a:pt x="1293" y="2720"/>
                  </a:lnTo>
                  <a:lnTo>
                    <a:pt x="1330" y="2682"/>
                  </a:lnTo>
                  <a:lnTo>
                    <a:pt x="1365" y="2644"/>
                  </a:lnTo>
                  <a:lnTo>
                    <a:pt x="1402" y="2604"/>
                  </a:lnTo>
                  <a:lnTo>
                    <a:pt x="1437" y="2565"/>
                  </a:lnTo>
                  <a:lnTo>
                    <a:pt x="1474" y="2527"/>
                  </a:lnTo>
                  <a:lnTo>
                    <a:pt x="1509" y="2489"/>
                  </a:lnTo>
                  <a:lnTo>
                    <a:pt x="1546" y="2450"/>
                  </a:lnTo>
                  <a:lnTo>
                    <a:pt x="1581" y="2412"/>
                  </a:lnTo>
                  <a:lnTo>
                    <a:pt x="1618" y="2374"/>
                  </a:lnTo>
                  <a:lnTo>
                    <a:pt x="1653" y="2335"/>
                  </a:lnTo>
                  <a:lnTo>
                    <a:pt x="1690" y="2298"/>
                  </a:lnTo>
                  <a:lnTo>
                    <a:pt x="1725" y="2262"/>
                  </a:lnTo>
                  <a:lnTo>
                    <a:pt x="1762" y="2225"/>
                  </a:lnTo>
                  <a:lnTo>
                    <a:pt x="1797" y="2190"/>
                  </a:lnTo>
                  <a:lnTo>
                    <a:pt x="1834" y="2153"/>
                  </a:lnTo>
                  <a:lnTo>
                    <a:pt x="1869" y="2119"/>
                  </a:lnTo>
                  <a:lnTo>
                    <a:pt x="1905" y="2084"/>
                  </a:lnTo>
                  <a:lnTo>
                    <a:pt x="1941" y="2051"/>
                  </a:lnTo>
                  <a:lnTo>
                    <a:pt x="1977" y="2016"/>
                  </a:lnTo>
                  <a:lnTo>
                    <a:pt x="2013" y="1984"/>
                  </a:lnTo>
                  <a:lnTo>
                    <a:pt x="2049" y="1950"/>
                  </a:lnTo>
                  <a:lnTo>
                    <a:pt x="2084" y="1918"/>
                  </a:lnTo>
                  <a:lnTo>
                    <a:pt x="2121" y="1886"/>
                  </a:lnTo>
                  <a:lnTo>
                    <a:pt x="2156" y="1854"/>
                  </a:lnTo>
                  <a:lnTo>
                    <a:pt x="2192" y="1824"/>
                  </a:lnTo>
                  <a:lnTo>
                    <a:pt x="2228" y="1793"/>
                  </a:lnTo>
                  <a:lnTo>
                    <a:pt x="2264" y="1763"/>
                  </a:lnTo>
                  <a:lnTo>
                    <a:pt x="2300" y="1734"/>
                  </a:lnTo>
                  <a:lnTo>
                    <a:pt x="2335" y="1706"/>
                  </a:lnTo>
                  <a:lnTo>
                    <a:pt x="2372" y="1677"/>
                  </a:lnTo>
                  <a:lnTo>
                    <a:pt x="2407" y="1648"/>
                  </a:lnTo>
                  <a:lnTo>
                    <a:pt x="2444" y="1619"/>
                  </a:lnTo>
                  <a:lnTo>
                    <a:pt x="2479" y="1592"/>
                  </a:lnTo>
                  <a:lnTo>
                    <a:pt x="2516" y="1565"/>
                  </a:lnTo>
                  <a:lnTo>
                    <a:pt x="2551" y="1539"/>
                  </a:lnTo>
                  <a:lnTo>
                    <a:pt x="2588" y="1512"/>
                  </a:lnTo>
                  <a:lnTo>
                    <a:pt x="2623" y="1487"/>
                  </a:lnTo>
                  <a:lnTo>
                    <a:pt x="2660" y="1461"/>
                  </a:lnTo>
                  <a:lnTo>
                    <a:pt x="2695" y="1435"/>
                  </a:lnTo>
                  <a:lnTo>
                    <a:pt x="2732" y="1411"/>
                  </a:lnTo>
                  <a:lnTo>
                    <a:pt x="2767" y="1388"/>
                  </a:lnTo>
                  <a:lnTo>
                    <a:pt x="2804" y="1364"/>
                  </a:lnTo>
                  <a:lnTo>
                    <a:pt x="2839" y="1340"/>
                  </a:lnTo>
                  <a:lnTo>
                    <a:pt x="2876" y="1316"/>
                  </a:lnTo>
                  <a:lnTo>
                    <a:pt x="2911" y="1293"/>
                  </a:lnTo>
                  <a:lnTo>
                    <a:pt x="2948" y="1271"/>
                  </a:lnTo>
                  <a:lnTo>
                    <a:pt x="2983" y="1248"/>
                  </a:lnTo>
                  <a:lnTo>
                    <a:pt x="3020" y="1226"/>
                  </a:lnTo>
                  <a:lnTo>
                    <a:pt x="3055" y="1204"/>
                  </a:lnTo>
                  <a:lnTo>
                    <a:pt x="3090" y="1183"/>
                  </a:lnTo>
                  <a:lnTo>
                    <a:pt x="3127" y="1162"/>
                  </a:lnTo>
                  <a:lnTo>
                    <a:pt x="3162" y="1141"/>
                  </a:lnTo>
                  <a:lnTo>
                    <a:pt x="3199" y="1121"/>
                  </a:lnTo>
                  <a:lnTo>
                    <a:pt x="3234" y="1100"/>
                  </a:lnTo>
                  <a:lnTo>
                    <a:pt x="3271" y="1081"/>
                  </a:lnTo>
                  <a:lnTo>
                    <a:pt x="3306" y="1060"/>
                  </a:lnTo>
                  <a:lnTo>
                    <a:pt x="3343" y="1041"/>
                  </a:lnTo>
                  <a:lnTo>
                    <a:pt x="3378" y="1022"/>
                  </a:lnTo>
                  <a:lnTo>
                    <a:pt x="3414" y="1002"/>
                  </a:lnTo>
                  <a:lnTo>
                    <a:pt x="3450" y="985"/>
                  </a:lnTo>
                  <a:lnTo>
                    <a:pt x="3486" y="966"/>
                  </a:lnTo>
                  <a:lnTo>
                    <a:pt x="3522" y="948"/>
                  </a:lnTo>
                  <a:lnTo>
                    <a:pt x="3558" y="930"/>
                  </a:lnTo>
                  <a:lnTo>
                    <a:pt x="3594" y="913"/>
                  </a:lnTo>
                  <a:lnTo>
                    <a:pt x="3630" y="895"/>
                  </a:lnTo>
                  <a:lnTo>
                    <a:pt x="3665" y="878"/>
                  </a:lnTo>
                  <a:lnTo>
                    <a:pt x="3702" y="860"/>
                  </a:lnTo>
                  <a:lnTo>
                    <a:pt x="3737" y="844"/>
                  </a:lnTo>
                  <a:lnTo>
                    <a:pt x="3774" y="827"/>
                  </a:lnTo>
                  <a:lnTo>
                    <a:pt x="3809" y="811"/>
                  </a:lnTo>
                  <a:lnTo>
                    <a:pt x="3846" y="795"/>
                  </a:lnTo>
                  <a:lnTo>
                    <a:pt x="3881" y="779"/>
                  </a:lnTo>
                  <a:lnTo>
                    <a:pt x="3918" y="763"/>
                  </a:lnTo>
                  <a:lnTo>
                    <a:pt x="3953" y="747"/>
                  </a:lnTo>
                  <a:lnTo>
                    <a:pt x="3990" y="732"/>
                  </a:lnTo>
                  <a:lnTo>
                    <a:pt x="4025" y="716"/>
                  </a:lnTo>
                  <a:lnTo>
                    <a:pt x="4060" y="702"/>
                  </a:lnTo>
                  <a:lnTo>
                    <a:pt x="4097" y="688"/>
                  </a:lnTo>
                  <a:lnTo>
                    <a:pt x="4132" y="672"/>
                  </a:lnTo>
                  <a:lnTo>
                    <a:pt x="4169" y="657"/>
                  </a:lnTo>
                  <a:lnTo>
                    <a:pt x="4204" y="643"/>
                  </a:lnTo>
                  <a:lnTo>
                    <a:pt x="4241" y="630"/>
                  </a:lnTo>
                  <a:lnTo>
                    <a:pt x="4276" y="616"/>
                  </a:lnTo>
                  <a:lnTo>
                    <a:pt x="4313" y="601"/>
                  </a:lnTo>
                  <a:lnTo>
                    <a:pt x="4348" y="588"/>
                  </a:lnTo>
                  <a:lnTo>
                    <a:pt x="4385" y="574"/>
                  </a:lnTo>
                  <a:lnTo>
                    <a:pt x="4420" y="561"/>
                  </a:lnTo>
                  <a:lnTo>
                    <a:pt x="4457" y="549"/>
                  </a:lnTo>
                  <a:lnTo>
                    <a:pt x="4492" y="536"/>
                  </a:lnTo>
                  <a:lnTo>
                    <a:pt x="4529" y="523"/>
                  </a:lnTo>
                  <a:lnTo>
                    <a:pt x="4564" y="510"/>
                  </a:lnTo>
                  <a:lnTo>
                    <a:pt x="4601" y="497"/>
                  </a:lnTo>
                  <a:lnTo>
                    <a:pt x="4636" y="485"/>
                  </a:lnTo>
                  <a:lnTo>
                    <a:pt x="4673" y="472"/>
                  </a:lnTo>
                  <a:lnTo>
                    <a:pt x="4708" y="461"/>
                  </a:lnTo>
                  <a:lnTo>
                    <a:pt x="4744" y="448"/>
                  </a:lnTo>
                  <a:lnTo>
                    <a:pt x="4780" y="437"/>
                  </a:lnTo>
                  <a:lnTo>
                    <a:pt x="4816" y="424"/>
                  </a:lnTo>
                  <a:lnTo>
                    <a:pt x="4852" y="413"/>
                  </a:lnTo>
                  <a:lnTo>
                    <a:pt x="4888" y="402"/>
                  </a:lnTo>
                  <a:lnTo>
                    <a:pt x="4924" y="390"/>
                  </a:lnTo>
                  <a:lnTo>
                    <a:pt x="4959" y="379"/>
                  </a:lnTo>
                  <a:lnTo>
                    <a:pt x="4995" y="368"/>
                  </a:lnTo>
                  <a:lnTo>
                    <a:pt x="5031" y="357"/>
                  </a:lnTo>
                  <a:lnTo>
                    <a:pt x="5067" y="346"/>
                  </a:lnTo>
                  <a:lnTo>
                    <a:pt x="5103" y="334"/>
                  </a:lnTo>
                  <a:lnTo>
                    <a:pt x="5139" y="325"/>
                  </a:lnTo>
                  <a:lnTo>
                    <a:pt x="5174" y="314"/>
                  </a:lnTo>
                  <a:lnTo>
                    <a:pt x="5211" y="304"/>
                  </a:lnTo>
                  <a:lnTo>
                    <a:pt x="5246" y="293"/>
                  </a:lnTo>
                  <a:lnTo>
                    <a:pt x="5283" y="283"/>
                  </a:lnTo>
                  <a:lnTo>
                    <a:pt x="5318" y="272"/>
                  </a:lnTo>
                  <a:lnTo>
                    <a:pt x="5355" y="262"/>
                  </a:lnTo>
                  <a:lnTo>
                    <a:pt x="5390" y="253"/>
                  </a:lnTo>
                  <a:lnTo>
                    <a:pt x="5427" y="243"/>
                  </a:lnTo>
                  <a:lnTo>
                    <a:pt x="5462" y="234"/>
                  </a:lnTo>
                  <a:lnTo>
                    <a:pt x="5499" y="224"/>
                  </a:lnTo>
                  <a:lnTo>
                    <a:pt x="5534" y="215"/>
                  </a:lnTo>
                  <a:lnTo>
                    <a:pt x="5571" y="205"/>
                  </a:lnTo>
                  <a:lnTo>
                    <a:pt x="5606" y="195"/>
                  </a:lnTo>
                  <a:lnTo>
                    <a:pt x="5643" y="186"/>
                  </a:lnTo>
                  <a:lnTo>
                    <a:pt x="5678" y="176"/>
                  </a:lnTo>
                  <a:lnTo>
                    <a:pt x="5715" y="168"/>
                  </a:lnTo>
                  <a:lnTo>
                    <a:pt x="5750" y="159"/>
                  </a:lnTo>
                  <a:lnTo>
                    <a:pt x="5787" y="151"/>
                  </a:lnTo>
                  <a:lnTo>
                    <a:pt x="5822" y="141"/>
                  </a:lnTo>
                  <a:lnTo>
                    <a:pt x="5859" y="133"/>
                  </a:lnTo>
                  <a:lnTo>
                    <a:pt x="5894" y="123"/>
                  </a:lnTo>
                  <a:lnTo>
                    <a:pt x="5929" y="115"/>
                  </a:lnTo>
                  <a:lnTo>
                    <a:pt x="5966" y="107"/>
                  </a:lnTo>
                  <a:lnTo>
                    <a:pt x="6001" y="98"/>
                  </a:lnTo>
                  <a:lnTo>
                    <a:pt x="6038" y="90"/>
                  </a:lnTo>
                  <a:lnTo>
                    <a:pt x="6073" y="82"/>
                  </a:lnTo>
                  <a:lnTo>
                    <a:pt x="6110" y="74"/>
                  </a:lnTo>
                  <a:lnTo>
                    <a:pt x="6145" y="66"/>
                  </a:lnTo>
                  <a:lnTo>
                    <a:pt x="6182" y="58"/>
                  </a:lnTo>
                  <a:lnTo>
                    <a:pt x="6217" y="50"/>
                  </a:lnTo>
                  <a:lnTo>
                    <a:pt x="6253" y="42"/>
                  </a:lnTo>
                  <a:lnTo>
                    <a:pt x="6289" y="34"/>
                  </a:lnTo>
                  <a:lnTo>
                    <a:pt x="6325" y="26"/>
                  </a:lnTo>
                  <a:lnTo>
                    <a:pt x="6361" y="18"/>
                  </a:lnTo>
                  <a:lnTo>
                    <a:pt x="6397" y="12"/>
                  </a:lnTo>
                  <a:lnTo>
                    <a:pt x="6433" y="4"/>
                  </a:lnTo>
                  <a:lnTo>
                    <a:pt x="6444" y="0"/>
                  </a:lnTo>
                </a:path>
              </a:pathLst>
            </a:custGeom>
            <a:noFill/>
            <a:ln w="22225">
              <a:solidFill>
                <a:srgbClr val="D9531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5709056" y="2376979"/>
              <a:ext cx="660313" cy="174497"/>
              <a:chOff x="5709056" y="2376979"/>
              <a:chExt cx="660313" cy="174497"/>
            </a:xfrm>
          </p:grpSpPr>
          <p:sp>
            <p:nvSpPr>
              <p:cNvPr id="124" name="Freeform 151"/>
              <p:cNvSpPr>
                <a:spLocks/>
              </p:cNvSpPr>
              <p:nvPr/>
            </p:nvSpPr>
            <p:spPr bwMode="auto">
              <a:xfrm>
                <a:off x="5709056" y="2376979"/>
                <a:ext cx="63454" cy="172514"/>
              </a:xfrm>
              <a:custGeom>
                <a:avLst/>
                <a:gdLst>
                  <a:gd name="T0" fmla="*/ 64 w 64"/>
                  <a:gd name="T1" fmla="*/ 172 h 172"/>
                  <a:gd name="T2" fmla="*/ 43 w 64"/>
                  <a:gd name="T3" fmla="*/ 172 h 172"/>
                  <a:gd name="T4" fmla="*/ 43 w 64"/>
                  <a:gd name="T5" fmla="*/ 38 h 172"/>
                  <a:gd name="T6" fmla="*/ 35 w 64"/>
                  <a:gd name="T7" fmla="*/ 44 h 172"/>
                  <a:gd name="T8" fmla="*/ 23 w 64"/>
                  <a:gd name="T9" fmla="*/ 52 h 172"/>
                  <a:gd name="T10" fmla="*/ 11 w 64"/>
                  <a:gd name="T11" fmla="*/ 59 h 172"/>
                  <a:gd name="T12" fmla="*/ 0 w 64"/>
                  <a:gd name="T13" fmla="*/ 64 h 172"/>
                  <a:gd name="T14" fmla="*/ 0 w 64"/>
                  <a:gd name="T15" fmla="*/ 43 h 172"/>
                  <a:gd name="T16" fmla="*/ 18 w 64"/>
                  <a:gd name="T17" fmla="*/ 33 h 172"/>
                  <a:gd name="T18" fmla="*/ 32 w 64"/>
                  <a:gd name="T19" fmla="*/ 22 h 172"/>
                  <a:gd name="T20" fmla="*/ 43 w 64"/>
                  <a:gd name="T21" fmla="*/ 11 h 172"/>
                  <a:gd name="T22" fmla="*/ 50 w 64"/>
                  <a:gd name="T23" fmla="*/ 0 h 172"/>
                  <a:gd name="T24" fmla="*/ 64 w 64"/>
                  <a:gd name="T25" fmla="*/ 0 h 172"/>
                  <a:gd name="T26" fmla="*/ 64 w 64"/>
                  <a:gd name="T27" fmla="*/ 172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172">
                    <a:moveTo>
                      <a:pt x="64" y="172"/>
                    </a:moveTo>
                    <a:lnTo>
                      <a:pt x="43" y="172"/>
                    </a:lnTo>
                    <a:lnTo>
                      <a:pt x="43" y="38"/>
                    </a:lnTo>
                    <a:lnTo>
                      <a:pt x="35" y="44"/>
                    </a:lnTo>
                    <a:lnTo>
                      <a:pt x="23" y="52"/>
                    </a:lnTo>
                    <a:lnTo>
                      <a:pt x="11" y="59"/>
                    </a:lnTo>
                    <a:lnTo>
                      <a:pt x="0" y="64"/>
                    </a:lnTo>
                    <a:lnTo>
                      <a:pt x="0" y="43"/>
                    </a:lnTo>
                    <a:lnTo>
                      <a:pt x="18" y="33"/>
                    </a:lnTo>
                    <a:lnTo>
                      <a:pt x="32" y="22"/>
                    </a:lnTo>
                    <a:lnTo>
                      <a:pt x="43" y="11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64" y="172"/>
                    </a:lnTo>
                    <a:close/>
                  </a:path>
                </a:pathLst>
              </a:custGeom>
              <a:solidFill>
                <a:srgbClr val="D95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Rectangle 152"/>
              <p:cNvSpPr>
                <a:spLocks noChangeArrowheads="1"/>
              </p:cNvSpPr>
              <p:nvPr/>
            </p:nvSpPr>
            <p:spPr bwMode="auto">
              <a:xfrm>
                <a:off x="5837946" y="2525698"/>
                <a:ext cx="23795" cy="23795"/>
              </a:xfrm>
              <a:prstGeom prst="rect">
                <a:avLst/>
              </a:prstGeom>
              <a:solidFill>
                <a:srgbClr val="D95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153"/>
              <p:cNvSpPr>
                <a:spLocks noEditPoints="1"/>
              </p:cNvSpPr>
              <p:nvPr/>
            </p:nvSpPr>
            <p:spPr bwMode="auto">
              <a:xfrm>
                <a:off x="5891485" y="2376979"/>
                <a:ext cx="111044" cy="174497"/>
              </a:xfrm>
              <a:custGeom>
                <a:avLst/>
                <a:gdLst>
                  <a:gd name="T0" fmla="*/ 0 w 112"/>
                  <a:gd name="T1" fmla="*/ 88 h 175"/>
                  <a:gd name="T2" fmla="*/ 2 w 112"/>
                  <a:gd name="T3" fmla="*/ 59 h 175"/>
                  <a:gd name="T4" fmla="*/ 6 w 112"/>
                  <a:gd name="T5" fmla="*/ 38 h 175"/>
                  <a:gd name="T6" fmla="*/ 14 w 112"/>
                  <a:gd name="T7" fmla="*/ 22 h 175"/>
                  <a:gd name="T8" fmla="*/ 26 w 112"/>
                  <a:gd name="T9" fmla="*/ 9 h 175"/>
                  <a:gd name="T10" fmla="*/ 38 w 112"/>
                  <a:gd name="T11" fmla="*/ 1 h 175"/>
                  <a:gd name="T12" fmla="*/ 56 w 112"/>
                  <a:gd name="T13" fmla="*/ 0 h 175"/>
                  <a:gd name="T14" fmla="*/ 70 w 112"/>
                  <a:gd name="T15" fmla="*/ 1 h 175"/>
                  <a:gd name="T16" fmla="*/ 80 w 112"/>
                  <a:gd name="T17" fmla="*/ 6 h 175"/>
                  <a:gd name="T18" fmla="*/ 91 w 112"/>
                  <a:gd name="T19" fmla="*/ 12 h 175"/>
                  <a:gd name="T20" fmla="*/ 98 w 112"/>
                  <a:gd name="T21" fmla="*/ 22 h 175"/>
                  <a:gd name="T22" fmla="*/ 104 w 112"/>
                  <a:gd name="T23" fmla="*/ 33 h 175"/>
                  <a:gd name="T24" fmla="*/ 109 w 112"/>
                  <a:gd name="T25" fmla="*/ 48 h 175"/>
                  <a:gd name="T26" fmla="*/ 112 w 112"/>
                  <a:gd name="T27" fmla="*/ 64 h 175"/>
                  <a:gd name="T28" fmla="*/ 112 w 112"/>
                  <a:gd name="T29" fmla="*/ 88 h 175"/>
                  <a:gd name="T30" fmla="*/ 112 w 112"/>
                  <a:gd name="T31" fmla="*/ 116 h 175"/>
                  <a:gd name="T32" fmla="*/ 106 w 112"/>
                  <a:gd name="T33" fmla="*/ 135 h 175"/>
                  <a:gd name="T34" fmla="*/ 99 w 112"/>
                  <a:gd name="T35" fmla="*/ 153 h 175"/>
                  <a:gd name="T36" fmla="*/ 88 w 112"/>
                  <a:gd name="T37" fmla="*/ 164 h 175"/>
                  <a:gd name="T38" fmla="*/ 74 w 112"/>
                  <a:gd name="T39" fmla="*/ 174 h 175"/>
                  <a:gd name="T40" fmla="*/ 56 w 112"/>
                  <a:gd name="T41" fmla="*/ 175 h 175"/>
                  <a:gd name="T42" fmla="*/ 45 w 112"/>
                  <a:gd name="T43" fmla="*/ 174 h 175"/>
                  <a:gd name="T44" fmla="*/ 26 w 112"/>
                  <a:gd name="T45" fmla="*/ 166 h 175"/>
                  <a:gd name="T46" fmla="*/ 18 w 112"/>
                  <a:gd name="T47" fmla="*/ 158 h 175"/>
                  <a:gd name="T48" fmla="*/ 10 w 112"/>
                  <a:gd name="T49" fmla="*/ 145 h 175"/>
                  <a:gd name="T50" fmla="*/ 2 w 112"/>
                  <a:gd name="T51" fmla="*/ 110 h 175"/>
                  <a:gd name="T52" fmla="*/ 0 w 112"/>
                  <a:gd name="T53" fmla="*/ 88 h 175"/>
                  <a:gd name="T54" fmla="*/ 22 w 112"/>
                  <a:gd name="T55" fmla="*/ 88 h 175"/>
                  <a:gd name="T56" fmla="*/ 24 w 112"/>
                  <a:gd name="T57" fmla="*/ 124 h 175"/>
                  <a:gd name="T58" fmla="*/ 32 w 112"/>
                  <a:gd name="T59" fmla="*/ 143 h 175"/>
                  <a:gd name="T60" fmla="*/ 43 w 112"/>
                  <a:gd name="T61" fmla="*/ 155 h 175"/>
                  <a:gd name="T62" fmla="*/ 56 w 112"/>
                  <a:gd name="T63" fmla="*/ 158 h 175"/>
                  <a:gd name="T64" fmla="*/ 70 w 112"/>
                  <a:gd name="T65" fmla="*/ 155 h 175"/>
                  <a:gd name="T66" fmla="*/ 82 w 112"/>
                  <a:gd name="T67" fmla="*/ 143 h 175"/>
                  <a:gd name="T68" fmla="*/ 90 w 112"/>
                  <a:gd name="T69" fmla="*/ 124 h 175"/>
                  <a:gd name="T70" fmla="*/ 91 w 112"/>
                  <a:gd name="T71" fmla="*/ 88 h 175"/>
                  <a:gd name="T72" fmla="*/ 90 w 112"/>
                  <a:gd name="T73" fmla="*/ 49 h 175"/>
                  <a:gd name="T74" fmla="*/ 82 w 112"/>
                  <a:gd name="T75" fmla="*/ 32 h 175"/>
                  <a:gd name="T76" fmla="*/ 70 w 112"/>
                  <a:gd name="T77" fmla="*/ 19 h 175"/>
                  <a:gd name="T78" fmla="*/ 56 w 112"/>
                  <a:gd name="T79" fmla="*/ 17 h 175"/>
                  <a:gd name="T80" fmla="*/ 43 w 112"/>
                  <a:gd name="T81" fmla="*/ 19 h 175"/>
                  <a:gd name="T82" fmla="*/ 34 w 112"/>
                  <a:gd name="T83" fmla="*/ 30 h 175"/>
                  <a:gd name="T84" fmla="*/ 24 w 112"/>
                  <a:gd name="T85" fmla="*/ 49 h 175"/>
                  <a:gd name="T86" fmla="*/ 22 w 112"/>
                  <a:gd name="T87" fmla="*/ 8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2" h="175">
                    <a:moveTo>
                      <a:pt x="0" y="88"/>
                    </a:moveTo>
                    <a:lnTo>
                      <a:pt x="2" y="59"/>
                    </a:lnTo>
                    <a:lnTo>
                      <a:pt x="6" y="38"/>
                    </a:lnTo>
                    <a:lnTo>
                      <a:pt x="14" y="22"/>
                    </a:lnTo>
                    <a:lnTo>
                      <a:pt x="26" y="9"/>
                    </a:lnTo>
                    <a:lnTo>
                      <a:pt x="38" y="1"/>
                    </a:lnTo>
                    <a:lnTo>
                      <a:pt x="56" y="0"/>
                    </a:lnTo>
                    <a:lnTo>
                      <a:pt x="70" y="1"/>
                    </a:lnTo>
                    <a:lnTo>
                      <a:pt x="80" y="6"/>
                    </a:lnTo>
                    <a:lnTo>
                      <a:pt x="91" y="12"/>
                    </a:lnTo>
                    <a:lnTo>
                      <a:pt x="98" y="22"/>
                    </a:lnTo>
                    <a:lnTo>
                      <a:pt x="104" y="33"/>
                    </a:lnTo>
                    <a:lnTo>
                      <a:pt x="109" y="48"/>
                    </a:lnTo>
                    <a:lnTo>
                      <a:pt x="112" y="64"/>
                    </a:lnTo>
                    <a:lnTo>
                      <a:pt x="112" y="88"/>
                    </a:lnTo>
                    <a:lnTo>
                      <a:pt x="112" y="116"/>
                    </a:lnTo>
                    <a:lnTo>
                      <a:pt x="106" y="135"/>
                    </a:lnTo>
                    <a:lnTo>
                      <a:pt x="99" y="153"/>
                    </a:lnTo>
                    <a:lnTo>
                      <a:pt x="88" y="164"/>
                    </a:lnTo>
                    <a:lnTo>
                      <a:pt x="74" y="174"/>
                    </a:lnTo>
                    <a:lnTo>
                      <a:pt x="56" y="175"/>
                    </a:lnTo>
                    <a:lnTo>
                      <a:pt x="45" y="174"/>
                    </a:lnTo>
                    <a:lnTo>
                      <a:pt x="26" y="166"/>
                    </a:lnTo>
                    <a:lnTo>
                      <a:pt x="18" y="158"/>
                    </a:lnTo>
                    <a:lnTo>
                      <a:pt x="10" y="145"/>
                    </a:lnTo>
                    <a:lnTo>
                      <a:pt x="2" y="110"/>
                    </a:lnTo>
                    <a:lnTo>
                      <a:pt x="0" y="88"/>
                    </a:lnTo>
                    <a:close/>
                    <a:moveTo>
                      <a:pt x="22" y="88"/>
                    </a:moveTo>
                    <a:lnTo>
                      <a:pt x="24" y="124"/>
                    </a:lnTo>
                    <a:lnTo>
                      <a:pt x="32" y="143"/>
                    </a:lnTo>
                    <a:lnTo>
                      <a:pt x="43" y="155"/>
                    </a:lnTo>
                    <a:lnTo>
                      <a:pt x="56" y="158"/>
                    </a:lnTo>
                    <a:lnTo>
                      <a:pt x="70" y="155"/>
                    </a:lnTo>
                    <a:lnTo>
                      <a:pt x="82" y="143"/>
                    </a:lnTo>
                    <a:lnTo>
                      <a:pt x="90" y="124"/>
                    </a:lnTo>
                    <a:lnTo>
                      <a:pt x="91" y="88"/>
                    </a:lnTo>
                    <a:lnTo>
                      <a:pt x="90" y="49"/>
                    </a:lnTo>
                    <a:lnTo>
                      <a:pt x="82" y="32"/>
                    </a:lnTo>
                    <a:lnTo>
                      <a:pt x="70" y="19"/>
                    </a:lnTo>
                    <a:lnTo>
                      <a:pt x="56" y="17"/>
                    </a:lnTo>
                    <a:lnTo>
                      <a:pt x="43" y="19"/>
                    </a:lnTo>
                    <a:lnTo>
                      <a:pt x="34" y="30"/>
                    </a:lnTo>
                    <a:lnTo>
                      <a:pt x="24" y="49"/>
                    </a:lnTo>
                    <a:lnTo>
                      <a:pt x="22" y="88"/>
                    </a:lnTo>
                    <a:close/>
                  </a:path>
                </a:pathLst>
              </a:custGeom>
              <a:solidFill>
                <a:srgbClr val="D95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154"/>
              <p:cNvSpPr>
                <a:spLocks noEditPoints="1"/>
              </p:cNvSpPr>
              <p:nvPr/>
            </p:nvSpPr>
            <p:spPr bwMode="auto">
              <a:xfrm>
                <a:off x="6089777" y="2422586"/>
                <a:ext cx="113027" cy="128890"/>
              </a:xfrm>
              <a:custGeom>
                <a:avLst/>
                <a:gdLst>
                  <a:gd name="T0" fmla="*/ 91 w 113"/>
                  <a:gd name="T1" fmla="*/ 88 h 131"/>
                  <a:gd name="T2" fmla="*/ 113 w 113"/>
                  <a:gd name="T3" fmla="*/ 91 h 131"/>
                  <a:gd name="T4" fmla="*/ 107 w 113"/>
                  <a:gd name="T5" fmla="*/ 109 h 131"/>
                  <a:gd name="T6" fmla="*/ 94 w 113"/>
                  <a:gd name="T7" fmla="*/ 120 h 131"/>
                  <a:gd name="T8" fmla="*/ 78 w 113"/>
                  <a:gd name="T9" fmla="*/ 130 h 131"/>
                  <a:gd name="T10" fmla="*/ 59 w 113"/>
                  <a:gd name="T11" fmla="*/ 131 h 131"/>
                  <a:gd name="T12" fmla="*/ 45 w 113"/>
                  <a:gd name="T13" fmla="*/ 130 h 131"/>
                  <a:gd name="T14" fmla="*/ 24 w 113"/>
                  <a:gd name="T15" fmla="*/ 122 h 131"/>
                  <a:gd name="T16" fmla="*/ 16 w 113"/>
                  <a:gd name="T17" fmla="*/ 114 h 131"/>
                  <a:gd name="T18" fmla="*/ 8 w 113"/>
                  <a:gd name="T19" fmla="*/ 106 h 131"/>
                  <a:gd name="T20" fmla="*/ 0 w 113"/>
                  <a:gd name="T21" fmla="*/ 82 h 131"/>
                  <a:gd name="T22" fmla="*/ 0 w 113"/>
                  <a:gd name="T23" fmla="*/ 68 h 131"/>
                  <a:gd name="T24" fmla="*/ 0 w 113"/>
                  <a:gd name="T25" fmla="*/ 52 h 131"/>
                  <a:gd name="T26" fmla="*/ 8 w 113"/>
                  <a:gd name="T27" fmla="*/ 28 h 131"/>
                  <a:gd name="T28" fmla="*/ 16 w 113"/>
                  <a:gd name="T29" fmla="*/ 18 h 131"/>
                  <a:gd name="T30" fmla="*/ 24 w 113"/>
                  <a:gd name="T31" fmla="*/ 10 h 131"/>
                  <a:gd name="T32" fmla="*/ 45 w 113"/>
                  <a:gd name="T33" fmla="*/ 2 h 131"/>
                  <a:gd name="T34" fmla="*/ 57 w 113"/>
                  <a:gd name="T35" fmla="*/ 0 h 131"/>
                  <a:gd name="T36" fmla="*/ 69 w 113"/>
                  <a:gd name="T37" fmla="*/ 2 h 131"/>
                  <a:gd name="T38" fmla="*/ 89 w 113"/>
                  <a:gd name="T39" fmla="*/ 10 h 131"/>
                  <a:gd name="T40" fmla="*/ 97 w 113"/>
                  <a:gd name="T41" fmla="*/ 18 h 131"/>
                  <a:gd name="T42" fmla="*/ 105 w 113"/>
                  <a:gd name="T43" fmla="*/ 28 h 131"/>
                  <a:gd name="T44" fmla="*/ 113 w 113"/>
                  <a:gd name="T45" fmla="*/ 52 h 131"/>
                  <a:gd name="T46" fmla="*/ 113 w 113"/>
                  <a:gd name="T47" fmla="*/ 66 h 131"/>
                  <a:gd name="T48" fmla="*/ 113 w 113"/>
                  <a:gd name="T49" fmla="*/ 68 h 131"/>
                  <a:gd name="T50" fmla="*/ 113 w 113"/>
                  <a:gd name="T51" fmla="*/ 71 h 131"/>
                  <a:gd name="T52" fmla="*/ 21 w 113"/>
                  <a:gd name="T53" fmla="*/ 71 h 131"/>
                  <a:gd name="T54" fmla="*/ 24 w 113"/>
                  <a:gd name="T55" fmla="*/ 90 h 131"/>
                  <a:gd name="T56" fmla="*/ 32 w 113"/>
                  <a:gd name="T57" fmla="*/ 103 h 131"/>
                  <a:gd name="T58" fmla="*/ 45 w 113"/>
                  <a:gd name="T59" fmla="*/ 112 h 131"/>
                  <a:gd name="T60" fmla="*/ 59 w 113"/>
                  <a:gd name="T61" fmla="*/ 114 h 131"/>
                  <a:gd name="T62" fmla="*/ 70 w 113"/>
                  <a:gd name="T63" fmla="*/ 112 h 131"/>
                  <a:gd name="T64" fmla="*/ 78 w 113"/>
                  <a:gd name="T65" fmla="*/ 107 h 131"/>
                  <a:gd name="T66" fmla="*/ 86 w 113"/>
                  <a:gd name="T67" fmla="*/ 99 h 131"/>
                  <a:gd name="T68" fmla="*/ 91 w 113"/>
                  <a:gd name="T69" fmla="*/ 88 h 131"/>
                  <a:gd name="T70" fmla="*/ 22 w 113"/>
                  <a:gd name="T71" fmla="*/ 55 h 131"/>
                  <a:gd name="T72" fmla="*/ 91 w 113"/>
                  <a:gd name="T73" fmla="*/ 55 h 131"/>
                  <a:gd name="T74" fmla="*/ 89 w 113"/>
                  <a:gd name="T75" fmla="*/ 40 h 131"/>
                  <a:gd name="T76" fmla="*/ 83 w 113"/>
                  <a:gd name="T77" fmla="*/ 31 h 131"/>
                  <a:gd name="T78" fmla="*/ 72 w 113"/>
                  <a:gd name="T79" fmla="*/ 20 h 131"/>
                  <a:gd name="T80" fmla="*/ 57 w 113"/>
                  <a:gd name="T81" fmla="*/ 18 h 131"/>
                  <a:gd name="T82" fmla="*/ 43 w 113"/>
                  <a:gd name="T83" fmla="*/ 20 h 131"/>
                  <a:gd name="T84" fmla="*/ 33 w 113"/>
                  <a:gd name="T85" fmla="*/ 28 h 131"/>
                  <a:gd name="T86" fmla="*/ 25 w 113"/>
                  <a:gd name="T87" fmla="*/ 39 h 131"/>
                  <a:gd name="T88" fmla="*/ 22 w 113"/>
                  <a:gd name="T89" fmla="*/ 55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3" h="131">
                    <a:moveTo>
                      <a:pt x="91" y="88"/>
                    </a:moveTo>
                    <a:lnTo>
                      <a:pt x="113" y="91"/>
                    </a:lnTo>
                    <a:lnTo>
                      <a:pt x="107" y="109"/>
                    </a:lnTo>
                    <a:lnTo>
                      <a:pt x="94" y="120"/>
                    </a:lnTo>
                    <a:lnTo>
                      <a:pt x="78" y="130"/>
                    </a:lnTo>
                    <a:lnTo>
                      <a:pt x="59" y="131"/>
                    </a:lnTo>
                    <a:lnTo>
                      <a:pt x="45" y="130"/>
                    </a:lnTo>
                    <a:lnTo>
                      <a:pt x="24" y="122"/>
                    </a:lnTo>
                    <a:lnTo>
                      <a:pt x="16" y="114"/>
                    </a:lnTo>
                    <a:lnTo>
                      <a:pt x="8" y="106"/>
                    </a:lnTo>
                    <a:lnTo>
                      <a:pt x="0" y="82"/>
                    </a:lnTo>
                    <a:lnTo>
                      <a:pt x="0" y="68"/>
                    </a:lnTo>
                    <a:lnTo>
                      <a:pt x="0" y="52"/>
                    </a:lnTo>
                    <a:lnTo>
                      <a:pt x="8" y="28"/>
                    </a:lnTo>
                    <a:lnTo>
                      <a:pt x="16" y="18"/>
                    </a:lnTo>
                    <a:lnTo>
                      <a:pt x="24" y="10"/>
                    </a:lnTo>
                    <a:lnTo>
                      <a:pt x="45" y="2"/>
                    </a:lnTo>
                    <a:lnTo>
                      <a:pt x="57" y="0"/>
                    </a:lnTo>
                    <a:lnTo>
                      <a:pt x="69" y="2"/>
                    </a:lnTo>
                    <a:lnTo>
                      <a:pt x="89" y="10"/>
                    </a:lnTo>
                    <a:lnTo>
                      <a:pt x="97" y="18"/>
                    </a:lnTo>
                    <a:lnTo>
                      <a:pt x="105" y="28"/>
                    </a:lnTo>
                    <a:lnTo>
                      <a:pt x="113" y="52"/>
                    </a:lnTo>
                    <a:lnTo>
                      <a:pt x="113" y="66"/>
                    </a:lnTo>
                    <a:lnTo>
                      <a:pt x="113" y="68"/>
                    </a:lnTo>
                    <a:lnTo>
                      <a:pt x="113" y="71"/>
                    </a:lnTo>
                    <a:lnTo>
                      <a:pt x="21" y="71"/>
                    </a:lnTo>
                    <a:lnTo>
                      <a:pt x="24" y="90"/>
                    </a:lnTo>
                    <a:lnTo>
                      <a:pt x="32" y="103"/>
                    </a:lnTo>
                    <a:lnTo>
                      <a:pt x="45" y="112"/>
                    </a:lnTo>
                    <a:lnTo>
                      <a:pt x="59" y="114"/>
                    </a:lnTo>
                    <a:lnTo>
                      <a:pt x="70" y="112"/>
                    </a:lnTo>
                    <a:lnTo>
                      <a:pt x="78" y="107"/>
                    </a:lnTo>
                    <a:lnTo>
                      <a:pt x="86" y="99"/>
                    </a:lnTo>
                    <a:lnTo>
                      <a:pt x="91" y="88"/>
                    </a:lnTo>
                    <a:close/>
                    <a:moveTo>
                      <a:pt x="22" y="55"/>
                    </a:moveTo>
                    <a:lnTo>
                      <a:pt x="91" y="55"/>
                    </a:lnTo>
                    <a:lnTo>
                      <a:pt x="89" y="40"/>
                    </a:lnTo>
                    <a:lnTo>
                      <a:pt x="83" y="31"/>
                    </a:lnTo>
                    <a:lnTo>
                      <a:pt x="72" y="20"/>
                    </a:lnTo>
                    <a:lnTo>
                      <a:pt x="57" y="18"/>
                    </a:lnTo>
                    <a:lnTo>
                      <a:pt x="43" y="20"/>
                    </a:lnTo>
                    <a:lnTo>
                      <a:pt x="33" y="28"/>
                    </a:lnTo>
                    <a:lnTo>
                      <a:pt x="25" y="39"/>
                    </a:lnTo>
                    <a:lnTo>
                      <a:pt x="22" y="55"/>
                    </a:lnTo>
                    <a:close/>
                  </a:path>
                </a:pathLst>
              </a:custGeom>
              <a:solidFill>
                <a:srgbClr val="D95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155"/>
              <p:cNvSpPr>
                <a:spLocks/>
              </p:cNvSpPr>
              <p:nvPr/>
            </p:nvSpPr>
            <p:spPr bwMode="auto">
              <a:xfrm>
                <a:off x="6212718" y="2378962"/>
                <a:ext cx="156651" cy="170531"/>
              </a:xfrm>
              <a:custGeom>
                <a:avLst/>
                <a:gdLst>
                  <a:gd name="T0" fmla="*/ 67 w 156"/>
                  <a:gd name="T1" fmla="*/ 171 h 171"/>
                  <a:gd name="T2" fmla="*/ 0 w 156"/>
                  <a:gd name="T3" fmla="*/ 0 h 171"/>
                  <a:gd name="T4" fmla="*/ 24 w 156"/>
                  <a:gd name="T5" fmla="*/ 0 h 171"/>
                  <a:gd name="T6" fmla="*/ 68 w 156"/>
                  <a:gd name="T7" fmla="*/ 125 h 171"/>
                  <a:gd name="T8" fmla="*/ 75 w 156"/>
                  <a:gd name="T9" fmla="*/ 139 h 171"/>
                  <a:gd name="T10" fmla="*/ 78 w 156"/>
                  <a:gd name="T11" fmla="*/ 152 h 171"/>
                  <a:gd name="T12" fmla="*/ 83 w 156"/>
                  <a:gd name="T13" fmla="*/ 138 h 171"/>
                  <a:gd name="T14" fmla="*/ 87 w 156"/>
                  <a:gd name="T15" fmla="*/ 125 h 171"/>
                  <a:gd name="T16" fmla="*/ 134 w 156"/>
                  <a:gd name="T17" fmla="*/ 0 h 171"/>
                  <a:gd name="T18" fmla="*/ 156 w 156"/>
                  <a:gd name="T19" fmla="*/ 0 h 171"/>
                  <a:gd name="T20" fmla="*/ 89 w 156"/>
                  <a:gd name="T21" fmla="*/ 171 h 171"/>
                  <a:gd name="T22" fmla="*/ 67 w 156"/>
                  <a:gd name="T2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171">
                    <a:moveTo>
                      <a:pt x="67" y="171"/>
                    </a:moveTo>
                    <a:lnTo>
                      <a:pt x="0" y="0"/>
                    </a:lnTo>
                    <a:lnTo>
                      <a:pt x="24" y="0"/>
                    </a:lnTo>
                    <a:lnTo>
                      <a:pt x="68" y="125"/>
                    </a:lnTo>
                    <a:lnTo>
                      <a:pt x="75" y="139"/>
                    </a:lnTo>
                    <a:lnTo>
                      <a:pt x="78" y="152"/>
                    </a:lnTo>
                    <a:lnTo>
                      <a:pt x="83" y="138"/>
                    </a:lnTo>
                    <a:lnTo>
                      <a:pt x="87" y="125"/>
                    </a:lnTo>
                    <a:lnTo>
                      <a:pt x="134" y="0"/>
                    </a:lnTo>
                    <a:lnTo>
                      <a:pt x="156" y="0"/>
                    </a:lnTo>
                    <a:lnTo>
                      <a:pt x="89" y="171"/>
                    </a:lnTo>
                    <a:lnTo>
                      <a:pt x="67" y="171"/>
                    </a:lnTo>
                    <a:close/>
                  </a:path>
                </a:pathLst>
              </a:custGeom>
              <a:solidFill>
                <a:srgbClr val="D9531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29" name="Group 128"/>
          <p:cNvGrpSpPr/>
          <p:nvPr/>
        </p:nvGrpSpPr>
        <p:grpSpPr>
          <a:xfrm>
            <a:off x="1386026" y="2528367"/>
            <a:ext cx="6412776" cy="2300192"/>
            <a:chOff x="1370418" y="3108678"/>
            <a:chExt cx="6412776" cy="2300192"/>
          </a:xfrm>
        </p:grpSpPr>
        <p:sp>
          <p:nvSpPr>
            <p:cNvPr id="130" name="Freeform 119"/>
            <p:cNvSpPr>
              <a:spLocks/>
            </p:cNvSpPr>
            <p:nvPr/>
          </p:nvSpPr>
          <p:spPr bwMode="auto">
            <a:xfrm>
              <a:off x="1370418" y="3108678"/>
              <a:ext cx="6412776" cy="2300192"/>
            </a:xfrm>
            <a:custGeom>
              <a:avLst/>
              <a:gdLst>
                <a:gd name="T0" fmla="*/ 63 w 6470"/>
                <a:gd name="T1" fmla="*/ 2319 h 2319"/>
                <a:gd name="T2" fmla="*/ 170 w 6470"/>
                <a:gd name="T3" fmla="*/ 2319 h 2319"/>
                <a:gd name="T4" fmla="*/ 279 w 6470"/>
                <a:gd name="T5" fmla="*/ 2319 h 2319"/>
                <a:gd name="T6" fmla="*/ 386 w 6470"/>
                <a:gd name="T7" fmla="*/ 2319 h 2319"/>
                <a:gd name="T8" fmla="*/ 493 w 6470"/>
                <a:gd name="T9" fmla="*/ 2319 h 2319"/>
                <a:gd name="T10" fmla="*/ 601 w 6470"/>
                <a:gd name="T11" fmla="*/ 2319 h 2319"/>
                <a:gd name="T12" fmla="*/ 709 w 6470"/>
                <a:gd name="T13" fmla="*/ 2319 h 2319"/>
                <a:gd name="T14" fmla="*/ 817 w 6470"/>
                <a:gd name="T15" fmla="*/ 2319 h 2319"/>
                <a:gd name="T16" fmla="*/ 924 w 6470"/>
                <a:gd name="T17" fmla="*/ 2319 h 2319"/>
                <a:gd name="T18" fmla="*/ 1033 w 6470"/>
                <a:gd name="T19" fmla="*/ 2319 h 2319"/>
                <a:gd name="T20" fmla="*/ 1140 w 6470"/>
                <a:gd name="T21" fmla="*/ 2319 h 2319"/>
                <a:gd name="T22" fmla="*/ 1247 w 6470"/>
                <a:gd name="T23" fmla="*/ 2319 h 2319"/>
                <a:gd name="T24" fmla="*/ 1356 w 6470"/>
                <a:gd name="T25" fmla="*/ 2317 h 2319"/>
                <a:gd name="T26" fmla="*/ 1463 w 6470"/>
                <a:gd name="T27" fmla="*/ 2316 h 2319"/>
                <a:gd name="T28" fmla="*/ 1572 w 6470"/>
                <a:gd name="T29" fmla="*/ 2312 h 2319"/>
                <a:gd name="T30" fmla="*/ 1679 w 6470"/>
                <a:gd name="T31" fmla="*/ 2304 h 2319"/>
                <a:gd name="T32" fmla="*/ 1788 w 6470"/>
                <a:gd name="T33" fmla="*/ 2292 h 2319"/>
                <a:gd name="T34" fmla="*/ 1895 w 6470"/>
                <a:gd name="T35" fmla="*/ 2269 h 2319"/>
                <a:gd name="T36" fmla="*/ 2003 w 6470"/>
                <a:gd name="T37" fmla="*/ 2239 h 2319"/>
                <a:gd name="T38" fmla="*/ 2110 w 6470"/>
                <a:gd name="T39" fmla="*/ 2196 h 2319"/>
                <a:gd name="T40" fmla="*/ 2218 w 6470"/>
                <a:gd name="T41" fmla="*/ 2145 h 2319"/>
                <a:gd name="T42" fmla="*/ 2326 w 6470"/>
                <a:gd name="T43" fmla="*/ 2085 h 2319"/>
                <a:gd name="T44" fmla="*/ 2433 w 6470"/>
                <a:gd name="T45" fmla="*/ 2020 h 2319"/>
                <a:gd name="T46" fmla="*/ 2542 w 6470"/>
                <a:gd name="T47" fmla="*/ 1950 h 2319"/>
                <a:gd name="T48" fmla="*/ 2649 w 6470"/>
                <a:gd name="T49" fmla="*/ 1878 h 2319"/>
                <a:gd name="T50" fmla="*/ 2758 w 6470"/>
                <a:gd name="T51" fmla="*/ 1804 h 2319"/>
                <a:gd name="T52" fmla="*/ 2865 w 6470"/>
                <a:gd name="T53" fmla="*/ 1729 h 2319"/>
                <a:gd name="T54" fmla="*/ 2974 w 6470"/>
                <a:gd name="T55" fmla="*/ 1656 h 2319"/>
                <a:gd name="T56" fmla="*/ 3081 w 6470"/>
                <a:gd name="T57" fmla="*/ 1580 h 2319"/>
                <a:gd name="T58" fmla="*/ 3188 w 6470"/>
                <a:gd name="T59" fmla="*/ 1509 h 2319"/>
                <a:gd name="T60" fmla="*/ 3297 w 6470"/>
                <a:gd name="T61" fmla="*/ 1437 h 2319"/>
                <a:gd name="T62" fmla="*/ 3404 w 6470"/>
                <a:gd name="T63" fmla="*/ 1366 h 2319"/>
                <a:gd name="T64" fmla="*/ 3512 w 6470"/>
                <a:gd name="T65" fmla="*/ 1299 h 2319"/>
                <a:gd name="T66" fmla="*/ 3620 w 6470"/>
                <a:gd name="T67" fmla="*/ 1232 h 2319"/>
                <a:gd name="T68" fmla="*/ 3728 w 6470"/>
                <a:gd name="T69" fmla="*/ 1167 h 2319"/>
                <a:gd name="T70" fmla="*/ 3835 w 6470"/>
                <a:gd name="T71" fmla="*/ 1103 h 2319"/>
                <a:gd name="T72" fmla="*/ 3944 w 6470"/>
                <a:gd name="T73" fmla="*/ 1042 h 2319"/>
                <a:gd name="T74" fmla="*/ 4051 w 6470"/>
                <a:gd name="T75" fmla="*/ 981 h 2319"/>
                <a:gd name="T76" fmla="*/ 4158 w 6470"/>
                <a:gd name="T77" fmla="*/ 924 h 2319"/>
                <a:gd name="T78" fmla="*/ 4267 w 6470"/>
                <a:gd name="T79" fmla="*/ 866 h 2319"/>
                <a:gd name="T80" fmla="*/ 4374 w 6470"/>
                <a:gd name="T81" fmla="*/ 812 h 2319"/>
                <a:gd name="T82" fmla="*/ 4483 w 6470"/>
                <a:gd name="T83" fmla="*/ 759 h 2319"/>
                <a:gd name="T84" fmla="*/ 4590 w 6470"/>
                <a:gd name="T85" fmla="*/ 706 h 2319"/>
                <a:gd name="T86" fmla="*/ 4699 w 6470"/>
                <a:gd name="T87" fmla="*/ 657 h 2319"/>
                <a:gd name="T88" fmla="*/ 4806 w 6470"/>
                <a:gd name="T89" fmla="*/ 607 h 2319"/>
                <a:gd name="T90" fmla="*/ 4914 w 6470"/>
                <a:gd name="T91" fmla="*/ 559 h 2319"/>
                <a:gd name="T92" fmla="*/ 5021 w 6470"/>
                <a:gd name="T93" fmla="*/ 513 h 2319"/>
                <a:gd name="T94" fmla="*/ 5129 w 6470"/>
                <a:gd name="T95" fmla="*/ 468 h 2319"/>
                <a:gd name="T96" fmla="*/ 5237 w 6470"/>
                <a:gd name="T97" fmla="*/ 425 h 2319"/>
                <a:gd name="T98" fmla="*/ 5344 w 6470"/>
                <a:gd name="T99" fmla="*/ 382 h 2319"/>
                <a:gd name="T100" fmla="*/ 5453 w 6470"/>
                <a:gd name="T101" fmla="*/ 340 h 2319"/>
                <a:gd name="T102" fmla="*/ 5560 w 6470"/>
                <a:gd name="T103" fmla="*/ 300 h 2319"/>
                <a:gd name="T104" fmla="*/ 5669 w 6470"/>
                <a:gd name="T105" fmla="*/ 260 h 2319"/>
                <a:gd name="T106" fmla="*/ 5776 w 6470"/>
                <a:gd name="T107" fmla="*/ 222 h 2319"/>
                <a:gd name="T108" fmla="*/ 5885 w 6470"/>
                <a:gd name="T109" fmla="*/ 185 h 2319"/>
                <a:gd name="T110" fmla="*/ 5992 w 6470"/>
                <a:gd name="T111" fmla="*/ 150 h 2319"/>
                <a:gd name="T112" fmla="*/ 6099 w 6470"/>
                <a:gd name="T113" fmla="*/ 115 h 2319"/>
                <a:gd name="T114" fmla="*/ 6208 w 6470"/>
                <a:gd name="T115" fmla="*/ 80 h 2319"/>
                <a:gd name="T116" fmla="*/ 6315 w 6470"/>
                <a:gd name="T117" fmla="*/ 46 h 2319"/>
                <a:gd name="T118" fmla="*/ 6423 w 6470"/>
                <a:gd name="T119" fmla="*/ 14 h 2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0" h="2319">
                  <a:moveTo>
                    <a:pt x="0" y="2319"/>
                  </a:moveTo>
                  <a:lnTo>
                    <a:pt x="26" y="2319"/>
                  </a:lnTo>
                  <a:lnTo>
                    <a:pt x="63" y="2319"/>
                  </a:lnTo>
                  <a:lnTo>
                    <a:pt x="98" y="2319"/>
                  </a:lnTo>
                  <a:lnTo>
                    <a:pt x="135" y="2319"/>
                  </a:lnTo>
                  <a:lnTo>
                    <a:pt x="170" y="2319"/>
                  </a:lnTo>
                  <a:lnTo>
                    <a:pt x="207" y="2319"/>
                  </a:lnTo>
                  <a:lnTo>
                    <a:pt x="242" y="2319"/>
                  </a:lnTo>
                  <a:lnTo>
                    <a:pt x="279" y="2319"/>
                  </a:lnTo>
                  <a:lnTo>
                    <a:pt x="314" y="2319"/>
                  </a:lnTo>
                  <a:lnTo>
                    <a:pt x="349" y="2319"/>
                  </a:lnTo>
                  <a:lnTo>
                    <a:pt x="386" y="2319"/>
                  </a:lnTo>
                  <a:lnTo>
                    <a:pt x="421" y="2319"/>
                  </a:lnTo>
                  <a:lnTo>
                    <a:pt x="458" y="2319"/>
                  </a:lnTo>
                  <a:lnTo>
                    <a:pt x="493" y="2319"/>
                  </a:lnTo>
                  <a:lnTo>
                    <a:pt x="530" y="2319"/>
                  </a:lnTo>
                  <a:lnTo>
                    <a:pt x="565" y="2319"/>
                  </a:lnTo>
                  <a:lnTo>
                    <a:pt x="601" y="2319"/>
                  </a:lnTo>
                  <a:lnTo>
                    <a:pt x="637" y="2319"/>
                  </a:lnTo>
                  <a:lnTo>
                    <a:pt x="673" y="2319"/>
                  </a:lnTo>
                  <a:lnTo>
                    <a:pt x="709" y="2319"/>
                  </a:lnTo>
                  <a:lnTo>
                    <a:pt x="745" y="2319"/>
                  </a:lnTo>
                  <a:lnTo>
                    <a:pt x="781" y="2319"/>
                  </a:lnTo>
                  <a:lnTo>
                    <a:pt x="817" y="2319"/>
                  </a:lnTo>
                  <a:lnTo>
                    <a:pt x="852" y="2319"/>
                  </a:lnTo>
                  <a:lnTo>
                    <a:pt x="889" y="2319"/>
                  </a:lnTo>
                  <a:lnTo>
                    <a:pt x="924" y="2319"/>
                  </a:lnTo>
                  <a:lnTo>
                    <a:pt x="961" y="2319"/>
                  </a:lnTo>
                  <a:lnTo>
                    <a:pt x="996" y="2319"/>
                  </a:lnTo>
                  <a:lnTo>
                    <a:pt x="1033" y="2319"/>
                  </a:lnTo>
                  <a:lnTo>
                    <a:pt x="1068" y="2319"/>
                  </a:lnTo>
                  <a:lnTo>
                    <a:pt x="1105" y="2319"/>
                  </a:lnTo>
                  <a:lnTo>
                    <a:pt x="1140" y="2319"/>
                  </a:lnTo>
                  <a:lnTo>
                    <a:pt x="1177" y="2319"/>
                  </a:lnTo>
                  <a:lnTo>
                    <a:pt x="1212" y="2319"/>
                  </a:lnTo>
                  <a:lnTo>
                    <a:pt x="1247" y="2319"/>
                  </a:lnTo>
                  <a:lnTo>
                    <a:pt x="1284" y="2319"/>
                  </a:lnTo>
                  <a:lnTo>
                    <a:pt x="1319" y="2317"/>
                  </a:lnTo>
                  <a:lnTo>
                    <a:pt x="1356" y="2317"/>
                  </a:lnTo>
                  <a:lnTo>
                    <a:pt x="1391" y="2317"/>
                  </a:lnTo>
                  <a:lnTo>
                    <a:pt x="1428" y="2317"/>
                  </a:lnTo>
                  <a:lnTo>
                    <a:pt x="1463" y="2316"/>
                  </a:lnTo>
                  <a:lnTo>
                    <a:pt x="1500" y="2316"/>
                  </a:lnTo>
                  <a:lnTo>
                    <a:pt x="1535" y="2314"/>
                  </a:lnTo>
                  <a:lnTo>
                    <a:pt x="1572" y="2312"/>
                  </a:lnTo>
                  <a:lnTo>
                    <a:pt x="1607" y="2311"/>
                  </a:lnTo>
                  <a:lnTo>
                    <a:pt x="1644" y="2308"/>
                  </a:lnTo>
                  <a:lnTo>
                    <a:pt x="1679" y="2304"/>
                  </a:lnTo>
                  <a:lnTo>
                    <a:pt x="1716" y="2301"/>
                  </a:lnTo>
                  <a:lnTo>
                    <a:pt x="1751" y="2296"/>
                  </a:lnTo>
                  <a:lnTo>
                    <a:pt x="1788" y="2292"/>
                  </a:lnTo>
                  <a:lnTo>
                    <a:pt x="1823" y="2285"/>
                  </a:lnTo>
                  <a:lnTo>
                    <a:pt x="1860" y="2277"/>
                  </a:lnTo>
                  <a:lnTo>
                    <a:pt x="1895" y="2269"/>
                  </a:lnTo>
                  <a:lnTo>
                    <a:pt x="1931" y="2260"/>
                  </a:lnTo>
                  <a:lnTo>
                    <a:pt x="1967" y="2250"/>
                  </a:lnTo>
                  <a:lnTo>
                    <a:pt x="2003" y="2239"/>
                  </a:lnTo>
                  <a:lnTo>
                    <a:pt x="2039" y="2224"/>
                  </a:lnTo>
                  <a:lnTo>
                    <a:pt x="2075" y="2212"/>
                  </a:lnTo>
                  <a:lnTo>
                    <a:pt x="2110" y="2196"/>
                  </a:lnTo>
                  <a:lnTo>
                    <a:pt x="2147" y="2180"/>
                  </a:lnTo>
                  <a:lnTo>
                    <a:pt x="2182" y="2162"/>
                  </a:lnTo>
                  <a:lnTo>
                    <a:pt x="2218" y="2145"/>
                  </a:lnTo>
                  <a:lnTo>
                    <a:pt x="2254" y="2125"/>
                  </a:lnTo>
                  <a:lnTo>
                    <a:pt x="2290" y="2106"/>
                  </a:lnTo>
                  <a:lnTo>
                    <a:pt x="2326" y="2085"/>
                  </a:lnTo>
                  <a:lnTo>
                    <a:pt x="2361" y="2065"/>
                  </a:lnTo>
                  <a:lnTo>
                    <a:pt x="2398" y="2042"/>
                  </a:lnTo>
                  <a:lnTo>
                    <a:pt x="2433" y="2020"/>
                  </a:lnTo>
                  <a:lnTo>
                    <a:pt x="2470" y="1998"/>
                  </a:lnTo>
                  <a:lnTo>
                    <a:pt x="2505" y="1974"/>
                  </a:lnTo>
                  <a:lnTo>
                    <a:pt x="2542" y="1950"/>
                  </a:lnTo>
                  <a:lnTo>
                    <a:pt x="2577" y="1926"/>
                  </a:lnTo>
                  <a:lnTo>
                    <a:pt x="2614" y="1902"/>
                  </a:lnTo>
                  <a:lnTo>
                    <a:pt x="2649" y="1878"/>
                  </a:lnTo>
                  <a:lnTo>
                    <a:pt x="2686" y="1854"/>
                  </a:lnTo>
                  <a:lnTo>
                    <a:pt x="2721" y="1828"/>
                  </a:lnTo>
                  <a:lnTo>
                    <a:pt x="2758" y="1804"/>
                  </a:lnTo>
                  <a:lnTo>
                    <a:pt x="2793" y="1779"/>
                  </a:lnTo>
                  <a:lnTo>
                    <a:pt x="2830" y="1755"/>
                  </a:lnTo>
                  <a:lnTo>
                    <a:pt x="2865" y="1729"/>
                  </a:lnTo>
                  <a:lnTo>
                    <a:pt x="2902" y="1705"/>
                  </a:lnTo>
                  <a:lnTo>
                    <a:pt x="2937" y="1680"/>
                  </a:lnTo>
                  <a:lnTo>
                    <a:pt x="2974" y="1656"/>
                  </a:lnTo>
                  <a:lnTo>
                    <a:pt x="3009" y="1630"/>
                  </a:lnTo>
                  <a:lnTo>
                    <a:pt x="3046" y="1606"/>
                  </a:lnTo>
                  <a:lnTo>
                    <a:pt x="3081" y="1580"/>
                  </a:lnTo>
                  <a:lnTo>
                    <a:pt x="3116" y="1556"/>
                  </a:lnTo>
                  <a:lnTo>
                    <a:pt x="3153" y="1532"/>
                  </a:lnTo>
                  <a:lnTo>
                    <a:pt x="3188" y="1509"/>
                  </a:lnTo>
                  <a:lnTo>
                    <a:pt x="3225" y="1485"/>
                  </a:lnTo>
                  <a:lnTo>
                    <a:pt x="3260" y="1461"/>
                  </a:lnTo>
                  <a:lnTo>
                    <a:pt x="3297" y="1437"/>
                  </a:lnTo>
                  <a:lnTo>
                    <a:pt x="3332" y="1413"/>
                  </a:lnTo>
                  <a:lnTo>
                    <a:pt x="3369" y="1390"/>
                  </a:lnTo>
                  <a:lnTo>
                    <a:pt x="3404" y="1366"/>
                  </a:lnTo>
                  <a:lnTo>
                    <a:pt x="3440" y="1344"/>
                  </a:lnTo>
                  <a:lnTo>
                    <a:pt x="3476" y="1322"/>
                  </a:lnTo>
                  <a:lnTo>
                    <a:pt x="3512" y="1299"/>
                  </a:lnTo>
                  <a:lnTo>
                    <a:pt x="3548" y="1275"/>
                  </a:lnTo>
                  <a:lnTo>
                    <a:pt x="3584" y="1254"/>
                  </a:lnTo>
                  <a:lnTo>
                    <a:pt x="3620" y="1232"/>
                  </a:lnTo>
                  <a:lnTo>
                    <a:pt x="3656" y="1210"/>
                  </a:lnTo>
                  <a:lnTo>
                    <a:pt x="3691" y="1187"/>
                  </a:lnTo>
                  <a:lnTo>
                    <a:pt x="3728" y="1167"/>
                  </a:lnTo>
                  <a:lnTo>
                    <a:pt x="3763" y="1146"/>
                  </a:lnTo>
                  <a:lnTo>
                    <a:pt x="3800" y="1125"/>
                  </a:lnTo>
                  <a:lnTo>
                    <a:pt x="3835" y="1103"/>
                  </a:lnTo>
                  <a:lnTo>
                    <a:pt x="3872" y="1082"/>
                  </a:lnTo>
                  <a:lnTo>
                    <a:pt x="3907" y="1063"/>
                  </a:lnTo>
                  <a:lnTo>
                    <a:pt x="3944" y="1042"/>
                  </a:lnTo>
                  <a:lnTo>
                    <a:pt x="3979" y="1021"/>
                  </a:lnTo>
                  <a:lnTo>
                    <a:pt x="4016" y="1002"/>
                  </a:lnTo>
                  <a:lnTo>
                    <a:pt x="4051" y="981"/>
                  </a:lnTo>
                  <a:lnTo>
                    <a:pt x="4086" y="962"/>
                  </a:lnTo>
                  <a:lnTo>
                    <a:pt x="4123" y="943"/>
                  </a:lnTo>
                  <a:lnTo>
                    <a:pt x="4158" y="924"/>
                  </a:lnTo>
                  <a:lnTo>
                    <a:pt x="4195" y="904"/>
                  </a:lnTo>
                  <a:lnTo>
                    <a:pt x="4230" y="885"/>
                  </a:lnTo>
                  <a:lnTo>
                    <a:pt x="4267" y="866"/>
                  </a:lnTo>
                  <a:lnTo>
                    <a:pt x="4302" y="849"/>
                  </a:lnTo>
                  <a:lnTo>
                    <a:pt x="4339" y="829"/>
                  </a:lnTo>
                  <a:lnTo>
                    <a:pt x="4374" y="812"/>
                  </a:lnTo>
                  <a:lnTo>
                    <a:pt x="4411" y="794"/>
                  </a:lnTo>
                  <a:lnTo>
                    <a:pt x="4446" y="777"/>
                  </a:lnTo>
                  <a:lnTo>
                    <a:pt x="4483" y="759"/>
                  </a:lnTo>
                  <a:lnTo>
                    <a:pt x="4518" y="741"/>
                  </a:lnTo>
                  <a:lnTo>
                    <a:pt x="4555" y="724"/>
                  </a:lnTo>
                  <a:lnTo>
                    <a:pt x="4590" y="706"/>
                  </a:lnTo>
                  <a:lnTo>
                    <a:pt x="4627" y="690"/>
                  </a:lnTo>
                  <a:lnTo>
                    <a:pt x="4662" y="673"/>
                  </a:lnTo>
                  <a:lnTo>
                    <a:pt x="4699" y="657"/>
                  </a:lnTo>
                  <a:lnTo>
                    <a:pt x="4734" y="639"/>
                  </a:lnTo>
                  <a:lnTo>
                    <a:pt x="4770" y="623"/>
                  </a:lnTo>
                  <a:lnTo>
                    <a:pt x="4806" y="607"/>
                  </a:lnTo>
                  <a:lnTo>
                    <a:pt x="4842" y="591"/>
                  </a:lnTo>
                  <a:lnTo>
                    <a:pt x="4878" y="575"/>
                  </a:lnTo>
                  <a:lnTo>
                    <a:pt x="4914" y="559"/>
                  </a:lnTo>
                  <a:lnTo>
                    <a:pt x="4950" y="543"/>
                  </a:lnTo>
                  <a:lnTo>
                    <a:pt x="4985" y="529"/>
                  </a:lnTo>
                  <a:lnTo>
                    <a:pt x="5021" y="513"/>
                  </a:lnTo>
                  <a:lnTo>
                    <a:pt x="5057" y="499"/>
                  </a:lnTo>
                  <a:lnTo>
                    <a:pt x="5093" y="483"/>
                  </a:lnTo>
                  <a:lnTo>
                    <a:pt x="5129" y="468"/>
                  </a:lnTo>
                  <a:lnTo>
                    <a:pt x="5165" y="454"/>
                  </a:lnTo>
                  <a:lnTo>
                    <a:pt x="5200" y="439"/>
                  </a:lnTo>
                  <a:lnTo>
                    <a:pt x="5237" y="425"/>
                  </a:lnTo>
                  <a:lnTo>
                    <a:pt x="5272" y="411"/>
                  </a:lnTo>
                  <a:lnTo>
                    <a:pt x="5309" y="396"/>
                  </a:lnTo>
                  <a:lnTo>
                    <a:pt x="5344" y="382"/>
                  </a:lnTo>
                  <a:lnTo>
                    <a:pt x="5381" y="368"/>
                  </a:lnTo>
                  <a:lnTo>
                    <a:pt x="5416" y="355"/>
                  </a:lnTo>
                  <a:lnTo>
                    <a:pt x="5453" y="340"/>
                  </a:lnTo>
                  <a:lnTo>
                    <a:pt x="5488" y="328"/>
                  </a:lnTo>
                  <a:lnTo>
                    <a:pt x="5525" y="313"/>
                  </a:lnTo>
                  <a:lnTo>
                    <a:pt x="5560" y="300"/>
                  </a:lnTo>
                  <a:lnTo>
                    <a:pt x="5597" y="288"/>
                  </a:lnTo>
                  <a:lnTo>
                    <a:pt x="5632" y="273"/>
                  </a:lnTo>
                  <a:lnTo>
                    <a:pt x="5669" y="260"/>
                  </a:lnTo>
                  <a:lnTo>
                    <a:pt x="5704" y="248"/>
                  </a:lnTo>
                  <a:lnTo>
                    <a:pt x="5741" y="235"/>
                  </a:lnTo>
                  <a:lnTo>
                    <a:pt x="5776" y="222"/>
                  </a:lnTo>
                  <a:lnTo>
                    <a:pt x="5813" y="211"/>
                  </a:lnTo>
                  <a:lnTo>
                    <a:pt x="5848" y="198"/>
                  </a:lnTo>
                  <a:lnTo>
                    <a:pt x="5885" y="185"/>
                  </a:lnTo>
                  <a:lnTo>
                    <a:pt x="5920" y="174"/>
                  </a:lnTo>
                  <a:lnTo>
                    <a:pt x="5955" y="161"/>
                  </a:lnTo>
                  <a:lnTo>
                    <a:pt x="5992" y="150"/>
                  </a:lnTo>
                  <a:lnTo>
                    <a:pt x="6027" y="137"/>
                  </a:lnTo>
                  <a:lnTo>
                    <a:pt x="6064" y="126"/>
                  </a:lnTo>
                  <a:lnTo>
                    <a:pt x="6099" y="115"/>
                  </a:lnTo>
                  <a:lnTo>
                    <a:pt x="6136" y="102"/>
                  </a:lnTo>
                  <a:lnTo>
                    <a:pt x="6171" y="91"/>
                  </a:lnTo>
                  <a:lnTo>
                    <a:pt x="6208" y="80"/>
                  </a:lnTo>
                  <a:lnTo>
                    <a:pt x="6243" y="69"/>
                  </a:lnTo>
                  <a:lnTo>
                    <a:pt x="6279" y="57"/>
                  </a:lnTo>
                  <a:lnTo>
                    <a:pt x="6315" y="46"/>
                  </a:lnTo>
                  <a:lnTo>
                    <a:pt x="6351" y="35"/>
                  </a:lnTo>
                  <a:lnTo>
                    <a:pt x="6387" y="24"/>
                  </a:lnTo>
                  <a:lnTo>
                    <a:pt x="6423" y="14"/>
                  </a:lnTo>
                  <a:lnTo>
                    <a:pt x="6459" y="3"/>
                  </a:lnTo>
                  <a:lnTo>
                    <a:pt x="6470" y="0"/>
                  </a:lnTo>
                </a:path>
              </a:pathLst>
            </a:custGeom>
            <a:noFill/>
            <a:ln w="22225">
              <a:solidFill>
                <a:srgbClr val="EDB12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1" name="Group 130"/>
            <p:cNvGrpSpPr/>
            <p:nvPr/>
          </p:nvGrpSpPr>
          <p:grpSpPr>
            <a:xfrm>
              <a:off x="5461190" y="3503280"/>
              <a:ext cx="658331" cy="172514"/>
              <a:chOff x="5461190" y="3503280"/>
              <a:chExt cx="658331" cy="172514"/>
            </a:xfrm>
          </p:grpSpPr>
          <p:sp>
            <p:nvSpPr>
              <p:cNvPr id="132" name="Freeform 156"/>
              <p:cNvSpPr>
                <a:spLocks/>
              </p:cNvSpPr>
              <p:nvPr/>
            </p:nvSpPr>
            <p:spPr bwMode="auto">
              <a:xfrm>
                <a:off x="5461190" y="3503280"/>
                <a:ext cx="63454" cy="168549"/>
              </a:xfrm>
              <a:custGeom>
                <a:avLst/>
                <a:gdLst>
                  <a:gd name="T0" fmla="*/ 64 w 64"/>
                  <a:gd name="T1" fmla="*/ 171 h 171"/>
                  <a:gd name="T2" fmla="*/ 42 w 64"/>
                  <a:gd name="T3" fmla="*/ 171 h 171"/>
                  <a:gd name="T4" fmla="*/ 42 w 64"/>
                  <a:gd name="T5" fmla="*/ 37 h 171"/>
                  <a:gd name="T6" fmla="*/ 34 w 64"/>
                  <a:gd name="T7" fmla="*/ 45 h 171"/>
                  <a:gd name="T8" fmla="*/ 23 w 64"/>
                  <a:gd name="T9" fmla="*/ 51 h 171"/>
                  <a:gd name="T10" fmla="*/ 10 w 64"/>
                  <a:gd name="T11" fmla="*/ 59 h 171"/>
                  <a:gd name="T12" fmla="*/ 0 w 64"/>
                  <a:gd name="T13" fmla="*/ 63 h 171"/>
                  <a:gd name="T14" fmla="*/ 0 w 64"/>
                  <a:gd name="T15" fmla="*/ 42 h 171"/>
                  <a:gd name="T16" fmla="*/ 18 w 64"/>
                  <a:gd name="T17" fmla="*/ 34 h 171"/>
                  <a:gd name="T18" fmla="*/ 31 w 64"/>
                  <a:gd name="T19" fmla="*/ 23 h 171"/>
                  <a:gd name="T20" fmla="*/ 43 w 64"/>
                  <a:gd name="T21" fmla="*/ 11 h 171"/>
                  <a:gd name="T22" fmla="*/ 50 w 64"/>
                  <a:gd name="T23" fmla="*/ 0 h 171"/>
                  <a:gd name="T24" fmla="*/ 64 w 64"/>
                  <a:gd name="T25" fmla="*/ 0 h 171"/>
                  <a:gd name="T26" fmla="*/ 64 w 64"/>
                  <a:gd name="T27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4" h="171">
                    <a:moveTo>
                      <a:pt x="64" y="171"/>
                    </a:moveTo>
                    <a:lnTo>
                      <a:pt x="42" y="171"/>
                    </a:lnTo>
                    <a:lnTo>
                      <a:pt x="42" y="37"/>
                    </a:lnTo>
                    <a:lnTo>
                      <a:pt x="34" y="45"/>
                    </a:lnTo>
                    <a:lnTo>
                      <a:pt x="23" y="51"/>
                    </a:lnTo>
                    <a:lnTo>
                      <a:pt x="10" y="59"/>
                    </a:lnTo>
                    <a:lnTo>
                      <a:pt x="0" y="63"/>
                    </a:lnTo>
                    <a:lnTo>
                      <a:pt x="0" y="42"/>
                    </a:lnTo>
                    <a:lnTo>
                      <a:pt x="18" y="34"/>
                    </a:lnTo>
                    <a:lnTo>
                      <a:pt x="31" y="23"/>
                    </a:lnTo>
                    <a:lnTo>
                      <a:pt x="43" y="11"/>
                    </a:lnTo>
                    <a:lnTo>
                      <a:pt x="50" y="0"/>
                    </a:lnTo>
                    <a:lnTo>
                      <a:pt x="64" y="0"/>
                    </a:lnTo>
                    <a:lnTo>
                      <a:pt x="64" y="171"/>
                    </a:lnTo>
                    <a:close/>
                  </a:path>
                </a:pathLst>
              </a:custGeom>
              <a:solidFill>
                <a:srgbClr val="EDB1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Rectangle 157"/>
              <p:cNvSpPr>
                <a:spLocks noChangeArrowheads="1"/>
              </p:cNvSpPr>
              <p:nvPr/>
            </p:nvSpPr>
            <p:spPr bwMode="auto">
              <a:xfrm>
                <a:off x="5588097" y="3648033"/>
                <a:ext cx="23795" cy="23795"/>
              </a:xfrm>
              <a:prstGeom prst="rect">
                <a:avLst/>
              </a:prstGeom>
              <a:solidFill>
                <a:srgbClr val="EDB1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158"/>
              <p:cNvSpPr>
                <a:spLocks/>
              </p:cNvSpPr>
              <p:nvPr/>
            </p:nvSpPr>
            <p:spPr bwMode="auto">
              <a:xfrm>
                <a:off x="5643619" y="3503280"/>
                <a:ext cx="111044" cy="172514"/>
              </a:xfrm>
              <a:custGeom>
                <a:avLst/>
                <a:gdLst>
                  <a:gd name="T0" fmla="*/ 0 w 114"/>
                  <a:gd name="T1" fmla="*/ 125 h 172"/>
                  <a:gd name="T2" fmla="*/ 22 w 114"/>
                  <a:gd name="T3" fmla="*/ 123 h 172"/>
                  <a:gd name="T4" fmla="*/ 26 w 114"/>
                  <a:gd name="T5" fmla="*/ 137 h 172"/>
                  <a:gd name="T6" fmla="*/ 34 w 114"/>
                  <a:gd name="T7" fmla="*/ 147 h 172"/>
                  <a:gd name="T8" fmla="*/ 43 w 114"/>
                  <a:gd name="T9" fmla="*/ 153 h 172"/>
                  <a:gd name="T10" fmla="*/ 54 w 114"/>
                  <a:gd name="T11" fmla="*/ 155 h 172"/>
                  <a:gd name="T12" fmla="*/ 69 w 114"/>
                  <a:gd name="T13" fmla="*/ 153 h 172"/>
                  <a:gd name="T14" fmla="*/ 82 w 114"/>
                  <a:gd name="T15" fmla="*/ 144 h 172"/>
                  <a:gd name="T16" fmla="*/ 90 w 114"/>
                  <a:gd name="T17" fmla="*/ 131 h 172"/>
                  <a:gd name="T18" fmla="*/ 91 w 114"/>
                  <a:gd name="T19" fmla="*/ 113 h 172"/>
                  <a:gd name="T20" fmla="*/ 90 w 114"/>
                  <a:gd name="T21" fmla="*/ 97 h 172"/>
                  <a:gd name="T22" fmla="*/ 82 w 114"/>
                  <a:gd name="T23" fmla="*/ 85 h 172"/>
                  <a:gd name="T24" fmla="*/ 70 w 114"/>
                  <a:gd name="T25" fmla="*/ 77 h 172"/>
                  <a:gd name="T26" fmla="*/ 54 w 114"/>
                  <a:gd name="T27" fmla="*/ 75 h 172"/>
                  <a:gd name="T28" fmla="*/ 45 w 114"/>
                  <a:gd name="T29" fmla="*/ 75 h 172"/>
                  <a:gd name="T30" fmla="*/ 37 w 114"/>
                  <a:gd name="T31" fmla="*/ 80 h 172"/>
                  <a:gd name="T32" fmla="*/ 29 w 114"/>
                  <a:gd name="T33" fmla="*/ 85 h 172"/>
                  <a:gd name="T34" fmla="*/ 24 w 114"/>
                  <a:gd name="T35" fmla="*/ 91 h 172"/>
                  <a:gd name="T36" fmla="*/ 3 w 114"/>
                  <a:gd name="T37" fmla="*/ 89 h 172"/>
                  <a:gd name="T38" fmla="*/ 21 w 114"/>
                  <a:gd name="T39" fmla="*/ 0 h 172"/>
                  <a:gd name="T40" fmla="*/ 106 w 114"/>
                  <a:gd name="T41" fmla="*/ 0 h 172"/>
                  <a:gd name="T42" fmla="*/ 106 w 114"/>
                  <a:gd name="T43" fmla="*/ 21 h 172"/>
                  <a:gd name="T44" fmla="*/ 37 w 114"/>
                  <a:gd name="T45" fmla="*/ 21 h 172"/>
                  <a:gd name="T46" fmla="*/ 27 w 114"/>
                  <a:gd name="T47" fmla="*/ 67 h 172"/>
                  <a:gd name="T48" fmla="*/ 43 w 114"/>
                  <a:gd name="T49" fmla="*/ 57 h 172"/>
                  <a:gd name="T50" fmla="*/ 61 w 114"/>
                  <a:gd name="T51" fmla="*/ 56 h 172"/>
                  <a:gd name="T52" fmla="*/ 72 w 114"/>
                  <a:gd name="T53" fmla="*/ 57 h 172"/>
                  <a:gd name="T54" fmla="*/ 90 w 114"/>
                  <a:gd name="T55" fmla="*/ 64 h 172"/>
                  <a:gd name="T56" fmla="*/ 98 w 114"/>
                  <a:gd name="T57" fmla="*/ 72 h 172"/>
                  <a:gd name="T58" fmla="*/ 106 w 114"/>
                  <a:gd name="T59" fmla="*/ 80 h 172"/>
                  <a:gd name="T60" fmla="*/ 114 w 114"/>
                  <a:gd name="T61" fmla="*/ 99 h 172"/>
                  <a:gd name="T62" fmla="*/ 114 w 114"/>
                  <a:gd name="T63" fmla="*/ 112 h 172"/>
                  <a:gd name="T64" fmla="*/ 112 w 114"/>
                  <a:gd name="T65" fmla="*/ 134 h 172"/>
                  <a:gd name="T66" fmla="*/ 101 w 114"/>
                  <a:gd name="T67" fmla="*/ 152 h 172"/>
                  <a:gd name="T68" fmla="*/ 91 w 114"/>
                  <a:gd name="T69" fmla="*/ 161 h 172"/>
                  <a:gd name="T70" fmla="*/ 69 w 114"/>
                  <a:gd name="T71" fmla="*/ 172 h 172"/>
                  <a:gd name="T72" fmla="*/ 54 w 114"/>
                  <a:gd name="T73" fmla="*/ 172 h 172"/>
                  <a:gd name="T74" fmla="*/ 34 w 114"/>
                  <a:gd name="T75" fmla="*/ 171 h 172"/>
                  <a:gd name="T76" fmla="*/ 18 w 114"/>
                  <a:gd name="T77" fmla="*/ 160 h 172"/>
                  <a:gd name="T78" fmla="*/ 5 w 114"/>
                  <a:gd name="T79" fmla="*/ 145 h 172"/>
                  <a:gd name="T80" fmla="*/ 0 w 114"/>
                  <a:gd name="T81" fmla="*/ 125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4" h="172">
                    <a:moveTo>
                      <a:pt x="0" y="125"/>
                    </a:moveTo>
                    <a:lnTo>
                      <a:pt x="22" y="123"/>
                    </a:lnTo>
                    <a:lnTo>
                      <a:pt x="26" y="137"/>
                    </a:lnTo>
                    <a:lnTo>
                      <a:pt x="34" y="147"/>
                    </a:lnTo>
                    <a:lnTo>
                      <a:pt x="43" y="153"/>
                    </a:lnTo>
                    <a:lnTo>
                      <a:pt x="54" y="155"/>
                    </a:lnTo>
                    <a:lnTo>
                      <a:pt x="69" y="153"/>
                    </a:lnTo>
                    <a:lnTo>
                      <a:pt x="82" y="144"/>
                    </a:lnTo>
                    <a:lnTo>
                      <a:pt x="90" y="131"/>
                    </a:lnTo>
                    <a:lnTo>
                      <a:pt x="91" y="113"/>
                    </a:lnTo>
                    <a:lnTo>
                      <a:pt x="90" y="97"/>
                    </a:lnTo>
                    <a:lnTo>
                      <a:pt x="82" y="85"/>
                    </a:lnTo>
                    <a:lnTo>
                      <a:pt x="70" y="77"/>
                    </a:lnTo>
                    <a:lnTo>
                      <a:pt x="54" y="75"/>
                    </a:lnTo>
                    <a:lnTo>
                      <a:pt x="45" y="75"/>
                    </a:lnTo>
                    <a:lnTo>
                      <a:pt x="37" y="80"/>
                    </a:lnTo>
                    <a:lnTo>
                      <a:pt x="29" y="85"/>
                    </a:lnTo>
                    <a:lnTo>
                      <a:pt x="24" y="91"/>
                    </a:lnTo>
                    <a:lnTo>
                      <a:pt x="3" y="89"/>
                    </a:lnTo>
                    <a:lnTo>
                      <a:pt x="21" y="0"/>
                    </a:lnTo>
                    <a:lnTo>
                      <a:pt x="106" y="0"/>
                    </a:lnTo>
                    <a:lnTo>
                      <a:pt x="106" y="21"/>
                    </a:lnTo>
                    <a:lnTo>
                      <a:pt x="37" y="21"/>
                    </a:lnTo>
                    <a:lnTo>
                      <a:pt x="27" y="67"/>
                    </a:lnTo>
                    <a:lnTo>
                      <a:pt x="43" y="57"/>
                    </a:lnTo>
                    <a:lnTo>
                      <a:pt x="61" y="56"/>
                    </a:lnTo>
                    <a:lnTo>
                      <a:pt x="72" y="57"/>
                    </a:lnTo>
                    <a:lnTo>
                      <a:pt x="90" y="64"/>
                    </a:lnTo>
                    <a:lnTo>
                      <a:pt x="98" y="72"/>
                    </a:lnTo>
                    <a:lnTo>
                      <a:pt x="106" y="80"/>
                    </a:lnTo>
                    <a:lnTo>
                      <a:pt x="114" y="99"/>
                    </a:lnTo>
                    <a:lnTo>
                      <a:pt x="114" y="112"/>
                    </a:lnTo>
                    <a:lnTo>
                      <a:pt x="112" y="134"/>
                    </a:lnTo>
                    <a:lnTo>
                      <a:pt x="101" y="152"/>
                    </a:lnTo>
                    <a:lnTo>
                      <a:pt x="91" y="161"/>
                    </a:lnTo>
                    <a:lnTo>
                      <a:pt x="69" y="172"/>
                    </a:lnTo>
                    <a:lnTo>
                      <a:pt x="54" y="172"/>
                    </a:lnTo>
                    <a:lnTo>
                      <a:pt x="34" y="171"/>
                    </a:lnTo>
                    <a:lnTo>
                      <a:pt x="18" y="160"/>
                    </a:lnTo>
                    <a:lnTo>
                      <a:pt x="5" y="145"/>
                    </a:lnTo>
                    <a:lnTo>
                      <a:pt x="0" y="125"/>
                    </a:lnTo>
                    <a:close/>
                  </a:path>
                </a:pathLst>
              </a:custGeom>
              <a:solidFill>
                <a:srgbClr val="EDB1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159"/>
              <p:cNvSpPr>
                <a:spLocks noEditPoints="1"/>
              </p:cNvSpPr>
              <p:nvPr/>
            </p:nvSpPr>
            <p:spPr bwMode="auto">
              <a:xfrm>
                <a:off x="5839929" y="3546904"/>
                <a:ext cx="113027" cy="128890"/>
              </a:xfrm>
              <a:custGeom>
                <a:avLst/>
                <a:gdLst>
                  <a:gd name="T0" fmla="*/ 93 w 115"/>
                  <a:gd name="T1" fmla="*/ 86 h 129"/>
                  <a:gd name="T2" fmla="*/ 114 w 115"/>
                  <a:gd name="T3" fmla="*/ 90 h 129"/>
                  <a:gd name="T4" fmla="*/ 107 w 115"/>
                  <a:gd name="T5" fmla="*/ 107 h 129"/>
                  <a:gd name="T6" fmla="*/ 96 w 115"/>
                  <a:gd name="T7" fmla="*/ 118 h 129"/>
                  <a:gd name="T8" fmla="*/ 80 w 115"/>
                  <a:gd name="T9" fmla="*/ 128 h 129"/>
                  <a:gd name="T10" fmla="*/ 59 w 115"/>
                  <a:gd name="T11" fmla="*/ 129 h 129"/>
                  <a:gd name="T12" fmla="*/ 47 w 115"/>
                  <a:gd name="T13" fmla="*/ 129 h 129"/>
                  <a:gd name="T14" fmla="*/ 24 w 115"/>
                  <a:gd name="T15" fmla="*/ 120 h 129"/>
                  <a:gd name="T16" fmla="*/ 16 w 115"/>
                  <a:gd name="T17" fmla="*/ 113 h 129"/>
                  <a:gd name="T18" fmla="*/ 10 w 115"/>
                  <a:gd name="T19" fmla="*/ 104 h 129"/>
                  <a:gd name="T20" fmla="*/ 2 w 115"/>
                  <a:gd name="T21" fmla="*/ 80 h 129"/>
                  <a:gd name="T22" fmla="*/ 0 w 115"/>
                  <a:gd name="T23" fmla="*/ 66 h 129"/>
                  <a:gd name="T24" fmla="*/ 2 w 115"/>
                  <a:gd name="T25" fmla="*/ 51 h 129"/>
                  <a:gd name="T26" fmla="*/ 10 w 115"/>
                  <a:gd name="T27" fmla="*/ 26 h 129"/>
                  <a:gd name="T28" fmla="*/ 16 w 115"/>
                  <a:gd name="T29" fmla="*/ 18 h 129"/>
                  <a:gd name="T30" fmla="*/ 26 w 115"/>
                  <a:gd name="T31" fmla="*/ 10 h 129"/>
                  <a:gd name="T32" fmla="*/ 47 w 115"/>
                  <a:gd name="T33" fmla="*/ 0 h 129"/>
                  <a:gd name="T34" fmla="*/ 59 w 115"/>
                  <a:gd name="T35" fmla="*/ 0 h 129"/>
                  <a:gd name="T36" fmla="*/ 71 w 115"/>
                  <a:gd name="T37" fmla="*/ 0 h 129"/>
                  <a:gd name="T38" fmla="*/ 91 w 115"/>
                  <a:gd name="T39" fmla="*/ 10 h 129"/>
                  <a:gd name="T40" fmla="*/ 99 w 115"/>
                  <a:gd name="T41" fmla="*/ 16 h 129"/>
                  <a:gd name="T42" fmla="*/ 107 w 115"/>
                  <a:gd name="T43" fmla="*/ 26 h 129"/>
                  <a:gd name="T44" fmla="*/ 114 w 115"/>
                  <a:gd name="T45" fmla="*/ 50 h 129"/>
                  <a:gd name="T46" fmla="*/ 115 w 115"/>
                  <a:gd name="T47" fmla="*/ 64 h 129"/>
                  <a:gd name="T48" fmla="*/ 115 w 115"/>
                  <a:gd name="T49" fmla="*/ 67 h 129"/>
                  <a:gd name="T50" fmla="*/ 115 w 115"/>
                  <a:gd name="T51" fmla="*/ 70 h 129"/>
                  <a:gd name="T52" fmla="*/ 23 w 115"/>
                  <a:gd name="T53" fmla="*/ 70 h 129"/>
                  <a:gd name="T54" fmla="*/ 26 w 115"/>
                  <a:gd name="T55" fmla="*/ 90 h 129"/>
                  <a:gd name="T56" fmla="*/ 34 w 115"/>
                  <a:gd name="T57" fmla="*/ 101 h 129"/>
                  <a:gd name="T58" fmla="*/ 45 w 115"/>
                  <a:gd name="T59" fmla="*/ 110 h 129"/>
                  <a:gd name="T60" fmla="*/ 59 w 115"/>
                  <a:gd name="T61" fmla="*/ 112 h 129"/>
                  <a:gd name="T62" fmla="*/ 71 w 115"/>
                  <a:gd name="T63" fmla="*/ 112 h 129"/>
                  <a:gd name="T64" fmla="*/ 80 w 115"/>
                  <a:gd name="T65" fmla="*/ 105 h 129"/>
                  <a:gd name="T66" fmla="*/ 87 w 115"/>
                  <a:gd name="T67" fmla="*/ 99 h 129"/>
                  <a:gd name="T68" fmla="*/ 93 w 115"/>
                  <a:gd name="T69" fmla="*/ 86 h 129"/>
                  <a:gd name="T70" fmla="*/ 24 w 115"/>
                  <a:gd name="T71" fmla="*/ 53 h 129"/>
                  <a:gd name="T72" fmla="*/ 93 w 115"/>
                  <a:gd name="T73" fmla="*/ 53 h 129"/>
                  <a:gd name="T74" fmla="*/ 91 w 115"/>
                  <a:gd name="T75" fmla="*/ 38 h 129"/>
                  <a:gd name="T76" fmla="*/ 85 w 115"/>
                  <a:gd name="T77" fmla="*/ 29 h 129"/>
                  <a:gd name="T78" fmla="*/ 74 w 115"/>
                  <a:gd name="T79" fmla="*/ 19 h 129"/>
                  <a:gd name="T80" fmla="*/ 59 w 115"/>
                  <a:gd name="T81" fmla="*/ 18 h 129"/>
                  <a:gd name="T82" fmla="*/ 45 w 115"/>
                  <a:gd name="T83" fmla="*/ 19 h 129"/>
                  <a:gd name="T84" fmla="*/ 34 w 115"/>
                  <a:gd name="T85" fmla="*/ 27 h 129"/>
                  <a:gd name="T86" fmla="*/ 26 w 115"/>
                  <a:gd name="T87" fmla="*/ 37 h 129"/>
                  <a:gd name="T88" fmla="*/ 24 w 115"/>
                  <a:gd name="T89" fmla="*/ 53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" h="129">
                    <a:moveTo>
                      <a:pt x="93" y="86"/>
                    </a:moveTo>
                    <a:lnTo>
                      <a:pt x="114" y="90"/>
                    </a:lnTo>
                    <a:lnTo>
                      <a:pt x="107" y="107"/>
                    </a:lnTo>
                    <a:lnTo>
                      <a:pt x="96" y="118"/>
                    </a:lnTo>
                    <a:lnTo>
                      <a:pt x="80" y="128"/>
                    </a:lnTo>
                    <a:lnTo>
                      <a:pt x="59" y="129"/>
                    </a:lnTo>
                    <a:lnTo>
                      <a:pt x="47" y="129"/>
                    </a:lnTo>
                    <a:lnTo>
                      <a:pt x="24" y="120"/>
                    </a:lnTo>
                    <a:lnTo>
                      <a:pt x="16" y="113"/>
                    </a:lnTo>
                    <a:lnTo>
                      <a:pt x="10" y="104"/>
                    </a:lnTo>
                    <a:lnTo>
                      <a:pt x="2" y="80"/>
                    </a:lnTo>
                    <a:lnTo>
                      <a:pt x="0" y="66"/>
                    </a:lnTo>
                    <a:lnTo>
                      <a:pt x="2" y="51"/>
                    </a:lnTo>
                    <a:lnTo>
                      <a:pt x="10" y="26"/>
                    </a:lnTo>
                    <a:lnTo>
                      <a:pt x="16" y="18"/>
                    </a:lnTo>
                    <a:lnTo>
                      <a:pt x="26" y="10"/>
                    </a:lnTo>
                    <a:lnTo>
                      <a:pt x="47" y="0"/>
                    </a:lnTo>
                    <a:lnTo>
                      <a:pt x="59" y="0"/>
                    </a:lnTo>
                    <a:lnTo>
                      <a:pt x="71" y="0"/>
                    </a:lnTo>
                    <a:lnTo>
                      <a:pt x="91" y="10"/>
                    </a:lnTo>
                    <a:lnTo>
                      <a:pt x="99" y="16"/>
                    </a:lnTo>
                    <a:lnTo>
                      <a:pt x="107" y="26"/>
                    </a:lnTo>
                    <a:lnTo>
                      <a:pt x="114" y="50"/>
                    </a:lnTo>
                    <a:lnTo>
                      <a:pt x="115" y="64"/>
                    </a:lnTo>
                    <a:lnTo>
                      <a:pt x="115" y="67"/>
                    </a:lnTo>
                    <a:lnTo>
                      <a:pt x="115" y="70"/>
                    </a:lnTo>
                    <a:lnTo>
                      <a:pt x="23" y="70"/>
                    </a:lnTo>
                    <a:lnTo>
                      <a:pt x="26" y="90"/>
                    </a:lnTo>
                    <a:lnTo>
                      <a:pt x="34" y="101"/>
                    </a:lnTo>
                    <a:lnTo>
                      <a:pt x="45" y="110"/>
                    </a:lnTo>
                    <a:lnTo>
                      <a:pt x="59" y="112"/>
                    </a:lnTo>
                    <a:lnTo>
                      <a:pt x="71" y="112"/>
                    </a:lnTo>
                    <a:lnTo>
                      <a:pt x="80" y="105"/>
                    </a:lnTo>
                    <a:lnTo>
                      <a:pt x="87" y="99"/>
                    </a:lnTo>
                    <a:lnTo>
                      <a:pt x="93" y="86"/>
                    </a:lnTo>
                    <a:close/>
                    <a:moveTo>
                      <a:pt x="24" y="53"/>
                    </a:moveTo>
                    <a:lnTo>
                      <a:pt x="93" y="53"/>
                    </a:lnTo>
                    <a:lnTo>
                      <a:pt x="91" y="38"/>
                    </a:lnTo>
                    <a:lnTo>
                      <a:pt x="85" y="29"/>
                    </a:lnTo>
                    <a:lnTo>
                      <a:pt x="74" y="19"/>
                    </a:lnTo>
                    <a:lnTo>
                      <a:pt x="59" y="18"/>
                    </a:lnTo>
                    <a:lnTo>
                      <a:pt x="45" y="19"/>
                    </a:lnTo>
                    <a:lnTo>
                      <a:pt x="34" y="27"/>
                    </a:lnTo>
                    <a:lnTo>
                      <a:pt x="26" y="37"/>
                    </a:lnTo>
                    <a:lnTo>
                      <a:pt x="24" y="53"/>
                    </a:lnTo>
                    <a:close/>
                  </a:path>
                </a:pathLst>
              </a:custGeom>
              <a:solidFill>
                <a:srgbClr val="EDB1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160"/>
              <p:cNvSpPr>
                <a:spLocks/>
              </p:cNvSpPr>
              <p:nvPr/>
            </p:nvSpPr>
            <p:spPr bwMode="auto">
              <a:xfrm>
                <a:off x="5964853" y="3503280"/>
                <a:ext cx="154668" cy="168549"/>
              </a:xfrm>
              <a:custGeom>
                <a:avLst/>
                <a:gdLst>
                  <a:gd name="T0" fmla="*/ 65 w 156"/>
                  <a:gd name="T1" fmla="*/ 171 h 171"/>
                  <a:gd name="T2" fmla="*/ 0 w 156"/>
                  <a:gd name="T3" fmla="*/ 0 h 171"/>
                  <a:gd name="T4" fmla="*/ 24 w 156"/>
                  <a:gd name="T5" fmla="*/ 0 h 171"/>
                  <a:gd name="T6" fmla="*/ 68 w 156"/>
                  <a:gd name="T7" fmla="*/ 125 h 171"/>
                  <a:gd name="T8" fmla="*/ 73 w 156"/>
                  <a:gd name="T9" fmla="*/ 139 h 171"/>
                  <a:gd name="T10" fmla="*/ 78 w 156"/>
                  <a:gd name="T11" fmla="*/ 154 h 171"/>
                  <a:gd name="T12" fmla="*/ 81 w 156"/>
                  <a:gd name="T13" fmla="*/ 139 h 171"/>
                  <a:gd name="T14" fmla="*/ 86 w 156"/>
                  <a:gd name="T15" fmla="*/ 125 h 171"/>
                  <a:gd name="T16" fmla="*/ 132 w 156"/>
                  <a:gd name="T17" fmla="*/ 0 h 171"/>
                  <a:gd name="T18" fmla="*/ 156 w 156"/>
                  <a:gd name="T19" fmla="*/ 0 h 171"/>
                  <a:gd name="T20" fmla="*/ 89 w 156"/>
                  <a:gd name="T21" fmla="*/ 171 h 171"/>
                  <a:gd name="T22" fmla="*/ 65 w 156"/>
                  <a:gd name="T2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6" h="171">
                    <a:moveTo>
                      <a:pt x="65" y="171"/>
                    </a:moveTo>
                    <a:lnTo>
                      <a:pt x="0" y="0"/>
                    </a:lnTo>
                    <a:lnTo>
                      <a:pt x="24" y="0"/>
                    </a:lnTo>
                    <a:lnTo>
                      <a:pt x="68" y="125"/>
                    </a:lnTo>
                    <a:lnTo>
                      <a:pt x="73" y="139"/>
                    </a:lnTo>
                    <a:lnTo>
                      <a:pt x="78" y="154"/>
                    </a:lnTo>
                    <a:lnTo>
                      <a:pt x="81" y="139"/>
                    </a:lnTo>
                    <a:lnTo>
                      <a:pt x="86" y="125"/>
                    </a:lnTo>
                    <a:lnTo>
                      <a:pt x="132" y="0"/>
                    </a:lnTo>
                    <a:lnTo>
                      <a:pt x="156" y="0"/>
                    </a:lnTo>
                    <a:lnTo>
                      <a:pt x="89" y="171"/>
                    </a:lnTo>
                    <a:lnTo>
                      <a:pt x="65" y="171"/>
                    </a:lnTo>
                    <a:close/>
                  </a:path>
                </a:pathLst>
              </a:custGeom>
              <a:solidFill>
                <a:srgbClr val="EDB12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37" name="Group 136"/>
          <p:cNvGrpSpPr/>
          <p:nvPr/>
        </p:nvGrpSpPr>
        <p:grpSpPr>
          <a:xfrm>
            <a:off x="1386026" y="3305673"/>
            <a:ext cx="6412776" cy="1522886"/>
            <a:chOff x="1370418" y="3885984"/>
            <a:chExt cx="6412776" cy="1522886"/>
          </a:xfrm>
        </p:grpSpPr>
        <p:sp>
          <p:nvSpPr>
            <p:cNvPr id="138" name="Freeform 120"/>
            <p:cNvSpPr>
              <a:spLocks/>
            </p:cNvSpPr>
            <p:nvPr/>
          </p:nvSpPr>
          <p:spPr bwMode="auto">
            <a:xfrm>
              <a:off x="1370418" y="3885984"/>
              <a:ext cx="6412776" cy="1522886"/>
            </a:xfrm>
            <a:custGeom>
              <a:avLst/>
              <a:gdLst>
                <a:gd name="T0" fmla="*/ 63 w 6470"/>
                <a:gd name="T1" fmla="*/ 1536 h 1536"/>
                <a:gd name="T2" fmla="*/ 170 w 6470"/>
                <a:gd name="T3" fmla="*/ 1536 h 1536"/>
                <a:gd name="T4" fmla="*/ 279 w 6470"/>
                <a:gd name="T5" fmla="*/ 1536 h 1536"/>
                <a:gd name="T6" fmla="*/ 386 w 6470"/>
                <a:gd name="T7" fmla="*/ 1536 h 1536"/>
                <a:gd name="T8" fmla="*/ 493 w 6470"/>
                <a:gd name="T9" fmla="*/ 1536 h 1536"/>
                <a:gd name="T10" fmla="*/ 601 w 6470"/>
                <a:gd name="T11" fmla="*/ 1536 h 1536"/>
                <a:gd name="T12" fmla="*/ 709 w 6470"/>
                <a:gd name="T13" fmla="*/ 1536 h 1536"/>
                <a:gd name="T14" fmla="*/ 817 w 6470"/>
                <a:gd name="T15" fmla="*/ 1536 h 1536"/>
                <a:gd name="T16" fmla="*/ 924 w 6470"/>
                <a:gd name="T17" fmla="*/ 1536 h 1536"/>
                <a:gd name="T18" fmla="*/ 1033 w 6470"/>
                <a:gd name="T19" fmla="*/ 1536 h 1536"/>
                <a:gd name="T20" fmla="*/ 1140 w 6470"/>
                <a:gd name="T21" fmla="*/ 1536 h 1536"/>
                <a:gd name="T22" fmla="*/ 1247 w 6470"/>
                <a:gd name="T23" fmla="*/ 1536 h 1536"/>
                <a:gd name="T24" fmla="*/ 1356 w 6470"/>
                <a:gd name="T25" fmla="*/ 1536 h 1536"/>
                <a:gd name="T26" fmla="*/ 1463 w 6470"/>
                <a:gd name="T27" fmla="*/ 1536 h 1536"/>
                <a:gd name="T28" fmla="*/ 1572 w 6470"/>
                <a:gd name="T29" fmla="*/ 1536 h 1536"/>
                <a:gd name="T30" fmla="*/ 1679 w 6470"/>
                <a:gd name="T31" fmla="*/ 1536 h 1536"/>
                <a:gd name="T32" fmla="*/ 1788 w 6470"/>
                <a:gd name="T33" fmla="*/ 1536 h 1536"/>
                <a:gd name="T34" fmla="*/ 1895 w 6470"/>
                <a:gd name="T35" fmla="*/ 1536 h 1536"/>
                <a:gd name="T36" fmla="*/ 2003 w 6470"/>
                <a:gd name="T37" fmla="*/ 1536 h 1536"/>
                <a:gd name="T38" fmla="*/ 2110 w 6470"/>
                <a:gd name="T39" fmla="*/ 1536 h 1536"/>
                <a:gd name="T40" fmla="*/ 2218 w 6470"/>
                <a:gd name="T41" fmla="*/ 1534 h 1536"/>
                <a:gd name="T42" fmla="*/ 2326 w 6470"/>
                <a:gd name="T43" fmla="*/ 1534 h 1536"/>
                <a:gd name="T44" fmla="*/ 2433 w 6470"/>
                <a:gd name="T45" fmla="*/ 1533 h 1536"/>
                <a:gd name="T46" fmla="*/ 2542 w 6470"/>
                <a:gd name="T47" fmla="*/ 1529 h 1536"/>
                <a:gd name="T48" fmla="*/ 2649 w 6470"/>
                <a:gd name="T49" fmla="*/ 1523 h 1536"/>
                <a:gd name="T50" fmla="*/ 2758 w 6470"/>
                <a:gd name="T51" fmla="*/ 1517 h 1536"/>
                <a:gd name="T52" fmla="*/ 2865 w 6470"/>
                <a:gd name="T53" fmla="*/ 1504 h 1536"/>
                <a:gd name="T54" fmla="*/ 2974 w 6470"/>
                <a:gd name="T55" fmla="*/ 1488 h 1536"/>
                <a:gd name="T56" fmla="*/ 3081 w 6470"/>
                <a:gd name="T57" fmla="*/ 1465 h 1536"/>
                <a:gd name="T58" fmla="*/ 3188 w 6470"/>
                <a:gd name="T59" fmla="*/ 1438 h 1536"/>
                <a:gd name="T60" fmla="*/ 3297 w 6470"/>
                <a:gd name="T61" fmla="*/ 1406 h 1536"/>
                <a:gd name="T62" fmla="*/ 3404 w 6470"/>
                <a:gd name="T63" fmla="*/ 1368 h 1536"/>
                <a:gd name="T64" fmla="*/ 3512 w 6470"/>
                <a:gd name="T65" fmla="*/ 1326 h 1536"/>
                <a:gd name="T66" fmla="*/ 3620 w 6470"/>
                <a:gd name="T67" fmla="*/ 1282 h 1536"/>
                <a:gd name="T68" fmla="*/ 3728 w 6470"/>
                <a:gd name="T69" fmla="*/ 1234 h 1536"/>
                <a:gd name="T70" fmla="*/ 3835 w 6470"/>
                <a:gd name="T71" fmla="*/ 1183 h 1536"/>
                <a:gd name="T72" fmla="*/ 3944 w 6470"/>
                <a:gd name="T73" fmla="*/ 1131 h 1536"/>
                <a:gd name="T74" fmla="*/ 4051 w 6470"/>
                <a:gd name="T75" fmla="*/ 1077 h 1536"/>
                <a:gd name="T76" fmla="*/ 4158 w 6470"/>
                <a:gd name="T77" fmla="*/ 1024 h 1536"/>
                <a:gd name="T78" fmla="*/ 4267 w 6470"/>
                <a:gd name="T79" fmla="*/ 970 h 1536"/>
                <a:gd name="T80" fmla="*/ 4374 w 6470"/>
                <a:gd name="T81" fmla="*/ 916 h 1536"/>
                <a:gd name="T82" fmla="*/ 4483 w 6470"/>
                <a:gd name="T83" fmla="*/ 861 h 1536"/>
                <a:gd name="T84" fmla="*/ 4590 w 6470"/>
                <a:gd name="T85" fmla="*/ 807 h 1536"/>
                <a:gd name="T86" fmla="*/ 4699 w 6470"/>
                <a:gd name="T87" fmla="*/ 754 h 1536"/>
                <a:gd name="T88" fmla="*/ 4806 w 6470"/>
                <a:gd name="T89" fmla="*/ 702 h 1536"/>
                <a:gd name="T90" fmla="*/ 4914 w 6470"/>
                <a:gd name="T91" fmla="*/ 650 h 1536"/>
                <a:gd name="T92" fmla="*/ 5021 w 6470"/>
                <a:gd name="T93" fmla="*/ 599 h 1536"/>
                <a:gd name="T94" fmla="*/ 5129 w 6470"/>
                <a:gd name="T95" fmla="*/ 548 h 1536"/>
                <a:gd name="T96" fmla="*/ 5237 w 6470"/>
                <a:gd name="T97" fmla="*/ 500 h 1536"/>
                <a:gd name="T98" fmla="*/ 5344 w 6470"/>
                <a:gd name="T99" fmla="*/ 451 h 1536"/>
                <a:gd name="T100" fmla="*/ 5453 w 6470"/>
                <a:gd name="T101" fmla="*/ 404 h 1536"/>
                <a:gd name="T102" fmla="*/ 5560 w 6470"/>
                <a:gd name="T103" fmla="*/ 356 h 1536"/>
                <a:gd name="T104" fmla="*/ 5669 w 6470"/>
                <a:gd name="T105" fmla="*/ 312 h 1536"/>
                <a:gd name="T106" fmla="*/ 5776 w 6470"/>
                <a:gd name="T107" fmla="*/ 267 h 1536"/>
                <a:gd name="T108" fmla="*/ 5885 w 6470"/>
                <a:gd name="T109" fmla="*/ 222 h 1536"/>
                <a:gd name="T110" fmla="*/ 5992 w 6470"/>
                <a:gd name="T111" fmla="*/ 181 h 1536"/>
                <a:gd name="T112" fmla="*/ 6099 w 6470"/>
                <a:gd name="T113" fmla="*/ 137 h 1536"/>
                <a:gd name="T114" fmla="*/ 6208 w 6470"/>
                <a:gd name="T115" fmla="*/ 96 h 1536"/>
                <a:gd name="T116" fmla="*/ 6315 w 6470"/>
                <a:gd name="T117" fmla="*/ 56 h 1536"/>
                <a:gd name="T118" fmla="*/ 6423 w 6470"/>
                <a:gd name="T119" fmla="*/ 18 h 1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0" h="1536">
                  <a:moveTo>
                    <a:pt x="0" y="1536"/>
                  </a:moveTo>
                  <a:lnTo>
                    <a:pt x="26" y="1536"/>
                  </a:lnTo>
                  <a:lnTo>
                    <a:pt x="63" y="1536"/>
                  </a:lnTo>
                  <a:lnTo>
                    <a:pt x="98" y="1536"/>
                  </a:lnTo>
                  <a:lnTo>
                    <a:pt x="135" y="1536"/>
                  </a:lnTo>
                  <a:lnTo>
                    <a:pt x="170" y="1536"/>
                  </a:lnTo>
                  <a:lnTo>
                    <a:pt x="207" y="1536"/>
                  </a:lnTo>
                  <a:lnTo>
                    <a:pt x="242" y="1536"/>
                  </a:lnTo>
                  <a:lnTo>
                    <a:pt x="279" y="1536"/>
                  </a:lnTo>
                  <a:lnTo>
                    <a:pt x="314" y="1536"/>
                  </a:lnTo>
                  <a:lnTo>
                    <a:pt x="349" y="1536"/>
                  </a:lnTo>
                  <a:lnTo>
                    <a:pt x="386" y="1536"/>
                  </a:lnTo>
                  <a:lnTo>
                    <a:pt x="421" y="1536"/>
                  </a:lnTo>
                  <a:lnTo>
                    <a:pt x="458" y="1536"/>
                  </a:lnTo>
                  <a:lnTo>
                    <a:pt x="493" y="1536"/>
                  </a:lnTo>
                  <a:lnTo>
                    <a:pt x="530" y="1536"/>
                  </a:lnTo>
                  <a:lnTo>
                    <a:pt x="565" y="1536"/>
                  </a:lnTo>
                  <a:lnTo>
                    <a:pt x="601" y="1536"/>
                  </a:lnTo>
                  <a:lnTo>
                    <a:pt x="637" y="1536"/>
                  </a:lnTo>
                  <a:lnTo>
                    <a:pt x="673" y="1536"/>
                  </a:lnTo>
                  <a:lnTo>
                    <a:pt x="709" y="1536"/>
                  </a:lnTo>
                  <a:lnTo>
                    <a:pt x="745" y="1536"/>
                  </a:lnTo>
                  <a:lnTo>
                    <a:pt x="781" y="1536"/>
                  </a:lnTo>
                  <a:lnTo>
                    <a:pt x="817" y="1536"/>
                  </a:lnTo>
                  <a:lnTo>
                    <a:pt x="852" y="1536"/>
                  </a:lnTo>
                  <a:lnTo>
                    <a:pt x="889" y="1536"/>
                  </a:lnTo>
                  <a:lnTo>
                    <a:pt x="924" y="1536"/>
                  </a:lnTo>
                  <a:lnTo>
                    <a:pt x="961" y="1536"/>
                  </a:lnTo>
                  <a:lnTo>
                    <a:pt x="996" y="1536"/>
                  </a:lnTo>
                  <a:lnTo>
                    <a:pt x="1033" y="1536"/>
                  </a:lnTo>
                  <a:lnTo>
                    <a:pt x="1068" y="1536"/>
                  </a:lnTo>
                  <a:lnTo>
                    <a:pt x="1105" y="1536"/>
                  </a:lnTo>
                  <a:lnTo>
                    <a:pt x="1140" y="1536"/>
                  </a:lnTo>
                  <a:lnTo>
                    <a:pt x="1177" y="1536"/>
                  </a:lnTo>
                  <a:lnTo>
                    <a:pt x="1212" y="1536"/>
                  </a:lnTo>
                  <a:lnTo>
                    <a:pt x="1247" y="1536"/>
                  </a:lnTo>
                  <a:lnTo>
                    <a:pt x="1284" y="1536"/>
                  </a:lnTo>
                  <a:lnTo>
                    <a:pt x="1319" y="1536"/>
                  </a:lnTo>
                  <a:lnTo>
                    <a:pt x="1356" y="1536"/>
                  </a:lnTo>
                  <a:lnTo>
                    <a:pt x="1391" y="1536"/>
                  </a:lnTo>
                  <a:lnTo>
                    <a:pt x="1428" y="1536"/>
                  </a:lnTo>
                  <a:lnTo>
                    <a:pt x="1463" y="1536"/>
                  </a:lnTo>
                  <a:lnTo>
                    <a:pt x="1500" y="1536"/>
                  </a:lnTo>
                  <a:lnTo>
                    <a:pt x="1535" y="1536"/>
                  </a:lnTo>
                  <a:lnTo>
                    <a:pt x="1572" y="1536"/>
                  </a:lnTo>
                  <a:lnTo>
                    <a:pt x="1607" y="1536"/>
                  </a:lnTo>
                  <a:lnTo>
                    <a:pt x="1644" y="1536"/>
                  </a:lnTo>
                  <a:lnTo>
                    <a:pt x="1679" y="1536"/>
                  </a:lnTo>
                  <a:lnTo>
                    <a:pt x="1716" y="1536"/>
                  </a:lnTo>
                  <a:lnTo>
                    <a:pt x="1751" y="1536"/>
                  </a:lnTo>
                  <a:lnTo>
                    <a:pt x="1788" y="1536"/>
                  </a:lnTo>
                  <a:lnTo>
                    <a:pt x="1823" y="1536"/>
                  </a:lnTo>
                  <a:lnTo>
                    <a:pt x="1860" y="1536"/>
                  </a:lnTo>
                  <a:lnTo>
                    <a:pt x="1895" y="1536"/>
                  </a:lnTo>
                  <a:lnTo>
                    <a:pt x="1931" y="1536"/>
                  </a:lnTo>
                  <a:lnTo>
                    <a:pt x="1967" y="1536"/>
                  </a:lnTo>
                  <a:lnTo>
                    <a:pt x="2003" y="1536"/>
                  </a:lnTo>
                  <a:lnTo>
                    <a:pt x="2039" y="1536"/>
                  </a:lnTo>
                  <a:lnTo>
                    <a:pt x="2075" y="1536"/>
                  </a:lnTo>
                  <a:lnTo>
                    <a:pt x="2110" y="1536"/>
                  </a:lnTo>
                  <a:lnTo>
                    <a:pt x="2147" y="1534"/>
                  </a:lnTo>
                  <a:lnTo>
                    <a:pt x="2182" y="1534"/>
                  </a:lnTo>
                  <a:lnTo>
                    <a:pt x="2218" y="1534"/>
                  </a:lnTo>
                  <a:lnTo>
                    <a:pt x="2254" y="1534"/>
                  </a:lnTo>
                  <a:lnTo>
                    <a:pt x="2290" y="1534"/>
                  </a:lnTo>
                  <a:lnTo>
                    <a:pt x="2326" y="1534"/>
                  </a:lnTo>
                  <a:lnTo>
                    <a:pt x="2361" y="1533"/>
                  </a:lnTo>
                  <a:lnTo>
                    <a:pt x="2398" y="1533"/>
                  </a:lnTo>
                  <a:lnTo>
                    <a:pt x="2433" y="1533"/>
                  </a:lnTo>
                  <a:lnTo>
                    <a:pt x="2470" y="1531"/>
                  </a:lnTo>
                  <a:lnTo>
                    <a:pt x="2505" y="1529"/>
                  </a:lnTo>
                  <a:lnTo>
                    <a:pt x="2542" y="1529"/>
                  </a:lnTo>
                  <a:lnTo>
                    <a:pt x="2577" y="1528"/>
                  </a:lnTo>
                  <a:lnTo>
                    <a:pt x="2614" y="1526"/>
                  </a:lnTo>
                  <a:lnTo>
                    <a:pt x="2649" y="1523"/>
                  </a:lnTo>
                  <a:lnTo>
                    <a:pt x="2686" y="1521"/>
                  </a:lnTo>
                  <a:lnTo>
                    <a:pt x="2721" y="1518"/>
                  </a:lnTo>
                  <a:lnTo>
                    <a:pt x="2758" y="1517"/>
                  </a:lnTo>
                  <a:lnTo>
                    <a:pt x="2793" y="1512"/>
                  </a:lnTo>
                  <a:lnTo>
                    <a:pt x="2830" y="1509"/>
                  </a:lnTo>
                  <a:lnTo>
                    <a:pt x="2865" y="1504"/>
                  </a:lnTo>
                  <a:lnTo>
                    <a:pt x="2902" y="1499"/>
                  </a:lnTo>
                  <a:lnTo>
                    <a:pt x="2937" y="1494"/>
                  </a:lnTo>
                  <a:lnTo>
                    <a:pt x="2974" y="1488"/>
                  </a:lnTo>
                  <a:lnTo>
                    <a:pt x="3009" y="1481"/>
                  </a:lnTo>
                  <a:lnTo>
                    <a:pt x="3046" y="1473"/>
                  </a:lnTo>
                  <a:lnTo>
                    <a:pt x="3081" y="1465"/>
                  </a:lnTo>
                  <a:lnTo>
                    <a:pt x="3116" y="1457"/>
                  </a:lnTo>
                  <a:lnTo>
                    <a:pt x="3153" y="1448"/>
                  </a:lnTo>
                  <a:lnTo>
                    <a:pt x="3188" y="1438"/>
                  </a:lnTo>
                  <a:lnTo>
                    <a:pt x="3225" y="1429"/>
                  </a:lnTo>
                  <a:lnTo>
                    <a:pt x="3260" y="1417"/>
                  </a:lnTo>
                  <a:lnTo>
                    <a:pt x="3297" y="1406"/>
                  </a:lnTo>
                  <a:lnTo>
                    <a:pt x="3332" y="1394"/>
                  </a:lnTo>
                  <a:lnTo>
                    <a:pt x="3369" y="1382"/>
                  </a:lnTo>
                  <a:lnTo>
                    <a:pt x="3404" y="1368"/>
                  </a:lnTo>
                  <a:lnTo>
                    <a:pt x="3440" y="1355"/>
                  </a:lnTo>
                  <a:lnTo>
                    <a:pt x="3476" y="1341"/>
                  </a:lnTo>
                  <a:lnTo>
                    <a:pt x="3512" y="1326"/>
                  </a:lnTo>
                  <a:lnTo>
                    <a:pt x="3548" y="1312"/>
                  </a:lnTo>
                  <a:lnTo>
                    <a:pt x="3584" y="1298"/>
                  </a:lnTo>
                  <a:lnTo>
                    <a:pt x="3620" y="1282"/>
                  </a:lnTo>
                  <a:lnTo>
                    <a:pt x="3656" y="1266"/>
                  </a:lnTo>
                  <a:lnTo>
                    <a:pt x="3691" y="1250"/>
                  </a:lnTo>
                  <a:lnTo>
                    <a:pt x="3728" y="1234"/>
                  </a:lnTo>
                  <a:lnTo>
                    <a:pt x="3763" y="1216"/>
                  </a:lnTo>
                  <a:lnTo>
                    <a:pt x="3800" y="1200"/>
                  </a:lnTo>
                  <a:lnTo>
                    <a:pt x="3835" y="1183"/>
                  </a:lnTo>
                  <a:lnTo>
                    <a:pt x="3872" y="1165"/>
                  </a:lnTo>
                  <a:lnTo>
                    <a:pt x="3907" y="1147"/>
                  </a:lnTo>
                  <a:lnTo>
                    <a:pt x="3944" y="1131"/>
                  </a:lnTo>
                  <a:lnTo>
                    <a:pt x="3979" y="1112"/>
                  </a:lnTo>
                  <a:lnTo>
                    <a:pt x="4016" y="1095"/>
                  </a:lnTo>
                  <a:lnTo>
                    <a:pt x="4051" y="1077"/>
                  </a:lnTo>
                  <a:lnTo>
                    <a:pt x="4086" y="1060"/>
                  </a:lnTo>
                  <a:lnTo>
                    <a:pt x="4123" y="1042"/>
                  </a:lnTo>
                  <a:lnTo>
                    <a:pt x="4158" y="1024"/>
                  </a:lnTo>
                  <a:lnTo>
                    <a:pt x="4195" y="1005"/>
                  </a:lnTo>
                  <a:lnTo>
                    <a:pt x="4230" y="988"/>
                  </a:lnTo>
                  <a:lnTo>
                    <a:pt x="4267" y="970"/>
                  </a:lnTo>
                  <a:lnTo>
                    <a:pt x="4302" y="951"/>
                  </a:lnTo>
                  <a:lnTo>
                    <a:pt x="4339" y="933"/>
                  </a:lnTo>
                  <a:lnTo>
                    <a:pt x="4374" y="916"/>
                  </a:lnTo>
                  <a:lnTo>
                    <a:pt x="4411" y="897"/>
                  </a:lnTo>
                  <a:lnTo>
                    <a:pt x="4446" y="879"/>
                  </a:lnTo>
                  <a:lnTo>
                    <a:pt x="4483" y="861"/>
                  </a:lnTo>
                  <a:lnTo>
                    <a:pt x="4518" y="844"/>
                  </a:lnTo>
                  <a:lnTo>
                    <a:pt x="4555" y="826"/>
                  </a:lnTo>
                  <a:lnTo>
                    <a:pt x="4590" y="807"/>
                  </a:lnTo>
                  <a:lnTo>
                    <a:pt x="4627" y="789"/>
                  </a:lnTo>
                  <a:lnTo>
                    <a:pt x="4662" y="772"/>
                  </a:lnTo>
                  <a:lnTo>
                    <a:pt x="4699" y="754"/>
                  </a:lnTo>
                  <a:lnTo>
                    <a:pt x="4734" y="737"/>
                  </a:lnTo>
                  <a:lnTo>
                    <a:pt x="4770" y="719"/>
                  </a:lnTo>
                  <a:lnTo>
                    <a:pt x="4806" y="702"/>
                  </a:lnTo>
                  <a:lnTo>
                    <a:pt x="4842" y="684"/>
                  </a:lnTo>
                  <a:lnTo>
                    <a:pt x="4878" y="668"/>
                  </a:lnTo>
                  <a:lnTo>
                    <a:pt x="4914" y="650"/>
                  </a:lnTo>
                  <a:lnTo>
                    <a:pt x="4950" y="633"/>
                  </a:lnTo>
                  <a:lnTo>
                    <a:pt x="4985" y="615"/>
                  </a:lnTo>
                  <a:lnTo>
                    <a:pt x="5021" y="599"/>
                  </a:lnTo>
                  <a:lnTo>
                    <a:pt x="5057" y="582"/>
                  </a:lnTo>
                  <a:lnTo>
                    <a:pt x="5093" y="566"/>
                  </a:lnTo>
                  <a:lnTo>
                    <a:pt x="5129" y="548"/>
                  </a:lnTo>
                  <a:lnTo>
                    <a:pt x="5165" y="532"/>
                  </a:lnTo>
                  <a:lnTo>
                    <a:pt x="5200" y="516"/>
                  </a:lnTo>
                  <a:lnTo>
                    <a:pt x="5237" y="500"/>
                  </a:lnTo>
                  <a:lnTo>
                    <a:pt x="5272" y="483"/>
                  </a:lnTo>
                  <a:lnTo>
                    <a:pt x="5309" y="467"/>
                  </a:lnTo>
                  <a:lnTo>
                    <a:pt x="5344" y="451"/>
                  </a:lnTo>
                  <a:lnTo>
                    <a:pt x="5381" y="435"/>
                  </a:lnTo>
                  <a:lnTo>
                    <a:pt x="5416" y="419"/>
                  </a:lnTo>
                  <a:lnTo>
                    <a:pt x="5453" y="404"/>
                  </a:lnTo>
                  <a:lnTo>
                    <a:pt x="5488" y="388"/>
                  </a:lnTo>
                  <a:lnTo>
                    <a:pt x="5525" y="372"/>
                  </a:lnTo>
                  <a:lnTo>
                    <a:pt x="5560" y="356"/>
                  </a:lnTo>
                  <a:lnTo>
                    <a:pt x="5597" y="342"/>
                  </a:lnTo>
                  <a:lnTo>
                    <a:pt x="5632" y="326"/>
                  </a:lnTo>
                  <a:lnTo>
                    <a:pt x="5669" y="312"/>
                  </a:lnTo>
                  <a:lnTo>
                    <a:pt x="5704" y="296"/>
                  </a:lnTo>
                  <a:lnTo>
                    <a:pt x="5741" y="281"/>
                  </a:lnTo>
                  <a:lnTo>
                    <a:pt x="5776" y="267"/>
                  </a:lnTo>
                  <a:lnTo>
                    <a:pt x="5813" y="252"/>
                  </a:lnTo>
                  <a:lnTo>
                    <a:pt x="5848" y="237"/>
                  </a:lnTo>
                  <a:lnTo>
                    <a:pt x="5885" y="222"/>
                  </a:lnTo>
                  <a:lnTo>
                    <a:pt x="5920" y="208"/>
                  </a:lnTo>
                  <a:lnTo>
                    <a:pt x="5955" y="193"/>
                  </a:lnTo>
                  <a:lnTo>
                    <a:pt x="5992" y="181"/>
                  </a:lnTo>
                  <a:lnTo>
                    <a:pt x="6027" y="166"/>
                  </a:lnTo>
                  <a:lnTo>
                    <a:pt x="6064" y="152"/>
                  </a:lnTo>
                  <a:lnTo>
                    <a:pt x="6099" y="137"/>
                  </a:lnTo>
                  <a:lnTo>
                    <a:pt x="6136" y="125"/>
                  </a:lnTo>
                  <a:lnTo>
                    <a:pt x="6171" y="110"/>
                  </a:lnTo>
                  <a:lnTo>
                    <a:pt x="6208" y="96"/>
                  </a:lnTo>
                  <a:lnTo>
                    <a:pt x="6243" y="83"/>
                  </a:lnTo>
                  <a:lnTo>
                    <a:pt x="6279" y="70"/>
                  </a:lnTo>
                  <a:lnTo>
                    <a:pt x="6315" y="56"/>
                  </a:lnTo>
                  <a:lnTo>
                    <a:pt x="6351" y="43"/>
                  </a:lnTo>
                  <a:lnTo>
                    <a:pt x="6387" y="30"/>
                  </a:lnTo>
                  <a:lnTo>
                    <a:pt x="6423" y="18"/>
                  </a:lnTo>
                  <a:lnTo>
                    <a:pt x="6459" y="3"/>
                  </a:lnTo>
                  <a:lnTo>
                    <a:pt x="6470" y="0"/>
                  </a:lnTo>
                </a:path>
              </a:pathLst>
            </a:custGeom>
            <a:noFill/>
            <a:ln w="22225">
              <a:solidFill>
                <a:srgbClr val="7E2F8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39" name="Group 138"/>
            <p:cNvGrpSpPr/>
            <p:nvPr/>
          </p:nvGrpSpPr>
          <p:grpSpPr>
            <a:xfrm>
              <a:off x="5193495" y="4502674"/>
              <a:ext cx="678160" cy="172514"/>
              <a:chOff x="5193495" y="4502674"/>
              <a:chExt cx="678160" cy="172514"/>
            </a:xfrm>
          </p:grpSpPr>
          <p:sp>
            <p:nvSpPr>
              <p:cNvPr id="140" name="Freeform 161"/>
              <p:cNvSpPr>
                <a:spLocks/>
              </p:cNvSpPr>
              <p:nvPr/>
            </p:nvSpPr>
            <p:spPr bwMode="auto">
              <a:xfrm>
                <a:off x="5193495" y="4502674"/>
                <a:ext cx="111044" cy="168549"/>
              </a:xfrm>
              <a:custGeom>
                <a:avLst/>
                <a:gdLst>
                  <a:gd name="T0" fmla="*/ 114 w 114"/>
                  <a:gd name="T1" fmla="*/ 151 h 171"/>
                  <a:gd name="T2" fmla="*/ 114 w 114"/>
                  <a:gd name="T3" fmla="*/ 171 h 171"/>
                  <a:gd name="T4" fmla="*/ 0 w 114"/>
                  <a:gd name="T5" fmla="*/ 171 h 171"/>
                  <a:gd name="T6" fmla="*/ 0 w 114"/>
                  <a:gd name="T7" fmla="*/ 164 h 171"/>
                  <a:gd name="T8" fmla="*/ 2 w 114"/>
                  <a:gd name="T9" fmla="*/ 156 h 171"/>
                  <a:gd name="T10" fmla="*/ 8 w 114"/>
                  <a:gd name="T11" fmla="*/ 145 h 171"/>
                  <a:gd name="T12" fmla="*/ 16 w 114"/>
                  <a:gd name="T13" fmla="*/ 134 h 171"/>
                  <a:gd name="T14" fmla="*/ 27 w 114"/>
                  <a:gd name="T15" fmla="*/ 123 h 171"/>
                  <a:gd name="T16" fmla="*/ 43 w 114"/>
                  <a:gd name="T17" fmla="*/ 108 h 171"/>
                  <a:gd name="T18" fmla="*/ 69 w 114"/>
                  <a:gd name="T19" fmla="*/ 86 h 171"/>
                  <a:gd name="T20" fmla="*/ 82 w 114"/>
                  <a:gd name="T21" fmla="*/ 72 h 171"/>
                  <a:gd name="T22" fmla="*/ 90 w 114"/>
                  <a:gd name="T23" fmla="*/ 59 h 171"/>
                  <a:gd name="T24" fmla="*/ 91 w 114"/>
                  <a:gd name="T25" fmla="*/ 46 h 171"/>
                  <a:gd name="T26" fmla="*/ 90 w 114"/>
                  <a:gd name="T27" fmla="*/ 35 h 171"/>
                  <a:gd name="T28" fmla="*/ 83 w 114"/>
                  <a:gd name="T29" fmla="*/ 25 h 171"/>
                  <a:gd name="T30" fmla="*/ 72 w 114"/>
                  <a:gd name="T31" fmla="*/ 19 h 171"/>
                  <a:gd name="T32" fmla="*/ 59 w 114"/>
                  <a:gd name="T33" fmla="*/ 17 h 171"/>
                  <a:gd name="T34" fmla="*/ 45 w 114"/>
                  <a:gd name="T35" fmla="*/ 19 h 171"/>
                  <a:gd name="T36" fmla="*/ 35 w 114"/>
                  <a:gd name="T37" fmla="*/ 25 h 171"/>
                  <a:gd name="T38" fmla="*/ 27 w 114"/>
                  <a:gd name="T39" fmla="*/ 36 h 171"/>
                  <a:gd name="T40" fmla="*/ 26 w 114"/>
                  <a:gd name="T41" fmla="*/ 51 h 171"/>
                  <a:gd name="T42" fmla="*/ 3 w 114"/>
                  <a:gd name="T43" fmla="*/ 49 h 171"/>
                  <a:gd name="T44" fmla="*/ 8 w 114"/>
                  <a:gd name="T45" fmla="*/ 27 h 171"/>
                  <a:gd name="T46" fmla="*/ 21 w 114"/>
                  <a:gd name="T47" fmla="*/ 12 h 171"/>
                  <a:gd name="T48" fmla="*/ 37 w 114"/>
                  <a:gd name="T49" fmla="*/ 1 h 171"/>
                  <a:gd name="T50" fmla="*/ 59 w 114"/>
                  <a:gd name="T51" fmla="*/ 0 h 171"/>
                  <a:gd name="T52" fmla="*/ 72 w 114"/>
                  <a:gd name="T53" fmla="*/ 0 h 171"/>
                  <a:gd name="T54" fmla="*/ 91 w 114"/>
                  <a:gd name="T55" fmla="*/ 6 h 171"/>
                  <a:gd name="T56" fmla="*/ 99 w 114"/>
                  <a:gd name="T57" fmla="*/ 12 h 171"/>
                  <a:gd name="T58" fmla="*/ 110 w 114"/>
                  <a:gd name="T59" fmla="*/ 28 h 171"/>
                  <a:gd name="T60" fmla="*/ 114 w 114"/>
                  <a:gd name="T61" fmla="*/ 48 h 171"/>
                  <a:gd name="T62" fmla="*/ 112 w 114"/>
                  <a:gd name="T63" fmla="*/ 57 h 171"/>
                  <a:gd name="T64" fmla="*/ 109 w 114"/>
                  <a:gd name="T65" fmla="*/ 67 h 171"/>
                  <a:gd name="T66" fmla="*/ 104 w 114"/>
                  <a:gd name="T67" fmla="*/ 78 h 171"/>
                  <a:gd name="T68" fmla="*/ 94 w 114"/>
                  <a:gd name="T69" fmla="*/ 88 h 171"/>
                  <a:gd name="T70" fmla="*/ 83 w 114"/>
                  <a:gd name="T71" fmla="*/ 100 h 171"/>
                  <a:gd name="T72" fmla="*/ 62 w 114"/>
                  <a:gd name="T73" fmla="*/ 118 h 171"/>
                  <a:gd name="T74" fmla="*/ 46 w 114"/>
                  <a:gd name="T75" fmla="*/ 132 h 171"/>
                  <a:gd name="T76" fmla="*/ 38 w 114"/>
                  <a:gd name="T77" fmla="*/ 140 h 171"/>
                  <a:gd name="T78" fmla="*/ 34 w 114"/>
                  <a:gd name="T79" fmla="*/ 145 h 171"/>
                  <a:gd name="T80" fmla="*/ 29 w 114"/>
                  <a:gd name="T81" fmla="*/ 151 h 171"/>
                  <a:gd name="T82" fmla="*/ 114 w 114"/>
                  <a:gd name="T83" fmla="*/ 15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4" h="171">
                    <a:moveTo>
                      <a:pt x="114" y="151"/>
                    </a:moveTo>
                    <a:lnTo>
                      <a:pt x="114" y="171"/>
                    </a:lnTo>
                    <a:lnTo>
                      <a:pt x="0" y="171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8" y="145"/>
                    </a:lnTo>
                    <a:lnTo>
                      <a:pt x="16" y="134"/>
                    </a:lnTo>
                    <a:lnTo>
                      <a:pt x="27" y="123"/>
                    </a:lnTo>
                    <a:lnTo>
                      <a:pt x="43" y="108"/>
                    </a:lnTo>
                    <a:lnTo>
                      <a:pt x="69" y="86"/>
                    </a:lnTo>
                    <a:lnTo>
                      <a:pt x="82" y="72"/>
                    </a:lnTo>
                    <a:lnTo>
                      <a:pt x="90" y="59"/>
                    </a:lnTo>
                    <a:lnTo>
                      <a:pt x="91" y="46"/>
                    </a:lnTo>
                    <a:lnTo>
                      <a:pt x="90" y="35"/>
                    </a:lnTo>
                    <a:lnTo>
                      <a:pt x="83" y="25"/>
                    </a:lnTo>
                    <a:lnTo>
                      <a:pt x="72" y="19"/>
                    </a:lnTo>
                    <a:lnTo>
                      <a:pt x="59" y="17"/>
                    </a:lnTo>
                    <a:lnTo>
                      <a:pt x="45" y="19"/>
                    </a:lnTo>
                    <a:lnTo>
                      <a:pt x="35" y="25"/>
                    </a:lnTo>
                    <a:lnTo>
                      <a:pt x="27" y="36"/>
                    </a:lnTo>
                    <a:lnTo>
                      <a:pt x="26" y="51"/>
                    </a:lnTo>
                    <a:lnTo>
                      <a:pt x="3" y="49"/>
                    </a:lnTo>
                    <a:lnTo>
                      <a:pt x="8" y="27"/>
                    </a:lnTo>
                    <a:lnTo>
                      <a:pt x="21" y="12"/>
                    </a:lnTo>
                    <a:lnTo>
                      <a:pt x="37" y="1"/>
                    </a:lnTo>
                    <a:lnTo>
                      <a:pt x="59" y="0"/>
                    </a:lnTo>
                    <a:lnTo>
                      <a:pt x="72" y="0"/>
                    </a:lnTo>
                    <a:lnTo>
                      <a:pt x="91" y="6"/>
                    </a:lnTo>
                    <a:lnTo>
                      <a:pt x="99" y="12"/>
                    </a:lnTo>
                    <a:lnTo>
                      <a:pt x="110" y="28"/>
                    </a:lnTo>
                    <a:lnTo>
                      <a:pt x="114" y="48"/>
                    </a:lnTo>
                    <a:lnTo>
                      <a:pt x="112" y="57"/>
                    </a:lnTo>
                    <a:lnTo>
                      <a:pt x="109" y="67"/>
                    </a:lnTo>
                    <a:lnTo>
                      <a:pt x="104" y="78"/>
                    </a:lnTo>
                    <a:lnTo>
                      <a:pt x="94" y="88"/>
                    </a:lnTo>
                    <a:lnTo>
                      <a:pt x="83" y="100"/>
                    </a:lnTo>
                    <a:lnTo>
                      <a:pt x="62" y="118"/>
                    </a:lnTo>
                    <a:lnTo>
                      <a:pt x="46" y="132"/>
                    </a:lnTo>
                    <a:lnTo>
                      <a:pt x="38" y="140"/>
                    </a:lnTo>
                    <a:lnTo>
                      <a:pt x="34" y="145"/>
                    </a:lnTo>
                    <a:lnTo>
                      <a:pt x="29" y="151"/>
                    </a:lnTo>
                    <a:lnTo>
                      <a:pt x="114" y="151"/>
                    </a:lnTo>
                    <a:close/>
                  </a:path>
                </a:pathLst>
              </a:custGeom>
              <a:solidFill>
                <a:srgbClr val="7E2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Rectangle 162"/>
              <p:cNvSpPr>
                <a:spLocks noChangeArrowheads="1"/>
              </p:cNvSpPr>
              <p:nvPr/>
            </p:nvSpPr>
            <p:spPr bwMode="auto">
              <a:xfrm>
                <a:off x="5338249" y="4647427"/>
                <a:ext cx="23795" cy="23795"/>
              </a:xfrm>
              <a:prstGeom prst="rect">
                <a:avLst/>
              </a:prstGeom>
              <a:solidFill>
                <a:srgbClr val="7E2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163"/>
              <p:cNvSpPr>
                <a:spLocks noEditPoints="1"/>
              </p:cNvSpPr>
              <p:nvPr/>
            </p:nvSpPr>
            <p:spPr bwMode="auto">
              <a:xfrm>
                <a:off x="5393771" y="4502674"/>
                <a:ext cx="111044" cy="172514"/>
              </a:xfrm>
              <a:custGeom>
                <a:avLst/>
                <a:gdLst>
                  <a:gd name="T0" fmla="*/ 0 w 112"/>
                  <a:gd name="T1" fmla="*/ 88 h 174"/>
                  <a:gd name="T2" fmla="*/ 0 w 112"/>
                  <a:gd name="T3" fmla="*/ 59 h 174"/>
                  <a:gd name="T4" fmla="*/ 5 w 112"/>
                  <a:gd name="T5" fmla="*/ 38 h 174"/>
                  <a:gd name="T6" fmla="*/ 13 w 112"/>
                  <a:gd name="T7" fmla="*/ 20 h 174"/>
                  <a:gd name="T8" fmla="*/ 24 w 112"/>
                  <a:gd name="T9" fmla="*/ 9 h 174"/>
                  <a:gd name="T10" fmla="*/ 38 w 112"/>
                  <a:gd name="T11" fmla="*/ 1 h 174"/>
                  <a:gd name="T12" fmla="*/ 56 w 112"/>
                  <a:gd name="T13" fmla="*/ 0 h 174"/>
                  <a:gd name="T14" fmla="*/ 69 w 112"/>
                  <a:gd name="T15" fmla="*/ 0 h 174"/>
                  <a:gd name="T16" fmla="*/ 80 w 112"/>
                  <a:gd name="T17" fmla="*/ 4 h 174"/>
                  <a:gd name="T18" fmla="*/ 90 w 112"/>
                  <a:gd name="T19" fmla="*/ 11 h 174"/>
                  <a:gd name="T20" fmla="*/ 96 w 112"/>
                  <a:gd name="T21" fmla="*/ 20 h 174"/>
                  <a:gd name="T22" fmla="*/ 102 w 112"/>
                  <a:gd name="T23" fmla="*/ 32 h 174"/>
                  <a:gd name="T24" fmla="*/ 107 w 112"/>
                  <a:gd name="T25" fmla="*/ 46 h 174"/>
                  <a:gd name="T26" fmla="*/ 110 w 112"/>
                  <a:gd name="T27" fmla="*/ 64 h 174"/>
                  <a:gd name="T28" fmla="*/ 112 w 112"/>
                  <a:gd name="T29" fmla="*/ 88 h 174"/>
                  <a:gd name="T30" fmla="*/ 110 w 112"/>
                  <a:gd name="T31" fmla="*/ 115 h 174"/>
                  <a:gd name="T32" fmla="*/ 106 w 112"/>
                  <a:gd name="T33" fmla="*/ 135 h 174"/>
                  <a:gd name="T34" fmla="*/ 98 w 112"/>
                  <a:gd name="T35" fmla="*/ 153 h 174"/>
                  <a:gd name="T36" fmla="*/ 86 w 112"/>
                  <a:gd name="T37" fmla="*/ 164 h 174"/>
                  <a:gd name="T38" fmla="*/ 74 w 112"/>
                  <a:gd name="T39" fmla="*/ 172 h 174"/>
                  <a:gd name="T40" fmla="*/ 56 w 112"/>
                  <a:gd name="T41" fmla="*/ 174 h 174"/>
                  <a:gd name="T42" fmla="*/ 43 w 112"/>
                  <a:gd name="T43" fmla="*/ 174 h 174"/>
                  <a:gd name="T44" fmla="*/ 24 w 112"/>
                  <a:gd name="T45" fmla="*/ 164 h 174"/>
                  <a:gd name="T46" fmla="*/ 16 w 112"/>
                  <a:gd name="T47" fmla="*/ 156 h 174"/>
                  <a:gd name="T48" fmla="*/ 8 w 112"/>
                  <a:gd name="T49" fmla="*/ 145 h 174"/>
                  <a:gd name="T50" fmla="*/ 0 w 112"/>
                  <a:gd name="T51" fmla="*/ 110 h 174"/>
                  <a:gd name="T52" fmla="*/ 0 w 112"/>
                  <a:gd name="T53" fmla="*/ 88 h 174"/>
                  <a:gd name="T54" fmla="*/ 21 w 112"/>
                  <a:gd name="T55" fmla="*/ 88 h 174"/>
                  <a:gd name="T56" fmla="*/ 22 w 112"/>
                  <a:gd name="T57" fmla="*/ 124 h 174"/>
                  <a:gd name="T58" fmla="*/ 30 w 112"/>
                  <a:gd name="T59" fmla="*/ 143 h 174"/>
                  <a:gd name="T60" fmla="*/ 42 w 112"/>
                  <a:gd name="T61" fmla="*/ 155 h 174"/>
                  <a:gd name="T62" fmla="*/ 56 w 112"/>
                  <a:gd name="T63" fmla="*/ 156 h 174"/>
                  <a:gd name="T64" fmla="*/ 69 w 112"/>
                  <a:gd name="T65" fmla="*/ 155 h 174"/>
                  <a:gd name="T66" fmla="*/ 80 w 112"/>
                  <a:gd name="T67" fmla="*/ 143 h 174"/>
                  <a:gd name="T68" fmla="*/ 88 w 112"/>
                  <a:gd name="T69" fmla="*/ 124 h 174"/>
                  <a:gd name="T70" fmla="*/ 90 w 112"/>
                  <a:gd name="T71" fmla="*/ 88 h 174"/>
                  <a:gd name="T72" fmla="*/ 88 w 112"/>
                  <a:gd name="T73" fmla="*/ 49 h 174"/>
                  <a:gd name="T74" fmla="*/ 80 w 112"/>
                  <a:gd name="T75" fmla="*/ 30 h 174"/>
                  <a:gd name="T76" fmla="*/ 69 w 112"/>
                  <a:gd name="T77" fmla="*/ 19 h 174"/>
                  <a:gd name="T78" fmla="*/ 54 w 112"/>
                  <a:gd name="T79" fmla="*/ 17 h 174"/>
                  <a:gd name="T80" fmla="*/ 42 w 112"/>
                  <a:gd name="T81" fmla="*/ 19 h 174"/>
                  <a:gd name="T82" fmla="*/ 32 w 112"/>
                  <a:gd name="T83" fmla="*/ 28 h 174"/>
                  <a:gd name="T84" fmla="*/ 22 w 112"/>
                  <a:gd name="T85" fmla="*/ 49 h 174"/>
                  <a:gd name="T86" fmla="*/ 21 w 112"/>
                  <a:gd name="T87" fmla="*/ 8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2" h="174">
                    <a:moveTo>
                      <a:pt x="0" y="88"/>
                    </a:moveTo>
                    <a:lnTo>
                      <a:pt x="0" y="59"/>
                    </a:lnTo>
                    <a:lnTo>
                      <a:pt x="5" y="38"/>
                    </a:lnTo>
                    <a:lnTo>
                      <a:pt x="13" y="20"/>
                    </a:lnTo>
                    <a:lnTo>
                      <a:pt x="24" y="9"/>
                    </a:lnTo>
                    <a:lnTo>
                      <a:pt x="38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4"/>
                    </a:lnTo>
                    <a:lnTo>
                      <a:pt x="90" y="11"/>
                    </a:lnTo>
                    <a:lnTo>
                      <a:pt x="96" y="20"/>
                    </a:lnTo>
                    <a:lnTo>
                      <a:pt x="102" y="32"/>
                    </a:lnTo>
                    <a:lnTo>
                      <a:pt x="107" y="46"/>
                    </a:lnTo>
                    <a:lnTo>
                      <a:pt x="110" y="64"/>
                    </a:lnTo>
                    <a:lnTo>
                      <a:pt x="112" y="88"/>
                    </a:lnTo>
                    <a:lnTo>
                      <a:pt x="110" y="115"/>
                    </a:lnTo>
                    <a:lnTo>
                      <a:pt x="106" y="135"/>
                    </a:lnTo>
                    <a:lnTo>
                      <a:pt x="98" y="153"/>
                    </a:lnTo>
                    <a:lnTo>
                      <a:pt x="86" y="164"/>
                    </a:lnTo>
                    <a:lnTo>
                      <a:pt x="74" y="172"/>
                    </a:lnTo>
                    <a:lnTo>
                      <a:pt x="56" y="174"/>
                    </a:lnTo>
                    <a:lnTo>
                      <a:pt x="43" y="174"/>
                    </a:lnTo>
                    <a:lnTo>
                      <a:pt x="24" y="164"/>
                    </a:lnTo>
                    <a:lnTo>
                      <a:pt x="16" y="156"/>
                    </a:lnTo>
                    <a:lnTo>
                      <a:pt x="8" y="145"/>
                    </a:lnTo>
                    <a:lnTo>
                      <a:pt x="0" y="110"/>
                    </a:lnTo>
                    <a:lnTo>
                      <a:pt x="0" y="88"/>
                    </a:lnTo>
                    <a:close/>
                    <a:moveTo>
                      <a:pt x="21" y="88"/>
                    </a:moveTo>
                    <a:lnTo>
                      <a:pt x="22" y="124"/>
                    </a:lnTo>
                    <a:lnTo>
                      <a:pt x="30" y="143"/>
                    </a:lnTo>
                    <a:lnTo>
                      <a:pt x="42" y="155"/>
                    </a:lnTo>
                    <a:lnTo>
                      <a:pt x="56" y="156"/>
                    </a:lnTo>
                    <a:lnTo>
                      <a:pt x="69" y="155"/>
                    </a:lnTo>
                    <a:lnTo>
                      <a:pt x="80" y="143"/>
                    </a:lnTo>
                    <a:lnTo>
                      <a:pt x="88" y="124"/>
                    </a:lnTo>
                    <a:lnTo>
                      <a:pt x="90" y="88"/>
                    </a:lnTo>
                    <a:lnTo>
                      <a:pt x="88" y="49"/>
                    </a:lnTo>
                    <a:lnTo>
                      <a:pt x="80" y="30"/>
                    </a:lnTo>
                    <a:lnTo>
                      <a:pt x="69" y="19"/>
                    </a:lnTo>
                    <a:lnTo>
                      <a:pt x="54" y="17"/>
                    </a:lnTo>
                    <a:lnTo>
                      <a:pt x="42" y="19"/>
                    </a:lnTo>
                    <a:lnTo>
                      <a:pt x="32" y="28"/>
                    </a:lnTo>
                    <a:lnTo>
                      <a:pt x="22" y="49"/>
                    </a:lnTo>
                    <a:lnTo>
                      <a:pt x="21" y="88"/>
                    </a:lnTo>
                    <a:close/>
                  </a:path>
                </a:pathLst>
              </a:custGeom>
              <a:solidFill>
                <a:srgbClr val="7E2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164"/>
              <p:cNvSpPr>
                <a:spLocks noEditPoints="1"/>
              </p:cNvSpPr>
              <p:nvPr/>
            </p:nvSpPr>
            <p:spPr bwMode="auto">
              <a:xfrm>
                <a:off x="5590080" y="4546298"/>
                <a:ext cx="115010" cy="128890"/>
              </a:xfrm>
              <a:custGeom>
                <a:avLst/>
                <a:gdLst>
                  <a:gd name="T0" fmla="*/ 91 w 115"/>
                  <a:gd name="T1" fmla="*/ 87 h 130"/>
                  <a:gd name="T2" fmla="*/ 114 w 115"/>
                  <a:gd name="T3" fmla="*/ 90 h 130"/>
                  <a:gd name="T4" fmla="*/ 107 w 115"/>
                  <a:gd name="T5" fmla="*/ 107 h 130"/>
                  <a:gd name="T6" fmla="*/ 95 w 115"/>
                  <a:gd name="T7" fmla="*/ 120 h 130"/>
                  <a:gd name="T8" fmla="*/ 80 w 115"/>
                  <a:gd name="T9" fmla="*/ 128 h 130"/>
                  <a:gd name="T10" fmla="*/ 59 w 115"/>
                  <a:gd name="T11" fmla="*/ 130 h 130"/>
                  <a:gd name="T12" fmla="*/ 47 w 115"/>
                  <a:gd name="T13" fmla="*/ 130 h 130"/>
                  <a:gd name="T14" fmla="*/ 24 w 115"/>
                  <a:gd name="T15" fmla="*/ 122 h 130"/>
                  <a:gd name="T16" fmla="*/ 16 w 115"/>
                  <a:gd name="T17" fmla="*/ 114 h 130"/>
                  <a:gd name="T18" fmla="*/ 8 w 115"/>
                  <a:gd name="T19" fmla="*/ 104 h 130"/>
                  <a:gd name="T20" fmla="*/ 0 w 115"/>
                  <a:gd name="T21" fmla="*/ 80 h 130"/>
                  <a:gd name="T22" fmla="*/ 0 w 115"/>
                  <a:gd name="T23" fmla="*/ 66 h 130"/>
                  <a:gd name="T24" fmla="*/ 0 w 115"/>
                  <a:gd name="T25" fmla="*/ 52 h 130"/>
                  <a:gd name="T26" fmla="*/ 8 w 115"/>
                  <a:gd name="T27" fmla="*/ 28 h 130"/>
                  <a:gd name="T28" fmla="*/ 16 w 115"/>
                  <a:gd name="T29" fmla="*/ 18 h 130"/>
                  <a:gd name="T30" fmla="*/ 24 w 115"/>
                  <a:gd name="T31" fmla="*/ 10 h 130"/>
                  <a:gd name="T32" fmla="*/ 45 w 115"/>
                  <a:gd name="T33" fmla="*/ 0 h 130"/>
                  <a:gd name="T34" fmla="*/ 58 w 115"/>
                  <a:gd name="T35" fmla="*/ 0 h 130"/>
                  <a:gd name="T36" fmla="*/ 71 w 115"/>
                  <a:gd name="T37" fmla="*/ 0 h 130"/>
                  <a:gd name="T38" fmla="*/ 90 w 115"/>
                  <a:gd name="T39" fmla="*/ 10 h 130"/>
                  <a:gd name="T40" fmla="*/ 99 w 115"/>
                  <a:gd name="T41" fmla="*/ 18 h 130"/>
                  <a:gd name="T42" fmla="*/ 106 w 115"/>
                  <a:gd name="T43" fmla="*/ 26 h 130"/>
                  <a:gd name="T44" fmla="*/ 114 w 115"/>
                  <a:gd name="T45" fmla="*/ 50 h 130"/>
                  <a:gd name="T46" fmla="*/ 115 w 115"/>
                  <a:gd name="T47" fmla="*/ 64 h 130"/>
                  <a:gd name="T48" fmla="*/ 115 w 115"/>
                  <a:gd name="T49" fmla="*/ 68 h 130"/>
                  <a:gd name="T50" fmla="*/ 114 w 115"/>
                  <a:gd name="T51" fmla="*/ 71 h 130"/>
                  <a:gd name="T52" fmla="*/ 21 w 115"/>
                  <a:gd name="T53" fmla="*/ 71 h 130"/>
                  <a:gd name="T54" fmla="*/ 24 w 115"/>
                  <a:gd name="T55" fmla="*/ 90 h 130"/>
                  <a:gd name="T56" fmla="*/ 34 w 115"/>
                  <a:gd name="T57" fmla="*/ 103 h 130"/>
                  <a:gd name="T58" fmla="*/ 45 w 115"/>
                  <a:gd name="T59" fmla="*/ 111 h 130"/>
                  <a:gd name="T60" fmla="*/ 59 w 115"/>
                  <a:gd name="T61" fmla="*/ 112 h 130"/>
                  <a:gd name="T62" fmla="*/ 71 w 115"/>
                  <a:gd name="T63" fmla="*/ 112 h 130"/>
                  <a:gd name="T64" fmla="*/ 79 w 115"/>
                  <a:gd name="T65" fmla="*/ 107 h 130"/>
                  <a:gd name="T66" fmla="*/ 87 w 115"/>
                  <a:gd name="T67" fmla="*/ 99 h 130"/>
                  <a:gd name="T68" fmla="*/ 91 w 115"/>
                  <a:gd name="T69" fmla="*/ 87 h 130"/>
                  <a:gd name="T70" fmla="*/ 23 w 115"/>
                  <a:gd name="T71" fmla="*/ 53 h 130"/>
                  <a:gd name="T72" fmla="*/ 93 w 115"/>
                  <a:gd name="T73" fmla="*/ 53 h 130"/>
                  <a:gd name="T74" fmla="*/ 90 w 115"/>
                  <a:gd name="T75" fmla="*/ 39 h 130"/>
                  <a:gd name="T76" fmla="*/ 85 w 115"/>
                  <a:gd name="T77" fmla="*/ 29 h 130"/>
                  <a:gd name="T78" fmla="*/ 74 w 115"/>
                  <a:gd name="T79" fmla="*/ 20 h 130"/>
                  <a:gd name="T80" fmla="*/ 58 w 115"/>
                  <a:gd name="T81" fmla="*/ 18 h 130"/>
                  <a:gd name="T82" fmla="*/ 45 w 115"/>
                  <a:gd name="T83" fmla="*/ 20 h 130"/>
                  <a:gd name="T84" fmla="*/ 34 w 115"/>
                  <a:gd name="T85" fmla="*/ 28 h 130"/>
                  <a:gd name="T86" fmla="*/ 26 w 115"/>
                  <a:gd name="T87" fmla="*/ 39 h 130"/>
                  <a:gd name="T88" fmla="*/ 23 w 115"/>
                  <a:gd name="T89" fmla="*/ 5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15" h="130">
                    <a:moveTo>
                      <a:pt x="91" y="87"/>
                    </a:moveTo>
                    <a:lnTo>
                      <a:pt x="114" y="90"/>
                    </a:lnTo>
                    <a:lnTo>
                      <a:pt x="107" y="107"/>
                    </a:lnTo>
                    <a:lnTo>
                      <a:pt x="95" y="120"/>
                    </a:lnTo>
                    <a:lnTo>
                      <a:pt x="80" y="128"/>
                    </a:lnTo>
                    <a:lnTo>
                      <a:pt x="59" y="130"/>
                    </a:lnTo>
                    <a:lnTo>
                      <a:pt x="47" y="130"/>
                    </a:lnTo>
                    <a:lnTo>
                      <a:pt x="24" y="122"/>
                    </a:lnTo>
                    <a:lnTo>
                      <a:pt x="16" y="114"/>
                    </a:lnTo>
                    <a:lnTo>
                      <a:pt x="8" y="104"/>
                    </a:lnTo>
                    <a:lnTo>
                      <a:pt x="0" y="80"/>
                    </a:lnTo>
                    <a:lnTo>
                      <a:pt x="0" y="66"/>
                    </a:lnTo>
                    <a:lnTo>
                      <a:pt x="0" y="52"/>
                    </a:lnTo>
                    <a:lnTo>
                      <a:pt x="8" y="28"/>
                    </a:lnTo>
                    <a:lnTo>
                      <a:pt x="16" y="18"/>
                    </a:lnTo>
                    <a:lnTo>
                      <a:pt x="24" y="10"/>
                    </a:lnTo>
                    <a:lnTo>
                      <a:pt x="45" y="0"/>
                    </a:lnTo>
                    <a:lnTo>
                      <a:pt x="58" y="0"/>
                    </a:lnTo>
                    <a:lnTo>
                      <a:pt x="71" y="0"/>
                    </a:lnTo>
                    <a:lnTo>
                      <a:pt x="90" y="10"/>
                    </a:lnTo>
                    <a:lnTo>
                      <a:pt x="99" y="18"/>
                    </a:lnTo>
                    <a:lnTo>
                      <a:pt x="106" y="26"/>
                    </a:lnTo>
                    <a:lnTo>
                      <a:pt x="114" y="50"/>
                    </a:lnTo>
                    <a:lnTo>
                      <a:pt x="115" y="64"/>
                    </a:lnTo>
                    <a:lnTo>
                      <a:pt x="115" y="68"/>
                    </a:lnTo>
                    <a:lnTo>
                      <a:pt x="114" y="71"/>
                    </a:lnTo>
                    <a:lnTo>
                      <a:pt x="21" y="71"/>
                    </a:lnTo>
                    <a:lnTo>
                      <a:pt x="24" y="90"/>
                    </a:lnTo>
                    <a:lnTo>
                      <a:pt x="34" y="103"/>
                    </a:lnTo>
                    <a:lnTo>
                      <a:pt x="45" y="111"/>
                    </a:lnTo>
                    <a:lnTo>
                      <a:pt x="59" y="112"/>
                    </a:lnTo>
                    <a:lnTo>
                      <a:pt x="71" y="112"/>
                    </a:lnTo>
                    <a:lnTo>
                      <a:pt x="79" y="107"/>
                    </a:lnTo>
                    <a:lnTo>
                      <a:pt x="87" y="99"/>
                    </a:lnTo>
                    <a:lnTo>
                      <a:pt x="91" y="87"/>
                    </a:lnTo>
                    <a:close/>
                    <a:moveTo>
                      <a:pt x="23" y="53"/>
                    </a:moveTo>
                    <a:lnTo>
                      <a:pt x="93" y="53"/>
                    </a:lnTo>
                    <a:lnTo>
                      <a:pt x="90" y="39"/>
                    </a:lnTo>
                    <a:lnTo>
                      <a:pt x="85" y="29"/>
                    </a:lnTo>
                    <a:lnTo>
                      <a:pt x="74" y="20"/>
                    </a:lnTo>
                    <a:lnTo>
                      <a:pt x="58" y="18"/>
                    </a:lnTo>
                    <a:lnTo>
                      <a:pt x="45" y="20"/>
                    </a:lnTo>
                    <a:lnTo>
                      <a:pt x="34" y="28"/>
                    </a:lnTo>
                    <a:lnTo>
                      <a:pt x="26" y="39"/>
                    </a:lnTo>
                    <a:lnTo>
                      <a:pt x="23" y="53"/>
                    </a:lnTo>
                    <a:close/>
                  </a:path>
                </a:pathLst>
              </a:custGeom>
              <a:solidFill>
                <a:srgbClr val="7E2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165"/>
              <p:cNvSpPr>
                <a:spLocks/>
              </p:cNvSpPr>
              <p:nvPr/>
            </p:nvSpPr>
            <p:spPr bwMode="auto">
              <a:xfrm>
                <a:off x="5715004" y="4502674"/>
                <a:ext cx="156651" cy="168549"/>
              </a:xfrm>
              <a:custGeom>
                <a:avLst/>
                <a:gdLst>
                  <a:gd name="T0" fmla="*/ 67 w 158"/>
                  <a:gd name="T1" fmla="*/ 171 h 171"/>
                  <a:gd name="T2" fmla="*/ 0 w 158"/>
                  <a:gd name="T3" fmla="*/ 0 h 171"/>
                  <a:gd name="T4" fmla="*/ 26 w 158"/>
                  <a:gd name="T5" fmla="*/ 0 h 171"/>
                  <a:gd name="T6" fmla="*/ 70 w 158"/>
                  <a:gd name="T7" fmla="*/ 124 h 171"/>
                  <a:gd name="T8" fmla="*/ 75 w 158"/>
                  <a:gd name="T9" fmla="*/ 139 h 171"/>
                  <a:gd name="T10" fmla="*/ 78 w 158"/>
                  <a:gd name="T11" fmla="*/ 153 h 171"/>
                  <a:gd name="T12" fmla="*/ 83 w 158"/>
                  <a:gd name="T13" fmla="*/ 139 h 171"/>
                  <a:gd name="T14" fmla="*/ 88 w 158"/>
                  <a:gd name="T15" fmla="*/ 124 h 171"/>
                  <a:gd name="T16" fmla="*/ 134 w 158"/>
                  <a:gd name="T17" fmla="*/ 0 h 171"/>
                  <a:gd name="T18" fmla="*/ 158 w 158"/>
                  <a:gd name="T19" fmla="*/ 0 h 171"/>
                  <a:gd name="T20" fmla="*/ 91 w 158"/>
                  <a:gd name="T21" fmla="*/ 171 h 171"/>
                  <a:gd name="T22" fmla="*/ 67 w 158"/>
                  <a:gd name="T2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8" h="171">
                    <a:moveTo>
                      <a:pt x="67" y="171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70" y="124"/>
                    </a:lnTo>
                    <a:lnTo>
                      <a:pt x="75" y="139"/>
                    </a:lnTo>
                    <a:lnTo>
                      <a:pt x="78" y="153"/>
                    </a:lnTo>
                    <a:lnTo>
                      <a:pt x="83" y="139"/>
                    </a:lnTo>
                    <a:lnTo>
                      <a:pt x="88" y="124"/>
                    </a:lnTo>
                    <a:lnTo>
                      <a:pt x="134" y="0"/>
                    </a:lnTo>
                    <a:lnTo>
                      <a:pt x="158" y="0"/>
                    </a:lnTo>
                    <a:lnTo>
                      <a:pt x="91" y="171"/>
                    </a:lnTo>
                    <a:lnTo>
                      <a:pt x="67" y="171"/>
                    </a:lnTo>
                    <a:close/>
                  </a:path>
                </a:pathLst>
              </a:custGeom>
              <a:solidFill>
                <a:srgbClr val="7E2F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5" name="Group 144"/>
          <p:cNvGrpSpPr/>
          <p:nvPr/>
        </p:nvGrpSpPr>
        <p:grpSpPr>
          <a:xfrm>
            <a:off x="1386026" y="3624924"/>
            <a:ext cx="6412776" cy="1203635"/>
            <a:chOff x="1370418" y="4205235"/>
            <a:chExt cx="6412776" cy="1203635"/>
          </a:xfrm>
        </p:grpSpPr>
        <p:sp>
          <p:nvSpPr>
            <p:cNvPr id="146" name="Freeform 121"/>
            <p:cNvSpPr>
              <a:spLocks/>
            </p:cNvSpPr>
            <p:nvPr/>
          </p:nvSpPr>
          <p:spPr bwMode="auto">
            <a:xfrm>
              <a:off x="1370418" y="4205235"/>
              <a:ext cx="6412776" cy="1203635"/>
            </a:xfrm>
            <a:custGeom>
              <a:avLst/>
              <a:gdLst>
                <a:gd name="T0" fmla="*/ 63 w 6470"/>
                <a:gd name="T1" fmla="*/ 1166 h 1213"/>
                <a:gd name="T2" fmla="*/ 170 w 6470"/>
                <a:gd name="T3" fmla="*/ 1091 h 1213"/>
                <a:gd name="T4" fmla="*/ 279 w 6470"/>
                <a:gd name="T5" fmla="*/ 1023 h 1213"/>
                <a:gd name="T6" fmla="*/ 386 w 6470"/>
                <a:gd name="T7" fmla="*/ 960 h 1213"/>
                <a:gd name="T8" fmla="*/ 493 w 6470"/>
                <a:gd name="T9" fmla="*/ 903 h 1213"/>
                <a:gd name="T10" fmla="*/ 601 w 6470"/>
                <a:gd name="T11" fmla="*/ 852 h 1213"/>
                <a:gd name="T12" fmla="*/ 709 w 6470"/>
                <a:gd name="T13" fmla="*/ 802 h 1213"/>
                <a:gd name="T14" fmla="*/ 817 w 6470"/>
                <a:gd name="T15" fmla="*/ 757 h 1213"/>
                <a:gd name="T16" fmla="*/ 924 w 6470"/>
                <a:gd name="T17" fmla="*/ 716 h 1213"/>
                <a:gd name="T18" fmla="*/ 1033 w 6470"/>
                <a:gd name="T19" fmla="*/ 677 h 1213"/>
                <a:gd name="T20" fmla="*/ 1140 w 6470"/>
                <a:gd name="T21" fmla="*/ 642 h 1213"/>
                <a:gd name="T22" fmla="*/ 1247 w 6470"/>
                <a:gd name="T23" fmla="*/ 609 h 1213"/>
                <a:gd name="T24" fmla="*/ 1356 w 6470"/>
                <a:gd name="T25" fmla="*/ 577 h 1213"/>
                <a:gd name="T26" fmla="*/ 1463 w 6470"/>
                <a:gd name="T27" fmla="*/ 548 h 1213"/>
                <a:gd name="T28" fmla="*/ 1572 w 6470"/>
                <a:gd name="T29" fmla="*/ 519 h 1213"/>
                <a:gd name="T30" fmla="*/ 1679 w 6470"/>
                <a:gd name="T31" fmla="*/ 494 h 1213"/>
                <a:gd name="T32" fmla="*/ 1788 w 6470"/>
                <a:gd name="T33" fmla="*/ 468 h 1213"/>
                <a:gd name="T34" fmla="*/ 1895 w 6470"/>
                <a:gd name="T35" fmla="*/ 446 h 1213"/>
                <a:gd name="T36" fmla="*/ 2003 w 6470"/>
                <a:gd name="T37" fmla="*/ 423 h 1213"/>
                <a:gd name="T38" fmla="*/ 2110 w 6470"/>
                <a:gd name="T39" fmla="*/ 403 h 1213"/>
                <a:gd name="T40" fmla="*/ 2218 w 6470"/>
                <a:gd name="T41" fmla="*/ 383 h 1213"/>
                <a:gd name="T42" fmla="*/ 2326 w 6470"/>
                <a:gd name="T43" fmla="*/ 364 h 1213"/>
                <a:gd name="T44" fmla="*/ 2433 w 6470"/>
                <a:gd name="T45" fmla="*/ 345 h 1213"/>
                <a:gd name="T46" fmla="*/ 2542 w 6470"/>
                <a:gd name="T47" fmla="*/ 329 h 1213"/>
                <a:gd name="T48" fmla="*/ 2649 w 6470"/>
                <a:gd name="T49" fmla="*/ 311 h 1213"/>
                <a:gd name="T50" fmla="*/ 2758 w 6470"/>
                <a:gd name="T51" fmla="*/ 297 h 1213"/>
                <a:gd name="T52" fmla="*/ 2865 w 6470"/>
                <a:gd name="T53" fmla="*/ 281 h 1213"/>
                <a:gd name="T54" fmla="*/ 2974 w 6470"/>
                <a:gd name="T55" fmla="*/ 267 h 1213"/>
                <a:gd name="T56" fmla="*/ 3081 w 6470"/>
                <a:gd name="T57" fmla="*/ 254 h 1213"/>
                <a:gd name="T58" fmla="*/ 3188 w 6470"/>
                <a:gd name="T59" fmla="*/ 241 h 1213"/>
                <a:gd name="T60" fmla="*/ 3297 w 6470"/>
                <a:gd name="T61" fmla="*/ 228 h 1213"/>
                <a:gd name="T62" fmla="*/ 3404 w 6470"/>
                <a:gd name="T63" fmla="*/ 216 h 1213"/>
                <a:gd name="T64" fmla="*/ 3512 w 6470"/>
                <a:gd name="T65" fmla="*/ 204 h 1213"/>
                <a:gd name="T66" fmla="*/ 3620 w 6470"/>
                <a:gd name="T67" fmla="*/ 193 h 1213"/>
                <a:gd name="T68" fmla="*/ 3728 w 6470"/>
                <a:gd name="T69" fmla="*/ 182 h 1213"/>
                <a:gd name="T70" fmla="*/ 3835 w 6470"/>
                <a:gd name="T71" fmla="*/ 172 h 1213"/>
                <a:gd name="T72" fmla="*/ 3944 w 6470"/>
                <a:gd name="T73" fmla="*/ 161 h 1213"/>
                <a:gd name="T74" fmla="*/ 4051 w 6470"/>
                <a:gd name="T75" fmla="*/ 152 h 1213"/>
                <a:gd name="T76" fmla="*/ 4158 w 6470"/>
                <a:gd name="T77" fmla="*/ 142 h 1213"/>
                <a:gd name="T78" fmla="*/ 4267 w 6470"/>
                <a:gd name="T79" fmla="*/ 134 h 1213"/>
                <a:gd name="T80" fmla="*/ 4374 w 6470"/>
                <a:gd name="T81" fmla="*/ 124 h 1213"/>
                <a:gd name="T82" fmla="*/ 4483 w 6470"/>
                <a:gd name="T83" fmla="*/ 116 h 1213"/>
                <a:gd name="T84" fmla="*/ 4590 w 6470"/>
                <a:gd name="T85" fmla="*/ 108 h 1213"/>
                <a:gd name="T86" fmla="*/ 4699 w 6470"/>
                <a:gd name="T87" fmla="*/ 100 h 1213"/>
                <a:gd name="T88" fmla="*/ 4806 w 6470"/>
                <a:gd name="T89" fmla="*/ 92 h 1213"/>
                <a:gd name="T90" fmla="*/ 4914 w 6470"/>
                <a:gd name="T91" fmla="*/ 86 h 1213"/>
                <a:gd name="T92" fmla="*/ 5021 w 6470"/>
                <a:gd name="T93" fmla="*/ 78 h 1213"/>
                <a:gd name="T94" fmla="*/ 5129 w 6470"/>
                <a:gd name="T95" fmla="*/ 72 h 1213"/>
                <a:gd name="T96" fmla="*/ 5237 w 6470"/>
                <a:gd name="T97" fmla="*/ 64 h 1213"/>
                <a:gd name="T98" fmla="*/ 5344 w 6470"/>
                <a:gd name="T99" fmla="*/ 57 h 1213"/>
                <a:gd name="T100" fmla="*/ 5453 w 6470"/>
                <a:gd name="T101" fmla="*/ 51 h 1213"/>
                <a:gd name="T102" fmla="*/ 5560 w 6470"/>
                <a:gd name="T103" fmla="*/ 46 h 1213"/>
                <a:gd name="T104" fmla="*/ 5669 w 6470"/>
                <a:gd name="T105" fmla="*/ 40 h 1213"/>
                <a:gd name="T106" fmla="*/ 5776 w 6470"/>
                <a:gd name="T107" fmla="*/ 33 h 1213"/>
                <a:gd name="T108" fmla="*/ 5885 w 6470"/>
                <a:gd name="T109" fmla="*/ 29 h 1213"/>
                <a:gd name="T110" fmla="*/ 5992 w 6470"/>
                <a:gd name="T111" fmla="*/ 22 h 1213"/>
                <a:gd name="T112" fmla="*/ 6099 w 6470"/>
                <a:gd name="T113" fmla="*/ 17 h 1213"/>
                <a:gd name="T114" fmla="*/ 6208 w 6470"/>
                <a:gd name="T115" fmla="*/ 11 h 1213"/>
                <a:gd name="T116" fmla="*/ 6315 w 6470"/>
                <a:gd name="T117" fmla="*/ 6 h 1213"/>
                <a:gd name="T118" fmla="*/ 6423 w 6470"/>
                <a:gd name="T119" fmla="*/ 1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0" h="1213">
                  <a:moveTo>
                    <a:pt x="0" y="1213"/>
                  </a:moveTo>
                  <a:lnTo>
                    <a:pt x="26" y="1194"/>
                  </a:lnTo>
                  <a:lnTo>
                    <a:pt x="63" y="1166"/>
                  </a:lnTo>
                  <a:lnTo>
                    <a:pt x="98" y="1141"/>
                  </a:lnTo>
                  <a:lnTo>
                    <a:pt x="135" y="1115"/>
                  </a:lnTo>
                  <a:lnTo>
                    <a:pt x="170" y="1091"/>
                  </a:lnTo>
                  <a:lnTo>
                    <a:pt x="207" y="1067"/>
                  </a:lnTo>
                  <a:lnTo>
                    <a:pt x="242" y="1045"/>
                  </a:lnTo>
                  <a:lnTo>
                    <a:pt x="279" y="1023"/>
                  </a:lnTo>
                  <a:lnTo>
                    <a:pt x="314" y="1002"/>
                  </a:lnTo>
                  <a:lnTo>
                    <a:pt x="349" y="981"/>
                  </a:lnTo>
                  <a:lnTo>
                    <a:pt x="386" y="960"/>
                  </a:lnTo>
                  <a:lnTo>
                    <a:pt x="421" y="941"/>
                  </a:lnTo>
                  <a:lnTo>
                    <a:pt x="458" y="922"/>
                  </a:lnTo>
                  <a:lnTo>
                    <a:pt x="493" y="903"/>
                  </a:lnTo>
                  <a:lnTo>
                    <a:pt x="530" y="885"/>
                  </a:lnTo>
                  <a:lnTo>
                    <a:pt x="565" y="868"/>
                  </a:lnTo>
                  <a:lnTo>
                    <a:pt x="601" y="852"/>
                  </a:lnTo>
                  <a:lnTo>
                    <a:pt x="637" y="834"/>
                  </a:lnTo>
                  <a:lnTo>
                    <a:pt x="673" y="818"/>
                  </a:lnTo>
                  <a:lnTo>
                    <a:pt x="709" y="802"/>
                  </a:lnTo>
                  <a:lnTo>
                    <a:pt x="745" y="788"/>
                  </a:lnTo>
                  <a:lnTo>
                    <a:pt x="781" y="772"/>
                  </a:lnTo>
                  <a:lnTo>
                    <a:pt x="817" y="757"/>
                  </a:lnTo>
                  <a:lnTo>
                    <a:pt x="852" y="745"/>
                  </a:lnTo>
                  <a:lnTo>
                    <a:pt x="889" y="730"/>
                  </a:lnTo>
                  <a:lnTo>
                    <a:pt x="924" y="716"/>
                  </a:lnTo>
                  <a:lnTo>
                    <a:pt x="961" y="703"/>
                  </a:lnTo>
                  <a:lnTo>
                    <a:pt x="996" y="690"/>
                  </a:lnTo>
                  <a:lnTo>
                    <a:pt x="1033" y="677"/>
                  </a:lnTo>
                  <a:lnTo>
                    <a:pt x="1068" y="666"/>
                  </a:lnTo>
                  <a:lnTo>
                    <a:pt x="1105" y="653"/>
                  </a:lnTo>
                  <a:lnTo>
                    <a:pt x="1140" y="642"/>
                  </a:lnTo>
                  <a:lnTo>
                    <a:pt x="1177" y="631"/>
                  </a:lnTo>
                  <a:lnTo>
                    <a:pt x="1212" y="620"/>
                  </a:lnTo>
                  <a:lnTo>
                    <a:pt x="1247" y="609"/>
                  </a:lnTo>
                  <a:lnTo>
                    <a:pt x="1284" y="597"/>
                  </a:lnTo>
                  <a:lnTo>
                    <a:pt x="1319" y="588"/>
                  </a:lnTo>
                  <a:lnTo>
                    <a:pt x="1356" y="577"/>
                  </a:lnTo>
                  <a:lnTo>
                    <a:pt x="1391" y="567"/>
                  </a:lnTo>
                  <a:lnTo>
                    <a:pt x="1428" y="558"/>
                  </a:lnTo>
                  <a:lnTo>
                    <a:pt x="1463" y="548"/>
                  </a:lnTo>
                  <a:lnTo>
                    <a:pt x="1500" y="538"/>
                  </a:lnTo>
                  <a:lnTo>
                    <a:pt x="1535" y="529"/>
                  </a:lnTo>
                  <a:lnTo>
                    <a:pt x="1572" y="519"/>
                  </a:lnTo>
                  <a:lnTo>
                    <a:pt x="1607" y="511"/>
                  </a:lnTo>
                  <a:lnTo>
                    <a:pt x="1644" y="502"/>
                  </a:lnTo>
                  <a:lnTo>
                    <a:pt x="1679" y="494"/>
                  </a:lnTo>
                  <a:lnTo>
                    <a:pt x="1716" y="486"/>
                  </a:lnTo>
                  <a:lnTo>
                    <a:pt x="1751" y="478"/>
                  </a:lnTo>
                  <a:lnTo>
                    <a:pt x="1788" y="468"/>
                  </a:lnTo>
                  <a:lnTo>
                    <a:pt x="1823" y="462"/>
                  </a:lnTo>
                  <a:lnTo>
                    <a:pt x="1860" y="454"/>
                  </a:lnTo>
                  <a:lnTo>
                    <a:pt x="1895" y="446"/>
                  </a:lnTo>
                  <a:lnTo>
                    <a:pt x="1931" y="438"/>
                  </a:lnTo>
                  <a:lnTo>
                    <a:pt x="1967" y="431"/>
                  </a:lnTo>
                  <a:lnTo>
                    <a:pt x="2003" y="423"/>
                  </a:lnTo>
                  <a:lnTo>
                    <a:pt x="2039" y="417"/>
                  </a:lnTo>
                  <a:lnTo>
                    <a:pt x="2075" y="409"/>
                  </a:lnTo>
                  <a:lnTo>
                    <a:pt x="2110" y="403"/>
                  </a:lnTo>
                  <a:lnTo>
                    <a:pt x="2147" y="396"/>
                  </a:lnTo>
                  <a:lnTo>
                    <a:pt x="2182" y="390"/>
                  </a:lnTo>
                  <a:lnTo>
                    <a:pt x="2218" y="383"/>
                  </a:lnTo>
                  <a:lnTo>
                    <a:pt x="2254" y="375"/>
                  </a:lnTo>
                  <a:lnTo>
                    <a:pt x="2290" y="371"/>
                  </a:lnTo>
                  <a:lnTo>
                    <a:pt x="2326" y="364"/>
                  </a:lnTo>
                  <a:lnTo>
                    <a:pt x="2361" y="358"/>
                  </a:lnTo>
                  <a:lnTo>
                    <a:pt x="2398" y="351"/>
                  </a:lnTo>
                  <a:lnTo>
                    <a:pt x="2433" y="345"/>
                  </a:lnTo>
                  <a:lnTo>
                    <a:pt x="2470" y="340"/>
                  </a:lnTo>
                  <a:lnTo>
                    <a:pt x="2505" y="334"/>
                  </a:lnTo>
                  <a:lnTo>
                    <a:pt x="2542" y="329"/>
                  </a:lnTo>
                  <a:lnTo>
                    <a:pt x="2577" y="323"/>
                  </a:lnTo>
                  <a:lnTo>
                    <a:pt x="2614" y="318"/>
                  </a:lnTo>
                  <a:lnTo>
                    <a:pt x="2649" y="311"/>
                  </a:lnTo>
                  <a:lnTo>
                    <a:pt x="2686" y="307"/>
                  </a:lnTo>
                  <a:lnTo>
                    <a:pt x="2721" y="302"/>
                  </a:lnTo>
                  <a:lnTo>
                    <a:pt x="2758" y="297"/>
                  </a:lnTo>
                  <a:lnTo>
                    <a:pt x="2793" y="291"/>
                  </a:lnTo>
                  <a:lnTo>
                    <a:pt x="2830" y="286"/>
                  </a:lnTo>
                  <a:lnTo>
                    <a:pt x="2865" y="281"/>
                  </a:lnTo>
                  <a:lnTo>
                    <a:pt x="2902" y="276"/>
                  </a:lnTo>
                  <a:lnTo>
                    <a:pt x="2937" y="271"/>
                  </a:lnTo>
                  <a:lnTo>
                    <a:pt x="2974" y="267"/>
                  </a:lnTo>
                  <a:lnTo>
                    <a:pt x="3009" y="262"/>
                  </a:lnTo>
                  <a:lnTo>
                    <a:pt x="3046" y="259"/>
                  </a:lnTo>
                  <a:lnTo>
                    <a:pt x="3081" y="254"/>
                  </a:lnTo>
                  <a:lnTo>
                    <a:pt x="3116" y="249"/>
                  </a:lnTo>
                  <a:lnTo>
                    <a:pt x="3153" y="244"/>
                  </a:lnTo>
                  <a:lnTo>
                    <a:pt x="3188" y="241"/>
                  </a:lnTo>
                  <a:lnTo>
                    <a:pt x="3225" y="236"/>
                  </a:lnTo>
                  <a:lnTo>
                    <a:pt x="3260" y="232"/>
                  </a:lnTo>
                  <a:lnTo>
                    <a:pt x="3297" y="228"/>
                  </a:lnTo>
                  <a:lnTo>
                    <a:pt x="3332" y="224"/>
                  </a:lnTo>
                  <a:lnTo>
                    <a:pt x="3369" y="220"/>
                  </a:lnTo>
                  <a:lnTo>
                    <a:pt x="3404" y="216"/>
                  </a:lnTo>
                  <a:lnTo>
                    <a:pt x="3440" y="212"/>
                  </a:lnTo>
                  <a:lnTo>
                    <a:pt x="3476" y="208"/>
                  </a:lnTo>
                  <a:lnTo>
                    <a:pt x="3512" y="204"/>
                  </a:lnTo>
                  <a:lnTo>
                    <a:pt x="3548" y="200"/>
                  </a:lnTo>
                  <a:lnTo>
                    <a:pt x="3584" y="196"/>
                  </a:lnTo>
                  <a:lnTo>
                    <a:pt x="3620" y="193"/>
                  </a:lnTo>
                  <a:lnTo>
                    <a:pt x="3656" y="188"/>
                  </a:lnTo>
                  <a:lnTo>
                    <a:pt x="3691" y="185"/>
                  </a:lnTo>
                  <a:lnTo>
                    <a:pt x="3728" y="182"/>
                  </a:lnTo>
                  <a:lnTo>
                    <a:pt x="3763" y="179"/>
                  </a:lnTo>
                  <a:lnTo>
                    <a:pt x="3800" y="176"/>
                  </a:lnTo>
                  <a:lnTo>
                    <a:pt x="3835" y="172"/>
                  </a:lnTo>
                  <a:lnTo>
                    <a:pt x="3872" y="168"/>
                  </a:lnTo>
                  <a:lnTo>
                    <a:pt x="3907" y="164"/>
                  </a:lnTo>
                  <a:lnTo>
                    <a:pt x="3944" y="161"/>
                  </a:lnTo>
                  <a:lnTo>
                    <a:pt x="3979" y="158"/>
                  </a:lnTo>
                  <a:lnTo>
                    <a:pt x="4016" y="155"/>
                  </a:lnTo>
                  <a:lnTo>
                    <a:pt x="4051" y="152"/>
                  </a:lnTo>
                  <a:lnTo>
                    <a:pt x="4086" y="148"/>
                  </a:lnTo>
                  <a:lnTo>
                    <a:pt x="4123" y="145"/>
                  </a:lnTo>
                  <a:lnTo>
                    <a:pt x="4158" y="142"/>
                  </a:lnTo>
                  <a:lnTo>
                    <a:pt x="4195" y="139"/>
                  </a:lnTo>
                  <a:lnTo>
                    <a:pt x="4230" y="137"/>
                  </a:lnTo>
                  <a:lnTo>
                    <a:pt x="4267" y="134"/>
                  </a:lnTo>
                  <a:lnTo>
                    <a:pt x="4302" y="131"/>
                  </a:lnTo>
                  <a:lnTo>
                    <a:pt x="4339" y="128"/>
                  </a:lnTo>
                  <a:lnTo>
                    <a:pt x="4374" y="124"/>
                  </a:lnTo>
                  <a:lnTo>
                    <a:pt x="4411" y="121"/>
                  </a:lnTo>
                  <a:lnTo>
                    <a:pt x="4446" y="120"/>
                  </a:lnTo>
                  <a:lnTo>
                    <a:pt x="4483" y="116"/>
                  </a:lnTo>
                  <a:lnTo>
                    <a:pt x="4518" y="113"/>
                  </a:lnTo>
                  <a:lnTo>
                    <a:pt x="4555" y="112"/>
                  </a:lnTo>
                  <a:lnTo>
                    <a:pt x="4590" y="108"/>
                  </a:lnTo>
                  <a:lnTo>
                    <a:pt x="4627" y="105"/>
                  </a:lnTo>
                  <a:lnTo>
                    <a:pt x="4662" y="104"/>
                  </a:lnTo>
                  <a:lnTo>
                    <a:pt x="4699" y="100"/>
                  </a:lnTo>
                  <a:lnTo>
                    <a:pt x="4734" y="97"/>
                  </a:lnTo>
                  <a:lnTo>
                    <a:pt x="4770" y="96"/>
                  </a:lnTo>
                  <a:lnTo>
                    <a:pt x="4806" y="92"/>
                  </a:lnTo>
                  <a:lnTo>
                    <a:pt x="4842" y="91"/>
                  </a:lnTo>
                  <a:lnTo>
                    <a:pt x="4878" y="88"/>
                  </a:lnTo>
                  <a:lnTo>
                    <a:pt x="4914" y="86"/>
                  </a:lnTo>
                  <a:lnTo>
                    <a:pt x="4950" y="83"/>
                  </a:lnTo>
                  <a:lnTo>
                    <a:pt x="4985" y="81"/>
                  </a:lnTo>
                  <a:lnTo>
                    <a:pt x="5021" y="78"/>
                  </a:lnTo>
                  <a:lnTo>
                    <a:pt x="5057" y="77"/>
                  </a:lnTo>
                  <a:lnTo>
                    <a:pt x="5093" y="73"/>
                  </a:lnTo>
                  <a:lnTo>
                    <a:pt x="5129" y="72"/>
                  </a:lnTo>
                  <a:lnTo>
                    <a:pt x="5165" y="69"/>
                  </a:lnTo>
                  <a:lnTo>
                    <a:pt x="5200" y="67"/>
                  </a:lnTo>
                  <a:lnTo>
                    <a:pt x="5237" y="64"/>
                  </a:lnTo>
                  <a:lnTo>
                    <a:pt x="5272" y="62"/>
                  </a:lnTo>
                  <a:lnTo>
                    <a:pt x="5309" y="61"/>
                  </a:lnTo>
                  <a:lnTo>
                    <a:pt x="5344" y="57"/>
                  </a:lnTo>
                  <a:lnTo>
                    <a:pt x="5381" y="56"/>
                  </a:lnTo>
                  <a:lnTo>
                    <a:pt x="5416" y="54"/>
                  </a:lnTo>
                  <a:lnTo>
                    <a:pt x="5453" y="51"/>
                  </a:lnTo>
                  <a:lnTo>
                    <a:pt x="5488" y="49"/>
                  </a:lnTo>
                  <a:lnTo>
                    <a:pt x="5525" y="48"/>
                  </a:lnTo>
                  <a:lnTo>
                    <a:pt x="5560" y="46"/>
                  </a:lnTo>
                  <a:lnTo>
                    <a:pt x="5597" y="43"/>
                  </a:lnTo>
                  <a:lnTo>
                    <a:pt x="5632" y="41"/>
                  </a:lnTo>
                  <a:lnTo>
                    <a:pt x="5669" y="40"/>
                  </a:lnTo>
                  <a:lnTo>
                    <a:pt x="5704" y="38"/>
                  </a:lnTo>
                  <a:lnTo>
                    <a:pt x="5741" y="35"/>
                  </a:lnTo>
                  <a:lnTo>
                    <a:pt x="5776" y="33"/>
                  </a:lnTo>
                  <a:lnTo>
                    <a:pt x="5813" y="32"/>
                  </a:lnTo>
                  <a:lnTo>
                    <a:pt x="5848" y="30"/>
                  </a:lnTo>
                  <a:lnTo>
                    <a:pt x="5885" y="29"/>
                  </a:lnTo>
                  <a:lnTo>
                    <a:pt x="5920" y="25"/>
                  </a:lnTo>
                  <a:lnTo>
                    <a:pt x="5955" y="24"/>
                  </a:lnTo>
                  <a:lnTo>
                    <a:pt x="5992" y="22"/>
                  </a:lnTo>
                  <a:lnTo>
                    <a:pt x="6027" y="21"/>
                  </a:lnTo>
                  <a:lnTo>
                    <a:pt x="6064" y="19"/>
                  </a:lnTo>
                  <a:lnTo>
                    <a:pt x="6099" y="17"/>
                  </a:lnTo>
                  <a:lnTo>
                    <a:pt x="6136" y="16"/>
                  </a:lnTo>
                  <a:lnTo>
                    <a:pt x="6171" y="14"/>
                  </a:lnTo>
                  <a:lnTo>
                    <a:pt x="6208" y="11"/>
                  </a:lnTo>
                  <a:lnTo>
                    <a:pt x="6243" y="9"/>
                  </a:lnTo>
                  <a:lnTo>
                    <a:pt x="6279" y="8"/>
                  </a:lnTo>
                  <a:lnTo>
                    <a:pt x="6315" y="6"/>
                  </a:lnTo>
                  <a:lnTo>
                    <a:pt x="6351" y="5"/>
                  </a:lnTo>
                  <a:lnTo>
                    <a:pt x="6387" y="3"/>
                  </a:lnTo>
                  <a:lnTo>
                    <a:pt x="6423" y="1"/>
                  </a:lnTo>
                  <a:lnTo>
                    <a:pt x="6459" y="0"/>
                  </a:lnTo>
                  <a:lnTo>
                    <a:pt x="6470" y="0"/>
                  </a:lnTo>
                </a:path>
              </a:pathLst>
            </a:custGeom>
            <a:noFill/>
            <a:ln w="22225">
              <a:solidFill>
                <a:srgbClr val="77AC3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7" name="Group 146"/>
            <p:cNvGrpSpPr/>
            <p:nvPr/>
          </p:nvGrpSpPr>
          <p:grpSpPr>
            <a:xfrm>
              <a:off x="3186776" y="4449135"/>
              <a:ext cx="977581" cy="275626"/>
              <a:chOff x="3186776" y="4449135"/>
              <a:chExt cx="977581" cy="275626"/>
            </a:xfrm>
          </p:grpSpPr>
          <p:sp>
            <p:nvSpPr>
              <p:cNvPr id="148" name="Rectangle 166"/>
              <p:cNvSpPr>
                <a:spLocks noChangeArrowheads="1"/>
              </p:cNvSpPr>
              <p:nvPr/>
            </p:nvSpPr>
            <p:spPr bwMode="auto">
              <a:xfrm>
                <a:off x="3186776" y="4449135"/>
                <a:ext cx="977581" cy="2756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167"/>
              <p:cNvSpPr>
                <a:spLocks/>
              </p:cNvSpPr>
              <p:nvPr/>
            </p:nvSpPr>
            <p:spPr bwMode="auto">
              <a:xfrm>
                <a:off x="3232384" y="4496725"/>
                <a:ext cx="134839" cy="168549"/>
              </a:xfrm>
              <a:custGeom>
                <a:avLst/>
                <a:gdLst>
                  <a:gd name="T0" fmla="*/ 0 w 136"/>
                  <a:gd name="T1" fmla="*/ 171 h 171"/>
                  <a:gd name="T2" fmla="*/ 0 w 136"/>
                  <a:gd name="T3" fmla="*/ 150 h 171"/>
                  <a:gd name="T4" fmla="*/ 88 w 136"/>
                  <a:gd name="T5" fmla="*/ 40 h 171"/>
                  <a:gd name="T6" fmla="*/ 97 w 136"/>
                  <a:gd name="T7" fmla="*/ 29 h 171"/>
                  <a:gd name="T8" fmla="*/ 105 w 136"/>
                  <a:gd name="T9" fmla="*/ 19 h 171"/>
                  <a:gd name="T10" fmla="*/ 9 w 136"/>
                  <a:gd name="T11" fmla="*/ 19 h 171"/>
                  <a:gd name="T12" fmla="*/ 9 w 136"/>
                  <a:gd name="T13" fmla="*/ 0 h 171"/>
                  <a:gd name="T14" fmla="*/ 132 w 136"/>
                  <a:gd name="T15" fmla="*/ 0 h 171"/>
                  <a:gd name="T16" fmla="*/ 132 w 136"/>
                  <a:gd name="T17" fmla="*/ 19 h 171"/>
                  <a:gd name="T18" fmla="*/ 36 w 136"/>
                  <a:gd name="T19" fmla="*/ 139 h 171"/>
                  <a:gd name="T20" fmla="*/ 25 w 136"/>
                  <a:gd name="T21" fmla="*/ 150 h 171"/>
                  <a:gd name="T22" fmla="*/ 136 w 136"/>
                  <a:gd name="T23" fmla="*/ 150 h 171"/>
                  <a:gd name="T24" fmla="*/ 136 w 136"/>
                  <a:gd name="T25" fmla="*/ 171 h 171"/>
                  <a:gd name="T26" fmla="*/ 0 w 136"/>
                  <a:gd name="T27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6" h="171">
                    <a:moveTo>
                      <a:pt x="0" y="171"/>
                    </a:moveTo>
                    <a:lnTo>
                      <a:pt x="0" y="150"/>
                    </a:lnTo>
                    <a:lnTo>
                      <a:pt x="88" y="40"/>
                    </a:lnTo>
                    <a:lnTo>
                      <a:pt x="97" y="29"/>
                    </a:lnTo>
                    <a:lnTo>
                      <a:pt x="105" y="19"/>
                    </a:lnTo>
                    <a:lnTo>
                      <a:pt x="9" y="19"/>
                    </a:lnTo>
                    <a:lnTo>
                      <a:pt x="9" y="0"/>
                    </a:lnTo>
                    <a:lnTo>
                      <a:pt x="132" y="0"/>
                    </a:lnTo>
                    <a:lnTo>
                      <a:pt x="132" y="19"/>
                    </a:lnTo>
                    <a:lnTo>
                      <a:pt x="36" y="139"/>
                    </a:lnTo>
                    <a:lnTo>
                      <a:pt x="25" y="150"/>
                    </a:lnTo>
                    <a:lnTo>
                      <a:pt x="136" y="150"/>
                    </a:lnTo>
                    <a:lnTo>
                      <a:pt x="136" y="171"/>
                    </a:lnTo>
                    <a:lnTo>
                      <a:pt x="0" y="171"/>
                    </a:lnTo>
                    <a:close/>
                  </a:path>
                </a:pathLst>
              </a:custGeom>
              <a:solidFill>
                <a:srgbClr val="77A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168"/>
              <p:cNvSpPr>
                <a:spLocks/>
              </p:cNvSpPr>
              <p:nvPr/>
            </p:nvSpPr>
            <p:spPr bwMode="auto">
              <a:xfrm>
                <a:off x="3377137" y="4496725"/>
                <a:ext cx="134839" cy="168549"/>
              </a:xfrm>
              <a:custGeom>
                <a:avLst/>
                <a:gdLst>
                  <a:gd name="T0" fmla="*/ 56 w 136"/>
                  <a:gd name="T1" fmla="*/ 171 h 171"/>
                  <a:gd name="T2" fmla="*/ 56 w 136"/>
                  <a:gd name="T3" fmla="*/ 19 h 171"/>
                  <a:gd name="T4" fmla="*/ 0 w 136"/>
                  <a:gd name="T5" fmla="*/ 19 h 171"/>
                  <a:gd name="T6" fmla="*/ 0 w 136"/>
                  <a:gd name="T7" fmla="*/ 0 h 171"/>
                  <a:gd name="T8" fmla="*/ 136 w 136"/>
                  <a:gd name="T9" fmla="*/ 0 h 171"/>
                  <a:gd name="T10" fmla="*/ 136 w 136"/>
                  <a:gd name="T11" fmla="*/ 19 h 171"/>
                  <a:gd name="T12" fmla="*/ 78 w 136"/>
                  <a:gd name="T13" fmla="*/ 19 h 171"/>
                  <a:gd name="T14" fmla="*/ 78 w 136"/>
                  <a:gd name="T15" fmla="*/ 171 h 171"/>
                  <a:gd name="T16" fmla="*/ 56 w 136"/>
                  <a:gd name="T17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171">
                    <a:moveTo>
                      <a:pt x="56" y="171"/>
                    </a:moveTo>
                    <a:lnTo>
                      <a:pt x="56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136" y="0"/>
                    </a:lnTo>
                    <a:lnTo>
                      <a:pt x="136" y="19"/>
                    </a:lnTo>
                    <a:lnTo>
                      <a:pt x="78" y="19"/>
                    </a:lnTo>
                    <a:lnTo>
                      <a:pt x="78" y="171"/>
                    </a:lnTo>
                    <a:lnTo>
                      <a:pt x="56" y="171"/>
                    </a:lnTo>
                    <a:close/>
                  </a:path>
                </a:pathLst>
              </a:custGeom>
              <a:solidFill>
                <a:srgbClr val="77A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169"/>
              <p:cNvSpPr>
                <a:spLocks noEditPoints="1"/>
              </p:cNvSpPr>
              <p:nvPr/>
            </p:nvSpPr>
            <p:spPr bwMode="auto">
              <a:xfrm>
                <a:off x="3597242" y="4546298"/>
                <a:ext cx="111044" cy="71385"/>
              </a:xfrm>
              <a:custGeom>
                <a:avLst/>
                <a:gdLst>
                  <a:gd name="T0" fmla="*/ 114 w 114"/>
                  <a:gd name="T1" fmla="*/ 20 h 72"/>
                  <a:gd name="T2" fmla="*/ 0 w 114"/>
                  <a:gd name="T3" fmla="*/ 20 h 72"/>
                  <a:gd name="T4" fmla="*/ 0 w 114"/>
                  <a:gd name="T5" fmla="*/ 0 h 72"/>
                  <a:gd name="T6" fmla="*/ 114 w 114"/>
                  <a:gd name="T7" fmla="*/ 0 h 72"/>
                  <a:gd name="T8" fmla="*/ 114 w 114"/>
                  <a:gd name="T9" fmla="*/ 20 h 72"/>
                  <a:gd name="T10" fmla="*/ 114 w 114"/>
                  <a:gd name="T11" fmla="*/ 72 h 72"/>
                  <a:gd name="T12" fmla="*/ 0 w 114"/>
                  <a:gd name="T13" fmla="*/ 72 h 72"/>
                  <a:gd name="T14" fmla="*/ 0 w 114"/>
                  <a:gd name="T15" fmla="*/ 52 h 72"/>
                  <a:gd name="T16" fmla="*/ 114 w 114"/>
                  <a:gd name="T17" fmla="*/ 52 h 72"/>
                  <a:gd name="T18" fmla="*/ 114 w 114"/>
                  <a:gd name="T1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72">
                    <a:moveTo>
                      <a:pt x="114" y="20"/>
                    </a:moveTo>
                    <a:lnTo>
                      <a:pt x="0" y="2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20"/>
                    </a:lnTo>
                    <a:close/>
                    <a:moveTo>
                      <a:pt x="114" y="72"/>
                    </a:moveTo>
                    <a:lnTo>
                      <a:pt x="0" y="72"/>
                    </a:lnTo>
                    <a:lnTo>
                      <a:pt x="0" y="52"/>
                    </a:lnTo>
                    <a:lnTo>
                      <a:pt x="114" y="52"/>
                    </a:lnTo>
                    <a:lnTo>
                      <a:pt x="114" y="72"/>
                    </a:lnTo>
                    <a:close/>
                  </a:path>
                </a:pathLst>
              </a:custGeom>
              <a:solidFill>
                <a:srgbClr val="77A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170"/>
              <p:cNvSpPr>
                <a:spLocks noEditPoints="1"/>
              </p:cNvSpPr>
              <p:nvPr/>
            </p:nvSpPr>
            <p:spPr bwMode="auto">
              <a:xfrm>
                <a:off x="3797517" y="4494742"/>
                <a:ext cx="111044" cy="174497"/>
              </a:xfrm>
              <a:custGeom>
                <a:avLst/>
                <a:gdLst>
                  <a:gd name="T0" fmla="*/ 0 w 112"/>
                  <a:gd name="T1" fmla="*/ 88 h 175"/>
                  <a:gd name="T2" fmla="*/ 2 w 112"/>
                  <a:gd name="T3" fmla="*/ 59 h 175"/>
                  <a:gd name="T4" fmla="*/ 7 w 112"/>
                  <a:gd name="T5" fmla="*/ 40 h 175"/>
                  <a:gd name="T6" fmla="*/ 13 w 112"/>
                  <a:gd name="T7" fmla="*/ 22 h 175"/>
                  <a:gd name="T8" fmla="*/ 26 w 112"/>
                  <a:gd name="T9" fmla="*/ 11 h 175"/>
                  <a:gd name="T10" fmla="*/ 39 w 112"/>
                  <a:gd name="T11" fmla="*/ 1 h 175"/>
                  <a:gd name="T12" fmla="*/ 56 w 112"/>
                  <a:gd name="T13" fmla="*/ 0 h 175"/>
                  <a:gd name="T14" fmla="*/ 69 w 112"/>
                  <a:gd name="T15" fmla="*/ 1 h 175"/>
                  <a:gd name="T16" fmla="*/ 80 w 112"/>
                  <a:gd name="T17" fmla="*/ 6 h 175"/>
                  <a:gd name="T18" fmla="*/ 90 w 112"/>
                  <a:gd name="T19" fmla="*/ 12 h 175"/>
                  <a:gd name="T20" fmla="*/ 98 w 112"/>
                  <a:gd name="T21" fmla="*/ 22 h 175"/>
                  <a:gd name="T22" fmla="*/ 104 w 112"/>
                  <a:gd name="T23" fmla="*/ 33 h 175"/>
                  <a:gd name="T24" fmla="*/ 109 w 112"/>
                  <a:gd name="T25" fmla="*/ 48 h 175"/>
                  <a:gd name="T26" fmla="*/ 112 w 112"/>
                  <a:gd name="T27" fmla="*/ 64 h 175"/>
                  <a:gd name="T28" fmla="*/ 112 w 112"/>
                  <a:gd name="T29" fmla="*/ 88 h 175"/>
                  <a:gd name="T30" fmla="*/ 111 w 112"/>
                  <a:gd name="T31" fmla="*/ 116 h 175"/>
                  <a:gd name="T32" fmla="*/ 106 w 112"/>
                  <a:gd name="T33" fmla="*/ 137 h 175"/>
                  <a:gd name="T34" fmla="*/ 99 w 112"/>
                  <a:gd name="T35" fmla="*/ 153 h 175"/>
                  <a:gd name="T36" fmla="*/ 87 w 112"/>
                  <a:gd name="T37" fmla="*/ 166 h 175"/>
                  <a:gd name="T38" fmla="*/ 74 w 112"/>
                  <a:gd name="T39" fmla="*/ 174 h 175"/>
                  <a:gd name="T40" fmla="*/ 56 w 112"/>
                  <a:gd name="T41" fmla="*/ 175 h 175"/>
                  <a:gd name="T42" fmla="*/ 45 w 112"/>
                  <a:gd name="T43" fmla="*/ 175 h 175"/>
                  <a:gd name="T44" fmla="*/ 24 w 112"/>
                  <a:gd name="T45" fmla="*/ 166 h 175"/>
                  <a:gd name="T46" fmla="*/ 18 w 112"/>
                  <a:gd name="T47" fmla="*/ 158 h 175"/>
                  <a:gd name="T48" fmla="*/ 10 w 112"/>
                  <a:gd name="T49" fmla="*/ 145 h 175"/>
                  <a:gd name="T50" fmla="*/ 0 w 112"/>
                  <a:gd name="T51" fmla="*/ 112 h 175"/>
                  <a:gd name="T52" fmla="*/ 0 w 112"/>
                  <a:gd name="T53" fmla="*/ 88 h 175"/>
                  <a:gd name="T54" fmla="*/ 23 w 112"/>
                  <a:gd name="T55" fmla="*/ 88 h 175"/>
                  <a:gd name="T56" fmla="*/ 24 w 112"/>
                  <a:gd name="T57" fmla="*/ 126 h 175"/>
                  <a:gd name="T58" fmla="*/ 32 w 112"/>
                  <a:gd name="T59" fmla="*/ 143 h 175"/>
                  <a:gd name="T60" fmla="*/ 42 w 112"/>
                  <a:gd name="T61" fmla="*/ 156 h 175"/>
                  <a:gd name="T62" fmla="*/ 56 w 112"/>
                  <a:gd name="T63" fmla="*/ 158 h 175"/>
                  <a:gd name="T64" fmla="*/ 71 w 112"/>
                  <a:gd name="T65" fmla="*/ 156 h 175"/>
                  <a:gd name="T66" fmla="*/ 80 w 112"/>
                  <a:gd name="T67" fmla="*/ 143 h 175"/>
                  <a:gd name="T68" fmla="*/ 88 w 112"/>
                  <a:gd name="T69" fmla="*/ 126 h 175"/>
                  <a:gd name="T70" fmla="*/ 90 w 112"/>
                  <a:gd name="T71" fmla="*/ 88 h 175"/>
                  <a:gd name="T72" fmla="*/ 88 w 112"/>
                  <a:gd name="T73" fmla="*/ 51 h 175"/>
                  <a:gd name="T74" fmla="*/ 80 w 112"/>
                  <a:gd name="T75" fmla="*/ 32 h 175"/>
                  <a:gd name="T76" fmla="*/ 71 w 112"/>
                  <a:gd name="T77" fmla="*/ 20 h 175"/>
                  <a:gd name="T78" fmla="*/ 56 w 112"/>
                  <a:gd name="T79" fmla="*/ 17 h 175"/>
                  <a:gd name="T80" fmla="*/ 42 w 112"/>
                  <a:gd name="T81" fmla="*/ 20 h 175"/>
                  <a:gd name="T82" fmla="*/ 32 w 112"/>
                  <a:gd name="T83" fmla="*/ 30 h 175"/>
                  <a:gd name="T84" fmla="*/ 24 w 112"/>
                  <a:gd name="T85" fmla="*/ 51 h 175"/>
                  <a:gd name="T86" fmla="*/ 23 w 112"/>
                  <a:gd name="T87" fmla="*/ 88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2" h="175">
                    <a:moveTo>
                      <a:pt x="0" y="88"/>
                    </a:moveTo>
                    <a:lnTo>
                      <a:pt x="2" y="59"/>
                    </a:lnTo>
                    <a:lnTo>
                      <a:pt x="7" y="40"/>
                    </a:lnTo>
                    <a:lnTo>
                      <a:pt x="13" y="22"/>
                    </a:lnTo>
                    <a:lnTo>
                      <a:pt x="26" y="11"/>
                    </a:lnTo>
                    <a:lnTo>
                      <a:pt x="39" y="1"/>
                    </a:lnTo>
                    <a:lnTo>
                      <a:pt x="56" y="0"/>
                    </a:lnTo>
                    <a:lnTo>
                      <a:pt x="69" y="1"/>
                    </a:lnTo>
                    <a:lnTo>
                      <a:pt x="80" y="6"/>
                    </a:lnTo>
                    <a:lnTo>
                      <a:pt x="90" y="12"/>
                    </a:lnTo>
                    <a:lnTo>
                      <a:pt x="98" y="22"/>
                    </a:lnTo>
                    <a:lnTo>
                      <a:pt x="104" y="33"/>
                    </a:lnTo>
                    <a:lnTo>
                      <a:pt x="109" y="48"/>
                    </a:lnTo>
                    <a:lnTo>
                      <a:pt x="112" y="64"/>
                    </a:lnTo>
                    <a:lnTo>
                      <a:pt x="112" y="88"/>
                    </a:lnTo>
                    <a:lnTo>
                      <a:pt x="111" y="116"/>
                    </a:lnTo>
                    <a:lnTo>
                      <a:pt x="106" y="137"/>
                    </a:lnTo>
                    <a:lnTo>
                      <a:pt x="99" y="153"/>
                    </a:lnTo>
                    <a:lnTo>
                      <a:pt x="87" y="166"/>
                    </a:lnTo>
                    <a:lnTo>
                      <a:pt x="74" y="174"/>
                    </a:lnTo>
                    <a:lnTo>
                      <a:pt x="56" y="175"/>
                    </a:lnTo>
                    <a:lnTo>
                      <a:pt x="45" y="175"/>
                    </a:lnTo>
                    <a:lnTo>
                      <a:pt x="24" y="166"/>
                    </a:lnTo>
                    <a:lnTo>
                      <a:pt x="18" y="158"/>
                    </a:lnTo>
                    <a:lnTo>
                      <a:pt x="10" y="145"/>
                    </a:lnTo>
                    <a:lnTo>
                      <a:pt x="0" y="112"/>
                    </a:lnTo>
                    <a:lnTo>
                      <a:pt x="0" y="88"/>
                    </a:lnTo>
                    <a:close/>
                    <a:moveTo>
                      <a:pt x="23" y="88"/>
                    </a:moveTo>
                    <a:lnTo>
                      <a:pt x="24" y="126"/>
                    </a:lnTo>
                    <a:lnTo>
                      <a:pt x="32" y="143"/>
                    </a:lnTo>
                    <a:lnTo>
                      <a:pt x="42" y="156"/>
                    </a:lnTo>
                    <a:lnTo>
                      <a:pt x="56" y="158"/>
                    </a:lnTo>
                    <a:lnTo>
                      <a:pt x="71" y="156"/>
                    </a:lnTo>
                    <a:lnTo>
                      <a:pt x="80" y="143"/>
                    </a:lnTo>
                    <a:lnTo>
                      <a:pt x="88" y="126"/>
                    </a:lnTo>
                    <a:lnTo>
                      <a:pt x="90" y="88"/>
                    </a:lnTo>
                    <a:lnTo>
                      <a:pt x="88" y="51"/>
                    </a:lnTo>
                    <a:lnTo>
                      <a:pt x="80" y="32"/>
                    </a:lnTo>
                    <a:lnTo>
                      <a:pt x="71" y="20"/>
                    </a:lnTo>
                    <a:lnTo>
                      <a:pt x="56" y="17"/>
                    </a:lnTo>
                    <a:lnTo>
                      <a:pt x="42" y="20"/>
                    </a:lnTo>
                    <a:lnTo>
                      <a:pt x="32" y="30"/>
                    </a:lnTo>
                    <a:lnTo>
                      <a:pt x="24" y="51"/>
                    </a:lnTo>
                    <a:lnTo>
                      <a:pt x="23" y="88"/>
                    </a:lnTo>
                    <a:close/>
                  </a:path>
                </a:pathLst>
              </a:custGeom>
              <a:solidFill>
                <a:srgbClr val="77A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Rectangle 171"/>
              <p:cNvSpPr>
                <a:spLocks noChangeArrowheads="1"/>
              </p:cNvSpPr>
              <p:nvPr/>
            </p:nvSpPr>
            <p:spPr bwMode="auto">
              <a:xfrm>
                <a:off x="3942270" y="4641478"/>
                <a:ext cx="23795" cy="23795"/>
              </a:xfrm>
              <a:prstGeom prst="rect">
                <a:avLst/>
              </a:prstGeom>
              <a:solidFill>
                <a:srgbClr val="77A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172"/>
              <p:cNvSpPr>
                <a:spLocks/>
              </p:cNvSpPr>
              <p:nvPr/>
            </p:nvSpPr>
            <p:spPr bwMode="auto">
              <a:xfrm>
                <a:off x="3997792" y="4496725"/>
                <a:ext cx="109061" cy="168549"/>
              </a:xfrm>
              <a:custGeom>
                <a:avLst/>
                <a:gdLst>
                  <a:gd name="T0" fmla="*/ 0 w 110"/>
                  <a:gd name="T1" fmla="*/ 21 h 169"/>
                  <a:gd name="T2" fmla="*/ 0 w 110"/>
                  <a:gd name="T3" fmla="*/ 0 h 169"/>
                  <a:gd name="T4" fmla="*/ 110 w 110"/>
                  <a:gd name="T5" fmla="*/ 0 h 169"/>
                  <a:gd name="T6" fmla="*/ 110 w 110"/>
                  <a:gd name="T7" fmla="*/ 16 h 169"/>
                  <a:gd name="T8" fmla="*/ 94 w 110"/>
                  <a:gd name="T9" fmla="*/ 37 h 169"/>
                  <a:gd name="T10" fmla="*/ 78 w 110"/>
                  <a:gd name="T11" fmla="*/ 62 h 169"/>
                  <a:gd name="T12" fmla="*/ 64 w 110"/>
                  <a:gd name="T13" fmla="*/ 93 h 169"/>
                  <a:gd name="T14" fmla="*/ 53 w 110"/>
                  <a:gd name="T15" fmla="*/ 123 h 169"/>
                  <a:gd name="T16" fmla="*/ 48 w 110"/>
                  <a:gd name="T17" fmla="*/ 145 h 169"/>
                  <a:gd name="T18" fmla="*/ 45 w 110"/>
                  <a:gd name="T19" fmla="*/ 169 h 169"/>
                  <a:gd name="T20" fmla="*/ 24 w 110"/>
                  <a:gd name="T21" fmla="*/ 169 h 169"/>
                  <a:gd name="T22" fmla="*/ 25 w 110"/>
                  <a:gd name="T23" fmla="*/ 148 h 169"/>
                  <a:gd name="T24" fmla="*/ 32 w 110"/>
                  <a:gd name="T25" fmla="*/ 121 h 169"/>
                  <a:gd name="T26" fmla="*/ 40 w 110"/>
                  <a:gd name="T27" fmla="*/ 93 h 169"/>
                  <a:gd name="T28" fmla="*/ 53 w 110"/>
                  <a:gd name="T29" fmla="*/ 65 h 169"/>
                  <a:gd name="T30" fmla="*/ 69 w 110"/>
                  <a:gd name="T31" fmla="*/ 40 h 169"/>
                  <a:gd name="T32" fmla="*/ 83 w 110"/>
                  <a:gd name="T33" fmla="*/ 21 h 169"/>
                  <a:gd name="T34" fmla="*/ 0 w 110"/>
                  <a:gd name="T35" fmla="*/ 21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0" h="169">
                    <a:moveTo>
                      <a:pt x="0" y="21"/>
                    </a:moveTo>
                    <a:lnTo>
                      <a:pt x="0" y="0"/>
                    </a:lnTo>
                    <a:lnTo>
                      <a:pt x="110" y="0"/>
                    </a:lnTo>
                    <a:lnTo>
                      <a:pt x="110" y="16"/>
                    </a:lnTo>
                    <a:lnTo>
                      <a:pt x="94" y="37"/>
                    </a:lnTo>
                    <a:lnTo>
                      <a:pt x="78" y="62"/>
                    </a:lnTo>
                    <a:lnTo>
                      <a:pt x="64" y="93"/>
                    </a:lnTo>
                    <a:lnTo>
                      <a:pt x="53" y="123"/>
                    </a:lnTo>
                    <a:lnTo>
                      <a:pt x="48" y="145"/>
                    </a:lnTo>
                    <a:lnTo>
                      <a:pt x="45" y="169"/>
                    </a:lnTo>
                    <a:lnTo>
                      <a:pt x="24" y="169"/>
                    </a:lnTo>
                    <a:lnTo>
                      <a:pt x="25" y="148"/>
                    </a:lnTo>
                    <a:lnTo>
                      <a:pt x="32" y="121"/>
                    </a:lnTo>
                    <a:lnTo>
                      <a:pt x="40" y="93"/>
                    </a:lnTo>
                    <a:lnTo>
                      <a:pt x="53" y="65"/>
                    </a:lnTo>
                    <a:lnTo>
                      <a:pt x="69" y="40"/>
                    </a:lnTo>
                    <a:lnTo>
                      <a:pt x="83" y="21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77AC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55" name="Group 154"/>
          <p:cNvGrpSpPr/>
          <p:nvPr/>
        </p:nvGrpSpPr>
        <p:grpSpPr>
          <a:xfrm>
            <a:off x="1386026" y="2589838"/>
            <a:ext cx="6412776" cy="2238721"/>
            <a:chOff x="1370418" y="3170149"/>
            <a:chExt cx="6412776" cy="2238721"/>
          </a:xfrm>
        </p:grpSpPr>
        <p:sp>
          <p:nvSpPr>
            <p:cNvPr id="156" name="Freeform 122"/>
            <p:cNvSpPr>
              <a:spLocks/>
            </p:cNvSpPr>
            <p:nvPr/>
          </p:nvSpPr>
          <p:spPr bwMode="auto">
            <a:xfrm>
              <a:off x="1370418" y="3170149"/>
              <a:ext cx="6412776" cy="2238721"/>
            </a:xfrm>
            <a:custGeom>
              <a:avLst/>
              <a:gdLst>
                <a:gd name="T0" fmla="*/ 63 w 6470"/>
                <a:gd name="T1" fmla="*/ 2163 h 2258"/>
                <a:gd name="T2" fmla="*/ 170 w 6470"/>
                <a:gd name="T3" fmla="*/ 2013 h 2258"/>
                <a:gd name="T4" fmla="*/ 279 w 6470"/>
                <a:gd name="T5" fmla="*/ 1877 h 2258"/>
                <a:gd name="T6" fmla="*/ 386 w 6470"/>
                <a:gd name="T7" fmla="*/ 1754 h 2258"/>
                <a:gd name="T8" fmla="*/ 493 w 6470"/>
                <a:gd name="T9" fmla="*/ 1644 h 2258"/>
                <a:gd name="T10" fmla="*/ 601 w 6470"/>
                <a:gd name="T11" fmla="*/ 1542 h 2258"/>
                <a:gd name="T12" fmla="*/ 709 w 6470"/>
                <a:gd name="T13" fmla="*/ 1449 h 2258"/>
                <a:gd name="T14" fmla="*/ 817 w 6470"/>
                <a:gd name="T15" fmla="*/ 1364 h 2258"/>
                <a:gd name="T16" fmla="*/ 924 w 6470"/>
                <a:gd name="T17" fmla="*/ 1286 h 2258"/>
                <a:gd name="T18" fmla="*/ 1033 w 6470"/>
                <a:gd name="T19" fmla="*/ 1213 h 2258"/>
                <a:gd name="T20" fmla="*/ 1140 w 6470"/>
                <a:gd name="T21" fmla="*/ 1145 h 2258"/>
                <a:gd name="T22" fmla="*/ 1247 w 6470"/>
                <a:gd name="T23" fmla="*/ 1083 h 2258"/>
                <a:gd name="T24" fmla="*/ 1356 w 6470"/>
                <a:gd name="T25" fmla="*/ 1026 h 2258"/>
                <a:gd name="T26" fmla="*/ 1463 w 6470"/>
                <a:gd name="T27" fmla="*/ 971 h 2258"/>
                <a:gd name="T28" fmla="*/ 1572 w 6470"/>
                <a:gd name="T29" fmla="*/ 920 h 2258"/>
                <a:gd name="T30" fmla="*/ 1679 w 6470"/>
                <a:gd name="T31" fmla="*/ 872 h 2258"/>
                <a:gd name="T32" fmla="*/ 1788 w 6470"/>
                <a:gd name="T33" fmla="*/ 826 h 2258"/>
                <a:gd name="T34" fmla="*/ 1895 w 6470"/>
                <a:gd name="T35" fmla="*/ 784 h 2258"/>
                <a:gd name="T36" fmla="*/ 2003 w 6470"/>
                <a:gd name="T37" fmla="*/ 744 h 2258"/>
                <a:gd name="T38" fmla="*/ 2110 w 6470"/>
                <a:gd name="T39" fmla="*/ 706 h 2258"/>
                <a:gd name="T40" fmla="*/ 2218 w 6470"/>
                <a:gd name="T41" fmla="*/ 671 h 2258"/>
                <a:gd name="T42" fmla="*/ 2326 w 6470"/>
                <a:gd name="T43" fmla="*/ 636 h 2258"/>
                <a:gd name="T44" fmla="*/ 2433 w 6470"/>
                <a:gd name="T45" fmla="*/ 604 h 2258"/>
                <a:gd name="T46" fmla="*/ 2542 w 6470"/>
                <a:gd name="T47" fmla="*/ 573 h 2258"/>
                <a:gd name="T48" fmla="*/ 2649 w 6470"/>
                <a:gd name="T49" fmla="*/ 545 h 2258"/>
                <a:gd name="T50" fmla="*/ 2758 w 6470"/>
                <a:gd name="T51" fmla="*/ 516 h 2258"/>
                <a:gd name="T52" fmla="*/ 2865 w 6470"/>
                <a:gd name="T53" fmla="*/ 490 h 2258"/>
                <a:gd name="T54" fmla="*/ 2974 w 6470"/>
                <a:gd name="T55" fmla="*/ 465 h 2258"/>
                <a:gd name="T56" fmla="*/ 3081 w 6470"/>
                <a:gd name="T57" fmla="*/ 441 h 2258"/>
                <a:gd name="T58" fmla="*/ 3188 w 6470"/>
                <a:gd name="T59" fmla="*/ 417 h 2258"/>
                <a:gd name="T60" fmla="*/ 3297 w 6470"/>
                <a:gd name="T61" fmla="*/ 394 h 2258"/>
                <a:gd name="T62" fmla="*/ 3404 w 6470"/>
                <a:gd name="T63" fmla="*/ 374 h 2258"/>
                <a:gd name="T64" fmla="*/ 3512 w 6470"/>
                <a:gd name="T65" fmla="*/ 353 h 2258"/>
                <a:gd name="T66" fmla="*/ 3620 w 6470"/>
                <a:gd name="T67" fmla="*/ 334 h 2258"/>
                <a:gd name="T68" fmla="*/ 3728 w 6470"/>
                <a:gd name="T69" fmla="*/ 314 h 2258"/>
                <a:gd name="T70" fmla="*/ 3835 w 6470"/>
                <a:gd name="T71" fmla="*/ 297 h 2258"/>
                <a:gd name="T72" fmla="*/ 3944 w 6470"/>
                <a:gd name="T73" fmla="*/ 279 h 2258"/>
                <a:gd name="T74" fmla="*/ 4051 w 6470"/>
                <a:gd name="T75" fmla="*/ 262 h 2258"/>
                <a:gd name="T76" fmla="*/ 4158 w 6470"/>
                <a:gd name="T77" fmla="*/ 246 h 2258"/>
                <a:gd name="T78" fmla="*/ 4267 w 6470"/>
                <a:gd name="T79" fmla="*/ 230 h 2258"/>
                <a:gd name="T80" fmla="*/ 4374 w 6470"/>
                <a:gd name="T81" fmla="*/ 215 h 2258"/>
                <a:gd name="T82" fmla="*/ 4483 w 6470"/>
                <a:gd name="T83" fmla="*/ 201 h 2258"/>
                <a:gd name="T84" fmla="*/ 4590 w 6470"/>
                <a:gd name="T85" fmla="*/ 187 h 2258"/>
                <a:gd name="T86" fmla="*/ 4699 w 6470"/>
                <a:gd name="T87" fmla="*/ 172 h 2258"/>
                <a:gd name="T88" fmla="*/ 4806 w 6470"/>
                <a:gd name="T89" fmla="*/ 159 h 2258"/>
                <a:gd name="T90" fmla="*/ 4914 w 6470"/>
                <a:gd name="T91" fmla="*/ 147 h 2258"/>
                <a:gd name="T92" fmla="*/ 5021 w 6470"/>
                <a:gd name="T93" fmla="*/ 134 h 2258"/>
                <a:gd name="T94" fmla="*/ 5129 w 6470"/>
                <a:gd name="T95" fmla="*/ 123 h 2258"/>
                <a:gd name="T96" fmla="*/ 5237 w 6470"/>
                <a:gd name="T97" fmla="*/ 110 h 2258"/>
                <a:gd name="T98" fmla="*/ 5344 w 6470"/>
                <a:gd name="T99" fmla="*/ 99 h 2258"/>
                <a:gd name="T100" fmla="*/ 5453 w 6470"/>
                <a:gd name="T101" fmla="*/ 89 h 2258"/>
                <a:gd name="T102" fmla="*/ 5560 w 6470"/>
                <a:gd name="T103" fmla="*/ 78 h 2258"/>
                <a:gd name="T104" fmla="*/ 5669 w 6470"/>
                <a:gd name="T105" fmla="*/ 67 h 2258"/>
                <a:gd name="T106" fmla="*/ 5776 w 6470"/>
                <a:gd name="T107" fmla="*/ 57 h 2258"/>
                <a:gd name="T108" fmla="*/ 5885 w 6470"/>
                <a:gd name="T109" fmla="*/ 48 h 2258"/>
                <a:gd name="T110" fmla="*/ 5992 w 6470"/>
                <a:gd name="T111" fmla="*/ 38 h 2258"/>
                <a:gd name="T112" fmla="*/ 6099 w 6470"/>
                <a:gd name="T113" fmla="*/ 28 h 2258"/>
                <a:gd name="T114" fmla="*/ 6208 w 6470"/>
                <a:gd name="T115" fmla="*/ 20 h 2258"/>
                <a:gd name="T116" fmla="*/ 6315 w 6470"/>
                <a:gd name="T117" fmla="*/ 11 h 2258"/>
                <a:gd name="T118" fmla="*/ 6423 w 6470"/>
                <a:gd name="T119" fmla="*/ 3 h 2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70" h="2258">
                  <a:moveTo>
                    <a:pt x="0" y="2258"/>
                  </a:moveTo>
                  <a:lnTo>
                    <a:pt x="26" y="2218"/>
                  </a:lnTo>
                  <a:lnTo>
                    <a:pt x="63" y="2163"/>
                  </a:lnTo>
                  <a:lnTo>
                    <a:pt x="98" y="2112"/>
                  </a:lnTo>
                  <a:lnTo>
                    <a:pt x="135" y="2061"/>
                  </a:lnTo>
                  <a:lnTo>
                    <a:pt x="170" y="2013"/>
                  </a:lnTo>
                  <a:lnTo>
                    <a:pt x="207" y="1965"/>
                  </a:lnTo>
                  <a:lnTo>
                    <a:pt x="242" y="1921"/>
                  </a:lnTo>
                  <a:lnTo>
                    <a:pt x="279" y="1877"/>
                  </a:lnTo>
                  <a:lnTo>
                    <a:pt x="314" y="1834"/>
                  </a:lnTo>
                  <a:lnTo>
                    <a:pt x="349" y="1794"/>
                  </a:lnTo>
                  <a:lnTo>
                    <a:pt x="386" y="1754"/>
                  </a:lnTo>
                  <a:lnTo>
                    <a:pt x="421" y="1716"/>
                  </a:lnTo>
                  <a:lnTo>
                    <a:pt x="458" y="1679"/>
                  </a:lnTo>
                  <a:lnTo>
                    <a:pt x="493" y="1644"/>
                  </a:lnTo>
                  <a:lnTo>
                    <a:pt x="530" y="1609"/>
                  </a:lnTo>
                  <a:lnTo>
                    <a:pt x="565" y="1575"/>
                  </a:lnTo>
                  <a:lnTo>
                    <a:pt x="601" y="1542"/>
                  </a:lnTo>
                  <a:lnTo>
                    <a:pt x="637" y="1510"/>
                  </a:lnTo>
                  <a:lnTo>
                    <a:pt x="673" y="1479"/>
                  </a:lnTo>
                  <a:lnTo>
                    <a:pt x="709" y="1449"/>
                  </a:lnTo>
                  <a:lnTo>
                    <a:pt x="745" y="1420"/>
                  </a:lnTo>
                  <a:lnTo>
                    <a:pt x="781" y="1392"/>
                  </a:lnTo>
                  <a:lnTo>
                    <a:pt x="817" y="1364"/>
                  </a:lnTo>
                  <a:lnTo>
                    <a:pt x="852" y="1337"/>
                  </a:lnTo>
                  <a:lnTo>
                    <a:pt x="889" y="1312"/>
                  </a:lnTo>
                  <a:lnTo>
                    <a:pt x="924" y="1286"/>
                  </a:lnTo>
                  <a:lnTo>
                    <a:pt x="961" y="1261"/>
                  </a:lnTo>
                  <a:lnTo>
                    <a:pt x="996" y="1237"/>
                  </a:lnTo>
                  <a:lnTo>
                    <a:pt x="1033" y="1213"/>
                  </a:lnTo>
                  <a:lnTo>
                    <a:pt x="1068" y="1190"/>
                  </a:lnTo>
                  <a:lnTo>
                    <a:pt x="1105" y="1168"/>
                  </a:lnTo>
                  <a:lnTo>
                    <a:pt x="1140" y="1145"/>
                  </a:lnTo>
                  <a:lnTo>
                    <a:pt x="1177" y="1125"/>
                  </a:lnTo>
                  <a:lnTo>
                    <a:pt x="1212" y="1104"/>
                  </a:lnTo>
                  <a:lnTo>
                    <a:pt x="1247" y="1083"/>
                  </a:lnTo>
                  <a:lnTo>
                    <a:pt x="1284" y="1064"/>
                  </a:lnTo>
                  <a:lnTo>
                    <a:pt x="1319" y="1045"/>
                  </a:lnTo>
                  <a:lnTo>
                    <a:pt x="1356" y="1026"/>
                  </a:lnTo>
                  <a:lnTo>
                    <a:pt x="1391" y="1006"/>
                  </a:lnTo>
                  <a:lnTo>
                    <a:pt x="1428" y="989"/>
                  </a:lnTo>
                  <a:lnTo>
                    <a:pt x="1463" y="971"/>
                  </a:lnTo>
                  <a:lnTo>
                    <a:pt x="1500" y="954"/>
                  </a:lnTo>
                  <a:lnTo>
                    <a:pt x="1535" y="936"/>
                  </a:lnTo>
                  <a:lnTo>
                    <a:pt x="1572" y="920"/>
                  </a:lnTo>
                  <a:lnTo>
                    <a:pt x="1607" y="903"/>
                  </a:lnTo>
                  <a:lnTo>
                    <a:pt x="1644" y="887"/>
                  </a:lnTo>
                  <a:lnTo>
                    <a:pt x="1679" y="872"/>
                  </a:lnTo>
                  <a:lnTo>
                    <a:pt x="1716" y="856"/>
                  </a:lnTo>
                  <a:lnTo>
                    <a:pt x="1751" y="842"/>
                  </a:lnTo>
                  <a:lnTo>
                    <a:pt x="1788" y="826"/>
                  </a:lnTo>
                  <a:lnTo>
                    <a:pt x="1823" y="811"/>
                  </a:lnTo>
                  <a:lnTo>
                    <a:pt x="1860" y="799"/>
                  </a:lnTo>
                  <a:lnTo>
                    <a:pt x="1895" y="784"/>
                  </a:lnTo>
                  <a:lnTo>
                    <a:pt x="1931" y="770"/>
                  </a:lnTo>
                  <a:lnTo>
                    <a:pt x="1967" y="757"/>
                  </a:lnTo>
                  <a:lnTo>
                    <a:pt x="2003" y="744"/>
                  </a:lnTo>
                  <a:lnTo>
                    <a:pt x="2039" y="732"/>
                  </a:lnTo>
                  <a:lnTo>
                    <a:pt x="2075" y="719"/>
                  </a:lnTo>
                  <a:lnTo>
                    <a:pt x="2110" y="706"/>
                  </a:lnTo>
                  <a:lnTo>
                    <a:pt x="2147" y="695"/>
                  </a:lnTo>
                  <a:lnTo>
                    <a:pt x="2182" y="682"/>
                  </a:lnTo>
                  <a:lnTo>
                    <a:pt x="2218" y="671"/>
                  </a:lnTo>
                  <a:lnTo>
                    <a:pt x="2254" y="660"/>
                  </a:lnTo>
                  <a:lnTo>
                    <a:pt x="2290" y="647"/>
                  </a:lnTo>
                  <a:lnTo>
                    <a:pt x="2326" y="636"/>
                  </a:lnTo>
                  <a:lnTo>
                    <a:pt x="2361" y="626"/>
                  </a:lnTo>
                  <a:lnTo>
                    <a:pt x="2398" y="615"/>
                  </a:lnTo>
                  <a:lnTo>
                    <a:pt x="2433" y="604"/>
                  </a:lnTo>
                  <a:lnTo>
                    <a:pt x="2470" y="594"/>
                  </a:lnTo>
                  <a:lnTo>
                    <a:pt x="2505" y="583"/>
                  </a:lnTo>
                  <a:lnTo>
                    <a:pt x="2542" y="573"/>
                  </a:lnTo>
                  <a:lnTo>
                    <a:pt x="2577" y="564"/>
                  </a:lnTo>
                  <a:lnTo>
                    <a:pt x="2614" y="554"/>
                  </a:lnTo>
                  <a:lnTo>
                    <a:pt x="2649" y="545"/>
                  </a:lnTo>
                  <a:lnTo>
                    <a:pt x="2686" y="535"/>
                  </a:lnTo>
                  <a:lnTo>
                    <a:pt x="2721" y="525"/>
                  </a:lnTo>
                  <a:lnTo>
                    <a:pt x="2758" y="516"/>
                  </a:lnTo>
                  <a:lnTo>
                    <a:pt x="2793" y="508"/>
                  </a:lnTo>
                  <a:lnTo>
                    <a:pt x="2830" y="498"/>
                  </a:lnTo>
                  <a:lnTo>
                    <a:pt x="2865" y="490"/>
                  </a:lnTo>
                  <a:lnTo>
                    <a:pt x="2902" y="481"/>
                  </a:lnTo>
                  <a:lnTo>
                    <a:pt x="2937" y="473"/>
                  </a:lnTo>
                  <a:lnTo>
                    <a:pt x="2974" y="465"/>
                  </a:lnTo>
                  <a:lnTo>
                    <a:pt x="3009" y="457"/>
                  </a:lnTo>
                  <a:lnTo>
                    <a:pt x="3046" y="449"/>
                  </a:lnTo>
                  <a:lnTo>
                    <a:pt x="3081" y="441"/>
                  </a:lnTo>
                  <a:lnTo>
                    <a:pt x="3116" y="433"/>
                  </a:lnTo>
                  <a:lnTo>
                    <a:pt x="3153" y="425"/>
                  </a:lnTo>
                  <a:lnTo>
                    <a:pt x="3188" y="417"/>
                  </a:lnTo>
                  <a:lnTo>
                    <a:pt x="3225" y="409"/>
                  </a:lnTo>
                  <a:lnTo>
                    <a:pt x="3260" y="402"/>
                  </a:lnTo>
                  <a:lnTo>
                    <a:pt x="3297" y="394"/>
                  </a:lnTo>
                  <a:lnTo>
                    <a:pt x="3332" y="388"/>
                  </a:lnTo>
                  <a:lnTo>
                    <a:pt x="3369" y="380"/>
                  </a:lnTo>
                  <a:lnTo>
                    <a:pt x="3404" y="374"/>
                  </a:lnTo>
                  <a:lnTo>
                    <a:pt x="3440" y="367"/>
                  </a:lnTo>
                  <a:lnTo>
                    <a:pt x="3476" y="359"/>
                  </a:lnTo>
                  <a:lnTo>
                    <a:pt x="3512" y="353"/>
                  </a:lnTo>
                  <a:lnTo>
                    <a:pt x="3548" y="346"/>
                  </a:lnTo>
                  <a:lnTo>
                    <a:pt x="3584" y="340"/>
                  </a:lnTo>
                  <a:lnTo>
                    <a:pt x="3620" y="334"/>
                  </a:lnTo>
                  <a:lnTo>
                    <a:pt x="3656" y="327"/>
                  </a:lnTo>
                  <a:lnTo>
                    <a:pt x="3691" y="321"/>
                  </a:lnTo>
                  <a:lnTo>
                    <a:pt x="3728" y="314"/>
                  </a:lnTo>
                  <a:lnTo>
                    <a:pt x="3763" y="308"/>
                  </a:lnTo>
                  <a:lnTo>
                    <a:pt x="3800" y="302"/>
                  </a:lnTo>
                  <a:lnTo>
                    <a:pt x="3835" y="297"/>
                  </a:lnTo>
                  <a:lnTo>
                    <a:pt x="3872" y="291"/>
                  </a:lnTo>
                  <a:lnTo>
                    <a:pt x="3907" y="284"/>
                  </a:lnTo>
                  <a:lnTo>
                    <a:pt x="3944" y="279"/>
                  </a:lnTo>
                  <a:lnTo>
                    <a:pt x="3979" y="273"/>
                  </a:lnTo>
                  <a:lnTo>
                    <a:pt x="4016" y="268"/>
                  </a:lnTo>
                  <a:lnTo>
                    <a:pt x="4051" y="262"/>
                  </a:lnTo>
                  <a:lnTo>
                    <a:pt x="4086" y="257"/>
                  </a:lnTo>
                  <a:lnTo>
                    <a:pt x="4123" y="251"/>
                  </a:lnTo>
                  <a:lnTo>
                    <a:pt x="4158" y="246"/>
                  </a:lnTo>
                  <a:lnTo>
                    <a:pt x="4195" y="241"/>
                  </a:lnTo>
                  <a:lnTo>
                    <a:pt x="4230" y="235"/>
                  </a:lnTo>
                  <a:lnTo>
                    <a:pt x="4267" y="230"/>
                  </a:lnTo>
                  <a:lnTo>
                    <a:pt x="4302" y="225"/>
                  </a:lnTo>
                  <a:lnTo>
                    <a:pt x="4339" y="220"/>
                  </a:lnTo>
                  <a:lnTo>
                    <a:pt x="4374" y="215"/>
                  </a:lnTo>
                  <a:lnTo>
                    <a:pt x="4411" y="211"/>
                  </a:lnTo>
                  <a:lnTo>
                    <a:pt x="4446" y="206"/>
                  </a:lnTo>
                  <a:lnTo>
                    <a:pt x="4483" y="201"/>
                  </a:lnTo>
                  <a:lnTo>
                    <a:pt x="4518" y="196"/>
                  </a:lnTo>
                  <a:lnTo>
                    <a:pt x="4555" y="191"/>
                  </a:lnTo>
                  <a:lnTo>
                    <a:pt x="4590" y="187"/>
                  </a:lnTo>
                  <a:lnTo>
                    <a:pt x="4627" y="182"/>
                  </a:lnTo>
                  <a:lnTo>
                    <a:pt x="4662" y="177"/>
                  </a:lnTo>
                  <a:lnTo>
                    <a:pt x="4699" y="172"/>
                  </a:lnTo>
                  <a:lnTo>
                    <a:pt x="4734" y="167"/>
                  </a:lnTo>
                  <a:lnTo>
                    <a:pt x="4770" y="164"/>
                  </a:lnTo>
                  <a:lnTo>
                    <a:pt x="4806" y="159"/>
                  </a:lnTo>
                  <a:lnTo>
                    <a:pt x="4842" y="155"/>
                  </a:lnTo>
                  <a:lnTo>
                    <a:pt x="4878" y="151"/>
                  </a:lnTo>
                  <a:lnTo>
                    <a:pt x="4914" y="147"/>
                  </a:lnTo>
                  <a:lnTo>
                    <a:pt x="4950" y="142"/>
                  </a:lnTo>
                  <a:lnTo>
                    <a:pt x="4985" y="139"/>
                  </a:lnTo>
                  <a:lnTo>
                    <a:pt x="5021" y="134"/>
                  </a:lnTo>
                  <a:lnTo>
                    <a:pt x="5057" y="131"/>
                  </a:lnTo>
                  <a:lnTo>
                    <a:pt x="5093" y="126"/>
                  </a:lnTo>
                  <a:lnTo>
                    <a:pt x="5129" y="123"/>
                  </a:lnTo>
                  <a:lnTo>
                    <a:pt x="5165" y="118"/>
                  </a:lnTo>
                  <a:lnTo>
                    <a:pt x="5200" y="115"/>
                  </a:lnTo>
                  <a:lnTo>
                    <a:pt x="5237" y="110"/>
                  </a:lnTo>
                  <a:lnTo>
                    <a:pt x="5272" y="107"/>
                  </a:lnTo>
                  <a:lnTo>
                    <a:pt x="5309" y="104"/>
                  </a:lnTo>
                  <a:lnTo>
                    <a:pt x="5344" y="99"/>
                  </a:lnTo>
                  <a:lnTo>
                    <a:pt x="5381" y="96"/>
                  </a:lnTo>
                  <a:lnTo>
                    <a:pt x="5416" y="92"/>
                  </a:lnTo>
                  <a:lnTo>
                    <a:pt x="5453" y="89"/>
                  </a:lnTo>
                  <a:lnTo>
                    <a:pt x="5488" y="84"/>
                  </a:lnTo>
                  <a:lnTo>
                    <a:pt x="5525" y="81"/>
                  </a:lnTo>
                  <a:lnTo>
                    <a:pt x="5560" y="78"/>
                  </a:lnTo>
                  <a:lnTo>
                    <a:pt x="5597" y="75"/>
                  </a:lnTo>
                  <a:lnTo>
                    <a:pt x="5632" y="72"/>
                  </a:lnTo>
                  <a:lnTo>
                    <a:pt x="5669" y="67"/>
                  </a:lnTo>
                  <a:lnTo>
                    <a:pt x="5704" y="64"/>
                  </a:lnTo>
                  <a:lnTo>
                    <a:pt x="5741" y="60"/>
                  </a:lnTo>
                  <a:lnTo>
                    <a:pt x="5776" y="57"/>
                  </a:lnTo>
                  <a:lnTo>
                    <a:pt x="5813" y="54"/>
                  </a:lnTo>
                  <a:lnTo>
                    <a:pt x="5848" y="51"/>
                  </a:lnTo>
                  <a:lnTo>
                    <a:pt x="5885" y="48"/>
                  </a:lnTo>
                  <a:lnTo>
                    <a:pt x="5920" y="44"/>
                  </a:lnTo>
                  <a:lnTo>
                    <a:pt x="5955" y="41"/>
                  </a:lnTo>
                  <a:lnTo>
                    <a:pt x="5992" y="38"/>
                  </a:lnTo>
                  <a:lnTo>
                    <a:pt x="6027" y="35"/>
                  </a:lnTo>
                  <a:lnTo>
                    <a:pt x="6064" y="32"/>
                  </a:lnTo>
                  <a:lnTo>
                    <a:pt x="6099" y="28"/>
                  </a:lnTo>
                  <a:lnTo>
                    <a:pt x="6136" y="25"/>
                  </a:lnTo>
                  <a:lnTo>
                    <a:pt x="6171" y="24"/>
                  </a:lnTo>
                  <a:lnTo>
                    <a:pt x="6208" y="20"/>
                  </a:lnTo>
                  <a:lnTo>
                    <a:pt x="6243" y="17"/>
                  </a:lnTo>
                  <a:lnTo>
                    <a:pt x="6279" y="14"/>
                  </a:lnTo>
                  <a:lnTo>
                    <a:pt x="6315" y="11"/>
                  </a:lnTo>
                  <a:lnTo>
                    <a:pt x="6351" y="8"/>
                  </a:lnTo>
                  <a:lnTo>
                    <a:pt x="6387" y="6"/>
                  </a:lnTo>
                  <a:lnTo>
                    <a:pt x="6423" y="3"/>
                  </a:lnTo>
                  <a:lnTo>
                    <a:pt x="6459" y="0"/>
                  </a:lnTo>
                  <a:lnTo>
                    <a:pt x="6470" y="0"/>
                  </a:lnTo>
                </a:path>
              </a:pathLst>
            </a:custGeom>
            <a:noFill/>
            <a:ln w="22225">
              <a:solidFill>
                <a:srgbClr val="4DBEEE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2615694" y="3901848"/>
              <a:ext cx="765409" cy="275626"/>
              <a:chOff x="2615694" y="3901848"/>
              <a:chExt cx="765409" cy="275626"/>
            </a:xfrm>
          </p:grpSpPr>
          <p:sp>
            <p:nvSpPr>
              <p:cNvPr id="158" name="Rectangle 173"/>
              <p:cNvSpPr>
                <a:spLocks noChangeArrowheads="1"/>
              </p:cNvSpPr>
              <p:nvPr/>
            </p:nvSpPr>
            <p:spPr bwMode="auto">
              <a:xfrm>
                <a:off x="2615694" y="3901848"/>
                <a:ext cx="765409" cy="2756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174"/>
              <p:cNvSpPr>
                <a:spLocks/>
              </p:cNvSpPr>
              <p:nvPr/>
            </p:nvSpPr>
            <p:spPr bwMode="auto">
              <a:xfrm>
                <a:off x="2619660" y="3947455"/>
                <a:ext cx="134839" cy="170531"/>
              </a:xfrm>
              <a:custGeom>
                <a:avLst/>
                <a:gdLst>
                  <a:gd name="T0" fmla="*/ 0 w 136"/>
                  <a:gd name="T1" fmla="*/ 173 h 173"/>
                  <a:gd name="T2" fmla="*/ 0 w 136"/>
                  <a:gd name="T3" fmla="*/ 151 h 173"/>
                  <a:gd name="T4" fmla="*/ 88 w 136"/>
                  <a:gd name="T5" fmla="*/ 42 h 173"/>
                  <a:gd name="T6" fmla="*/ 97 w 136"/>
                  <a:gd name="T7" fmla="*/ 31 h 173"/>
                  <a:gd name="T8" fmla="*/ 105 w 136"/>
                  <a:gd name="T9" fmla="*/ 21 h 173"/>
                  <a:gd name="T10" fmla="*/ 11 w 136"/>
                  <a:gd name="T11" fmla="*/ 21 h 173"/>
                  <a:gd name="T12" fmla="*/ 11 w 136"/>
                  <a:gd name="T13" fmla="*/ 0 h 173"/>
                  <a:gd name="T14" fmla="*/ 132 w 136"/>
                  <a:gd name="T15" fmla="*/ 0 h 173"/>
                  <a:gd name="T16" fmla="*/ 132 w 136"/>
                  <a:gd name="T17" fmla="*/ 21 h 173"/>
                  <a:gd name="T18" fmla="*/ 36 w 136"/>
                  <a:gd name="T19" fmla="*/ 139 h 173"/>
                  <a:gd name="T20" fmla="*/ 27 w 136"/>
                  <a:gd name="T21" fmla="*/ 152 h 173"/>
                  <a:gd name="T22" fmla="*/ 136 w 136"/>
                  <a:gd name="T23" fmla="*/ 152 h 173"/>
                  <a:gd name="T24" fmla="*/ 136 w 136"/>
                  <a:gd name="T25" fmla="*/ 173 h 173"/>
                  <a:gd name="T26" fmla="*/ 0 w 136"/>
                  <a:gd name="T2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6" h="173">
                    <a:moveTo>
                      <a:pt x="0" y="173"/>
                    </a:moveTo>
                    <a:lnTo>
                      <a:pt x="0" y="151"/>
                    </a:lnTo>
                    <a:lnTo>
                      <a:pt x="88" y="42"/>
                    </a:lnTo>
                    <a:lnTo>
                      <a:pt x="97" y="31"/>
                    </a:lnTo>
                    <a:lnTo>
                      <a:pt x="105" y="21"/>
                    </a:lnTo>
                    <a:lnTo>
                      <a:pt x="11" y="21"/>
                    </a:lnTo>
                    <a:lnTo>
                      <a:pt x="11" y="0"/>
                    </a:lnTo>
                    <a:lnTo>
                      <a:pt x="132" y="0"/>
                    </a:lnTo>
                    <a:lnTo>
                      <a:pt x="132" y="21"/>
                    </a:lnTo>
                    <a:lnTo>
                      <a:pt x="36" y="139"/>
                    </a:lnTo>
                    <a:lnTo>
                      <a:pt x="27" y="152"/>
                    </a:lnTo>
                    <a:lnTo>
                      <a:pt x="136" y="152"/>
                    </a:lnTo>
                    <a:lnTo>
                      <a:pt x="136" y="173"/>
                    </a:lnTo>
                    <a:lnTo>
                      <a:pt x="0" y="173"/>
                    </a:lnTo>
                    <a:close/>
                  </a:path>
                </a:pathLst>
              </a:custGeom>
              <a:solidFill>
                <a:srgbClr val="4DB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175"/>
              <p:cNvSpPr>
                <a:spLocks/>
              </p:cNvSpPr>
              <p:nvPr/>
            </p:nvSpPr>
            <p:spPr bwMode="auto">
              <a:xfrm>
                <a:off x="2766397" y="3947455"/>
                <a:ext cx="134839" cy="170531"/>
              </a:xfrm>
              <a:custGeom>
                <a:avLst/>
                <a:gdLst>
                  <a:gd name="T0" fmla="*/ 57 w 136"/>
                  <a:gd name="T1" fmla="*/ 173 h 173"/>
                  <a:gd name="T2" fmla="*/ 57 w 136"/>
                  <a:gd name="T3" fmla="*/ 21 h 173"/>
                  <a:gd name="T4" fmla="*/ 0 w 136"/>
                  <a:gd name="T5" fmla="*/ 21 h 173"/>
                  <a:gd name="T6" fmla="*/ 0 w 136"/>
                  <a:gd name="T7" fmla="*/ 0 h 173"/>
                  <a:gd name="T8" fmla="*/ 136 w 136"/>
                  <a:gd name="T9" fmla="*/ 0 h 173"/>
                  <a:gd name="T10" fmla="*/ 136 w 136"/>
                  <a:gd name="T11" fmla="*/ 21 h 173"/>
                  <a:gd name="T12" fmla="*/ 80 w 136"/>
                  <a:gd name="T13" fmla="*/ 21 h 173"/>
                  <a:gd name="T14" fmla="*/ 80 w 136"/>
                  <a:gd name="T15" fmla="*/ 173 h 173"/>
                  <a:gd name="T16" fmla="*/ 57 w 136"/>
                  <a:gd name="T17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173">
                    <a:moveTo>
                      <a:pt x="57" y="173"/>
                    </a:moveTo>
                    <a:lnTo>
                      <a:pt x="5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136" y="0"/>
                    </a:lnTo>
                    <a:lnTo>
                      <a:pt x="136" y="21"/>
                    </a:lnTo>
                    <a:lnTo>
                      <a:pt x="80" y="21"/>
                    </a:lnTo>
                    <a:lnTo>
                      <a:pt x="80" y="173"/>
                    </a:lnTo>
                    <a:lnTo>
                      <a:pt x="57" y="173"/>
                    </a:lnTo>
                    <a:close/>
                  </a:path>
                </a:pathLst>
              </a:custGeom>
              <a:solidFill>
                <a:srgbClr val="4DB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176"/>
              <p:cNvSpPr>
                <a:spLocks noEditPoints="1"/>
              </p:cNvSpPr>
              <p:nvPr/>
            </p:nvSpPr>
            <p:spPr bwMode="auto">
              <a:xfrm>
                <a:off x="2984518" y="3999011"/>
                <a:ext cx="113027" cy="71385"/>
              </a:xfrm>
              <a:custGeom>
                <a:avLst/>
                <a:gdLst>
                  <a:gd name="T0" fmla="*/ 114 w 114"/>
                  <a:gd name="T1" fmla="*/ 20 h 72"/>
                  <a:gd name="T2" fmla="*/ 0 w 114"/>
                  <a:gd name="T3" fmla="*/ 20 h 72"/>
                  <a:gd name="T4" fmla="*/ 0 w 114"/>
                  <a:gd name="T5" fmla="*/ 0 h 72"/>
                  <a:gd name="T6" fmla="*/ 114 w 114"/>
                  <a:gd name="T7" fmla="*/ 0 h 72"/>
                  <a:gd name="T8" fmla="*/ 114 w 114"/>
                  <a:gd name="T9" fmla="*/ 20 h 72"/>
                  <a:gd name="T10" fmla="*/ 114 w 114"/>
                  <a:gd name="T11" fmla="*/ 72 h 72"/>
                  <a:gd name="T12" fmla="*/ 0 w 114"/>
                  <a:gd name="T13" fmla="*/ 72 h 72"/>
                  <a:gd name="T14" fmla="*/ 0 w 114"/>
                  <a:gd name="T15" fmla="*/ 53 h 72"/>
                  <a:gd name="T16" fmla="*/ 114 w 114"/>
                  <a:gd name="T17" fmla="*/ 53 h 72"/>
                  <a:gd name="T18" fmla="*/ 114 w 114"/>
                  <a:gd name="T19" fmla="*/ 72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72">
                    <a:moveTo>
                      <a:pt x="114" y="20"/>
                    </a:moveTo>
                    <a:lnTo>
                      <a:pt x="0" y="20"/>
                    </a:lnTo>
                    <a:lnTo>
                      <a:pt x="0" y="0"/>
                    </a:lnTo>
                    <a:lnTo>
                      <a:pt x="114" y="0"/>
                    </a:lnTo>
                    <a:lnTo>
                      <a:pt x="114" y="20"/>
                    </a:lnTo>
                    <a:close/>
                    <a:moveTo>
                      <a:pt x="114" y="72"/>
                    </a:moveTo>
                    <a:lnTo>
                      <a:pt x="0" y="72"/>
                    </a:lnTo>
                    <a:lnTo>
                      <a:pt x="0" y="53"/>
                    </a:lnTo>
                    <a:lnTo>
                      <a:pt x="114" y="53"/>
                    </a:lnTo>
                    <a:lnTo>
                      <a:pt x="114" y="72"/>
                    </a:lnTo>
                    <a:close/>
                  </a:path>
                </a:pathLst>
              </a:custGeom>
              <a:solidFill>
                <a:srgbClr val="4DB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77"/>
              <p:cNvSpPr>
                <a:spLocks/>
              </p:cNvSpPr>
              <p:nvPr/>
            </p:nvSpPr>
            <p:spPr bwMode="auto">
              <a:xfrm>
                <a:off x="3250230" y="3947455"/>
                <a:ext cx="111044" cy="170531"/>
              </a:xfrm>
              <a:custGeom>
                <a:avLst/>
                <a:gdLst>
                  <a:gd name="T0" fmla="*/ 112 w 112"/>
                  <a:gd name="T1" fmla="*/ 152 h 173"/>
                  <a:gd name="T2" fmla="*/ 112 w 112"/>
                  <a:gd name="T3" fmla="*/ 173 h 173"/>
                  <a:gd name="T4" fmla="*/ 0 w 112"/>
                  <a:gd name="T5" fmla="*/ 173 h 173"/>
                  <a:gd name="T6" fmla="*/ 0 w 112"/>
                  <a:gd name="T7" fmla="*/ 165 h 173"/>
                  <a:gd name="T8" fmla="*/ 1 w 112"/>
                  <a:gd name="T9" fmla="*/ 157 h 173"/>
                  <a:gd name="T10" fmla="*/ 6 w 112"/>
                  <a:gd name="T11" fmla="*/ 146 h 173"/>
                  <a:gd name="T12" fmla="*/ 16 w 112"/>
                  <a:gd name="T13" fmla="*/ 135 h 173"/>
                  <a:gd name="T14" fmla="*/ 27 w 112"/>
                  <a:gd name="T15" fmla="*/ 123 h 173"/>
                  <a:gd name="T16" fmla="*/ 43 w 112"/>
                  <a:gd name="T17" fmla="*/ 109 h 173"/>
                  <a:gd name="T18" fmla="*/ 69 w 112"/>
                  <a:gd name="T19" fmla="*/ 88 h 173"/>
                  <a:gd name="T20" fmla="*/ 81 w 112"/>
                  <a:gd name="T21" fmla="*/ 72 h 173"/>
                  <a:gd name="T22" fmla="*/ 89 w 112"/>
                  <a:gd name="T23" fmla="*/ 59 h 173"/>
                  <a:gd name="T24" fmla="*/ 91 w 112"/>
                  <a:gd name="T25" fmla="*/ 47 h 173"/>
                  <a:gd name="T26" fmla="*/ 89 w 112"/>
                  <a:gd name="T27" fmla="*/ 35 h 173"/>
                  <a:gd name="T28" fmla="*/ 81 w 112"/>
                  <a:gd name="T29" fmla="*/ 26 h 173"/>
                  <a:gd name="T30" fmla="*/ 72 w 112"/>
                  <a:gd name="T31" fmla="*/ 20 h 173"/>
                  <a:gd name="T32" fmla="*/ 59 w 112"/>
                  <a:gd name="T33" fmla="*/ 18 h 173"/>
                  <a:gd name="T34" fmla="*/ 45 w 112"/>
                  <a:gd name="T35" fmla="*/ 20 h 173"/>
                  <a:gd name="T36" fmla="*/ 33 w 112"/>
                  <a:gd name="T37" fmla="*/ 26 h 173"/>
                  <a:gd name="T38" fmla="*/ 27 w 112"/>
                  <a:gd name="T39" fmla="*/ 37 h 173"/>
                  <a:gd name="T40" fmla="*/ 25 w 112"/>
                  <a:gd name="T41" fmla="*/ 51 h 173"/>
                  <a:gd name="T42" fmla="*/ 3 w 112"/>
                  <a:gd name="T43" fmla="*/ 50 h 173"/>
                  <a:gd name="T44" fmla="*/ 8 w 112"/>
                  <a:gd name="T45" fmla="*/ 27 h 173"/>
                  <a:gd name="T46" fmla="*/ 19 w 112"/>
                  <a:gd name="T47" fmla="*/ 13 h 173"/>
                  <a:gd name="T48" fmla="*/ 37 w 112"/>
                  <a:gd name="T49" fmla="*/ 2 h 173"/>
                  <a:gd name="T50" fmla="*/ 59 w 112"/>
                  <a:gd name="T51" fmla="*/ 0 h 173"/>
                  <a:gd name="T52" fmla="*/ 70 w 112"/>
                  <a:gd name="T53" fmla="*/ 0 h 173"/>
                  <a:gd name="T54" fmla="*/ 91 w 112"/>
                  <a:gd name="T55" fmla="*/ 7 h 173"/>
                  <a:gd name="T56" fmla="*/ 97 w 112"/>
                  <a:gd name="T57" fmla="*/ 13 h 173"/>
                  <a:gd name="T58" fmla="*/ 110 w 112"/>
                  <a:gd name="T59" fmla="*/ 29 h 173"/>
                  <a:gd name="T60" fmla="*/ 112 w 112"/>
                  <a:gd name="T61" fmla="*/ 48 h 173"/>
                  <a:gd name="T62" fmla="*/ 112 w 112"/>
                  <a:gd name="T63" fmla="*/ 58 h 173"/>
                  <a:gd name="T64" fmla="*/ 109 w 112"/>
                  <a:gd name="T65" fmla="*/ 67 h 173"/>
                  <a:gd name="T66" fmla="*/ 102 w 112"/>
                  <a:gd name="T67" fmla="*/ 79 h 173"/>
                  <a:gd name="T68" fmla="*/ 94 w 112"/>
                  <a:gd name="T69" fmla="*/ 88 h 173"/>
                  <a:gd name="T70" fmla="*/ 81 w 112"/>
                  <a:gd name="T71" fmla="*/ 101 h 173"/>
                  <a:gd name="T72" fmla="*/ 62 w 112"/>
                  <a:gd name="T73" fmla="*/ 119 h 173"/>
                  <a:gd name="T74" fmla="*/ 45 w 112"/>
                  <a:gd name="T75" fmla="*/ 133 h 173"/>
                  <a:gd name="T76" fmla="*/ 37 w 112"/>
                  <a:gd name="T77" fmla="*/ 141 h 173"/>
                  <a:gd name="T78" fmla="*/ 32 w 112"/>
                  <a:gd name="T79" fmla="*/ 146 h 173"/>
                  <a:gd name="T80" fmla="*/ 29 w 112"/>
                  <a:gd name="T81" fmla="*/ 152 h 173"/>
                  <a:gd name="T82" fmla="*/ 112 w 112"/>
                  <a:gd name="T83" fmla="*/ 152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12" h="173">
                    <a:moveTo>
                      <a:pt x="112" y="152"/>
                    </a:moveTo>
                    <a:lnTo>
                      <a:pt x="112" y="173"/>
                    </a:lnTo>
                    <a:lnTo>
                      <a:pt x="0" y="173"/>
                    </a:lnTo>
                    <a:lnTo>
                      <a:pt x="0" y="165"/>
                    </a:lnTo>
                    <a:lnTo>
                      <a:pt x="1" y="157"/>
                    </a:lnTo>
                    <a:lnTo>
                      <a:pt x="6" y="146"/>
                    </a:lnTo>
                    <a:lnTo>
                      <a:pt x="16" y="135"/>
                    </a:lnTo>
                    <a:lnTo>
                      <a:pt x="27" y="123"/>
                    </a:lnTo>
                    <a:lnTo>
                      <a:pt x="43" y="109"/>
                    </a:lnTo>
                    <a:lnTo>
                      <a:pt x="69" y="88"/>
                    </a:lnTo>
                    <a:lnTo>
                      <a:pt x="81" y="72"/>
                    </a:lnTo>
                    <a:lnTo>
                      <a:pt x="89" y="59"/>
                    </a:lnTo>
                    <a:lnTo>
                      <a:pt x="91" y="47"/>
                    </a:lnTo>
                    <a:lnTo>
                      <a:pt x="89" y="35"/>
                    </a:lnTo>
                    <a:lnTo>
                      <a:pt x="81" y="26"/>
                    </a:lnTo>
                    <a:lnTo>
                      <a:pt x="72" y="20"/>
                    </a:lnTo>
                    <a:lnTo>
                      <a:pt x="59" y="18"/>
                    </a:lnTo>
                    <a:lnTo>
                      <a:pt x="45" y="20"/>
                    </a:lnTo>
                    <a:lnTo>
                      <a:pt x="33" y="26"/>
                    </a:lnTo>
                    <a:lnTo>
                      <a:pt x="27" y="37"/>
                    </a:lnTo>
                    <a:lnTo>
                      <a:pt x="25" y="51"/>
                    </a:lnTo>
                    <a:lnTo>
                      <a:pt x="3" y="50"/>
                    </a:lnTo>
                    <a:lnTo>
                      <a:pt x="8" y="27"/>
                    </a:lnTo>
                    <a:lnTo>
                      <a:pt x="19" y="13"/>
                    </a:lnTo>
                    <a:lnTo>
                      <a:pt x="37" y="2"/>
                    </a:lnTo>
                    <a:lnTo>
                      <a:pt x="59" y="0"/>
                    </a:lnTo>
                    <a:lnTo>
                      <a:pt x="70" y="0"/>
                    </a:lnTo>
                    <a:lnTo>
                      <a:pt x="91" y="7"/>
                    </a:lnTo>
                    <a:lnTo>
                      <a:pt x="97" y="13"/>
                    </a:lnTo>
                    <a:lnTo>
                      <a:pt x="110" y="29"/>
                    </a:lnTo>
                    <a:lnTo>
                      <a:pt x="112" y="48"/>
                    </a:lnTo>
                    <a:lnTo>
                      <a:pt x="112" y="58"/>
                    </a:lnTo>
                    <a:lnTo>
                      <a:pt x="109" y="67"/>
                    </a:lnTo>
                    <a:lnTo>
                      <a:pt x="102" y="79"/>
                    </a:lnTo>
                    <a:lnTo>
                      <a:pt x="94" y="88"/>
                    </a:lnTo>
                    <a:lnTo>
                      <a:pt x="81" y="101"/>
                    </a:lnTo>
                    <a:lnTo>
                      <a:pt x="62" y="119"/>
                    </a:lnTo>
                    <a:lnTo>
                      <a:pt x="45" y="133"/>
                    </a:lnTo>
                    <a:lnTo>
                      <a:pt x="37" y="141"/>
                    </a:lnTo>
                    <a:lnTo>
                      <a:pt x="32" y="146"/>
                    </a:lnTo>
                    <a:lnTo>
                      <a:pt x="29" y="152"/>
                    </a:lnTo>
                    <a:lnTo>
                      <a:pt x="112" y="152"/>
                    </a:lnTo>
                    <a:close/>
                  </a:path>
                </a:pathLst>
              </a:custGeom>
              <a:solidFill>
                <a:srgbClr val="4DBE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63" name="Group 162"/>
          <p:cNvGrpSpPr/>
          <p:nvPr/>
        </p:nvGrpSpPr>
        <p:grpSpPr>
          <a:xfrm>
            <a:off x="6605082" y="2930901"/>
            <a:ext cx="1509005" cy="582980"/>
            <a:chOff x="6589474" y="3511212"/>
            <a:chExt cx="1509005" cy="582980"/>
          </a:xfrm>
        </p:grpSpPr>
        <p:sp>
          <p:nvSpPr>
            <p:cNvPr id="164" name="Rectangle 184"/>
            <p:cNvSpPr>
              <a:spLocks noChangeArrowheads="1"/>
            </p:cNvSpPr>
            <p:nvPr/>
          </p:nvSpPr>
          <p:spPr bwMode="auto">
            <a:xfrm>
              <a:off x="6811561" y="3511212"/>
              <a:ext cx="1280969" cy="3014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" name="Freeform 185"/>
            <p:cNvSpPr>
              <a:spLocks/>
            </p:cNvSpPr>
            <p:nvPr/>
          </p:nvSpPr>
          <p:spPr bwMode="auto">
            <a:xfrm>
              <a:off x="6811561" y="3570699"/>
              <a:ext cx="134839" cy="168549"/>
            </a:xfrm>
            <a:custGeom>
              <a:avLst/>
              <a:gdLst>
                <a:gd name="T0" fmla="*/ 0 w 134"/>
                <a:gd name="T1" fmla="*/ 171 h 171"/>
                <a:gd name="T2" fmla="*/ 0 w 134"/>
                <a:gd name="T3" fmla="*/ 0 h 171"/>
                <a:gd name="T4" fmla="*/ 22 w 134"/>
                <a:gd name="T5" fmla="*/ 0 h 171"/>
                <a:gd name="T6" fmla="*/ 22 w 134"/>
                <a:gd name="T7" fmla="*/ 70 h 171"/>
                <a:gd name="T8" fmla="*/ 110 w 134"/>
                <a:gd name="T9" fmla="*/ 70 h 171"/>
                <a:gd name="T10" fmla="*/ 110 w 134"/>
                <a:gd name="T11" fmla="*/ 0 h 171"/>
                <a:gd name="T12" fmla="*/ 134 w 134"/>
                <a:gd name="T13" fmla="*/ 0 h 171"/>
                <a:gd name="T14" fmla="*/ 134 w 134"/>
                <a:gd name="T15" fmla="*/ 171 h 171"/>
                <a:gd name="T16" fmla="*/ 110 w 134"/>
                <a:gd name="T17" fmla="*/ 171 h 171"/>
                <a:gd name="T18" fmla="*/ 110 w 134"/>
                <a:gd name="T19" fmla="*/ 89 h 171"/>
                <a:gd name="T20" fmla="*/ 22 w 134"/>
                <a:gd name="T21" fmla="*/ 89 h 171"/>
                <a:gd name="T22" fmla="*/ 22 w 134"/>
                <a:gd name="T23" fmla="*/ 171 h 171"/>
                <a:gd name="T24" fmla="*/ 0 w 134"/>
                <a:gd name="T25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171">
                  <a:moveTo>
                    <a:pt x="0" y="171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22" y="70"/>
                  </a:lnTo>
                  <a:lnTo>
                    <a:pt x="110" y="70"/>
                  </a:lnTo>
                  <a:lnTo>
                    <a:pt x="110" y="0"/>
                  </a:lnTo>
                  <a:lnTo>
                    <a:pt x="134" y="0"/>
                  </a:lnTo>
                  <a:lnTo>
                    <a:pt x="134" y="171"/>
                  </a:lnTo>
                  <a:lnTo>
                    <a:pt x="110" y="171"/>
                  </a:lnTo>
                  <a:lnTo>
                    <a:pt x="110" y="89"/>
                  </a:lnTo>
                  <a:lnTo>
                    <a:pt x="22" y="89"/>
                  </a:lnTo>
                  <a:lnTo>
                    <a:pt x="22" y="171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6" name="Freeform 186"/>
            <p:cNvSpPr>
              <a:spLocks noEditPoints="1"/>
            </p:cNvSpPr>
            <p:nvPr/>
          </p:nvSpPr>
          <p:spPr bwMode="auto">
            <a:xfrm>
              <a:off x="6980110" y="3570699"/>
              <a:ext cx="21812" cy="168549"/>
            </a:xfrm>
            <a:custGeom>
              <a:avLst/>
              <a:gdLst>
                <a:gd name="T0" fmla="*/ 0 w 21"/>
                <a:gd name="T1" fmla="*/ 24 h 171"/>
                <a:gd name="T2" fmla="*/ 0 w 21"/>
                <a:gd name="T3" fmla="*/ 0 h 171"/>
                <a:gd name="T4" fmla="*/ 21 w 21"/>
                <a:gd name="T5" fmla="*/ 0 h 171"/>
                <a:gd name="T6" fmla="*/ 21 w 21"/>
                <a:gd name="T7" fmla="*/ 24 h 171"/>
                <a:gd name="T8" fmla="*/ 0 w 21"/>
                <a:gd name="T9" fmla="*/ 24 h 171"/>
                <a:gd name="T10" fmla="*/ 0 w 21"/>
                <a:gd name="T11" fmla="*/ 171 h 171"/>
                <a:gd name="T12" fmla="*/ 0 w 21"/>
                <a:gd name="T13" fmla="*/ 46 h 171"/>
                <a:gd name="T14" fmla="*/ 21 w 21"/>
                <a:gd name="T15" fmla="*/ 46 h 171"/>
                <a:gd name="T16" fmla="*/ 21 w 21"/>
                <a:gd name="T17" fmla="*/ 171 h 171"/>
                <a:gd name="T18" fmla="*/ 0 w 21"/>
                <a:gd name="T1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171">
                  <a:moveTo>
                    <a:pt x="0" y="24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21" y="24"/>
                  </a:lnTo>
                  <a:lnTo>
                    <a:pt x="0" y="24"/>
                  </a:lnTo>
                  <a:close/>
                  <a:moveTo>
                    <a:pt x="0" y="171"/>
                  </a:moveTo>
                  <a:lnTo>
                    <a:pt x="0" y="46"/>
                  </a:lnTo>
                  <a:lnTo>
                    <a:pt x="21" y="46"/>
                  </a:lnTo>
                  <a:lnTo>
                    <a:pt x="21" y="171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" name="Freeform 187"/>
            <p:cNvSpPr>
              <a:spLocks/>
            </p:cNvSpPr>
            <p:nvPr/>
          </p:nvSpPr>
          <p:spPr bwMode="auto">
            <a:xfrm>
              <a:off x="7025717" y="3614324"/>
              <a:ext cx="101129" cy="128890"/>
            </a:xfrm>
            <a:custGeom>
              <a:avLst/>
              <a:gdLst>
                <a:gd name="T0" fmla="*/ 21 w 102"/>
                <a:gd name="T1" fmla="*/ 88 h 131"/>
                <a:gd name="T2" fmla="*/ 30 w 102"/>
                <a:gd name="T3" fmla="*/ 107 h 131"/>
                <a:gd name="T4" fmla="*/ 53 w 102"/>
                <a:gd name="T5" fmla="*/ 114 h 131"/>
                <a:gd name="T6" fmla="*/ 74 w 102"/>
                <a:gd name="T7" fmla="*/ 107 h 131"/>
                <a:gd name="T8" fmla="*/ 82 w 102"/>
                <a:gd name="T9" fmla="*/ 93 h 131"/>
                <a:gd name="T10" fmla="*/ 75 w 102"/>
                <a:gd name="T11" fmla="*/ 82 h 131"/>
                <a:gd name="T12" fmla="*/ 53 w 102"/>
                <a:gd name="T13" fmla="*/ 75 h 131"/>
                <a:gd name="T14" fmla="*/ 21 w 102"/>
                <a:gd name="T15" fmla="*/ 66 h 131"/>
                <a:gd name="T16" fmla="*/ 8 w 102"/>
                <a:gd name="T17" fmla="*/ 53 h 131"/>
                <a:gd name="T18" fmla="*/ 3 w 102"/>
                <a:gd name="T19" fmla="*/ 37 h 131"/>
                <a:gd name="T20" fmla="*/ 6 w 102"/>
                <a:gd name="T21" fmla="*/ 21 h 131"/>
                <a:gd name="T22" fmla="*/ 18 w 102"/>
                <a:gd name="T23" fmla="*/ 10 h 131"/>
                <a:gd name="T24" fmla="*/ 30 w 102"/>
                <a:gd name="T25" fmla="*/ 3 h 131"/>
                <a:gd name="T26" fmla="*/ 48 w 102"/>
                <a:gd name="T27" fmla="*/ 0 h 131"/>
                <a:gd name="T28" fmla="*/ 74 w 102"/>
                <a:gd name="T29" fmla="*/ 5 h 131"/>
                <a:gd name="T30" fmla="*/ 91 w 102"/>
                <a:gd name="T31" fmla="*/ 16 h 131"/>
                <a:gd name="T32" fmla="*/ 98 w 102"/>
                <a:gd name="T33" fmla="*/ 35 h 131"/>
                <a:gd name="T34" fmla="*/ 75 w 102"/>
                <a:gd name="T35" fmla="*/ 29 h 131"/>
                <a:gd name="T36" fmla="*/ 61 w 102"/>
                <a:gd name="T37" fmla="*/ 19 h 131"/>
                <a:gd name="T38" fmla="*/ 37 w 102"/>
                <a:gd name="T39" fmla="*/ 19 h 131"/>
                <a:gd name="T40" fmla="*/ 24 w 102"/>
                <a:gd name="T41" fmla="*/ 27 h 131"/>
                <a:gd name="T42" fmla="*/ 24 w 102"/>
                <a:gd name="T43" fmla="*/ 38 h 131"/>
                <a:gd name="T44" fmla="*/ 29 w 102"/>
                <a:gd name="T45" fmla="*/ 45 h 131"/>
                <a:gd name="T46" fmla="*/ 38 w 102"/>
                <a:gd name="T47" fmla="*/ 48 h 131"/>
                <a:gd name="T48" fmla="*/ 72 w 102"/>
                <a:gd name="T49" fmla="*/ 58 h 131"/>
                <a:gd name="T50" fmla="*/ 91 w 102"/>
                <a:gd name="T51" fmla="*/ 67 h 131"/>
                <a:gd name="T52" fmla="*/ 102 w 102"/>
                <a:gd name="T53" fmla="*/ 82 h 131"/>
                <a:gd name="T54" fmla="*/ 102 w 102"/>
                <a:gd name="T55" fmla="*/ 102 h 131"/>
                <a:gd name="T56" fmla="*/ 90 w 102"/>
                <a:gd name="T57" fmla="*/ 120 h 131"/>
                <a:gd name="T58" fmla="*/ 67 w 102"/>
                <a:gd name="T59" fmla="*/ 130 h 131"/>
                <a:gd name="T60" fmla="*/ 30 w 102"/>
                <a:gd name="T61" fmla="*/ 130 h 131"/>
                <a:gd name="T62" fmla="*/ 5 w 102"/>
                <a:gd name="T63" fmla="*/ 10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2" h="131">
                  <a:moveTo>
                    <a:pt x="0" y="91"/>
                  </a:moveTo>
                  <a:lnTo>
                    <a:pt x="21" y="88"/>
                  </a:lnTo>
                  <a:lnTo>
                    <a:pt x="22" y="99"/>
                  </a:lnTo>
                  <a:lnTo>
                    <a:pt x="30" y="107"/>
                  </a:lnTo>
                  <a:lnTo>
                    <a:pt x="38" y="112"/>
                  </a:lnTo>
                  <a:lnTo>
                    <a:pt x="53" y="114"/>
                  </a:lnTo>
                  <a:lnTo>
                    <a:pt x="66" y="112"/>
                  </a:lnTo>
                  <a:lnTo>
                    <a:pt x="74" y="107"/>
                  </a:lnTo>
                  <a:lnTo>
                    <a:pt x="80" y="101"/>
                  </a:lnTo>
                  <a:lnTo>
                    <a:pt x="82" y="93"/>
                  </a:lnTo>
                  <a:lnTo>
                    <a:pt x="80" y="86"/>
                  </a:lnTo>
                  <a:lnTo>
                    <a:pt x="75" y="82"/>
                  </a:lnTo>
                  <a:lnTo>
                    <a:pt x="69" y="80"/>
                  </a:lnTo>
                  <a:lnTo>
                    <a:pt x="53" y="75"/>
                  </a:lnTo>
                  <a:lnTo>
                    <a:pt x="32" y="69"/>
                  </a:lnTo>
                  <a:lnTo>
                    <a:pt x="21" y="66"/>
                  </a:lnTo>
                  <a:lnTo>
                    <a:pt x="13" y="61"/>
                  </a:lnTo>
                  <a:lnTo>
                    <a:pt x="8" y="53"/>
                  </a:lnTo>
                  <a:lnTo>
                    <a:pt x="3" y="45"/>
                  </a:lnTo>
                  <a:lnTo>
                    <a:pt x="3" y="37"/>
                  </a:lnTo>
                  <a:lnTo>
                    <a:pt x="3" y="29"/>
                  </a:lnTo>
                  <a:lnTo>
                    <a:pt x="6" y="21"/>
                  </a:lnTo>
                  <a:lnTo>
                    <a:pt x="11" y="15"/>
                  </a:lnTo>
                  <a:lnTo>
                    <a:pt x="18" y="10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38" y="2"/>
                  </a:lnTo>
                  <a:lnTo>
                    <a:pt x="48" y="0"/>
                  </a:lnTo>
                  <a:lnTo>
                    <a:pt x="62" y="2"/>
                  </a:lnTo>
                  <a:lnTo>
                    <a:pt x="74" y="5"/>
                  </a:lnTo>
                  <a:lnTo>
                    <a:pt x="85" y="10"/>
                  </a:lnTo>
                  <a:lnTo>
                    <a:pt x="91" y="16"/>
                  </a:lnTo>
                  <a:lnTo>
                    <a:pt x="96" y="24"/>
                  </a:lnTo>
                  <a:lnTo>
                    <a:pt x="98" y="35"/>
                  </a:lnTo>
                  <a:lnTo>
                    <a:pt x="77" y="38"/>
                  </a:lnTo>
                  <a:lnTo>
                    <a:pt x="75" y="29"/>
                  </a:lnTo>
                  <a:lnTo>
                    <a:pt x="69" y="24"/>
                  </a:lnTo>
                  <a:lnTo>
                    <a:pt x="61" y="19"/>
                  </a:lnTo>
                  <a:lnTo>
                    <a:pt x="50" y="18"/>
                  </a:lnTo>
                  <a:lnTo>
                    <a:pt x="37" y="19"/>
                  </a:lnTo>
                  <a:lnTo>
                    <a:pt x="29" y="23"/>
                  </a:lnTo>
                  <a:lnTo>
                    <a:pt x="24" y="27"/>
                  </a:lnTo>
                  <a:lnTo>
                    <a:pt x="24" y="34"/>
                  </a:lnTo>
                  <a:lnTo>
                    <a:pt x="24" y="38"/>
                  </a:lnTo>
                  <a:lnTo>
                    <a:pt x="26" y="42"/>
                  </a:lnTo>
                  <a:lnTo>
                    <a:pt x="29" y="45"/>
                  </a:lnTo>
                  <a:lnTo>
                    <a:pt x="34" y="46"/>
                  </a:lnTo>
                  <a:lnTo>
                    <a:pt x="38" y="48"/>
                  </a:lnTo>
                  <a:lnTo>
                    <a:pt x="53" y="53"/>
                  </a:lnTo>
                  <a:lnTo>
                    <a:pt x="72" y="58"/>
                  </a:lnTo>
                  <a:lnTo>
                    <a:pt x="83" y="62"/>
                  </a:lnTo>
                  <a:lnTo>
                    <a:pt x="91" y="67"/>
                  </a:lnTo>
                  <a:lnTo>
                    <a:pt x="98" y="74"/>
                  </a:lnTo>
                  <a:lnTo>
                    <a:pt x="102" y="82"/>
                  </a:lnTo>
                  <a:lnTo>
                    <a:pt x="102" y="91"/>
                  </a:lnTo>
                  <a:lnTo>
                    <a:pt x="102" y="102"/>
                  </a:lnTo>
                  <a:lnTo>
                    <a:pt x="96" y="112"/>
                  </a:lnTo>
                  <a:lnTo>
                    <a:pt x="90" y="120"/>
                  </a:lnTo>
                  <a:lnTo>
                    <a:pt x="78" y="126"/>
                  </a:lnTo>
                  <a:lnTo>
                    <a:pt x="67" y="130"/>
                  </a:lnTo>
                  <a:lnTo>
                    <a:pt x="53" y="131"/>
                  </a:lnTo>
                  <a:lnTo>
                    <a:pt x="30" y="130"/>
                  </a:lnTo>
                  <a:lnTo>
                    <a:pt x="16" y="120"/>
                  </a:lnTo>
                  <a:lnTo>
                    <a:pt x="5" y="109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8" name="Freeform 188"/>
            <p:cNvSpPr>
              <a:spLocks/>
            </p:cNvSpPr>
            <p:nvPr/>
          </p:nvSpPr>
          <p:spPr bwMode="auto">
            <a:xfrm>
              <a:off x="7140727" y="3574665"/>
              <a:ext cx="57505" cy="166566"/>
            </a:xfrm>
            <a:custGeom>
              <a:avLst/>
              <a:gdLst>
                <a:gd name="T0" fmla="*/ 57 w 59"/>
                <a:gd name="T1" fmla="*/ 149 h 170"/>
                <a:gd name="T2" fmla="*/ 59 w 59"/>
                <a:gd name="T3" fmla="*/ 168 h 170"/>
                <a:gd name="T4" fmla="*/ 51 w 59"/>
                <a:gd name="T5" fmla="*/ 170 h 170"/>
                <a:gd name="T6" fmla="*/ 44 w 59"/>
                <a:gd name="T7" fmla="*/ 170 h 170"/>
                <a:gd name="T8" fmla="*/ 33 w 59"/>
                <a:gd name="T9" fmla="*/ 170 h 170"/>
                <a:gd name="T10" fmla="*/ 25 w 59"/>
                <a:gd name="T11" fmla="*/ 166 h 170"/>
                <a:gd name="T12" fmla="*/ 20 w 59"/>
                <a:gd name="T13" fmla="*/ 162 h 170"/>
                <a:gd name="T14" fmla="*/ 17 w 59"/>
                <a:gd name="T15" fmla="*/ 157 h 170"/>
                <a:gd name="T16" fmla="*/ 16 w 59"/>
                <a:gd name="T17" fmla="*/ 149 h 170"/>
                <a:gd name="T18" fmla="*/ 14 w 59"/>
                <a:gd name="T19" fmla="*/ 131 h 170"/>
                <a:gd name="T20" fmla="*/ 14 w 59"/>
                <a:gd name="T21" fmla="*/ 59 h 170"/>
                <a:gd name="T22" fmla="*/ 0 w 59"/>
                <a:gd name="T23" fmla="*/ 59 h 170"/>
                <a:gd name="T24" fmla="*/ 0 w 59"/>
                <a:gd name="T25" fmla="*/ 43 h 170"/>
                <a:gd name="T26" fmla="*/ 14 w 59"/>
                <a:gd name="T27" fmla="*/ 43 h 170"/>
                <a:gd name="T28" fmla="*/ 14 w 59"/>
                <a:gd name="T29" fmla="*/ 13 h 170"/>
                <a:gd name="T30" fmla="*/ 35 w 59"/>
                <a:gd name="T31" fmla="*/ 0 h 170"/>
                <a:gd name="T32" fmla="*/ 35 w 59"/>
                <a:gd name="T33" fmla="*/ 43 h 170"/>
                <a:gd name="T34" fmla="*/ 57 w 59"/>
                <a:gd name="T35" fmla="*/ 43 h 170"/>
                <a:gd name="T36" fmla="*/ 57 w 59"/>
                <a:gd name="T37" fmla="*/ 59 h 170"/>
                <a:gd name="T38" fmla="*/ 35 w 59"/>
                <a:gd name="T39" fmla="*/ 59 h 170"/>
                <a:gd name="T40" fmla="*/ 35 w 59"/>
                <a:gd name="T41" fmla="*/ 133 h 170"/>
                <a:gd name="T42" fmla="*/ 35 w 59"/>
                <a:gd name="T43" fmla="*/ 141 h 170"/>
                <a:gd name="T44" fmla="*/ 36 w 59"/>
                <a:gd name="T45" fmla="*/ 144 h 170"/>
                <a:gd name="T46" fmla="*/ 38 w 59"/>
                <a:gd name="T47" fmla="*/ 147 h 170"/>
                <a:gd name="T48" fmla="*/ 40 w 59"/>
                <a:gd name="T49" fmla="*/ 149 h 170"/>
                <a:gd name="T50" fmla="*/ 43 w 59"/>
                <a:gd name="T51" fmla="*/ 149 h 170"/>
                <a:gd name="T52" fmla="*/ 48 w 59"/>
                <a:gd name="T53" fmla="*/ 150 h 170"/>
                <a:gd name="T54" fmla="*/ 51 w 59"/>
                <a:gd name="T55" fmla="*/ 150 h 170"/>
                <a:gd name="T56" fmla="*/ 57 w 59"/>
                <a:gd name="T57" fmla="*/ 14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9" h="170">
                  <a:moveTo>
                    <a:pt x="57" y="149"/>
                  </a:moveTo>
                  <a:lnTo>
                    <a:pt x="59" y="168"/>
                  </a:lnTo>
                  <a:lnTo>
                    <a:pt x="51" y="170"/>
                  </a:lnTo>
                  <a:lnTo>
                    <a:pt x="44" y="170"/>
                  </a:lnTo>
                  <a:lnTo>
                    <a:pt x="33" y="170"/>
                  </a:lnTo>
                  <a:lnTo>
                    <a:pt x="25" y="166"/>
                  </a:lnTo>
                  <a:lnTo>
                    <a:pt x="20" y="162"/>
                  </a:lnTo>
                  <a:lnTo>
                    <a:pt x="17" y="157"/>
                  </a:lnTo>
                  <a:lnTo>
                    <a:pt x="16" y="149"/>
                  </a:lnTo>
                  <a:lnTo>
                    <a:pt x="14" y="131"/>
                  </a:lnTo>
                  <a:lnTo>
                    <a:pt x="14" y="59"/>
                  </a:lnTo>
                  <a:lnTo>
                    <a:pt x="0" y="59"/>
                  </a:lnTo>
                  <a:lnTo>
                    <a:pt x="0" y="43"/>
                  </a:lnTo>
                  <a:lnTo>
                    <a:pt x="14" y="43"/>
                  </a:lnTo>
                  <a:lnTo>
                    <a:pt x="14" y="13"/>
                  </a:lnTo>
                  <a:lnTo>
                    <a:pt x="35" y="0"/>
                  </a:lnTo>
                  <a:lnTo>
                    <a:pt x="35" y="43"/>
                  </a:lnTo>
                  <a:lnTo>
                    <a:pt x="57" y="43"/>
                  </a:lnTo>
                  <a:lnTo>
                    <a:pt x="57" y="59"/>
                  </a:lnTo>
                  <a:lnTo>
                    <a:pt x="35" y="59"/>
                  </a:lnTo>
                  <a:lnTo>
                    <a:pt x="35" y="133"/>
                  </a:lnTo>
                  <a:lnTo>
                    <a:pt x="35" y="141"/>
                  </a:lnTo>
                  <a:lnTo>
                    <a:pt x="36" y="144"/>
                  </a:lnTo>
                  <a:lnTo>
                    <a:pt x="38" y="147"/>
                  </a:lnTo>
                  <a:lnTo>
                    <a:pt x="40" y="149"/>
                  </a:lnTo>
                  <a:lnTo>
                    <a:pt x="43" y="149"/>
                  </a:lnTo>
                  <a:lnTo>
                    <a:pt x="48" y="150"/>
                  </a:lnTo>
                  <a:lnTo>
                    <a:pt x="51" y="150"/>
                  </a:lnTo>
                  <a:lnTo>
                    <a:pt x="57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9" name="Freeform 189"/>
            <p:cNvSpPr>
              <a:spLocks noEditPoints="1"/>
            </p:cNvSpPr>
            <p:nvPr/>
          </p:nvSpPr>
          <p:spPr bwMode="auto">
            <a:xfrm>
              <a:off x="7210129" y="3614324"/>
              <a:ext cx="115010" cy="128890"/>
            </a:xfrm>
            <a:custGeom>
              <a:avLst/>
              <a:gdLst>
                <a:gd name="T0" fmla="*/ 0 w 115"/>
                <a:gd name="T1" fmla="*/ 66 h 131"/>
                <a:gd name="T2" fmla="*/ 0 w 115"/>
                <a:gd name="T3" fmla="*/ 50 h 131"/>
                <a:gd name="T4" fmla="*/ 10 w 115"/>
                <a:gd name="T5" fmla="*/ 24 h 131"/>
                <a:gd name="T6" fmla="*/ 19 w 115"/>
                <a:gd name="T7" fmla="*/ 15 h 131"/>
                <a:gd name="T8" fmla="*/ 35 w 115"/>
                <a:gd name="T9" fmla="*/ 3 h 131"/>
                <a:gd name="T10" fmla="*/ 58 w 115"/>
                <a:gd name="T11" fmla="*/ 0 h 131"/>
                <a:gd name="T12" fmla="*/ 70 w 115"/>
                <a:gd name="T13" fmla="*/ 2 h 131"/>
                <a:gd name="T14" fmla="*/ 91 w 115"/>
                <a:gd name="T15" fmla="*/ 10 h 131"/>
                <a:gd name="T16" fmla="*/ 99 w 115"/>
                <a:gd name="T17" fmla="*/ 18 h 131"/>
                <a:gd name="T18" fmla="*/ 107 w 115"/>
                <a:gd name="T19" fmla="*/ 27 h 131"/>
                <a:gd name="T20" fmla="*/ 115 w 115"/>
                <a:gd name="T21" fmla="*/ 50 h 131"/>
                <a:gd name="T22" fmla="*/ 115 w 115"/>
                <a:gd name="T23" fmla="*/ 64 h 131"/>
                <a:gd name="T24" fmla="*/ 115 w 115"/>
                <a:gd name="T25" fmla="*/ 86 h 131"/>
                <a:gd name="T26" fmla="*/ 109 w 115"/>
                <a:gd name="T27" fmla="*/ 102 h 131"/>
                <a:gd name="T28" fmla="*/ 101 w 115"/>
                <a:gd name="T29" fmla="*/ 115 h 131"/>
                <a:gd name="T30" fmla="*/ 88 w 115"/>
                <a:gd name="T31" fmla="*/ 123 h 131"/>
                <a:gd name="T32" fmla="*/ 74 w 115"/>
                <a:gd name="T33" fmla="*/ 130 h 131"/>
                <a:gd name="T34" fmla="*/ 58 w 115"/>
                <a:gd name="T35" fmla="*/ 131 h 131"/>
                <a:gd name="T36" fmla="*/ 45 w 115"/>
                <a:gd name="T37" fmla="*/ 130 h 131"/>
                <a:gd name="T38" fmla="*/ 24 w 115"/>
                <a:gd name="T39" fmla="*/ 122 h 131"/>
                <a:gd name="T40" fmla="*/ 16 w 115"/>
                <a:gd name="T41" fmla="*/ 114 h 131"/>
                <a:gd name="T42" fmla="*/ 8 w 115"/>
                <a:gd name="T43" fmla="*/ 106 h 131"/>
                <a:gd name="T44" fmla="*/ 0 w 115"/>
                <a:gd name="T45" fmla="*/ 80 h 131"/>
                <a:gd name="T46" fmla="*/ 0 w 115"/>
                <a:gd name="T47" fmla="*/ 66 h 131"/>
                <a:gd name="T48" fmla="*/ 21 w 115"/>
                <a:gd name="T49" fmla="*/ 66 h 131"/>
                <a:gd name="T50" fmla="*/ 22 w 115"/>
                <a:gd name="T51" fmla="*/ 88 h 131"/>
                <a:gd name="T52" fmla="*/ 32 w 115"/>
                <a:gd name="T53" fmla="*/ 101 h 131"/>
                <a:gd name="T54" fmla="*/ 43 w 115"/>
                <a:gd name="T55" fmla="*/ 112 h 131"/>
                <a:gd name="T56" fmla="*/ 58 w 115"/>
                <a:gd name="T57" fmla="*/ 114 h 131"/>
                <a:gd name="T58" fmla="*/ 72 w 115"/>
                <a:gd name="T59" fmla="*/ 112 h 131"/>
                <a:gd name="T60" fmla="*/ 83 w 115"/>
                <a:gd name="T61" fmla="*/ 101 h 131"/>
                <a:gd name="T62" fmla="*/ 93 w 115"/>
                <a:gd name="T63" fmla="*/ 88 h 131"/>
                <a:gd name="T64" fmla="*/ 94 w 115"/>
                <a:gd name="T65" fmla="*/ 66 h 131"/>
                <a:gd name="T66" fmla="*/ 93 w 115"/>
                <a:gd name="T67" fmla="*/ 43 h 131"/>
                <a:gd name="T68" fmla="*/ 83 w 115"/>
                <a:gd name="T69" fmla="*/ 30 h 131"/>
                <a:gd name="T70" fmla="*/ 72 w 115"/>
                <a:gd name="T71" fmla="*/ 21 h 131"/>
                <a:gd name="T72" fmla="*/ 58 w 115"/>
                <a:gd name="T73" fmla="*/ 18 h 131"/>
                <a:gd name="T74" fmla="*/ 43 w 115"/>
                <a:gd name="T75" fmla="*/ 21 h 131"/>
                <a:gd name="T76" fmla="*/ 32 w 115"/>
                <a:gd name="T77" fmla="*/ 30 h 131"/>
                <a:gd name="T78" fmla="*/ 22 w 115"/>
                <a:gd name="T79" fmla="*/ 43 h 131"/>
                <a:gd name="T80" fmla="*/ 21 w 115"/>
                <a:gd name="T81" fmla="*/ 6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5" h="131">
                  <a:moveTo>
                    <a:pt x="0" y="66"/>
                  </a:moveTo>
                  <a:lnTo>
                    <a:pt x="0" y="50"/>
                  </a:lnTo>
                  <a:lnTo>
                    <a:pt x="10" y="24"/>
                  </a:lnTo>
                  <a:lnTo>
                    <a:pt x="19" y="15"/>
                  </a:lnTo>
                  <a:lnTo>
                    <a:pt x="35" y="3"/>
                  </a:lnTo>
                  <a:lnTo>
                    <a:pt x="58" y="0"/>
                  </a:lnTo>
                  <a:lnTo>
                    <a:pt x="70" y="2"/>
                  </a:lnTo>
                  <a:lnTo>
                    <a:pt x="91" y="10"/>
                  </a:lnTo>
                  <a:lnTo>
                    <a:pt x="99" y="18"/>
                  </a:lnTo>
                  <a:lnTo>
                    <a:pt x="107" y="27"/>
                  </a:lnTo>
                  <a:lnTo>
                    <a:pt x="115" y="50"/>
                  </a:lnTo>
                  <a:lnTo>
                    <a:pt x="115" y="64"/>
                  </a:lnTo>
                  <a:lnTo>
                    <a:pt x="115" y="86"/>
                  </a:lnTo>
                  <a:lnTo>
                    <a:pt x="109" y="102"/>
                  </a:lnTo>
                  <a:lnTo>
                    <a:pt x="101" y="115"/>
                  </a:lnTo>
                  <a:lnTo>
                    <a:pt x="88" y="123"/>
                  </a:lnTo>
                  <a:lnTo>
                    <a:pt x="74" y="130"/>
                  </a:lnTo>
                  <a:lnTo>
                    <a:pt x="58" y="131"/>
                  </a:lnTo>
                  <a:lnTo>
                    <a:pt x="45" y="130"/>
                  </a:lnTo>
                  <a:lnTo>
                    <a:pt x="24" y="122"/>
                  </a:lnTo>
                  <a:lnTo>
                    <a:pt x="16" y="114"/>
                  </a:lnTo>
                  <a:lnTo>
                    <a:pt x="8" y="106"/>
                  </a:lnTo>
                  <a:lnTo>
                    <a:pt x="0" y="80"/>
                  </a:lnTo>
                  <a:lnTo>
                    <a:pt x="0" y="66"/>
                  </a:lnTo>
                  <a:close/>
                  <a:moveTo>
                    <a:pt x="21" y="66"/>
                  </a:moveTo>
                  <a:lnTo>
                    <a:pt x="22" y="88"/>
                  </a:lnTo>
                  <a:lnTo>
                    <a:pt x="32" y="101"/>
                  </a:lnTo>
                  <a:lnTo>
                    <a:pt x="43" y="112"/>
                  </a:lnTo>
                  <a:lnTo>
                    <a:pt x="58" y="114"/>
                  </a:lnTo>
                  <a:lnTo>
                    <a:pt x="72" y="112"/>
                  </a:lnTo>
                  <a:lnTo>
                    <a:pt x="83" y="101"/>
                  </a:lnTo>
                  <a:lnTo>
                    <a:pt x="93" y="88"/>
                  </a:lnTo>
                  <a:lnTo>
                    <a:pt x="94" y="66"/>
                  </a:lnTo>
                  <a:lnTo>
                    <a:pt x="93" y="43"/>
                  </a:lnTo>
                  <a:lnTo>
                    <a:pt x="83" y="30"/>
                  </a:lnTo>
                  <a:lnTo>
                    <a:pt x="72" y="21"/>
                  </a:lnTo>
                  <a:lnTo>
                    <a:pt x="58" y="18"/>
                  </a:lnTo>
                  <a:lnTo>
                    <a:pt x="43" y="21"/>
                  </a:lnTo>
                  <a:lnTo>
                    <a:pt x="32" y="30"/>
                  </a:lnTo>
                  <a:lnTo>
                    <a:pt x="22" y="43"/>
                  </a:lnTo>
                  <a:lnTo>
                    <a:pt x="21" y="6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0" name="Freeform 190"/>
            <p:cNvSpPr>
              <a:spLocks/>
            </p:cNvSpPr>
            <p:nvPr/>
          </p:nvSpPr>
          <p:spPr bwMode="auto">
            <a:xfrm>
              <a:off x="7348934" y="3614324"/>
              <a:ext cx="67419" cy="124924"/>
            </a:xfrm>
            <a:custGeom>
              <a:avLst/>
              <a:gdLst>
                <a:gd name="T0" fmla="*/ 0 w 67"/>
                <a:gd name="T1" fmla="*/ 128 h 128"/>
                <a:gd name="T2" fmla="*/ 0 w 67"/>
                <a:gd name="T3" fmla="*/ 3 h 128"/>
                <a:gd name="T4" fmla="*/ 19 w 67"/>
                <a:gd name="T5" fmla="*/ 3 h 128"/>
                <a:gd name="T6" fmla="*/ 19 w 67"/>
                <a:gd name="T7" fmla="*/ 23 h 128"/>
                <a:gd name="T8" fmla="*/ 25 w 67"/>
                <a:gd name="T9" fmla="*/ 11 h 128"/>
                <a:gd name="T10" fmla="*/ 32 w 67"/>
                <a:gd name="T11" fmla="*/ 5 h 128"/>
                <a:gd name="T12" fmla="*/ 38 w 67"/>
                <a:gd name="T13" fmla="*/ 2 h 128"/>
                <a:gd name="T14" fmla="*/ 44 w 67"/>
                <a:gd name="T15" fmla="*/ 0 h 128"/>
                <a:gd name="T16" fmla="*/ 56 w 67"/>
                <a:gd name="T17" fmla="*/ 2 h 128"/>
                <a:gd name="T18" fmla="*/ 67 w 67"/>
                <a:gd name="T19" fmla="*/ 8 h 128"/>
                <a:gd name="T20" fmla="*/ 59 w 67"/>
                <a:gd name="T21" fmla="*/ 27 h 128"/>
                <a:gd name="T22" fmla="*/ 52 w 67"/>
                <a:gd name="T23" fmla="*/ 23 h 128"/>
                <a:gd name="T24" fmla="*/ 44 w 67"/>
                <a:gd name="T25" fmla="*/ 23 h 128"/>
                <a:gd name="T26" fmla="*/ 38 w 67"/>
                <a:gd name="T27" fmla="*/ 23 h 128"/>
                <a:gd name="T28" fmla="*/ 32 w 67"/>
                <a:gd name="T29" fmla="*/ 27 h 128"/>
                <a:gd name="T30" fmla="*/ 27 w 67"/>
                <a:gd name="T31" fmla="*/ 32 h 128"/>
                <a:gd name="T32" fmla="*/ 24 w 67"/>
                <a:gd name="T33" fmla="*/ 38 h 128"/>
                <a:gd name="T34" fmla="*/ 21 w 67"/>
                <a:gd name="T35" fmla="*/ 50 h 128"/>
                <a:gd name="T36" fmla="*/ 21 w 67"/>
                <a:gd name="T37" fmla="*/ 62 h 128"/>
                <a:gd name="T38" fmla="*/ 21 w 67"/>
                <a:gd name="T39" fmla="*/ 128 h 128"/>
                <a:gd name="T40" fmla="*/ 0 w 67"/>
                <a:gd name="T41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" h="128">
                  <a:moveTo>
                    <a:pt x="0" y="128"/>
                  </a:moveTo>
                  <a:lnTo>
                    <a:pt x="0" y="3"/>
                  </a:lnTo>
                  <a:lnTo>
                    <a:pt x="19" y="3"/>
                  </a:lnTo>
                  <a:lnTo>
                    <a:pt x="19" y="23"/>
                  </a:lnTo>
                  <a:lnTo>
                    <a:pt x="25" y="11"/>
                  </a:lnTo>
                  <a:lnTo>
                    <a:pt x="32" y="5"/>
                  </a:lnTo>
                  <a:lnTo>
                    <a:pt x="38" y="2"/>
                  </a:lnTo>
                  <a:lnTo>
                    <a:pt x="44" y="0"/>
                  </a:lnTo>
                  <a:lnTo>
                    <a:pt x="56" y="2"/>
                  </a:lnTo>
                  <a:lnTo>
                    <a:pt x="67" y="8"/>
                  </a:lnTo>
                  <a:lnTo>
                    <a:pt x="59" y="27"/>
                  </a:lnTo>
                  <a:lnTo>
                    <a:pt x="52" y="23"/>
                  </a:lnTo>
                  <a:lnTo>
                    <a:pt x="44" y="23"/>
                  </a:lnTo>
                  <a:lnTo>
                    <a:pt x="38" y="23"/>
                  </a:lnTo>
                  <a:lnTo>
                    <a:pt x="32" y="27"/>
                  </a:lnTo>
                  <a:lnTo>
                    <a:pt x="27" y="32"/>
                  </a:lnTo>
                  <a:lnTo>
                    <a:pt x="24" y="38"/>
                  </a:lnTo>
                  <a:lnTo>
                    <a:pt x="21" y="50"/>
                  </a:lnTo>
                  <a:lnTo>
                    <a:pt x="21" y="62"/>
                  </a:lnTo>
                  <a:lnTo>
                    <a:pt x="21" y="128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1" name="Freeform 191"/>
            <p:cNvSpPr>
              <a:spLocks noEditPoints="1"/>
            </p:cNvSpPr>
            <p:nvPr/>
          </p:nvSpPr>
          <p:spPr bwMode="auto">
            <a:xfrm>
              <a:off x="7428251" y="3570699"/>
              <a:ext cx="21812" cy="168549"/>
            </a:xfrm>
            <a:custGeom>
              <a:avLst/>
              <a:gdLst>
                <a:gd name="T0" fmla="*/ 0 w 20"/>
                <a:gd name="T1" fmla="*/ 24 h 171"/>
                <a:gd name="T2" fmla="*/ 0 w 20"/>
                <a:gd name="T3" fmla="*/ 0 h 171"/>
                <a:gd name="T4" fmla="*/ 20 w 20"/>
                <a:gd name="T5" fmla="*/ 0 h 171"/>
                <a:gd name="T6" fmla="*/ 20 w 20"/>
                <a:gd name="T7" fmla="*/ 24 h 171"/>
                <a:gd name="T8" fmla="*/ 0 w 20"/>
                <a:gd name="T9" fmla="*/ 24 h 171"/>
                <a:gd name="T10" fmla="*/ 0 w 20"/>
                <a:gd name="T11" fmla="*/ 171 h 171"/>
                <a:gd name="T12" fmla="*/ 0 w 20"/>
                <a:gd name="T13" fmla="*/ 46 h 171"/>
                <a:gd name="T14" fmla="*/ 20 w 20"/>
                <a:gd name="T15" fmla="*/ 46 h 171"/>
                <a:gd name="T16" fmla="*/ 20 w 20"/>
                <a:gd name="T17" fmla="*/ 171 h 171"/>
                <a:gd name="T18" fmla="*/ 0 w 20"/>
                <a:gd name="T19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171">
                  <a:moveTo>
                    <a:pt x="0" y="24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20" y="24"/>
                  </a:lnTo>
                  <a:lnTo>
                    <a:pt x="0" y="24"/>
                  </a:lnTo>
                  <a:close/>
                  <a:moveTo>
                    <a:pt x="0" y="171"/>
                  </a:moveTo>
                  <a:lnTo>
                    <a:pt x="0" y="46"/>
                  </a:lnTo>
                  <a:lnTo>
                    <a:pt x="20" y="46"/>
                  </a:lnTo>
                  <a:lnTo>
                    <a:pt x="20" y="171"/>
                  </a:lnTo>
                  <a:lnTo>
                    <a:pt x="0" y="17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2" name="Freeform 192"/>
            <p:cNvSpPr>
              <a:spLocks/>
            </p:cNvSpPr>
            <p:nvPr/>
          </p:nvSpPr>
          <p:spPr bwMode="auto">
            <a:xfrm>
              <a:off x="7475841" y="3614324"/>
              <a:ext cx="107078" cy="128890"/>
            </a:xfrm>
            <a:custGeom>
              <a:avLst/>
              <a:gdLst>
                <a:gd name="T0" fmla="*/ 88 w 109"/>
                <a:gd name="T1" fmla="*/ 82 h 131"/>
                <a:gd name="T2" fmla="*/ 109 w 109"/>
                <a:gd name="T3" fmla="*/ 85 h 131"/>
                <a:gd name="T4" fmla="*/ 102 w 109"/>
                <a:gd name="T5" fmla="*/ 106 h 131"/>
                <a:gd name="T6" fmla="*/ 91 w 109"/>
                <a:gd name="T7" fmla="*/ 118 h 131"/>
                <a:gd name="T8" fmla="*/ 75 w 109"/>
                <a:gd name="T9" fmla="*/ 128 h 131"/>
                <a:gd name="T10" fmla="*/ 56 w 109"/>
                <a:gd name="T11" fmla="*/ 131 h 131"/>
                <a:gd name="T12" fmla="*/ 45 w 109"/>
                <a:gd name="T13" fmla="*/ 130 h 131"/>
                <a:gd name="T14" fmla="*/ 24 w 109"/>
                <a:gd name="T15" fmla="*/ 122 h 131"/>
                <a:gd name="T16" fmla="*/ 16 w 109"/>
                <a:gd name="T17" fmla="*/ 114 h 131"/>
                <a:gd name="T18" fmla="*/ 8 w 109"/>
                <a:gd name="T19" fmla="*/ 106 h 131"/>
                <a:gd name="T20" fmla="*/ 0 w 109"/>
                <a:gd name="T21" fmla="*/ 82 h 131"/>
                <a:gd name="T22" fmla="*/ 0 w 109"/>
                <a:gd name="T23" fmla="*/ 66 h 131"/>
                <a:gd name="T24" fmla="*/ 2 w 109"/>
                <a:gd name="T25" fmla="*/ 46 h 131"/>
                <a:gd name="T26" fmla="*/ 6 w 109"/>
                <a:gd name="T27" fmla="*/ 30 h 131"/>
                <a:gd name="T28" fmla="*/ 14 w 109"/>
                <a:gd name="T29" fmla="*/ 18 h 131"/>
                <a:gd name="T30" fmla="*/ 27 w 109"/>
                <a:gd name="T31" fmla="*/ 8 h 131"/>
                <a:gd name="T32" fmla="*/ 42 w 109"/>
                <a:gd name="T33" fmla="*/ 2 h 131"/>
                <a:gd name="T34" fmla="*/ 56 w 109"/>
                <a:gd name="T35" fmla="*/ 0 h 131"/>
                <a:gd name="T36" fmla="*/ 75 w 109"/>
                <a:gd name="T37" fmla="*/ 2 h 131"/>
                <a:gd name="T38" fmla="*/ 90 w 109"/>
                <a:gd name="T39" fmla="*/ 11 h 131"/>
                <a:gd name="T40" fmla="*/ 101 w 109"/>
                <a:gd name="T41" fmla="*/ 23 h 131"/>
                <a:gd name="T42" fmla="*/ 106 w 109"/>
                <a:gd name="T43" fmla="*/ 40 h 131"/>
                <a:gd name="T44" fmla="*/ 86 w 109"/>
                <a:gd name="T45" fmla="*/ 43 h 131"/>
                <a:gd name="T46" fmla="*/ 82 w 109"/>
                <a:gd name="T47" fmla="*/ 32 h 131"/>
                <a:gd name="T48" fmla="*/ 75 w 109"/>
                <a:gd name="T49" fmla="*/ 24 h 131"/>
                <a:gd name="T50" fmla="*/ 67 w 109"/>
                <a:gd name="T51" fmla="*/ 19 h 131"/>
                <a:gd name="T52" fmla="*/ 58 w 109"/>
                <a:gd name="T53" fmla="*/ 18 h 131"/>
                <a:gd name="T54" fmla="*/ 43 w 109"/>
                <a:gd name="T55" fmla="*/ 19 h 131"/>
                <a:gd name="T56" fmla="*/ 32 w 109"/>
                <a:gd name="T57" fmla="*/ 29 h 131"/>
                <a:gd name="T58" fmla="*/ 24 w 109"/>
                <a:gd name="T59" fmla="*/ 43 h 131"/>
                <a:gd name="T60" fmla="*/ 22 w 109"/>
                <a:gd name="T61" fmla="*/ 66 h 131"/>
                <a:gd name="T62" fmla="*/ 24 w 109"/>
                <a:gd name="T63" fmla="*/ 88 h 131"/>
                <a:gd name="T64" fmla="*/ 32 w 109"/>
                <a:gd name="T65" fmla="*/ 102 h 131"/>
                <a:gd name="T66" fmla="*/ 42 w 109"/>
                <a:gd name="T67" fmla="*/ 112 h 131"/>
                <a:gd name="T68" fmla="*/ 56 w 109"/>
                <a:gd name="T69" fmla="*/ 114 h 131"/>
                <a:gd name="T70" fmla="*/ 69 w 109"/>
                <a:gd name="T71" fmla="*/ 112 h 131"/>
                <a:gd name="T72" fmla="*/ 77 w 109"/>
                <a:gd name="T73" fmla="*/ 106 h 131"/>
                <a:gd name="T74" fmla="*/ 85 w 109"/>
                <a:gd name="T75" fmla="*/ 96 h 131"/>
                <a:gd name="T76" fmla="*/ 88 w 109"/>
                <a:gd name="T77" fmla="*/ 8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9" h="131">
                  <a:moveTo>
                    <a:pt x="88" y="82"/>
                  </a:moveTo>
                  <a:lnTo>
                    <a:pt x="109" y="85"/>
                  </a:lnTo>
                  <a:lnTo>
                    <a:pt x="102" y="106"/>
                  </a:lnTo>
                  <a:lnTo>
                    <a:pt x="91" y="118"/>
                  </a:lnTo>
                  <a:lnTo>
                    <a:pt x="75" y="128"/>
                  </a:lnTo>
                  <a:lnTo>
                    <a:pt x="56" y="131"/>
                  </a:lnTo>
                  <a:lnTo>
                    <a:pt x="45" y="130"/>
                  </a:lnTo>
                  <a:lnTo>
                    <a:pt x="24" y="122"/>
                  </a:lnTo>
                  <a:lnTo>
                    <a:pt x="16" y="114"/>
                  </a:lnTo>
                  <a:lnTo>
                    <a:pt x="8" y="106"/>
                  </a:lnTo>
                  <a:lnTo>
                    <a:pt x="0" y="82"/>
                  </a:lnTo>
                  <a:lnTo>
                    <a:pt x="0" y="66"/>
                  </a:lnTo>
                  <a:lnTo>
                    <a:pt x="2" y="46"/>
                  </a:lnTo>
                  <a:lnTo>
                    <a:pt x="6" y="30"/>
                  </a:lnTo>
                  <a:lnTo>
                    <a:pt x="14" y="18"/>
                  </a:lnTo>
                  <a:lnTo>
                    <a:pt x="27" y="8"/>
                  </a:lnTo>
                  <a:lnTo>
                    <a:pt x="42" y="2"/>
                  </a:lnTo>
                  <a:lnTo>
                    <a:pt x="56" y="0"/>
                  </a:lnTo>
                  <a:lnTo>
                    <a:pt x="75" y="2"/>
                  </a:lnTo>
                  <a:lnTo>
                    <a:pt x="90" y="11"/>
                  </a:lnTo>
                  <a:lnTo>
                    <a:pt x="101" y="23"/>
                  </a:lnTo>
                  <a:lnTo>
                    <a:pt x="106" y="40"/>
                  </a:lnTo>
                  <a:lnTo>
                    <a:pt x="86" y="43"/>
                  </a:lnTo>
                  <a:lnTo>
                    <a:pt x="82" y="32"/>
                  </a:lnTo>
                  <a:lnTo>
                    <a:pt x="75" y="24"/>
                  </a:lnTo>
                  <a:lnTo>
                    <a:pt x="67" y="19"/>
                  </a:lnTo>
                  <a:lnTo>
                    <a:pt x="58" y="18"/>
                  </a:lnTo>
                  <a:lnTo>
                    <a:pt x="43" y="19"/>
                  </a:lnTo>
                  <a:lnTo>
                    <a:pt x="32" y="29"/>
                  </a:lnTo>
                  <a:lnTo>
                    <a:pt x="24" y="43"/>
                  </a:lnTo>
                  <a:lnTo>
                    <a:pt x="22" y="66"/>
                  </a:lnTo>
                  <a:lnTo>
                    <a:pt x="24" y="88"/>
                  </a:lnTo>
                  <a:lnTo>
                    <a:pt x="32" y="102"/>
                  </a:lnTo>
                  <a:lnTo>
                    <a:pt x="42" y="112"/>
                  </a:lnTo>
                  <a:lnTo>
                    <a:pt x="56" y="114"/>
                  </a:lnTo>
                  <a:lnTo>
                    <a:pt x="69" y="112"/>
                  </a:lnTo>
                  <a:lnTo>
                    <a:pt x="77" y="106"/>
                  </a:lnTo>
                  <a:lnTo>
                    <a:pt x="85" y="96"/>
                  </a:lnTo>
                  <a:lnTo>
                    <a:pt x="88" y="8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3" name="Freeform 193"/>
            <p:cNvSpPr>
              <a:spLocks noEditPoints="1"/>
            </p:cNvSpPr>
            <p:nvPr/>
          </p:nvSpPr>
          <p:spPr bwMode="auto">
            <a:xfrm>
              <a:off x="7666202" y="3570699"/>
              <a:ext cx="107078" cy="172514"/>
            </a:xfrm>
            <a:custGeom>
              <a:avLst/>
              <a:gdLst>
                <a:gd name="T0" fmla="*/ 20 w 108"/>
                <a:gd name="T1" fmla="*/ 171 h 174"/>
                <a:gd name="T2" fmla="*/ 0 w 108"/>
                <a:gd name="T3" fmla="*/ 171 h 174"/>
                <a:gd name="T4" fmla="*/ 0 w 108"/>
                <a:gd name="T5" fmla="*/ 0 h 174"/>
                <a:gd name="T6" fmla="*/ 21 w 108"/>
                <a:gd name="T7" fmla="*/ 0 h 174"/>
                <a:gd name="T8" fmla="*/ 21 w 108"/>
                <a:gd name="T9" fmla="*/ 61 h 174"/>
                <a:gd name="T10" fmla="*/ 28 w 108"/>
                <a:gd name="T11" fmla="*/ 53 h 174"/>
                <a:gd name="T12" fmla="*/ 45 w 108"/>
                <a:gd name="T13" fmla="*/ 45 h 174"/>
                <a:gd name="T14" fmla="*/ 55 w 108"/>
                <a:gd name="T15" fmla="*/ 43 h 174"/>
                <a:gd name="T16" fmla="*/ 66 w 108"/>
                <a:gd name="T17" fmla="*/ 45 h 174"/>
                <a:gd name="T18" fmla="*/ 77 w 108"/>
                <a:gd name="T19" fmla="*/ 48 h 174"/>
                <a:gd name="T20" fmla="*/ 87 w 108"/>
                <a:gd name="T21" fmla="*/ 54 h 174"/>
                <a:gd name="T22" fmla="*/ 93 w 108"/>
                <a:gd name="T23" fmla="*/ 61 h 174"/>
                <a:gd name="T24" fmla="*/ 100 w 108"/>
                <a:gd name="T25" fmla="*/ 70 h 174"/>
                <a:gd name="T26" fmla="*/ 104 w 108"/>
                <a:gd name="T27" fmla="*/ 81 h 174"/>
                <a:gd name="T28" fmla="*/ 108 w 108"/>
                <a:gd name="T29" fmla="*/ 94 h 174"/>
                <a:gd name="T30" fmla="*/ 108 w 108"/>
                <a:gd name="T31" fmla="*/ 107 h 174"/>
                <a:gd name="T32" fmla="*/ 108 w 108"/>
                <a:gd name="T33" fmla="*/ 121 h 174"/>
                <a:gd name="T34" fmla="*/ 100 w 108"/>
                <a:gd name="T35" fmla="*/ 147 h 174"/>
                <a:gd name="T36" fmla="*/ 92 w 108"/>
                <a:gd name="T37" fmla="*/ 157 h 174"/>
                <a:gd name="T38" fmla="*/ 84 w 108"/>
                <a:gd name="T39" fmla="*/ 165 h 174"/>
                <a:gd name="T40" fmla="*/ 64 w 108"/>
                <a:gd name="T41" fmla="*/ 173 h 174"/>
                <a:gd name="T42" fmla="*/ 53 w 108"/>
                <a:gd name="T43" fmla="*/ 174 h 174"/>
                <a:gd name="T44" fmla="*/ 44 w 108"/>
                <a:gd name="T45" fmla="*/ 173 h 174"/>
                <a:gd name="T46" fmla="*/ 26 w 108"/>
                <a:gd name="T47" fmla="*/ 163 h 174"/>
                <a:gd name="T48" fmla="*/ 20 w 108"/>
                <a:gd name="T49" fmla="*/ 155 h 174"/>
                <a:gd name="T50" fmla="*/ 20 w 108"/>
                <a:gd name="T51" fmla="*/ 171 h 174"/>
                <a:gd name="T52" fmla="*/ 20 w 108"/>
                <a:gd name="T53" fmla="*/ 107 h 174"/>
                <a:gd name="T54" fmla="*/ 20 w 108"/>
                <a:gd name="T55" fmla="*/ 128 h 174"/>
                <a:gd name="T56" fmla="*/ 24 w 108"/>
                <a:gd name="T57" fmla="*/ 141 h 174"/>
                <a:gd name="T58" fmla="*/ 31 w 108"/>
                <a:gd name="T59" fmla="*/ 147 h 174"/>
                <a:gd name="T60" fmla="*/ 44 w 108"/>
                <a:gd name="T61" fmla="*/ 155 h 174"/>
                <a:gd name="T62" fmla="*/ 52 w 108"/>
                <a:gd name="T63" fmla="*/ 157 h 174"/>
                <a:gd name="T64" fmla="*/ 64 w 108"/>
                <a:gd name="T65" fmla="*/ 155 h 174"/>
                <a:gd name="T66" fmla="*/ 76 w 108"/>
                <a:gd name="T67" fmla="*/ 144 h 174"/>
                <a:gd name="T68" fmla="*/ 84 w 108"/>
                <a:gd name="T69" fmla="*/ 131 h 174"/>
                <a:gd name="T70" fmla="*/ 85 w 108"/>
                <a:gd name="T71" fmla="*/ 109 h 174"/>
                <a:gd name="T72" fmla="*/ 84 w 108"/>
                <a:gd name="T73" fmla="*/ 86 h 174"/>
                <a:gd name="T74" fmla="*/ 76 w 108"/>
                <a:gd name="T75" fmla="*/ 72 h 174"/>
                <a:gd name="T76" fmla="*/ 66 w 108"/>
                <a:gd name="T77" fmla="*/ 62 h 174"/>
                <a:gd name="T78" fmla="*/ 53 w 108"/>
                <a:gd name="T79" fmla="*/ 61 h 174"/>
                <a:gd name="T80" fmla="*/ 40 w 108"/>
                <a:gd name="T81" fmla="*/ 62 h 174"/>
                <a:gd name="T82" fmla="*/ 29 w 108"/>
                <a:gd name="T83" fmla="*/ 73 h 174"/>
                <a:gd name="T84" fmla="*/ 21 w 108"/>
                <a:gd name="T85" fmla="*/ 86 h 174"/>
                <a:gd name="T86" fmla="*/ 20 w 108"/>
                <a:gd name="T87" fmla="*/ 10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8" h="174">
                  <a:moveTo>
                    <a:pt x="20" y="171"/>
                  </a:moveTo>
                  <a:lnTo>
                    <a:pt x="0" y="171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61"/>
                  </a:lnTo>
                  <a:lnTo>
                    <a:pt x="28" y="53"/>
                  </a:lnTo>
                  <a:lnTo>
                    <a:pt x="45" y="45"/>
                  </a:lnTo>
                  <a:lnTo>
                    <a:pt x="55" y="43"/>
                  </a:lnTo>
                  <a:lnTo>
                    <a:pt x="66" y="45"/>
                  </a:lnTo>
                  <a:lnTo>
                    <a:pt x="77" y="48"/>
                  </a:lnTo>
                  <a:lnTo>
                    <a:pt x="87" y="54"/>
                  </a:lnTo>
                  <a:lnTo>
                    <a:pt x="93" y="61"/>
                  </a:lnTo>
                  <a:lnTo>
                    <a:pt x="100" y="70"/>
                  </a:lnTo>
                  <a:lnTo>
                    <a:pt x="104" y="81"/>
                  </a:lnTo>
                  <a:lnTo>
                    <a:pt x="108" y="94"/>
                  </a:lnTo>
                  <a:lnTo>
                    <a:pt x="108" y="107"/>
                  </a:lnTo>
                  <a:lnTo>
                    <a:pt x="108" y="121"/>
                  </a:lnTo>
                  <a:lnTo>
                    <a:pt x="100" y="147"/>
                  </a:lnTo>
                  <a:lnTo>
                    <a:pt x="92" y="157"/>
                  </a:lnTo>
                  <a:lnTo>
                    <a:pt x="84" y="165"/>
                  </a:lnTo>
                  <a:lnTo>
                    <a:pt x="64" y="173"/>
                  </a:lnTo>
                  <a:lnTo>
                    <a:pt x="53" y="174"/>
                  </a:lnTo>
                  <a:lnTo>
                    <a:pt x="44" y="173"/>
                  </a:lnTo>
                  <a:lnTo>
                    <a:pt x="26" y="163"/>
                  </a:lnTo>
                  <a:lnTo>
                    <a:pt x="20" y="155"/>
                  </a:lnTo>
                  <a:lnTo>
                    <a:pt x="20" y="171"/>
                  </a:lnTo>
                  <a:close/>
                  <a:moveTo>
                    <a:pt x="20" y="107"/>
                  </a:moveTo>
                  <a:lnTo>
                    <a:pt x="20" y="128"/>
                  </a:lnTo>
                  <a:lnTo>
                    <a:pt x="24" y="141"/>
                  </a:lnTo>
                  <a:lnTo>
                    <a:pt x="31" y="147"/>
                  </a:lnTo>
                  <a:lnTo>
                    <a:pt x="44" y="155"/>
                  </a:lnTo>
                  <a:lnTo>
                    <a:pt x="52" y="157"/>
                  </a:lnTo>
                  <a:lnTo>
                    <a:pt x="64" y="155"/>
                  </a:lnTo>
                  <a:lnTo>
                    <a:pt x="76" y="144"/>
                  </a:lnTo>
                  <a:lnTo>
                    <a:pt x="84" y="131"/>
                  </a:lnTo>
                  <a:lnTo>
                    <a:pt x="85" y="109"/>
                  </a:lnTo>
                  <a:lnTo>
                    <a:pt x="84" y="86"/>
                  </a:lnTo>
                  <a:lnTo>
                    <a:pt x="76" y="72"/>
                  </a:lnTo>
                  <a:lnTo>
                    <a:pt x="66" y="62"/>
                  </a:lnTo>
                  <a:lnTo>
                    <a:pt x="53" y="61"/>
                  </a:lnTo>
                  <a:lnTo>
                    <a:pt x="40" y="62"/>
                  </a:lnTo>
                  <a:lnTo>
                    <a:pt x="29" y="73"/>
                  </a:lnTo>
                  <a:lnTo>
                    <a:pt x="21" y="86"/>
                  </a:lnTo>
                  <a:lnTo>
                    <a:pt x="20" y="10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4" name="Freeform 194"/>
            <p:cNvSpPr>
              <a:spLocks noEditPoints="1"/>
            </p:cNvSpPr>
            <p:nvPr/>
          </p:nvSpPr>
          <p:spPr bwMode="auto">
            <a:xfrm>
              <a:off x="7791126" y="3614324"/>
              <a:ext cx="113027" cy="128890"/>
            </a:xfrm>
            <a:custGeom>
              <a:avLst/>
              <a:gdLst>
                <a:gd name="T0" fmla="*/ 91 w 113"/>
                <a:gd name="T1" fmla="*/ 88 h 131"/>
                <a:gd name="T2" fmla="*/ 113 w 113"/>
                <a:gd name="T3" fmla="*/ 91 h 131"/>
                <a:gd name="T4" fmla="*/ 107 w 113"/>
                <a:gd name="T5" fmla="*/ 109 h 131"/>
                <a:gd name="T6" fmla="*/ 94 w 113"/>
                <a:gd name="T7" fmla="*/ 120 h 131"/>
                <a:gd name="T8" fmla="*/ 78 w 113"/>
                <a:gd name="T9" fmla="*/ 130 h 131"/>
                <a:gd name="T10" fmla="*/ 59 w 113"/>
                <a:gd name="T11" fmla="*/ 131 h 131"/>
                <a:gd name="T12" fmla="*/ 44 w 113"/>
                <a:gd name="T13" fmla="*/ 130 h 131"/>
                <a:gd name="T14" fmla="*/ 24 w 113"/>
                <a:gd name="T15" fmla="*/ 122 h 131"/>
                <a:gd name="T16" fmla="*/ 14 w 113"/>
                <a:gd name="T17" fmla="*/ 114 h 131"/>
                <a:gd name="T18" fmla="*/ 8 w 113"/>
                <a:gd name="T19" fmla="*/ 106 h 131"/>
                <a:gd name="T20" fmla="*/ 0 w 113"/>
                <a:gd name="T21" fmla="*/ 82 h 131"/>
                <a:gd name="T22" fmla="*/ 0 w 113"/>
                <a:gd name="T23" fmla="*/ 67 h 131"/>
                <a:gd name="T24" fmla="*/ 0 w 113"/>
                <a:gd name="T25" fmla="*/ 51 h 131"/>
                <a:gd name="T26" fmla="*/ 8 w 113"/>
                <a:gd name="T27" fmla="*/ 27 h 131"/>
                <a:gd name="T28" fmla="*/ 16 w 113"/>
                <a:gd name="T29" fmla="*/ 18 h 131"/>
                <a:gd name="T30" fmla="*/ 24 w 113"/>
                <a:gd name="T31" fmla="*/ 10 h 131"/>
                <a:gd name="T32" fmla="*/ 44 w 113"/>
                <a:gd name="T33" fmla="*/ 2 h 131"/>
                <a:gd name="T34" fmla="*/ 57 w 113"/>
                <a:gd name="T35" fmla="*/ 0 h 131"/>
                <a:gd name="T36" fmla="*/ 68 w 113"/>
                <a:gd name="T37" fmla="*/ 2 h 131"/>
                <a:gd name="T38" fmla="*/ 89 w 113"/>
                <a:gd name="T39" fmla="*/ 10 h 131"/>
                <a:gd name="T40" fmla="*/ 97 w 113"/>
                <a:gd name="T41" fmla="*/ 18 h 131"/>
                <a:gd name="T42" fmla="*/ 105 w 113"/>
                <a:gd name="T43" fmla="*/ 27 h 131"/>
                <a:gd name="T44" fmla="*/ 113 w 113"/>
                <a:gd name="T45" fmla="*/ 51 h 131"/>
                <a:gd name="T46" fmla="*/ 113 w 113"/>
                <a:gd name="T47" fmla="*/ 66 h 131"/>
                <a:gd name="T48" fmla="*/ 113 w 113"/>
                <a:gd name="T49" fmla="*/ 67 h 131"/>
                <a:gd name="T50" fmla="*/ 113 w 113"/>
                <a:gd name="T51" fmla="*/ 70 h 131"/>
                <a:gd name="T52" fmla="*/ 20 w 113"/>
                <a:gd name="T53" fmla="*/ 70 h 131"/>
                <a:gd name="T54" fmla="*/ 24 w 113"/>
                <a:gd name="T55" fmla="*/ 90 h 131"/>
                <a:gd name="T56" fmla="*/ 32 w 113"/>
                <a:gd name="T57" fmla="*/ 102 h 131"/>
                <a:gd name="T58" fmla="*/ 43 w 113"/>
                <a:gd name="T59" fmla="*/ 112 h 131"/>
                <a:gd name="T60" fmla="*/ 59 w 113"/>
                <a:gd name="T61" fmla="*/ 114 h 131"/>
                <a:gd name="T62" fmla="*/ 70 w 113"/>
                <a:gd name="T63" fmla="*/ 112 h 131"/>
                <a:gd name="T64" fmla="*/ 78 w 113"/>
                <a:gd name="T65" fmla="*/ 107 h 131"/>
                <a:gd name="T66" fmla="*/ 86 w 113"/>
                <a:gd name="T67" fmla="*/ 99 h 131"/>
                <a:gd name="T68" fmla="*/ 91 w 113"/>
                <a:gd name="T69" fmla="*/ 88 h 131"/>
                <a:gd name="T70" fmla="*/ 22 w 113"/>
                <a:gd name="T71" fmla="*/ 54 h 131"/>
                <a:gd name="T72" fmla="*/ 91 w 113"/>
                <a:gd name="T73" fmla="*/ 54 h 131"/>
                <a:gd name="T74" fmla="*/ 89 w 113"/>
                <a:gd name="T75" fmla="*/ 40 h 131"/>
                <a:gd name="T76" fmla="*/ 83 w 113"/>
                <a:gd name="T77" fmla="*/ 30 h 131"/>
                <a:gd name="T78" fmla="*/ 72 w 113"/>
                <a:gd name="T79" fmla="*/ 21 h 131"/>
                <a:gd name="T80" fmla="*/ 57 w 113"/>
                <a:gd name="T81" fmla="*/ 18 h 131"/>
                <a:gd name="T82" fmla="*/ 43 w 113"/>
                <a:gd name="T83" fmla="*/ 19 h 131"/>
                <a:gd name="T84" fmla="*/ 33 w 113"/>
                <a:gd name="T85" fmla="*/ 27 h 131"/>
                <a:gd name="T86" fmla="*/ 24 w 113"/>
                <a:gd name="T87" fmla="*/ 38 h 131"/>
                <a:gd name="T88" fmla="*/ 22 w 113"/>
                <a:gd name="T89" fmla="*/ 5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3" h="131">
                  <a:moveTo>
                    <a:pt x="91" y="88"/>
                  </a:moveTo>
                  <a:lnTo>
                    <a:pt x="113" y="91"/>
                  </a:lnTo>
                  <a:lnTo>
                    <a:pt x="107" y="109"/>
                  </a:lnTo>
                  <a:lnTo>
                    <a:pt x="94" y="120"/>
                  </a:lnTo>
                  <a:lnTo>
                    <a:pt x="78" y="130"/>
                  </a:lnTo>
                  <a:lnTo>
                    <a:pt x="59" y="131"/>
                  </a:lnTo>
                  <a:lnTo>
                    <a:pt x="44" y="130"/>
                  </a:lnTo>
                  <a:lnTo>
                    <a:pt x="24" y="122"/>
                  </a:lnTo>
                  <a:lnTo>
                    <a:pt x="14" y="114"/>
                  </a:lnTo>
                  <a:lnTo>
                    <a:pt x="8" y="106"/>
                  </a:lnTo>
                  <a:lnTo>
                    <a:pt x="0" y="82"/>
                  </a:lnTo>
                  <a:lnTo>
                    <a:pt x="0" y="67"/>
                  </a:lnTo>
                  <a:lnTo>
                    <a:pt x="0" y="51"/>
                  </a:lnTo>
                  <a:lnTo>
                    <a:pt x="8" y="27"/>
                  </a:lnTo>
                  <a:lnTo>
                    <a:pt x="16" y="18"/>
                  </a:lnTo>
                  <a:lnTo>
                    <a:pt x="24" y="10"/>
                  </a:lnTo>
                  <a:lnTo>
                    <a:pt x="44" y="2"/>
                  </a:lnTo>
                  <a:lnTo>
                    <a:pt x="57" y="0"/>
                  </a:lnTo>
                  <a:lnTo>
                    <a:pt x="68" y="2"/>
                  </a:lnTo>
                  <a:lnTo>
                    <a:pt x="89" y="10"/>
                  </a:lnTo>
                  <a:lnTo>
                    <a:pt x="97" y="18"/>
                  </a:lnTo>
                  <a:lnTo>
                    <a:pt x="105" y="27"/>
                  </a:lnTo>
                  <a:lnTo>
                    <a:pt x="113" y="51"/>
                  </a:lnTo>
                  <a:lnTo>
                    <a:pt x="113" y="66"/>
                  </a:lnTo>
                  <a:lnTo>
                    <a:pt x="113" y="67"/>
                  </a:lnTo>
                  <a:lnTo>
                    <a:pt x="113" y="70"/>
                  </a:lnTo>
                  <a:lnTo>
                    <a:pt x="20" y="70"/>
                  </a:lnTo>
                  <a:lnTo>
                    <a:pt x="24" y="90"/>
                  </a:lnTo>
                  <a:lnTo>
                    <a:pt x="32" y="102"/>
                  </a:lnTo>
                  <a:lnTo>
                    <a:pt x="43" y="112"/>
                  </a:lnTo>
                  <a:lnTo>
                    <a:pt x="59" y="114"/>
                  </a:lnTo>
                  <a:lnTo>
                    <a:pt x="70" y="112"/>
                  </a:lnTo>
                  <a:lnTo>
                    <a:pt x="78" y="107"/>
                  </a:lnTo>
                  <a:lnTo>
                    <a:pt x="86" y="99"/>
                  </a:lnTo>
                  <a:lnTo>
                    <a:pt x="91" y="88"/>
                  </a:lnTo>
                  <a:close/>
                  <a:moveTo>
                    <a:pt x="22" y="54"/>
                  </a:moveTo>
                  <a:lnTo>
                    <a:pt x="91" y="54"/>
                  </a:lnTo>
                  <a:lnTo>
                    <a:pt x="89" y="40"/>
                  </a:lnTo>
                  <a:lnTo>
                    <a:pt x="83" y="30"/>
                  </a:lnTo>
                  <a:lnTo>
                    <a:pt x="72" y="21"/>
                  </a:lnTo>
                  <a:lnTo>
                    <a:pt x="57" y="18"/>
                  </a:lnTo>
                  <a:lnTo>
                    <a:pt x="43" y="19"/>
                  </a:lnTo>
                  <a:lnTo>
                    <a:pt x="33" y="27"/>
                  </a:lnTo>
                  <a:lnTo>
                    <a:pt x="24" y="38"/>
                  </a:lnTo>
                  <a:lnTo>
                    <a:pt x="22" y="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5" name="Freeform 195"/>
            <p:cNvSpPr>
              <a:spLocks/>
            </p:cNvSpPr>
            <p:nvPr/>
          </p:nvSpPr>
          <p:spPr bwMode="auto">
            <a:xfrm>
              <a:off x="7921999" y="3614324"/>
              <a:ext cx="103112" cy="128890"/>
            </a:xfrm>
            <a:custGeom>
              <a:avLst/>
              <a:gdLst>
                <a:gd name="T0" fmla="*/ 21 w 104"/>
                <a:gd name="T1" fmla="*/ 88 h 131"/>
                <a:gd name="T2" fmla="*/ 30 w 104"/>
                <a:gd name="T3" fmla="*/ 107 h 131"/>
                <a:gd name="T4" fmla="*/ 53 w 104"/>
                <a:gd name="T5" fmla="*/ 114 h 131"/>
                <a:gd name="T6" fmla="*/ 75 w 104"/>
                <a:gd name="T7" fmla="*/ 107 h 131"/>
                <a:gd name="T8" fmla="*/ 81 w 104"/>
                <a:gd name="T9" fmla="*/ 93 h 131"/>
                <a:gd name="T10" fmla="*/ 75 w 104"/>
                <a:gd name="T11" fmla="*/ 82 h 131"/>
                <a:gd name="T12" fmla="*/ 54 w 104"/>
                <a:gd name="T13" fmla="*/ 75 h 131"/>
                <a:gd name="T14" fmla="*/ 22 w 104"/>
                <a:gd name="T15" fmla="*/ 66 h 131"/>
                <a:gd name="T16" fmla="*/ 8 w 104"/>
                <a:gd name="T17" fmla="*/ 53 h 131"/>
                <a:gd name="T18" fmla="*/ 3 w 104"/>
                <a:gd name="T19" fmla="*/ 37 h 131"/>
                <a:gd name="T20" fmla="*/ 8 w 104"/>
                <a:gd name="T21" fmla="*/ 21 h 131"/>
                <a:gd name="T22" fmla="*/ 17 w 104"/>
                <a:gd name="T23" fmla="*/ 10 h 131"/>
                <a:gd name="T24" fmla="*/ 30 w 104"/>
                <a:gd name="T25" fmla="*/ 3 h 131"/>
                <a:gd name="T26" fmla="*/ 49 w 104"/>
                <a:gd name="T27" fmla="*/ 0 h 131"/>
                <a:gd name="T28" fmla="*/ 75 w 104"/>
                <a:gd name="T29" fmla="*/ 5 h 131"/>
                <a:gd name="T30" fmla="*/ 91 w 104"/>
                <a:gd name="T31" fmla="*/ 16 h 131"/>
                <a:gd name="T32" fmla="*/ 99 w 104"/>
                <a:gd name="T33" fmla="*/ 35 h 131"/>
                <a:gd name="T34" fmla="*/ 75 w 104"/>
                <a:gd name="T35" fmla="*/ 29 h 131"/>
                <a:gd name="T36" fmla="*/ 62 w 104"/>
                <a:gd name="T37" fmla="*/ 19 h 131"/>
                <a:gd name="T38" fmla="*/ 38 w 104"/>
                <a:gd name="T39" fmla="*/ 19 h 131"/>
                <a:gd name="T40" fmla="*/ 25 w 104"/>
                <a:gd name="T41" fmla="*/ 27 h 131"/>
                <a:gd name="T42" fmla="*/ 24 w 104"/>
                <a:gd name="T43" fmla="*/ 38 h 131"/>
                <a:gd name="T44" fmla="*/ 29 w 104"/>
                <a:gd name="T45" fmla="*/ 45 h 131"/>
                <a:gd name="T46" fmla="*/ 40 w 104"/>
                <a:gd name="T47" fmla="*/ 48 h 131"/>
                <a:gd name="T48" fmla="*/ 73 w 104"/>
                <a:gd name="T49" fmla="*/ 58 h 131"/>
                <a:gd name="T50" fmla="*/ 93 w 104"/>
                <a:gd name="T51" fmla="*/ 67 h 131"/>
                <a:gd name="T52" fmla="*/ 102 w 104"/>
                <a:gd name="T53" fmla="*/ 82 h 131"/>
                <a:gd name="T54" fmla="*/ 102 w 104"/>
                <a:gd name="T55" fmla="*/ 102 h 131"/>
                <a:gd name="T56" fmla="*/ 89 w 104"/>
                <a:gd name="T57" fmla="*/ 120 h 131"/>
                <a:gd name="T58" fmla="*/ 67 w 104"/>
                <a:gd name="T59" fmla="*/ 130 h 131"/>
                <a:gd name="T60" fmla="*/ 30 w 104"/>
                <a:gd name="T61" fmla="*/ 130 h 131"/>
                <a:gd name="T62" fmla="*/ 5 w 104"/>
                <a:gd name="T63" fmla="*/ 10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131">
                  <a:moveTo>
                    <a:pt x="0" y="91"/>
                  </a:moveTo>
                  <a:lnTo>
                    <a:pt x="21" y="88"/>
                  </a:lnTo>
                  <a:lnTo>
                    <a:pt x="24" y="99"/>
                  </a:lnTo>
                  <a:lnTo>
                    <a:pt x="30" y="107"/>
                  </a:lnTo>
                  <a:lnTo>
                    <a:pt x="40" y="112"/>
                  </a:lnTo>
                  <a:lnTo>
                    <a:pt x="53" y="114"/>
                  </a:lnTo>
                  <a:lnTo>
                    <a:pt x="65" y="112"/>
                  </a:lnTo>
                  <a:lnTo>
                    <a:pt x="75" y="107"/>
                  </a:lnTo>
                  <a:lnTo>
                    <a:pt x="80" y="101"/>
                  </a:lnTo>
                  <a:lnTo>
                    <a:pt x="81" y="93"/>
                  </a:lnTo>
                  <a:lnTo>
                    <a:pt x="80" y="86"/>
                  </a:lnTo>
                  <a:lnTo>
                    <a:pt x="75" y="82"/>
                  </a:lnTo>
                  <a:lnTo>
                    <a:pt x="69" y="80"/>
                  </a:lnTo>
                  <a:lnTo>
                    <a:pt x="54" y="75"/>
                  </a:lnTo>
                  <a:lnTo>
                    <a:pt x="33" y="69"/>
                  </a:lnTo>
                  <a:lnTo>
                    <a:pt x="22" y="66"/>
                  </a:lnTo>
                  <a:lnTo>
                    <a:pt x="13" y="61"/>
                  </a:lnTo>
                  <a:lnTo>
                    <a:pt x="8" y="53"/>
                  </a:lnTo>
                  <a:lnTo>
                    <a:pt x="5" y="45"/>
                  </a:lnTo>
                  <a:lnTo>
                    <a:pt x="3" y="37"/>
                  </a:lnTo>
                  <a:lnTo>
                    <a:pt x="5" y="29"/>
                  </a:lnTo>
                  <a:lnTo>
                    <a:pt x="8" y="21"/>
                  </a:lnTo>
                  <a:lnTo>
                    <a:pt x="11" y="15"/>
                  </a:lnTo>
                  <a:lnTo>
                    <a:pt x="17" y="10"/>
                  </a:lnTo>
                  <a:lnTo>
                    <a:pt x="22" y="7"/>
                  </a:lnTo>
                  <a:lnTo>
                    <a:pt x="30" y="3"/>
                  </a:lnTo>
                  <a:lnTo>
                    <a:pt x="40" y="2"/>
                  </a:lnTo>
                  <a:lnTo>
                    <a:pt x="49" y="0"/>
                  </a:lnTo>
                  <a:lnTo>
                    <a:pt x="64" y="2"/>
                  </a:lnTo>
                  <a:lnTo>
                    <a:pt x="75" y="5"/>
                  </a:lnTo>
                  <a:lnTo>
                    <a:pt x="85" y="10"/>
                  </a:lnTo>
                  <a:lnTo>
                    <a:pt x="91" y="16"/>
                  </a:lnTo>
                  <a:lnTo>
                    <a:pt x="96" y="24"/>
                  </a:lnTo>
                  <a:lnTo>
                    <a:pt x="99" y="35"/>
                  </a:lnTo>
                  <a:lnTo>
                    <a:pt x="78" y="38"/>
                  </a:lnTo>
                  <a:lnTo>
                    <a:pt x="75" y="29"/>
                  </a:lnTo>
                  <a:lnTo>
                    <a:pt x="70" y="24"/>
                  </a:lnTo>
                  <a:lnTo>
                    <a:pt x="62" y="19"/>
                  </a:lnTo>
                  <a:lnTo>
                    <a:pt x="51" y="18"/>
                  </a:lnTo>
                  <a:lnTo>
                    <a:pt x="38" y="19"/>
                  </a:lnTo>
                  <a:lnTo>
                    <a:pt x="30" y="23"/>
                  </a:lnTo>
                  <a:lnTo>
                    <a:pt x="25" y="27"/>
                  </a:lnTo>
                  <a:lnTo>
                    <a:pt x="24" y="34"/>
                  </a:lnTo>
                  <a:lnTo>
                    <a:pt x="24" y="38"/>
                  </a:lnTo>
                  <a:lnTo>
                    <a:pt x="27" y="42"/>
                  </a:lnTo>
                  <a:lnTo>
                    <a:pt x="29" y="45"/>
                  </a:lnTo>
                  <a:lnTo>
                    <a:pt x="35" y="46"/>
                  </a:lnTo>
                  <a:lnTo>
                    <a:pt x="40" y="48"/>
                  </a:lnTo>
                  <a:lnTo>
                    <a:pt x="53" y="53"/>
                  </a:lnTo>
                  <a:lnTo>
                    <a:pt x="73" y="58"/>
                  </a:lnTo>
                  <a:lnTo>
                    <a:pt x="85" y="62"/>
                  </a:lnTo>
                  <a:lnTo>
                    <a:pt x="93" y="67"/>
                  </a:lnTo>
                  <a:lnTo>
                    <a:pt x="97" y="74"/>
                  </a:lnTo>
                  <a:lnTo>
                    <a:pt x="102" y="82"/>
                  </a:lnTo>
                  <a:lnTo>
                    <a:pt x="104" y="91"/>
                  </a:lnTo>
                  <a:lnTo>
                    <a:pt x="102" y="102"/>
                  </a:lnTo>
                  <a:lnTo>
                    <a:pt x="97" y="112"/>
                  </a:lnTo>
                  <a:lnTo>
                    <a:pt x="89" y="120"/>
                  </a:lnTo>
                  <a:lnTo>
                    <a:pt x="80" y="126"/>
                  </a:lnTo>
                  <a:lnTo>
                    <a:pt x="67" y="130"/>
                  </a:lnTo>
                  <a:lnTo>
                    <a:pt x="53" y="131"/>
                  </a:lnTo>
                  <a:lnTo>
                    <a:pt x="30" y="130"/>
                  </a:lnTo>
                  <a:lnTo>
                    <a:pt x="16" y="120"/>
                  </a:lnTo>
                  <a:lnTo>
                    <a:pt x="5" y="109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6" name="Freeform 196"/>
            <p:cNvSpPr>
              <a:spLocks/>
            </p:cNvSpPr>
            <p:nvPr/>
          </p:nvSpPr>
          <p:spPr bwMode="auto">
            <a:xfrm>
              <a:off x="8037008" y="3574665"/>
              <a:ext cx="61471" cy="166566"/>
            </a:xfrm>
            <a:custGeom>
              <a:avLst/>
              <a:gdLst>
                <a:gd name="T0" fmla="*/ 58 w 61"/>
                <a:gd name="T1" fmla="*/ 149 h 170"/>
                <a:gd name="T2" fmla="*/ 61 w 61"/>
                <a:gd name="T3" fmla="*/ 168 h 170"/>
                <a:gd name="T4" fmla="*/ 52 w 61"/>
                <a:gd name="T5" fmla="*/ 170 h 170"/>
                <a:gd name="T6" fmla="*/ 45 w 61"/>
                <a:gd name="T7" fmla="*/ 170 h 170"/>
                <a:gd name="T8" fmla="*/ 34 w 61"/>
                <a:gd name="T9" fmla="*/ 170 h 170"/>
                <a:gd name="T10" fmla="*/ 28 w 61"/>
                <a:gd name="T11" fmla="*/ 166 h 170"/>
                <a:gd name="T12" fmla="*/ 21 w 61"/>
                <a:gd name="T13" fmla="*/ 162 h 170"/>
                <a:gd name="T14" fmla="*/ 18 w 61"/>
                <a:gd name="T15" fmla="*/ 157 h 170"/>
                <a:gd name="T16" fmla="*/ 16 w 61"/>
                <a:gd name="T17" fmla="*/ 149 h 170"/>
                <a:gd name="T18" fmla="*/ 16 w 61"/>
                <a:gd name="T19" fmla="*/ 131 h 170"/>
                <a:gd name="T20" fmla="*/ 16 w 61"/>
                <a:gd name="T21" fmla="*/ 59 h 170"/>
                <a:gd name="T22" fmla="*/ 0 w 61"/>
                <a:gd name="T23" fmla="*/ 59 h 170"/>
                <a:gd name="T24" fmla="*/ 0 w 61"/>
                <a:gd name="T25" fmla="*/ 43 h 170"/>
                <a:gd name="T26" fmla="*/ 16 w 61"/>
                <a:gd name="T27" fmla="*/ 43 h 170"/>
                <a:gd name="T28" fmla="*/ 16 w 61"/>
                <a:gd name="T29" fmla="*/ 13 h 170"/>
                <a:gd name="T30" fmla="*/ 37 w 61"/>
                <a:gd name="T31" fmla="*/ 0 h 170"/>
                <a:gd name="T32" fmla="*/ 37 w 61"/>
                <a:gd name="T33" fmla="*/ 43 h 170"/>
                <a:gd name="T34" fmla="*/ 58 w 61"/>
                <a:gd name="T35" fmla="*/ 43 h 170"/>
                <a:gd name="T36" fmla="*/ 58 w 61"/>
                <a:gd name="T37" fmla="*/ 59 h 170"/>
                <a:gd name="T38" fmla="*/ 37 w 61"/>
                <a:gd name="T39" fmla="*/ 59 h 170"/>
                <a:gd name="T40" fmla="*/ 37 w 61"/>
                <a:gd name="T41" fmla="*/ 133 h 170"/>
                <a:gd name="T42" fmla="*/ 37 w 61"/>
                <a:gd name="T43" fmla="*/ 141 h 170"/>
                <a:gd name="T44" fmla="*/ 37 w 61"/>
                <a:gd name="T45" fmla="*/ 144 h 170"/>
                <a:gd name="T46" fmla="*/ 39 w 61"/>
                <a:gd name="T47" fmla="*/ 147 h 170"/>
                <a:gd name="T48" fmla="*/ 42 w 61"/>
                <a:gd name="T49" fmla="*/ 149 h 170"/>
                <a:gd name="T50" fmla="*/ 44 w 61"/>
                <a:gd name="T51" fmla="*/ 149 h 170"/>
                <a:gd name="T52" fmla="*/ 48 w 61"/>
                <a:gd name="T53" fmla="*/ 150 h 170"/>
                <a:gd name="T54" fmla="*/ 53 w 61"/>
                <a:gd name="T55" fmla="*/ 150 h 170"/>
                <a:gd name="T56" fmla="*/ 58 w 61"/>
                <a:gd name="T57" fmla="*/ 14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170">
                  <a:moveTo>
                    <a:pt x="58" y="149"/>
                  </a:moveTo>
                  <a:lnTo>
                    <a:pt x="61" y="168"/>
                  </a:lnTo>
                  <a:lnTo>
                    <a:pt x="52" y="170"/>
                  </a:lnTo>
                  <a:lnTo>
                    <a:pt x="45" y="170"/>
                  </a:lnTo>
                  <a:lnTo>
                    <a:pt x="34" y="170"/>
                  </a:lnTo>
                  <a:lnTo>
                    <a:pt x="28" y="166"/>
                  </a:lnTo>
                  <a:lnTo>
                    <a:pt x="21" y="162"/>
                  </a:lnTo>
                  <a:lnTo>
                    <a:pt x="18" y="157"/>
                  </a:lnTo>
                  <a:lnTo>
                    <a:pt x="16" y="149"/>
                  </a:lnTo>
                  <a:lnTo>
                    <a:pt x="16" y="131"/>
                  </a:lnTo>
                  <a:lnTo>
                    <a:pt x="16" y="59"/>
                  </a:lnTo>
                  <a:lnTo>
                    <a:pt x="0" y="59"/>
                  </a:lnTo>
                  <a:lnTo>
                    <a:pt x="0" y="43"/>
                  </a:lnTo>
                  <a:lnTo>
                    <a:pt x="16" y="43"/>
                  </a:lnTo>
                  <a:lnTo>
                    <a:pt x="16" y="13"/>
                  </a:lnTo>
                  <a:lnTo>
                    <a:pt x="37" y="0"/>
                  </a:lnTo>
                  <a:lnTo>
                    <a:pt x="37" y="43"/>
                  </a:lnTo>
                  <a:lnTo>
                    <a:pt x="58" y="43"/>
                  </a:lnTo>
                  <a:lnTo>
                    <a:pt x="58" y="59"/>
                  </a:lnTo>
                  <a:lnTo>
                    <a:pt x="37" y="59"/>
                  </a:lnTo>
                  <a:lnTo>
                    <a:pt x="37" y="133"/>
                  </a:lnTo>
                  <a:lnTo>
                    <a:pt x="37" y="141"/>
                  </a:lnTo>
                  <a:lnTo>
                    <a:pt x="37" y="144"/>
                  </a:lnTo>
                  <a:lnTo>
                    <a:pt x="39" y="147"/>
                  </a:lnTo>
                  <a:lnTo>
                    <a:pt x="42" y="149"/>
                  </a:lnTo>
                  <a:lnTo>
                    <a:pt x="44" y="149"/>
                  </a:lnTo>
                  <a:lnTo>
                    <a:pt x="48" y="150"/>
                  </a:lnTo>
                  <a:lnTo>
                    <a:pt x="53" y="150"/>
                  </a:lnTo>
                  <a:lnTo>
                    <a:pt x="58" y="14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7" name="Line 197"/>
            <p:cNvSpPr>
              <a:spLocks noChangeShapeType="1"/>
            </p:cNvSpPr>
            <p:nvPr/>
          </p:nvSpPr>
          <p:spPr bwMode="auto">
            <a:xfrm flipV="1">
              <a:off x="6704483" y="3832445"/>
              <a:ext cx="107078" cy="134839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8" name="Freeform 198"/>
            <p:cNvSpPr>
              <a:spLocks/>
            </p:cNvSpPr>
            <p:nvPr/>
          </p:nvSpPr>
          <p:spPr bwMode="auto">
            <a:xfrm>
              <a:off x="6589474" y="4004960"/>
              <a:ext cx="87249" cy="89232"/>
            </a:xfrm>
            <a:custGeom>
              <a:avLst/>
              <a:gdLst>
                <a:gd name="T0" fmla="*/ 90 w 90"/>
                <a:gd name="T1" fmla="*/ 45 h 89"/>
                <a:gd name="T2" fmla="*/ 87 w 90"/>
                <a:gd name="T3" fmla="*/ 62 h 89"/>
                <a:gd name="T4" fmla="*/ 63 w 90"/>
                <a:gd name="T5" fmla="*/ 86 h 89"/>
                <a:gd name="T6" fmla="*/ 45 w 90"/>
                <a:gd name="T7" fmla="*/ 89 h 89"/>
                <a:gd name="T8" fmla="*/ 28 w 90"/>
                <a:gd name="T9" fmla="*/ 86 h 89"/>
                <a:gd name="T10" fmla="*/ 4 w 90"/>
                <a:gd name="T11" fmla="*/ 62 h 89"/>
                <a:gd name="T12" fmla="*/ 0 w 90"/>
                <a:gd name="T13" fmla="*/ 45 h 89"/>
                <a:gd name="T14" fmla="*/ 4 w 90"/>
                <a:gd name="T15" fmla="*/ 27 h 89"/>
                <a:gd name="T16" fmla="*/ 28 w 90"/>
                <a:gd name="T17" fmla="*/ 3 h 89"/>
                <a:gd name="T18" fmla="*/ 45 w 90"/>
                <a:gd name="T19" fmla="*/ 0 h 89"/>
                <a:gd name="T20" fmla="*/ 63 w 90"/>
                <a:gd name="T21" fmla="*/ 3 h 89"/>
                <a:gd name="T22" fmla="*/ 87 w 90"/>
                <a:gd name="T23" fmla="*/ 27 h 89"/>
                <a:gd name="T24" fmla="*/ 90 w 90"/>
                <a:gd name="T25" fmla="*/ 45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89">
                  <a:moveTo>
                    <a:pt x="90" y="45"/>
                  </a:moveTo>
                  <a:lnTo>
                    <a:pt x="87" y="62"/>
                  </a:lnTo>
                  <a:lnTo>
                    <a:pt x="63" y="86"/>
                  </a:lnTo>
                  <a:lnTo>
                    <a:pt x="45" y="89"/>
                  </a:lnTo>
                  <a:lnTo>
                    <a:pt x="28" y="86"/>
                  </a:lnTo>
                  <a:lnTo>
                    <a:pt x="4" y="62"/>
                  </a:lnTo>
                  <a:lnTo>
                    <a:pt x="0" y="45"/>
                  </a:lnTo>
                  <a:lnTo>
                    <a:pt x="4" y="27"/>
                  </a:lnTo>
                  <a:lnTo>
                    <a:pt x="28" y="3"/>
                  </a:lnTo>
                  <a:lnTo>
                    <a:pt x="45" y="0"/>
                  </a:lnTo>
                  <a:lnTo>
                    <a:pt x="63" y="3"/>
                  </a:lnTo>
                  <a:lnTo>
                    <a:pt x="87" y="27"/>
                  </a:lnTo>
                  <a:lnTo>
                    <a:pt x="90" y="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5032628" y="1664567"/>
            <a:ext cx="924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D95319"/>
                </a:solidFill>
              </a:rPr>
              <a:t>WF =</a:t>
            </a:r>
            <a:endParaRPr lang="en-US" sz="2000" dirty="0">
              <a:solidFill>
                <a:srgbClr val="D95319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4793457" y="2789678"/>
            <a:ext cx="924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EDB120"/>
                </a:solidFill>
              </a:rPr>
              <a:t>WF =</a:t>
            </a:r>
            <a:endParaRPr lang="en-US" sz="2000" dirty="0">
              <a:solidFill>
                <a:srgbClr val="EDB120"/>
              </a:solidFill>
            </a:endParaRPr>
          </a:p>
        </p:txBody>
      </p:sp>
      <p:sp>
        <p:nvSpPr>
          <p:cNvPr id="180" name="TextBox 179"/>
          <p:cNvSpPr txBox="1"/>
          <p:nvPr/>
        </p:nvSpPr>
        <p:spPr>
          <a:xfrm>
            <a:off x="4531017" y="3787144"/>
            <a:ext cx="9240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7E2F8E"/>
                </a:solidFill>
              </a:rPr>
              <a:t>WF =</a:t>
            </a:r>
            <a:endParaRPr lang="en-US" sz="2000" dirty="0">
              <a:solidFill>
                <a:srgbClr val="7E2F8E"/>
              </a:solidFill>
            </a:endParaRPr>
          </a:p>
        </p:txBody>
      </p:sp>
      <p:sp>
        <p:nvSpPr>
          <p:cNvPr id="181" name="Title 1"/>
          <p:cNvSpPr>
            <a:spLocks noGrp="1"/>
          </p:cNvSpPr>
          <p:nvPr>
            <p:ph type="title"/>
          </p:nvPr>
        </p:nvSpPr>
        <p:spPr>
          <a:xfrm>
            <a:off x="677863" y="124275"/>
            <a:ext cx="7773987" cy="91440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Efficiency potential, </a:t>
            </a:r>
            <a:br>
              <a:rPr lang="en-US" sz="3200" dirty="0" smtClean="0">
                <a:solidFill>
                  <a:srgbClr val="FFFFFF"/>
                </a:solidFill>
              </a:rPr>
            </a:br>
            <a:r>
              <a:rPr lang="en-US" sz="3200" dirty="0" err="1" smtClean="0">
                <a:solidFill>
                  <a:srgbClr val="FFFFFF"/>
                </a:solidFill>
              </a:rPr>
              <a:t>thermoelectrics</a:t>
            </a:r>
            <a:r>
              <a:rPr lang="en-US" sz="3200" dirty="0" smtClean="0">
                <a:solidFill>
                  <a:srgbClr val="FFFFFF"/>
                </a:solidFill>
              </a:rPr>
              <a:t> and </a:t>
            </a:r>
            <a:r>
              <a:rPr lang="en-US" sz="3200" dirty="0" err="1" smtClean="0">
                <a:solidFill>
                  <a:srgbClr val="FFFFFF"/>
                </a:solidFill>
              </a:rPr>
              <a:t>thermionics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27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4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4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4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4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eoryReflectedCurren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9949" y="2079101"/>
            <a:ext cx="5514810" cy="41584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7385" y="6338602"/>
            <a:ext cx="8678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I. T</a:t>
            </a:r>
            <a:r>
              <a:rPr lang="en-US" dirty="0">
                <a:solidFill>
                  <a:srgbClr val="FFFFFF"/>
                </a:solidFill>
              </a:rPr>
              <a:t>. Lim</a:t>
            </a:r>
            <a:r>
              <a:rPr lang="en-US" dirty="0" smtClean="0">
                <a:solidFill>
                  <a:srgbClr val="FFFFFF"/>
                </a:solidFill>
              </a:rPr>
              <a:t>,  S. A</a:t>
            </a:r>
            <a:r>
              <a:rPr lang="en-US" dirty="0">
                <a:solidFill>
                  <a:srgbClr val="FFFFFF"/>
                </a:solidFill>
              </a:rPr>
              <a:t>. Lambert</a:t>
            </a:r>
            <a:r>
              <a:rPr lang="en-US" dirty="0" smtClean="0">
                <a:solidFill>
                  <a:srgbClr val="FFFFFF"/>
                </a:solidFill>
              </a:rPr>
              <a:t>,  J.-L. </a:t>
            </a:r>
            <a:r>
              <a:rPr lang="en-US" dirty="0" err="1">
                <a:solidFill>
                  <a:srgbClr val="FFFFFF"/>
                </a:solidFill>
              </a:rPr>
              <a:t>Vay</a:t>
            </a:r>
            <a:r>
              <a:rPr lang="en-US" dirty="0" smtClean="0">
                <a:solidFill>
                  <a:srgbClr val="FFFFFF"/>
                </a:solidFill>
              </a:rPr>
              <a:t>,  J. </a:t>
            </a:r>
            <a:r>
              <a:rPr lang="en-US" dirty="0">
                <a:solidFill>
                  <a:srgbClr val="FFFFFF"/>
                </a:solidFill>
              </a:rPr>
              <a:t>W. </a:t>
            </a:r>
            <a:r>
              <a:rPr lang="en-US" dirty="0" err="1" smtClean="0">
                <a:solidFill>
                  <a:srgbClr val="FFFFFF"/>
                </a:solidFill>
              </a:rPr>
              <a:t>Schwede</a:t>
            </a:r>
            <a:r>
              <a:rPr lang="en-US" dirty="0" smtClean="0">
                <a:solidFill>
                  <a:srgbClr val="FFFFFF"/>
                </a:solidFill>
              </a:rPr>
              <a:t>, APL </a:t>
            </a:r>
            <a:r>
              <a:rPr lang="is-IS" dirty="0">
                <a:solidFill>
                  <a:srgbClr val="FFFFFF"/>
                </a:solidFill>
              </a:rPr>
              <a:t>112, 073906 (2018)</a:t>
            </a:r>
            <a:r>
              <a:rPr lang="en-US" dirty="0" smtClean="0">
                <a:solidFill>
                  <a:srgbClr val="FFFFFF"/>
                </a:solidFill>
              </a:rPr>
              <a:t> 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77863" y="402772"/>
            <a:ext cx="7773987" cy="91440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>
                <a:solidFill>
                  <a:srgbClr val="FFFFFF"/>
                </a:solidFill>
              </a:rPr>
              <a:t>Optimizing </a:t>
            </a:r>
            <a:r>
              <a:rPr lang="en-US" sz="3200" dirty="0" err="1" smtClean="0">
                <a:solidFill>
                  <a:srgbClr val="FFFFFF"/>
                </a:solidFill>
              </a:rPr>
              <a:t>t</a:t>
            </a:r>
            <a:r>
              <a:rPr lang="en-US" sz="3200" dirty="0" err="1" smtClean="0">
                <a:solidFill>
                  <a:srgbClr val="FFFFFF"/>
                </a:solidFill>
              </a:rPr>
              <a:t>hermionics</a:t>
            </a:r>
            <a:r>
              <a:rPr lang="en-US" sz="3200" dirty="0" smtClean="0">
                <a:solidFill>
                  <a:srgbClr val="FFFFFF"/>
                </a:solidFill>
              </a:rPr>
              <a:t> anode for:</a:t>
            </a:r>
            <a:br>
              <a:rPr lang="en-US" sz="3200" dirty="0" smtClean="0">
                <a:solidFill>
                  <a:srgbClr val="FFFFFF"/>
                </a:solidFill>
              </a:rPr>
            </a:b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71090" y="927168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low </a:t>
            </a:r>
            <a:r>
              <a:rPr lang="en-US" sz="3200" dirty="0" err="1" smtClean="0">
                <a:solidFill>
                  <a:srgbClr val="FFFFFF"/>
                </a:solidFill>
              </a:rPr>
              <a:t>workfunction</a:t>
            </a:r>
            <a:endParaRPr lang="en-US" sz="3200" dirty="0" smtClean="0">
              <a:solidFill>
                <a:srgbClr val="FFFFFF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3200" dirty="0">
                <a:solidFill>
                  <a:srgbClr val="FFFFFF"/>
                </a:solidFill>
              </a:rPr>
              <a:t>l</a:t>
            </a:r>
            <a:r>
              <a:rPr lang="en-US" sz="3200" dirty="0" smtClean="0">
                <a:solidFill>
                  <a:srgbClr val="FFFFFF"/>
                </a:solidFill>
              </a:rPr>
              <a:t>ow reflectivity</a:t>
            </a: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5264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61435" y="2239561"/>
            <a:ext cx="4901289" cy="352763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71698" y="2312476"/>
            <a:ext cx="3175876" cy="346601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21104085">
            <a:off x="2844217" y="2865477"/>
            <a:ext cx="860612" cy="27290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610764">
            <a:off x="2774643" y="2493109"/>
            <a:ext cx="860612" cy="272903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77863" y="124275"/>
            <a:ext cx="7773987" cy="91440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Thermionic converter: </a:t>
            </a:r>
            <a:r>
              <a:rPr lang="en-US" sz="3200" dirty="0" smtClean="0">
                <a:solidFill>
                  <a:srgbClr val="FFFFFF"/>
                </a:solidFill>
              </a:rPr>
              <a:t>“black box</a:t>
            </a:r>
            <a:r>
              <a:rPr lang="en-US" sz="3200" dirty="0" smtClean="0">
                <a:solidFill>
                  <a:srgbClr val="FFFFFF"/>
                </a:solidFill>
              </a:rPr>
              <a:t>”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8250" y="4840145"/>
            <a:ext cx="1542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Low </a:t>
            </a:r>
            <a:r>
              <a:rPr lang="en-US" dirty="0" err="1" smtClean="0"/>
              <a:t>workfunction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anode</a:t>
            </a:r>
          </a:p>
          <a:p>
            <a:pPr algn="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 rot="21323803">
            <a:off x="5392229" y="2482544"/>
            <a:ext cx="860612" cy="1122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21325702">
            <a:off x="6361180" y="3441783"/>
            <a:ext cx="544201" cy="1122312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335479" y="2989992"/>
            <a:ext cx="1311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Thermionic</a:t>
            </a:r>
          </a:p>
          <a:p>
            <a:r>
              <a:rPr lang="en-US" dirty="0"/>
              <a:t> </a:t>
            </a:r>
            <a:r>
              <a:rPr lang="en-US" dirty="0" smtClean="0"/>
              <a:t>cathode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97181" y="3800144"/>
            <a:ext cx="63881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Heat</a:t>
            </a:r>
          </a:p>
        </p:txBody>
      </p:sp>
    </p:spTree>
    <p:extLst>
      <p:ext uri="{BB962C8B-B14F-4D97-AF65-F5344CB8AC3E}">
        <p14:creationId xmlns:p14="http://schemas.microsoft.com/office/powerpoint/2010/main" val="281365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21709" y="3618461"/>
            <a:ext cx="1883990" cy="18839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16200000">
            <a:off x="853252" y="4329922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 smtClean="0">
                <a:solidFill>
                  <a:schemeClr val="bg1"/>
                </a:solidFill>
              </a:rPr>
              <a:t>sample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12" name="Parallelogram 11"/>
          <p:cNvSpPr/>
          <p:nvPr/>
        </p:nvSpPr>
        <p:spPr>
          <a:xfrm>
            <a:off x="2283235" y="3597639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ccelerate reflected e</a:t>
            </a:r>
            <a:r>
              <a:rPr lang="en-US" baseline="30000" dirty="0" smtClean="0">
                <a:solidFill>
                  <a:schemeClr val="bg1"/>
                </a:solidFill>
              </a:rPr>
              <a:t>-</a:t>
            </a:r>
            <a:endParaRPr lang="en-US" baseline="30000" dirty="0">
              <a:solidFill>
                <a:schemeClr val="bg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6200000" flipV="1">
            <a:off x="3282204" y="1158752"/>
            <a:ext cx="1998839" cy="4845001"/>
          </a:xfrm>
          <a:prstGeom prst="bentArrow">
            <a:avLst>
              <a:gd name="adj1" fmla="val 5301"/>
              <a:gd name="adj2" fmla="val 7009"/>
              <a:gd name="adj3" fmla="val 20571"/>
              <a:gd name="adj4" fmla="val 43750"/>
            </a:avLst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Bent Arrow 1"/>
          <p:cNvSpPr/>
          <p:nvPr/>
        </p:nvSpPr>
        <p:spPr>
          <a:xfrm flipH="1">
            <a:off x="1859124" y="4447606"/>
            <a:ext cx="4761717" cy="2006982"/>
          </a:xfrm>
          <a:prstGeom prst="bentArrow">
            <a:avLst>
              <a:gd name="adj1" fmla="val 5301"/>
              <a:gd name="adj2" fmla="val 7009"/>
              <a:gd name="adj3" fmla="val 20571"/>
              <a:gd name="adj4" fmla="val 43750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74761" y="6384826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hotocathode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74761" y="2157426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mage screen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Parallelogram 15"/>
          <p:cNvSpPr/>
          <p:nvPr/>
        </p:nvSpPr>
        <p:spPr>
          <a:xfrm rot="10800000" flipV="1">
            <a:off x="2286215" y="4826232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ecelerate primary beam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0841" y="4083221"/>
            <a:ext cx="988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ipole</a:t>
            </a:r>
          </a:p>
          <a:p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eam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splitter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77863" y="124275"/>
            <a:ext cx="7773987" cy="91440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FFFF"/>
                </a:solidFill>
              </a:rPr>
              <a:t>Opening the “black box”: Low energy electron microscopy as a model thermionic converter</a:t>
            </a:r>
            <a:endParaRPr lang="en-US" sz="3200" dirty="0">
              <a:solidFill>
                <a:srgbClr val="FFFFF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911" y="1183773"/>
            <a:ext cx="2982413" cy="231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030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746637" y="2508888"/>
            <a:ext cx="3334804" cy="333480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C3209B2-820F-354D-996F-29AE9BF66D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3511" y="3169941"/>
            <a:ext cx="2556000" cy="2556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2347" y="438297"/>
            <a:ext cx="8489867" cy="6278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In-situ c</a:t>
            </a:r>
            <a:r>
              <a:rPr lang="en-US" dirty="0" smtClean="0">
                <a:solidFill>
                  <a:schemeClr val="bg1"/>
                </a:solidFill>
              </a:rPr>
              <a:t>esium deposition on Cr(110)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pic>
        <p:nvPicPr>
          <p:cNvPr id="56" name="Picture 55">
            <a:extLst>
              <a:ext uri="{FF2B5EF4-FFF2-40B4-BE49-F238E27FC236}">
                <a16:creationId xmlns="" xmlns:a16="http://schemas.microsoft.com/office/drawing/2014/main" id="{3E9D06E3-E360-9741-9F52-85F8AB2567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560" y="2508888"/>
            <a:ext cx="3334805" cy="3334805"/>
          </a:xfrm>
          <a:prstGeom prst="rect">
            <a:avLst/>
          </a:prstGeom>
        </p:spPr>
      </p:pic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6AAB88FD-05B0-1249-A970-6E99AC3F6E78}"/>
              </a:ext>
            </a:extLst>
          </p:cNvPr>
          <p:cNvSpPr txBox="1"/>
          <p:nvPr/>
        </p:nvSpPr>
        <p:spPr>
          <a:xfrm>
            <a:off x="2691559" y="3105369"/>
            <a:ext cx="1090042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Φ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 (Cr</a:t>
            </a:r>
            <a:r>
              <a:rPr lang="en-US" sz="1200" baseline="-25000" dirty="0">
                <a:solidFill>
                  <a:srgbClr val="0432FF"/>
                </a:solidFill>
                <a:ea typeface="Helvetica Neue"/>
                <a:cs typeface="Helvetica Neue"/>
                <a:sym typeface="Helvetica Neue"/>
              </a:rPr>
              <a:t>110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)=4.9eV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73F3DB8E-398A-0143-B50E-21BCBB0DE4E0}"/>
              </a:ext>
            </a:extLst>
          </p:cNvPr>
          <p:cNvSpPr txBox="1"/>
          <p:nvPr/>
        </p:nvSpPr>
        <p:spPr>
          <a:xfrm>
            <a:off x="2678313" y="3542177"/>
            <a:ext cx="1008007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Φ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 (</a:t>
            </a: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Cs</a:t>
            </a:r>
            <a:r>
              <a:rPr kumimoji="0" lang="en-US" sz="1100" b="0" i="0" u="none" strike="noStrike" cap="none" spc="0" normalizeH="0" baseline="-2500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Min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)=1.6eV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D354F7B6-6DF5-D944-80AB-401DFC74D1B4}"/>
              </a:ext>
            </a:extLst>
          </p:cNvPr>
          <p:cNvSpPr txBox="1"/>
          <p:nvPr/>
        </p:nvSpPr>
        <p:spPr>
          <a:xfrm>
            <a:off x="2674578" y="3961030"/>
            <a:ext cx="1123999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Φ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 (Cs</a:t>
            </a:r>
            <a:r>
              <a:rPr kumimoji="0" lang="en-US" sz="11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Cr</a:t>
            </a:r>
            <a:r>
              <a:rPr lang="en-US" sz="1100" baseline="-25000" dirty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110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)=</a:t>
            </a:r>
            <a:r>
              <a:rPr lang="en-US" sz="1100" dirty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2.0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eV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8F06EAFD-8C37-6B4B-841E-0DE0D81724CC}"/>
              </a:ext>
            </a:extLst>
          </p:cNvPr>
          <p:cNvSpPr txBox="1"/>
          <p:nvPr/>
        </p:nvSpPr>
        <p:spPr>
          <a:xfrm>
            <a:off x="6839069" y="4814721"/>
            <a:ext cx="807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  [110]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="" xmlns:a16="http://schemas.microsoft.com/office/drawing/2014/main" id="{56AD659B-D5F2-A549-8D14-71FED9FC920C}"/>
              </a:ext>
            </a:extLst>
          </p:cNvPr>
          <p:cNvCxnSpPr>
            <a:cxnSpLocks/>
          </p:cNvCxnSpPr>
          <p:nvPr/>
        </p:nvCxnSpPr>
        <p:spPr>
          <a:xfrm>
            <a:off x="5709498" y="5138021"/>
            <a:ext cx="1443901" cy="0"/>
          </a:xfrm>
          <a:prstGeom prst="line">
            <a:avLst/>
          </a:prstGeom>
          <a:ln w="34925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="" xmlns:a16="http://schemas.microsoft.com/office/drawing/2014/main" id="{88F114D2-CABC-0A49-83DD-0136972E70CA}"/>
              </a:ext>
            </a:extLst>
          </p:cNvPr>
          <p:cNvCxnSpPr>
            <a:cxnSpLocks/>
          </p:cNvCxnSpPr>
          <p:nvPr/>
        </p:nvCxnSpPr>
        <p:spPr>
          <a:xfrm>
            <a:off x="5709497" y="4478263"/>
            <a:ext cx="1443901" cy="0"/>
          </a:xfrm>
          <a:prstGeom prst="line">
            <a:avLst/>
          </a:prstGeom>
          <a:ln w="34925">
            <a:solidFill>
              <a:srgbClr val="FF2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="" xmlns:a16="http://schemas.microsoft.com/office/drawing/2014/main" id="{A33068B5-5093-3B49-B316-BC4D72553A01}"/>
              </a:ext>
            </a:extLst>
          </p:cNvPr>
          <p:cNvCxnSpPr>
            <a:cxnSpLocks/>
          </p:cNvCxnSpPr>
          <p:nvPr/>
        </p:nvCxnSpPr>
        <p:spPr>
          <a:xfrm>
            <a:off x="5709499" y="3571035"/>
            <a:ext cx="1443901" cy="0"/>
          </a:xfrm>
          <a:prstGeom prst="line">
            <a:avLst/>
          </a:prstGeom>
          <a:ln w="349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AF26B33-B1D7-F840-9993-1A97B49D65D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23101" y="2707371"/>
            <a:ext cx="2085833" cy="4688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F778C61-8C8C-4944-B9A7-CE5DF0906889}"/>
              </a:ext>
            </a:extLst>
          </p:cNvPr>
          <p:cNvSpPr txBox="1"/>
          <p:nvPr/>
        </p:nvSpPr>
        <p:spPr>
          <a:xfrm>
            <a:off x="5854452" y="2582743"/>
            <a:ext cx="68197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Reflectivity</a:t>
            </a:r>
            <a:endParaRPr lang="en-US"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239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826"/>
    </mc:Choice>
    <mc:Fallback xmlns="">
      <p:transition spd="slow" advTm="1858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A4F01C5-74DB-E14E-A7C7-A989D0A8F8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42" b="22919"/>
          <a:stretch/>
        </p:blipFill>
        <p:spPr>
          <a:xfrm>
            <a:off x="1505169" y="1382293"/>
            <a:ext cx="6954545" cy="4683513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9AD5212-155A-584B-82F3-897E0C33BA89}"/>
              </a:ext>
            </a:extLst>
          </p:cNvPr>
          <p:cNvSpPr/>
          <p:nvPr/>
        </p:nvSpPr>
        <p:spPr>
          <a:xfrm>
            <a:off x="3517019" y="2405036"/>
            <a:ext cx="1070517" cy="2787805"/>
          </a:xfrm>
          <a:custGeom>
            <a:avLst/>
            <a:gdLst>
              <a:gd name="connsiteX0" fmla="*/ 0 w 1070517"/>
              <a:gd name="connsiteY0" fmla="*/ 2743200 h 2787805"/>
              <a:gd name="connsiteX1" fmla="*/ 66907 w 1070517"/>
              <a:gd name="connsiteY1" fmla="*/ 2520176 h 2787805"/>
              <a:gd name="connsiteX2" fmla="*/ 100361 w 1070517"/>
              <a:gd name="connsiteY2" fmla="*/ 1538869 h 2787805"/>
              <a:gd name="connsiteX3" fmla="*/ 167268 w 1070517"/>
              <a:gd name="connsiteY3" fmla="*/ 557561 h 2787805"/>
              <a:gd name="connsiteX4" fmla="*/ 167268 w 1070517"/>
              <a:gd name="connsiteY4" fmla="*/ 156117 h 2787805"/>
              <a:gd name="connsiteX5" fmla="*/ 211873 w 1070517"/>
              <a:gd name="connsiteY5" fmla="*/ 44605 h 2787805"/>
              <a:gd name="connsiteX6" fmla="*/ 234176 w 1070517"/>
              <a:gd name="connsiteY6" fmla="*/ 0 h 2787805"/>
              <a:gd name="connsiteX7" fmla="*/ 345688 w 1070517"/>
              <a:gd name="connsiteY7" fmla="*/ 189571 h 2787805"/>
              <a:gd name="connsiteX8" fmla="*/ 546410 w 1070517"/>
              <a:gd name="connsiteY8" fmla="*/ 434898 h 2787805"/>
              <a:gd name="connsiteX9" fmla="*/ 702527 w 1070517"/>
              <a:gd name="connsiteY9" fmla="*/ 602166 h 2787805"/>
              <a:gd name="connsiteX10" fmla="*/ 858644 w 1070517"/>
              <a:gd name="connsiteY10" fmla="*/ 702527 h 2787805"/>
              <a:gd name="connsiteX11" fmla="*/ 1025912 w 1070517"/>
              <a:gd name="connsiteY11" fmla="*/ 758283 h 2787805"/>
              <a:gd name="connsiteX12" fmla="*/ 1070517 w 1070517"/>
              <a:gd name="connsiteY12" fmla="*/ 769434 h 2787805"/>
              <a:gd name="connsiteX13" fmla="*/ 1048215 w 1070517"/>
              <a:gd name="connsiteY13" fmla="*/ 2787805 h 2787805"/>
              <a:gd name="connsiteX14" fmla="*/ 0 w 1070517"/>
              <a:gd name="connsiteY14" fmla="*/ 2743200 h 2787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0517" h="2787805">
                <a:moveTo>
                  <a:pt x="0" y="2743200"/>
                </a:moveTo>
                <a:lnTo>
                  <a:pt x="66907" y="2520176"/>
                </a:lnTo>
                <a:lnTo>
                  <a:pt x="100361" y="1538869"/>
                </a:lnTo>
                <a:lnTo>
                  <a:pt x="167268" y="557561"/>
                </a:lnTo>
                <a:lnTo>
                  <a:pt x="167268" y="156117"/>
                </a:lnTo>
                <a:lnTo>
                  <a:pt x="211873" y="44605"/>
                </a:lnTo>
                <a:lnTo>
                  <a:pt x="234176" y="0"/>
                </a:lnTo>
                <a:lnTo>
                  <a:pt x="345688" y="189571"/>
                </a:lnTo>
                <a:lnTo>
                  <a:pt x="546410" y="434898"/>
                </a:lnTo>
                <a:lnTo>
                  <a:pt x="702527" y="602166"/>
                </a:lnTo>
                <a:lnTo>
                  <a:pt x="858644" y="702527"/>
                </a:lnTo>
                <a:lnTo>
                  <a:pt x="1025912" y="758283"/>
                </a:lnTo>
                <a:lnTo>
                  <a:pt x="1070517" y="769434"/>
                </a:lnTo>
                <a:lnTo>
                  <a:pt x="1048215" y="2787805"/>
                </a:lnTo>
                <a:lnTo>
                  <a:pt x="0" y="2743200"/>
                </a:lnTo>
                <a:close/>
              </a:path>
            </a:pathLst>
          </a:custGeom>
          <a:solidFill>
            <a:schemeClr val="accent1">
              <a:alpha val="3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6E736C0-1EC5-EC48-B747-EC18082B2A98}"/>
              </a:ext>
            </a:extLst>
          </p:cNvPr>
          <p:cNvSpPr/>
          <p:nvPr/>
        </p:nvSpPr>
        <p:spPr>
          <a:xfrm>
            <a:off x="4899687" y="1863035"/>
            <a:ext cx="1108265" cy="3311912"/>
          </a:xfrm>
          <a:custGeom>
            <a:avLst/>
            <a:gdLst>
              <a:gd name="connsiteX0" fmla="*/ 0 w 1271239"/>
              <a:gd name="connsiteY0" fmla="*/ 3289610 h 3311912"/>
              <a:gd name="connsiteX1" fmla="*/ 66907 w 1271239"/>
              <a:gd name="connsiteY1" fmla="*/ 2843561 h 3311912"/>
              <a:gd name="connsiteX2" fmla="*/ 133815 w 1271239"/>
              <a:gd name="connsiteY2" fmla="*/ 1583473 h 3311912"/>
              <a:gd name="connsiteX3" fmla="*/ 178420 w 1271239"/>
              <a:gd name="connsiteY3" fmla="*/ 479502 h 3311912"/>
              <a:gd name="connsiteX4" fmla="*/ 223024 w 1271239"/>
              <a:gd name="connsiteY4" fmla="*/ 122663 h 3311912"/>
              <a:gd name="connsiteX5" fmla="*/ 267629 w 1271239"/>
              <a:gd name="connsiteY5" fmla="*/ 33453 h 3311912"/>
              <a:gd name="connsiteX6" fmla="*/ 446049 w 1271239"/>
              <a:gd name="connsiteY6" fmla="*/ 0 h 3311912"/>
              <a:gd name="connsiteX7" fmla="*/ 735980 w 1271239"/>
              <a:gd name="connsiteY7" fmla="*/ 0 h 3311912"/>
              <a:gd name="connsiteX8" fmla="*/ 1182029 w 1271239"/>
              <a:gd name="connsiteY8" fmla="*/ 11151 h 3311912"/>
              <a:gd name="connsiteX9" fmla="*/ 1271239 w 1271239"/>
              <a:gd name="connsiteY9" fmla="*/ 11151 h 3311912"/>
              <a:gd name="connsiteX10" fmla="*/ 1260088 w 1271239"/>
              <a:gd name="connsiteY10" fmla="*/ 3311912 h 3311912"/>
              <a:gd name="connsiteX11" fmla="*/ 267629 w 1271239"/>
              <a:gd name="connsiteY11" fmla="*/ 3311912 h 3311912"/>
              <a:gd name="connsiteX12" fmla="*/ 0 w 1271239"/>
              <a:gd name="connsiteY12" fmla="*/ 3289610 h 331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71239" h="3311912">
                <a:moveTo>
                  <a:pt x="0" y="3289610"/>
                </a:moveTo>
                <a:lnTo>
                  <a:pt x="66907" y="2843561"/>
                </a:lnTo>
                <a:lnTo>
                  <a:pt x="133815" y="1583473"/>
                </a:lnTo>
                <a:lnTo>
                  <a:pt x="178420" y="479502"/>
                </a:lnTo>
                <a:lnTo>
                  <a:pt x="223024" y="122663"/>
                </a:lnTo>
                <a:lnTo>
                  <a:pt x="267629" y="33453"/>
                </a:lnTo>
                <a:lnTo>
                  <a:pt x="446049" y="0"/>
                </a:lnTo>
                <a:lnTo>
                  <a:pt x="735980" y="0"/>
                </a:lnTo>
                <a:lnTo>
                  <a:pt x="1182029" y="11151"/>
                </a:lnTo>
                <a:lnTo>
                  <a:pt x="1271239" y="11151"/>
                </a:lnTo>
                <a:lnTo>
                  <a:pt x="1260088" y="3311912"/>
                </a:lnTo>
                <a:lnTo>
                  <a:pt x="267629" y="3311912"/>
                </a:lnTo>
                <a:lnTo>
                  <a:pt x="0" y="3289610"/>
                </a:lnTo>
                <a:close/>
              </a:path>
            </a:pathLst>
          </a:custGeom>
          <a:solidFill>
            <a:schemeClr val="tx1">
              <a:alpha val="3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xmlns="" id="{9E039199-6660-BF4F-9D5A-1D8971B79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192" y="9347"/>
            <a:ext cx="6244605" cy="108236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Current absorption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9934179-788A-DF42-9683-005B1AC7281C}"/>
              </a:ext>
            </a:extLst>
          </p:cNvPr>
          <p:cNvSpPr txBox="1"/>
          <p:nvPr/>
        </p:nvSpPr>
        <p:spPr>
          <a:xfrm>
            <a:off x="4317718" y="6268536"/>
            <a:ext cx="239969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60 % absorption</a:t>
            </a:r>
          </a:p>
        </p:txBody>
      </p:sp>
    </p:spTree>
    <p:extLst>
      <p:ext uri="{BB962C8B-B14F-4D97-AF65-F5344CB8AC3E}">
        <p14:creationId xmlns:p14="http://schemas.microsoft.com/office/powerpoint/2010/main" val="3768573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621709" y="3618461"/>
            <a:ext cx="1883990" cy="188399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/>
          <p:cNvSpPr/>
          <p:nvPr/>
        </p:nvSpPr>
        <p:spPr>
          <a:xfrm rot="16200000">
            <a:off x="853252" y="4329922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bg1"/>
                </a:solidFill>
              </a:rPr>
              <a:t>Sample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" y="179854"/>
            <a:ext cx="91439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Spin polarized low </a:t>
            </a:r>
            <a:r>
              <a:rPr lang="en-US" sz="3200" dirty="0">
                <a:solidFill>
                  <a:schemeClr val="bg1"/>
                </a:solidFill>
              </a:rPr>
              <a:t>energy electron </a:t>
            </a:r>
            <a:r>
              <a:rPr lang="en-US" sz="3200" dirty="0" smtClean="0">
                <a:solidFill>
                  <a:schemeClr val="bg1"/>
                </a:solidFill>
              </a:rPr>
              <a:t>microscopy</a:t>
            </a:r>
          </a:p>
        </p:txBody>
      </p:sp>
      <p:sp>
        <p:nvSpPr>
          <p:cNvPr id="12" name="Parallelogram 11"/>
          <p:cNvSpPr/>
          <p:nvPr/>
        </p:nvSpPr>
        <p:spPr>
          <a:xfrm>
            <a:off x="2283235" y="3597639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ccelerate reflected e</a:t>
            </a:r>
            <a:r>
              <a:rPr lang="en-US" baseline="30000" dirty="0" smtClean="0">
                <a:solidFill>
                  <a:schemeClr val="bg1"/>
                </a:solidFill>
              </a:rPr>
              <a:t>-</a:t>
            </a:r>
            <a:endParaRPr lang="en-US" baseline="30000" dirty="0">
              <a:solidFill>
                <a:schemeClr val="bg1"/>
              </a:solidFill>
            </a:endParaRPr>
          </a:p>
        </p:txBody>
      </p:sp>
      <p:sp>
        <p:nvSpPr>
          <p:cNvPr id="10" name="Bent Arrow 9"/>
          <p:cNvSpPr/>
          <p:nvPr/>
        </p:nvSpPr>
        <p:spPr>
          <a:xfrm rot="16200000" flipV="1">
            <a:off x="3282204" y="1158752"/>
            <a:ext cx="1998839" cy="4845001"/>
          </a:xfrm>
          <a:prstGeom prst="bentArrow">
            <a:avLst>
              <a:gd name="adj1" fmla="val 5301"/>
              <a:gd name="adj2" fmla="val 7009"/>
              <a:gd name="adj3" fmla="val 20571"/>
              <a:gd name="adj4" fmla="val 43750"/>
            </a:avLst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Bent Arrow 1"/>
          <p:cNvSpPr/>
          <p:nvPr/>
        </p:nvSpPr>
        <p:spPr>
          <a:xfrm flipH="1">
            <a:off x="1859124" y="4447606"/>
            <a:ext cx="4761717" cy="2006982"/>
          </a:xfrm>
          <a:prstGeom prst="bentArrow">
            <a:avLst>
              <a:gd name="adj1" fmla="val 5301"/>
              <a:gd name="adj2" fmla="val 7009"/>
              <a:gd name="adj3" fmla="val 20571"/>
              <a:gd name="adj4" fmla="val 43750"/>
            </a:avLst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774761" y="6384826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hotocathode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74761" y="2157426"/>
            <a:ext cx="1584878" cy="42687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mage screen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Parallelogram 15"/>
          <p:cNvSpPr/>
          <p:nvPr/>
        </p:nvSpPr>
        <p:spPr>
          <a:xfrm rot="10800000" flipV="1">
            <a:off x="2286215" y="4826232"/>
            <a:ext cx="2243910" cy="655396"/>
          </a:xfrm>
          <a:prstGeom prst="parallelogram">
            <a:avLst>
              <a:gd name="adj" fmla="val 65712"/>
            </a:avLst>
          </a:prstGeom>
          <a:solidFill>
            <a:schemeClr val="tx2">
              <a:lumMod val="60000"/>
              <a:lumOff val="40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ecelerate primary beam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620841" y="4083221"/>
            <a:ext cx="9889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r>
              <a:rPr lang="en-US" dirty="0" smtClean="0">
                <a:solidFill>
                  <a:schemeClr val="bg1"/>
                </a:solidFill>
              </a:rPr>
              <a:t>ipole</a:t>
            </a:r>
          </a:p>
          <a:p>
            <a:r>
              <a:rPr lang="en-US" dirty="0">
                <a:solidFill>
                  <a:schemeClr val="bg1"/>
                </a:solidFill>
              </a:rPr>
              <a:t>b</a:t>
            </a:r>
            <a:r>
              <a:rPr lang="en-US" dirty="0" smtClean="0">
                <a:solidFill>
                  <a:schemeClr val="bg1"/>
                </a:solidFill>
              </a:rPr>
              <a:t>eam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splitter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673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8886" y="2231152"/>
            <a:ext cx="2984726" cy="2984725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extBox 27"/>
          <p:cNvSpPr txBox="1"/>
          <p:nvPr/>
        </p:nvSpPr>
        <p:spPr>
          <a:xfrm>
            <a:off x="863957" y="3029163"/>
            <a:ext cx="718845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41956" y="2798330"/>
            <a:ext cx="71884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2</a:t>
            </a:r>
          </a:p>
        </p:txBody>
      </p:sp>
      <p:sp>
        <p:nvSpPr>
          <p:cNvPr id="33" name="TextBox 31"/>
          <p:cNvSpPr txBox="1"/>
          <p:nvPr/>
        </p:nvSpPr>
        <p:spPr>
          <a:xfrm>
            <a:off x="2457967" y="4547125"/>
            <a:ext cx="71884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3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900434" y="2231840"/>
            <a:ext cx="4899183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3" descr="Picture 2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33357" y="2231840"/>
            <a:ext cx="4566260" cy="278768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2347" y="438297"/>
            <a:ext cx="8489867" cy="6278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Polycrystalline anode materials (W)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5008AA71-6FB7-2049-98CB-C21EFA556E34}"/>
              </a:ext>
            </a:extLst>
          </p:cNvPr>
          <p:cNvCxnSpPr/>
          <p:nvPr/>
        </p:nvCxnSpPr>
        <p:spPr>
          <a:xfrm>
            <a:off x="363815" y="5087959"/>
            <a:ext cx="553357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821E1FC-6E43-A844-AC6E-5C2DBFC58303}"/>
              </a:ext>
            </a:extLst>
          </p:cNvPr>
          <p:cNvSpPr txBox="1"/>
          <p:nvPr/>
        </p:nvSpPr>
        <p:spPr>
          <a:xfrm>
            <a:off x="428416" y="4717974"/>
            <a:ext cx="40325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3μm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185D424-6A80-E74F-877E-2298220272A3}"/>
              </a:ext>
            </a:extLst>
          </p:cNvPr>
          <p:cNvSpPr txBox="1"/>
          <p:nvPr/>
        </p:nvSpPr>
        <p:spPr>
          <a:xfrm>
            <a:off x="1428249" y="5546007"/>
            <a:ext cx="6682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Arial"/>
                <a:cs typeface="Arial"/>
              </a:rPr>
              <a:t>Different 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grains: different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Arial"/>
              </a:rPr>
              <a:t>workfunction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, different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Arial"/>
              </a:rPr>
              <a:t>reflectivities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C1335D7-BD24-9A46-8C5C-B44B1A9BD11D}"/>
              </a:ext>
            </a:extLst>
          </p:cNvPr>
          <p:cNvSpPr txBox="1"/>
          <p:nvPr/>
        </p:nvSpPr>
        <p:spPr>
          <a:xfrm>
            <a:off x="2711142" y="1485002"/>
            <a:ext cx="8892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BF-LEEM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8BCA2A78-1D66-3E4B-81D6-62E54954DBC7}"/>
              </a:ext>
            </a:extLst>
          </p:cNvPr>
          <p:cNvSpPr txBox="1"/>
          <p:nvPr/>
        </p:nvSpPr>
        <p:spPr>
          <a:xfrm>
            <a:off x="5976992" y="1489911"/>
            <a:ext cx="8096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IV-LEEM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2834" y="4915980"/>
            <a:ext cx="4746783" cy="2070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8706778" y="2231840"/>
            <a:ext cx="92839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186937" y="2231152"/>
            <a:ext cx="92839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DA477A42-E7AB-9149-A132-BEE429B706A8}"/>
              </a:ext>
            </a:extLst>
          </p:cNvPr>
          <p:cNvSpPr/>
          <p:nvPr/>
        </p:nvSpPr>
        <p:spPr>
          <a:xfrm rot="16200000">
            <a:off x="3657033" y="3391813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cs typeface="Arial"/>
              </a:rPr>
              <a:t>Reflectivity</a:t>
            </a:r>
            <a:endParaRPr lang="en-US" sz="1200" dirty="0">
              <a:cs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D85B96C2-4A8D-1E44-8A60-A20C232C33C7}"/>
              </a:ext>
            </a:extLst>
          </p:cNvPr>
          <p:cNvSpPr/>
          <p:nvPr/>
        </p:nvSpPr>
        <p:spPr>
          <a:xfrm>
            <a:off x="5223105" y="4921588"/>
            <a:ext cx="13773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cs typeface="Arial"/>
              </a:rPr>
              <a:t>Landing Energy/eV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339337" y="2308218"/>
            <a:ext cx="223919" cy="285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4622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36"/>
    </mc:Choice>
    <mc:Fallback xmlns="">
      <p:transition spd="slow" advTm="699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8886" y="2231152"/>
            <a:ext cx="2984726" cy="2984725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extBox 27"/>
          <p:cNvSpPr txBox="1"/>
          <p:nvPr/>
        </p:nvSpPr>
        <p:spPr>
          <a:xfrm>
            <a:off x="863957" y="3029163"/>
            <a:ext cx="718845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41956" y="2798330"/>
            <a:ext cx="71884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2</a:t>
            </a:r>
          </a:p>
        </p:txBody>
      </p:sp>
      <p:sp>
        <p:nvSpPr>
          <p:cNvPr id="33" name="TextBox 31"/>
          <p:cNvSpPr txBox="1"/>
          <p:nvPr/>
        </p:nvSpPr>
        <p:spPr>
          <a:xfrm>
            <a:off x="2457967" y="4547125"/>
            <a:ext cx="71884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3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900434" y="2231840"/>
            <a:ext cx="4899183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3" descr="Picture 2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33357" y="2231840"/>
            <a:ext cx="4566260" cy="278768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2347" y="438297"/>
            <a:ext cx="8489867" cy="6278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Polycrystalline anode materials (W)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5008AA71-6FB7-2049-98CB-C21EFA556E34}"/>
              </a:ext>
            </a:extLst>
          </p:cNvPr>
          <p:cNvCxnSpPr/>
          <p:nvPr/>
        </p:nvCxnSpPr>
        <p:spPr>
          <a:xfrm>
            <a:off x="363815" y="5087959"/>
            <a:ext cx="553357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821E1FC-6E43-A844-AC6E-5C2DBFC58303}"/>
              </a:ext>
            </a:extLst>
          </p:cNvPr>
          <p:cNvSpPr txBox="1"/>
          <p:nvPr/>
        </p:nvSpPr>
        <p:spPr>
          <a:xfrm>
            <a:off x="428416" y="4717974"/>
            <a:ext cx="40325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3μm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185D424-6A80-E74F-877E-2298220272A3}"/>
              </a:ext>
            </a:extLst>
          </p:cNvPr>
          <p:cNvSpPr txBox="1"/>
          <p:nvPr/>
        </p:nvSpPr>
        <p:spPr>
          <a:xfrm>
            <a:off x="1428249" y="5546007"/>
            <a:ext cx="6682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Arial"/>
                <a:cs typeface="Arial"/>
              </a:rPr>
              <a:t>Different 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grains: different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Arial"/>
              </a:rPr>
              <a:t>workfunction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, different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Arial"/>
              </a:rPr>
              <a:t>reflectivities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C1335D7-BD24-9A46-8C5C-B44B1A9BD11D}"/>
              </a:ext>
            </a:extLst>
          </p:cNvPr>
          <p:cNvSpPr txBox="1"/>
          <p:nvPr/>
        </p:nvSpPr>
        <p:spPr>
          <a:xfrm>
            <a:off x="2711142" y="1485002"/>
            <a:ext cx="8892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BF-LEEM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8BCA2A78-1D66-3E4B-81D6-62E54954DBC7}"/>
              </a:ext>
            </a:extLst>
          </p:cNvPr>
          <p:cNvSpPr txBox="1"/>
          <p:nvPr/>
        </p:nvSpPr>
        <p:spPr>
          <a:xfrm>
            <a:off x="5976992" y="1489911"/>
            <a:ext cx="8096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IV-LEEM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2834" y="4915980"/>
            <a:ext cx="4746783" cy="2070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8706778" y="2231840"/>
            <a:ext cx="92839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186937" y="2231152"/>
            <a:ext cx="92839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DA477A42-E7AB-9149-A132-BEE429B706A8}"/>
              </a:ext>
            </a:extLst>
          </p:cNvPr>
          <p:cNvSpPr/>
          <p:nvPr/>
        </p:nvSpPr>
        <p:spPr>
          <a:xfrm rot="16200000">
            <a:off x="3657033" y="3391813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cs typeface="Arial"/>
              </a:rPr>
              <a:t>Reflectivity</a:t>
            </a:r>
            <a:endParaRPr lang="en-US" sz="1200" dirty="0">
              <a:cs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D85B96C2-4A8D-1E44-8A60-A20C232C33C7}"/>
              </a:ext>
            </a:extLst>
          </p:cNvPr>
          <p:cNvSpPr/>
          <p:nvPr/>
        </p:nvSpPr>
        <p:spPr>
          <a:xfrm>
            <a:off x="5223105" y="4921588"/>
            <a:ext cx="13773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cs typeface="Arial"/>
              </a:rPr>
              <a:t>Landing Energy/eV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339337" y="2308218"/>
            <a:ext cx="223919" cy="285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951602" y="4089510"/>
            <a:ext cx="1646647" cy="721045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0601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36"/>
    </mc:Choice>
    <mc:Fallback xmlns="">
      <p:transition spd="slow" advTm="699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8886" y="2231152"/>
            <a:ext cx="2984726" cy="2984725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extBox 27"/>
          <p:cNvSpPr txBox="1"/>
          <p:nvPr/>
        </p:nvSpPr>
        <p:spPr>
          <a:xfrm>
            <a:off x="863957" y="3029163"/>
            <a:ext cx="718845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1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41956" y="2798330"/>
            <a:ext cx="71884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2</a:t>
            </a:r>
          </a:p>
        </p:txBody>
      </p:sp>
      <p:sp>
        <p:nvSpPr>
          <p:cNvPr id="33" name="TextBox 31"/>
          <p:cNvSpPr txBox="1"/>
          <p:nvPr/>
        </p:nvSpPr>
        <p:spPr>
          <a:xfrm>
            <a:off x="2457967" y="4547125"/>
            <a:ext cx="718844" cy="4616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 sz="2400" b="1">
                <a:solidFill>
                  <a:srgbClr val="FFFFFF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t>3</a:t>
            </a:r>
          </a:p>
        </p:txBody>
      </p:sp>
      <p:sp>
        <p:nvSpPr>
          <p:cNvPr id="34" name="Rectangle 33"/>
          <p:cNvSpPr/>
          <p:nvPr/>
        </p:nvSpPr>
        <p:spPr>
          <a:xfrm>
            <a:off x="3900434" y="2231840"/>
            <a:ext cx="4899183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3" descr="Picture 2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33357" y="2231840"/>
            <a:ext cx="4566260" cy="278768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2347" y="438297"/>
            <a:ext cx="8489867" cy="6278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Polycrystalline anode materials (W)</a:t>
            </a:r>
            <a:endParaRPr lang="en-US" dirty="0">
              <a:solidFill>
                <a:srgbClr val="FFFFFF"/>
              </a:solidFill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="" xmlns:a16="http://schemas.microsoft.com/office/drawing/2014/main" id="{5008AA71-6FB7-2049-98CB-C21EFA556E34}"/>
              </a:ext>
            </a:extLst>
          </p:cNvPr>
          <p:cNvCxnSpPr/>
          <p:nvPr/>
        </p:nvCxnSpPr>
        <p:spPr>
          <a:xfrm>
            <a:off x="363815" y="5087959"/>
            <a:ext cx="553357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821E1FC-6E43-A844-AC6E-5C2DBFC58303}"/>
              </a:ext>
            </a:extLst>
          </p:cNvPr>
          <p:cNvSpPr txBox="1"/>
          <p:nvPr/>
        </p:nvSpPr>
        <p:spPr>
          <a:xfrm>
            <a:off x="428416" y="4717974"/>
            <a:ext cx="40325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3μm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E185D424-6A80-E74F-877E-2298220272A3}"/>
              </a:ext>
            </a:extLst>
          </p:cNvPr>
          <p:cNvSpPr txBox="1"/>
          <p:nvPr/>
        </p:nvSpPr>
        <p:spPr>
          <a:xfrm>
            <a:off x="1428249" y="5546007"/>
            <a:ext cx="66821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Arial"/>
                <a:cs typeface="Arial"/>
              </a:rPr>
              <a:t>Different 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grains: different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Arial"/>
              </a:rPr>
              <a:t>workfunction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, different </a:t>
            </a:r>
            <a:r>
              <a:rPr lang="en-US" b="1" dirty="0" err="1" smtClean="0">
                <a:solidFill>
                  <a:srgbClr val="FFFFFF"/>
                </a:solidFill>
                <a:latin typeface="Arial"/>
                <a:cs typeface="Arial"/>
              </a:rPr>
              <a:t>reflectivities</a:t>
            </a:r>
            <a:r>
              <a:rPr lang="en-US" b="1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3C1335D7-BD24-9A46-8C5C-B44B1A9BD11D}"/>
              </a:ext>
            </a:extLst>
          </p:cNvPr>
          <p:cNvSpPr txBox="1"/>
          <p:nvPr/>
        </p:nvSpPr>
        <p:spPr>
          <a:xfrm>
            <a:off x="2711142" y="1485002"/>
            <a:ext cx="88926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BF-LEEM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="" xmlns:a16="http://schemas.microsoft.com/office/drawing/2014/main" id="{8BCA2A78-1D66-3E4B-81D6-62E54954DBC7}"/>
              </a:ext>
            </a:extLst>
          </p:cNvPr>
          <p:cNvSpPr txBox="1"/>
          <p:nvPr/>
        </p:nvSpPr>
        <p:spPr>
          <a:xfrm>
            <a:off x="5976992" y="1489911"/>
            <a:ext cx="809617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"/>
                <a:cs typeface="Arial"/>
              </a:rPr>
              <a:t>IV-LEEM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4052834" y="4915980"/>
            <a:ext cx="4746783" cy="2070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8706778" y="2231840"/>
            <a:ext cx="92839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4186937" y="2231152"/>
            <a:ext cx="92839" cy="298403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="" xmlns:a16="http://schemas.microsoft.com/office/drawing/2014/main" id="{DA477A42-E7AB-9149-A132-BEE429B706A8}"/>
              </a:ext>
            </a:extLst>
          </p:cNvPr>
          <p:cNvSpPr/>
          <p:nvPr/>
        </p:nvSpPr>
        <p:spPr>
          <a:xfrm rot="16200000">
            <a:off x="3657033" y="3391813"/>
            <a:ext cx="88998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cs typeface="Arial"/>
              </a:rPr>
              <a:t>Reflectivity</a:t>
            </a:r>
            <a:endParaRPr lang="en-US" sz="1200" dirty="0">
              <a:cs typeface="Arial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="" xmlns:a16="http://schemas.microsoft.com/office/drawing/2014/main" id="{D85B96C2-4A8D-1E44-8A60-A20C232C33C7}"/>
              </a:ext>
            </a:extLst>
          </p:cNvPr>
          <p:cNvSpPr/>
          <p:nvPr/>
        </p:nvSpPr>
        <p:spPr>
          <a:xfrm>
            <a:off x="5223105" y="4921588"/>
            <a:ext cx="13773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cs typeface="Arial"/>
              </a:rPr>
              <a:t>Landing Energy/eV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339337" y="2308218"/>
            <a:ext cx="223919" cy="28539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5951602" y="4089510"/>
            <a:ext cx="1646647" cy="721045"/>
          </a:xfrm>
          <a:prstGeom prst="ellipse">
            <a:avLst/>
          </a:prstGeom>
          <a:noFill/>
          <a:ln w="57150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itle 4"/>
          <p:cNvSpPr txBox="1">
            <a:spLocks/>
          </p:cNvSpPr>
          <p:nvPr/>
        </p:nvSpPr>
        <p:spPr>
          <a:xfrm>
            <a:off x="1" y="6083971"/>
            <a:ext cx="9143999" cy="62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Hunch: w</a:t>
            </a:r>
            <a:r>
              <a:rPr lang="en-US" dirty="0" smtClean="0">
                <a:solidFill>
                  <a:schemeClr val="bg1"/>
                </a:solidFill>
              </a:rPr>
              <a:t>hat </a:t>
            </a:r>
            <a:r>
              <a:rPr lang="en-US" dirty="0" smtClean="0">
                <a:solidFill>
                  <a:schemeClr val="bg1"/>
                </a:solidFill>
              </a:rPr>
              <a:t>if we suppress grain growth?</a:t>
            </a:r>
            <a:endParaRPr lang="en-US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7730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36"/>
    </mc:Choice>
    <mc:Fallback xmlns="">
      <p:transition spd="slow" advTm="699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5843801" y="3808179"/>
            <a:ext cx="2402388" cy="469206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E270BAC-8B63-8147-9EC8-BA365D3E4F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755" y="4371559"/>
            <a:ext cx="2410434" cy="241043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AC3209B2-820F-354D-996F-29AE9BF66D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755" y="1309365"/>
            <a:ext cx="2410434" cy="2410434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22347" y="255343"/>
            <a:ext cx="8489867" cy="62786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Vapor deposition Cr on cold Si: ‘</a:t>
            </a:r>
            <a:r>
              <a:rPr lang="en-US" dirty="0" err="1" smtClean="0">
                <a:solidFill>
                  <a:srgbClr val="FFFFFF"/>
                </a:solidFill>
              </a:rPr>
              <a:t>nanograined</a:t>
            </a:r>
            <a:r>
              <a:rPr lang="en-US" dirty="0" smtClean="0">
                <a:solidFill>
                  <a:srgbClr val="FFFFFF"/>
                </a:solidFill>
              </a:rPr>
              <a:t>’ Cr anodes</a:t>
            </a:r>
            <a:endParaRPr lang="en-US" baseline="-25000" dirty="0">
              <a:solidFill>
                <a:srgbClr val="FFFFFF"/>
              </a:solidFill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="" xmlns:a16="http://schemas.microsoft.com/office/drawing/2014/main" id="{2A98D21E-A51B-F447-BF89-BE428FC49E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665" y="4371559"/>
            <a:ext cx="2408944" cy="2408944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="" xmlns:a16="http://schemas.microsoft.com/office/drawing/2014/main" id="{3E9D06E3-E360-9741-9F52-85F8AB2567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619" y="1314953"/>
            <a:ext cx="2408944" cy="2408944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="" xmlns:a16="http://schemas.microsoft.com/office/drawing/2014/main" id="{8E541858-76A0-E04B-AE02-8DDFA54DEECF}"/>
              </a:ext>
            </a:extLst>
          </p:cNvPr>
          <p:cNvSpPr txBox="1"/>
          <p:nvPr/>
        </p:nvSpPr>
        <p:spPr>
          <a:xfrm>
            <a:off x="4377160" y="4776810"/>
            <a:ext cx="1154162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Φ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 (</a:t>
            </a: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Cr</a:t>
            </a:r>
            <a:r>
              <a:rPr kumimoji="0" lang="en-US" sz="1200" b="0" i="0" u="none" strike="noStrike" cap="none" spc="0" normalizeH="0" baseline="-25000" dirty="0" err="1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Nano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)=4.4eV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="" xmlns:a16="http://schemas.microsoft.com/office/drawing/2014/main" id="{E8053FA5-1BAA-9F4A-843E-4683F2F10383}"/>
              </a:ext>
            </a:extLst>
          </p:cNvPr>
          <p:cNvSpPr txBox="1"/>
          <p:nvPr/>
        </p:nvSpPr>
        <p:spPr>
          <a:xfrm>
            <a:off x="4383713" y="5213899"/>
            <a:ext cx="1008007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Φ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 (</a:t>
            </a: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Cs</a:t>
            </a:r>
            <a:r>
              <a:rPr kumimoji="0" lang="en-US" sz="1100" b="0" i="0" u="none" strike="noStrike" cap="none" spc="0" normalizeH="0" baseline="-2500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Min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)=1.6eV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="" xmlns:a16="http://schemas.microsoft.com/office/drawing/2014/main" id="{D6304EEF-9704-EF4D-B601-59230B246D14}"/>
              </a:ext>
            </a:extLst>
          </p:cNvPr>
          <p:cNvSpPr txBox="1"/>
          <p:nvPr/>
        </p:nvSpPr>
        <p:spPr>
          <a:xfrm>
            <a:off x="4384605" y="5608334"/>
            <a:ext cx="1185760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Φ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 (</a:t>
            </a: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Cs</a:t>
            </a:r>
            <a:r>
              <a:rPr kumimoji="0" lang="en-US" sz="1100" b="0" i="0" u="none" strike="noStrike" cap="none" spc="0" normalizeH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Cr</a:t>
            </a:r>
            <a:r>
              <a:rPr kumimoji="0" lang="en-US" sz="1100" b="0" i="0" u="none" strike="noStrike" cap="none" spc="0" normalizeH="0" baseline="-2500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Nano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)=1.8eV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="" xmlns:a16="http://schemas.microsoft.com/office/drawing/2014/main" id="{6AAB88FD-05B0-1249-A970-6E99AC3F6E78}"/>
              </a:ext>
            </a:extLst>
          </p:cNvPr>
          <p:cNvSpPr txBox="1"/>
          <p:nvPr/>
        </p:nvSpPr>
        <p:spPr>
          <a:xfrm>
            <a:off x="4481161" y="1784381"/>
            <a:ext cx="1090042" cy="2872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spc="0" normalizeH="0" baseline="0" dirty="0" err="1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Φ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 (Cr</a:t>
            </a:r>
            <a:r>
              <a:rPr lang="en-US" sz="1200" baseline="-25000" dirty="0">
                <a:solidFill>
                  <a:srgbClr val="0432FF"/>
                </a:solidFill>
                <a:ea typeface="Helvetica Neue"/>
                <a:cs typeface="Helvetica Neue"/>
                <a:sym typeface="Helvetica Neue"/>
              </a:rPr>
              <a:t>110</a:t>
            </a:r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432FF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)=4.9eV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="" xmlns:a16="http://schemas.microsoft.com/office/drawing/2014/main" id="{73F3DB8E-398A-0143-B50E-21BCBB0DE4E0}"/>
              </a:ext>
            </a:extLst>
          </p:cNvPr>
          <p:cNvSpPr txBox="1"/>
          <p:nvPr/>
        </p:nvSpPr>
        <p:spPr>
          <a:xfrm>
            <a:off x="4467915" y="2221189"/>
            <a:ext cx="1008007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Φ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 (</a:t>
            </a: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Cs</a:t>
            </a:r>
            <a:r>
              <a:rPr kumimoji="0" lang="en-US" sz="1100" b="0" i="0" u="none" strike="noStrike" cap="none" spc="0" normalizeH="0" baseline="-25000" dirty="0" err="1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Min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ea typeface="Helvetica Neue"/>
                <a:cs typeface="Calibri" panose="020F0502020204030204" pitchFamily="34" charset="0"/>
                <a:sym typeface="Helvetica Neue"/>
              </a:rPr>
              <a:t>)=1.6eV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="" xmlns:a16="http://schemas.microsoft.com/office/drawing/2014/main" id="{D354F7B6-6DF5-D944-80AB-401DFC74D1B4}"/>
              </a:ext>
            </a:extLst>
          </p:cNvPr>
          <p:cNvSpPr txBox="1"/>
          <p:nvPr/>
        </p:nvSpPr>
        <p:spPr>
          <a:xfrm>
            <a:off x="4464180" y="2640042"/>
            <a:ext cx="1123999" cy="2718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Φ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 (Cs</a:t>
            </a:r>
            <a:r>
              <a:rPr kumimoji="0" lang="en-US" sz="11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Cr</a:t>
            </a:r>
            <a:r>
              <a:rPr lang="en-US" sz="1100" baseline="-25000" dirty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110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)=</a:t>
            </a:r>
            <a:r>
              <a:rPr lang="en-US" sz="1100" dirty="0">
                <a:solidFill>
                  <a:srgbClr val="000000"/>
                </a:solidFill>
                <a:ea typeface="Helvetica Neue"/>
                <a:cs typeface="Helvetica Neue"/>
                <a:sym typeface="Helvetica Neue"/>
              </a:rPr>
              <a:t>2.0</a:t>
            </a:r>
            <a:r>
              <a:rPr kumimoji="0" lang="en-US" sz="11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ea typeface="Helvetica Neue"/>
                <a:cs typeface="Helvetica Neue"/>
                <a:sym typeface="Helvetica Neue"/>
              </a:rPr>
              <a:t>eV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="" xmlns:a16="http://schemas.microsoft.com/office/drawing/2014/main" id="{5AA743F1-A098-0B4D-963F-3513956EC2AF}"/>
              </a:ext>
            </a:extLst>
          </p:cNvPr>
          <p:cNvSpPr txBox="1"/>
          <p:nvPr/>
        </p:nvSpPr>
        <p:spPr>
          <a:xfrm>
            <a:off x="7193866" y="5718874"/>
            <a:ext cx="8424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 ‘</a:t>
            </a:r>
            <a:r>
              <a:rPr lang="en-US" sz="1400" dirty="0" err="1">
                <a:solidFill>
                  <a:schemeClr val="bg1"/>
                </a:solidFill>
              </a:rPr>
              <a:t>nano</a:t>
            </a:r>
            <a:r>
              <a:rPr lang="en-US" sz="1400" dirty="0">
                <a:solidFill>
                  <a:schemeClr val="bg1"/>
                </a:solidFill>
              </a:rPr>
              <a:t>’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="" xmlns:a16="http://schemas.microsoft.com/office/drawing/2014/main" id="{8F06EAFD-8C37-6B4B-841E-0DE0D81724CC}"/>
              </a:ext>
            </a:extLst>
          </p:cNvPr>
          <p:cNvSpPr txBox="1"/>
          <p:nvPr/>
        </p:nvSpPr>
        <p:spPr>
          <a:xfrm>
            <a:off x="7231867" y="3303569"/>
            <a:ext cx="8072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Cr  [110]</a:t>
            </a:r>
          </a:p>
        </p:txBody>
      </p:sp>
      <p:cxnSp>
        <p:nvCxnSpPr>
          <p:cNvPr id="67" name="Straight Connector 66">
            <a:extLst>
              <a:ext uri="{FF2B5EF4-FFF2-40B4-BE49-F238E27FC236}">
                <a16:creationId xmlns="" xmlns:a16="http://schemas.microsoft.com/office/drawing/2014/main" id="{5FB07A89-F03D-F14A-B55B-DE41C73D0A8D}"/>
              </a:ext>
            </a:extLst>
          </p:cNvPr>
          <p:cNvCxnSpPr>
            <a:cxnSpLocks/>
          </p:cNvCxnSpPr>
          <p:nvPr/>
        </p:nvCxnSpPr>
        <p:spPr>
          <a:xfrm>
            <a:off x="6306083" y="6259766"/>
            <a:ext cx="1443901" cy="0"/>
          </a:xfrm>
          <a:prstGeom prst="line">
            <a:avLst/>
          </a:prstGeom>
          <a:ln w="34925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="" xmlns:a16="http://schemas.microsoft.com/office/drawing/2014/main" id="{F07A97D4-E403-D64A-ADFF-9EB370900763}"/>
              </a:ext>
            </a:extLst>
          </p:cNvPr>
          <p:cNvCxnSpPr>
            <a:cxnSpLocks/>
          </p:cNvCxnSpPr>
          <p:nvPr/>
        </p:nvCxnSpPr>
        <p:spPr>
          <a:xfrm>
            <a:off x="6306083" y="4598938"/>
            <a:ext cx="1443901" cy="0"/>
          </a:xfrm>
          <a:prstGeom prst="line">
            <a:avLst/>
          </a:prstGeom>
          <a:ln w="349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="" xmlns:a16="http://schemas.microsoft.com/office/drawing/2014/main" id="{778DEAA9-AFF6-114C-9728-6F5EED6EBDC7}"/>
              </a:ext>
            </a:extLst>
          </p:cNvPr>
          <p:cNvCxnSpPr>
            <a:cxnSpLocks/>
          </p:cNvCxnSpPr>
          <p:nvPr/>
        </p:nvCxnSpPr>
        <p:spPr>
          <a:xfrm>
            <a:off x="6306083" y="5093081"/>
            <a:ext cx="1443901" cy="0"/>
          </a:xfrm>
          <a:prstGeom prst="line">
            <a:avLst/>
          </a:prstGeom>
          <a:ln w="34925">
            <a:solidFill>
              <a:srgbClr val="FF2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FAF26B33-B1D7-F840-9993-1A97B49D65D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2945" y="3808178"/>
            <a:ext cx="2085833" cy="46887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5F778C61-8C8C-4944-B9A7-CE5DF0906889}"/>
              </a:ext>
            </a:extLst>
          </p:cNvPr>
          <p:cNvSpPr txBox="1"/>
          <p:nvPr/>
        </p:nvSpPr>
        <p:spPr>
          <a:xfrm>
            <a:off x="6647003" y="3783845"/>
            <a:ext cx="68197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Reflectivity</a:t>
            </a:r>
            <a:endParaRPr lang="en-US" sz="1100" dirty="0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" y="6491419"/>
            <a:ext cx="5609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FF"/>
                </a:solidFill>
              </a:rPr>
              <a:t>A. </a:t>
            </a:r>
            <a:r>
              <a:rPr lang="en-US" sz="1600" dirty="0" err="1" smtClean="0">
                <a:solidFill>
                  <a:srgbClr val="FFFFFF"/>
                </a:solidFill>
              </a:rPr>
              <a:t>Cauduro</a:t>
            </a:r>
            <a:r>
              <a:rPr lang="en-US" sz="1600" dirty="0" smtClean="0">
                <a:solidFill>
                  <a:srgbClr val="FFFFFF"/>
                </a:solidFill>
              </a:rPr>
              <a:t> et al., to be published </a:t>
            </a:r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27" name="Title 4"/>
          <p:cNvSpPr txBox="1">
            <a:spLocks/>
          </p:cNvSpPr>
          <p:nvPr/>
        </p:nvSpPr>
        <p:spPr>
          <a:xfrm>
            <a:off x="1206673" y="2179126"/>
            <a:ext cx="1648871" cy="6278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FFFFFF"/>
                </a:solidFill>
              </a:rPr>
              <a:t>Cr(110)</a:t>
            </a:r>
            <a:endParaRPr lang="en-US" sz="4000" baseline="-25000" dirty="0">
              <a:solidFill>
                <a:srgbClr val="FFFFFF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="" xmlns:a16="http://schemas.microsoft.com/office/drawing/2014/main" id="{5FB07A89-F03D-F14A-B55B-DE41C73D0A8D}"/>
              </a:ext>
            </a:extLst>
          </p:cNvPr>
          <p:cNvCxnSpPr>
            <a:cxnSpLocks/>
          </p:cNvCxnSpPr>
          <p:nvPr/>
        </p:nvCxnSpPr>
        <p:spPr>
          <a:xfrm>
            <a:off x="6306083" y="3203391"/>
            <a:ext cx="1443901" cy="0"/>
          </a:xfrm>
          <a:prstGeom prst="line">
            <a:avLst/>
          </a:prstGeom>
          <a:ln w="34925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="" xmlns:a16="http://schemas.microsoft.com/office/drawing/2014/main" id="{F07A97D4-E403-D64A-ADFF-9EB370900763}"/>
              </a:ext>
            </a:extLst>
          </p:cNvPr>
          <p:cNvCxnSpPr>
            <a:cxnSpLocks/>
          </p:cNvCxnSpPr>
          <p:nvPr/>
        </p:nvCxnSpPr>
        <p:spPr>
          <a:xfrm>
            <a:off x="6306083" y="1542563"/>
            <a:ext cx="1443901" cy="0"/>
          </a:xfrm>
          <a:prstGeom prst="line">
            <a:avLst/>
          </a:prstGeom>
          <a:ln w="349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="" xmlns:a16="http://schemas.microsoft.com/office/drawing/2014/main" id="{778DEAA9-AFF6-114C-9728-6F5EED6EBDC7}"/>
              </a:ext>
            </a:extLst>
          </p:cNvPr>
          <p:cNvCxnSpPr>
            <a:cxnSpLocks/>
          </p:cNvCxnSpPr>
          <p:nvPr/>
        </p:nvCxnSpPr>
        <p:spPr>
          <a:xfrm>
            <a:off x="6306083" y="2564044"/>
            <a:ext cx="1443901" cy="0"/>
          </a:xfrm>
          <a:prstGeom prst="line">
            <a:avLst/>
          </a:prstGeom>
          <a:ln w="34925">
            <a:solidFill>
              <a:srgbClr val="FF2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itle 4"/>
          <p:cNvSpPr txBox="1">
            <a:spLocks/>
          </p:cNvSpPr>
          <p:nvPr/>
        </p:nvSpPr>
        <p:spPr>
          <a:xfrm>
            <a:off x="860993" y="5168290"/>
            <a:ext cx="2432308" cy="6278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>
                <a:solidFill>
                  <a:srgbClr val="FFFFFF"/>
                </a:solidFill>
              </a:rPr>
              <a:t>Cr(‘</a:t>
            </a:r>
            <a:r>
              <a:rPr lang="en-US" sz="4000" dirty="0" err="1" smtClean="0">
                <a:solidFill>
                  <a:srgbClr val="FFFFFF"/>
                </a:solidFill>
              </a:rPr>
              <a:t>nano</a:t>
            </a:r>
            <a:r>
              <a:rPr lang="en-US" sz="4000" dirty="0" smtClean="0">
                <a:solidFill>
                  <a:srgbClr val="FFFFFF"/>
                </a:solidFill>
              </a:rPr>
              <a:t>’)</a:t>
            </a:r>
            <a:endParaRPr lang="en-US" sz="4000" baseline="-25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518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826"/>
    </mc:Choice>
    <mc:Fallback xmlns="">
      <p:transition spd="slow" advTm="1858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A4F01C5-74DB-E14E-A7C7-A989D0A8F80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042" b="22919"/>
          <a:stretch/>
        </p:blipFill>
        <p:spPr>
          <a:xfrm>
            <a:off x="77331" y="2160257"/>
            <a:ext cx="4235764" cy="2852560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xmlns="" id="{F9AD5212-155A-584B-82F3-897E0C33BA89}"/>
              </a:ext>
            </a:extLst>
          </p:cNvPr>
          <p:cNvSpPr/>
          <p:nvPr/>
        </p:nvSpPr>
        <p:spPr>
          <a:xfrm>
            <a:off x="1321149" y="2789292"/>
            <a:ext cx="640080" cy="1697952"/>
          </a:xfrm>
          <a:custGeom>
            <a:avLst/>
            <a:gdLst>
              <a:gd name="connsiteX0" fmla="*/ 0 w 1070517"/>
              <a:gd name="connsiteY0" fmla="*/ 2743200 h 2787805"/>
              <a:gd name="connsiteX1" fmla="*/ 66907 w 1070517"/>
              <a:gd name="connsiteY1" fmla="*/ 2520176 h 2787805"/>
              <a:gd name="connsiteX2" fmla="*/ 100361 w 1070517"/>
              <a:gd name="connsiteY2" fmla="*/ 1538869 h 2787805"/>
              <a:gd name="connsiteX3" fmla="*/ 167268 w 1070517"/>
              <a:gd name="connsiteY3" fmla="*/ 557561 h 2787805"/>
              <a:gd name="connsiteX4" fmla="*/ 167268 w 1070517"/>
              <a:gd name="connsiteY4" fmla="*/ 156117 h 2787805"/>
              <a:gd name="connsiteX5" fmla="*/ 211873 w 1070517"/>
              <a:gd name="connsiteY5" fmla="*/ 44605 h 2787805"/>
              <a:gd name="connsiteX6" fmla="*/ 234176 w 1070517"/>
              <a:gd name="connsiteY6" fmla="*/ 0 h 2787805"/>
              <a:gd name="connsiteX7" fmla="*/ 345688 w 1070517"/>
              <a:gd name="connsiteY7" fmla="*/ 189571 h 2787805"/>
              <a:gd name="connsiteX8" fmla="*/ 546410 w 1070517"/>
              <a:gd name="connsiteY8" fmla="*/ 434898 h 2787805"/>
              <a:gd name="connsiteX9" fmla="*/ 702527 w 1070517"/>
              <a:gd name="connsiteY9" fmla="*/ 602166 h 2787805"/>
              <a:gd name="connsiteX10" fmla="*/ 858644 w 1070517"/>
              <a:gd name="connsiteY10" fmla="*/ 702527 h 2787805"/>
              <a:gd name="connsiteX11" fmla="*/ 1025912 w 1070517"/>
              <a:gd name="connsiteY11" fmla="*/ 758283 h 2787805"/>
              <a:gd name="connsiteX12" fmla="*/ 1070517 w 1070517"/>
              <a:gd name="connsiteY12" fmla="*/ 769434 h 2787805"/>
              <a:gd name="connsiteX13" fmla="*/ 1048215 w 1070517"/>
              <a:gd name="connsiteY13" fmla="*/ 2787805 h 2787805"/>
              <a:gd name="connsiteX14" fmla="*/ 0 w 1070517"/>
              <a:gd name="connsiteY14" fmla="*/ 2743200 h 2787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070517" h="2787805">
                <a:moveTo>
                  <a:pt x="0" y="2743200"/>
                </a:moveTo>
                <a:lnTo>
                  <a:pt x="66907" y="2520176"/>
                </a:lnTo>
                <a:lnTo>
                  <a:pt x="100361" y="1538869"/>
                </a:lnTo>
                <a:lnTo>
                  <a:pt x="167268" y="557561"/>
                </a:lnTo>
                <a:lnTo>
                  <a:pt x="167268" y="156117"/>
                </a:lnTo>
                <a:lnTo>
                  <a:pt x="211873" y="44605"/>
                </a:lnTo>
                <a:lnTo>
                  <a:pt x="234176" y="0"/>
                </a:lnTo>
                <a:lnTo>
                  <a:pt x="345688" y="189571"/>
                </a:lnTo>
                <a:lnTo>
                  <a:pt x="546410" y="434898"/>
                </a:lnTo>
                <a:lnTo>
                  <a:pt x="702527" y="602166"/>
                </a:lnTo>
                <a:lnTo>
                  <a:pt x="858644" y="702527"/>
                </a:lnTo>
                <a:lnTo>
                  <a:pt x="1025912" y="758283"/>
                </a:lnTo>
                <a:lnTo>
                  <a:pt x="1070517" y="769434"/>
                </a:lnTo>
                <a:lnTo>
                  <a:pt x="1048215" y="2787805"/>
                </a:lnTo>
                <a:lnTo>
                  <a:pt x="0" y="2743200"/>
                </a:lnTo>
                <a:close/>
              </a:path>
            </a:pathLst>
          </a:custGeom>
          <a:solidFill>
            <a:schemeClr val="accent1">
              <a:alpha val="3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xmlns="" id="{B6E736C0-1EC5-EC48-B747-EC18082B2A98}"/>
              </a:ext>
            </a:extLst>
          </p:cNvPr>
          <p:cNvSpPr/>
          <p:nvPr/>
        </p:nvSpPr>
        <p:spPr>
          <a:xfrm>
            <a:off x="2177799" y="2452182"/>
            <a:ext cx="640080" cy="2017167"/>
          </a:xfrm>
          <a:custGeom>
            <a:avLst/>
            <a:gdLst>
              <a:gd name="connsiteX0" fmla="*/ 0 w 1271239"/>
              <a:gd name="connsiteY0" fmla="*/ 3289610 h 3311912"/>
              <a:gd name="connsiteX1" fmla="*/ 66907 w 1271239"/>
              <a:gd name="connsiteY1" fmla="*/ 2843561 h 3311912"/>
              <a:gd name="connsiteX2" fmla="*/ 133815 w 1271239"/>
              <a:gd name="connsiteY2" fmla="*/ 1583473 h 3311912"/>
              <a:gd name="connsiteX3" fmla="*/ 178420 w 1271239"/>
              <a:gd name="connsiteY3" fmla="*/ 479502 h 3311912"/>
              <a:gd name="connsiteX4" fmla="*/ 223024 w 1271239"/>
              <a:gd name="connsiteY4" fmla="*/ 122663 h 3311912"/>
              <a:gd name="connsiteX5" fmla="*/ 267629 w 1271239"/>
              <a:gd name="connsiteY5" fmla="*/ 33453 h 3311912"/>
              <a:gd name="connsiteX6" fmla="*/ 446049 w 1271239"/>
              <a:gd name="connsiteY6" fmla="*/ 0 h 3311912"/>
              <a:gd name="connsiteX7" fmla="*/ 735980 w 1271239"/>
              <a:gd name="connsiteY7" fmla="*/ 0 h 3311912"/>
              <a:gd name="connsiteX8" fmla="*/ 1182029 w 1271239"/>
              <a:gd name="connsiteY8" fmla="*/ 11151 h 3311912"/>
              <a:gd name="connsiteX9" fmla="*/ 1271239 w 1271239"/>
              <a:gd name="connsiteY9" fmla="*/ 11151 h 3311912"/>
              <a:gd name="connsiteX10" fmla="*/ 1260088 w 1271239"/>
              <a:gd name="connsiteY10" fmla="*/ 3311912 h 3311912"/>
              <a:gd name="connsiteX11" fmla="*/ 267629 w 1271239"/>
              <a:gd name="connsiteY11" fmla="*/ 3311912 h 3311912"/>
              <a:gd name="connsiteX12" fmla="*/ 0 w 1271239"/>
              <a:gd name="connsiteY12" fmla="*/ 3289610 h 331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271239" h="3311912">
                <a:moveTo>
                  <a:pt x="0" y="3289610"/>
                </a:moveTo>
                <a:lnTo>
                  <a:pt x="66907" y="2843561"/>
                </a:lnTo>
                <a:lnTo>
                  <a:pt x="133815" y="1583473"/>
                </a:lnTo>
                <a:lnTo>
                  <a:pt x="178420" y="479502"/>
                </a:lnTo>
                <a:lnTo>
                  <a:pt x="223024" y="122663"/>
                </a:lnTo>
                <a:lnTo>
                  <a:pt x="267629" y="33453"/>
                </a:lnTo>
                <a:lnTo>
                  <a:pt x="446049" y="0"/>
                </a:lnTo>
                <a:lnTo>
                  <a:pt x="735980" y="0"/>
                </a:lnTo>
                <a:lnTo>
                  <a:pt x="1182029" y="11151"/>
                </a:lnTo>
                <a:lnTo>
                  <a:pt x="1271239" y="11151"/>
                </a:lnTo>
                <a:lnTo>
                  <a:pt x="1260088" y="3311912"/>
                </a:lnTo>
                <a:lnTo>
                  <a:pt x="267629" y="3311912"/>
                </a:lnTo>
                <a:lnTo>
                  <a:pt x="0" y="3289610"/>
                </a:lnTo>
                <a:close/>
              </a:path>
            </a:pathLst>
          </a:custGeom>
          <a:solidFill>
            <a:schemeClr val="tx1">
              <a:alpha val="3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3" name="Title 11">
            <a:extLst>
              <a:ext uri="{FF2B5EF4-FFF2-40B4-BE49-F238E27FC236}">
                <a16:creationId xmlns:a16="http://schemas.microsoft.com/office/drawing/2014/main" xmlns="" id="{9E039199-6660-BF4F-9D5A-1D8971B79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5192" y="9347"/>
            <a:ext cx="6244605" cy="1082363"/>
          </a:xfrm>
        </p:spPr>
        <p:txBody>
          <a:bodyPr/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Current absorption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C9934179-788A-DF42-9683-005B1AC7281C}"/>
              </a:ext>
            </a:extLst>
          </p:cNvPr>
          <p:cNvSpPr txBox="1"/>
          <p:nvPr/>
        </p:nvSpPr>
        <p:spPr>
          <a:xfrm>
            <a:off x="1050354" y="5215547"/>
            <a:ext cx="239969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60 % absorption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C7F4DC2-A826-7047-B15A-DAA6CD47AEF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6288" b="23283"/>
          <a:stretch/>
        </p:blipFill>
        <p:spPr>
          <a:xfrm>
            <a:off x="4520460" y="2161351"/>
            <a:ext cx="4369383" cy="28514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131C283-9DCD-994F-97F1-FC524A546A72}"/>
              </a:ext>
            </a:extLst>
          </p:cNvPr>
          <p:cNvSpPr txBox="1"/>
          <p:nvPr/>
        </p:nvSpPr>
        <p:spPr>
          <a:xfrm>
            <a:off x="1287129" y="5839271"/>
            <a:ext cx="7300604" cy="7181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As-deposited Cr films lead to enhanced current absorption </a:t>
            </a:r>
            <a:endParaRPr kumimoji="0" lang="en-US" sz="2000" b="1" i="0" u="none" strike="noStrike" cap="none" spc="0" normalizeH="0" baseline="0" dirty="0" smtClean="0">
              <a:ln>
                <a:noFill/>
              </a:ln>
              <a:solidFill>
                <a:srgbClr val="FFFFFF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specular and diffuse </a:t>
            </a: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reflection is </a:t>
            </a:r>
            <a:r>
              <a:rPr kumimoji="0" lang="en-US" sz="20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quenched</a:t>
            </a:r>
            <a:endParaRPr kumimoji="0" lang="en-US" sz="20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xmlns="" id="{ACA98FE0-66DC-5D4E-81AD-783E41CD274B}"/>
              </a:ext>
            </a:extLst>
          </p:cNvPr>
          <p:cNvSpPr/>
          <p:nvPr/>
        </p:nvSpPr>
        <p:spPr>
          <a:xfrm>
            <a:off x="5745919" y="2368000"/>
            <a:ext cx="640080" cy="2079070"/>
          </a:xfrm>
          <a:custGeom>
            <a:avLst/>
            <a:gdLst>
              <a:gd name="connsiteX0" fmla="*/ 0 w 1204332"/>
              <a:gd name="connsiteY0" fmla="*/ 3334214 h 3356517"/>
              <a:gd name="connsiteX1" fmla="*/ 11151 w 1204332"/>
              <a:gd name="connsiteY1" fmla="*/ 3200400 h 3356517"/>
              <a:gd name="connsiteX2" fmla="*/ 66908 w 1204332"/>
              <a:gd name="connsiteY2" fmla="*/ 2966224 h 3356517"/>
              <a:gd name="connsiteX3" fmla="*/ 89210 w 1204332"/>
              <a:gd name="connsiteY3" fmla="*/ 2341756 h 3356517"/>
              <a:gd name="connsiteX4" fmla="*/ 122664 w 1204332"/>
              <a:gd name="connsiteY4" fmla="*/ 1405053 h 3356517"/>
              <a:gd name="connsiteX5" fmla="*/ 144966 w 1204332"/>
              <a:gd name="connsiteY5" fmla="*/ 724829 h 3356517"/>
              <a:gd name="connsiteX6" fmla="*/ 189571 w 1204332"/>
              <a:gd name="connsiteY6" fmla="*/ 133814 h 3356517"/>
              <a:gd name="connsiteX7" fmla="*/ 200722 w 1204332"/>
              <a:gd name="connsiteY7" fmla="*/ 33453 h 3356517"/>
              <a:gd name="connsiteX8" fmla="*/ 245327 w 1204332"/>
              <a:gd name="connsiteY8" fmla="*/ 0 h 3356517"/>
              <a:gd name="connsiteX9" fmla="*/ 323386 w 1204332"/>
              <a:gd name="connsiteY9" fmla="*/ 0 h 3356517"/>
              <a:gd name="connsiteX10" fmla="*/ 412595 w 1204332"/>
              <a:gd name="connsiteY10" fmla="*/ 44605 h 3356517"/>
              <a:gd name="connsiteX11" fmla="*/ 512956 w 1204332"/>
              <a:gd name="connsiteY11" fmla="*/ 111512 h 3356517"/>
              <a:gd name="connsiteX12" fmla="*/ 635620 w 1204332"/>
              <a:gd name="connsiteY12" fmla="*/ 178419 h 3356517"/>
              <a:gd name="connsiteX13" fmla="*/ 814039 w 1204332"/>
              <a:gd name="connsiteY13" fmla="*/ 289931 h 3356517"/>
              <a:gd name="connsiteX14" fmla="*/ 959005 w 1204332"/>
              <a:gd name="connsiteY14" fmla="*/ 367990 h 3356517"/>
              <a:gd name="connsiteX15" fmla="*/ 1126273 w 1204332"/>
              <a:gd name="connsiteY15" fmla="*/ 468351 h 3356517"/>
              <a:gd name="connsiteX16" fmla="*/ 1204332 w 1204332"/>
              <a:gd name="connsiteY16" fmla="*/ 501805 h 3356517"/>
              <a:gd name="connsiteX17" fmla="*/ 1148576 w 1204332"/>
              <a:gd name="connsiteY17" fmla="*/ 3356517 h 3356517"/>
              <a:gd name="connsiteX18" fmla="*/ 278781 w 1204332"/>
              <a:gd name="connsiteY18" fmla="*/ 3356517 h 3356517"/>
              <a:gd name="connsiteX19" fmla="*/ 0 w 1204332"/>
              <a:gd name="connsiteY19" fmla="*/ 3334214 h 3356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04332" h="3356517">
                <a:moveTo>
                  <a:pt x="0" y="3334214"/>
                </a:moveTo>
                <a:lnTo>
                  <a:pt x="11151" y="3200400"/>
                </a:lnTo>
                <a:lnTo>
                  <a:pt x="66908" y="2966224"/>
                </a:lnTo>
                <a:lnTo>
                  <a:pt x="89210" y="2341756"/>
                </a:lnTo>
                <a:lnTo>
                  <a:pt x="122664" y="1405053"/>
                </a:lnTo>
                <a:lnTo>
                  <a:pt x="144966" y="724829"/>
                </a:lnTo>
                <a:lnTo>
                  <a:pt x="189571" y="133814"/>
                </a:lnTo>
                <a:lnTo>
                  <a:pt x="200722" y="33453"/>
                </a:lnTo>
                <a:lnTo>
                  <a:pt x="245327" y="0"/>
                </a:lnTo>
                <a:lnTo>
                  <a:pt x="323386" y="0"/>
                </a:lnTo>
                <a:lnTo>
                  <a:pt x="412595" y="44605"/>
                </a:lnTo>
                <a:lnTo>
                  <a:pt x="512956" y="111512"/>
                </a:lnTo>
                <a:lnTo>
                  <a:pt x="635620" y="178419"/>
                </a:lnTo>
                <a:lnTo>
                  <a:pt x="814039" y="289931"/>
                </a:lnTo>
                <a:lnTo>
                  <a:pt x="959005" y="367990"/>
                </a:lnTo>
                <a:lnTo>
                  <a:pt x="1126273" y="468351"/>
                </a:lnTo>
                <a:lnTo>
                  <a:pt x="1204332" y="501805"/>
                </a:lnTo>
                <a:lnTo>
                  <a:pt x="1148576" y="3356517"/>
                </a:lnTo>
                <a:lnTo>
                  <a:pt x="278781" y="3356517"/>
                </a:lnTo>
                <a:lnTo>
                  <a:pt x="0" y="3334214"/>
                </a:lnTo>
                <a:close/>
              </a:path>
            </a:pathLst>
          </a:custGeom>
          <a:solidFill>
            <a:schemeClr val="accent1">
              <a:alpha val="3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xmlns="" id="{47A046F2-3C90-9C47-ABF0-2120B7911C21}"/>
              </a:ext>
            </a:extLst>
          </p:cNvPr>
          <p:cNvSpPr>
            <a:spLocks/>
          </p:cNvSpPr>
          <p:nvPr/>
        </p:nvSpPr>
        <p:spPr>
          <a:xfrm>
            <a:off x="6663027" y="2334580"/>
            <a:ext cx="634347" cy="2134769"/>
          </a:xfrm>
          <a:custGeom>
            <a:avLst/>
            <a:gdLst>
              <a:gd name="connsiteX0" fmla="*/ 0 w 1137424"/>
              <a:gd name="connsiteY0" fmla="*/ 3412273 h 3434576"/>
              <a:gd name="connsiteX1" fmla="*/ 44605 w 1137424"/>
              <a:gd name="connsiteY1" fmla="*/ 3155795 h 3434576"/>
              <a:gd name="connsiteX2" fmla="*/ 111512 w 1137424"/>
              <a:gd name="connsiteY2" fmla="*/ 1639230 h 3434576"/>
              <a:gd name="connsiteX3" fmla="*/ 178419 w 1137424"/>
              <a:gd name="connsiteY3" fmla="*/ 278781 h 3434576"/>
              <a:gd name="connsiteX4" fmla="*/ 211873 w 1137424"/>
              <a:gd name="connsiteY4" fmla="*/ 55756 h 3434576"/>
              <a:gd name="connsiteX5" fmla="*/ 490653 w 1137424"/>
              <a:gd name="connsiteY5" fmla="*/ 0 h 3434576"/>
              <a:gd name="connsiteX6" fmla="*/ 836341 w 1137424"/>
              <a:gd name="connsiteY6" fmla="*/ 0 h 3434576"/>
              <a:gd name="connsiteX7" fmla="*/ 1137424 w 1137424"/>
              <a:gd name="connsiteY7" fmla="*/ 0 h 3434576"/>
              <a:gd name="connsiteX8" fmla="*/ 1081668 w 1137424"/>
              <a:gd name="connsiteY8" fmla="*/ 3434576 h 3434576"/>
              <a:gd name="connsiteX9" fmla="*/ 122663 w 1137424"/>
              <a:gd name="connsiteY9" fmla="*/ 3423425 h 3434576"/>
              <a:gd name="connsiteX10" fmla="*/ 0 w 1137424"/>
              <a:gd name="connsiteY10" fmla="*/ 3412273 h 3434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37424" h="3434576">
                <a:moveTo>
                  <a:pt x="0" y="3412273"/>
                </a:moveTo>
                <a:lnTo>
                  <a:pt x="44605" y="3155795"/>
                </a:lnTo>
                <a:lnTo>
                  <a:pt x="111512" y="1639230"/>
                </a:lnTo>
                <a:lnTo>
                  <a:pt x="178419" y="278781"/>
                </a:lnTo>
                <a:lnTo>
                  <a:pt x="211873" y="55756"/>
                </a:lnTo>
                <a:lnTo>
                  <a:pt x="490653" y="0"/>
                </a:lnTo>
                <a:lnTo>
                  <a:pt x="836341" y="0"/>
                </a:lnTo>
                <a:lnTo>
                  <a:pt x="1137424" y="0"/>
                </a:lnTo>
                <a:lnTo>
                  <a:pt x="1081668" y="3434576"/>
                </a:lnTo>
                <a:lnTo>
                  <a:pt x="122663" y="3423425"/>
                </a:lnTo>
                <a:lnTo>
                  <a:pt x="0" y="3412273"/>
                </a:lnTo>
                <a:close/>
              </a:path>
            </a:pathLst>
          </a:custGeom>
          <a:solidFill>
            <a:schemeClr val="tx1">
              <a:alpha val="38000"/>
            </a:scheme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490E1D7-43B7-DF4B-97F6-1B40C96F9C14}"/>
              </a:ext>
            </a:extLst>
          </p:cNvPr>
          <p:cNvSpPr txBox="1"/>
          <p:nvPr/>
        </p:nvSpPr>
        <p:spPr>
          <a:xfrm>
            <a:off x="5544550" y="5217256"/>
            <a:ext cx="2399695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78 % absorption</a:t>
            </a:r>
          </a:p>
        </p:txBody>
      </p:sp>
    </p:spTree>
    <p:extLst>
      <p:ext uri="{BB962C8B-B14F-4D97-AF65-F5344CB8AC3E}">
        <p14:creationId xmlns:p14="http://schemas.microsoft.com/office/powerpoint/2010/main" val="326897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7599" y="2678988"/>
            <a:ext cx="8229600" cy="3457808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="" xmlns:a16="http://schemas.microsoft.com/office/drawing/2014/main" id="{B9939FA9-57E6-6D45-B3CB-AF6B8FB189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08285"/>
              </p:ext>
            </p:extLst>
          </p:nvPr>
        </p:nvGraphicFramePr>
        <p:xfrm>
          <a:off x="507599" y="2678988"/>
          <a:ext cx="8256939" cy="345780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74080">
                  <a:extLst>
                    <a:ext uri="{9D8B030D-6E8A-4147-A177-3AD203B41FA5}">
                      <a16:colId xmlns="" xmlns:a16="http://schemas.microsoft.com/office/drawing/2014/main" val="3097932764"/>
                    </a:ext>
                  </a:extLst>
                </a:gridCol>
                <a:gridCol w="1811255">
                  <a:extLst>
                    <a:ext uri="{9D8B030D-6E8A-4147-A177-3AD203B41FA5}">
                      <a16:colId xmlns="" xmlns:a16="http://schemas.microsoft.com/office/drawing/2014/main" val="3183383221"/>
                    </a:ext>
                  </a:extLst>
                </a:gridCol>
                <a:gridCol w="2064598">
                  <a:extLst>
                    <a:ext uri="{9D8B030D-6E8A-4147-A177-3AD203B41FA5}">
                      <a16:colId xmlns="" xmlns:a16="http://schemas.microsoft.com/office/drawing/2014/main" val="1923056581"/>
                    </a:ext>
                  </a:extLst>
                </a:gridCol>
                <a:gridCol w="2207006">
                  <a:extLst>
                    <a:ext uri="{9D8B030D-6E8A-4147-A177-3AD203B41FA5}">
                      <a16:colId xmlns="" xmlns:a16="http://schemas.microsoft.com/office/drawing/2014/main" val="3088059861"/>
                    </a:ext>
                  </a:extLst>
                </a:gridCol>
              </a:tblGrid>
              <a:tr h="1327149">
                <a:tc>
                  <a:txBody>
                    <a:bodyPr/>
                    <a:lstStyle/>
                    <a:p>
                      <a:endParaRPr lang="en-US" sz="2700" dirty="0"/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/>
                        <a:t>Crystalline Cr [110]</a:t>
                      </a:r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Nanograined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/>
                        <a:t>Cr/W</a:t>
                      </a:r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dirty="0" err="1" smtClean="0"/>
                        <a:t>Nanograined</a:t>
                      </a:r>
                      <a:r>
                        <a:rPr lang="en-US" sz="1900" dirty="0" smtClean="0"/>
                        <a:t> </a:t>
                      </a:r>
                      <a:r>
                        <a:rPr lang="en-US" sz="1900" dirty="0"/>
                        <a:t>Mo/</a:t>
                      </a:r>
                      <a:r>
                        <a:rPr lang="en-US" sz="1900" dirty="0" smtClean="0"/>
                        <a:t>Si</a:t>
                      </a:r>
                      <a:endParaRPr lang="en-US" sz="1900" dirty="0"/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91427034"/>
                  </a:ext>
                </a:extLst>
              </a:tr>
              <a:tr h="911459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</a:t>
                      </a:r>
                      <a:r>
                        <a:rPr lang="en-US" sz="2400" baseline="-25000" dirty="0" err="1" smtClean="0"/>
                        <a:t>Absorbed</a:t>
                      </a:r>
                      <a:r>
                        <a:rPr lang="en-US" sz="2400" baseline="-25000" dirty="0" smtClean="0"/>
                        <a:t> </a:t>
                      </a:r>
                      <a:r>
                        <a:rPr lang="en-US" sz="2400" baseline="0" dirty="0" smtClean="0"/>
                        <a:t>% </a:t>
                      </a:r>
                      <a:r>
                        <a:rPr lang="en-US" sz="2400" baseline="30000" dirty="0" smtClean="0"/>
                        <a:t>a</a:t>
                      </a:r>
                      <a:endParaRPr lang="en-US" sz="2400" baseline="30000" dirty="0"/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78</a:t>
                      </a:r>
                      <a:endParaRPr lang="en-US" sz="2400" baseline="30000" dirty="0"/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80 </a:t>
                      </a:r>
                      <a:endParaRPr lang="en-US" sz="2400" dirty="0"/>
                    </a:p>
                  </a:txBody>
                  <a:tcPr marT="60960" marB="60960" anchor="ctr"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94711013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r>
                        <a:rPr lang="el-GR" sz="2400" dirty="0" smtClean="0"/>
                        <a:t>Φ</a:t>
                      </a:r>
                      <a:r>
                        <a:rPr lang="en-US" sz="2400" baseline="-25000" dirty="0" err="1" smtClean="0"/>
                        <a:t>cesiated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err="1" smtClean="0"/>
                        <a:t>eV</a:t>
                      </a:r>
                      <a:endParaRPr lang="en-US" sz="2400" dirty="0"/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2.0</a:t>
                      </a:r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1.8</a:t>
                      </a:r>
                    </a:p>
                  </a:txBody>
                  <a:tcPr marT="60960" marB="60960" anchor="ctr">
                    <a:solidFill>
                      <a:schemeClr val="tx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1.7</a:t>
                      </a:r>
                    </a:p>
                  </a:txBody>
                  <a:tcPr marT="60960" marB="60960" anchor="ctr">
                    <a:solidFill>
                      <a:schemeClr val="accent3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71896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E09975A-53EB-EF47-B804-657AC984056C}"/>
              </a:ext>
            </a:extLst>
          </p:cNvPr>
          <p:cNvSpPr txBox="1"/>
          <p:nvPr/>
        </p:nvSpPr>
        <p:spPr>
          <a:xfrm>
            <a:off x="178007" y="6279123"/>
            <a:ext cx="868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>
                <a:solidFill>
                  <a:schemeClr val="bg1"/>
                </a:solidFill>
              </a:rPr>
              <a:t>a </a:t>
            </a:r>
            <a:r>
              <a:rPr lang="en-US" dirty="0">
                <a:solidFill>
                  <a:schemeClr val="bg1"/>
                </a:solidFill>
              </a:rPr>
              <a:t>Integrated current absorption from 0-2 </a:t>
            </a:r>
            <a:r>
              <a:rPr lang="en-US" dirty="0" err="1">
                <a:solidFill>
                  <a:schemeClr val="bg1"/>
                </a:solidFill>
              </a:rPr>
              <a:t>eV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Using LEEM for </a:t>
            </a:r>
            <a:r>
              <a:rPr lang="en-US" dirty="0" err="1" smtClean="0">
                <a:solidFill>
                  <a:schemeClr val="bg1"/>
                </a:solidFill>
              </a:rPr>
              <a:t>thermionics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anodes development: </a:t>
            </a:r>
            <a:br>
              <a:rPr lang="en-US" dirty="0" smtClean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4294967295"/>
          </p:nvPr>
        </p:nvSpPr>
        <p:spPr>
          <a:xfrm>
            <a:off x="607868" y="1399033"/>
            <a:ext cx="8229600" cy="3963028"/>
          </a:xfrm>
          <a:prstGeom prst="rect">
            <a:avLst/>
          </a:prstGeo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Identify low-</a:t>
            </a:r>
            <a:r>
              <a:rPr lang="en-US" dirty="0" err="1" smtClean="0">
                <a:solidFill>
                  <a:srgbClr val="FFFFFF"/>
                </a:solidFill>
              </a:rPr>
              <a:t>workfunction</a:t>
            </a:r>
            <a:r>
              <a:rPr lang="en-US" dirty="0" smtClean="0">
                <a:solidFill>
                  <a:srgbClr val="FFFFFF"/>
                </a:solidFill>
              </a:rPr>
              <a:t> systems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Identify low-reflectivity systems</a:t>
            </a:r>
            <a:endParaRPr 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1472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159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Using LEEM for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a</a:t>
            </a:r>
            <a:r>
              <a:rPr lang="en-US" dirty="0" smtClean="0">
                <a:solidFill>
                  <a:schemeClr val="bg1"/>
                </a:solidFill>
              </a:rPr>
              <a:t>nodes</a:t>
            </a:r>
            <a:r>
              <a:rPr lang="en-US" dirty="0" smtClean="0">
                <a:solidFill>
                  <a:schemeClr val="bg1"/>
                </a:solidFill>
              </a:rPr>
              <a:t> &amp; </a:t>
            </a:r>
            <a:r>
              <a:rPr lang="en-US" dirty="0" smtClean="0">
                <a:solidFill>
                  <a:schemeClr val="bg1"/>
                </a:solidFill>
              </a:rPr>
              <a:t>cathodes discovery: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607868" y="1807989"/>
            <a:ext cx="8443306" cy="396302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Quantitative characterization of low-</a:t>
            </a:r>
            <a:r>
              <a:rPr lang="en-US" dirty="0" err="1" smtClean="0">
                <a:solidFill>
                  <a:srgbClr val="FFFFFF"/>
                </a:solidFill>
              </a:rPr>
              <a:t>workfunction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</a:t>
            </a:r>
            <a:r>
              <a:rPr lang="en-US" dirty="0" smtClean="0">
                <a:solidFill>
                  <a:srgbClr val="FFFFFF"/>
                </a:solidFill>
              </a:rPr>
              <a:t>nd/or low-reflectivity systems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In-situ thermionic emission imaging</a:t>
            </a:r>
          </a:p>
          <a:p>
            <a:r>
              <a:rPr lang="en-US" dirty="0">
                <a:solidFill>
                  <a:srgbClr val="FFFFFF"/>
                </a:solidFill>
              </a:rPr>
              <a:t>Photoemission electron microscopy (just add light</a:t>
            </a:r>
            <a:r>
              <a:rPr lang="en-US" dirty="0" smtClean="0">
                <a:solidFill>
                  <a:srgbClr val="FFFFFF"/>
                </a:solidFill>
              </a:rPr>
              <a:t>)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err="1" smtClean="0">
                <a:solidFill>
                  <a:srgbClr val="FFFFFF"/>
                </a:solidFill>
              </a:rPr>
              <a:t>Workfunction</a:t>
            </a:r>
            <a:r>
              <a:rPr lang="en-US" dirty="0" smtClean="0">
                <a:solidFill>
                  <a:srgbClr val="FFFFFF"/>
                </a:solidFill>
              </a:rPr>
              <a:t> mapping at high resolution </a:t>
            </a:r>
            <a:endParaRPr lang="en-US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In-situ MBE sample growth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In-situ </a:t>
            </a:r>
            <a:r>
              <a:rPr lang="en-US" dirty="0" err="1" smtClean="0">
                <a:solidFill>
                  <a:srgbClr val="FFFFFF"/>
                </a:solidFill>
              </a:rPr>
              <a:t>cesiation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</a:rPr>
              <a:t>In-situ negative electron affinity preparation</a:t>
            </a:r>
          </a:p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483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 bwMode="auto">
          <a:xfrm>
            <a:off x="1286374" y="576855"/>
            <a:ext cx="4310039" cy="5802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6037" rIns="0" bIns="46037" numCol="1" anchor="ctr" anchorCtr="0" compatLnSpc="1">
            <a:prstTxWarp prst="textNoShape">
              <a:avLst/>
            </a:prstTxWarp>
          </a:bodyPr>
          <a:lstStyle>
            <a:lvl1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6pPr>
            <a:lvl7pPr marL="9144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7pPr>
            <a:lvl8pPr marL="13716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8pPr>
            <a:lvl9pPr marL="18288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9pPr>
          </a:lstStyle>
          <a:p>
            <a:pPr algn="l"/>
            <a:endParaRPr lang="en-US" sz="32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endParaRPr lang="en-US" sz="2400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Tyson Back</a:t>
            </a:r>
          </a:p>
          <a:p>
            <a:pPr algn="l"/>
            <a:r>
              <a:rPr lang="en-US" sz="24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Steven B. </a:t>
            </a:r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Fairchild </a:t>
            </a: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John </a:t>
            </a:r>
            <a:r>
              <a:rPr lang="en-US" sz="2400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J. </a:t>
            </a:r>
            <a:r>
              <a:rPr lang="en-US" sz="2400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Boeckl</a:t>
            </a:r>
            <a:endParaRPr lang="en-US" sz="2400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Marc </a:t>
            </a:r>
            <a:r>
              <a:rPr lang="en-US" sz="2400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Cahay</a:t>
            </a:r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Ali </a:t>
            </a:r>
            <a:r>
              <a:rPr lang="en-US" sz="2400" dirty="0" err="1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Sayir</a:t>
            </a:r>
            <a:endParaRPr lang="en-US" sz="24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endParaRPr lang="en-US" sz="2400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Jared </a:t>
            </a:r>
            <a:r>
              <a:rPr lang="en-US" sz="2400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Schwede</a:t>
            </a:r>
            <a:endParaRPr lang="en-US" sz="2400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Lucas </a:t>
            </a:r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Hess</a:t>
            </a: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Frank </a:t>
            </a:r>
            <a:r>
              <a:rPr lang="en-US" sz="2400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Ogletree</a:t>
            </a:r>
            <a:endParaRPr lang="en-US" sz="2400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endParaRPr lang="en-US" sz="24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Gong Chen</a:t>
            </a: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Andre </a:t>
            </a:r>
            <a:r>
              <a:rPr lang="en-US" sz="2400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Cauduro</a:t>
            </a:r>
            <a:endParaRPr lang="en-US" sz="2400" dirty="0" smtClean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Roberto Lo Conte</a:t>
            </a: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McCallum Robertson</a:t>
            </a:r>
          </a:p>
          <a:p>
            <a:pPr algn="l"/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Floor </a:t>
            </a:r>
            <a:r>
              <a:rPr lang="en-US" sz="2400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Derkink</a:t>
            </a:r>
            <a:r>
              <a:rPr lang="en-US" sz="24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</a:t>
            </a:r>
            <a:endParaRPr lang="en-US" sz="24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36603" y="253996"/>
            <a:ext cx="30378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Thanks!</a:t>
            </a:r>
          </a:p>
        </p:txBody>
      </p:sp>
      <p:pic>
        <p:nvPicPr>
          <p:cNvPr id="3" name="Picture 2" descr="AFOSR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1132" y="2658177"/>
            <a:ext cx="3256443" cy="133597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2595" y="4122491"/>
            <a:ext cx="3254980" cy="58044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Rectangle 11"/>
          <p:cNvSpPr/>
          <p:nvPr/>
        </p:nvSpPr>
        <p:spPr>
          <a:xfrm>
            <a:off x="5461132" y="6001947"/>
            <a:ext cx="3256443" cy="57563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asted-imag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61820" y="6067174"/>
            <a:ext cx="3066640" cy="513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2594" y="4834996"/>
            <a:ext cx="3254981" cy="102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156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>
            <a:spLocks noGrp="1"/>
          </p:cNvSpPr>
          <p:nvPr>
            <p:ph type="title"/>
          </p:nvPr>
        </p:nvSpPr>
        <p:spPr>
          <a:xfrm>
            <a:off x="79" y="1676466"/>
            <a:ext cx="9143921" cy="781284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algn="ctr" defTabSz="572194">
              <a:defRPr sz="1800" b="0"/>
            </a:pPr>
            <a:r>
              <a:rPr lang="en-US" sz="2800" b="1" dirty="0" smtClean="0">
                <a:solidFill>
                  <a:srgbClr val="041C2C"/>
                </a:solidFill>
                <a:latin typeface="Arial" charset="0"/>
                <a:ea typeface="Arial" charset="0"/>
                <a:cs typeface="Arial" charset="0"/>
              </a:rPr>
              <a:t>Research Made Possible By the </a:t>
            </a:r>
            <a:r>
              <a:rPr sz="2800" b="1" dirty="0" smtClean="0">
                <a:solidFill>
                  <a:srgbClr val="041C2C"/>
                </a:solidFill>
                <a:latin typeface="Arial" charset="0"/>
                <a:ea typeface="Arial" charset="0"/>
                <a:cs typeface="Arial" charset="0"/>
              </a:rPr>
              <a:t>Molecula</a:t>
            </a:r>
            <a:r>
              <a:rPr lang="en-US" sz="2800" b="1">
                <a:solidFill>
                  <a:srgbClr val="041C2C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sz="2800" b="1" smtClean="0">
                <a:solidFill>
                  <a:srgbClr val="041C2C"/>
                </a:solidFill>
                <a:latin typeface="Arial" charset="0"/>
                <a:ea typeface="Arial" charset="0"/>
                <a:cs typeface="Arial" charset="0"/>
              </a:rPr>
              <a:t> Foundry</a:t>
            </a:r>
            <a:endParaRPr sz="1800" b="1" dirty="0">
              <a:solidFill>
                <a:srgbClr val="041C2C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6" name="foundry-bay-view-lower-res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" y="121"/>
            <a:ext cx="9143921" cy="1667905"/>
          </a:xfrm>
          <a:prstGeom prst="rect">
            <a:avLst/>
          </a:prstGeom>
          <a:ln w="12700">
            <a:miter lim="400000"/>
          </a:ln>
        </p:spPr>
      </p:pic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293095" y="2681279"/>
            <a:ext cx="8585285" cy="2529496"/>
          </a:xfrm>
        </p:spPr>
        <p:txBody>
          <a:bodyPr>
            <a:noAutofit/>
          </a:bodyPr>
          <a:lstStyle/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A knowledge-based user facility for nanoscale science at Lawrence Berkeley National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Laboratory</a:t>
            </a: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Provides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free access to multidisciplinary expertise and instrumentation</a:t>
            </a:r>
          </a:p>
          <a:p>
            <a:pPr defTabSz="914400">
              <a:lnSpc>
                <a:spcPct val="100000"/>
              </a:lnSpc>
              <a:spcBef>
                <a:spcPts val="0"/>
              </a:spcBef>
              <a:defRPr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indent="0" defTabSz="91440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0610" y="6131321"/>
            <a:ext cx="2732595" cy="4579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795" y="5471510"/>
            <a:ext cx="2984248" cy="1492125"/>
          </a:xfrm>
          <a:prstGeom prst="rect">
            <a:avLst/>
          </a:prstGeom>
        </p:spPr>
      </p:pic>
      <p:pic>
        <p:nvPicPr>
          <p:cNvPr id="21" name="pasted-image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1158" y="5984214"/>
            <a:ext cx="921762" cy="70098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293094" y="4735002"/>
            <a:ext cx="8487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b="1" dirty="0">
                <a:latin typeface="Arial" charset="0"/>
                <a:ea typeface="Arial" charset="0"/>
                <a:cs typeface="Arial" charset="0"/>
              </a:rPr>
              <a:t>Proposal calls in </a:t>
            </a:r>
            <a:r>
              <a:rPr lang="en-US" b="1" dirty="0" smtClean="0">
                <a:latin typeface="Arial" charset="0"/>
                <a:ea typeface="Arial" charset="0"/>
                <a:cs typeface="Arial" charset="0"/>
              </a:rPr>
              <a:t>March and </a:t>
            </a:r>
            <a:r>
              <a:rPr lang="en-US" b="1" dirty="0">
                <a:latin typeface="Arial" charset="0"/>
                <a:ea typeface="Arial" charset="0"/>
                <a:cs typeface="Arial" charset="0"/>
              </a:rPr>
              <a:t>September</a:t>
            </a:r>
          </a:p>
          <a:p>
            <a:pPr algn="ctr">
              <a:defRPr/>
            </a:pPr>
            <a:r>
              <a:rPr lang="en-US" b="1" dirty="0" err="1" smtClean="0">
                <a:latin typeface="Arial" charset="0"/>
                <a:ea typeface="Arial" charset="0"/>
                <a:cs typeface="Arial" charset="0"/>
              </a:rPr>
              <a:t>foundry.lbl.gov</a:t>
            </a:r>
            <a:endParaRPr lang="en-US" b="1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5376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80"/>
          <p:cNvSpPr txBox="1">
            <a:spLocks noChangeArrowheads="1"/>
          </p:cNvSpPr>
          <p:nvPr/>
        </p:nvSpPr>
        <p:spPr bwMode="auto">
          <a:xfrm>
            <a:off x="0" y="46365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FF"/>
                </a:solidFill>
              </a:rPr>
              <a:t>Electrically driven </a:t>
            </a:r>
            <a:r>
              <a:rPr lang="en-US" altLang="zh-CN" sz="3600" dirty="0">
                <a:solidFill>
                  <a:srgbClr val="FFFFFF"/>
                </a:solidFill>
              </a:rPr>
              <a:t>d</a:t>
            </a:r>
            <a:r>
              <a:rPr lang="en-US" altLang="zh-CN" sz="3600" dirty="0" smtClean="0">
                <a:solidFill>
                  <a:srgbClr val="FFFFFF"/>
                </a:solidFill>
              </a:rPr>
              <a:t>omain-wall motion</a:t>
            </a:r>
            <a:endParaRPr lang="en-US" altLang="zh-CN" sz="3600" dirty="0">
              <a:solidFill>
                <a:srgbClr val="FFFFFF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0588" y="1433736"/>
            <a:ext cx="7362825" cy="266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212057" y="4302607"/>
            <a:ext cx="33124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rgbClr val="FFFFFF"/>
                </a:solidFill>
              </a:rPr>
              <a:t>Pt</a:t>
            </a:r>
            <a:r>
              <a:rPr lang="en-US" sz="2800" dirty="0" smtClean="0">
                <a:solidFill>
                  <a:srgbClr val="FFFFFF"/>
                </a:solidFill>
              </a:rPr>
              <a:t>/Co/Ni/Co/</a:t>
            </a:r>
            <a:r>
              <a:rPr lang="en-US" sz="2800" dirty="0" err="1" smtClean="0">
                <a:solidFill>
                  <a:srgbClr val="FFFFFF"/>
                </a:solidFill>
              </a:rPr>
              <a:t>Pt</a:t>
            </a:r>
            <a:r>
              <a:rPr lang="en-US" sz="2800" dirty="0" smtClean="0">
                <a:solidFill>
                  <a:srgbClr val="FFFFFF"/>
                </a:solidFill>
              </a:rPr>
              <a:t>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51480" y="4302607"/>
            <a:ext cx="33124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 smtClean="0">
                <a:solidFill>
                  <a:srgbClr val="FFFFFF"/>
                </a:solidFill>
              </a:rPr>
              <a:t>CoFe</a:t>
            </a:r>
            <a:r>
              <a:rPr lang="en-US" sz="2800" dirty="0" smtClean="0">
                <a:solidFill>
                  <a:srgbClr val="FFFFFF"/>
                </a:solidFill>
              </a:rPr>
              <a:t>/</a:t>
            </a:r>
            <a:r>
              <a:rPr lang="en-US" sz="2800" dirty="0" err="1" smtClean="0">
                <a:solidFill>
                  <a:srgbClr val="FFFFFF"/>
                </a:solidFill>
              </a:rPr>
              <a:t>Pt</a:t>
            </a:r>
            <a:r>
              <a:rPr lang="en-US" sz="2800" dirty="0" smtClean="0">
                <a:solidFill>
                  <a:srgbClr val="FFFFFF"/>
                </a:solidFill>
              </a:rPr>
              <a:t> or Ta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8600" y="4725144"/>
            <a:ext cx="41234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K.-S. </a:t>
            </a:r>
            <a:r>
              <a:rPr lang="en-US" dirty="0" err="1">
                <a:solidFill>
                  <a:srgbClr val="FFFFFF"/>
                </a:solidFill>
              </a:rPr>
              <a:t>Ryu</a:t>
            </a:r>
            <a:r>
              <a:rPr lang="en-US" dirty="0" smtClean="0">
                <a:solidFill>
                  <a:srgbClr val="FFFFFF"/>
                </a:solidFill>
              </a:rPr>
              <a:t>, </a:t>
            </a:r>
            <a:r>
              <a:rPr lang="en-US" i="1" dirty="0">
                <a:solidFill>
                  <a:srgbClr val="FFFFFF"/>
                </a:solidFill>
              </a:rPr>
              <a:t>Nature Nanotech. </a:t>
            </a:r>
            <a:r>
              <a:rPr lang="en-US" b="1" dirty="0">
                <a:solidFill>
                  <a:srgbClr val="FFFFFF"/>
                </a:solidFill>
              </a:rPr>
              <a:t>8, </a:t>
            </a:r>
            <a:r>
              <a:rPr lang="en-US" dirty="0" smtClean="0">
                <a:solidFill>
                  <a:srgbClr val="FFFFFF"/>
                </a:solidFill>
              </a:rPr>
              <a:t>527 </a:t>
            </a:r>
            <a:r>
              <a:rPr lang="en-US" dirty="0">
                <a:solidFill>
                  <a:srgbClr val="FFFFFF"/>
                </a:solidFill>
              </a:rPr>
              <a:t>(2013) </a:t>
            </a:r>
          </a:p>
        </p:txBody>
      </p:sp>
      <p:sp>
        <p:nvSpPr>
          <p:cNvPr id="3" name="Rectangle 2"/>
          <p:cNvSpPr/>
          <p:nvPr/>
        </p:nvSpPr>
        <p:spPr>
          <a:xfrm>
            <a:off x="5181600" y="4724147"/>
            <a:ext cx="396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FFFFFF"/>
                </a:solidFill>
              </a:rPr>
              <a:t>S</a:t>
            </a:r>
            <a:r>
              <a:rPr lang="de-DE" dirty="0" smtClean="0">
                <a:solidFill>
                  <a:srgbClr val="FFFFFF"/>
                </a:solidFill>
              </a:rPr>
              <a:t>. Emori, </a:t>
            </a:r>
            <a:r>
              <a:rPr lang="de-DE" i="1" dirty="0" smtClean="0">
                <a:solidFill>
                  <a:srgbClr val="FFFFFF"/>
                </a:solidFill>
              </a:rPr>
              <a:t>Nature </a:t>
            </a:r>
            <a:r>
              <a:rPr lang="de-DE" i="1" dirty="0">
                <a:solidFill>
                  <a:srgbClr val="FFFFFF"/>
                </a:solidFill>
              </a:rPr>
              <a:t>Mater. </a:t>
            </a:r>
            <a:r>
              <a:rPr lang="de-DE" b="1" dirty="0">
                <a:solidFill>
                  <a:srgbClr val="FFFFFF"/>
                </a:solidFill>
              </a:rPr>
              <a:t>12, </a:t>
            </a:r>
            <a:r>
              <a:rPr lang="de-DE" dirty="0" smtClean="0">
                <a:solidFill>
                  <a:srgbClr val="FFFFFF"/>
                </a:solidFill>
              </a:rPr>
              <a:t>611 </a:t>
            </a:r>
            <a:r>
              <a:rPr lang="de-DE" dirty="0">
                <a:solidFill>
                  <a:srgbClr val="FFFFFF"/>
                </a:solidFill>
              </a:rPr>
              <a:t>(2013</a:t>
            </a:r>
            <a:r>
              <a:rPr lang="de-DE" dirty="0" smtClean="0">
                <a:solidFill>
                  <a:srgbClr val="FFFFFF"/>
                </a:solidFill>
              </a:rPr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4383090" y="36359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/>
              <a:t>Brataas</a:t>
            </a:r>
            <a:r>
              <a:rPr lang="en-US" dirty="0"/>
              <a:t> </a:t>
            </a:r>
            <a:r>
              <a:rPr lang="en-US" i="1" dirty="0"/>
              <a:t>Nat. Nanotech.</a:t>
            </a:r>
            <a:r>
              <a:rPr lang="en-US" dirty="0"/>
              <a:t> </a:t>
            </a:r>
            <a:r>
              <a:rPr lang="en-US" b="1" dirty="0"/>
              <a:t>8</a:t>
            </a:r>
            <a:r>
              <a:rPr lang="en-US" dirty="0"/>
              <a:t>, </a:t>
            </a:r>
            <a:r>
              <a:rPr lang="en-US" dirty="0" smtClean="0"/>
              <a:t>485 </a:t>
            </a:r>
            <a:r>
              <a:rPr lang="en-US" dirty="0"/>
              <a:t>(2013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8617" y="1325632"/>
            <a:ext cx="7362825" cy="635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5264040"/>
            <a:ext cx="914400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b="1" dirty="0">
                <a:solidFill>
                  <a:srgbClr val="FFFFFF"/>
                </a:solidFill>
              </a:rPr>
              <a:t>P</a:t>
            </a:r>
            <a:r>
              <a:rPr lang="en-US" sz="1600" b="1" dirty="0" smtClean="0">
                <a:solidFill>
                  <a:srgbClr val="FFFFFF"/>
                </a:solidFill>
              </a:rPr>
              <a:t>ropagation of domain wall using spin-orbit torque:</a:t>
            </a:r>
          </a:p>
          <a:p>
            <a:pPr marL="514350" indent="-5143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Very high velocity </a:t>
            </a:r>
            <a:r>
              <a:rPr lang="en-US" sz="1600" dirty="0" smtClean="0">
                <a:solidFill>
                  <a:srgbClr val="FFFFFF"/>
                </a:solidFill>
              </a:rPr>
              <a:t>[</a:t>
            </a:r>
            <a:r>
              <a:rPr lang="en-US" sz="1600" dirty="0" err="1" smtClean="0">
                <a:solidFill>
                  <a:srgbClr val="FFFFFF"/>
                </a:solidFill>
              </a:rPr>
              <a:t>Thiaville</a:t>
            </a:r>
            <a:r>
              <a:rPr lang="en-US" sz="1600" dirty="0">
                <a:solidFill>
                  <a:srgbClr val="FFFFFF"/>
                </a:solidFill>
              </a:rPr>
              <a:t>, A. et al. </a:t>
            </a:r>
            <a:r>
              <a:rPr lang="en-US" sz="1600" i="1" dirty="0" err="1">
                <a:solidFill>
                  <a:srgbClr val="FFFFFF"/>
                </a:solidFill>
              </a:rPr>
              <a:t>Europhys</a:t>
            </a:r>
            <a:r>
              <a:rPr lang="en-US" sz="1600" i="1" dirty="0">
                <a:solidFill>
                  <a:srgbClr val="FFFFFF"/>
                </a:solidFill>
              </a:rPr>
              <a:t>. </a:t>
            </a:r>
            <a:r>
              <a:rPr lang="en-US" sz="1600" i="1" dirty="0" err="1">
                <a:solidFill>
                  <a:srgbClr val="FFFFFF"/>
                </a:solidFill>
              </a:rPr>
              <a:t>Lett</a:t>
            </a:r>
            <a:r>
              <a:rPr lang="en-US" sz="1600" i="1" dirty="0">
                <a:solidFill>
                  <a:srgbClr val="FFFFFF"/>
                </a:solidFill>
              </a:rPr>
              <a:t>.</a:t>
            </a:r>
            <a:r>
              <a:rPr lang="en-US" sz="1600" dirty="0">
                <a:solidFill>
                  <a:srgbClr val="FFFFFF"/>
                </a:solidFill>
              </a:rPr>
              <a:t> </a:t>
            </a:r>
            <a:r>
              <a:rPr lang="en-US" sz="1600" b="1" dirty="0">
                <a:solidFill>
                  <a:srgbClr val="FFFFFF"/>
                </a:solidFill>
              </a:rPr>
              <a:t>100</a:t>
            </a:r>
            <a:r>
              <a:rPr lang="en-US" sz="1600" dirty="0">
                <a:solidFill>
                  <a:srgbClr val="FFFFFF"/>
                </a:solidFill>
              </a:rPr>
              <a:t>, 57002 (2012</a:t>
            </a:r>
            <a:r>
              <a:rPr lang="en-US" sz="1600" dirty="0" smtClean="0">
                <a:solidFill>
                  <a:srgbClr val="FFFFFF"/>
                </a:solidFill>
              </a:rPr>
              <a:t>)]</a:t>
            </a:r>
            <a:endParaRPr lang="en-US" sz="1600" b="1" dirty="0" smtClean="0">
              <a:solidFill>
                <a:srgbClr val="FFFFFF"/>
              </a:solidFill>
            </a:endParaRPr>
          </a:p>
          <a:p>
            <a:pPr marL="514350" indent="-5143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Suppressed critical current </a:t>
            </a:r>
            <a:r>
              <a:rPr lang="en-US" sz="1600" dirty="0">
                <a:solidFill>
                  <a:srgbClr val="FFFFFF"/>
                </a:solidFill>
              </a:rPr>
              <a:t>[</a:t>
            </a:r>
            <a:r>
              <a:rPr lang="en-US" sz="1600" dirty="0" err="1">
                <a:solidFill>
                  <a:srgbClr val="FFFFFF"/>
                </a:solidFill>
              </a:rPr>
              <a:t>Tretiakov</a:t>
            </a:r>
            <a:r>
              <a:rPr lang="en-US" sz="1600" dirty="0">
                <a:solidFill>
                  <a:srgbClr val="FFFFFF"/>
                </a:solidFill>
              </a:rPr>
              <a:t>, O. A. et al. </a:t>
            </a:r>
            <a:r>
              <a:rPr lang="en-US" sz="1600" i="1" dirty="0">
                <a:solidFill>
                  <a:srgbClr val="FFFFFF"/>
                </a:solidFill>
              </a:rPr>
              <a:t>Phys. Rev. </a:t>
            </a:r>
            <a:r>
              <a:rPr lang="en-US" sz="1600" i="1" dirty="0" err="1">
                <a:solidFill>
                  <a:srgbClr val="FFFFFF"/>
                </a:solidFill>
              </a:rPr>
              <a:t>Lett</a:t>
            </a:r>
            <a:r>
              <a:rPr lang="en-US" sz="1600" i="1" dirty="0">
                <a:solidFill>
                  <a:srgbClr val="FFFFFF"/>
                </a:solidFill>
              </a:rPr>
              <a:t>. </a:t>
            </a:r>
            <a:r>
              <a:rPr lang="en-US" sz="1600" b="1" dirty="0">
                <a:solidFill>
                  <a:srgbClr val="FFFFFF"/>
                </a:solidFill>
              </a:rPr>
              <a:t>105</a:t>
            </a:r>
            <a:r>
              <a:rPr lang="en-US" sz="1600" dirty="0">
                <a:solidFill>
                  <a:srgbClr val="FFFFFF"/>
                </a:solidFill>
              </a:rPr>
              <a:t>, 157201 (2010</a:t>
            </a:r>
            <a:r>
              <a:rPr lang="en-US" sz="1600" dirty="0" smtClean="0">
                <a:solidFill>
                  <a:srgbClr val="FFFFFF"/>
                </a:solidFill>
              </a:rPr>
              <a:t>)]</a:t>
            </a:r>
            <a:endParaRPr lang="en-US" sz="1600" b="1" dirty="0" smtClean="0">
              <a:solidFill>
                <a:srgbClr val="FFFFFF"/>
              </a:solidFill>
            </a:endParaRPr>
          </a:p>
          <a:p>
            <a:pPr marL="514350" indent="-514350">
              <a:buFont typeface="Arial"/>
              <a:buChar char="•"/>
            </a:pPr>
            <a:r>
              <a:rPr lang="en-US" sz="1600" b="1" dirty="0" smtClean="0">
                <a:solidFill>
                  <a:srgbClr val="FFFFFF"/>
                </a:solidFill>
              </a:rPr>
              <a:t>Chirality-dependent direction of motion </a:t>
            </a:r>
            <a:r>
              <a:rPr lang="en-US" sz="1600" dirty="0">
                <a:solidFill>
                  <a:srgbClr val="FFFFFF"/>
                </a:solidFill>
              </a:rPr>
              <a:t>[</a:t>
            </a:r>
            <a:r>
              <a:rPr lang="en-US" sz="1600" dirty="0" err="1">
                <a:solidFill>
                  <a:srgbClr val="FFFFFF"/>
                </a:solidFill>
              </a:rPr>
              <a:t>Khvalkovskiy</a:t>
            </a:r>
            <a:r>
              <a:rPr lang="en-US" sz="1600" dirty="0">
                <a:solidFill>
                  <a:srgbClr val="FFFFFF"/>
                </a:solidFill>
              </a:rPr>
              <a:t>, A. V. et al. </a:t>
            </a:r>
            <a:r>
              <a:rPr lang="en-US" sz="1600" i="1" dirty="0">
                <a:solidFill>
                  <a:srgbClr val="FFFFFF"/>
                </a:solidFill>
              </a:rPr>
              <a:t>Phys. Rev. B</a:t>
            </a:r>
            <a:r>
              <a:rPr lang="en-US" sz="1600" dirty="0">
                <a:solidFill>
                  <a:srgbClr val="FFFFFF"/>
                </a:solidFill>
              </a:rPr>
              <a:t> </a:t>
            </a:r>
            <a:r>
              <a:rPr lang="en-US" sz="1600" b="1" dirty="0">
                <a:solidFill>
                  <a:srgbClr val="FFFFFF"/>
                </a:solidFill>
              </a:rPr>
              <a:t>87</a:t>
            </a:r>
            <a:r>
              <a:rPr lang="en-US" sz="1600" dirty="0">
                <a:solidFill>
                  <a:srgbClr val="FFFFFF"/>
                </a:solidFill>
              </a:rPr>
              <a:t>, 020402(R) (2013</a:t>
            </a:r>
            <a:r>
              <a:rPr lang="en-US" sz="1600" dirty="0" smtClean="0">
                <a:solidFill>
                  <a:srgbClr val="FFFFFF"/>
                </a:solidFill>
              </a:rPr>
              <a:t>)]</a:t>
            </a:r>
          </a:p>
        </p:txBody>
      </p:sp>
    </p:spTree>
    <p:extLst>
      <p:ext uri="{BB962C8B-B14F-4D97-AF65-F5344CB8AC3E}">
        <p14:creationId xmlns:p14="http://schemas.microsoft.com/office/powerpoint/2010/main" val="2115782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611560" y="1628800"/>
            <a:ext cx="4320480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FFFFFF"/>
                </a:solidFill>
              </a:rPr>
              <a:t>Spirals,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err="1" smtClean="0">
                <a:solidFill>
                  <a:srgbClr val="FFFFFF"/>
                </a:solidFill>
              </a:rPr>
              <a:t>Skyrmions</a:t>
            </a:r>
            <a:r>
              <a:rPr lang="en-US" dirty="0" smtClean="0">
                <a:solidFill>
                  <a:srgbClr val="FFFFFF"/>
                </a:solidFill>
              </a:rPr>
              <a:t>,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solidFill>
                  <a:srgbClr val="FFFFFF"/>
                </a:solidFill>
              </a:rPr>
              <a:t>Chiral domain walls, </a:t>
            </a:r>
            <a:r>
              <a:rPr lang="is-IS" dirty="0" smtClean="0">
                <a:solidFill>
                  <a:srgbClr val="FFFFFF"/>
                </a:solidFill>
              </a:rPr>
              <a:t>…</a:t>
            </a:r>
            <a:endParaRPr lang="en-US" dirty="0" smtClean="0">
              <a:solidFill>
                <a:srgbClr val="FFFFFF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79531" y="2866139"/>
            <a:ext cx="3892141" cy="378565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nb-NO" sz="1600" dirty="0" err="1">
                <a:solidFill>
                  <a:srgbClr val="FFFFFF"/>
                </a:solidFill>
              </a:rPr>
              <a:t>Bode</a:t>
            </a:r>
            <a:r>
              <a:rPr lang="nb-NO" sz="1600" dirty="0">
                <a:solidFill>
                  <a:srgbClr val="FFFFFF"/>
                </a:solidFill>
              </a:rPr>
              <a:t>, et al. Nature 447, 190 (2007)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Ferriani</a:t>
            </a:r>
            <a:r>
              <a:rPr lang="nb-NO" sz="1600" dirty="0" smtClean="0">
                <a:solidFill>
                  <a:srgbClr val="FFFFFF"/>
                </a:solidFill>
              </a:rPr>
              <a:t> </a:t>
            </a:r>
            <a:r>
              <a:rPr lang="nb-NO" sz="1600" dirty="0">
                <a:solidFill>
                  <a:srgbClr val="FFFFFF"/>
                </a:solidFill>
              </a:rPr>
              <a:t>et al. PRL 101, 027201 (2008)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Meckler</a:t>
            </a:r>
            <a:r>
              <a:rPr lang="nb-NO" sz="1600" dirty="0" smtClean="0">
                <a:solidFill>
                  <a:srgbClr val="FFFFFF"/>
                </a:solidFill>
              </a:rPr>
              <a:t> </a:t>
            </a:r>
            <a:r>
              <a:rPr lang="nb-NO" sz="1600" dirty="0">
                <a:solidFill>
                  <a:srgbClr val="FFFFFF"/>
                </a:solidFill>
              </a:rPr>
              <a:t>et al. PRL 103, 157201 (2009)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Sessi</a:t>
            </a:r>
            <a:r>
              <a:rPr lang="nb-NO" sz="1600" dirty="0">
                <a:solidFill>
                  <a:srgbClr val="FFFFFF"/>
                </a:solidFill>
              </a:rPr>
              <a:t>, et al. PRL 103, 167201 (2009)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Muhlbauer</a:t>
            </a:r>
            <a:r>
              <a:rPr lang="nb-NO" sz="1600" dirty="0" smtClean="0">
                <a:solidFill>
                  <a:srgbClr val="FFFFFF"/>
                </a:solidFill>
              </a:rPr>
              <a:t> </a:t>
            </a:r>
            <a:r>
              <a:rPr lang="nb-NO" sz="1600" dirty="0">
                <a:solidFill>
                  <a:srgbClr val="FFFFFF"/>
                </a:solidFill>
              </a:rPr>
              <a:t>et al., </a:t>
            </a:r>
            <a:r>
              <a:rPr lang="nb-NO" sz="1600" dirty="0" err="1">
                <a:solidFill>
                  <a:srgbClr val="FFFFFF"/>
                </a:solidFill>
              </a:rPr>
              <a:t>Science</a:t>
            </a:r>
            <a:r>
              <a:rPr lang="nb-NO" sz="1600" dirty="0">
                <a:solidFill>
                  <a:srgbClr val="FFFFFF"/>
                </a:solidFill>
              </a:rPr>
              <a:t> 323, 915 (2009)</a:t>
            </a:r>
          </a:p>
          <a:p>
            <a:r>
              <a:rPr lang="nb-NO" sz="1600" dirty="0" smtClean="0">
                <a:solidFill>
                  <a:srgbClr val="FFFFFF"/>
                </a:solidFill>
              </a:rPr>
              <a:t>Yu </a:t>
            </a:r>
            <a:r>
              <a:rPr lang="nb-NO" sz="1600" dirty="0">
                <a:solidFill>
                  <a:srgbClr val="FFFFFF"/>
                </a:solidFill>
              </a:rPr>
              <a:t>et al., Nature 465, 901 (2010)</a:t>
            </a:r>
          </a:p>
          <a:p>
            <a:r>
              <a:rPr lang="nb-NO" sz="1600" dirty="0" smtClean="0">
                <a:solidFill>
                  <a:srgbClr val="FFFFFF"/>
                </a:solidFill>
              </a:rPr>
              <a:t>Yu </a:t>
            </a:r>
            <a:r>
              <a:rPr lang="nb-NO" sz="1600" dirty="0">
                <a:solidFill>
                  <a:srgbClr val="FFFFFF"/>
                </a:solidFill>
              </a:rPr>
              <a:t>et. al., Nature Mat. 10, 106 (2011)</a:t>
            </a:r>
          </a:p>
          <a:p>
            <a:r>
              <a:rPr lang="nb-NO" sz="1600" dirty="0" smtClean="0">
                <a:solidFill>
                  <a:srgbClr val="FFFFFF"/>
                </a:solidFill>
              </a:rPr>
              <a:t>Heinze</a:t>
            </a:r>
            <a:r>
              <a:rPr lang="nb-NO" sz="1600" dirty="0">
                <a:solidFill>
                  <a:srgbClr val="FFFFFF"/>
                </a:solidFill>
              </a:rPr>
              <a:t>, et al.  Nat </a:t>
            </a:r>
            <a:r>
              <a:rPr lang="nb-NO" sz="1600" dirty="0" err="1">
                <a:solidFill>
                  <a:srgbClr val="FFFFFF"/>
                </a:solidFill>
              </a:rPr>
              <a:t>Phys</a:t>
            </a:r>
            <a:r>
              <a:rPr lang="nb-NO" sz="1600" dirty="0">
                <a:solidFill>
                  <a:srgbClr val="FFFFFF"/>
                </a:solidFill>
              </a:rPr>
              <a:t>. 7, 713 (2011)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Yoshida</a:t>
            </a:r>
            <a:r>
              <a:rPr lang="nb-NO" sz="1600" dirty="0" smtClean="0">
                <a:solidFill>
                  <a:srgbClr val="FFFFFF"/>
                </a:solidFill>
              </a:rPr>
              <a:t> </a:t>
            </a:r>
            <a:r>
              <a:rPr lang="nb-NO" sz="1600" dirty="0">
                <a:solidFill>
                  <a:srgbClr val="FFFFFF"/>
                </a:solidFill>
              </a:rPr>
              <a:t>et al. PRL 108, 087205 (2012)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Menzel</a:t>
            </a:r>
            <a:r>
              <a:rPr lang="nb-NO" sz="1600" dirty="0" smtClean="0">
                <a:solidFill>
                  <a:srgbClr val="FFFFFF"/>
                </a:solidFill>
              </a:rPr>
              <a:t> </a:t>
            </a:r>
            <a:r>
              <a:rPr lang="nb-NO" sz="1600" dirty="0">
                <a:solidFill>
                  <a:srgbClr val="FFFFFF"/>
                </a:solidFill>
              </a:rPr>
              <a:t>et al. PRL 108, 197204 (2012)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Seki</a:t>
            </a:r>
            <a:r>
              <a:rPr lang="nb-NO" sz="1600" dirty="0">
                <a:solidFill>
                  <a:srgbClr val="FFFFFF"/>
                </a:solidFill>
              </a:rPr>
              <a:t>, et. al., </a:t>
            </a:r>
            <a:r>
              <a:rPr lang="nb-NO" sz="1600" dirty="0" err="1">
                <a:solidFill>
                  <a:srgbClr val="FFFFFF"/>
                </a:solidFill>
              </a:rPr>
              <a:t>Science</a:t>
            </a:r>
            <a:r>
              <a:rPr lang="nb-NO" sz="1600" dirty="0">
                <a:solidFill>
                  <a:srgbClr val="FFFFFF"/>
                </a:solidFill>
              </a:rPr>
              <a:t> 336, 198 (2012)</a:t>
            </a:r>
          </a:p>
          <a:p>
            <a:r>
              <a:rPr lang="nb-NO" sz="1600" dirty="0" smtClean="0">
                <a:solidFill>
                  <a:srgbClr val="FFFFFF"/>
                </a:solidFill>
              </a:rPr>
              <a:t>Bauer </a:t>
            </a:r>
            <a:r>
              <a:rPr lang="nb-NO" sz="1600" dirty="0">
                <a:solidFill>
                  <a:srgbClr val="FFFFFF"/>
                </a:solidFill>
              </a:rPr>
              <a:t>et al., PRL 110, 177207 (2013)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Romming</a:t>
            </a:r>
            <a:r>
              <a:rPr lang="nb-NO" sz="1600" dirty="0" smtClean="0">
                <a:solidFill>
                  <a:srgbClr val="FFFFFF"/>
                </a:solidFill>
              </a:rPr>
              <a:t> </a:t>
            </a:r>
            <a:r>
              <a:rPr lang="nb-NO" sz="1600" dirty="0">
                <a:solidFill>
                  <a:srgbClr val="FFFFFF"/>
                </a:solidFill>
              </a:rPr>
              <a:t>et al. </a:t>
            </a:r>
            <a:r>
              <a:rPr lang="nb-NO" sz="1600" dirty="0" err="1">
                <a:solidFill>
                  <a:srgbClr val="FFFFFF"/>
                </a:solidFill>
              </a:rPr>
              <a:t>Science</a:t>
            </a:r>
            <a:r>
              <a:rPr lang="nb-NO" sz="1600" dirty="0">
                <a:solidFill>
                  <a:srgbClr val="FFFFFF"/>
                </a:solidFill>
              </a:rPr>
              <a:t> 341, 636 (2013)</a:t>
            </a:r>
          </a:p>
          <a:p>
            <a:r>
              <a:rPr lang="nb-NO" sz="1600" dirty="0" err="1" smtClean="0">
                <a:solidFill>
                  <a:srgbClr val="FFFFFF"/>
                </a:solidFill>
              </a:rPr>
              <a:t>Ryu</a:t>
            </a:r>
            <a:r>
              <a:rPr lang="nb-NO" sz="1600" dirty="0">
                <a:solidFill>
                  <a:srgbClr val="FFFFFF"/>
                </a:solidFill>
              </a:rPr>
              <a:t>, et al. Nat. </a:t>
            </a:r>
            <a:r>
              <a:rPr lang="nb-NO" sz="1600" dirty="0" err="1">
                <a:solidFill>
                  <a:srgbClr val="FFFFFF"/>
                </a:solidFill>
              </a:rPr>
              <a:t>Nanotech</a:t>
            </a:r>
            <a:r>
              <a:rPr lang="nb-NO" sz="1600" dirty="0">
                <a:solidFill>
                  <a:srgbClr val="FFFFFF"/>
                </a:solidFill>
              </a:rPr>
              <a:t>. 8, 527 (2013)</a:t>
            </a:r>
          </a:p>
          <a:p>
            <a:r>
              <a:rPr lang="is-IS" sz="1600" dirty="0" smtClean="0">
                <a:solidFill>
                  <a:srgbClr val="FFFFFF"/>
                </a:solidFill>
              </a:rPr>
              <a:t>…</a:t>
            </a:r>
            <a:r>
              <a:rPr lang="en-US" sz="1600" dirty="0" smtClean="0">
                <a:solidFill>
                  <a:srgbClr val="FFFFFF"/>
                </a:solidFill>
              </a:rPr>
              <a:t> </a:t>
            </a:r>
          </a:p>
        </p:txBody>
      </p:sp>
      <p:pic>
        <p:nvPicPr>
          <p:cNvPr id="16" name="Picture 2" descr="C:\Users\Glaucus\Desktop\NCEM\Seminor\chiral_magn_order.bmp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0661" y="3356992"/>
            <a:ext cx="739486" cy="72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0566" y="3367547"/>
            <a:ext cx="722307" cy="72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91468" y="4928469"/>
            <a:ext cx="722552" cy="72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88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03096" y="4149968"/>
            <a:ext cx="718408" cy="706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89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0652" y="5713755"/>
            <a:ext cx="703367" cy="7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1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0660" y="4150186"/>
            <a:ext cx="739097" cy="7040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6215" y="4942408"/>
            <a:ext cx="734299" cy="697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16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86465" y="5713755"/>
            <a:ext cx="734050" cy="70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5079531" y="2586818"/>
            <a:ext cx="314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STM, TEM, </a:t>
            </a:r>
            <a:r>
              <a:rPr lang="en-US" b="1" dirty="0" err="1" smtClean="0">
                <a:solidFill>
                  <a:srgbClr val="FFFFFF"/>
                </a:solidFill>
              </a:rPr>
              <a:t>Moke</a:t>
            </a:r>
            <a:r>
              <a:rPr lang="en-US" b="1" dirty="0" smtClean="0">
                <a:solidFill>
                  <a:srgbClr val="FFFFFF"/>
                </a:solidFill>
              </a:rPr>
              <a:t>, etc.</a:t>
            </a:r>
            <a:endParaRPr lang="en-US" b="1" dirty="0">
              <a:solidFill>
                <a:srgbClr val="FFFFFF"/>
              </a:solidFill>
            </a:endParaRPr>
          </a:p>
        </p:txBody>
      </p:sp>
      <p:sp>
        <p:nvSpPr>
          <p:cNvPr id="15" name="Text Box 80"/>
          <p:cNvSpPr txBox="1">
            <a:spLocks noChangeArrowheads="1"/>
          </p:cNvSpPr>
          <p:nvPr/>
        </p:nvSpPr>
        <p:spPr bwMode="auto">
          <a:xfrm>
            <a:off x="0" y="46365"/>
            <a:ext cx="9144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FFFF"/>
                </a:solidFill>
              </a:rPr>
              <a:t>Magnets with broken inversion symmetry: </a:t>
            </a:r>
          </a:p>
          <a:p>
            <a:pPr algn="ctr"/>
            <a:r>
              <a:rPr lang="en-US" altLang="zh-CN" sz="3600" dirty="0" smtClean="0">
                <a:solidFill>
                  <a:srgbClr val="FFFFFF"/>
                </a:solidFill>
              </a:rPr>
              <a:t>image, understand, control chiral magnetism</a:t>
            </a:r>
            <a:endParaRPr lang="en-US" altLang="zh-CN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197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 txBox="1">
            <a:spLocks noChangeArrowheads="1"/>
          </p:cNvSpPr>
          <p:nvPr/>
        </p:nvSpPr>
        <p:spPr bwMode="auto">
          <a:xfrm>
            <a:off x="0" y="214536"/>
            <a:ext cx="9144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6037" rIns="0" bIns="46037" numCol="1" anchor="ctr" anchorCtr="0" compatLnSpc="1">
            <a:prstTxWarp prst="textNoShape">
              <a:avLst/>
            </a:prstTxWarp>
          </a:bodyPr>
          <a:lstStyle>
            <a:lvl1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6pPr>
            <a:lvl7pPr marL="9144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7pPr>
            <a:lvl8pPr marL="13716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8pPr>
            <a:lvl9pPr marL="18288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9pPr>
          </a:lstStyle>
          <a:p>
            <a:r>
              <a:rPr lang="en-US" sz="4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Spin polarized low energy electron microscopy image of  Fe/Ni thin film</a:t>
            </a:r>
            <a:endParaRPr lang="en-US" sz="40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942909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</a:rPr>
              <a:t>M</a:t>
            </a:r>
            <a:r>
              <a:rPr lang="en-US" sz="3600" b="1" baseline="-25000" dirty="0" smtClean="0">
                <a:solidFill>
                  <a:srgbClr val="FFFFFF"/>
                </a:solidFill>
              </a:rPr>
              <a:t>X</a:t>
            </a:r>
            <a:endParaRPr lang="en-US" sz="3600" b="1" baseline="-25000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31840" y="2276872"/>
            <a:ext cx="59046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FF"/>
                </a:solidFill>
              </a:rPr>
              <a:t>Pixel brightness</a:t>
            </a:r>
          </a:p>
          <a:p>
            <a:pPr algn="ctr"/>
            <a:r>
              <a:rPr lang="en-US" sz="2800" b="1" dirty="0" smtClean="0">
                <a:solidFill>
                  <a:srgbClr val="FFFFFF"/>
                </a:solidFill>
              </a:rPr>
              <a:t> = </a:t>
            </a:r>
          </a:p>
          <a:p>
            <a:pPr algn="ctr"/>
            <a:r>
              <a:rPr lang="en-US" sz="2800" dirty="0" smtClean="0">
                <a:solidFill>
                  <a:srgbClr val="FFFFFF"/>
                </a:solidFill>
              </a:rPr>
              <a:t>x-component of magnetization vector.</a:t>
            </a:r>
          </a:p>
          <a:p>
            <a:pPr algn="ctr"/>
            <a:endParaRPr lang="en-US" sz="2800" dirty="0">
              <a:solidFill>
                <a:srgbClr val="FFFFFF"/>
              </a:solidFill>
            </a:endParaRPr>
          </a:p>
          <a:p>
            <a:r>
              <a:rPr lang="en-US" sz="2800" dirty="0" smtClean="0">
                <a:solidFill>
                  <a:srgbClr val="FFFFFF"/>
                </a:solidFill>
              </a:rPr>
              <a:t>Field of view: 10 </a:t>
            </a:r>
            <a:r>
              <a:rPr lang="en-US" sz="2800" dirty="0" err="1" smtClean="0">
                <a:solidFill>
                  <a:srgbClr val="FFFFFF"/>
                </a:solidFill>
              </a:rPr>
              <a:t>μm</a:t>
            </a:r>
            <a:r>
              <a:rPr lang="en-US" sz="2800" dirty="0" smtClean="0">
                <a:solidFill>
                  <a:srgbClr val="FFFFFF"/>
                </a:solidFill>
              </a:rPr>
              <a:t> diameter</a:t>
            </a:r>
            <a:r>
              <a:rPr lang="en-US" sz="2800" dirty="0">
                <a:solidFill>
                  <a:srgbClr val="FFFFFF"/>
                </a:solidFill>
              </a:rPr>
              <a:t> </a:t>
            </a:r>
            <a:r>
              <a:rPr lang="en-US" sz="2800" dirty="0" smtClean="0">
                <a:solidFill>
                  <a:srgbClr val="FFFFFF"/>
                </a:solidFill>
              </a:rPr>
              <a:t>in images in this talk, unless mentioned. 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7876084" y="5267424"/>
            <a:ext cx="1016396" cy="411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FFFF"/>
                </a:solidFill>
              </a:rPr>
              <a:t>3</a:t>
            </a:r>
            <a:r>
              <a:rPr lang="en-US" sz="1800" dirty="0" smtClean="0">
                <a:solidFill>
                  <a:srgbClr val="FFFFFF"/>
                </a:solidFill>
              </a:rPr>
              <a:t>ML </a:t>
            </a:r>
            <a:r>
              <a:rPr lang="en-US" sz="1800" dirty="0">
                <a:solidFill>
                  <a:srgbClr val="FFFFFF"/>
                </a:solidFill>
              </a:rPr>
              <a:t>Fe</a:t>
            </a:r>
          </a:p>
        </p:txBody>
      </p:sp>
      <p:sp>
        <p:nvSpPr>
          <p:cNvPr id="14" name="Rectangle 20"/>
          <p:cNvSpPr/>
          <p:nvPr/>
        </p:nvSpPr>
        <p:spPr bwMode="auto">
          <a:xfrm>
            <a:off x="7874125" y="6038949"/>
            <a:ext cx="1010897" cy="63041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FFFFFF"/>
                </a:solidFill>
              </a:rPr>
              <a:t>Cu (001)</a:t>
            </a:r>
          </a:p>
        </p:txBody>
      </p:sp>
      <p:sp>
        <p:nvSpPr>
          <p:cNvPr id="15" name="Rectangle 21"/>
          <p:cNvSpPr/>
          <p:nvPr/>
        </p:nvSpPr>
        <p:spPr bwMode="auto">
          <a:xfrm>
            <a:off x="7876084" y="5653187"/>
            <a:ext cx="1016396" cy="41116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rgbClr val="FFFFFF"/>
                </a:solidFill>
              </a:rPr>
              <a:t>2ML Ni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15" y="2179234"/>
            <a:ext cx="26924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511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" y="217780"/>
            <a:ext cx="9143999" cy="474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860"/>
              </a:lnSpc>
            </a:pPr>
            <a:r>
              <a:rPr lang="en-US" altLang="zh-CN" sz="3000" dirty="0" smtClean="0">
                <a:solidFill>
                  <a:srgbClr val="FFFFFF"/>
                </a:solidFill>
              </a:rPr>
              <a:t>SPLEEM: imaging 3D magnetization vector</a:t>
            </a:r>
            <a:endParaRPr lang="zh-CN" altLang="en-US" sz="30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5576" y="4942909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</a:rPr>
              <a:t>M</a:t>
            </a:r>
            <a:r>
              <a:rPr lang="en-US" sz="3600" b="1" baseline="-25000" dirty="0" smtClean="0">
                <a:solidFill>
                  <a:srgbClr val="FFFFFF"/>
                </a:solidFill>
              </a:rPr>
              <a:t>X</a:t>
            </a:r>
            <a:endParaRPr lang="en-US" sz="3600" b="1" baseline="-25000" dirty="0">
              <a:solidFill>
                <a:srgbClr val="FFFFFF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928" y="1745455"/>
            <a:ext cx="4599167" cy="50003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446879" y="1058840"/>
            <a:ext cx="5229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“A compact electron</a:t>
            </a:r>
            <a:r>
              <a:rPr lang="en-US" dirty="0">
                <a:solidFill>
                  <a:srgbClr val="FFFFFF"/>
                </a:solidFill>
              </a:rPr>
              <a:t>-spin-polarization </a:t>
            </a:r>
            <a:r>
              <a:rPr lang="en-US" dirty="0" smtClean="0">
                <a:solidFill>
                  <a:srgbClr val="FFFFFF"/>
                </a:solidFill>
              </a:rPr>
              <a:t>manipulator” 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T. </a:t>
            </a:r>
            <a:r>
              <a:rPr lang="en-US" dirty="0" err="1" smtClean="0">
                <a:solidFill>
                  <a:srgbClr val="FFFFFF"/>
                </a:solidFill>
              </a:rPr>
              <a:t>Duden</a:t>
            </a:r>
            <a:r>
              <a:rPr lang="en-US" dirty="0" smtClean="0">
                <a:solidFill>
                  <a:srgbClr val="FFFFFF"/>
                </a:solidFill>
              </a:rPr>
              <a:t>, E</a:t>
            </a:r>
            <a:r>
              <a:rPr lang="en-US" dirty="0">
                <a:solidFill>
                  <a:srgbClr val="FFFFFF"/>
                </a:solidFill>
              </a:rPr>
              <a:t>. Bauer, </a:t>
            </a:r>
            <a:r>
              <a:rPr lang="en-US" dirty="0" smtClean="0">
                <a:solidFill>
                  <a:srgbClr val="FFFFFF"/>
                </a:solidFill>
              </a:rPr>
              <a:t>Rev. Sci. Inst. 66, </a:t>
            </a:r>
            <a:r>
              <a:rPr lang="en-US" dirty="0">
                <a:solidFill>
                  <a:srgbClr val="FFFFFF"/>
                </a:solidFill>
              </a:rPr>
              <a:t>2861 (1995)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715" y="2179234"/>
            <a:ext cx="26924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964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7"/>
          <p:cNvSpPr txBox="1">
            <a:spLocks noChangeArrowheads="1"/>
          </p:cNvSpPr>
          <p:nvPr/>
        </p:nvSpPr>
        <p:spPr bwMode="auto">
          <a:xfrm>
            <a:off x="179512" y="0"/>
            <a:ext cx="8856984" cy="16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46037" rIns="0" bIns="46037" numCol="1" anchor="ctr" anchorCtr="0" compatLnSpc="1">
            <a:prstTxWarp prst="textNoShape">
              <a:avLst/>
            </a:prstTxWarp>
          </a:bodyPr>
          <a:lstStyle>
            <a:lvl1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+mj-lt"/>
                <a:ea typeface="ＭＳ Ｐゴシック" pitchFamily="-108" charset="-128"/>
                <a:cs typeface="ＭＳ Ｐゴシック" pitchFamily="-108" charset="-128"/>
              </a:defRPr>
            </a:lvl1pPr>
            <a:lvl2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2pPr>
            <a:lvl3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3pPr>
            <a:lvl4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4pPr>
            <a:lvl5pPr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  <a:ea typeface="ＭＳ Ｐゴシック" pitchFamily="-108" charset="-128"/>
                <a:cs typeface="ＭＳ Ｐゴシック" pitchFamily="-108" charset="-128"/>
              </a:defRPr>
            </a:lvl5pPr>
            <a:lvl6pPr marL="4572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6pPr>
            <a:lvl7pPr marL="9144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7pPr>
            <a:lvl8pPr marL="13716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8pPr>
            <a:lvl9pPr marL="1828800" algn="ctr" defTabSz="1306513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CF0E30"/>
                </a:solidFill>
                <a:latin typeface="Arial" pitchFamily="-108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4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3 SPLEEM images,</a:t>
            </a:r>
          </a:p>
          <a:p>
            <a:pPr>
              <a:spcBef>
                <a:spcPts val="600"/>
              </a:spcBef>
            </a:pPr>
            <a:r>
              <a:rPr lang="en-US" sz="4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3 </a:t>
            </a:r>
            <a:r>
              <a:rPr lang="en-US" sz="4000" dirty="0" err="1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cartesian</a:t>
            </a:r>
            <a:r>
              <a:rPr lang="en-US" sz="4000" dirty="0" smtClean="0">
                <a:solidFill>
                  <a:srgbClr val="FFFFFF"/>
                </a:solidFill>
                <a:ea typeface="ＭＳ Ｐゴシック" charset="0"/>
                <a:cs typeface="ＭＳ Ｐゴシック" charset="0"/>
              </a:rPr>
              <a:t> components of magnetization</a:t>
            </a:r>
            <a:endParaRPr lang="en-US" sz="4000" dirty="0">
              <a:solidFill>
                <a:srgbClr val="FFFFFF"/>
              </a:solidFill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576" y="4942909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FFFF"/>
                </a:solidFill>
              </a:rPr>
              <a:t>M</a:t>
            </a:r>
            <a:r>
              <a:rPr lang="en-US" sz="3600" b="1" baseline="-25000" dirty="0" smtClean="0">
                <a:solidFill>
                  <a:srgbClr val="FFFFFF"/>
                </a:solidFill>
              </a:rPr>
              <a:t>X                                  </a:t>
            </a:r>
            <a:r>
              <a:rPr lang="en-US" sz="3600" b="1" dirty="0" smtClean="0">
                <a:solidFill>
                  <a:srgbClr val="FFFFFF"/>
                </a:solidFill>
              </a:rPr>
              <a:t>M</a:t>
            </a:r>
            <a:r>
              <a:rPr lang="en-US" sz="3600" b="1" baseline="-25000" dirty="0">
                <a:solidFill>
                  <a:srgbClr val="FFFFFF"/>
                </a:solidFill>
              </a:rPr>
              <a:t>Y</a:t>
            </a:r>
            <a:r>
              <a:rPr lang="en-US" sz="3600" b="1" baseline="-25000" dirty="0" smtClean="0">
                <a:solidFill>
                  <a:srgbClr val="FFFFFF"/>
                </a:solidFill>
              </a:rPr>
              <a:t> </a:t>
            </a:r>
            <a:r>
              <a:rPr lang="en-US" sz="3600" b="1" dirty="0" smtClean="0">
                <a:solidFill>
                  <a:srgbClr val="FFFFFF"/>
                </a:solidFill>
              </a:rPr>
              <a:t>                       M</a:t>
            </a:r>
            <a:r>
              <a:rPr lang="en-US" sz="3600" b="1" baseline="-25000" dirty="0">
                <a:solidFill>
                  <a:srgbClr val="FFFFFF"/>
                </a:solidFill>
              </a:rPr>
              <a:t>Z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15" y="2179234"/>
            <a:ext cx="2692400" cy="27305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7285" y="2168738"/>
            <a:ext cx="2679700" cy="2730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5015" y="2168738"/>
            <a:ext cx="2692400" cy="273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19.5|16.7|1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19.5|16.7|10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19.5|16.7|10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8|13.6|1.3|-1796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17000</TotalTime>
  <Words>1738</Words>
  <Application>Microsoft Macintosh PowerPoint</Application>
  <PresentationFormat>On-screen Show (4:3)</PresentationFormat>
  <Paragraphs>449</Paragraphs>
  <Slides>48</Slides>
  <Notes>34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</vt:lpstr>
      <vt:lpstr> Power generation landscape</vt:lpstr>
      <vt:lpstr>PowerPoint Presentation</vt:lpstr>
      <vt:lpstr>PowerPoint Presentation</vt:lpstr>
      <vt:lpstr>PowerPoint Presentation</vt:lpstr>
      <vt:lpstr>Efficiency potential,  thermoelectrics and thermionics</vt:lpstr>
      <vt:lpstr>Optimizing thermionics anode for: </vt:lpstr>
      <vt:lpstr>Thermionic converter: “black box”</vt:lpstr>
      <vt:lpstr>Opening the “black box”: Low energy electron microscopy as a model thermionic converter</vt:lpstr>
      <vt:lpstr>In-situ cesium deposition on Cr(110)</vt:lpstr>
      <vt:lpstr>Current absorption</vt:lpstr>
      <vt:lpstr>Polycrystalline anode materials (W)</vt:lpstr>
      <vt:lpstr>Polycrystalline anode materials (W)</vt:lpstr>
      <vt:lpstr>Polycrystalline anode materials (W)</vt:lpstr>
      <vt:lpstr>Vapor deposition Cr on cold Si: ‘nanograined’ Cr anodes</vt:lpstr>
      <vt:lpstr>Current absorption</vt:lpstr>
      <vt:lpstr>Using LEEM for thermionics  anodes development:  </vt:lpstr>
      <vt:lpstr>Using LEEM for  anodes &amp; cathodes discovery: </vt:lpstr>
      <vt:lpstr>PowerPoint Presentation</vt:lpstr>
      <vt:lpstr>Research Made Possible By the Molecular Foundry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Doe</dc:creator>
  <cp:lastModifiedBy>Joe Doe</cp:lastModifiedBy>
  <cp:revision>184</cp:revision>
  <cp:lastPrinted>2016-08-12T17:47:19Z</cp:lastPrinted>
  <dcterms:created xsi:type="dcterms:W3CDTF">2016-08-08T00:04:31Z</dcterms:created>
  <dcterms:modified xsi:type="dcterms:W3CDTF">2018-10-13T17:27:38Z</dcterms:modified>
</cp:coreProperties>
</file>