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24"/>
  </p:notesMasterIdLst>
  <p:handoutMasterIdLst>
    <p:handoutMasterId r:id="rId25"/>
  </p:handoutMasterIdLst>
  <p:sldIdLst>
    <p:sldId id="256" r:id="rId5"/>
    <p:sldId id="282" r:id="rId6"/>
    <p:sldId id="312" r:id="rId7"/>
    <p:sldId id="313" r:id="rId8"/>
    <p:sldId id="314" r:id="rId9"/>
    <p:sldId id="316" r:id="rId10"/>
    <p:sldId id="315" r:id="rId11"/>
    <p:sldId id="317" r:id="rId12"/>
    <p:sldId id="318" r:id="rId13"/>
    <p:sldId id="319" r:id="rId14"/>
    <p:sldId id="320" r:id="rId15"/>
    <p:sldId id="322" r:id="rId16"/>
    <p:sldId id="323" r:id="rId17"/>
    <p:sldId id="324" r:id="rId18"/>
    <p:sldId id="325" r:id="rId19"/>
    <p:sldId id="326" r:id="rId20"/>
    <p:sldId id="327" r:id="rId21"/>
    <p:sldId id="328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lleke, Ferdinand" initials="WF" lastIdx="15" clrIdx="0">
    <p:extLst/>
  </p:cmAuthor>
  <p:cmAuthor id="2" name="Erdong Wang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1EF4"/>
    <a:srgbClr val="142646"/>
    <a:srgbClr val="243C8B"/>
    <a:srgbClr val="A5BCCC"/>
    <a:srgbClr val="A4BCCC"/>
    <a:srgbClr val="E5147E"/>
    <a:srgbClr val="D98D1F"/>
    <a:srgbClr val="7DA324"/>
    <a:srgbClr val="2C435B"/>
    <a:srgbClr val="354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92"/>
    <p:restoredTop sz="92857" autoAdjust="0"/>
  </p:normalViewPr>
  <p:slideViewPr>
    <p:cSldViewPr snapToGrid="0" snapToObjects="1">
      <p:cViewPr varScale="1">
        <p:scale>
          <a:sx n="117" d="100"/>
          <a:sy n="117" d="100"/>
        </p:scale>
        <p:origin x="176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2480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34EE336-1B49-6C49-A4A5-E13A0D1D6DB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F0BF5E-BCC8-5047-BD35-4009028147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3AA79B-58F4-B34E-85EE-232830569D46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9D249F-153C-2C4D-829F-2BE64214D25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7FBC54-0701-0B48-A25F-6B01224C941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566D2-C2D7-4345-A983-BE5CE8DC1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331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6D1A43-4927-448A-8709-1A639C18A13E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8C55E-B25D-49F7-AC7B-3685D67F1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779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we do this work? Thin …….</a:t>
            </a:r>
          </a:p>
          <a:p>
            <a:r>
              <a:rPr lang="en-US" dirty="0"/>
              <a:t>So, some experiment for thin GaAs were performed at </a:t>
            </a:r>
            <a:r>
              <a:rPr lang="en-US" dirty="0" err="1"/>
              <a:t>Jlab</a:t>
            </a:r>
            <a:r>
              <a:rPr lang="en-US" dirty="0"/>
              <a:t>. But we found that the measured 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18C55E-B25D-49F7-AC7B-3685D67F1C3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966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this study, we build 5 samples.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18C55E-B25D-49F7-AC7B-3685D67F1C3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930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Execute photoexcitation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obtain</a:t>
            </a:r>
            <a:r>
              <a:rPr lang="zh-CN" altLang="en-US" dirty="0"/>
              <a:t> </a:t>
            </a:r>
            <a:r>
              <a:rPr lang="en-US" altLang="zh-CN" dirty="0"/>
              <a:t>electron</a:t>
            </a:r>
            <a:r>
              <a:rPr lang="zh-CN" altLang="en-US" dirty="0"/>
              <a:t> </a:t>
            </a:r>
            <a:r>
              <a:rPr lang="en-US" altLang="zh-CN" dirty="0"/>
              <a:t>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18C55E-B25D-49F7-AC7B-3685D67F1C3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6138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i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These plots were simulated for the GaAs sample with thickness of 270 nm and dopant concentration </a:t>
                </a:r>
                <a14:m>
                  <m:oMath xmlns:m="http://schemas.openxmlformats.org/officeDocument/2006/math">
                    <m:r>
                      <a:rPr lang="en-US" sz="1200" kern="120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+mn-ea"/>
                        <a:cs typeface="+mn-cs"/>
                      </a:rPr>
                      <m:t>8.0×</m:t>
                    </m:r>
                    <m:sSup>
                      <m:sSupPr>
                        <m:ctrlPr>
                          <a:rPr lang="en-US" sz="1200" i="1" kern="120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lang="en-US" sz="1200" kern="120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lang="en-US" sz="1200" kern="120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17</m:t>
                        </m:r>
                      </m:sup>
                    </m:sSup>
                    <m:r>
                      <a:rPr lang="en-US" sz="1200" kern="12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sSup>
                      <m:sSupPr>
                        <m:ctrlPr>
                          <a:rPr lang="en-US" sz="1200" i="1" kern="120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200" kern="120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cm</m:t>
                        </m:r>
                      </m:e>
                      <m:sup>
                        <m:r>
                          <a:rPr lang="en-US" sz="1200" i="1" kern="120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</m:t>
                        </m:r>
                        <m:r>
                          <a:rPr lang="en-US" sz="1200" kern="120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>
                    <a:effectLst/>
                  </a:rPr>
                  <a:t> </a:t>
                </a:r>
                <a:r>
                  <a:rPr lang="en-US" sz="1200" i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when illuminated with 100,000 photons of energy 1.8 eV</a:t>
                </a:r>
                <a:r>
                  <a:rPr lang="en-US" dirty="0">
                    <a:effectLst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i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These plots were simulated for the GaAs sample with thickness of 270 nm and dopant concentration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8.0×〖10〗^17  cm^(−3)</a:t>
                </a:r>
                <a:r>
                  <a:rPr lang="en-US" dirty="0">
                    <a:effectLst/>
                  </a:rPr>
                  <a:t> </a:t>
                </a:r>
                <a:r>
                  <a:rPr lang="en-US" sz="1200" i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when illuminated with 100,000 photons of energy 1.8 eV</a:t>
                </a:r>
                <a:r>
                  <a:rPr lang="en-US" dirty="0">
                    <a:effectLst/>
                  </a:rPr>
                  <a:t> 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18C55E-B25D-49F7-AC7B-3685D67F1C3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401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width of the arrows indicates the relative size of each energy-flow channel</a:t>
            </a:r>
            <a:endParaRPr lang="en-US" sz="120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18C55E-B25D-49F7-AC7B-3685D67F1C3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1028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To assign a reasonable value to electron affinity, the MC model was used to predict QE as a function of photon energy (i.e., the QE spectral response) for thick bulk GaAs (thickness set to 10 </a:t>
                </a:r>
                <a14:m>
                  <m:oMath xmlns:m="http://schemas.openxmlformats.org/officeDocument/2006/math">
                    <m:r>
                      <a:rPr lang="en-US" sz="1200" i="1" kern="12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𝜇</m:t>
                    </m:r>
                    <m:r>
                      <a:rPr lang="en-US" sz="1200" i="1" kern="12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𝑚</m:t>
                    </m:r>
                  </m:oMath>
                </a14:m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), for which electron reflection at the buffer layer is not relevant.</a:t>
                </a:r>
                <a:r>
                  <a:rPr lang="en-US" dirty="0">
                    <a:effectLst/>
                  </a:rPr>
                  <a:t> </a:t>
                </a:r>
              </a:p>
              <a:p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The best match between the simulated and experimental results was obtained for electron affinity </a:t>
                </a:r>
                <a14:m>
                  <m:oMath xmlns:m="http://schemas.openxmlformats.org/officeDocument/2006/math">
                    <m:r>
                      <a:rPr lang="en-US" sz="1200" i="1" kern="12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−0.04</m:t>
                    </m:r>
                  </m:oMath>
                </a14:m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eV. </a:t>
                </a:r>
              </a:p>
              <a:p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Based on this result, for the thin GaAs photocathode samples, the MC model used electron affinity as a variable set to values within the range of -0.05 to -0.03 eV, to obtain the best fit between experimental and simulated results.</a:t>
                </a:r>
                <a:r>
                  <a:rPr lang="en-US" dirty="0">
                    <a:effectLst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To assign a reasonable value to electron affinity, the MC model was used to predict QE as a function of photon energy (i.e., the QE spectral response) for thick bulk GaAs (thickness set to 10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𝜇𝑚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), for which electron reflection at the buffer layer is not relevant.</a:t>
                </a:r>
                <a:r>
                  <a:rPr lang="en-US" dirty="0">
                    <a:effectLst/>
                  </a:rPr>
                  <a:t> </a:t>
                </a:r>
              </a:p>
              <a:p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The best match between the simulated and experimental results was obtained for electron affinity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−0.04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eV. </a:t>
                </a:r>
              </a:p>
              <a:p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Based on this result, for the thin GaAs photocathode samples, the MC model used electron affinity as a variable set to values within the range of -0.05 to -0.03 eV, to obtain the best fit between experimental and simulated results.</a:t>
                </a:r>
                <a:r>
                  <a:rPr lang="en-US" dirty="0">
                    <a:effectLst/>
                  </a:rPr>
                  <a:t> 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18C55E-B25D-49F7-AC7B-3685D67F1C3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791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The ‘‘pulse-response time’’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kern="120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lang="en-US" sz="1200" i="1" kern="120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𝜏</m:t>
                        </m:r>
                      </m:e>
                      <m:sub>
                        <m:r>
                          <a:rPr lang="en-US" sz="1200" i="1" kern="120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90</m:t>
                        </m:r>
                      </m:sub>
                    </m:sSub>
                  </m:oMath>
                </a14:m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is defined as the time interval in which 90% of the pulse charge is contained</a:t>
                </a:r>
                <a:r>
                  <a:rPr lang="en-US" dirty="0">
                    <a:effectLst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The ‘‘pulse-response time’’ 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𝜏_90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is defined as the time interval in which 90% of the pulse charge is contained</a:t>
                </a:r>
                <a:r>
                  <a:rPr lang="en-US" dirty="0">
                    <a:effectLst/>
                  </a:rPr>
                  <a:t> 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18C55E-B25D-49F7-AC7B-3685D67F1C3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26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7870" y="987611"/>
            <a:ext cx="8338930" cy="2387600"/>
          </a:xfrm>
        </p:spPr>
        <p:txBody>
          <a:bodyPr anchor="b">
            <a:normAutofit/>
          </a:bodyPr>
          <a:lstStyle>
            <a:lvl1pPr algn="l">
              <a:defRPr sz="48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7870" y="3467286"/>
            <a:ext cx="8338930" cy="1655762"/>
          </a:xfrm>
        </p:spPr>
        <p:txBody>
          <a:bodyPr/>
          <a:lstStyle>
            <a:lvl1pPr marL="0" indent="0" algn="l">
              <a:buNone/>
              <a:defRPr sz="2400" b="0" i="0"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23049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45503"/>
            <a:ext cx="8229600" cy="392065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670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2143125" cy="52849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65125"/>
            <a:ext cx="5972175" cy="528490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26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82148"/>
            <a:ext cx="7886700" cy="4894815"/>
          </a:xfrm>
        </p:spPr>
        <p:txBody>
          <a:bodyPr/>
          <a:lstStyle>
            <a:lvl1pPr algn="just">
              <a:defRPr b="0" i="0">
                <a:latin typeface="Avenir Book"/>
                <a:ea typeface="Arial" charset="0"/>
                <a:cs typeface="Avenir Book"/>
              </a:defRPr>
            </a:lvl1pPr>
            <a:lvl2pPr>
              <a:defRPr b="0" i="0">
                <a:latin typeface="Avenir Book"/>
                <a:ea typeface="Arial" charset="0"/>
                <a:cs typeface="Avenir Book"/>
              </a:defRPr>
            </a:lvl2pPr>
            <a:lvl3pPr>
              <a:defRPr b="0" i="0">
                <a:latin typeface="Avenir Book"/>
                <a:ea typeface="Arial" charset="0"/>
                <a:cs typeface="Avenir Book"/>
              </a:defRPr>
            </a:lvl3pPr>
            <a:lvl4pPr>
              <a:defRPr b="0" i="0">
                <a:latin typeface="Avenir Book"/>
                <a:ea typeface="Arial" charset="0"/>
                <a:cs typeface="Avenir Book"/>
              </a:defRPr>
            </a:lvl4pPr>
            <a:lvl5pPr>
              <a:defRPr b="0" i="0">
                <a:latin typeface="Avenir Book"/>
                <a:ea typeface="Arial" charset="0"/>
                <a:cs typeface="Avenir Book"/>
              </a:defRPr>
            </a:lvl5pPr>
          </a:lstStyle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50513" y="6311899"/>
            <a:ext cx="2057400" cy="3651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A2B7737-EAFB-4F4D-9316-4B1362269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73" y="37137"/>
            <a:ext cx="8994913" cy="105617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391" y="106709"/>
            <a:ext cx="8955157" cy="75799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280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930" y="1709739"/>
            <a:ext cx="834887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7930" y="4589465"/>
            <a:ext cx="8348870" cy="123486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169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809" y="1825625"/>
            <a:ext cx="41148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825625"/>
            <a:ext cx="41148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650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809" y="365126"/>
            <a:ext cx="815873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809" y="1681163"/>
            <a:ext cx="41148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7809" y="2505075"/>
            <a:ext cx="411480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681163"/>
            <a:ext cx="41148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505075"/>
            <a:ext cx="411480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460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603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069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870" y="457200"/>
            <a:ext cx="32311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0" y="987426"/>
            <a:ext cx="4799409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870" y="2057400"/>
            <a:ext cx="323114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716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0" y="987426"/>
            <a:ext cx="4799409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47870" y="457200"/>
            <a:ext cx="32311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870" y="2057400"/>
            <a:ext cx="323114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0475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7809" y="365126"/>
            <a:ext cx="8328991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809" y="1825625"/>
            <a:ext cx="8328991" cy="3929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43300" y="63371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89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6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pos="288">
          <p15:clr>
            <a:srgbClr val="F26B43"/>
          </p15:clr>
        </p15:guide>
        <p15:guide id="4" pos="5472">
          <p15:clr>
            <a:srgbClr val="F26B43"/>
          </p15:clr>
        </p15:guide>
        <p15:guide id="5" orient="horz" pos="412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965" y="1091554"/>
            <a:ext cx="8850085" cy="2109529"/>
          </a:xfrm>
        </p:spPr>
        <p:txBody>
          <a:bodyPr>
            <a:normAutofit/>
          </a:bodyPr>
          <a:lstStyle/>
          <a:p>
            <a:r>
              <a:rPr lang="en-US" dirty="0">
                <a:latin typeface="Avenir Book"/>
                <a:ea typeface="AppleGothic"/>
                <a:cs typeface="Avenir Book"/>
              </a:rPr>
              <a:t>Experimental evaluation and Monte Carlo simulation of thin GaAs photocathodes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8950" y="3416248"/>
            <a:ext cx="6708113" cy="1852968"/>
          </a:xfrm>
        </p:spPr>
        <p:txBody>
          <a:bodyPr>
            <a:normAutofit fontScale="92500"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AppleGothic"/>
                <a:cs typeface="Arial" panose="020B0604020202020204" pitchFamily="34" charset="0"/>
              </a:rPr>
              <a:t>Wei Liu</a:t>
            </a:r>
            <a:r>
              <a:rPr lang="en-US" baseline="30000" dirty="0">
                <a:solidFill>
                  <a:schemeClr val="tx1"/>
                </a:solidFill>
                <a:latin typeface="Arial" panose="020B0604020202020204" pitchFamily="34" charset="0"/>
                <a:ea typeface="AppleGothic"/>
                <a:cs typeface="Arial" panose="020B0604020202020204" pitchFamily="34" charset="0"/>
              </a:rPr>
              <a:t>1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Matthew Poelker</a:t>
            </a:r>
            <a:r>
              <a:rPr lang="en-US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Charlie Sinclair</a:t>
            </a:r>
            <a:r>
              <a:rPr lang="en-US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Erdong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Wang</a:t>
            </a:r>
            <a:r>
              <a:rPr lang="en-US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US" baseline="30000" dirty="0">
                <a:solidFill>
                  <a:schemeClr val="tx1"/>
                </a:solidFill>
                <a:latin typeface="Arial" panose="020B0604020202020204" pitchFamily="34" charset="0"/>
                <a:ea typeface="AppleGothic"/>
                <a:cs typeface="Arial" panose="020B0604020202020204" pitchFamily="34" charset="0"/>
              </a:rPr>
              <a:t>1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AppleGothic"/>
                <a:cs typeface="Arial" panose="020B0604020202020204" pitchFamily="34" charset="0"/>
              </a:rPr>
              <a:t>Brookhaven National Laboratory</a:t>
            </a:r>
          </a:p>
          <a:p>
            <a:pPr algn="ctr"/>
            <a:r>
              <a:rPr lang="en-US" baseline="30000" dirty="0">
                <a:solidFill>
                  <a:schemeClr val="tx1"/>
                </a:solidFill>
                <a:latin typeface="Arial" panose="020B0604020202020204" pitchFamily="34" charset="0"/>
                <a:ea typeface="AppleGothic"/>
                <a:cs typeface="Arial" panose="020B0604020202020204" pitchFamily="34" charset="0"/>
              </a:rPr>
              <a:t>2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AppleGothic"/>
                <a:cs typeface="Arial" panose="020B0604020202020204" pitchFamily="34" charset="0"/>
              </a:rPr>
              <a:t>Jefferson Lab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4A8B8032-AE17-8D45-B246-37E372DD0B62}"/>
              </a:ext>
            </a:extLst>
          </p:cNvPr>
          <p:cNvSpPr txBox="1">
            <a:spLocks/>
          </p:cNvSpPr>
          <p:nvPr/>
        </p:nvSpPr>
        <p:spPr>
          <a:xfrm>
            <a:off x="807076" y="5876266"/>
            <a:ext cx="7238445" cy="785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tx1"/>
                </a:solidFill>
              </a:rPr>
              <a:t>Photocathode Physics for Photoinjectors (P3) Workshop</a:t>
            </a:r>
          </a:p>
          <a:p>
            <a:pPr algn="ctr"/>
            <a:r>
              <a:rPr lang="en-US" sz="1800" dirty="0">
                <a:solidFill>
                  <a:schemeClr val="tx1"/>
                </a:solidFill>
              </a:rPr>
              <a:t>October 15, 2018, Santa Fe, New Mexico</a:t>
            </a:r>
          </a:p>
        </p:txBody>
      </p:sp>
    </p:spTree>
    <p:extLst>
      <p:ext uri="{BB962C8B-B14F-4D97-AF65-F5344CB8AC3E}">
        <p14:creationId xmlns:p14="http://schemas.microsoft.com/office/powerpoint/2010/main" val="1092042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5D107C3-B678-5B4F-9C2A-6CA8A7A29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42" y="91089"/>
            <a:ext cx="9056914" cy="1056170"/>
          </a:xfrm>
        </p:spPr>
        <p:txBody>
          <a:bodyPr>
            <a:normAutofit fontScale="90000"/>
          </a:bodyPr>
          <a:lstStyle/>
          <a:p>
            <a:r>
              <a:rPr lang="en-US" dirty="0"/>
              <a:t>Electron transportation-scattering angle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6FB03B79-8C29-154C-B664-D977BA4351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3414" y="2643413"/>
                <a:ext cx="8937170" cy="3256644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/>
                  <a:t>For isotropic scattering processes: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US" i="1">
                          <a:latin typeface="Cambria Math" panose="02040503050406030204" pitchFamily="18" charset="0"/>
                        </a:rPr>
                        <m:t>=1−2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𝑟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For anisotropic scattering processes: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1+2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𝜉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</m:sSub>
                                </m:sub>
                              </m:sSub>
                            </m:e>
                          </m:rad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ad>
                                    <m:radPr>
                                      <m:degHide m:val="on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𝛾</m:t>
                                          </m:r>
                                        </m:e>
                                        <m:sub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𝑘</m:t>
                                              </m:r>
                                            </m:sub>
                                          </m:sSub>
                                        </m:sub>
                                      </m:sSub>
                                    </m:e>
                                  </m:rad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𝛾</m:t>
                                          </m:r>
                                        </m:e>
                                        <m:sub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sSup>
                                                <m:sSup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𝑘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′</m:t>
                                                  </m:r>
                                                </m:sup>
                                              </m:sSup>
                                            </m:sub>
                                          </m:sSub>
                                        </m:sub>
                                      </m:sSub>
                                    </m:e>
                                  </m:rad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  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𝑃𝑂𝑃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US" i="1">
                          <a:latin typeface="Cambria Math" panose="02040503050406030204" pitchFamily="18" charset="0"/>
                        </a:rPr>
                        <m:t>=1−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  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𝐶𝑜𝑢𝑙𝑜𝑚𝑏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6FB03B79-8C29-154C-B664-D977BA4351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3414" y="2643413"/>
                <a:ext cx="8937170" cy="3256644"/>
              </a:xfrm>
              <a:blipFill>
                <a:blip r:embed="rId2"/>
                <a:stretch>
                  <a:fillRect l="-993" t="-27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A5D711C3-8025-2740-9A99-980BA91EF0FB}"/>
              </a:ext>
            </a:extLst>
          </p:cNvPr>
          <p:cNvGrpSpPr/>
          <p:nvPr/>
        </p:nvGrpSpPr>
        <p:grpSpPr>
          <a:xfrm>
            <a:off x="2578983" y="1000696"/>
            <a:ext cx="3986031" cy="1723964"/>
            <a:chOff x="2617056" y="2413088"/>
            <a:chExt cx="3986031" cy="1723964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9C274D6-EF55-DE4A-B9E7-C0F26EC727BD}"/>
                </a:ext>
              </a:extLst>
            </p:cNvPr>
            <p:cNvCxnSpPr>
              <a:cxnSpLocks/>
            </p:cNvCxnSpPr>
            <p:nvPr/>
          </p:nvCxnSpPr>
          <p:spPr>
            <a:xfrm>
              <a:off x="2783812" y="3679852"/>
              <a:ext cx="1890454" cy="400"/>
            </a:xfrm>
            <a:prstGeom prst="line">
              <a:avLst/>
            </a:prstGeom>
            <a:ln w="25400">
              <a:solidFill>
                <a:schemeClr val="tx1"/>
              </a:solidFill>
              <a:prstDash val="solid"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ABF1D0D-498A-EB46-BB24-309F2CDE40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18994" y="2568193"/>
              <a:ext cx="1571296" cy="1040524"/>
            </a:xfrm>
            <a:prstGeom prst="line">
              <a:avLst/>
            </a:prstGeom>
            <a:ln w="2540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AECEB49-B813-EE45-9567-0B1C057259A4}"/>
                </a:ext>
              </a:extLst>
            </p:cNvPr>
            <p:cNvCxnSpPr>
              <a:cxnSpLocks/>
            </p:cNvCxnSpPr>
            <p:nvPr/>
          </p:nvCxnSpPr>
          <p:spPr>
            <a:xfrm>
              <a:off x="4818994" y="3673366"/>
              <a:ext cx="1707931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9EA2F96-FAE5-7C45-9B7B-7AFD1469A8A9}"/>
                </a:ext>
              </a:extLst>
            </p:cNvPr>
            <p:cNvSpPr/>
            <p:nvPr/>
          </p:nvSpPr>
          <p:spPr>
            <a:xfrm>
              <a:off x="4674266" y="3563007"/>
              <a:ext cx="216139" cy="2199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4A61B85A-C2D4-E54A-9DB2-B11206A56EFD}"/>
                </a:ext>
              </a:extLst>
            </p:cNvPr>
            <p:cNvSpPr/>
            <p:nvPr/>
          </p:nvSpPr>
          <p:spPr>
            <a:xfrm>
              <a:off x="4289430" y="3222652"/>
              <a:ext cx="914400" cy="914400"/>
            </a:xfrm>
            <a:prstGeom prst="arc">
              <a:avLst>
                <a:gd name="adj1" fmla="val 19525439"/>
                <a:gd name="adj2" fmla="val 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B0F83A7C-9DDA-D146-9E8D-5724DF0A8973}"/>
                    </a:ext>
                  </a:extLst>
                </p:cNvPr>
                <p:cNvSpPr txBox="1"/>
                <p:nvPr/>
              </p:nvSpPr>
              <p:spPr>
                <a:xfrm>
                  <a:off x="5174513" y="3292059"/>
                  <a:ext cx="37414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B0F83A7C-9DDA-D146-9E8D-5724DF0A897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74513" y="3292059"/>
                  <a:ext cx="374140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FEC958D7-5A8C-EF4E-B00B-68818C4F3615}"/>
                </a:ext>
              </a:extLst>
            </p:cNvPr>
            <p:cNvSpPr/>
            <p:nvPr/>
          </p:nvSpPr>
          <p:spPr>
            <a:xfrm>
              <a:off x="2617056" y="3563007"/>
              <a:ext cx="216139" cy="2199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52F6CDC-EE00-8848-AA8F-F5B1B54630DA}"/>
                </a:ext>
              </a:extLst>
            </p:cNvPr>
            <p:cNvSpPr/>
            <p:nvPr/>
          </p:nvSpPr>
          <p:spPr>
            <a:xfrm>
              <a:off x="6386948" y="2413088"/>
              <a:ext cx="216139" cy="2199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E530FB2A-F655-7144-B109-7D8B22EA2929}"/>
              </a:ext>
            </a:extLst>
          </p:cNvPr>
          <p:cNvSpPr/>
          <p:nvPr/>
        </p:nvSpPr>
        <p:spPr>
          <a:xfrm>
            <a:off x="1977973" y="6042304"/>
            <a:ext cx="51880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en-US" sz="14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Jacoboni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and L. </a:t>
            </a:r>
            <a:r>
              <a:rPr lang="en-US" sz="14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Reggiani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Rev. Mod. Phys. </a:t>
            </a:r>
            <a:r>
              <a:rPr lang="en-US" sz="1400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55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645 (1983)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Vasileska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S.M.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Goodnick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https://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nanohub.org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/resources/9109 </a:t>
            </a:r>
          </a:p>
        </p:txBody>
      </p:sp>
    </p:spTree>
    <p:extLst>
      <p:ext uri="{BB962C8B-B14F-4D97-AF65-F5344CB8AC3E}">
        <p14:creationId xmlns:p14="http://schemas.microsoft.com/office/powerpoint/2010/main" val="733428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5231BC-8842-1E42-B90C-D7555BEF6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44" y="156405"/>
            <a:ext cx="9056914" cy="1056170"/>
          </a:xfrm>
        </p:spPr>
        <p:txBody>
          <a:bodyPr>
            <a:normAutofit/>
          </a:bodyPr>
          <a:lstStyle/>
          <a:p>
            <a:r>
              <a:rPr lang="en-US" dirty="0"/>
              <a:t>Electron transportation-energy flow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C2DAD0-5F58-1B4B-94DA-E860862CCD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75" y="2039891"/>
            <a:ext cx="5040085" cy="3533596"/>
          </a:xfrm>
        </p:spPr>
        <p:txBody>
          <a:bodyPr/>
          <a:lstStyle/>
          <a:p>
            <a:r>
              <a:rPr lang="en-US" dirty="0"/>
              <a:t>Electrons  obtain energy from photon</a:t>
            </a:r>
          </a:p>
          <a:p>
            <a:r>
              <a:rPr lang="en-US" dirty="0"/>
              <a:t>Electrons exchange energy with holes and crystal lattice</a:t>
            </a:r>
          </a:p>
          <a:p>
            <a:r>
              <a:rPr lang="en-US" dirty="0"/>
              <a:t>Electron reach a steady-state distribution after a series of scattering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A805F6-1438-B247-97A1-5293EB55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7448E0-0ED6-644A-AAA2-EE9243C2F9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260" y="1695812"/>
            <a:ext cx="4030198" cy="405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903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95BFCC4-F8E7-6F46-BE2B-54E695BBEB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918" y="3074669"/>
            <a:ext cx="4564192" cy="3419792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6F1BE17-F1A1-ED4C-A196-C11917774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391" y="106710"/>
            <a:ext cx="8955157" cy="867200"/>
          </a:xfrm>
        </p:spPr>
        <p:txBody>
          <a:bodyPr/>
          <a:lstStyle/>
          <a:p>
            <a:r>
              <a:rPr lang="en-US" dirty="0"/>
              <a:t>Emission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58DD91-FBF0-C046-968D-A3159690F7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391" y="1037063"/>
            <a:ext cx="8955157" cy="1855043"/>
          </a:xfrm>
        </p:spPr>
        <p:txBody>
          <a:bodyPr/>
          <a:lstStyle/>
          <a:p>
            <a:r>
              <a:rPr lang="en-US" altLang="zh-CN" dirty="0"/>
              <a:t>Surface</a:t>
            </a:r>
            <a:r>
              <a:rPr lang="zh-CN" altLang="en-US" dirty="0"/>
              <a:t> </a:t>
            </a:r>
            <a:r>
              <a:rPr lang="en-US" altLang="zh-CN" dirty="0"/>
              <a:t>e</a:t>
            </a:r>
            <a:r>
              <a:rPr lang="en-US" dirty="0"/>
              <a:t>lectron has a probability to cross the surface barrier into vacuum</a:t>
            </a:r>
          </a:p>
          <a:p>
            <a:r>
              <a:rPr lang="en-US" dirty="0"/>
              <a:t>The transfer matrix (TM) method is used to calculated the transmission probability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4110C8-4168-4046-9C3C-DD21AC318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43300" y="6424189"/>
            <a:ext cx="2057400" cy="365125"/>
          </a:xfrm>
        </p:spPr>
        <p:txBody>
          <a:bodyPr/>
          <a:lstStyle/>
          <a:p>
            <a:fld id="{893C5830-40F3-F04E-B2E3-10E6672BA8FF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4E1AE4-BD54-A341-9C9B-9172EE2337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879" y="3135086"/>
            <a:ext cx="3897540" cy="326401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657CB8B-12C0-D347-A432-1A151F38621D}"/>
              </a:ext>
            </a:extLst>
          </p:cNvPr>
          <p:cNvSpPr/>
          <p:nvPr/>
        </p:nvSpPr>
        <p:spPr>
          <a:xfrm>
            <a:off x="704519" y="6462258"/>
            <a:ext cx="2956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Photocathode surface barrier</a:t>
            </a:r>
            <a:r>
              <a:rPr lang="en-US" dirty="0"/>
              <a:t>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0DE79F-3A87-A14E-A09C-156477B36FDF}"/>
              </a:ext>
            </a:extLst>
          </p:cNvPr>
          <p:cNvSpPr/>
          <p:nvPr/>
        </p:nvSpPr>
        <p:spPr>
          <a:xfrm>
            <a:off x="4898000" y="6462258"/>
            <a:ext cx="35680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Calculated transmission probability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717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0581BE-7234-EB4E-9932-566F46E89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Time evolution of electron information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CF2AE97-E9D8-C544-95EB-8F9E2E40AA7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5902" y="1296986"/>
                <a:ext cx="3457398" cy="4580391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The energy of the excited electrons in the conduction band quickly falls due to scattering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emission</a:t>
                </a:r>
                <a:r>
                  <a:rPr lang="zh-CN" altLang="en-US" dirty="0"/>
                  <a:t> </a:t>
                </a:r>
                <a:r>
                  <a:rPr lang="en-US" dirty="0"/>
                  <a:t>processes</a:t>
                </a:r>
              </a:p>
              <a:p>
                <a:r>
                  <a:rPr lang="en-US" dirty="0"/>
                  <a:t>40% of the electrons are emitted quickly, in less than 1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𝑝𝑠</m:t>
                    </m:r>
                  </m:oMath>
                </a14:m>
                <a:endParaRPr lang="en-US" dirty="0"/>
              </a:p>
              <a:p>
                <a:r>
                  <a:rPr lang="en-US" dirty="0"/>
                  <a:t>Beyond 1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𝑝𝑠</m:t>
                    </m:r>
                  </m:oMath>
                </a14:m>
                <a:r>
                  <a:rPr lang="en-US" dirty="0"/>
                  <a:t>, emission continues but at a lower rate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CF2AE97-E9D8-C544-95EB-8F9E2E40AA7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5902" y="1296986"/>
                <a:ext cx="3457398" cy="4580391"/>
              </a:xfrm>
              <a:blipFill>
                <a:blip r:embed="rId2"/>
                <a:stretch>
                  <a:fillRect l="-2198" t="-2762" r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98CB64-F67B-1349-9A31-FA15446FC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7AF57E-8746-FF49-8ADA-117B090CC8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779" y="1454361"/>
            <a:ext cx="5671085" cy="4265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954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FC40355-E189-A74F-86F6-8DF2F34FC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dimensional distribution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C90AD8-D4EA-FB47-8A84-FF4D98DC7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4" descr="../Documents/GitHub/data_analysis/GaAs_Monte_Carlo/2d_distribution.pdf">
            <a:extLst>
              <a:ext uri="{FF2B5EF4-FFF2-40B4-BE49-F238E27FC236}">
                <a16:creationId xmlns:a16="http://schemas.microsoft.com/office/drawing/2014/main" id="{F3EB7EEE-C00A-E548-9BE1-CAEE269BEB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296" y="865252"/>
            <a:ext cx="6701341" cy="58041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13432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29E6A4-E66E-1540-B916-AF6E7D5B8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391" y="106709"/>
            <a:ext cx="8955157" cy="1068948"/>
          </a:xfrm>
        </p:spPr>
        <p:txBody>
          <a:bodyPr>
            <a:normAutofit fontScale="90000"/>
          </a:bodyPr>
          <a:lstStyle/>
          <a:p>
            <a:r>
              <a:rPr lang="en-US" dirty="0"/>
              <a:t>Compare MC model and experiment-thick bulk GaAs photocathode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712B766-A69F-154F-8DC3-A7834533C7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73" y="1515736"/>
            <a:ext cx="8994913" cy="1036509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Best fit is obtained for electron affinity of -0.04 eV</a:t>
            </a:r>
          </a:p>
          <a:p>
            <a:r>
              <a:rPr lang="en-US" dirty="0"/>
              <a:t>The MC model use electron affinity within -0.05 to -0.03 eV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7DB8B9-9ADE-AC4A-801B-8C93CCCEB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16CCEF-152E-B247-97C7-7A3CC73A0A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419" y="2476043"/>
            <a:ext cx="5599588" cy="421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3786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7B6172F-FDEA-0F4A-A782-566AB0DF1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73" y="58908"/>
            <a:ext cx="8994913" cy="1138521"/>
          </a:xfrm>
        </p:spPr>
        <p:txBody>
          <a:bodyPr>
            <a:normAutofit fontScale="90000"/>
          </a:bodyPr>
          <a:lstStyle/>
          <a:p>
            <a:r>
              <a:rPr lang="en-US" dirty="0"/>
              <a:t>Compare MC model and experiment-thin GaAs photocathodes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820305-C1D4-7249-9C8D-94C3A39009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001" y="1415332"/>
            <a:ext cx="8824056" cy="1406391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The bandgap of AlGaAs is 1.8 eV</a:t>
            </a:r>
          </a:p>
          <a:p>
            <a:r>
              <a:rPr lang="en-US" dirty="0"/>
              <a:t>Only photoemission in GaAs is considered in the MC model</a:t>
            </a:r>
          </a:p>
          <a:p>
            <a:r>
              <a:rPr lang="en-US" dirty="0"/>
              <a:t>Reflections at the AlGaAs/GaAs interface enhanced the QE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A4BC29-7FF4-4A4A-86D4-A5B77EBE40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7" y="3305397"/>
            <a:ext cx="4498002" cy="338328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073C978-8F01-2140-BE28-CF94A58AFA94}"/>
              </a:ext>
            </a:extLst>
          </p:cNvPr>
          <p:cNvSpPr/>
          <p:nvPr/>
        </p:nvSpPr>
        <p:spPr>
          <a:xfrm>
            <a:off x="155001" y="2936065"/>
            <a:ext cx="45463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with reflections at the AlGaAs/GaAs interface</a:t>
            </a:r>
            <a:r>
              <a:rPr lang="en-US" dirty="0"/>
              <a:t>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C84AA73-B834-384E-97F6-47408982A258}"/>
              </a:ext>
            </a:extLst>
          </p:cNvPr>
          <p:cNvSpPr/>
          <p:nvPr/>
        </p:nvSpPr>
        <p:spPr>
          <a:xfrm>
            <a:off x="5066346" y="2938577"/>
            <a:ext cx="35200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without reflections at the interface</a:t>
            </a:r>
            <a:r>
              <a:rPr lang="en-US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3BB2A8-37C5-754B-8192-F5D9569B65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370" y="3305397"/>
            <a:ext cx="4498002" cy="338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6682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89BB985-A2DF-8342-81A5-1D533F292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Temporal response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982F3E-876B-9045-AA90-DACEC30552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41" y="1138877"/>
            <a:ext cx="8912084" cy="149301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Thicker and higher dopant density samples provide longer electron bunches</a:t>
            </a:r>
          </a:p>
          <a:p>
            <a:r>
              <a:rPr lang="en-US" dirty="0"/>
              <a:t>Much shorter pulses are obtained when electron reflections at the AlGaAs/GaAs interface is ignored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6644F7-07A0-CA47-93FE-AF9CC3B0B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1BB05A-0DE6-7048-B2DF-A5AA43ACFA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9" y="3318946"/>
            <a:ext cx="4498002" cy="33832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668AA3E-E4F0-0A48-9784-8233E8AE27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404" y="3318946"/>
            <a:ext cx="4498003" cy="338328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EE8F81F-3F0A-9E41-BCC3-E5F456E758BD}"/>
              </a:ext>
            </a:extLst>
          </p:cNvPr>
          <p:cNvSpPr/>
          <p:nvPr/>
        </p:nvSpPr>
        <p:spPr>
          <a:xfrm>
            <a:off x="0" y="2948417"/>
            <a:ext cx="45463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with reflections at the AlGaAs/GaAs interface</a:t>
            </a:r>
            <a:r>
              <a:rPr lang="en-US" dirty="0"/>
              <a:t>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2BB8FE2-2270-BE48-951A-EE1F32E0579D}"/>
              </a:ext>
            </a:extLst>
          </p:cNvPr>
          <p:cNvSpPr/>
          <p:nvPr/>
        </p:nvSpPr>
        <p:spPr>
          <a:xfrm>
            <a:off x="5077380" y="2948417"/>
            <a:ext cx="35200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without reflections at the interface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246542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FDF4A3E-3230-F340-9C6F-FD03216352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058" y="4205294"/>
            <a:ext cx="3439886" cy="2587393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4E7345E-EC9D-0044-9675-98CBB9591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Discussion/Summary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741F180-B00A-DF41-9660-ACF92FC4E44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9573" y="1115080"/>
                <a:ext cx="8900256" cy="3598436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Electrons are emitted quickly (~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𝑝𝑠</m:t>
                    </m:r>
                  </m:oMath>
                </a14:m>
                <a:r>
                  <a:rPr lang="en-US" dirty="0"/>
                  <a:t>)</a:t>
                </a:r>
              </a:p>
              <a:p>
                <a:r>
                  <a:rPr lang="en-US" dirty="0"/>
                  <a:t>Thicker sample produce more excited electrons, which result in higher QE</a:t>
                </a:r>
              </a:p>
              <a:p>
                <a:r>
                  <a:rPr lang="en-US" dirty="0"/>
                  <a:t>Higher dopant density help to increase the emission probability and lead to higher QE</a:t>
                </a:r>
              </a:p>
              <a:p>
                <a:r>
                  <a:rPr lang="en-US" dirty="0"/>
                  <a:t>Electrons in thicker and higher dopant density samples suffer more scattering, leading to longer electron bunches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741F180-B00A-DF41-9660-ACF92FC4E4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573" y="1115080"/>
                <a:ext cx="8900256" cy="3598436"/>
              </a:xfrm>
              <a:blipFill>
                <a:blip r:embed="rId3"/>
                <a:stretch>
                  <a:fillRect l="-855" t="-2817" b="-31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F87B47-E1B7-6C44-B485-992B602FB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C4D83C7E-B915-E340-BDFA-FF378576F90F}"/>
              </a:ext>
            </a:extLst>
          </p:cNvPr>
          <p:cNvSpPr txBox="1">
            <a:spLocks/>
          </p:cNvSpPr>
          <p:nvPr/>
        </p:nvSpPr>
        <p:spPr>
          <a:xfrm>
            <a:off x="69573" y="4691744"/>
            <a:ext cx="4872541" cy="1329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Avenir Book"/>
                <a:ea typeface="Arial" charset="0"/>
                <a:cs typeface="Avenir Book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venir Book"/>
                <a:ea typeface="Arial" charset="0"/>
                <a:cs typeface="Avenir Book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venir Book"/>
                <a:ea typeface="Arial" charset="0"/>
                <a:cs typeface="Avenir Book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venir Book"/>
                <a:ea typeface="Arial" charset="0"/>
                <a:cs typeface="Avenir Book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venir Book"/>
                <a:ea typeface="Arial" charset="0"/>
                <a:cs typeface="Avenir Book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n-lt"/>
              </a:rPr>
              <a:t>Reflections enhance the QE and prolong the electron bunches</a:t>
            </a:r>
          </a:p>
        </p:txBody>
      </p:sp>
    </p:spTree>
    <p:extLst>
      <p:ext uri="{BB962C8B-B14F-4D97-AF65-F5344CB8AC3E}">
        <p14:creationId xmlns:p14="http://schemas.microsoft.com/office/powerpoint/2010/main" val="34812413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809" y="2650733"/>
            <a:ext cx="8328991" cy="31040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>
                <a:solidFill>
                  <a:srgbClr val="031EF4"/>
                </a:solidFill>
                <a:ea typeface="AppleGothic"/>
              </a:rPr>
              <a:t>Thank</a:t>
            </a:r>
            <a:r>
              <a:rPr lang="zh-CN" altLang="en-US" sz="4800" dirty="0">
                <a:solidFill>
                  <a:srgbClr val="031EF4"/>
                </a:solidFill>
                <a:ea typeface="AppleGothic"/>
              </a:rPr>
              <a:t> </a:t>
            </a:r>
            <a:r>
              <a:rPr lang="en-US" altLang="zh-CN" sz="4800" dirty="0">
                <a:solidFill>
                  <a:srgbClr val="031EF4"/>
                </a:solidFill>
                <a:ea typeface="AppleGothic"/>
              </a:rPr>
              <a:t>you</a:t>
            </a:r>
            <a:r>
              <a:rPr lang="en-US" sz="4800" dirty="0">
                <a:solidFill>
                  <a:srgbClr val="031EF4"/>
                </a:solidFill>
                <a:ea typeface="AppleGothic"/>
              </a:rPr>
              <a:t> for your attention 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000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5777"/>
            <a:ext cx="9144000" cy="674959"/>
          </a:xfrm>
          <a:noFill/>
        </p:spPr>
        <p:txBody>
          <a:bodyPr>
            <a:noAutofit/>
          </a:bodyPr>
          <a:lstStyle/>
          <a:p>
            <a:pPr algn="ctr"/>
            <a:r>
              <a:rPr lang="en-US" sz="4400" dirty="0">
                <a:solidFill>
                  <a:srgbClr val="243C8B"/>
                </a:solidFill>
                <a:ea typeface="AppleGothic"/>
              </a:rPr>
              <a:t>Outline</a:t>
            </a:r>
            <a:endParaRPr lang="en-US" sz="4400" dirty="0">
              <a:solidFill>
                <a:srgbClr val="243C8B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28650" y="1698171"/>
            <a:ext cx="7886700" cy="4613728"/>
          </a:xfrm>
        </p:spPr>
        <p:txBody>
          <a:bodyPr>
            <a:normAutofit/>
          </a:bodyPr>
          <a:lstStyle/>
          <a:p>
            <a:r>
              <a:rPr lang="en-US" dirty="0">
                <a:ea typeface="AppleGothic"/>
              </a:rPr>
              <a:t>Motivation</a:t>
            </a:r>
          </a:p>
          <a:p>
            <a:r>
              <a:rPr lang="en-US" altLang="zh-CN" dirty="0">
                <a:ea typeface="AppleGothic"/>
              </a:rPr>
              <a:t>Experimental results</a:t>
            </a:r>
          </a:p>
          <a:p>
            <a:r>
              <a:rPr lang="en-US" altLang="zh-CN" dirty="0">
                <a:ea typeface="AppleGothic"/>
              </a:rPr>
              <a:t>Monte Carlo (MC) model</a:t>
            </a:r>
          </a:p>
          <a:p>
            <a:pPr lvl="1">
              <a:buFont typeface="Wingdings" pitchFamily="2" charset="2"/>
              <a:buChar char="§"/>
            </a:pPr>
            <a:r>
              <a:rPr lang="en-US" altLang="zh-CN" dirty="0">
                <a:ea typeface="AppleGothic"/>
              </a:rPr>
              <a:t>Photoexcitation</a:t>
            </a:r>
          </a:p>
          <a:p>
            <a:pPr lvl="1">
              <a:buFont typeface="Wingdings" pitchFamily="2" charset="2"/>
              <a:buChar char="§"/>
            </a:pPr>
            <a:r>
              <a:rPr lang="en-US" altLang="zh-CN" dirty="0">
                <a:ea typeface="AppleGothic"/>
              </a:rPr>
              <a:t>Electron transportation</a:t>
            </a:r>
          </a:p>
          <a:p>
            <a:pPr lvl="1">
              <a:buFont typeface="Wingdings" pitchFamily="2" charset="2"/>
              <a:buChar char="§"/>
            </a:pPr>
            <a:r>
              <a:rPr lang="en-US" altLang="zh-CN" dirty="0">
                <a:ea typeface="AppleGothic"/>
              </a:rPr>
              <a:t>Emission</a:t>
            </a:r>
          </a:p>
          <a:p>
            <a:r>
              <a:rPr lang="en-US" altLang="zh-CN" dirty="0">
                <a:ea typeface="AppleGothic"/>
              </a:rPr>
              <a:t>Compare MC model and experiment</a:t>
            </a:r>
          </a:p>
          <a:p>
            <a:r>
              <a:rPr lang="en-US" altLang="zh-CN" dirty="0">
                <a:ea typeface="AppleGothic"/>
              </a:rPr>
              <a:t>Discussion/Summary</a:t>
            </a:r>
            <a:endParaRPr lang="en-US" dirty="0">
              <a:latin typeface="Avenir Book"/>
              <a:ea typeface="AppleGothic"/>
              <a:cs typeface="Avenir Book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481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0855688-92D6-1144-B9D4-4F99F433D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391" y="106710"/>
            <a:ext cx="8955157" cy="687948"/>
          </a:xfrm>
        </p:spPr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3C10911-74D4-6D42-855F-8261784AB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45771"/>
            <a:ext cx="7886700" cy="3657600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/>
              <a:t>Thin GaAs photocathodes can be used to provide higher electron spin polarization and shorter electron bunch length than thick GaAs</a:t>
            </a:r>
          </a:p>
          <a:p>
            <a:r>
              <a:rPr lang="en-US" sz="3200" dirty="0"/>
              <a:t>The measured QE was considerably higher than expected values</a:t>
            </a:r>
          </a:p>
          <a:p>
            <a:r>
              <a:rPr lang="en-US" sz="3200" dirty="0"/>
              <a:t>Use Monte Carlo simulation to explain the photoemission from thin GaAs photocathodes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F2C4CD-0EA6-CF4D-95DC-5408C84AE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797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5C237AD-00AE-0B40-AC2C-9C3B53DF5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1" y="69317"/>
            <a:ext cx="8891950" cy="757491"/>
          </a:xfrm>
        </p:spPr>
        <p:txBody>
          <a:bodyPr>
            <a:normAutofit/>
          </a:bodyPr>
          <a:lstStyle/>
          <a:p>
            <a:r>
              <a:rPr lang="en-US" dirty="0"/>
              <a:t>Experiment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0EC3B80-D130-F244-94C0-FDA65E69BE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1" y="4402338"/>
            <a:ext cx="6858000" cy="209643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GaAs active layer was grown on the AlGaAs barrier layer, which was fabricated on the p-type GaAs substrate</a:t>
            </a:r>
          </a:p>
          <a:p>
            <a:r>
              <a:rPr lang="en-US" dirty="0"/>
              <a:t>Experiments were preformed at </a:t>
            </a:r>
            <a:r>
              <a:rPr lang="en-US" dirty="0" err="1"/>
              <a:t>JLab</a:t>
            </a:r>
            <a:endParaRPr lang="en-US" dirty="0"/>
          </a:p>
          <a:p>
            <a:r>
              <a:rPr lang="en-US" dirty="0"/>
              <a:t>Samples were heated to 575 ºC for 2 hours and activated by Cs and NF</a:t>
            </a:r>
            <a:r>
              <a:rPr lang="en-US" baseline="-25000" dirty="0"/>
              <a:t>3</a:t>
            </a:r>
            <a:r>
              <a:rPr lang="en-US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D131BB0-5F3B-A44A-86FC-B47CFCC2A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80F3411A-5457-634C-88D3-EE03EC5BA29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64116690"/>
                  </p:ext>
                </p:extLst>
              </p:nvPr>
            </p:nvGraphicFramePr>
            <p:xfrm>
              <a:off x="188161" y="746263"/>
              <a:ext cx="8769101" cy="3632740"/>
            </p:xfrm>
            <a:graphic>
              <a:graphicData uri="http://schemas.openxmlformats.org/drawingml/2006/table">
                <a:tbl>
                  <a:tblPr firstRow="1" firstCol="1" bandRow="1">
                    <a:tableStyleId>{F5AB1C69-6EDB-4FF4-983F-18BD219EF322}</a:tableStyleId>
                  </a:tblPr>
                  <a:tblGrid>
                    <a:gridCol w="2644456">
                      <a:extLst>
                        <a:ext uri="{9D8B030D-6E8A-4147-A177-3AD203B41FA5}">
                          <a16:colId xmlns:a16="http://schemas.microsoft.com/office/drawing/2014/main" val="4236709577"/>
                        </a:ext>
                      </a:extLst>
                    </a:gridCol>
                    <a:gridCol w="1224929">
                      <a:extLst>
                        <a:ext uri="{9D8B030D-6E8A-4147-A177-3AD203B41FA5}">
                          <a16:colId xmlns:a16="http://schemas.microsoft.com/office/drawing/2014/main" val="2519713426"/>
                        </a:ext>
                      </a:extLst>
                    </a:gridCol>
                    <a:gridCol w="1224929">
                      <a:extLst>
                        <a:ext uri="{9D8B030D-6E8A-4147-A177-3AD203B41FA5}">
                          <a16:colId xmlns:a16="http://schemas.microsoft.com/office/drawing/2014/main" val="3313013305"/>
                        </a:ext>
                      </a:extLst>
                    </a:gridCol>
                    <a:gridCol w="1224929">
                      <a:extLst>
                        <a:ext uri="{9D8B030D-6E8A-4147-A177-3AD203B41FA5}">
                          <a16:colId xmlns:a16="http://schemas.microsoft.com/office/drawing/2014/main" val="1124970991"/>
                        </a:ext>
                      </a:extLst>
                    </a:gridCol>
                    <a:gridCol w="1224929">
                      <a:extLst>
                        <a:ext uri="{9D8B030D-6E8A-4147-A177-3AD203B41FA5}">
                          <a16:colId xmlns:a16="http://schemas.microsoft.com/office/drawing/2014/main" val="1653812980"/>
                        </a:ext>
                      </a:extLst>
                    </a:gridCol>
                    <a:gridCol w="1224929">
                      <a:extLst>
                        <a:ext uri="{9D8B030D-6E8A-4147-A177-3AD203B41FA5}">
                          <a16:colId xmlns:a16="http://schemas.microsoft.com/office/drawing/2014/main" val="1340421813"/>
                        </a:ext>
                      </a:extLst>
                    </a:gridCol>
                  </a:tblGrid>
                  <a:tr h="482708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Sample</a:t>
                          </a:r>
                          <a:endParaRPr lang="en-US" sz="2400" dirty="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</a:t>
                          </a:r>
                          <a:endParaRPr lang="en-US" sz="2400" dirty="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3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4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5</a:t>
                          </a:r>
                          <a:endParaRPr lang="en-US" sz="2400" dirty="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342346290"/>
                      </a:ext>
                    </a:extLst>
                  </a:tr>
                  <a:tr h="482708">
                    <a:tc gridSpan="6"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p-type </a:t>
                          </a:r>
                          <a:r>
                            <a:rPr lang="en-US" sz="2000" dirty="0">
                              <a:solidFill>
                                <a:srgbClr val="031EF4"/>
                              </a:solidFill>
                              <a:effectLst/>
                            </a:rPr>
                            <a:t>GaAs active layer</a:t>
                          </a:r>
                          <a:endParaRPr lang="en-US" sz="2400" dirty="0">
                            <a:solidFill>
                              <a:srgbClr val="031EF4"/>
                            </a:solidFill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84270755"/>
                      </a:ext>
                    </a:extLst>
                  </a:tr>
                  <a:tr h="482708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Thickness (nm)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140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180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180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270</a:t>
                          </a:r>
                          <a:endParaRPr lang="en-US" sz="2400" dirty="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270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309864182"/>
                      </a:ext>
                    </a:extLst>
                  </a:tr>
                  <a:tr h="50470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Dopant concentration (cm</a:t>
                          </a:r>
                          <a:r>
                            <a:rPr lang="en-US" sz="2000" baseline="30000">
                              <a:effectLst/>
                            </a:rPr>
                            <a:t>-3</a:t>
                          </a:r>
                          <a:r>
                            <a:rPr lang="en-US" sz="2000">
                              <a:effectLst/>
                            </a:rPr>
                            <a:t>)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>
                                    <a:effectLst/>
                                    <a:latin typeface="Cambria Math" panose="02040503050406030204" pitchFamily="18" charset="0"/>
                                  </a:rPr>
                                  <m:t>3.8×</m:t>
                                </m:r>
                                <m:sSup>
                                  <m:sSupPr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>
                                    <a:effectLst/>
                                    <a:latin typeface="Cambria Math" panose="02040503050406030204" pitchFamily="18" charset="0"/>
                                  </a:rPr>
                                  <m:t>9.0×</m:t>
                                </m:r>
                                <m:sSup>
                                  <m:sSupPr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>
                                    <a:effectLst/>
                                    <a:latin typeface="Cambria Math" panose="02040503050406030204" pitchFamily="18" charset="0"/>
                                  </a:rPr>
                                  <m:t>3.7×</m:t>
                                </m:r>
                                <m:sSup>
                                  <m:sSupPr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>
                                    <a:effectLst/>
                                    <a:latin typeface="Cambria Math" panose="02040503050406030204" pitchFamily="18" charset="0"/>
                                  </a:rPr>
                                  <m:t>5.8×</m:t>
                                </m:r>
                                <m:sSup>
                                  <m:sSupPr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>
                                    <a:effectLst/>
                                    <a:latin typeface="Cambria Math" panose="02040503050406030204" pitchFamily="18" charset="0"/>
                                  </a:rPr>
                                  <m:t>8.0×</m:t>
                                </m:r>
                                <m:sSup>
                                  <m:sSupPr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451389385"/>
                      </a:ext>
                    </a:extLst>
                  </a:tr>
                  <a:tr h="482708">
                    <a:tc gridSpan="6"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p-type </a:t>
                          </a:r>
                          <a:r>
                            <a:rPr lang="en-US" sz="2000" dirty="0">
                              <a:solidFill>
                                <a:srgbClr val="031EF4"/>
                              </a:solidFill>
                              <a:effectLst/>
                            </a:rPr>
                            <a:t>Al</a:t>
                          </a:r>
                          <a:r>
                            <a:rPr lang="en-US" sz="2000" baseline="-25000" dirty="0">
                              <a:solidFill>
                                <a:srgbClr val="031EF4"/>
                              </a:solidFill>
                              <a:effectLst/>
                            </a:rPr>
                            <a:t>0.3</a:t>
                          </a:r>
                          <a:r>
                            <a:rPr lang="en-US" sz="2000" dirty="0">
                              <a:solidFill>
                                <a:srgbClr val="031EF4"/>
                              </a:solidFill>
                              <a:effectLst/>
                            </a:rPr>
                            <a:t>GaAs barrier layer</a:t>
                          </a:r>
                          <a:endParaRPr lang="en-US" sz="2400" dirty="0">
                            <a:solidFill>
                              <a:srgbClr val="031EF4"/>
                            </a:solidFill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5068436"/>
                      </a:ext>
                    </a:extLst>
                  </a:tr>
                  <a:tr h="482708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Thickness (nm)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900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960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870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940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950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842772440"/>
                      </a:ext>
                    </a:extLst>
                  </a:tr>
                  <a:tr h="50470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Dopant concentration (cm</a:t>
                          </a:r>
                          <a:r>
                            <a:rPr lang="en-US" sz="2000" baseline="30000">
                              <a:effectLst/>
                            </a:rPr>
                            <a:t>-3</a:t>
                          </a:r>
                          <a:r>
                            <a:rPr lang="en-US" sz="2000">
                              <a:effectLst/>
                            </a:rPr>
                            <a:t>)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>
                                    <a:effectLst/>
                                    <a:latin typeface="Cambria Math" panose="02040503050406030204" pitchFamily="18" charset="0"/>
                                  </a:rPr>
                                  <m:t>4.3×</m:t>
                                </m:r>
                                <m:sSup>
                                  <m:sSupPr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>
                                    <a:effectLst/>
                                    <a:latin typeface="Cambria Math" panose="02040503050406030204" pitchFamily="18" charset="0"/>
                                  </a:rPr>
                                  <m:t>1.0×</m:t>
                                </m:r>
                                <m:sSup>
                                  <m:sSupPr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>
                                    <a:effectLst/>
                                    <a:latin typeface="Cambria Math" panose="02040503050406030204" pitchFamily="18" charset="0"/>
                                  </a:rPr>
                                  <m:t>3.7×</m:t>
                                </m:r>
                                <m:sSup>
                                  <m:sSupPr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>
                                    <a:effectLst/>
                                    <a:latin typeface="Cambria Math" panose="02040503050406030204" pitchFamily="18" charset="0"/>
                                  </a:rPr>
                                  <m:t>6.0×</m:t>
                                </m:r>
                                <m:sSup>
                                  <m:sSupPr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>
                                    <a:effectLst/>
                                    <a:latin typeface="Cambria Math" panose="02040503050406030204" pitchFamily="18" charset="0"/>
                                  </a:rPr>
                                  <m:t>9.5×</m:t>
                                </m:r>
                                <m:sSup>
                                  <m:sSupPr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86980358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80F3411A-5457-634C-88D3-EE03EC5BA29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64116690"/>
                  </p:ext>
                </p:extLst>
              </p:nvPr>
            </p:nvGraphicFramePr>
            <p:xfrm>
              <a:off x="188161" y="746263"/>
              <a:ext cx="8769101" cy="3632740"/>
            </p:xfrm>
            <a:graphic>
              <a:graphicData uri="http://schemas.openxmlformats.org/drawingml/2006/table">
                <a:tbl>
                  <a:tblPr firstRow="1" firstCol="1" bandRow="1">
                    <a:tableStyleId>{F5AB1C69-6EDB-4FF4-983F-18BD219EF322}</a:tableStyleId>
                  </a:tblPr>
                  <a:tblGrid>
                    <a:gridCol w="2644456">
                      <a:extLst>
                        <a:ext uri="{9D8B030D-6E8A-4147-A177-3AD203B41FA5}">
                          <a16:colId xmlns:a16="http://schemas.microsoft.com/office/drawing/2014/main" val="4236709577"/>
                        </a:ext>
                      </a:extLst>
                    </a:gridCol>
                    <a:gridCol w="1224929">
                      <a:extLst>
                        <a:ext uri="{9D8B030D-6E8A-4147-A177-3AD203B41FA5}">
                          <a16:colId xmlns:a16="http://schemas.microsoft.com/office/drawing/2014/main" val="2519713426"/>
                        </a:ext>
                      </a:extLst>
                    </a:gridCol>
                    <a:gridCol w="1224929">
                      <a:extLst>
                        <a:ext uri="{9D8B030D-6E8A-4147-A177-3AD203B41FA5}">
                          <a16:colId xmlns:a16="http://schemas.microsoft.com/office/drawing/2014/main" val="3313013305"/>
                        </a:ext>
                      </a:extLst>
                    </a:gridCol>
                    <a:gridCol w="1224929">
                      <a:extLst>
                        <a:ext uri="{9D8B030D-6E8A-4147-A177-3AD203B41FA5}">
                          <a16:colId xmlns:a16="http://schemas.microsoft.com/office/drawing/2014/main" val="1124970991"/>
                        </a:ext>
                      </a:extLst>
                    </a:gridCol>
                    <a:gridCol w="1224929">
                      <a:extLst>
                        <a:ext uri="{9D8B030D-6E8A-4147-A177-3AD203B41FA5}">
                          <a16:colId xmlns:a16="http://schemas.microsoft.com/office/drawing/2014/main" val="1653812980"/>
                        </a:ext>
                      </a:extLst>
                    </a:gridCol>
                    <a:gridCol w="1224929">
                      <a:extLst>
                        <a:ext uri="{9D8B030D-6E8A-4147-A177-3AD203B41FA5}">
                          <a16:colId xmlns:a16="http://schemas.microsoft.com/office/drawing/2014/main" val="1340421813"/>
                        </a:ext>
                      </a:extLst>
                    </a:gridCol>
                  </a:tblGrid>
                  <a:tr h="482708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Sample</a:t>
                          </a:r>
                          <a:endParaRPr lang="en-US" sz="2400" dirty="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</a:t>
                          </a:r>
                          <a:endParaRPr lang="en-US" sz="2400" dirty="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3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4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5</a:t>
                          </a:r>
                          <a:endParaRPr lang="en-US" sz="2400" dirty="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342346290"/>
                      </a:ext>
                    </a:extLst>
                  </a:tr>
                  <a:tr h="482708">
                    <a:tc gridSpan="6"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p-type </a:t>
                          </a:r>
                          <a:r>
                            <a:rPr lang="en-US" sz="2000" dirty="0">
                              <a:solidFill>
                                <a:srgbClr val="031EF4"/>
                              </a:solidFill>
                              <a:effectLst/>
                            </a:rPr>
                            <a:t>GaAs active layer</a:t>
                          </a:r>
                          <a:endParaRPr lang="en-US" sz="2400" dirty="0">
                            <a:solidFill>
                              <a:srgbClr val="031EF4"/>
                            </a:solidFill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84270755"/>
                      </a:ext>
                    </a:extLst>
                  </a:tr>
                  <a:tr h="482708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Thickness (nm)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140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180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180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270</a:t>
                          </a:r>
                          <a:endParaRPr lang="en-US" sz="2400" dirty="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270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309864182"/>
                      </a:ext>
                    </a:extLst>
                  </a:tr>
                  <a:tr h="60960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Dopant concentration (cm</a:t>
                          </a:r>
                          <a:r>
                            <a:rPr lang="en-US" sz="2000" baseline="30000">
                              <a:effectLst/>
                            </a:rPr>
                            <a:t>-3</a:t>
                          </a:r>
                          <a:r>
                            <a:rPr lang="en-US" sz="2000">
                              <a:effectLst/>
                            </a:rPr>
                            <a:t>)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218750" t="-232653" r="-404167" b="-2775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15464" t="-232653" r="-300000" b="-2775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415464" t="-232653" r="-200000" b="-2775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520833" t="-232653" r="-102083" b="-2775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614433" t="-232653" r="-1031" b="-2775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51389385"/>
                      </a:ext>
                    </a:extLst>
                  </a:tr>
                  <a:tr h="482708">
                    <a:tc gridSpan="6"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p-type </a:t>
                          </a:r>
                          <a:r>
                            <a:rPr lang="en-US" sz="2000" dirty="0">
                              <a:solidFill>
                                <a:srgbClr val="031EF4"/>
                              </a:solidFill>
                              <a:effectLst/>
                            </a:rPr>
                            <a:t>Al</a:t>
                          </a:r>
                          <a:r>
                            <a:rPr lang="en-US" sz="2000" baseline="-25000" dirty="0">
                              <a:solidFill>
                                <a:srgbClr val="031EF4"/>
                              </a:solidFill>
                              <a:effectLst/>
                            </a:rPr>
                            <a:t>0.3</a:t>
                          </a:r>
                          <a:r>
                            <a:rPr lang="en-US" sz="2000" dirty="0">
                              <a:solidFill>
                                <a:srgbClr val="031EF4"/>
                              </a:solidFill>
                              <a:effectLst/>
                            </a:rPr>
                            <a:t>GaAs barrier layer</a:t>
                          </a:r>
                          <a:endParaRPr lang="en-US" sz="2400" dirty="0">
                            <a:solidFill>
                              <a:srgbClr val="031EF4"/>
                            </a:solidFill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5068436"/>
                      </a:ext>
                    </a:extLst>
                  </a:tr>
                  <a:tr h="482708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Thickness (nm)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900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960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870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940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950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842772440"/>
                      </a:ext>
                    </a:extLst>
                  </a:tr>
                  <a:tr h="60960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Dopant concentration (cm</a:t>
                          </a:r>
                          <a:r>
                            <a:rPr lang="en-US" sz="2000" baseline="30000">
                              <a:effectLst/>
                            </a:rPr>
                            <a:t>-3</a:t>
                          </a:r>
                          <a:r>
                            <a:rPr lang="en-US" sz="2000">
                              <a:effectLst/>
                            </a:rPr>
                            <a:t>)</a:t>
                          </a:r>
                          <a:endParaRPr lang="en-US" sz="2400">
                            <a:effectLst/>
                            <a:latin typeface="Calibri" panose="020F0502020204030204" pitchFamily="34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218750" t="-497917" r="-404167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15464" t="-497917" r="-300000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415464" t="-497917" r="-200000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520833" t="-497917" r="-102083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614433" t="-497917" r="-1031" b="-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69803587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0DEA1BD1-5B46-0F4B-96D1-0F47F92EEF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4200" y="4279662"/>
            <a:ext cx="2033951" cy="253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373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AAA2564-4DB1-CA42-AF29-E6333348A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391" y="106709"/>
            <a:ext cx="8955157" cy="666177"/>
          </a:xfrm>
        </p:spPr>
        <p:txBody>
          <a:bodyPr/>
          <a:lstStyle/>
          <a:p>
            <a:r>
              <a:rPr lang="en-US" dirty="0"/>
              <a:t>Experimental results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2BDB55-EA57-B14E-9F1D-7B55CB3A29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73" y="1093307"/>
            <a:ext cx="8667749" cy="1001742"/>
          </a:xfrm>
        </p:spPr>
        <p:txBody>
          <a:bodyPr>
            <a:normAutofit/>
          </a:bodyPr>
          <a:lstStyle/>
          <a:p>
            <a:r>
              <a:rPr lang="en-US" sz="2000" dirty="0"/>
              <a:t>Thicker GaAs and higher dopant density sample provide the highest QE</a:t>
            </a:r>
          </a:p>
          <a:p>
            <a:r>
              <a:rPr lang="en-US" sz="2000" dirty="0"/>
              <a:t>QE was higher than we expected?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F59B6AD-6AC3-D840-886A-1FB8998850B7}"/>
              </a:ext>
            </a:extLst>
          </p:cNvPr>
          <p:cNvGrpSpPr/>
          <p:nvPr/>
        </p:nvGrpSpPr>
        <p:grpSpPr>
          <a:xfrm>
            <a:off x="1788306" y="1850829"/>
            <a:ext cx="5809921" cy="4761174"/>
            <a:chOff x="1777420" y="1905256"/>
            <a:chExt cx="5809921" cy="476117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9159594-2C86-1D45-A80D-223510607D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7420" y="1905256"/>
              <a:ext cx="5809921" cy="4370070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53383E5-EBD6-0F4F-A2EE-FB273CE0A0A2}"/>
                </a:ext>
              </a:extLst>
            </p:cNvPr>
            <p:cNvSpPr/>
            <p:nvPr/>
          </p:nvSpPr>
          <p:spPr>
            <a:xfrm>
              <a:off x="2788271" y="6297098"/>
              <a:ext cx="378821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latin typeface="Times New Roman" panose="02020603050405020304" pitchFamily="18" charset="0"/>
                  <a:ea typeface="SimSun" panose="02010600030101010101" pitchFamily="2" charset="-122"/>
                </a:rPr>
                <a:t>Experimental spectral response curves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57024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23293C2-3059-4848-A5CE-A705CF964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3-step photoemission in MC model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39569-EE95-A249-A5BA-5F2EBF2CC7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450" y="3004457"/>
            <a:ext cx="3025530" cy="3172506"/>
          </a:xfrm>
        </p:spPr>
        <p:txBody>
          <a:bodyPr/>
          <a:lstStyle/>
          <a:p>
            <a:r>
              <a:rPr lang="en-US" dirty="0"/>
              <a:t>Photoexcitation</a:t>
            </a:r>
          </a:p>
          <a:p>
            <a:r>
              <a:rPr lang="en-US" dirty="0"/>
              <a:t>Transportation</a:t>
            </a:r>
          </a:p>
          <a:p>
            <a:r>
              <a:rPr lang="en-US" dirty="0"/>
              <a:t>Emission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87A218-B87E-D84A-BFAE-866D5DAC6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D2E274-CBEF-934D-966E-A5CAE27EC0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980" y="1275217"/>
            <a:ext cx="5613755" cy="4640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316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45979FC-EE98-EB46-91D6-679489AFF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Flowchart of MC Model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272B57-6D87-C047-B6F2-B19D29246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F2EEBE-005A-A24E-B544-BE024F57A1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914" y="769490"/>
            <a:ext cx="4746172" cy="5842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033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407861EF-804A-9146-AC3D-F664EC5F7E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491" y="3501826"/>
            <a:ext cx="4252076" cy="32004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CA8A4C64-293C-AA47-8F2B-E8210899E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601" y="58431"/>
            <a:ext cx="8388749" cy="1056170"/>
          </a:xfrm>
        </p:spPr>
        <p:txBody>
          <a:bodyPr/>
          <a:lstStyle/>
          <a:p>
            <a:r>
              <a:rPr lang="en-US" dirty="0"/>
              <a:t>Photoexcitation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67D586-A40F-9B42-BA4B-18BE33BAD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60A708-1122-7749-976D-8CD935924A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442" y="248866"/>
            <a:ext cx="4258125" cy="32004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35B3BFC-60ED-F042-A92C-E9F84EAFC4CC}"/>
              </a:ext>
            </a:extLst>
          </p:cNvPr>
          <p:cNvSpPr/>
          <p:nvPr/>
        </p:nvSpPr>
        <p:spPr>
          <a:xfrm>
            <a:off x="5912987" y="401850"/>
            <a:ext cx="2089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Position distribution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57E9472-ADB7-044C-BD25-AFB33F13F706}"/>
              </a:ext>
            </a:extLst>
          </p:cNvPr>
          <p:cNvSpPr/>
          <p:nvPr/>
        </p:nvSpPr>
        <p:spPr>
          <a:xfrm>
            <a:off x="5912987" y="3665384"/>
            <a:ext cx="1977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Energy distribution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2B0F400-5449-D641-AD9C-FE8E590A284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6" b="3711"/>
          <a:stretch/>
        </p:blipFill>
        <p:spPr bwMode="auto">
          <a:xfrm>
            <a:off x="126601" y="1483586"/>
            <a:ext cx="4516629" cy="43706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062873F-2C6B-E04B-8050-E4EA2682D2C5}"/>
              </a:ext>
            </a:extLst>
          </p:cNvPr>
          <p:cNvSpPr/>
          <p:nvPr/>
        </p:nvSpPr>
        <p:spPr>
          <a:xfrm>
            <a:off x="442043" y="5917019"/>
            <a:ext cx="38857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﻿J.S. Blakemore, ﻿J. Appl. Phys. 53(10), R123 (1982)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C8039B0-CE2C-0D42-B45B-D257A940703D}"/>
              </a:ext>
            </a:extLst>
          </p:cNvPr>
          <p:cNvSpPr/>
          <p:nvPr/>
        </p:nvSpPr>
        <p:spPr>
          <a:xfrm>
            <a:off x="1561612" y="1298920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SimSun" panose="02010600030101010101" pitchFamily="2" charset="-122"/>
              </a:rPr>
              <a:t>Band structures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992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A0CCFCF-92B1-014D-A2C5-90F9D999B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85" y="58431"/>
            <a:ext cx="8926285" cy="939672"/>
          </a:xfrm>
        </p:spPr>
        <p:txBody>
          <a:bodyPr>
            <a:normAutofit fontScale="90000"/>
          </a:bodyPr>
          <a:lstStyle/>
          <a:p>
            <a:r>
              <a:rPr lang="en-US" dirty="0"/>
              <a:t>Electron transportation-scattering rate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76A17F-33BF-124F-AABC-6712C6FA8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063" y="821885"/>
            <a:ext cx="4820366" cy="289035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Impurity scattering</a:t>
            </a:r>
          </a:p>
          <a:p>
            <a:r>
              <a:rPr lang="en-US" dirty="0"/>
              <a:t>Carrier (hole) scattering</a:t>
            </a:r>
          </a:p>
          <a:p>
            <a:r>
              <a:rPr lang="en-US" dirty="0"/>
              <a:t>Phonon scattering</a:t>
            </a:r>
          </a:p>
          <a:p>
            <a:pPr lvl="1"/>
            <a:r>
              <a:rPr lang="en-US" dirty="0"/>
              <a:t>Deformation potential</a:t>
            </a:r>
          </a:p>
          <a:p>
            <a:pPr lvl="1"/>
            <a:r>
              <a:rPr lang="en-US" dirty="0"/>
              <a:t>Piezoelectric</a:t>
            </a:r>
          </a:p>
          <a:p>
            <a:pPr lvl="1"/>
            <a:r>
              <a:rPr lang="en-US" dirty="0"/>
              <a:t>Nonpolar optical phonon (NOP)</a:t>
            </a:r>
          </a:p>
          <a:p>
            <a:pPr lvl="1"/>
            <a:r>
              <a:rPr lang="en-US" dirty="0"/>
              <a:t>Polar optical phonon (POP)</a:t>
            </a:r>
          </a:p>
          <a:p>
            <a:pPr lvl="1"/>
            <a:r>
              <a:rPr lang="en-US" dirty="0"/>
              <a:t>Intervalley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5B31B8-1474-8E48-85F0-3D7DFE965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DA0C8D-F7DA-214B-A9AE-0058C7D8E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6774" y="613080"/>
            <a:ext cx="4001584" cy="30098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CE31FEF-A8B2-694C-9E83-C876F61F86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339" y="3632662"/>
            <a:ext cx="4080923" cy="30695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DB9945B-C09D-C448-A065-04E6154C81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1763" y="3556596"/>
            <a:ext cx="4151607" cy="312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151686"/>
      </p:ext>
    </p:extLst>
  </p:cSld>
  <p:clrMapOvr>
    <a:masterClrMapping/>
  </p:clrMapOvr>
</p:sld>
</file>

<file path=ppt/theme/theme1.xml><?xml version="1.0" encoding="utf-8"?>
<a:theme xmlns:a="http://schemas.openxmlformats.org/drawingml/2006/main" name="BNL-Gra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NL_PPT_Template_Update_2018" id="{46157873-5E33-154A-842E-91B7BD99CC32}" vid="{319E15CB-F710-7D41-B73E-697C834693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1F3BB6-6A83-479A-A47D-122A5769F4FE}">
  <ds:schemaRefs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779D17F-C1E2-4BBD-A5E0-6E11CD9536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CF1394D-997E-4BCC-ACB9-8948C54EAB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BNL-Gray</Template>
  <TotalTime>30754</TotalTime>
  <Words>909</Words>
  <Application>Microsoft Macintosh PowerPoint</Application>
  <PresentationFormat>On-screen Show (4:3)</PresentationFormat>
  <Paragraphs>155</Paragraphs>
  <Slides>19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0" baseType="lpstr">
      <vt:lpstr>AppleGothic</vt:lpstr>
      <vt:lpstr>等线</vt:lpstr>
      <vt:lpstr>黑体</vt:lpstr>
      <vt:lpstr>SimSun</vt:lpstr>
      <vt:lpstr>Arial</vt:lpstr>
      <vt:lpstr>Avenir Book</vt:lpstr>
      <vt:lpstr>Calibri</vt:lpstr>
      <vt:lpstr>Cambria Math</vt:lpstr>
      <vt:lpstr>Times New Roman</vt:lpstr>
      <vt:lpstr>Wingdings</vt:lpstr>
      <vt:lpstr>BNL-Gray</vt:lpstr>
      <vt:lpstr>Experimental evaluation and Monte Carlo simulation of thin GaAs photocathodes</vt:lpstr>
      <vt:lpstr>Outline</vt:lpstr>
      <vt:lpstr>Motivation</vt:lpstr>
      <vt:lpstr>Experiment</vt:lpstr>
      <vt:lpstr>Experimental results</vt:lpstr>
      <vt:lpstr>3-step photoemission in MC model</vt:lpstr>
      <vt:lpstr>Flowchart of MC Model</vt:lpstr>
      <vt:lpstr>Photoexcitation</vt:lpstr>
      <vt:lpstr>Electron transportation-scattering rate</vt:lpstr>
      <vt:lpstr>Electron transportation-scattering angle</vt:lpstr>
      <vt:lpstr>Electron transportation-energy flow</vt:lpstr>
      <vt:lpstr>Emission</vt:lpstr>
      <vt:lpstr>Time evolution of electron information</vt:lpstr>
      <vt:lpstr>Two dimensional distribution</vt:lpstr>
      <vt:lpstr>Compare MC model and experiment-thick bulk GaAs photocathode</vt:lpstr>
      <vt:lpstr>Compare MC model and experiment-thin GaAs photocathodes</vt:lpstr>
      <vt:lpstr>Temporal response</vt:lpstr>
      <vt:lpstr>Discussion/Summary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Tiffany Bowman</dc:creator>
  <cp:lastModifiedBy>Wei Liu</cp:lastModifiedBy>
  <cp:revision>211</cp:revision>
  <dcterms:created xsi:type="dcterms:W3CDTF">2017-03-20T17:58:12Z</dcterms:created>
  <dcterms:modified xsi:type="dcterms:W3CDTF">2018-10-15T20:12:35Z</dcterms:modified>
</cp:coreProperties>
</file>